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1"/>
  </p:notesMasterIdLst>
  <p:sldIdLst>
    <p:sldId id="256" r:id="rId2"/>
    <p:sldId id="498" r:id="rId3"/>
    <p:sldId id="491" r:id="rId4"/>
    <p:sldId id="492" r:id="rId5"/>
    <p:sldId id="493" r:id="rId6"/>
    <p:sldId id="494" r:id="rId7"/>
    <p:sldId id="495" r:id="rId8"/>
    <p:sldId id="496" r:id="rId9"/>
    <p:sldId id="497" r:id="rId10"/>
    <p:sldId id="257" r:id="rId11"/>
    <p:sldId id="292" r:id="rId12"/>
    <p:sldId id="298" r:id="rId13"/>
    <p:sldId id="304" r:id="rId14"/>
    <p:sldId id="325" r:id="rId15"/>
    <p:sldId id="306" r:id="rId16"/>
    <p:sldId id="307" r:id="rId17"/>
    <p:sldId id="293" r:id="rId18"/>
    <p:sldId id="299" r:id="rId19"/>
    <p:sldId id="326" r:id="rId20"/>
    <p:sldId id="308" r:id="rId21"/>
    <p:sldId id="330" r:id="rId22"/>
    <p:sldId id="478" r:id="rId23"/>
    <p:sldId id="331" r:id="rId24"/>
    <p:sldId id="333" r:id="rId25"/>
    <p:sldId id="309" r:id="rId26"/>
    <p:sldId id="334" r:id="rId27"/>
    <p:sldId id="335" r:id="rId28"/>
    <p:sldId id="499" r:id="rId29"/>
    <p:sldId id="336" r:id="rId30"/>
    <p:sldId id="337" r:id="rId31"/>
    <p:sldId id="338" r:id="rId32"/>
    <p:sldId id="339" r:id="rId33"/>
    <p:sldId id="500" r:id="rId34"/>
    <p:sldId id="501" r:id="rId35"/>
    <p:sldId id="432" r:id="rId36"/>
    <p:sldId id="502" r:id="rId37"/>
    <p:sldId id="433" r:id="rId38"/>
    <p:sldId id="434" r:id="rId39"/>
    <p:sldId id="310" r:id="rId40"/>
    <p:sldId id="340" r:id="rId41"/>
    <p:sldId id="294" r:id="rId42"/>
    <p:sldId id="300" r:id="rId43"/>
    <p:sldId id="346" r:id="rId44"/>
    <p:sldId id="348" r:id="rId45"/>
    <p:sldId id="349" r:id="rId46"/>
    <p:sldId id="350" r:id="rId47"/>
    <p:sldId id="351" r:id="rId48"/>
    <p:sldId id="503" r:id="rId49"/>
    <p:sldId id="435" r:id="rId50"/>
    <p:sldId id="437" r:id="rId51"/>
    <p:sldId id="438" r:id="rId52"/>
    <p:sldId id="439" r:id="rId53"/>
    <p:sldId id="440" r:id="rId54"/>
    <p:sldId id="295" r:id="rId55"/>
    <p:sldId id="311" r:id="rId56"/>
    <p:sldId id="353" r:id="rId57"/>
    <p:sldId id="354" r:id="rId58"/>
    <p:sldId id="355" r:id="rId59"/>
    <p:sldId id="356" r:id="rId60"/>
    <p:sldId id="504" r:id="rId61"/>
    <p:sldId id="313" r:id="rId62"/>
    <p:sldId id="360" r:id="rId63"/>
    <p:sldId id="361" r:id="rId64"/>
    <p:sldId id="362" r:id="rId65"/>
    <p:sldId id="363" r:id="rId66"/>
    <p:sldId id="364" r:id="rId67"/>
    <p:sldId id="443" r:id="rId68"/>
    <p:sldId id="444" r:id="rId69"/>
    <p:sldId id="505" r:id="rId70"/>
    <p:sldId id="506" r:id="rId71"/>
    <p:sldId id="445" r:id="rId72"/>
    <p:sldId id="446" r:id="rId73"/>
    <p:sldId id="447" r:id="rId74"/>
    <p:sldId id="507" r:id="rId75"/>
    <p:sldId id="448" r:id="rId76"/>
    <p:sldId id="449" r:id="rId77"/>
    <p:sldId id="508" r:id="rId78"/>
    <p:sldId id="450" r:id="rId79"/>
    <p:sldId id="451" r:id="rId80"/>
    <p:sldId id="458" r:id="rId81"/>
    <p:sldId id="459" r:id="rId82"/>
    <p:sldId id="460" r:id="rId83"/>
    <p:sldId id="461" r:id="rId84"/>
    <p:sldId id="462" r:id="rId85"/>
    <p:sldId id="463" r:id="rId86"/>
    <p:sldId id="464" r:id="rId87"/>
    <p:sldId id="314" r:id="rId88"/>
    <p:sldId id="296" r:id="rId89"/>
    <p:sldId id="465" r:id="rId90"/>
    <p:sldId id="479" r:id="rId91"/>
    <p:sldId id="480" r:id="rId92"/>
    <p:sldId id="466" r:id="rId93"/>
    <p:sldId id="467" r:id="rId94"/>
    <p:sldId id="468" r:id="rId95"/>
    <p:sldId id="469" r:id="rId96"/>
    <p:sldId id="470" r:id="rId97"/>
    <p:sldId id="471" r:id="rId98"/>
    <p:sldId id="481" r:id="rId99"/>
    <p:sldId id="473" r:id="rId100"/>
    <p:sldId id="474" r:id="rId101"/>
    <p:sldId id="509" r:id="rId102"/>
    <p:sldId id="475" r:id="rId103"/>
    <p:sldId id="510" r:id="rId104"/>
    <p:sldId id="476" r:id="rId105"/>
    <p:sldId id="511" r:id="rId106"/>
    <p:sldId id="316" r:id="rId107"/>
    <p:sldId id="317" r:id="rId108"/>
    <p:sldId id="482" r:id="rId109"/>
    <p:sldId id="483" r:id="rId110"/>
    <p:sldId id="395" r:id="rId111"/>
    <p:sldId id="396" r:id="rId112"/>
    <p:sldId id="513" r:id="rId113"/>
    <p:sldId id="490" r:id="rId114"/>
    <p:sldId id="297" r:id="rId115"/>
    <p:sldId id="318" r:id="rId116"/>
    <p:sldId id="400" r:id="rId117"/>
    <p:sldId id="401" r:id="rId118"/>
    <p:sldId id="320" r:id="rId119"/>
    <p:sldId id="409" r:id="rId120"/>
    <p:sldId id="321" r:id="rId121"/>
    <p:sldId id="415" r:id="rId122"/>
    <p:sldId id="322" r:id="rId123"/>
    <p:sldId id="485" r:id="rId124"/>
    <p:sldId id="420" r:id="rId125"/>
    <p:sldId id="484" r:id="rId126"/>
    <p:sldId id="489" r:id="rId127"/>
    <p:sldId id="486" r:id="rId128"/>
    <p:sldId id="487" r:id="rId129"/>
    <p:sldId id="324" r:id="rId1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25" autoAdjust="0"/>
  </p:normalViewPr>
  <p:slideViewPr>
    <p:cSldViewPr>
      <p:cViewPr varScale="1">
        <p:scale>
          <a:sx n="100" d="100"/>
          <a:sy n="100" d="100"/>
        </p:scale>
        <p:origin x="-130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 Weike" userId="f48425db970607a4" providerId="LiveId" clId="{39FEBB6D-B67D-4CA9-B03D-6B389037BF94}"/>
    <pc:docChg chg="undo redo custSel addSld delSld modSld">
      <pc:chgData name="Pan Weike" userId="f48425db970607a4" providerId="LiveId" clId="{39FEBB6D-B67D-4CA9-B03D-6B389037BF94}" dt="2021-11-25T12:54:05.241" v="1304" actId="478"/>
      <pc:docMkLst>
        <pc:docMk/>
      </pc:docMkLst>
      <pc:sldChg chg="modSp mod">
        <pc:chgData name="Pan Weike" userId="f48425db970607a4" providerId="LiveId" clId="{39FEBB6D-B67D-4CA9-B03D-6B389037BF94}" dt="2021-10-09T06:46:07.015" v="2" actId="313"/>
        <pc:sldMkLst>
          <pc:docMk/>
          <pc:sldMk cId="3685788373" sldId="298"/>
        </pc:sldMkLst>
        <pc:spChg chg="mod">
          <ac:chgData name="Pan Weike" userId="f48425db970607a4" providerId="LiveId" clId="{39FEBB6D-B67D-4CA9-B03D-6B389037BF94}" dt="2021-10-09T06:46:07.015" v="2" actId="313"/>
          <ac:spMkLst>
            <pc:docMk/>
            <pc:sldMk cId="3685788373" sldId="298"/>
            <ac:spMk id="3" creationId="{00000000-0000-0000-0000-000000000000}"/>
          </ac:spMkLst>
        </pc:spChg>
      </pc:sldChg>
      <pc:sldChg chg="modSp mod">
        <pc:chgData name="Pan Weike" userId="f48425db970607a4" providerId="LiveId" clId="{39FEBB6D-B67D-4CA9-B03D-6B389037BF94}" dt="2021-10-09T06:59:05.267" v="13" actId="207"/>
        <pc:sldMkLst>
          <pc:docMk/>
          <pc:sldMk cId="3885246468" sldId="299"/>
        </pc:sldMkLst>
        <pc:spChg chg="mod">
          <ac:chgData name="Pan Weike" userId="f48425db970607a4" providerId="LiveId" clId="{39FEBB6D-B67D-4CA9-B03D-6B389037BF94}" dt="2021-10-09T06:59:05.267" v="13" actId="207"/>
          <ac:spMkLst>
            <pc:docMk/>
            <pc:sldMk cId="3885246468" sldId="299"/>
            <ac:spMk id="3" creationId="{00000000-0000-0000-0000-000000000000}"/>
          </ac:spMkLst>
        </pc:spChg>
      </pc:sldChg>
      <pc:sldChg chg="modSp mod">
        <pc:chgData name="Pan Weike" userId="f48425db970607a4" providerId="LiveId" clId="{39FEBB6D-B67D-4CA9-B03D-6B389037BF94}" dt="2021-10-09T06:46:35.651" v="3" actId="20577"/>
        <pc:sldMkLst>
          <pc:docMk/>
          <pc:sldMk cId="1761696803" sldId="304"/>
        </pc:sldMkLst>
        <pc:spChg chg="mod">
          <ac:chgData name="Pan Weike" userId="f48425db970607a4" providerId="LiveId" clId="{39FEBB6D-B67D-4CA9-B03D-6B389037BF94}" dt="2021-10-09T06:46:35.651" v="3" actId="20577"/>
          <ac:spMkLst>
            <pc:docMk/>
            <pc:sldMk cId="1761696803" sldId="304"/>
            <ac:spMk id="3" creationId="{00000000-0000-0000-0000-000000000000}"/>
          </ac:spMkLst>
        </pc:spChg>
      </pc:sldChg>
      <pc:sldChg chg="modSp mod">
        <pc:chgData name="Pan Weike" userId="f48425db970607a4" providerId="LiveId" clId="{39FEBB6D-B67D-4CA9-B03D-6B389037BF94}" dt="2021-10-09T06:49:18.857" v="7"/>
        <pc:sldMkLst>
          <pc:docMk/>
          <pc:sldMk cId="2881134592" sldId="307"/>
        </pc:sldMkLst>
        <pc:spChg chg="mod">
          <ac:chgData name="Pan Weike" userId="f48425db970607a4" providerId="LiveId" clId="{39FEBB6D-B67D-4CA9-B03D-6B389037BF94}" dt="2021-10-09T06:49:18.857" v="7"/>
          <ac:spMkLst>
            <pc:docMk/>
            <pc:sldMk cId="2881134592" sldId="307"/>
            <ac:spMk id="3" creationId="{00000000-0000-0000-0000-000000000000}"/>
          </ac:spMkLst>
        </pc:spChg>
      </pc:sldChg>
      <pc:sldChg chg="modSp mod">
        <pc:chgData name="Pan Weike" userId="f48425db970607a4" providerId="LiveId" clId="{39FEBB6D-B67D-4CA9-B03D-6B389037BF94}" dt="2021-10-09T07:00:03.025" v="20" actId="1076"/>
        <pc:sldMkLst>
          <pc:docMk/>
          <pc:sldMk cId="2267008380" sldId="326"/>
        </pc:sldMkLst>
        <pc:spChg chg="mod">
          <ac:chgData name="Pan Weike" userId="f48425db970607a4" providerId="LiveId" clId="{39FEBB6D-B67D-4CA9-B03D-6B389037BF94}" dt="2021-10-09T07:00:00.163" v="19" actId="20577"/>
          <ac:spMkLst>
            <pc:docMk/>
            <pc:sldMk cId="2267008380" sldId="326"/>
            <ac:spMk id="3" creationId="{00000000-0000-0000-0000-000000000000}"/>
          </ac:spMkLst>
        </pc:spChg>
        <pc:cxnChg chg="mod">
          <ac:chgData name="Pan Weike" userId="f48425db970607a4" providerId="LiveId" clId="{39FEBB6D-B67D-4CA9-B03D-6B389037BF94}" dt="2021-10-09T07:00:03.025" v="20" actId="1076"/>
          <ac:cxnSpMkLst>
            <pc:docMk/>
            <pc:sldMk cId="2267008380" sldId="326"/>
            <ac:cxnSpMk id="6" creationId="{00000000-0000-0000-0000-000000000000}"/>
          </ac:cxnSpMkLst>
        </pc:cxnChg>
      </pc:sldChg>
      <pc:sldChg chg="modSp mod">
        <pc:chgData name="Pan Weike" userId="f48425db970607a4" providerId="LiveId" clId="{39FEBB6D-B67D-4CA9-B03D-6B389037BF94}" dt="2021-10-09T07:00:44.414" v="22" actId="207"/>
        <pc:sldMkLst>
          <pc:docMk/>
          <pc:sldMk cId="4245583572" sldId="330"/>
        </pc:sldMkLst>
        <pc:spChg chg="mod">
          <ac:chgData name="Pan Weike" userId="f48425db970607a4" providerId="LiveId" clId="{39FEBB6D-B67D-4CA9-B03D-6B389037BF94}" dt="2021-10-09T07:00:44.414" v="22" actId="207"/>
          <ac:spMkLst>
            <pc:docMk/>
            <pc:sldMk cId="4245583572" sldId="330"/>
            <ac:spMk id="3" creationId="{00000000-0000-0000-0000-000000000000}"/>
          </ac:spMkLst>
        </pc:spChg>
      </pc:sldChg>
      <pc:sldChg chg="modSp mod">
        <pc:chgData name="Pan Weike" userId="f48425db970607a4" providerId="LiveId" clId="{39FEBB6D-B67D-4CA9-B03D-6B389037BF94}" dt="2021-10-09T07:03:34.756" v="25" actId="207"/>
        <pc:sldMkLst>
          <pc:docMk/>
          <pc:sldMk cId="4245583572" sldId="331"/>
        </pc:sldMkLst>
        <pc:spChg chg="mod">
          <ac:chgData name="Pan Weike" userId="f48425db970607a4" providerId="LiveId" clId="{39FEBB6D-B67D-4CA9-B03D-6B389037BF94}" dt="2021-10-09T07:03:34.756" v="25" actId="207"/>
          <ac:spMkLst>
            <pc:docMk/>
            <pc:sldMk cId="4245583572" sldId="331"/>
            <ac:spMk id="3" creationId="{00000000-0000-0000-0000-000000000000}"/>
          </ac:spMkLst>
        </pc:spChg>
      </pc:sldChg>
      <pc:sldChg chg="addSp delSp modSp mod">
        <pc:chgData name="Pan Weike" userId="f48425db970607a4" providerId="LiveId" clId="{39FEBB6D-B67D-4CA9-B03D-6B389037BF94}" dt="2021-10-09T07:09:59.995" v="96" actId="207"/>
        <pc:sldMkLst>
          <pc:docMk/>
          <pc:sldMk cId="4245583572" sldId="333"/>
        </pc:sldMkLst>
        <pc:spChg chg="del">
          <ac:chgData name="Pan Weike" userId="f48425db970607a4" providerId="LiveId" clId="{39FEBB6D-B67D-4CA9-B03D-6B389037BF94}" dt="2021-10-09T07:06:29.352" v="40" actId="478"/>
          <ac:spMkLst>
            <pc:docMk/>
            <pc:sldMk cId="4245583572" sldId="333"/>
            <ac:spMk id="2" creationId="{00000000-0000-0000-0000-000000000000}"/>
          </ac:spMkLst>
        </pc:spChg>
        <pc:spChg chg="mod">
          <ac:chgData name="Pan Weike" userId="f48425db970607a4" providerId="LiveId" clId="{39FEBB6D-B67D-4CA9-B03D-6B389037BF94}" dt="2021-10-09T07:09:59.995" v="96" actId="207"/>
          <ac:spMkLst>
            <pc:docMk/>
            <pc:sldMk cId="4245583572" sldId="333"/>
            <ac:spMk id="3" creationId="{00000000-0000-0000-0000-000000000000}"/>
          </ac:spMkLst>
        </pc:spChg>
        <pc:spChg chg="add mod">
          <ac:chgData name="Pan Weike" userId="f48425db970607a4" providerId="LiveId" clId="{39FEBB6D-B67D-4CA9-B03D-6B389037BF94}" dt="2021-10-09T07:07:49.445" v="76" actId="1036"/>
          <ac:spMkLst>
            <pc:docMk/>
            <pc:sldMk cId="4245583572" sldId="333"/>
            <ac:spMk id="7" creationId="{1B502097-0498-49FC-898D-70D38A71B6C6}"/>
          </ac:spMkLst>
        </pc:spChg>
        <pc:spChg chg="add mod">
          <ac:chgData name="Pan Weike" userId="f48425db970607a4" providerId="LiveId" clId="{39FEBB6D-B67D-4CA9-B03D-6B389037BF94}" dt="2021-10-09T07:07:12.685" v="57" actId="14100"/>
          <ac:spMkLst>
            <pc:docMk/>
            <pc:sldMk cId="4245583572" sldId="333"/>
            <ac:spMk id="8" creationId="{54714D12-C5A3-4ED5-B1FA-E210CFB820E5}"/>
          </ac:spMkLst>
        </pc:spChg>
        <pc:spChg chg="add mod">
          <ac:chgData name="Pan Weike" userId="f48425db970607a4" providerId="LiveId" clId="{39FEBB6D-B67D-4CA9-B03D-6B389037BF94}" dt="2021-10-09T07:09:12.194" v="83" actId="1035"/>
          <ac:spMkLst>
            <pc:docMk/>
            <pc:sldMk cId="4245583572" sldId="333"/>
            <ac:spMk id="9" creationId="{F7CAF890-35B5-45A9-8626-77BB8B268B46}"/>
          </ac:spMkLst>
        </pc:spChg>
        <pc:picChg chg="mod">
          <ac:chgData name="Pan Weike" userId="f48425db970607a4" providerId="LiveId" clId="{39FEBB6D-B67D-4CA9-B03D-6B389037BF94}" dt="2021-10-09T07:06:54.740" v="50" actId="1076"/>
          <ac:picMkLst>
            <pc:docMk/>
            <pc:sldMk cId="4245583572" sldId="333"/>
            <ac:picMk id="6" creationId="{00000000-0000-0000-0000-000000000000}"/>
          </ac:picMkLst>
        </pc:picChg>
        <pc:cxnChg chg="add mod">
          <ac:chgData name="Pan Weike" userId="f48425db970607a4" providerId="LiveId" clId="{39FEBB6D-B67D-4CA9-B03D-6B389037BF94}" dt="2021-10-09T07:09:48.016" v="93" actId="1076"/>
          <ac:cxnSpMkLst>
            <pc:docMk/>
            <pc:sldMk cId="4245583572" sldId="333"/>
            <ac:cxnSpMk id="10" creationId="{4B794774-B92A-4865-9B81-90B16B8137CF}"/>
          </ac:cxnSpMkLst>
        </pc:cxnChg>
      </pc:sldChg>
      <pc:sldChg chg="modSp mod">
        <pc:chgData name="Pan Weike" userId="f48425db970607a4" providerId="LiveId" clId="{39FEBB6D-B67D-4CA9-B03D-6B389037BF94}" dt="2021-10-09T07:11:03.074" v="99" actId="207"/>
        <pc:sldMkLst>
          <pc:docMk/>
          <pc:sldMk cId="3160816517" sldId="334"/>
        </pc:sldMkLst>
        <pc:spChg chg="mod">
          <ac:chgData name="Pan Weike" userId="f48425db970607a4" providerId="LiveId" clId="{39FEBB6D-B67D-4CA9-B03D-6B389037BF94}" dt="2021-10-09T07:11:03.074" v="99" actId="207"/>
          <ac:spMkLst>
            <pc:docMk/>
            <pc:sldMk cId="3160816517" sldId="334"/>
            <ac:spMk id="3" creationId="{00000000-0000-0000-0000-000000000000}"/>
          </ac:spMkLst>
        </pc:spChg>
      </pc:sldChg>
      <pc:sldChg chg="addSp delSp modSp mod">
        <pc:chgData name="Pan Weike" userId="f48425db970607a4" providerId="LiveId" clId="{39FEBB6D-B67D-4CA9-B03D-6B389037BF94}" dt="2021-10-09T07:20:35.951" v="343" actId="14100"/>
        <pc:sldMkLst>
          <pc:docMk/>
          <pc:sldMk cId="3160816517" sldId="335"/>
        </pc:sldMkLst>
        <pc:spChg chg="del">
          <ac:chgData name="Pan Weike" userId="f48425db970607a4" providerId="LiveId" clId="{39FEBB6D-B67D-4CA9-B03D-6B389037BF94}" dt="2021-10-09T07:11:57.459" v="101" actId="478"/>
          <ac:spMkLst>
            <pc:docMk/>
            <pc:sldMk cId="3160816517" sldId="335"/>
            <ac:spMk id="2" creationId="{00000000-0000-0000-0000-000000000000}"/>
          </ac:spMkLst>
        </pc:spChg>
        <pc:spChg chg="del mod">
          <ac:chgData name="Pan Weike" userId="f48425db970607a4" providerId="LiveId" clId="{39FEBB6D-B67D-4CA9-B03D-6B389037BF94}" dt="2021-10-09T07:17:10.743" v="275" actId="478"/>
          <ac:spMkLst>
            <pc:docMk/>
            <pc:sldMk cId="3160816517" sldId="335"/>
            <ac:spMk id="3" creationId="{00000000-0000-0000-0000-000000000000}"/>
          </ac:spMkLst>
        </pc:spChg>
        <pc:spChg chg="add del mod">
          <ac:chgData name="Pan Weike" userId="f48425db970607a4" providerId="LiveId" clId="{39FEBB6D-B67D-4CA9-B03D-6B389037BF94}" dt="2021-10-09T07:15:35.186" v="237" actId="478"/>
          <ac:spMkLst>
            <pc:docMk/>
            <pc:sldMk cId="3160816517" sldId="335"/>
            <ac:spMk id="6" creationId="{C6F6F71F-614C-4E55-A3CD-19C1BEF08A8E}"/>
          </ac:spMkLst>
        </pc:spChg>
        <pc:spChg chg="add mod ord">
          <ac:chgData name="Pan Weike" userId="f48425db970607a4" providerId="LiveId" clId="{39FEBB6D-B67D-4CA9-B03D-6B389037BF94}" dt="2021-10-09T07:17:43.489" v="300" actId="1035"/>
          <ac:spMkLst>
            <pc:docMk/>
            <pc:sldMk cId="3160816517" sldId="335"/>
            <ac:spMk id="7" creationId="{4B4F4C33-54A4-4A2F-BCDE-E983817D59CA}"/>
          </ac:spMkLst>
        </pc:spChg>
        <pc:spChg chg="add del mod">
          <ac:chgData name="Pan Weike" userId="f48425db970607a4" providerId="LiveId" clId="{39FEBB6D-B67D-4CA9-B03D-6B389037BF94}" dt="2021-10-09T07:15:37.859" v="238" actId="478"/>
          <ac:spMkLst>
            <pc:docMk/>
            <pc:sldMk cId="3160816517" sldId="335"/>
            <ac:spMk id="8" creationId="{79A6ACA1-2FCD-4681-BA90-890438228350}"/>
          </ac:spMkLst>
        </pc:spChg>
        <pc:spChg chg="add mod">
          <ac:chgData name="Pan Weike" userId="f48425db970607a4" providerId="LiveId" clId="{39FEBB6D-B67D-4CA9-B03D-6B389037BF94}" dt="2021-10-09T07:16:24.641" v="269" actId="1038"/>
          <ac:spMkLst>
            <pc:docMk/>
            <pc:sldMk cId="3160816517" sldId="335"/>
            <ac:spMk id="9" creationId="{761A02D5-9593-47D1-862C-E69FB7A1B5F8}"/>
          </ac:spMkLst>
        </pc:spChg>
        <pc:spChg chg="add mod">
          <ac:chgData name="Pan Weike" userId="f48425db970607a4" providerId="LiveId" clId="{39FEBB6D-B67D-4CA9-B03D-6B389037BF94}" dt="2021-10-09T07:17:49.173" v="303" actId="1035"/>
          <ac:spMkLst>
            <pc:docMk/>
            <pc:sldMk cId="3160816517" sldId="335"/>
            <ac:spMk id="10" creationId="{7E49B2DB-7260-4083-B606-F6ED067F7AEE}"/>
          </ac:spMkLst>
        </pc:spChg>
        <pc:picChg chg="add mod">
          <ac:chgData name="Pan Weike" userId="f48425db970607a4" providerId="LiveId" clId="{39FEBB6D-B67D-4CA9-B03D-6B389037BF94}" dt="2021-10-09T07:19:36.327" v="338" actId="1076"/>
          <ac:picMkLst>
            <pc:docMk/>
            <pc:sldMk cId="3160816517" sldId="335"/>
            <ac:picMk id="12" creationId="{A66C3015-06BE-4905-9C94-0495AACE3929}"/>
          </ac:picMkLst>
        </pc:picChg>
        <pc:picChg chg="add mod">
          <ac:chgData name="Pan Weike" userId="f48425db970607a4" providerId="LiveId" clId="{39FEBB6D-B67D-4CA9-B03D-6B389037BF94}" dt="2021-10-09T07:20:02.649" v="340" actId="1076"/>
          <ac:picMkLst>
            <pc:docMk/>
            <pc:sldMk cId="3160816517" sldId="335"/>
            <ac:picMk id="14" creationId="{B90983FD-0ED9-4B3A-BAD7-B55431E39B70}"/>
          </ac:picMkLst>
        </pc:picChg>
        <pc:cxnChg chg="add mod">
          <ac:chgData name="Pan Weike" userId="f48425db970607a4" providerId="LiveId" clId="{39FEBB6D-B67D-4CA9-B03D-6B389037BF94}" dt="2021-10-09T07:20:35.951" v="343" actId="14100"/>
          <ac:cxnSpMkLst>
            <pc:docMk/>
            <pc:sldMk cId="3160816517" sldId="335"/>
            <ac:cxnSpMk id="15" creationId="{0172C876-255A-4E45-BF18-8DDD45F7F68D}"/>
          </ac:cxnSpMkLst>
        </pc:cxnChg>
      </pc:sldChg>
      <pc:sldChg chg="modSp mod">
        <pc:chgData name="Pan Weike" userId="f48425db970607a4" providerId="LiveId" clId="{39FEBB6D-B67D-4CA9-B03D-6B389037BF94}" dt="2021-10-09T07:24:28.531" v="347" actId="207"/>
        <pc:sldMkLst>
          <pc:docMk/>
          <pc:sldMk cId="3160816517" sldId="336"/>
        </pc:sldMkLst>
        <pc:spChg chg="mod">
          <ac:chgData name="Pan Weike" userId="f48425db970607a4" providerId="LiveId" clId="{39FEBB6D-B67D-4CA9-B03D-6B389037BF94}" dt="2021-10-09T07:24:28.531" v="347" actId="207"/>
          <ac:spMkLst>
            <pc:docMk/>
            <pc:sldMk cId="3160816517" sldId="336"/>
            <ac:spMk id="3" creationId="{00000000-0000-0000-0000-000000000000}"/>
          </ac:spMkLst>
        </pc:spChg>
      </pc:sldChg>
      <pc:sldChg chg="modSp mod">
        <pc:chgData name="Pan Weike" userId="f48425db970607a4" providerId="LiveId" clId="{39FEBB6D-B67D-4CA9-B03D-6B389037BF94}" dt="2021-10-09T07:24:33.953" v="349" actId="6549"/>
        <pc:sldMkLst>
          <pc:docMk/>
          <pc:sldMk cId="3160816517" sldId="337"/>
        </pc:sldMkLst>
        <pc:spChg chg="mod">
          <ac:chgData name="Pan Weike" userId="f48425db970607a4" providerId="LiveId" clId="{39FEBB6D-B67D-4CA9-B03D-6B389037BF94}" dt="2021-10-09T07:24:33.953" v="349" actId="6549"/>
          <ac:spMkLst>
            <pc:docMk/>
            <pc:sldMk cId="3160816517" sldId="337"/>
            <ac:spMk id="3" creationId="{00000000-0000-0000-0000-000000000000}"/>
          </ac:spMkLst>
        </pc:spChg>
      </pc:sldChg>
      <pc:sldChg chg="modSp mod">
        <pc:chgData name="Pan Weike" userId="f48425db970607a4" providerId="LiveId" clId="{39FEBB6D-B67D-4CA9-B03D-6B389037BF94}" dt="2021-10-09T07:24:46.682" v="350" actId="207"/>
        <pc:sldMkLst>
          <pc:docMk/>
          <pc:sldMk cId="3160816517" sldId="338"/>
        </pc:sldMkLst>
        <pc:spChg chg="mod">
          <ac:chgData name="Pan Weike" userId="f48425db970607a4" providerId="LiveId" clId="{39FEBB6D-B67D-4CA9-B03D-6B389037BF94}" dt="2021-10-09T07:24:46.682" v="350" actId="207"/>
          <ac:spMkLst>
            <pc:docMk/>
            <pc:sldMk cId="3160816517" sldId="338"/>
            <ac:spMk id="3" creationId="{00000000-0000-0000-0000-000000000000}"/>
          </ac:spMkLst>
        </pc:spChg>
      </pc:sldChg>
      <pc:sldChg chg="addSp modSp mod">
        <pc:chgData name="Pan Weike" userId="f48425db970607a4" providerId="LiveId" clId="{39FEBB6D-B67D-4CA9-B03D-6B389037BF94}" dt="2021-10-09T07:28:19.952" v="372" actId="1036"/>
        <pc:sldMkLst>
          <pc:docMk/>
          <pc:sldMk cId="3160816517" sldId="339"/>
        </pc:sldMkLst>
        <pc:picChg chg="add mod">
          <ac:chgData name="Pan Weike" userId="f48425db970607a4" providerId="LiveId" clId="{39FEBB6D-B67D-4CA9-B03D-6B389037BF94}" dt="2021-10-09T07:28:19.952" v="372" actId="1036"/>
          <ac:picMkLst>
            <pc:docMk/>
            <pc:sldMk cId="3160816517" sldId="339"/>
            <ac:picMk id="7" creationId="{FE9F483F-DB14-4796-8125-051DA22536DB}"/>
          </ac:picMkLst>
        </pc:picChg>
        <pc:picChg chg="add mod">
          <ac:chgData name="Pan Weike" userId="f48425db970607a4" providerId="LiveId" clId="{39FEBB6D-B67D-4CA9-B03D-6B389037BF94}" dt="2021-10-09T07:28:19.952" v="372" actId="1036"/>
          <ac:picMkLst>
            <pc:docMk/>
            <pc:sldMk cId="3160816517" sldId="339"/>
            <ac:picMk id="9" creationId="{10CA7955-DC22-4D62-B479-3E0368609F64}"/>
          </ac:picMkLst>
        </pc:picChg>
        <pc:picChg chg="add mod">
          <ac:chgData name="Pan Weike" userId="f48425db970607a4" providerId="LiveId" clId="{39FEBB6D-B67D-4CA9-B03D-6B389037BF94}" dt="2021-10-09T07:28:19.952" v="372" actId="1036"/>
          <ac:picMkLst>
            <pc:docMk/>
            <pc:sldMk cId="3160816517" sldId="339"/>
            <ac:picMk id="11" creationId="{4743FC19-9E8A-4E68-8926-AA3961957CD7}"/>
          </ac:picMkLst>
        </pc:picChg>
        <pc:picChg chg="add mod">
          <ac:chgData name="Pan Weike" userId="f48425db970607a4" providerId="LiveId" clId="{39FEBB6D-B67D-4CA9-B03D-6B389037BF94}" dt="2021-10-09T07:28:19.952" v="372" actId="1036"/>
          <ac:picMkLst>
            <pc:docMk/>
            <pc:sldMk cId="3160816517" sldId="339"/>
            <ac:picMk id="13" creationId="{E0EAE09B-14F8-4E77-A9F1-38736AEC7E8A}"/>
          </ac:picMkLst>
        </pc:picChg>
      </pc:sldChg>
      <pc:sldChg chg="addSp modSp mod">
        <pc:chgData name="Pan Weike" userId="f48425db970607a4" providerId="LiveId" clId="{39FEBB6D-B67D-4CA9-B03D-6B389037BF94}" dt="2021-10-09T07:53:16.793" v="808" actId="1076"/>
        <pc:sldMkLst>
          <pc:docMk/>
          <pc:sldMk cId="1102705102" sldId="340"/>
        </pc:sldMkLst>
        <pc:picChg chg="add mod">
          <ac:chgData name="Pan Weike" userId="f48425db970607a4" providerId="LiveId" clId="{39FEBB6D-B67D-4CA9-B03D-6B389037BF94}" dt="2021-10-09T07:53:16.793" v="808" actId="1076"/>
          <ac:picMkLst>
            <pc:docMk/>
            <pc:sldMk cId="1102705102" sldId="340"/>
            <ac:picMk id="7" creationId="{A3B0E667-213F-4E44-B01A-C9D6FC4919CE}"/>
          </ac:picMkLst>
        </pc:picChg>
      </pc:sldChg>
      <pc:sldChg chg="addSp delSp modSp mod">
        <pc:chgData name="Pan Weike" userId="f48425db970607a4" providerId="LiveId" clId="{39FEBB6D-B67D-4CA9-B03D-6B389037BF94}" dt="2021-10-09T07:50:06.880" v="805" actId="1036"/>
        <pc:sldMkLst>
          <pc:docMk/>
          <pc:sldMk cId="1593817886" sldId="434"/>
        </pc:sldMkLst>
        <pc:spChg chg="del">
          <ac:chgData name="Pan Weike" userId="f48425db970607a4" providerId="LiveId" clId="{39FEBB6D-B67D-4CA9-B03D-6B389037BF94}" dt="2021-10-09T07:43:16.346" v="584" actId="478"/>
          <ac:spMkLst>
            <pc:docMk/>
            <pc:sldMk cId="1593817886" sldId="434"/>
            <ac:spMk id="2" creationId="{00000000-0000-0000-0000-000000000000}"/>
          </ac:spMkLst>
        </pc:spChg>
        <pc:spChg chg="add mod">
          <ac:chgData name="Pan Weike" userId="f48425db970607a4" providerId="LiveId" clId="{39FEBB6D-B67D-4CA9-B03D-6B389037BF94}" dt="2021-10-09T07:43:22.241" v="591" actId="1038"/>
          <ac:spMkLst>
            <pc:docMk/>
            <pc:sldMk cId="1593817886" sldId="434"/>
            <ac:spMk id="6" creationId="{F99B3EE6-F8BF-4B69-9DC4-70EB687D79DE}"/>
          </ac:spMkLst>
        </pc:spChg>
        <pc:spChg chg="add mod ord">
          <ac:chgData name="Pan Weike" userId="f48425db970607a4" providerId="LiveId" clId="{39FEBB6D-B67D-4CA9-B03D-6B389037BF94}" dt="2021-10-09T07:45:53.506" v="752" actId="20577"/>
          <ac:spMkLst>
            <pc:docMk/>
            <pc:sldMk cId="1593817886" sldId="434"/>
            <ac:spMk id="7" creationId="{E7EB5078-58F4-4AAC-8FD7-8C935B6B21B3}"/>
          </ac:spMkLst>
        </pc:spChg>
        <pc:spChg chg="add mod ord">
          <ac:chgData name="Pan Weike" userId="f48425db970607a4" providerId="LiveId" clId="{39FEBB6D-B67D-4CA9-B03D-6B389037BF94}" dt="2021-10-09T07:46:18.419" v="761" actId="1036"/>
          <ac:spMkLst>
            <pc:docMk/>
            <pc:sldMk cId="1593817886" sldId="434"/>
            <ac:spMk id="8" creationId="{91993386-B123-4527-AE80-CF56EBF224B3}"/>
          </ac:spMkLst>
        </pc:spChg>
        <pc:picChg chg="add del mod">
          <ac:chgData name="Pan Weike" userId="f48425db970607a4" providerId="LiveId" clId="{39FEBB6D-B67D-4CA9-B03D-6B389037BF94}" dt="2021-10-09T07:50:06.880" v="805" actId="1036"/>
          <ac:picMkLst>
            <pc:docMk/>
            <pc:sldMk cId="1593817886" sldId="434"/>
            <ac:picMk id="10" creationId="{38FF458C-6CE2-446C-8727-BD2F67FFEE0B}"/>
          </ac:picMkLst>
        </pc:picChg>
        <pc:picChg chg="add del mod">
          <ac:chgData name="Pan Weike" userId="f48425db970607a4" providerId="LiveId" clId="{39FEBB6D-B67D-4CA9-B03D-6B389037BF94}" dt="2021-10-09T07:50:06.880" v="805" actId="1036"/>
          <ac:picMkLst>
            <pc:docMk/>
            <pc:sldMk cId="1593817886" sldId="434"/>
            <ac:picMk id="12" creationId="{811B0D65-260F-40F4-BFFC-3F3F284339CD}"/>
          </ac:picMkLst>
        </pc:picChg>
        <pc:picChg chg="add del mod">
          <ac:chgData name="Pan Weike" userId="f48425db970607a4" providerId="LiveId" clId="{39FEBB6D-B67D-4CA9-B03D-6B389037BF94}" dt="2021-10-09T07:49:50.784" v="786" actId="478"/>
          <ac:picMkLst>
            <pc:docMk/>
            <pc:sldMk cId="1593817886" sldId="434"/>
            <ac:picMk id="14" creationId="{E14B09F7-036E-45C3-B896-EA747CEABC92}"/>
          </ac:picMkLst>
        </pc:picChg>
        <pc:picChg chg="add del mod">
          <ac:chgData name="Pan Weike" userId="f48425db970607a4" providerId="LiveId" clId="{39FEBB6D-B67D-4CA9-B03D-6B389037BF94}" dt="2021-10-09T07:49:47.830" v="784"/>
          <ac:picMkLst>
            <pc:docMk/>
            <pc:sldMk cId="1593817886" sldId="434"/>
            <ac:picMk id="16" creationId="{BD2F1D3A-2F03-4F70-8977-511B832F6792}"/>
          </ac:picMkLst>
        </pc:picChg>
        <pc:picChg chg="add mod">
          <ac:chgData name="Pan Weike" userId="f48425db970607a4" providerId="LiveId" clId="{39FEBB6D-B67D-4CA9-B03D-6B389037BF94}" dt="2021-10-09T07:50:06.880" v="805" actId="1036"/>
          <ac:picMkLst>
            <pc:docMk/>
            <pc:sldMk cId="1593817886" sldId="434"/>
            <ac:picMk id="18" creationId="{AB65653E-23D7-45A4-B425-4EADCEE3E286}"/>
          </ac:picMkLst>
        </pc:picChg>
      </pc:sldChg>
      <pc:sldChg chg="modSp mod">
        <pc:chgData name="Pan Weike" userId="f48425db970607a4" providerId="LiveId" clId="{39FEBB6D-B67D-4CA9-B03D-6B389037BF94}" dt="2021-11-25T07:37:13.349" v="858"/>
        <pc:sldMkLst>
          <pc:docMk/>
          <pc:sldMk cId="4013341034" sldId="465"/>
        </pc:sldMkLst>
        <pc:spChg chg="mod">
          <ac:chgData name="Pan Weike" userId="f48425db970607a4" providerId="LiveId" clId="{39FEBB6D-B67D-4CA9-B03D-6B389037BF94}" dt="2021-11-25T07:37:13.349" v="858"/>
          <ac:spMkLst>
            <pc:docMk/>
            <pc:sldMk cId="4013341034" sldId="465"/>
            <ac:spMk id="3" creationId="{00000000-0000-0000-0000-000000000000}"/>
          </ac:spMkLst>
        </pc:spChg>
        <pc:cxnChg chg="mod">
          <ac:chgData name="Pan Weike" userId="f48425db970607a4" providerId="LiveId" clId="{39FEBB6D-B67D-4CA9-B03D-6B389037BF94}" dt="2021-11-25T07:36:12.361" v="857" actId="1035"/>
          <ac:cxnSpMkLst>
            <pc:docMk/>
            <pc:sldMk cId="4013341034" sldId="465"/>
            <ac:cxnSpMk id="9" creationId="{00000000-0000-0000-0000-000000000000}"/>
          </ac:cxnSpMkLst>
        </pc:cxnChg>
      </pc:sldChg>
      <pc:sldChg chg="modSp mod">
        <pc:chgData name="Pan Weike" userId="f48425db970607a4" providerId="LiveId" clId="{39FEBB6D-B67D-4CA9-B03D-6B389037BF94}" dt="2021-11-25T07:46:14.689" v="872"/>
        <pc:sldMkLst>
          <pc:docMk/>
          <pc:sldMk cId="3130409512" sldId="466"/>
        </pc:sldMkLst>
        <pc:spChg chg="mod">
          <ac:chgData name="Pan Weike" userId="f48425db970607a4" providerId="LiveId" clId="{39FEBB6D-B67D-4CA9-B03D-6B389037BF94}" dt="2021-11-25T07:46:14.689" v="872"/>
          <ac:spMkLst>
            <pc:docMk/>
            <pc:sldMk cId="3130409512" sldId="466"/>
            <ac:spMk id="3" creationId="{00000000-0000-0000-0000-000000000000}"/>
          </ac:spMkLst>
        </pc:spChg>
      </pc:sldChg>
      <pc:sldChg chg="modSp mod">
        <pc:chgData name="Pan Weike" userId="f48425db970607a4" providerId="LiveId" clId="{39FEBB6D-B67D-4CA9-B03D-6B389037BF94}" dt="2021-11-25T07:46:41.643" v="873" actId="6549"/>
        <pc:sldMkLst>
          <pc:docMk/>
          <pc:sldMk cId="3130409512" sldId="467"/>
        </pc:sldMkLst>
        <pc:spChg chg="mod">
          <ac:chgData name="Pan Weike" userId="f48425db970607a4" providerId="LiveId" clId="{39FEBB6D-B67D-4CA9-B03D-6B389037BF94}" dt="2021-11-25T07:46:41.643" v="873" actId="6549"/>
          <ac:spMkLst>
            <pc:docMk/>
            <pc:sldMk cId="3130409512" sldId="467"/>
            <ac:spMk id="3" creationId="{00000000-0000-0000-0000-000000000000}"/>
          </ac:spMkLst>
        </pc:spChg>
      </pc:sldChg>
      <pc:sldChg chg="modSp mod">
        <pc:chgData name="Pan Weike" userId="f48425db970607a4" providerId="LiveId" clId="{39FEBB6D-B67D-4CA9-B03D-6B389037BF94}" dt="2021-11-25T07:49:15.665" v="878"/>
        <pc:sldMkLst>
          <pc:docMk/>
          <pc:sldMk cId="3130409512" sldId="469"/>
        </pc:sldMkLst>
        <pc:spChg chg="mod">
          <ac:chgData name="Pan Weike" userId="f48425db970607a4" providerId="LiveId" clId="{39FEBB6D-B67D-4CA9-B03D-6B389037BF94}" dt="2021-11-25T07:49:15.665" v="878"/>
          <ac:spMkLst>
            <pc:docMk/>
            <pc:sldMk cId="3130409512" sldId="469"/>
            <ac:spMk id="3" creationId="{00000000-0000-0000-0000-000000000000}"/>
          </ac:spMkLst>
        </pc:spChg>
      </pc:sldChg>
      <pc:sldChg chg="addSp delSp modSp mod">
        <pc:chgData name="Pan Weike" userId="f48425db970607a4" providerId="LiveId" clId="{39FEBB6D-B67D-4CA9-B03D-6B389037BF94}" dt="2021-11-25T08:11:47.165" v="1034" actId="478"/>
        <pc:sldMkLst>
          <pc:docMk/>
          <pc:sldMk cId="3130409512" sldId="474"/>
        </pc:sldMkLst>
        <pc:spChg chg="del">
          <ac:chgData name="Pan Weike" userId="f48425db970607a4" providerId="LiveId" clId="{39FEBB6D-B67D-4CA9-B03D-6B389037BF94}" dt="2021-11-25T07:56:36.587" v="890" actId="478"/>
          <ac:spMkLst>
            <pc:docMk/>
            <pc:sldMk cId="3130409512" sldId="474"/>
            <ac:spMk id="2" creationId="{00000000-0000-0000-0000-000000000000}"/>
          </ac:spMkLst>
        </pc:spChg>
        <pc:spChg chg="add mod">
          <ac:chgData name="Pan Weike" userId="f48425db970607a4" providerId="LiveId" clId="{39FEBB6D-B67D-4CA9-B03D-6B389037BF94}" dt="2021-11-25T07:57:06.895" v="913" actId="1037"/>
          <ac:spMkLst>
            <pc:docMk/>
            <pc:sldMk cId="3130409512" sldId="474"/>
            <ac:spMk id="7" creationId="{25577329-3997-44B8-9FDF-41F7C1E7AC57}"/>
          </ac:spMkLst>
        </pc:spChg>
        <pc:spChg chg="add mod">
          <ac:chgData name="Pan Weike" userId="f48425db970607a4" providerId="LiveId" clId="{39FEBB6D-B67D-4CA9-B03D-6B389037BF94}" dt="2021-11-25T08:01:14.873" v="992" actId="1038"/>
          <ac:spMkLst>
            <pc:docMk/>
            <pc:sldMk cId="3130409512" sldId="474"/>
            <ac:spMk id="9" creationId="{668C81B1-B894-4DC3-89E2-9D8549F8D9CD}"/>
          </ac:spMkLst>
        </pc:spChg>
        <pc:spChg chg="add mod">
          <ac:chgData name="Pan Weike" userId="f48425db970607a4" providerId="LiveId" clId="{39FEBB6D-B67D-4CA9-B03D-6B389037BF94}" dt="2021-11-25T08:01:10.584" v="988" actId="1037"/>
          <ac:spMkLst>
            <pc:docMk/>
            <pc:sldMk cId="3130409512" sldId="474"/>
            <ac:spMk id="10" creationId="{C5A78CE5-B694-4ACB-9F58-F74B59146F02}"/>
          </ac:spMkLst>
        </pc:spChg>
        <pc:picChg chg="add del mod">
          <ac:chgData name="Pan Weike" userId="f48425db970607a4" providerId="LiveId" clId="{39FEBB6D-B67D-4CA9-B03D-6B389037BF94}" dt="2021-11-25T08:11:47.165" v="1034" actId="478"/>
          <ac:picMkLst>
            <pc:docMk/>
            <pc:sldMk cId="3130409512" sldId="474"/>
            <ac:picMk id="8" creationId="{EBE3B163-1C98-49EB-82E3-E0065EFCA388}"/>
          </ac:picMkLst>
        </pc:picChg>
      </pc:sldChg>
      <pc:sldChg chg="addSp delSp modSp mod">
        <pc:chgData name="Pan Weike" userId="f48425db970607a4" providerId="LiveId" clId="{39FEBB6D-B67D-4CA9-B03D-6B389037BF94}" dt="2021-11-25T08:15:30.575" v="1097" actId="1076"/>
        <pc:sldMkLst>
          <pc:docMk/>
          <pc:sldMk cId="3130409512" sldId="475"/>
        </pc:sldMkLst>
        <pc:spChg chg="del">
          <ac:chgData name="Pan Weike" userId="f48425db970607a4" providerId="LiveId" clId="{39FEBB6D-B67D-4CA9-B03D-6B389037BF94}" dt="2021-11-25T08:11:44.017" v="1033" actId="478"/>
          <ac:spMkLst>
            <pc:docMk/>
            <pc:sldMk cId="3130409512" sldId="475"/>
            <ac:spMk id="2" creationId="{00000000-0000-0000-0000-000000000000}"/>
          </ac:spMkLst>
        </pc:spChg>
        <pc:spChg chg="mod">
          <ac:chgData name="Pan Weike" userId="f48425db970607a4" providerId="LiveId" clId="{39FEBB6D-B67D-4CA9-B03D-6B389037BF94}" dt="2021-11-25T08:12:27.757" v="1062" actId="27636"/>
          <ac:spMkLst>
            <pc:docMk/>
            <pc:sldMk cId="3130409512" sldId="475"/>
            <ac:spMk id="3" creationId="{00000000-0000-0000-0000-000000000000}"/>
          </ac:spMkLst>
        </pc:spChg>
        <pc:spChg chg="add mod">
          <ac:chgData name="Pan Weike" userId="f48425db970607a4" providerId="LiveId" clId="{39FEBB6D-B67D-4CA9-B03D-6B389037BF94}" dt="2021-11-25T08:12:45.049" v="1068" actId="1036"/>
          <ac:spMkLst>
            <pc:docMk/>
            <pc:sldMk cId="3130409512" sldId="475"/>
            <ac:spMk id="7" creationId="{47C93AE0-A467-49BE-A7D9-7A69E04D8401}"/>
          </ac:spMkLst>
        </pc:spChg>
        <pc:picChg chg="add mod">
          <ac:chgData name="Pan Weike" userId="f48425db970607a4" providerId="LiveId" clId="{39FEBB6D-B67D-4CA9-B03D-6B389037BF94}" dt="2021-11-25T08:15:30.575" v="1097" actId="1076"/>
          <ac:picMkLst>
            <pc:docMk/>
            <pc:sldMk cId="3130409512" sldId="475"/>
            <ac:picMk id="8" creationId="{389A151E-CAC8-4747-9FE2-BA965A2B8FA3}"/>
          </ac:picMkLst>
        </pc:picChg>
      </pc:sldChg>
      <pc:sldChg chg="addSp delSp modSp mod">
        <pc:chgData name="Pan Weike" userId="f48425db970607a4" providerId="LiveId" clId="{39FEBB6D-B67D-4CA9-B03D-6B389037BF94}" dt="2021-11-25T08:21:27.573" v="1118" actId="1076"/>
        <pc:sldMkLst>
          <pc:docMk/>
          <pc:sldMk cId="3130409512" sldId="476"/>
        </pc:sldMkLst>
        <pc:spChg chg="del">
          <ac:chgData name="Pan Weike" userId="f48425db970607a4" providerId="LiveId" clId="{39FEBB6D-B67D-4CA9-B03D-6B389037BF94}" dt="2021-11-25T08:19:21.471" v="1102" actId="478"/>
          <ac:spMkLst>
            <pc:docMk/>
            <pc:sldMk cId="3130409512" sldId="476"/>
            <ac:spMk id="2" creationId="{00000000-0000-0000-0000-000000000000}"/>
          </ac:spMkLst>
        </pc:spChg>
        <pc:spChg chg="add mod">
          <ac:chgData name="Pan Weike" userId="f48425db970607a4" providerId="LiveId" clId="{39FEBB6D-B67D-4CA9-B03D-6B389037BF94}" dt="2021-11-25T08:21:22.153" v="1117" actId="20577"/>
          <ac:spMkLst>
            <pc:docMk/>
            <pc:sldMk cId="3130409512" sldId="476"/>
            <ac:spMk id="8" creationId="{DA6349E2-3798-4A9F-BDF2-C4C46B70D36F}"/>
          </ac:spMkLst>
        </pc:spChg>
        <pc:picChg chg="add mod">
          <ac:chgData name="Pan Weike" userId="f48425db970607a4" providerId="LiveId" clId="{39FEBB6D-B67D-4CA9-B03D-6B389037BF94}" dt="2021-11-25T08:21:27.573" v="1118" actId="1076"/>
          <ac:picMkLst>
            <pc:docMk/>
            <pc:sldMk cId="3130409512" sldId="476"/>
            <ac:picMk id="7" creationId="{AF7E8C7B-DE55-4AF5-815F-4A19FFF09B42}"/>
          </ac:picMkLst>
        </pc:picChg>
      </pc:sldChg>
      <pc:sldChg chg="modSp mod">
        <pc:chgData name="Pan Weike" userId="f48425db970607a4" providerId="LiveId" clId="{39FEBB6D-B67D-4CA9-B03D-6B389037BF94}" dt="2021-10-09T07:01:58.630" v="24" actId="113"/>
        <pc:sldMkLst>
          <pc:docMk/>
          <pc:sldMk cId="617904629" sldId="478"/>
        </pc:sldMkLst>
        <pc:spChg chg="mod">
          <ac:chgData name="Pan Weike" userId="f48425db970607a4" providerId="LiveId" clId="{39FEBB6D-B67D-4CA9-B03D-6B389037BF94}" dt="2021-10-09T07:01:58.630" v="24" actId="113"/>
          <ac:spMkLst>
            <pc:docMk/>
            <pc:sldMk cId="617904629" sldId="478"/>
            <ac:spMk id="3" creationId="{00000000-0000-0000-0000-000000000000}"/>
          </ac:spMkLst>
        </pc:spChg>
      </pc:sldChg>
      <pc:sldChg chg="modSp mod">
        <pc:chgData name="Pan Weike" userId="f48425db970607a4" providerId="LiveId" clId="{39FEBB6D-B67D-4CA9-B03D-6B389037BF94}" dt="2021-11-25T07:44:56.825" v="860" actId="20577"/>
        <pc:sldMkLst>
          <pc:docMk/>
          <pc:sldMk cId="1845394928" sldId="480"/>
        </pc:sldMkLst>
        <pc:spChg chg="mod">
          <ac:chgData name="Pan Weike" userId="f48425db970607a4" providerId="LiveId" clId="{39FEBB6D-B67D-4CA9-B03D-6B389037BF94}" dt="2021-11-25T07:44:56.825" v="860" actId="20577"/>
          <ac:spMkLst>
            <pc:docMk/>
            <pc:sldMk cId="1845394928" sldId="480"/>
            <ac:spMk id="3" creationId="{00000000-0000-0000-0000-000000000000}"/>
          </ac:spMkLst>
        </pc:spChg>
      </pc:sldChg>
      <pc:sldChg chg="modSp mod">
        <pc:chgData name="Pan Weike" userId="f48425db970607a4" providerId="LiveId" clId="{39FEBB6D-B67D-4CA9-B03D-6B389037BF94}" dt="2021-10-09T06:42:52.211" v="1" actId="20577"/>
        <pc:sldMkLst>
          <pc:docMk/>
          <pc:sldMk cId="2048443090" sldId="491"/>
        </pc:sldMkLst>
        <pc:spChg chg="mod">
          <ac:chgData name="Pan Weike" userId="f48425db970607a4" providerId="LiveId" clId="{39FEBB6D-B67D-4CA9-B03D-6B389037BF94}" dt="2021-10-09T06:42:52.211" v="1" actId="20577"/>
          <ac:spMkLst>
            <pc:docMk/>
            <pc:sldMk cId="2048443090" sldId="491"/>
            <ac:spMk id="3" creationId="{00000000-0000-0000-0000-000000000000}"/>
          </ac:spMkLst>
        </pc:spChg>
      </pc:sldChg>
      <pc:sldChg chg="addSp delSp modSp add mod">
        <pc:chgData name="Pan Weike" userId="f48425db970607a4" providerId="LiveId" clId="{39FEBB6D-B67D-4CA9-B03D-6B389037BF94}" dt="2021-10-09T07:21:46.518" v="346" actId="478"/>
        <pc:sldMkLst>
          <pc:docMk/>
          <pc:sldMk cId="2330052971" sldId="499"/>
        </pc:sldMkLst>
        <pc:spChg chg="del">
          <ac:chgData name="Pan Weike" userId="f48425db970607a4" providerId="LiveId" clId="{39FEBB6D-B67D-4CA9-B03D-6B389037BF94}" dt="2021-10-09T07:17:30.116" v="279" actId="478"/>
          <ac:spMkLst>
            <pc:docMk/>
            <pc:sldMk cId="2330052971" sldId="499"/>
            <ac:spMk id="3" creationId="{00000000-0000-0000-0000-000000000000}"/>
          </ac:spMkLst>
        </pc:spChg>
        <pc:spChg chg="mod">
          <ac:chgData name="Pan Weike" userId="f48425db970607a4" providerId="LiveId" clId="{39FEBB6D-B67D-4CA9-B03D-6B389037BF94}" dt="2021-10-09T07:21:10.555" v="344" actId="115"/>
          <ac:spMkLst>
            <pc:docMk/>
            <pc:sldMk cId="2330052971" sldId="499"/>
            <ac:spMk id="6" creationId="{C6F6F71F-614C-4E55-A3CD-19C1BEF08A8E}"/>
          </ac:spMkLst>
        </pc:spChg>
        <pc:spChg chg="del">
          <ac:chgData name="Pan Weike" userId="f48425db970607a4" providerId="LiveId" clId="{39FEBB6D-B67D-4CA9-B03D-6B389037BF94}" dt="2021-10-09T07:14:29.523" v="197" actId="478"/>
          <ac:spMkLst>
            <pc:docMk/>
            <pc:sldMk cId="2330052971" sldId="499"/>
            <ac:spMk id="7" creationId="{4B4F4C33-54A4-4A2F-BCDE-E983817D59CA}"/>
          </ac:spMkLst>
        </pc:spChg>
        <pc:spChg chg="mod ord">
          <ac:chgData name="Pan Weike" userId="f48425db970607a4" providerId="LiveId" clId="{39FEBB6D-B67D-4CA9-B03D-6B389037BF94}" dt="2021-10-09T07:15:13.319" v="236" actId="1036"/>
          <ac:spMkLst>
            <pc:docMk/>
            <pc:sldMk cId="2330052971" sldId="499"/>
            <ac:spMk id="8" creationId="{79A6ACA1-2FCD-4681-BA90-890438228350}"/>
          </ac:spMkLst>
        </pc:spChg>
        <pc:spChg chg="add del mod">
          <ac:chgData name="Pan Weike" userId="f48425db970607a4" providerId="LiveId" clId="{39FEBB6D-B67D-4CA9-B03D-6B389037BF94}" dt="2021-10-09T07:17:32.882" v="280" actId="478"/>
          <ac:spMkLst>
            <pc:docMk/>
            <pc:sldMk cId="2330052971" sldId="499"/>
            <ac:spMk id="9" creationId="{709C5E60-BED1-4336-B586-BD2B9EE95526}"/>
          </ac:spMkLst>
        </pc:spChg>
        <pc:cxnChg chg="add del mod">
          <ac:chgData name="Pan Weike" userId="f48425db970607a4" providerId="LiveId" clId="{39FEBB6D-B67D-4CA9-B03D-6B389037BF94}" dt="2021-10-09T07:21:46.518" v="346" actId="478"/>
          <ac:cxnSpMkLst>
            <pc:docMk/>
            <pc:sldMk cId="2330052971" sldId="499"/>
            <ac:cxnSpMk id="10" creationId="{1520BE5D-252A-437E-8DAC-7ECC54118567}"/>
          </ac:cxnSpMkLst>
        </pc:cxnChg>
      </pc:sldChg>
      <pc:sldChg chg="addSp delSp modSp add mod">
        <pc:chgData name="Pan Weike" userId="f48425db970607a4" providerId="LiveId" clId="{39FEBB6D-B67D-4CA9-B03D-6B389037BF94}" dt="2021-10-09T07:32:03.379" v="450" actId="1038"/>
        <pc:sldMkLst>
          <pc:docMk/>
          <pc:sldMk cId="570997878" sldId="500"/>
        </pc:sldMkLst>
        <pc:spChg chg="del">
          <ac:chgData name="Pan Weike" userId="f48425db970607a4" providerId="LiveId" clId="{39FEBB6D-B67D-4CA9-B03D-6B389037BF94}" dt="2021-10-09T07:28:42.757" v="377" actId="478"/>
          <ac:spMkLst>
            <pc:docMk/>
            <pc:sldMk cId="570997878" sldId="500"/>
            <ac:spMk id="2" creationId="{00000000-0000-0000-0000-000000000000}"/>
          </ac:spMkLst>
        </pc:spChg>
        <pc:spChg chg="del mod">
          <ac:chgData name="Pan Weike" userId="f48425db970607a4" providerId="LiveId" clId="{39FEBB6D-B67D-4CA9-B03D-6B389037BF94}" dt="2021-10-09T07:28:42.279" v="376" actId="478"/>
          <ac:spMkLst>
            <pc:docMk/>
            <pc:sldMk cId="570997878" sldId="500"/>
            <ac:spMk id="3" creationId="{00000000-0000-0000-0000-000000000000}"/>
          </ac:spMkLst>
        </pc:spChg>
        <pc:spChg chg="add mod">
          <ac:chgData name="Pan Weike" userId="f48425db970607a4" providerId="LiveId" clId="{39FEBB6D-B67D-4CA9-B03D-6B389037BF94}" dt="2021-10-09T07:32:03.379" v="450" actId="1038"/>
          <ac:spMkLst>
            <pc:docMk/>
            <pc:sldMk cId="570997878" sldId="500"/>
            <ac:spMk id="10" creationId="{7F89C5C7-5772-4823-9B07-4B9054A8BC1C}"/>
          </ac:spMkLst>
        </pc:spChg>
        <pc:spChg chg="add del mod">
          <ac:chgData name="Pan Weike" userId="f48425db970607a4" providerId="LiveId" clId="{39FEBB6D-B67D-4CA9-B03D-6B389037BF94}" dt="2021-10-09T07:30:40.146" v="420" actId="478"/>
          <ac:spMkLst>
            <pc:docMk/>
            <pc:sldMk cId="570997878" sldId="500"/>
            <ac:spMk id="12" creationId="{FEFE2A95-0B08-494D-9D34-F451E9BBC757}"/>
          </ac:spMkLst>
        </pc:spChg>
        <pc:spChg chg="add mod">
          <ac:chgData name="Pan Weike" userId="f48425db970607a4" providerId="LiveId" clId="{39FEBB6D-B67D-4CA9-B03D-6B389037BF94}" dt="2021-10-09T07:31:57.488" v="446" actId="1037"/>
          <ac:spMkLst>
            <pc:docMk/>
            <pc:sldMk cId="570997878" sldId="500"/>
            <ac:spMk id="14" creationId="{E7B7EB86-7AE1-4334-9E03-C2ACADA03805}"/>
          </ac:spMkLst>
        </pc:spChg>
        <pc:picChg chg="del">
          <ac:chgData name="Pan Weike" userId="f48425db970607a4" providerId="LiveId" clId="{39FEBB6D-B67D-4CA9-B03D-6B389037BF94}" dt="2021-10-09T07:28:37.949" v="374" actId="478"/>
          <ac:picMkLst>
            <pc:docMk/>
            <pc:sldMk cId="570997878" sldId="500"/>
            <ac:picMk id="7" creationId="{FE9F483F-DB14-4796-8125-051DA22536DB}"/>
          </ac:picMkLst>
        </pc:picChg>
        <pc:picChg chg="del">
          <ac:chgData name="Pan Weike" userId="f48425db970607a4" providerId="LiveId" clId="{39FEBB6D-B67D-4CA9-B03D-6B389037BF94}" dt="2021-10-09T07:28:37.949" v="374" actId="478"/>
          <ac:picMkLst>
            <pc:docMk/>
            <pc:sldMk cId="570997878" sldId="500"/>
            <ac:picMk id="9" creationId="{10CA7955-DC22-4D62-B479-3E0368609F64}"/>
          </ac:picMkLst>
        </pc:picChg>
        <pc:picChg chg="del">
          <ac:chgData name="Pan Weike" userId="f48425db970607a4" providerId="LiveId" clId="{39FEBB6D-B67D-4CA9-B03D-6B389037BF94}" dt="2021-10-09T07:28:37.949" v="374" actId="478"/>
          <ac:picMkLst>
            <pc:docMk/>
            <pc:sldMk cId="570997878" sldId="500"/>
            <ac:picMk id="11" creationId="{4743FC19-9E8A-4E68-8926-AA3961957CD7}"/>
          </ac:picMkLst>
        </pc:picChg>
        <pc:picChg chg="del">
          <ac:chgData name="Pan Weike" userId="f48425db970607a4" providerId="LiveId" clId="{39FEBB6D-B67D-4CA9-B03D-6B389037BF94}" dt="2021-10-09T07:28:37.949" v="374" actId="478"/>
          <ac:picMkLst>
            <pc:docMk/>
            <pc:sldMk cId="570997878" sldId="500"/>
            <ac:picMk id="13" creationId="{E0EAE09B-14F8-4E77-A9F1-38736AEC7E8A}"/>
          </ac:picMkLst>
        </pc:picChg>
      </pc:sldChg>
      <pc:sldChg chg="delSp modSp add mod">
        <pc:chgData name="Pan Weike" userId="f48425db970607a4" providerId="LiveId" clId="{39FEBB6D-B67D-4CA9-B03D-6B389037BF94}" dt="2021-10-09T07:30:31.236" v="419" actId="1037"/>
        <pc:sldMkLst>
          <pc:docMk/>
          <pc:sldMk cId="2057342456" sldId="501"/>
        </pc:sldMkLst>
        <pc:spChg chg="del">
          <ac:chgData name="Pan Weike" userId="f48425db970607a4" providerId="LiveId" clId="{39FEBB6D-B67D-4CA9-B03D-6B389037BF94}" dt="2021-10-09T07:29:57.874" v="398" actId="478"/>
          <ac:spMkLst>
            <pc:docMk/>
            <pc:sldMk cId="2057342456" sldId="501"/>
            <ac:spMk id="10" creationId="{7F89C5C7-5772-4823-9B07-4B9054A8BC1C}"/>
          </ac:spMkLst>
        </pc:spChg>
        <pc:spChg chg="mod">
          <ac:chgData name="Pan Weike" userId="f48425db970607a4" providerId="LiveId" clId="{39FEBB6D-B67D-4CA9-B03D-6B389037BF94}" dt="2021-10-09T07:30:31.236" v="419" actId="1037"/>
          <ac:spMkLst>
            <pc:docMk/>
            <pc:sldMk cId="2057342456" sldId="501"/>
            <ac:spMk id="12" creationId="{FEFE2A95-0B08-494D-9D34-F451E9BBC757}"/>
          </ac:spMkLst>
        </pc:spChg>
      </pc:sldChg>
      <pc:sldChg chg="addSp delSp modSp add mod">
        <pc:chgData name="Pan Weike" userId="f48425db970607a4" providerId="LiveId" clId="{39FEBB6D-B67D-4CA9-B03D-6B389037BF94}" dt="2021-10-09T07:37:46.258" v="543" actId="1036"/>
        <pc:sldMkLst>
          <pc:docMk/>
          <pc:sldMk cId="1224169462" sldId="502"/>
        </pc:sldMkLst>
        <pc:spChg chg="del">
          <ac:chgData name="Pan Weike" userId="f48425db970607a4" providerId="LiveId" clId="{39FEBB6D-B67D-4CA9-B03D-6B389037BF94}" dt="2021-10-09T07:33:09.633" v="454" actId="478"/>
          <ac:spMkLst>
            <pc:docMk/>
            <pc:sldMk cId="1224169462" sldId="502"/>
            <ac:spMk id="2" creationId="{00000000-0000-0000-0000-000000000000}"/>
          </ac:spMkLst>
        </pc:spChg>
        <pc:spChg chg="del">
          <ac:chgData name="Pan Weike" userId="f48425db970607a4" providerId="LiveId" clId="{39FEBB6D-B67D-4CA9-B03D-6B389037BF94}" dt="2021-10-09T07:33:06.869" v="452" actId="478"/>
          <ac:spMkLst>
            <pc:docMk/>
            <pc:sldMk cId="1224169462" sldId="502"/>
            <ac:spMk id="3" creationId="{00000000-0000-0000-0000-000000000000}"/>
          </ac:spMkLst>
        </pc:spChg>
        <pc:spChg chg="add del mod">
          <ac:chgData name="Pan Weike" userId="f48425db970607a4" providerId="LiveId" clId="{39FEBB6D-B67D-4CA9-B03D-6B389037BF94}" dt="2021-10-09T07:33:08.586" v="453" actId="478"/>
          <ac:spMkLst>
            <pc:docMk/>
            <pc:sldMk cId="1224169462" sldId="502"/>
            <ac:spMk id="7" creationId="{F12D2AEC-2CB4-418F-9DFE-ABC122D58CBE}"/>
          </ac:spMkLst>
        </pc:spChg>
        <pc:spChg chg="add mod ord">
          <ac:chgData name="Pan Weike" userId="f48425db970607a4" providerId="LiveId" clId="{39FEBB6D-B67D-4CA9-B03D-6B389037BF94}" dt="2021-10-09T07:34:23.228" v="479" actId="166"/>
          <ac:spMkLst>
            <pc:docMk/>
            <pc:sldMk cId="1224169462" sldId="502"/>
            <ac:spMk id="8" creationId="{DB7FD527-A524-40FA-BF0D-0D53B60D5EC5}"/>
          </ac:spMkLst>
        </pc:spChg>
        <pc:spChg chg="add mod">
          <ac:chgData name="Pan Weike" userId="f48425db970607a4" providerId="LiveId" clId="{39FEBB6D-B67D-4CA9-B03D-6B389037BF94}" dt="2021-10-09T07:35:24.209" v="522" actId="20577"/>
          <ac:spMkLst>
            <pc:docMk/>
            <pc:sldMk cId="1224169462" sldId="502"/>
            <ac:spMk id="9" creationId="{BAA9C9F8-BB72-4C7E-A24F-6991B29EE804}"/>
          </ac:spMkLst>
        </pc:spChg>
        <pc:picChg chg="add mod">
          <ac:chgData name="Pan Weike" userId="f48425db970607a4" providerId="LiveId" clId="{39FEBB6D-B67D-4CA9-B03D-6B389037BF94}" dt="2021-10-09T07:37:46.258" v="543" actId="1036"/>
          <ac:picMkLst>
            <pc:docMk/>
            <pc:sldMk cId="1224169462" sldId="502"/>
            <ac:picMk id="11" creationId="{8AE172C8-C70D-4047-8A54-865293D28E02}"/>
          </ac:picMkLst>
        </pc:picChg>
        <pc:picChg chg="add mod">
          <ac:chgData name="Pan Weike" userId="f48425db970607a4" providerId="LiveId" clId="{39FEBB6D-B67D-4CA9-B03D-6B389037BF94}" dt="2021-10-09T07:37:46.258" v="543" actId="1036"/>
          <ac:picMkLst>
            <pc:docMk/>
            <pc:sldMk cId="1224169462" sldId="502"/>
            <ac:picMk id="13" creationId="{E1D0157A-56A7-40BC-AC4C-8FA5689FE3C4}"/>
          </ac:picMkLst>
        </pc:picChg>
        <pc:picChg chg="add mod">
          <ac:chgData name="Pan Weike" userId="f48425db970607a4" providerId="LiveId" clId="{39FEBB6D-B67D-4CA9-B03D-6B389037BF94}" dt="2021-10-09T07:37:46.258" v="543" actId="1036"/>
          <ac:picMkLst>
            <pc:docMk/>
            <pc:sldMk cId="1224169462" sldId="502"/>
            <ac:picMk id="15" creationId="{99200528-BB75-4077-94A6-E862D6869A0A}"/>
          </ac:picMkLst>
        </pc:picChg>
      </pc:sldChg>
      <pc:sldChg chg="addSp delSp modSp add del mod">
        <pc:chgData name="Pan Weike" userId="f48425db970607a4" providerId="LiveId" clId="{39FEBB6D-B67D-4CA9-B03D-6B389037BF94}" dt="2021-10-09T08:02:54.704" v="854" actId="2696"/>
        <pc:sldMkLst>
          <pc:docMk/>
          <pc:sldMk cId="4142462924" sldId="503"/>
        </pc:sldMkLst>
        <pc:spChg chg="del">
          <ac:chgData name="Pan Weike" userId="f48425db970607a4" providerId="LiveId" clId="{39FEBB6D-B67D-4CA9-B03D-6B389037BF94}" dt="2021-10-09T07:54:20.171" v="813" actId="478"/>
          <ac:spMkLst>
            <pc:docMk/>
            <pc:sldMk cId="4142462924" sldId="503"/>
            <ac:spMk id="2" creationId="{00000000-0000-0000-0000-000000000000}"/>
          </ac:spMkLst>
        </pc:spChg>
        <pc:spChg chg="del">
          <ac:chgData name="Pan Weike" userId="f48425db970607a4" providerId="LiveId" clId="{39FEBB6D-B67D-4CA9-B03D-6B389037BF94}" dt="2021-10-09T07:54:17.221" v="811" actId="478"/>
          <ac:spMkLst>
            <pc:docMk/>
            <pc:sldMk cId="4142462924" sldId="503"/>
            <ac:spMk id="3" creationId="{00000000-0000-0000-0000-000000000000}"/>
          </ac:spMkLst>
        </pc:spChg>
        <pc:spChg chg="add del mod">
          <ac:chgData name="Pan Weike" userId="f48425db970607a4" providerId="LiveId" clId="{39FEBB6D-B67D-4CA9-B03D-6B389037BF94}" dt="2021-10-09T07:54:18.778" v="812" actId="478"/>
          <ac:spMkLst>
            <pc:docMk/>
            <pc:sldMk cId="4142462924" sldId="503"/>
            <ac:spMk id="8" creationId="{A8443E37-61A1-4C97-9BC5-5E12713915EB}"/>
          </ac:spMkLst>
        </pc:spChg>
        <pc:spChg chg="add mod ord">
          <ac:chgData name="Pan Weike" userId="f48425db970607a4" providerId="LiveId" clId="{39FEBB6D-B67D-4CA9-B03D-6B389037BF94}" dt="2021-10-09T08:02:27.870" v="853" actId="1076"/>
          <ac:spMkLst>
            <pc:docMk/>
            <pc:sldMk cId="4142462924" sldId="503"/>
            <ac:spMk id="9" creationId="{9CCD4977-53FC-45CA-B6AC-E8CB159FEAFE}"/>
          </ac:spMkLst>
        </pc:spChg>
        <pc:spChg chg="add del mod">
          <ac:chgData name="Pan Weike" userId="f48425db970607a4" providerId="LiveId" clId="{39FEBB6D-B67D-4CA9-B03D-6B389037BF94}" dt="2021-10-09T08:02:19.465" v="851" actId="21"/>
          <ac:spMkLst>
            <pc:docMk/>
            <pc:sldMk cId="4142462924" sldId="503"/>
            <ac:spMk id="10" creationId="{329BA121-E6C6-4D45-B992-502DC15161BD}"/>
          </ac:spMkLst>
        </pc:spChg>
        <pc:picChg chg="del">
          <ac:chgData name="Pan Weike" userId="f48425db970607a4" providerId="LiveId" clId="{39FEBB6D-B67D-4CA9-B03D-6B389037BF94}" dt="2021-10-09T07:54:14.561" v="810" actId="478"/>
          <ac:picMkLst>
            <pc:docMk/>
            <pc:sldMk cId="4142462924" sldId="503"/>
            <ac:picMk id="7" creationId="{A3B0E667-213F-4E44-B01A-C9D6FC4919CE}"/>
          </ac:picMkLst>
        </pc:picChg>
      </pc:sldChg>
      <pc:sldChg chg="addSp delSp modSp add mod">
        <pc:chgData name="Pan Weike" userId="f48425db970607a4" providerId="LiveId" clId="{39FEBB6D-B67D-4CA9-B03D-6B389037BF94}" dt="2021-11-25T08:06:44.695" v="1022" actId="1076"/>
        <pc:sldMkLst>
          <pc:docMk/>
          <pc:sldMk cId="3822639492" sldId="509"/>
        </pc:sldMkLst>
        <pc:spChg chg="del">
          <ac:chgData name="Pan Weike" userId="f48425db970607a4" providerId="LiveId" clId="{39FEBB6D-B67D-4CA9-B03D-6B389037BF94}" dt="2021-11-25T08:02:18.610" v="994" actId="478"/>
          <ac:spMkLst>
            <pc:docMk/>
            <pc:sldMk cId="3822639492" sldId="509"/>
            <ac:spMk id="3" creationId="{00000000-0000-0000-0000-000000000000}"/>
          </ac:spMkLst>
        </pc:spChg>
        <pc:spChg chg="add del mod">
          <ac:chgData name="Pan Weike" userId="f48425db970607a4" providerId="LiveId" clId="{39FEBB6D-B67D-4CA9-B03D-6B389037BF94}" dt="2021-11-25T08:02:21.547" v="995" actId="478"/>
          <ac:spMkLst>
            <pc:docMk/>
            <pc:sldMk cId="3822639492" sldId="509"/>
            <ac:spMk id="4" creationId="{8656CC44-6BD6-43FC-A644-2DEA473A4A5D}"/>
          </ac:spMkLst>
        </pc:spChg>
        <pc:spChg chg="del">
          <ac:chgData name="Pan Weike" userId="f48425db970607a4" providerId="LiveId" clId="{39FEBB6D-B67D-4CA9-B03D-6B389037BF94}" dt="2021-11-25T08:02:26.044" v="997" actId="478"/>
          <ac:spMkLst>
            <pc:docMk/>
            <pc:sldMk cId="3822639492" sldId="509"/>
            <ac:spMk id="7" creationId="{25577329-3997-44B8-9FDF-41F7C1E7AC57}"/>
          </ac:spMkLst>
        </pc:spChg>
        <pc:spChg chg="mod">
          <ac:chgData name="Pan Weike" userId="f48425db970607a4" providerId="LiveId" clId="{39FEBB6D-B67D-4CA9-B03D-6B389037BF94}" dt="2021-11-25T08:05:44.683" v="1011" actId="1076"/>
          <ac:spMkLst>
            <pc:docMk/>
            <pc:sldMk cId="3822639492" sldId="509"/>
            <ac:spMk id="9" creationId="{668C81B1-B894-4DC3-89E2-9D8549F8D9CD}"/>
          </ac:spMkLst>
        </pc:spChg>
        <pc:spChg chg="del">
          <ac:chgData name="Pan Weike" userId="f48425db970607a4" providerId="LiveId" clId="{39FEBB6D-B67D-4CA9-B03D-6B389037BF94}" dt="2021-11-25T08:02:26.044" v="997" actId="478"/>
          <ac:spMkLst>
            <pc:docMk/>
            <pc:sldMk cId="3822639492" sldId="509"/>
            <ac:spMk id="10" creationId="{C5A78CE5-B694-4ACB-9F58-F74B59146F02}"/>
          </ac:spMkLst>
        </pc:spChg>
        <pc:picChg chg="del">
          <ac:chgData name="Pan Weike" userId="f48425db970607a4" providerId="LiveId" clId="{39FEBB6D-B67D-4CA9-B03D-6B389037BF94}" dt="2021-11-25T08:02:22.905" v="996" actId="478"/>
          <ac:picMkLst>
            <pc:docMk/>
            <pc:sldMk cId="3822639492" sldId="509"/>
            <ac:picMk id="8" creationId="{EBE3B163-1C98-49EB-82E3-E0065EFCA388}"/>
          </ac:picMkLst>
        </pc:picChg>
        <pc:picChg chg="add mod">
          <ac:chgData name="Pan Weike" userId="f48425db970607a4" providerId="LiveId" clId="{39FEBB6D-B67D-4CA9-B03D-6B389037BF94}" dt="2021-11-25T08:05:54.563" v="1015" actId="14100"/>
          <ac:picMkLst>
            <pc:docMk/>
            <pc:sldMk cId="3822639492" sldId="509"/>
            <ac:picMk id="12" creationId="{CC2B3F4F-D1D4-4C28-B596-808D7EFA10DD}"/>
          </ac:picMkLst>
        </pc:picChg>
        <pc:picChg chg="add mod">
          <ac:chgData name="Pan Weike" userId="f48425db970607a4" providerId="LiveId" clId="{39FEBB6D-B67D-4CA9-B03D-6B389037BF94}" dt="2021-11-25T08:06:44.695" v="1022" actId="1076"/>
          <ac:picMkLst>
            <pc:docMk/>
            <pc:sldMk cId="3822639492" sldId="509"/>
            <ac:picMk id="14" creationId="{3764430B-0800-4484-A503-57F88622BD71}"/>
          </ac:picMkLst>
        </pc:picChg>
      </pc:sldChg>
      <pc:sldChg chg="addSp delSp modSp add mod">
        <pc:chgData name="Pan Weike" userId="f48425db970607a4" providerId="LiveId" clId="{39FEBB6D-B67D-4CA9-B03D-6B389037BF94}" dt="2021-11-25T08:14:38.911" v="1092" actId="1076"/>
        <pc:sldMkLst>
          <pc:docMk/>
          <pc:sldMk cId="921183596" sldId="510"/>
        </pc:sldMkLst>
        <pc:spChg chg="del">
          <ac:chgData name="Pan Weike" userId="f48425db970607a4" providerId="LiveId" clId="{39FEBB6D-B67D-4CA9-B03D-6B389037BF94}" dt="2021-11-25T08:12:55.484" v="1070" actId="478"/>
          <ac:spMkLst>
            <pc:docMk/>
            <pc:sldMk cId="921183596" sldId="510"/>
            <ac:spMk id="3" creationId="{00000000-0000-0000-0000-000000000000}"/>
          </ac:spMkLst>
        </pc:spChg>
        <pc:spChg chg="add del mod">
          <ac:chgData name="Pan Weike" userId="f48425db970607a4" providerId="LiveId" clId="{39FEBB6D-B67D-4CA9-B03D-6B389037BF94}" dt="2021-11-25T08:12:56.905" v="1071" actId="478"/>
          <ac:spMkLst>
            <pc:docMk/>
            <pc:sldMk cId="921183596" sldId="510"/>
            <ac:spMk id="4" creationId="{49116052-6C76-4D9A-B03E-60184E684552}"/>
          </ac:spMkLst>
        </pc:spChg>
        <pc:spChg chg="mod">
          <ac:chgData name="Pan Weike" userId="f48425db970607a4" providerId="LiveId" clId="{39FEBB6D-B67D-4CA9-B03D-6B389037BF94}" dt="2021-11-25T08:13:57.360" v="1080" actId="1076"/>
          <ac:spMkLst>
            <pc:docMk/>
            <pc:sldMk cId="921183596" sldId="510"/>
            <ac:spMk id="7" creationId="{47C93AE0-A467-49BE-A7D9-7A69E04D8401}"/>
          </ac:spMkLst>
        </pc:spChg>
        <pc:spChg chg="add mod">
          <ac:chgData name="Pan Weike" userId="f48425db970607a4" providerId="LiveId" clId="{39FEBB6D-B67D-4CA9-B03D-6B389037BF94}" dt="2021-11-25T08:14:38.911" v="1092" actId="1076"/>
          <ac:spMkLst>
            <pc:docMk/>
            <pc:sldMk cId="921183596" sldId="510"/>
            <ac:spMk id="8" creationId="{172114D5-B7CC-465E-98CC-AF4CA91BD19C}"/>
          </ac:spMkLst>
        </pc:spChg>
      </pc:sldChg>
      <pc:sldChg chg="addSp delSp modSp add mod">
        <pc:chgData name="Pan Weike" userId="f48425db970607a4" providerId="LiveId" clId="{39FEBB6D-B67D-4CA9-B03D-6B389037BF94}" dt="2021-11-25T08:25:34.409" v="1297" actId="1038"/>
        <pc:sldMkLst>
          <pc:docMk/>
          <pc:sldMk cId="2940595334" sldId="511"/>
        </pc:sldMkLst>
        <pc:spChg chg="del">
          <ac:chgData name="Pan Weike" userId="f48425db970607a4" providerId="LiveId" clId="{39FEBB6D-B67D-4CA9-B03D-6B389037BF94}" dt="2021-11-25T08:19:17.081" v="1101" actId="478"/>
          <ac:spMkLst>
            <pc:docMk/>
            <pc:sldMk cId="2940595334" sldId="511"/>
            <ac:spMk id="2" creationId="{00000000-0000-0000-0000-000000000000}"/>
          </ac:spMkLst>
        </pc:spChg>
        <pc:spChg chg="del">
          <ac:chgData name="Pan Weike" userId="f48425db970607a4" providerId="LiveId" clId="{39FEBB6D-B67D-4CA9-B03D-6B389037BF94}" dt="2021-11-25T08:19:14.523" v="1099" actId="478"/>
          <ac:spMkLst>
            <pc:docMk/>
            <pc:sldMk cId="2940595334" sldId="511"/>
            <ac:spMk id="3" creationId="{00000000-0000-0000-0000-000000000000}"/>
          </ac:spMkLst>
        </pc:spChg>
        <pc:spChg chg="add del mod">
          <ac:chgData name="Pan Weike" userId="f48425db970607a4" providerId="LiveId" clId="{39FEBB6D-B67D-4CA9-B03D-6B389037BF94}" dt="2021-11-25T08:19:16.249" v="1100" actId="478"/>
          <ac:spMkLst>
            <pc:docMk/>
            <pc:sldMk cId="2940595334" sldId="511"/>
            <ac:spMk id="7" creationId="{65F26761-17D9-4179-9A1F-9831C1DC8BCE}"/>
          </ac:spMkLst>
        </pc:spChg>
        <pc:spChg chg="add mod">
          <ac:chgData name="Pan Weike" userId="f48425db970607a4" providerId="LiveId" clId="{39FEBB6D-B67D-4CA9-B03D-6B389037BF94}" dt="2021-11-25T08:25:34.409" v="1297" actId="1038"/>
          <ac:spMkLst>
            <pc:docMk/>
            <pc:sldMk cId="2940595334" sldId="511"/>
            <ac:spMk id="8" creationId="{708C6F8F-8DC2-4938-AAAA-07E2C0AF8BD7}"/>
          </ac:spMkLst>
        </pc:spChg>
        <pc:spChg chg="add mod">
          <ac:chgData name="Pan Weike" userId="f48425db970607a4" providerId="LiveId" clId="{39FEBB6D-B67D-4CA9-B03D-6B389037BF94}" dt="2021-11-25T08:25:29.911" v="1294" actId="1076"/>
          <ac:spMkLst>
            <pc:docMk/>
            <pc:sldMk cId="2940595334" sldId="511"/>
            <ac:spMk id="9" creationId="{465B01AE-BD7D-4052-8001-C373C334C421}"/>
          </ac:spMkLst>
        </pc:spChg>
      </pc:sldChg>
      <pc:sldChg chg="addSp delSp modSp add mod">
        <pc:chgData name="Pan Weike" userId="f48425db970607a4" providerId="LiveId" clId="{39FEBB6D-B67D-4CA9-B03D-6B389037BF94}" dt="2021-11-25T12:54:05.241" v="1304" actId="478"/>
        <pc:sldMkLst>
          <pc:docMk/>
          <pc:sldMk cId="3846040346" sldId="512"/>
        </pc:sldMkLst>
        <pc:spChg chg="del">
          <ac:chgData name="Pan Weike" userId="f48425db970607a4" providerId="LiveId" clId="{39FEBB6D-B67D-4CA9-B03D-6B389037BF94}" dt="2021-11-25T08:29:19.585" v="1299" actId="478"/>
          <ac:spMkLst>
            <pc:docMk/>
            <pc:sldMk cId="3846040346" sldId="512"/>
            <ac:spMk id="2" creationId="{00000000-0000-0000-0000-000000000000}"/>
          </ac:spMkLst>
        </pc:spChg>
        <pc:spChg chg="del">
          <ac:chgData name="Pan Weike" userId="f48425db970607a4" providerId="LiveId" clId="{39FEBB6D-B67D-4CA9-B03D-6B389037BF94}" dt="2021-11-25T08:29:19.585" v="1299" actId="478"/>
          <ac:spMkLst>
            <pc:docMk/>
            <pc:sldMk cId="3846040346" sldId="512"/>
            <ac:spMk id="3" creationId="{00000000-0000-0000-0000-000000000000}"/>
          </ac:spMkLst>
        </pc:spChg>
        <pc:spChg chg="add del mod">
          <ac:chgData name="Pan Weike" userId="f48425db970607a4" providerId="LiveId" clId="{39FEBB6D-B67D-4CA9-B03D-6B389037BF94}" dt="2021-11-25T12:54:05.241" v="1304" actId="478"/>
          <ac:spMkLst>
            <pc:docMk/>
            <pc:sldMk cId="3846040346" sldId="512"/>
            <ac:spMk id="7" creationId="{D50AA432-D2BE-408A-83D4-914FFD37E902}"/>
          </ac:spMkLst>
        </pc:spChg>
      </pc:sldChg>
      <pc:sldChg chg="addSp delSp modSp add mod">
        <pc:chgData name="Pan Weike" userId="f48425db970607a4" providerId="LiveId" clId="{39FEBB6D-B67D-4CA9-B03D-6B389037BF94}" dt="2021-11-25T08:29:30.281" v="1303" actId="478"/>
        <pc:sldMkLst>
          <pc:docMk/>
          <pc:sldMk cId="2511931312" sldId="513"/>
        </pc:sldMkLst>
        <pc:spChg chg="del">
          <ac:chgData name="Pan Weike" userId="f48425db970607a4" providerId="LiveId" clId="{39FEBB6D-B67D-4CA9-B03D-6B389037BF94}" dt="2021-11-25T08:29:29.386" v="1302" actId="478"/>
          <ac:spMkLst>
            <pc:docMk/>
            <pc:sldMk cId="2511931312" sldId="513"/>
            <ac:spMk id="2" creationId="{00000000-0000-0000-0000-000000000000}"/>
          </ac:spMkLst>
        </pc:spChg>
        <pc:spChg chg="del">
          <ac:chgData name="Pan Weike" userId="f48425db970607a4" providerId="LiveId" clId="{39FEBB6D-B67D-4CA9-B03D-6B389037BF94}" dt="2021-11-25T08:29:27.932" v="1301" actId="478"/>
          <ac:spMkLst>
            <pc:docMk/>
            <pc:sldMk cId="2511931312" sldId="513"/>
            <ac:spMk id="3" creationId="{00000000-0000-0000-0000-000000000000}"/>
          </ac:spMkLst>
        </pc:spChg>
        <pc:spChg chg="add del mod">
          <ac:chgData name="Pan Weike" userId="f48425db970607a4" providerId="LiveId" clId="{39FEBB6D-B67D-4CA9-B03D-6B389037BF94}" dt="2021-11-25T08:29:30.281" v="1303" actId="478"/>
          <ac:spMkLst>
            <pc:docMk/>
            <pc:sldMk cId="2511931312" sldId="513"/>
            <ac:spMk id="8" creationId="{D9D8A617-5A48-4CCD-9CF2-B55EC9378F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2022/11/28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xmlns=""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BFE55B5-FB34-477A-877E-6FA1C50AF1B0}" type="datetime1">
              <a:rPr lang="en-US" altLang="zh-CN"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DC68C-2061-4C03-9AD2-B58924313AD0}" type="datetime1">
              <a:rPr lang="en-US" altLang="zh-CN"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B29BE4-F68C-46F3-B0D6-973782FF2188}" type="datetime1">
              <a:rPr lang="en-US" altLang="zh-CN"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1FC895-48A4-41EA-A51C-A940F6EA4BFE}" type="datetime1">
              <a:rPr lang="en-US" altLang="zh-CN"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C34C2F-CDD9-4DCF-B985-B022B2045D40}" type="datetime1">
              <a:rPr lang="en-US" altLang="zh-CN"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694B6E-580E-445D-8230-13A2C717999A}" type="datetime1">
              <a:rPr lang="en-US" altLang="zh-CN"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20BCF0-F42F-429D-AE08-B5CE1AE1B10D}" type="datetime1">
              <a:rPr lang="en-US" altLang="zh-CN"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4ED8C37-C16B-4421-98AA-D5CE8D3589CE}" type="datetime1">
              <a:rPr lang="en-US" altLang="zh-CN"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72E9F3-0AAD-4EC9-9806-CFE7D0E6CCBA}" type="datetime1">
              <a:rPr lang="en-US" altLang="zh-CN"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222E9-C688-46B1-A2EF-D339B01A75D7}" type="datetime1">
              <a:rPr lang="en-US" altLang="zh-CN"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11D93-6AFA-41EA-871A-5CDD8DE2A284}" type="datetime1">
              <a:rPr lang="en-US" altLang="zh-CN"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A7654-C1D9-4204-A70C-6B7079A870F1}" type="datetime1">
              <a:rPr lang="en-US" altLang="zh-CN" smtClean="0"/>
              <a:pPr/>
              <a:t>11/28/2022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dirty="0">
                <a:latin typeface="+mn-lt"/>
              </a:rPr>
              <a:t>JAVA</a:t>
            </a:r>
            <a:r>
              <a:rPr lang="zh-CN" altLang="en-US" sz="4800" dirty="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姚俊梅</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xmlns=""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t>10.1 AWT</a:t>
            </a:r>
            <a:r>
              <a:rPr lang="zh-CN" altLang="en-US" sz="2000" b="1" dirty="0"/>
              <a:t>组件与</a:t>
            </a:r>
            <a:r>
              <a:rPr lang="en-US" altLang="zh-CN" sz="2000" b="1" dirty="0"/>
              <a:t>Swing</a:t>
            </a:r>
            <a:r>
              <a:rPr lang="zh-CN" altLang="en-US" sz="2000" b="1" dirty="0"/>
              <a:t>组件概述</a:t>
            </a:r>
            <a:endParaRPr lang="en-US" altLang="zh-CN" sz="2000" b="1" dirty="0"/>
          </a:p>
          <a:p>
            <a:r>
              <a:rPr lang="en-US" altLang="zh-CN" sz="2000" b="1" dirty="0">
                <a:solidFill>
                  <a:schemeClr val="accent6">
                    <a:lumMod val="50000"/>
                  </a:schemeClr>
                </a:solidFill>
              </a:rPr>
              <a:t>10.2 </a:t>
            </a:r>
            <a:r>
              <a:rPr lang="en-US" altLang="zh-CN" sz="2000" b="1" dirty="0" err="1">
                <a:solidFill>
                  <a:schemeClr val="accent6">
                    <a:lumMod val="50000"/>
                  </a:schemeClr>
                </a:solidFill>
              </a:rPr>
              <a:t>JFrame</a:t>
            </a:r>
            <a:r>
              <a:rPr lang="zh-CN" altLang="en-US" sz="2000" b="1" dirty="0">
                <a:solidFill>
                  <a:schemeClr val="accent6">
                    <a:lumMod val="50000"/>
                  </a:schemeClr>
                </a:solidFill>
              </a:rPr>
              <a:t>窗体</a:t>
            </a:r>
            <a:endParaRPr lang="en-US" altLang="zh-CN" sz="2000" b="1" dirty="0">
              <a:solidFill>
                <a:schemeClr val="accent6">
                  <a:lumMod val="50000"/>
                </a:schemeClr>
              </a:solidFill>
            </a:endParaRPr>
          </a:p>
          <a:p>
            <a:r>
              <a:rPr lang="en-US" altLang="zh-CN" sz="2000" dirty="0">
                <a:solidFill>
                  <a:srgbClr val="0000FF"/>
                </a:solidFill>
              </a:rPr>
              <a:t>10.3 </a:t>
            </a:r>
            <a:r>
              <a:rPr lang="zh-CN" altLang="en-US" sz="2000" dirty="0">
                <a:solidFill>
                  <a:srgbClr val="0000FF"/>
                </a:solidFill>
              </a:rPr>
              <a:t>菜单</a:t>
            </a:r>
            <a:r>
              <a:rPr lang="zh-CN" altLang="en-US" sz="2000" b="1" i="1" u="sng" dirty="0">
                <a:solidFill>
                  <a:srgbClr val="0000FF"/>
                </a:solidFill>
              </a:rPr>
              <a:t>组件</a:t>
            </a:r>
            <a:endParaRPr lang="en-US" altLang="zh-CN" sz="2000" b="1" i="1" u="sng" dirty="0">
              <a:solidFill>
                <a:srgbClr val="0000FF"/>
              </a:solidFill>
            </a:endParaRPr>
          </a:p>
          <a:p>
            <a:r>
              <a:rPr lang="en-US" altLang="zh-CN" sz="2000" b="1" dirty="0">
                <a:solidFill>
                  <a:srgbClr val="00B0F0"/>
                </a:solidFill>
              </a:rPr>
              <a:t>10.4 </a:t>
            </a:r>
            <a:r>
              <a:rPr lang="zh-CN" altLang="en-US" sz="2000" b="1" dirty="0">
                <a:solidFill>
                  <a:srgbClr val="00B0F0"/>
                </a:solidFill>
              </a:rPr>
              <a:t>布局设计</a:t>
            </a:r>
            <a:endParaRPr lang="en-US" altLang="zh-CN" sz="2000" b="1" dirty="0">
              <a:solidFill>
                <a:srgbClr val="00B0F0"/>
              </a:solidFill>
            </a:endParaRPr>
          </a:p>
          <a:p>
            <a:r>
              <a:rPr lang="en-US" altLang="zh-CN" sz="2000" b="1" dirty="0">
                <a:solidFill>
                  <a:schemeClr val="accent6">
                    <a:lumMod val="50000"/>
                  </a:schemeClr>
                </a:solidFill>
              </a:rPr>
              <a:t>10.5 </a:t>
            </a:r>
            <a:r>
              <a:rPr lang="zh-CN" altLang="en-US" sz="2000" b="1" dirty="0">
                <a:solidFill>
                  <a:schemeClr val="accent6">
                    <a:lumMod val="50000"/>
                  </a:schemeClr>
                </a:solidFill>
              </a:rPr>
              <a:t>中间容器</a:t>
            </a:r>
            <a:endParaRPr lang="en-US" altLang="zh-CN" sz="2000" b="1" dirty="0">
              <a:solidFill>
                <a:schemeClr val="accent6">
                  <a:lumMod val="50000"/>
                </a:schemeClr>
              </a:solidFill>
            </a:endParaRPr>
          </a:p>
          <a:p>
            <a:r>
              <a:rPr lang="en-US" altLang="zh-CN" sz="2000" dirty="0">
                <a:solidFill>
                  <a:srgbClr val="0000FF"/>
                </a:solidFill>
              </a:rPr>
              <a:t>10.6 </a:t>
            </a:r>
            <a:r>
              <a:rPr lang="zh-CN" altLang="en-US" sz="2000" dirty="0">
                <a:solidFill>
                  <a:srgbClr val="0000FF"/>
                </a:solidFill>
              </a:rPr>
              <a:t>文本</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10.7 </a:t>
            </a:r>
            <a:r>
              <a:rPr lang="zh-CN" altLang="en-US" sz="2000" dirty="0">
                <a:solidFill>
                  <a:srgbClr val="0000FF"/>
                </a:solidFill>
              </a:rPr>
              <a:t>按钮与标签</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10.8 </a:t>
            </a:r>
            <a:r>
              <a:rPr lang="zh-CN" altLang="en-US" sz="2000" dirty="0">
                <a:solidFill>
                  <a:srgbClr val="0000FF"/>
                </a:solidFill>
              </a:rPr>
              <a:t>复选框与单选按钮</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10.9 </a:t>
            </a:r>
            <a:r>
              <a:rPr lang="zh-CN" altLang="en-US" sz="2000" dirty="0">
                <a:solidFill>
                  <a:srgbClr val="0000FF"/>
                </a:solidFill>
              </a:rPr>
              <a:t>列表</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10.10 </a:t>
            </a:r>
            <a:r>
              <a:rPr lang="zh-CN" altLang="en-US" sz="2000" dirty="0">
                <a:solidFill>
                  <a:srgbClr val="0000FF"/>
                </a:solidFill>
              </a:rPr>
              <a:t>表格</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10.11 </a:t>
            </a:r>
            <a:r>
              <a:rPr lang="zh-CN" altLang="en-US" sz="2000" dirty="0">
                <a:solidFill>
                  <a:srgbClr val="0000FF"/>
                </a:solidFill>
              </a:rPr>
              <a:t>树</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10.12 </a:t>
            </a:r>
            <a:r>
              <a:rPr lang="zh-CN" altLang="en-US" sz="2000" dirty="0">
                <a:solidFill>
                  <a:srgbClr val="0000FF"/>
                </a:solidFill>
              </a:rPr>
              <a:t>进度条</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10.13 </a:t>
            </a:r>
            <a:r>
              <a:rPr lang="zh-CN" altLang="en-US" sz="2000" b="1" i="1" u="sng" dirty="0">
                <a:solidFill>
                  <a:srgbClr val="0000FF"/>
                </a:solidFill>
              </a:rPr>
              <a:t>组件</a:t>
            </a:r>
            <a:r>
              <a:rPr lang="zh-CN" altLang="en-US" sz="2000" dirty="0">
                <a:solidFill>
                  <a:srgbClr val="0000FF"/>
                </a:solidFill>
              </a:rPr>
              <a:t>常用方法</a:t>
            </a:r>
            <a:endParaRPr lang="en-US" altLang="zh-CN" sz="2000" dirty="0">
              <a:solidFill>
                <a:srgbClr val="0000FF"/>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10.23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10.24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xmlns="" val="18646517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21: Example10_21.java】</a:t>
            </a:r>
          </a:p>
          <a:p>
            <a:r>
              <a:rPr lang="zh-CN" altLang="en-US" sz="2000" dirty="0"/>
              <a:t>分别监视按钮、标签和窗口的内容面板上的鼠标事件（如鼠标点击左键），当发生鼠标事件时，获取鼠标的坐标值，注意，</a:t>
            </a:r>
            <a:r>
              <a:rPr lang="zh-CN" altLang="en-US" sz="2000" b="1" dirty="0">
                <a:solidFill>
                  <a:srgbClr val="FF0000"/>
                </a:solidFill>
              </a:rPr>
              <a:t>事件源的坐标系</a:t>
            </a:r>
            <a:r>
              <a:rPr lang="zh-CN" altLang="en-US" sz="2000" dirty="0"/>
              <a:t>的左上角是原点。</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矩形 6">
            <a:extLst>
              <a:ext uri="{FF2B5EF4-FFF2-40B4-BE49-F238E27FC236}">
                <a16:creationId xmlns:a16="http://schemas.microsoft.com/office/drawing/2014/main" xmlns="" id="{25577329-3997-44B8-9FDF-41F7C1E7AC57}"/>
              </a:ext>
            </a:extLst>
          </p:cNvPr>
          <p:cNvSpPr/>
          <p:nvPr/>
        </p:nvSpPr>
        <p:spPr>
          <a:xfrm>
            <a:off x="4644008" y="40263"/>
            <a:ext cx="3888432"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Example10_21</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668C81B1-B894-4DC3-89E2-9D8549F8D9CD}"/>
              </a:ext>
            </a:extLst>
          </p:cNvPr>
          <p:cNvSpPr/>
          <p:nvPr/>
        </p:nvSpPr>
        <p:spPr>
          <a:xfrm>
            <a:off x="233286" y="2996952"/>
            <a:ext cx="4591682" cy="364715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MouseWindow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lvl="1"/>
            <a:endParaRPr lang="en-US" altLang="zh-CN" sz="1100" b="1" dirty="0">
              <a:solidFill>
                <a:srgbClr val="000000"/>
              </a:solidFill>
              <a:latin typeface="Consolas" panose="020B0609020204030204" pitchFamily="49" charset="0"/>
            </a:endParaRPr>
          </a:p>
          <a:p>
            <a:pPr lvl="1"/>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我是按钮</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lvl="1"/>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add(</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lvl="1"/>
            <a:endParaRPr lang="en-US" altLang="zh-CN" sz="1100" dirty="0">
              <a:solidFill>
                <a:srgbClr val="0000C0"/>
              </a:solidFill>
              <a:latin typeface="Consolas" panose="020B0609020204030204" pitchFamily="49" charset="0"/>
            </a:endParaRPr>
          </a:p>
          <a:p>
            <a:pPr lvl="1"/>
            <a:r>
              <a:rPr lang="en-US" altLang="zh-CN" sz="1100" dirty="0" err="1">
                <a:solidFill>
                  <a:srgbClr val="0000C0"/>
                </a:solidFill>
                <a:latin typeface="Consolas" panose="020B0609020204030204" pitchFamily="49" charset="0"/>
              </a:rPr>
              <a:t>textArea</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(8,18);</a:t>
            </a:r>
          </a:p>
          <a:p>
            <a:pPr lvl="1"/>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textArea</a:t>
            </a:r>
            <a:r>
              <a:rPr lang="en-US" altLang="zh-CN" sz="1100" b="1" dirty="0">
                <a:solidFill>
                  <a:srgbClr val="000000"/>
                </a:solidFill>
                <a:latin typeface="Consolas" panose="020B0609020204030204" pitchFamily="49" charset="0"/>
              </a:rPr>
              <a:t>));</a:t>
            </a:r>
          </a:p>
          <a:p>
            <a:pPr lvl="1"/>
            <a:endParaRPr lang="en-US" altLang="zh-CN" sz="1100" b="1" dirty="0">
              <a:solidFill>
                <a:srgbClr val="000000"/>
              </a:solidFill>
              <a:latin typeface="Consolas" panose="020B0609020204030204" pitchFamily="49" charset="0"/>
            </a:endParaRPr>
          </a:p>
          <a:p>
            <a:pPr lvl="1"/>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(100,100,350,280);</a:t>
            </a:r>
          </a:p>
          <a:p>
            <a:pPr lvl="1"/>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validate();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xmlns="" id="{C5A78CE5-B694-4ACB-9F58-F74B59146F02}"/>
              </a:ext>
            </a:extLst>
          </p:cNvPr>
          <p:cNvSpPr/>
          <p:nvPr/>
        </p:nvSpPr>
        <p:spPr>
          <a:xfrm>
            <a:off x="4904332" y="2996952"/>
            <a:ext cx="4009497" cy="2800767"/>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鼠标按下</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button</a:t>
            </a:r>
            <a:r>
              <a:rPr lang="en-US" altLang="zh-CN" sz="1100" b="1"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在按钮上鼠标松开</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31304095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101</a:t>
            </a:fld>
            <a:endParaRPr lang="en-US"/>
          </a:p>
        </p:txBody>
      </p:sp>
      <p:sp>
        <p:nvSpPr>
          <p:cNvPr id="9" name="矩形 8">
            <a:extLst>
              <a:ext uri="{FF2B5EF4-FFF2-40B4-BE49-F238E27FC236}">
                <a16:creationId xmlns:a16="http://schemas.microsoft.com/office/drawing/2014/main" xmlns="" id="{668C81B1-B894-4DC3-89E2-9D8549F8D9CD}"/>
              </a:ext>
            </a:extLst>
          </p:cNvPr>
          <p:cNvSpPr/>
          <p:nvPr/>
        </p:nvSpPr>
        <p:spPr>
          <a:xfrm>
            <a:off x="1754571" y="187866"/>
            <a:ext cx="5634858" cy="3985706"/>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mouseEntered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button</a:t>
            </a:r>
            <a:r>
              <a:rPr lang="en-US" altLang="zh-CN" sz="1100" b="1"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zh-CN" altLang="en-US" sz="1100" dirty="0">
                <a:solidFill>
                  <a:srgbClr val="2A00FF"/>
                </a:solidFill>
                <a:latin typeface="Consolas" panose="020B0609020204030204" pitchFamily="49" charset="0"/>
              </a:rPr>
              <a:t>鼠标进入按钮</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位置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mouseExited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mouseClicked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strike="sngStrike" dirty="0" err="1">
                <a:solidFill>
                  <a:srgbClr val="000000"/>
                </a:solidFill>
                <a:latin typeface="Consolas" panose="020B0609020204030204" pitchFamily="49" charset="0"/>
              </a:rPr>
              <a:t>getModifiers</a:t>
            </a:r>
            <a:r>
              <a:rPr lang="en-US" altLang="zh-CN" sz="1100" b="1" strike="sngStrike" dirty="0">
                <a:solidFill>
                  <a:srgbClr val="000000"/>
                </a:solidFill>
                <a:latin typeface="Consolas" panose="020B0609020204030204" pitchFamily="49" charset="0"/>
              </a:rPr>
              <a:t>()==InputEvent.BUTTON3_MASK &amp;&amp; </a:t>
            </a:r>
            <a:r>
              <a:rPr lang="en-US" altLang="zh-CN" sz="1100" b="1" strike="sngStrike" dirty="0" err="1">
                <a:solidFill>
                  <a:srgbClr val="6A3E3E"/>
                </a:solidFill>
                <a:latin typeface="Consolas" panose="020B0609020204030204" pitchFamily="49" charset="0"/>
              </a:rPr>
              <a:t>e</a:t>
            </a:r>
            <a:r>
              <a:rPr lang="en-US" altLang="zh-CN" sz="1100" b="1" strike="sngStrike" dirty="0" err="1">
                <a:solidFill>
                  <a:srgbClr val="000000"/>
                </a:solidFill>
                <a:latin typeface="Consolas" panose="020B0609020204030204" pitchFamily="49" charset="0"/>
              </a:rPr>
              <a:t>.getClickCount</a:t>
            </a:r>
            <a:r>
              <a:rPr lang="en-US" altLang="zh-CN" sz="1100" b="1" strike="sngStrike" dirty="0">
                <a:solidFill>
                  <a:srgbClr val="000000"/>
                </a:solidFill>
                <a:latin typeface="Consolas" panose="020B0609020204030204" pitchFamily="49" charset="0"/>
              </a:rPr>
              <a:t>()&gt;=2)</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textArea</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您双击了鼠标右键</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lvl="1"/>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2" name="图片 11">
            <a:extLst>
              <a:ext uri="{FF2B5EF4-FFF2-40B4-BE49-F238E27FC236}">
                <a16:creationId xmlns:a16="http://schemas.microsoft.com/office/drawing/2014/main" xmlns="" id="{CC2B3F4F-D1D4-4C28-B596-808D7EFA10D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54570" y="4284040"/>
            <a:ext cx="2745421" cy="2226386"/>
          </a:xfrm>
          <a:prstGeom prst="rect">
            <a:avLst/>
          </a:prstGeom>
        </p:spPr>
      </p:pic>
      <p:pic>
        <p:nvPicPr>
          <p:cNvPr id="14" name="图片 13">
            <a:extLst>
              <a:ext uri="{FF2B5EF4-FFF2-40B4-BE49-F238E27FC236}">
                <a16:creationId xmlns:a16="http://schemas.microsoft.com/office/drawing/2014/main" xmlns="" id="{3764430B-0800-4484-A503-57F88622BD71}"/>
              </a:ext>
            </a:extLst>
          </p:cNvPr>
          <p:cNvPicPr>
            <a:picLocks noChangeAspect="1"/>
          </p:cNvPicPr>
          <p:nvPr/>
        </p:nvPicPr>
        <p:blipFill>
          <a:blip r:embed="rId3" cstate="print"/>
          <a:stretch>
            <a:fillRect/>
          </a:stretch>
        </p:blipFill>
        <p:spPr>
          <a:xfrm>
            <a:off x="4644008" y="4284040"/>
            <a:ext cx="2745421" cy="2226386"/>
          </a:xfrm>
          <a:prstGeom prst="rect">
            <a:avLst/>
          </a:prstGeom>
        </p:spPr>
      </p:pic>
    </p:spTree>
    <p:extLst>
      <p:ext uri="{BB962C8B-B14F-4D97-AF65-F5344CB8AC3E}">
        <p14:creationId xmlns:p14="http://schemas.microsoft.com/office/powerpoint/2010/main" xmlns="" val="38226394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altLang="zh-CN" sz="2000" dirty="0"/>
          </a:p>
          <a:p>
            <a:endParaRPr lang="en-US" altLang="zh-CN" sz="2000" dirty="0"/>
          </a:p>
          <a:p>
            <a:r>
              <a:rPr lang="en-US" altLang="zh-CN" sz="2000" dirty="0"/>
              <a:t>4.</a:t>
            </a:r>
            <a:r>
              <a:rPr lang="zh-CN" altLang="en-US" sz="2000" dirty="0"/>
              <a:t>用鼠标拖动组件 </a:t>
            </a:r>
          </a:p>
          <a:p>
            <a:r>
              <a:rPr lang="zh-CN" altLang="en-US" sz="2000" dirty="0"/>
              <a:t>可以使用坐标变换来实现组件的拖动。当我们用鼠标拖动容器中的组件时，可以先获取鼠标指针在组件坐标系中的坐标</a:t>
            </a:r>
            <a:r>
              <a:rPr lang="en-US" altLang="zh-CN" sz="2000" dirty="0" err="1"/>
              <a:t>x,y</a:t>
            </a:r>
            <a:r>
              <a:rPr lang="zh-CN" altLang="en-US" sz="2000" dirty="0"/>
              <a:t>，以及组件的左上角在容器坐标系中的坐标</a:t>
            </a:r>
            <a:r>
              <a:rPr lang="en-US" altLang="zh-CN" sz="2000" dirty="0" err="1"/>
              <a:t>a,b</a:t>
            </a:r>
            <a:r>
              <a:rPr lang="zh-CN" altLang="en-US" sz="2000" dirty="0"/>
              <a:t>；如果在拖动组件时，想让鼠标指针的位置相对于拖动的组件保持静止，那么，组件左上角在容器坐标系中的位置应当是</a:t>
            </a:r>
            <a:r>
              <a:rPr lang="en-US" altLang="zh-CN" sz="2000" dirty="0"/>
              <a:t>a+x-x0</a:t>
            </a:r>
            <a:r>
              <a:rPr lang="zh-CN" altLang="en-US" sz="2000" dirty="0"/>
              <a:t>和</a:t>
            </a:r>
            <a:r>
              <a:rPr lang="en-US" altLang="zh-CN" sz="2000" dirty="0"/>
              <a:t>a+y-y0</a:t>
            </a:r>
            <a:r>
              <a:rPr lang="zh-CN" altLang="en-US" sz="2000" dirty="0"/>
              <a:t>，其中</a:t>
            </a:r>
            <a:r>
              <a:rPr lang="en-US" altLang="zh-CN" sz="2000" dirty="0"/>
              <a:t>x0</a:t>
            </a:r>
            <a:r>
              <a:rPr lang="zh-CN" altLang="en-US" sz="2000" dirty="0"/>
              <a:t>和</a:t>
            </a:r>
            <a:r>
              <a:rPr lang="en-US" altLang="zh-CN" sz="2000" dirty="0"/>
              <a:t>y0</a:t>
            </a:r>
            <a:r>
              <a:rPr lang="zh-CN" altLang="en-US" sz="2000" dirty="0"/>
              <a:t>是最初在组件上按下鼠标时鼠标指针在组件坐标系中的位置坐标。</a:t>
            </a:r>
          </a:p>
          <a:p>
            <a:pPr marL="0" indent="0">
              <a:buNone/>
            </a:pPr>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22: Example10_22.java】</a:t>
            </a:r>
          </a:p>
          <a:p>
            <a:r>
              <a:rPr lang="zh-CN" altLang="en-US" sz="2000" dirty="0"/>
              <a:t>窗体中添加了一个分层窗格，分层窗格中添加了一些组件。该例子使用</a:t>
            </a:r>
            <a:r>
              <a:rPr lang="en-US" altLang="zh-CN" sz="2000" dirty="0" err="1"/>
              <a:t>MouseListener</a:t>
            </a:r>
            <a:r>
              <a:rPr lang="zh-CN" altLang="en-US" sz="2000" dirty="0"/>
              <a:t>和</a:t>
            </a:r>
            <a:r>
              <a:rPr lang="en-US" altLang="zh-CN" sz="2000" dirty="0" err="1"/>
              <a:t>MouseMotionListener</a:t>
            </a:r>
            <a:r>
              <a:rPr lang="zh-CN" altLang="en-US" sz="2000" dirty="0"/>
              <a:t>接口处理鼠标事件</a:t>
            </a:r>
            <a:r>
              <a:rPr lang="en-US" altLang="zh-CN" sz="2000" dirty="0"/>
              <a:t>.</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矩形 6">
            <a:extLst>
              <a:ext uri="{FF2B5EF4-FFF2-40B4-BE49-F238E27FC236}">
                <a16:creationId xmlns:a16="http://schemas.microsoft.com/office/drawing/2014/main" xmlns="" id="{47C93AE0-A467-49BE-A7D9-7A69E04D8401}"/>
              </a:ext>
            </a:extLst>
          </p:cNvPr>
          <p:cNvSpPr/>
          <p:nvPr/>
        </p:nvSpPr>
        <p:spPr>
          <a:xfrm>
            <a:off x="3934272" y="63096"/>
            <a:ext cx="4752528" cy="2631490"/>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Example10_22</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LP(),</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(12,12,300,300);</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fr</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xmlns="" id="{389A151E-CAC8-4747-9FE2-BA965A2B8FA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826706" y="260648"/>
            <a:ext cx="1967539" cy="2020198"/>
          </a:xfrm>
          <a:prstGeom prst="rect">
            <a:avLst/>
          </a:prstGeom>
        </p:spPr>
      </p:pic>
    </p:spTree>
    <p:extLst>
      <p:ext uri="{BB962C8B-B14F-4D97-AF65-F5344CB8AC3E}">
        <p14:creationId xmlns:p14="http://schemas.microsoft.com/office/powerpoint/2010/main" xmlns="" val="31304095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矩形 6">
            <a:extLst>
              <a:ext uri="{FF2B5EF4-FFF2-40B4-BE49-F238E27FC236}">
                <a16:creationId xmlns:a16="http://schemas.microsoft.com/office/drawing/2014/main" xmlns="" id="{47C93AE0-A467-49BE-A7D9-7A69E04D8401}"/>
              </a:ext>
            </a:extLst>
          </p:cNvPr>
          <p:cNvSpPr/>
          <p:nvPr/>
        </p:nvSpPr>
        <p:spPr>
          <a:xfrm>
            <a:off x="179512" y="369332"/>
            <a:ext cx="5915000" cy="601703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LP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JLayeredPane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MouseListener</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MouseMotionListener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JLabel</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a:t>
            </a:r>
          </a:p>
          <a:p>
            <a:pPr algn="l"/>
            <a:r>
              <a:rPr lang="es-ES" altLang="zh-CN" sz="1100" dirty="0">
                <a:solidFill>
                  <a:srgbClr val="000000"/>
                </a:solidFill>
                <a:latin typeface="Consolas" panose="020B0609020204030204" pitchFamily="49" charset="0"/>
              </a:rPr>
              <a:t>    </a:t>
            </a:r>
            <a:r>
              <a:rPr lang="es-ES" altLang="zh-CN" sz="1100" b="1" dirty="0">
                <a:solidFill>
                  <a:srgbClr val="7F0055"/>
                </a:solidFill>
                <a:latin typeface="Consolas" panose="020B0609020204030204" pitchFamily="49" charset="0"/>
              </a:rPr>
              <a:t>int</a:t>
            </a:r>
            <a:r>
              <a:rPr lang="es-ES" altLang="zh-CN" sz="1100" b="1" dirty="0">
                <a:solidFill>
                  <a:srgbClr val="000000"/>
                </a:solidFill>
                <a:latin typeface="Consolas" panose="020B0609020204030204" pitchFamily="49" charset="0"/>
              </a:rPr>
              <a:t> </a:t>
            </a:r>
            <a:r>
              <a:rPr lang="es-ES" altLang="zh-CN" sz="1100" b="1" dirty="0">
                <a:solidFill>
                  <a:srgbClr val="0000C0"/>
                </a:solidFill>
                <a:latin typeface="Consolas" panose="020B0609020204030204" pitchFamily="49" charset="0"/>
              </a:rPr>
              <a:t>x</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y</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a</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b</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x0</a:t>
            </a:r>
            <a:r>
              <a:rPr lang="es-ES" altLang="zh-CN" sz="1100" b="1" dirty="0">
                <a:solidFill>
                  <a:srgbClr val="000000"/>
                </a:solidFill>
                <a:latin typeface="Consolas" panose="020B0609020204030204" pitchFamily="49" charset="0"/>
              </a:rPr>
              <a:t>,</a:t>
            </a:r>
            <a:r>
              <a:rPr lang="es-ES" altLang="zh-CN" sz="1100" b="1" dirty="0">
                <a:solidFill>
                  <a:srgbClr val="0000C0"/>
                </a:solidFill>
                <a:latin typeface="Consolas" panose="020B0609020204030204" pitchFamily="49" charset="0"/>
              </a:rPr>
              <a:t>y0</a:t>
            </a:r>
            <a:r>
              <a:rPr lang="es-E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LP()</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button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用鼠标拖动我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.addMouseMotionListener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用鼠标拖动我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label</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label</a:t>
            </a:r>
            <a:r>
              <a:rPr lang="en-US" altLang="zh-CN" sz="1100" dirty="0" err="1">
                <a:solidFill>
                  <a:srgbClr val="000000"/>
                </a:solidFill>
                <a:latin typeface="Consolas" panose="020B0609020204030204" pitchFamily="49" charset="0"/>
              </a:rPr>
              <a:t>.addMouseMotionListener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label</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setLayer</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DRAG_LAYER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x0</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y0</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xmlns="" id="{172114D5-B7CC-465E-98CC-AF4CA91BD19C}"/>
              </a:ext>
            </a:extLst>
          </p:cNvPr>
          <p:cNvSpPr/>
          <p:nvPr/>
        </p:nvSpPr>
        <p:spPr>
          <a:xfrm>
            <a:off x="4257800" y="698688"/>
            <a:ext cx="4032448" cy="6017032"/>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setLayer</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,JLayeredPane.</a:t>
            </a:r>
            <a:r>
              <a:rPr lang="en-US" altLang="zh-CN" sz="1100" b="1" i="1" dirty="0" err="1">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mouseEntered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mouseExited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mouseClicked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mouseMoved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mouseDragged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instanceof</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JComponent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com</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JComponent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.getBounds</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com</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a</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x0</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y0</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9211835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altLang="zh-CN" sz="2000" dirty="0"/>
              <a:t>5.</a:t>
            </a:r>
            <a:r>
              <a:rPr lang="zh-CN" altLang="en-US" sz="2000" dirty="0"/>
              <a:t>弹出式菜单</a:t>
            </a:r>
          </a:p>
          <a:p>
            <a:r>
              <a:rPr lang="zh-CN" altLang="en-US" sz="2000" dirty="0"/>
              <a:t>单击鼠标右键出现“弹出式菜单”是用户熟悉和常用的操作。弹出式菜单由</a:t>
            </a:r>
            <a:r>
              <a:rPr lang="en-US" sz="2000" dirty="0" err="1"/>
              <a:t>JPopupMenu</a:t>
            </a:r>
            <a:r>
              <a:rPr lang="zh-CN" altLang="en-US" sz="2000" dirty="0"/>
              <a:t>类负责创建，可以用下列构造方法创建弹出式菜单：</a:t>
            </a:r>
          </a:p>
          <a:p>
            <a:pPr lvl="1"/>
            <a:r>
              <a:rPr lang="en-US" sz="2000" dirty="0"/>
              <a:t>public </a:t>
            </a:r>
            <a:r>
              <a:rPr lang="en-US" sz="2000" dirty="0" err="1"/>
              <a:t>JPopupMenu</a:t>
            </a:r>
            <a:r>
              <a:rPr lang="en-US" sz="2000" dirty="0"/>
              <a:t>()</a:t>
            </a:r>
            <a:r>
              <a:rPr lang="zh-CN" altLang="en-US" sz="2000" dirty="0"/>
              <a:t>：构造无标题弹出式菜单。</a:t>
            </a:r>
          </a:p>
          <a:p>
            <a:pPr lvl="1"/>
            <a:r>
              <a:rPr lang="en-US" sz="2000" dirty="0"/>
              <a:t>public </a:t>
            </a:r>
            <a:r>
              <a:rPr lang="en-US" sz="2000" dirty="0" err="1"/>
              <a:t>JPopupMenu</a:t>
            </a:r>
            <a:r>
              <a:rPr lang="en-US" sz="2000" dirty="0"/>
              <a:t>(String label)</a:t>
            </a:r>
            <a:r>
              <a:rPr lang="zh-CN" altLang="en-US" sz="2000" dirty="0"/>
              <a:t>：构造由参数</a:t>
            </a:r>
            <a:r>
              <a:rPr lang="en-US" sz="2000" dirty="0"/>
              <a:t>label</a:t>
            </a:r>
            <a:r>
              <a:rPr lang="zh-CN" altLang="en-US" sz="2000" dirty="0"/>
              <a:t>指定标题的弹出式菜单。</a:t>
            </a:r>
            <a:endParaRPr lang="en-US" altLang="zh-CN" sz="2000" dirty="0"/>
          </a:p>
          <a:p>
            <a:pPr lvl="1"/>
            <a:r>
              <a:rPr lang="zh-CN" altLang="en-US" sz="2000" dirty="0"/>
              <a:t>通过调用</a:t>
            </a:r>
            <a:r>
              <a:rPr lang="en-US" sz="2000" dirty="0"/>
              <a:t>public void show(Component invoker, </a:t>
            </a:r>
            <a:r>
              <a:rPr lang="en-US" sz="2000" dirty="0" err="1"/>
              <a:t>int</a:t>
            </a:r>
            <a:r>
              <a:rPr lang="en-US" sz="2000" dirty="0"/>
              <a:t> x, </a:t>
            </a:r>
            <a:r>
              <a:rPr lang="en-US" sz="2000" dirty="0" err="1"/>
              <a:t>int</a:t>
            </a:r>
            <a:r>
              <a:rPr lang="en-US" sz="2000" dirty="0"/>
              <a:t> y)</a:t>
            </a:r>
            <a:r>
              <a:rPr lang="zh-CN" altLang="en-US" sz="2000" dirty="0"/>
              <a:t>方法设置弹出式菜单在组件</a:t>
            </a:r>
            <a:r>
              <a:rPr lang="en-US" sz="2000" dirty="0"/>
              <a:t>invoker</a:t>
            </a:r>
            <a:r>
              <a:rPr lang="zh-CN" altLang="en-US" sz="2000" dirty="0"/>
              <a:t>上的弹出位置。</a:t>
            </a:r>
            <a:endParaRPr lang="en-US" altLang="zh-CN" sz="2000" dirty="0"/>
          </a:p>
          <a:p>
            <a:endParaRPr lang="en-US"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23: Example10_23.java】</a:t>
            </a:r>
          </a:p>
          <a:p>
            <a:r>
              <a:rPr lang="zh-CN" altLang="en-US" sz="2000" dirty="0"/>
              <a:t>当你在文本区上单击鼠标右键时，在鼠标位置处弹出菜单，用户选择相应的菜单项拷贝、剪贴等操作。</a:t>
            </a:r>
            <a:endParaRPr lang="en-US" altLang="zh-CN"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104</a:t>
            </a:fld>
            <a:endParaRPr lang="en-US"/>
          </a:p>
        </p:txBody>
      </p:sp>
      <p:pic>
        <p:nvPicPr>
          <p:cNvPr id="7" name="图片 6">
            <a:extLst>
              <a:ext uri="{FF2B5EF4-FFF2-40B4-BE49-F238E27FC236}">
                <a16:creationId xmlns:a16="http://schemas.microsoft.com/office/drawing/2014/main" xmlns="" id="{AF7E8C7B-DE55-4AF5-815F-4A19FFF09B4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29013" y="87171"/>
            <a:ext cx="1759035" cy="1824184"/>
          </a:xfrm>
          <a:prstGeom prst="rect">
            <a:avLst/>
          </a:prstGeom>
        </p:spPr>
      </p:pic>
      <p:sp>
        <p:nvSpPr>
          <p:cNvPr id="8" name="矩形 7">
            <a:extLst>
              <a:ext uri="{FF2B5EF4-FFF2-40B4-BE49-F238E27FC236}">
                <a16:creationId xmlns:a16="http://schemas.microsoft.com/office/drawing/2014/main" xmlns="" id="{DA6349E2-3798-4A9F-BDF2-C4C46B70D36F}"/>
              </a:ext>
            </a:extLst>
          </p:cNvPr>
          <p:cNvSpPr/>
          <p:nvPr/>
        </p:nvSpPr>
        <p:spPr>
          <a:xfrm>
            <a:off x="5004048"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Example10_23</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31304095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105</a:t>
            </a:fld>
            <a:endParaRPr lang="en-US"/>
          </a:p>
        </p:txBody>
      </p:sp>
      <p:sp>
        <p:nvSpPr>
          <p:cNvPr id="8" name="矩形 7">
            <a:extLst>
              <a:ext uri="{FF2B5EF4-FFF2-40B4-BE49-F238E27FC236}">
                <a16:creationId xmlns:a16="http://schemas.microsoft.com/office/drawing/2014/main" xmlns="" id="{708C6F8F-8DC2-4938-AAAA-07E2C0AF8BD7}"/>
              </a:ext>
            </a:extLst>
          </p:cNvPr>
          <p:cNvSpPr/>
          <p:nvPr/>
        </p:nvSpPr>
        <p:spPr>
          <a:xfrm>
            <a:off x="385192" y="369332"/>
            <a:ext cx="5915000" cy="618630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JPopupMenu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JPopupMenuWindow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JPopupMenu</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复制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剪切</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粘贴</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.addMouseListener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mousePressed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MouseEvent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strike="sngStrike" dirty="0" err="1">
                <a:solidFill>
                  <a:srgbClr val="000000"/>
                </a:solidFill>
                <a:latin typeface="Consolas" panose="020B0609020204030204" pitchFamily="49" charset="0"/>
              </a:rPr>
              <a:t>getModifiers</a:t>
            </a:r>
            <a:r>
              <a:rPr lang="en-US" altLang="zh-CN" sz="1100" b="1" strike="sngStrike" dirty="0">
                <a:solidFill>
                  <a:srgbClr val="000000"/>
                </a:solidFill>
                <a:latin typeface="Consolas" panose="020B0609020204030204" pitchFamily="49" charset="0"/>
              </a:rPr>
              <a:t>()==InputEvent.BUTTON3_MASK)</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.show</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.getX</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.getY</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(120,100,220,220);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465B01AE-BD7D-4052-8001-C373C334C421}"/>
              </a:ext>
            </a:extLst>
          </p:cNvPr>
          <p:cNvSpPr/>
          <p:nvPr/>
        </p:nvSpPr>
        <p:spPr>
          <a:xfrm>
            <a:off x="4988224" y="1554271"/>
            <a:ext cx="3698576" cy="3816429"/>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itemCopy</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.copy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itemCut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.cut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itemPaste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294059533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组件可以触发</a:t>
            </a:r>
            <a:r>
              <a:rPr lang="zh-CN" altLang="en-US" sz="2000" b="1" dirty="0">
                <a:solidFill>
                  <a:srgbClr val="FF0000"/>
                </a:solidFill>
              </a:rPr>
              <a:t>焦点事件</a:t>
            </a:r>
            <a:r>
              <a:rPr lang="zh-CN" altLang="en-US" sz="2000" dirty="0"/>
              <a:t>。组件可以使用</a:t>
            </a:r>
            <a:r>
              <a:rPr lang="en-US" altLang="zh-CN" sz="2000" dirty="0"/>
              <a:t>public void </a:t>
            </a:r>
            <a:r>
              <a:rPr lang="en-US" altLang="zh-CN" sz="2000" dirty="0" err="1"/>
              <a:t>addFocusListener</a:t>
            </a:r>
            <a:r>
              <a:rPr lang="en-US" altLang="zh-CN" sz="2000" dirty="0"/>
              <a:t>(</a:t>
            </a:r>
            <a:r>
              <a:rPr lang="en-US" altLang="zh-CN" sz="2000" dirty="0" err="1"/>
              <a:t>FocusListener</a:t>
            </a:r>
            <a:r>
              <a:rPr lang="en-US" altLang="zh-CN" sz="2000" dirty="0"/>
              <a:t> listener)</a:t>
            </a:r>
            <a:r>
              <a:rPr lang="zh-CN" altLang="en-US" sz="2000" dirty="0"/>
              <a:t>增加焦点事件监视器。</a:t>
            </a:r>
            <a:endParaRPr lang="en-US" altLang="zh-CN" sz="2000" dirty="0"/>
          </a:p>
          <a:p>
            <a:endParaRPr lang="en-US" altLang="zh-CN" sz="2000" dirty="0"/>
          </a:p>
          <a:p>
            <a:r>
              <a:rPr lang="zh-CN" altLang="en-US" sz="2000" dirty="0"/>
              <a:t>创建</a:t>
            </a:r>
            <a:r>
              <a:rPr lang="zh-CN" altLang="en-US" sz="2000" b="1" u="sng" dirty="0"/>
              <a:t>监视器</a:t>
            </a:r>
            <a:r>
              <a:rPr lang="zh-CN" altLang="en-US" sz="2000" dirty="0"/>
              <a:t>的类必须要实现</a:t>
            </a:r>
            <a:r>
              <a:rPr lang="en-US" altLang="zh-CN" sz="2000" dirty="0" err="1"/>
              <a:t>FocusListener</a:t>
            </a:r>
            <a:r>
              <a:rPr lang="zh-CN" altLang="en-US" sz="2000" dirty="0"/>
              <a:t>接口，该接口有两个方法：</a:t>
            </a:r>
          </a:p>
          <a:p>
            <a:pPr lvl="1"/>
            <a:r>
              <a:rPr lang="en-US" altLang="zh-CN" sz="2000" dirty="0"/>
              <a:t>public void </a:t>
            </a:r>
            <a:r>
              <a:rPr lang="en-US" altLang="zh-CN" sz="2000" dirty="0" err="1"/>
              <a:t>focusGained</a:t>
            </a:r>
            <a:r>
              <a:rPr lang="en-US" altLang="zh-CN" sz="2000" dirty="0"/>
              <a:t>(</a:t>
            </a:r>
            <a:r>
              <a:rPr lang="en-US" altLang="zh-CN" sz="2000" dirty="0" err="1"/>
              <a:t>FocusEvent</a:t>
            </a:r>
            <a:r>
              <a:rPr lang="en-US" altLang="zh-CN" sz="2000" dirty="0"/>
              <a:t> e)</a:t>
            </a:r>
          </a:p>
          <a:p>
            <a:pPr lvl="1"/>
            <a:r>
              <a:rPr lang="en-US" altLang="zh-CN" sz="2000" dirty="0"/>
              <a:t>public void </a:t>
            </a:r>
            <a:r>
              <a:rPr lang="en-US" altLang="zh-CN" sz="2000" dirty="0" err="1"/>
              <a:t>focusLost</a:t>
            </a:r>
            <a:r>
              <a:rPr lang="en-US" altLang="zh-CN" sz="2000" dirty="0"/>
              <a:t>(</a:t>
            </a:r>
            <a:r>
              <a:rPr lang="en-US" altLang="zh-CN" sz="2000" dirty="0" err="1"/>
              <a:t>FocusEvent</a:t>
            </a:r>
            <a:r>
              <a:rPr lang="en-US" altLang="zh-CN" sz="2000" dirty="0"/>
              <a:t> e)</a:t>
            </a:r>
          </a:p>
          <a:p>
            <a:endParaRPr lang="en-US" altLang="zh-CN" sz="2000" dirty="0"/>
          </a:p>
          <a:p>
            <a:r>
              <a:rPr lang="zh-CN" altLang="en-US" sz="2000" dirty="0"/>
              <a:t>当组件从无输入焦点变成有输入焦点触发</a:t>
            </a:r>
            <a:r>
              <a:rPr lang="en-US" altLang="zh-CN" sz="2000" dirty="0" err="1"/>
              <a:t>FocusEvent</a:t>
            </a:r>
            <a:r>
              <a:rPr lang="zh-CN" altLang="en-US" sz="2000" dirty="0"/>
              <a:t>事件时，监视器调用类实现的接口方法</a:t>
            </a:r>
            <a:r>
              <a:rPr lang="en-US" altLang="zh-CN" sz="2000" dirty="0" err="1"/>
              <a:t>focusGained</a:t>
            </a:r>
            <a:r>
              <a:rPr lang="en-US" altLang="zh-CN" sz="2000" dirty="0"/>
              <a:t>(</a:t>
            </a:r>
            <a:r>
              <a:rPr lang="en-US" altLang="zh-CN" sz="2000" dirty="0" err="1"/>
              <a:t>FocusEvent</a:t>
            </a:r>
            <a:r>
              <a:rPr lang="en-US" altLang="zh-CN" sz="2000" dirty="0"/>
              <a:t> e)</a:t>
            </a:r>
            <a:r>
              <a:rPr lang="zh-CN" altLang="en-US" sz="2000" dirty="0"/>
              <a:t>；当组件从有输入焦点变成无输入焦点触发</a:t>
            </a:r>
            <a:r>
              <a:rPr lang="en-US" altLang="zh-CN" sz="2000" dirty="0" err="1"/>
              <a:t>FocusEvent</a:t>
            </a:r>
            <a:r>
              <a:rPr lang="zh-CN" altLang="en-US" sz="2000" dirty="0"/>
              <a:t>事件时，监视器调用类实现的接口方法</a:t>
            </a:r>
            <a:r>
              <a:rPr lang="en-US" altLang="zh-CN" sz="2000" dirty="0" err="1"/>
              <a:t>focusLost</a:t>
            </a:r>
            <a:r>
              <a:rPr lang="en-US" altLang="zh-CN" sz="2000" dirty="0"/>
              <a:t>(</a:t>
            </a:r>
            <a:r>
              <a:rPr lang="en-US" altLang="zh-CN" sz="2000" dirty="0" err="1"/>
              <a:t>FocusEvent</a:t>
            </a:r>
            <a:r>
              <a:rPr lang="en-US" altLang="zh-CN" sz="2000" dirty="0"/>
              <a:t> e)</a:t>
            </a:r>
            <a:r>
              <a:rPr lang="zh-CN" altLang="en-US" sz="2000" dirty="0"/>
              <a:t>。</a:t>
            </a:r>
          </a:p>
          <a:p>
            <a:r>
              <a:rPr lang="zh-CN" altLang="en-US" sz="2000" dirty="0"/>
              <a:t>一个组件可以调用</a:t>
            </a:r>
            <a:r>
              <a:rPr lang="en-US" altLang="zh-CN" sz="2000" dirty="0"/>
              <a:t>public </a:t>
            </a:r>
            <a:r>
              <a:rPr lang="en-US" altLang="zh-CN" sz="2000" dirty="0" err="1"/>
              <a:t>boolean</a:t>
            </a:r>
            <a:r>
              <a:rPr lang="en-US" altLang="zh-CN" sz="2000" dirty="0"/>
              <a:t> </a:t>
            </a:r>
            <a:r>
              <a:rPr lang="en-US" altLang="zh-CN" sz="2000" dirty="0" err="1"/>
              <a:t>requestFocusInWindow</a:t>
            </a:r>
            <a:r>
              <a:rPr lang="en-US" altLang="zh-CN" sz="2000" dirty="0"/>
              <a:t>()</a:t>
            </a:r>
            <a:r>
              <a:rPr lang="zh-CN" altLang="en-US" sz="2000" dirty="0"/>
              <a:t>方法</a:t>
            </a:r>
            <a:r>
              <a:rPr lang="zh-CN" altLang="en-US" sz="2000" dirty="0">
                <a:solidFill>
                  <a:srgbClr val="FF0000"/>
                </a:solidFill>
              </a:rPr>
              <a:t>获得输入焦点</a:t>
            </a:r>
            <a:r>
              <a:rPr lang="zh-CN" altLang="en-US" sz="2000" dirty="0"/>
              <a:t>。</a:t>
            </a:r>
          </a:p>
        </p:txBody>
      </p:sp>
      <p:sp>
        <p:nvSpPr>
          <p:cNvPr id="4" name="矩形 3"/>
          <p:cNvSpPr/>
          <p:nvPr/>
        </p:nvSpPr>
        <p:spPr>
          <a:xfrm>
            <a:off x="0" y="0"/>
            <a:ext cx="1686680" cy="369332"/>
          </a:xfrm>
          <a:prstGeom prst="rect">
            <a:avLst/>
          </a:prstGeom>
        </p:spPr>
        <p:txBody>
          <a:bodyPr wrap="none">
            <a:spAutoFit/>
          </a:bodyPr>
          <a:lstStyle/>
          <a:p>
            <a:r>
              <a:rPr lang="en-US" altLang="zh-CN" dirty="0"/>
              <a:t>10.16 </a:t>
            </a:r>
            <a:r>
              <a:rPr lang="zh-CN" altLang="en-US" dirty="0"/>
              <a:t>焦点事件</a:t>
            </a:r>
          </a:p>
        </p:txBody>
      </p:sp>
      <p:sp>
        <p:nvSpPr>
          <p:cNvPr id="5" name="TextBox 4"/>
          <p:cNvSpPr txBox="1"/>
          <p:nvPr/>
        </p:nvSpPr>
        <p:spPr>
          <a:xfrm>
            <a:off x="7524328" y="0"/>
            <a:ext cx="1614673" cy="461665"/>
          </a:xfrm>
          <a:prstGeom prst="rect">
            <a:avLst/>
          </a:prstGeom>
          <a:noFill/>
        </p:spPr>
        <p:txBody>
          <a:bodyPr wrap="none" rtlCol="0">
            <a:spAutoFit/>
          </a:bodyPr>
          <a:lstStyle/>
          <a:p>
            <a:r>
              <a:rPr lang="en-US" altLang="zh-CN" sz="2400" b="1" dirty="0" err="1">
                <a:solidFill>
                  <a:srgbClr val="FF0000"/>
                </a:solidFill>
              </a:rPr>
              <a:t>FocusEvent</a:t>
            </a:r>
            <a:endParaRPr lang="zh-CN" altLang="en-US" sz="2400" b="1" dirty="0">
              <a:solidFill>
                <a:srgbClr val="FF0000"/>
              </a:solidFill>
            </a:endParaRPr>
          </a:p>
        </p:txBody>
      </p:sp>
      <p:cxnSp>
        <p:nvCxnSpPr>
          <p:cNvPr id="6" name="直接箭头连接符 5"/>
          <p:cNvCxnSpPr/>
          <p:nvPr/>
        </p:nvCxnSpPr>
        <p:spPr>
          <a:xfrm flipH="1">
            <a:off x="4932040" y="2234360"/>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106</a:t>
            </a:fld>
            <a:endParaRPr lang="en-US"/>
          </a:p>
        </p:txBody>
      </p:sp>
    </p:spTree>
    <p:extLst>
      <p:ext uri="{BB962C8B-B14F-4D97-AF65-F5344CB8AC3E}">
        <p14:creationId xmlns:p14="http://schemas.microsoft.com/office/powerpoint/2010/main" xmlns="" val="36314299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当一个组件处于激活状态时，组件可以成为触发</a:t>
            </a:r>
            <a:r>
              <a:rPr lang="en-US" altLang="zh-CN" sz="2000" dirty="0" err="1"/>
              <a:t>KeyEvent</a:t>
            </a:r>
            <a:r>
              <a:rPr lang="zh-CN" altLang="en-US" sz="2000" dirty="0"/>
              <a:t>事件的事件源。当某个组件处于激活状态时，如果用户敲击了键盘上一个键就会导致这个组件触发</a:t>
            </a:r>
            <a:r>
              <a:rPr lang="en-US" altLang="zh-CN" sz="2000" dirty="0" err="1"/>
              <a:t>KeyEvent</a:t>
            </a:r>
            <a:r>
              <a:rPr lang="zh-CN" altLang="en-US" sz="2000" dirty="0"/>
              <a:t>事件。</a:t>
            </a:r>
          </a:p>
          <a:p>
            <a:endParaRPr lang="en-US" altLang="zh-CN" sz="2000" dirty="0"/>
          </a:p>
          <a:p>
            <a:r>
              <a:rPr lang="en-US" altLang="zh-CN" sz="2000" dirty="0"/>
              <a:t>1.</a:t>
            </a:r>
            <a:r>
              <a:rPr lang="zh-CN" altLang="en-US" sz="2000" dirty="0"/>
              <a:t>使用</a:t>
            </a:r>
            <a:r>
              <a:rPr lang="en-US" altLang="zh-CN" sz="2000" dirty="0" err="1"/>
              <a:t>KeyListener</a:t>
            </a:r>
            <a:r>
              <a:rPr lang="zh-CN" altLang="en-US" sz="2000" dirty="0"/>
              <a:t>接口处理键盘事件</a:t>
            </a:r>
          </a:p>
          <a:p>
            <a:r>
              <a:rPr lang="zh-CN" altLang="en-US" sz="2000" dirty="0"/>
              <a:t>组件使用</a:t>
            </a:r>
            <a:r>
              <a:rPr lang="en-US" altLang="zh-CN" sz="2000" dirty="0" err="1"/>
              <a:t>addKeyListener</a:t>
            </a:r>
            <a:r>
              <a:rPr lang="zh-CN" altLang="en-US" sz="2000" dirty="0"/>
              <a:t>方法获得</a:t>
            </a:r>
            <a:r>
              <a:rPr lang="zh-CN" altLang="en-US" sz="2000" b="1" u="sng" dirty="0"/>
              <a:t>监视器</a:t>
            </a:r>
            <a:r>
              <a:rPr lang="zh-CN" altLang="en-US" sz="2000" dirty="0"/>
              <a:t>。监视器是一个对象，创建该对象的类必须实现接口</a:t>
            </a:r>
            <a:r>
              <a:rPr lang="en-US" altLang="zh-CN" sz="2000" dirty="0" err="1"/>
              <a:t>KeyListener</a:t>
            </a:r>
            <a:r>
              <a:rPr lang="zh-CN" altLang="en-US" sz="2000" dirty="0"/>
              <a:t>。接口</a:t>
            </a:r>
            <a:r>
              <a:rPr lang="en-US" altLang="zh-CN" sz="2000" dirty="0" err="1"/>
              <a:t>KeyListener</a:t>
            </a:r>
            <a:r>
              <a:rPr lang="zh-CN" altLang="en-US" sz="2000" dirty="0"/>
              <a:t>中有</a:t>
            </a:r>
            <a:r>
              <a:rPr lang="en-US" altLang="zh-CN" sz="2000" dirty="0"/>
              <a:t>3</a:t>
            </a:r>
            <a:r>
              <a:rPr lang="zh-CN" altLang="en-US" sz="2000" dirty="0"/>
              <a:t>个方法：</a:t>
            </a:r>
            <a:endParaRPr lang="en-US" altLang="zh-CN" sz="2000" dirty="0"/>
          </a:p>
          <a:p>
            <a:pPr lvl="1"/>
            <a:r>
              <a:rPr lang="en-US" altLang="zh-CN" sz="2000" dirty="0"/>
              <a:t>public void </a:t>
            </a:r>
            <a:r>
              <a:rPr lang="en-US" altLang="zh-CN" sz="2000" dirty="0" err="1"/>
              <a:t>keyPressed</a:t>
            </a:r>
            <a:r>
              <a:rPr lang="en-US" altLang="zh-CN" sz="2000" dirty="0"/>
              <a:t>(</a:t>
            </a:r>
            <a:r>
              <a:rPr lang="en-US" altLang="zh-CN" sz="2000" dirty="0" err="1"/>
              <a:t>KeyEvent</a:t>
            </a:r>
            <a:r>
              <a:rPr lang="en-US" altLang="zh-CN" sz="2000" dirty="0"/>
              <a:t> e)</a:t>
            </a:r>
          </a:p>
          <a:p>
            <a:pPr lvl="1"/>
            <a:r>
              <a:rPr lang="en-US" altLang="zh-CN" sz="2000" dirty="0"/>
              <a:t>public void </a:t>
            </a:r>
            <a:r>
              <a:rPr lang="en-US" altLang="zh-CN" sz="2000" dirty="0" err="1"/>
              <a:t>keyTyped</a:t>
            </a:r>
            <a:r>
              <a:rPr lang="en-US" altLang="zh-CN" sz="2000" dirty="0"/>
              <a:t>(</a:t>
            </a:r>
            <a:r>
              <a:rPr lang="en-US" altLang="zh-CN" sz="2000" dirty="0" err="1"/>
              <a:t>KeyEvent</a:t>
            </a:r>
            <a:r>
              <a:rPr lang="en-US" altLang="zh-CN" sz="2000" dirty="0"/>
              <a:t> e)</a:t>
            </a:r>
          </a:p>
          <a:p>
            <a:pPr lvl="1"/>
            <a:r>
              <a:rPr lang="en-US" altLang="zh-CN" sz="2000" dirty="0"/>
              <a:t>public void </a:t>
            </a:r>
            <a:r>
              <a:rPr lang="en-US" altLang="zh-CN" sz="2000" dirty="0" err="1"/>
              <a:t>KeyReleased</a:t>
            </a:r>
            <a:r>
              <a:rPr lang="en-US" altLang="zh-CN" sz="2000" dirty="0"/>
              <a:t>(</a:t>
            </a:r>
            <a:r>
              <a:rPr lang="en-US" altLang="zh-CN" sz="2000" dirty="0" err="1"/>
              <a:t>KeyEvent</a:t>
            </a:r>
            <a:r>
              <a:rPr lang="en-US" altLang="zh-CN" sz="2000" dirty="0"/>
              <a:t> e)</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TextBox 4"/>
          <p:cNvSpPr txBox="1"/>
          <p:nvPr/>
        </p:nvSpPr>
        <p:spPr>
          <a:xfrm>
            <a:off x="7764802" y="0"/>
            <a:ext cx="1356718" cy="461665"/>
          </a:xfrm>
          <a:prstGeom prst="rect">
            <a:avLst/>
          </a:prstGeom>
          <a:noFill/>
        </p:spPr>
        <p:txBody>
          <a:bodyPr wrap="none" rtlCol="0">
            <a:spAutoFit/>
          </a:bodyPr>
          <a:lstStyle/>
          <a:p>
            <a:r>
              <a:rPr lang="en-US" altLang="zh-CN" sz="2400" b="1" dirty="0" err="1">
                <a:solidFill>
                  <a:srgbClr val="FF0000"/>
                </a:solidFill>
              </a:rPr>
              <a:t>KeyEvent</a:t>
            </a:r>
            <a:endParaRPr lang="zh-CN" altLang="en-US" sz="2400" b="1" dirty="0">
              <a:solidFill>
                <a:srgbClr val="FF0000"/>
              </a:solidFill>
            </a:endParaRPr>
          </a:p>
        </p:txBody>
      </p:sp>
      <p:cxnSp>
        <p:nvCxnSpPr>
          <p:cNvPr id="6" name="直接箭头连接符 5"/>
          <p:cNvCxnSpPr/>
          <p:nvPr/>
        </p:nvCxnSpPr>
        <p:spPr>
          <a:xfrm flipH="1">
            <a:off x="2483768" y="256490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107</a:t>
            </a:fld>
            <a:endParaRPr lang="en-US"/>
          </a:p>
        </p:txBody>
      </p:sp>
    </p:spTree>
    <p:extLst>
      <p:ext uri="{BB962C8B-B14F-4D97-AF65-F5344CB8AC3E}">
        <p14:creationId xmlns:p14="http://schemas.microsoft.com/office/powerpoint/2010/main" xmlns="" val="7099058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当按下键盘上某个键时，监视器就会发现，然后方法</a:t>
            </a:r>
            <a:r>
              <a:rPr lang="en-US" altLang="zh-CN" sz="2000" dirty="0" err="1"/>
              <a:t>keyPressed</a:t>
            </a:r>
            <a:r>
              <a:rPr lang="en-US" altLang="zh-CN" sz="2000" dirty="0"/>
              <a:t>(</a:t>
            </a:r>
            <a:r>
              <a:rPr lang="en-US" altLang="zh-CN" sz="2000" dirty="0" err="1"/>
              <a:t>KeyEvent</a:t>
            </a:r>
            <a:r>
              <a:rPr lang="en-US" altLang="zh-CN" sz="2000" dirty="0"/>
              <a:t> e)</a:t>
            </a:r>
            <a:r>
              <a:rPr lang="zh-CN" altLang="en-US" sz="2000" dirty="0"/>
              <a:t>会自动执行，并且</a:t>
            </a:r>
            <a:r>
              <a:rPr lang="en-US" altLang="zh-CN" sz="2000" dirty="0" err="1"/>
              <a:t>KeyEvent</a:t>
            </a:r>
            <a:r>
              <a:rPr lang="zh-CN" altLang="en-US" sz="2000" dirty="0"/>
              <a:t>类自动创建一个对象传递给方法</a:t>
            </a:r>
            <a:r>
              <a:rPr lang="en-US" altLang="zh-CN" sz="2000" dirty="0" err="1"/>
              <a:t>keyPressed</a:t>
            </a:r>
            <a:r>
              <a:rPr lang="en-US" altLang="zh-CN" sz="2000" dirty="0"/>
              <a:t>(</a:t>
            </a:r>
            <a:r>
              <a:rPr lang="en-US" altLang="zh-CN" sz="2000" dirty="0" err="1"/>
              <a:t>KeyEvent</a:t>
            </a:r>
            <a:r>
              <a:rPr lang="en-US" altLang="zh-CN" sz="2000" dirty="0"/>
              <a:t> e)</a:t>
            </a:r>
            <a:r>
              <a:rPr lang="zh-CN" altLang="en-US" sz="2000" dirty="0"/>
              <a:t>中的参数</a:t>
            </a:r>
            <a:r>
              <a:rPr lang="en-US" altLang="zh-CN" sz="2000" dirty="0"/>
              <a:t>e</a:t>
            </a:r>
            <a:r>
              <a:rPr lang="zh-CN" altLang="en-US" sz="2000" dirty="0"/>
              <a:t>。方法</a:t>
            </a:r>
            <a:r>
              <a:rPr lang="en-US" altLang="zh-CN" sz="2000" dirty="0" err="1"/>
              <a:t>keyTyped</a:t>
            </a:r>
            <a:r>
              <a:rPr lang="en-US" altLang="zh-CN" sz="2000" dirty="0"/>
              <a:t>(</a:t>
            </a:r>
            <a:r>
              <a:rPr lang="en-US" altLang="zh-CN" sz="2000" dirty="0" err="1"/>
              <a:t>KeyEvent</a:t>
            </a:r>
            <a:r>
              <a:rPr lang="en-US" altLang="zh-CN" sz="2000" dirty="0"/>
              <a:t> e)</a:t>
            </a:r>
            <a:r>
              <a:rPr lang="zh-CN" altLang="en-US" sz="2000" dirty="0"/>
              <a:t>是</a:t>
            </a:r>
            <a:r>
              <a:rPr lang="en-US" altLang="zh-CN" sz="2000" dirty="0" err="1"/>
              <a:t>keyPressed</a:t>
            </a:r>
            <a:r>
              <a:rPr lang="en-US" altLang="zh-CN" sz="2000" dirty="0"/>
              <a:t>(</a:t>
            </a:r>
            <a:r>
              <a:rPr lang="en-US" altLang="zh-CN" sz="2000" dirty="0" err="1"/>
              <a:t>KeyEvent</a:t>
            </a:r>
            <a:r>
              <a:rPr lang="en-US" altLang="zh-CN" sz="2000" dirty="0"/>
              <a:t> e)</a:t>
            </a:r>
            <a:r>
              <a:rPr lang="zh-CN" altLang="en-US" sz="2000" dirty="0"/>
              <a:t>和</a:t>
            </a:r>
            <a:r>
              <a:rPr lang="en-US" altLang="zh-CN" sz="2000" dirty="0" err="1"/>
              <a:t>keyReleased</a:t>
            </a:r>
            <a:r>
              <a:rPr lang="en-US" altLang="zh-CN" sz="2000" dirty="0"/>
              <a:t>(</a:t>
            </a:r>
            <a:r>
              <a:rPr lang="en-US" altLang="zh-CN" sz="2000" dirty="0" err="1"/>
              <a:t>KeyEvent</a:t>
            </a:r>
            <a:r>
              <a:rPr lang="en-US" altLang="zh-CN" sz="2000" dirty="0"/>
              <a:t> e)</a:t>
            </a:r>
            <a:r>
              <a:rPr lang="zh-CN" altLang="en-US" sz="2000" dirty="0"/>
              <a:t>方法的组合。</a:t>
            </a:r>
          </a:p>
          <a:p>
            <a:endParaRPr lang="en-US" altLang="zh-CN" sz="2000" dirty="0"/>
          </a:p>
          <a:p>
            <a:r>
              <a:rPr lang="zh-CN" altLang="en-US" sz="2000" dirty="0"/>
              <a:t>用</a:t>
            </a:r>
            <a:r>
              <a:rPr lang="en-US" altLang="zh-CN" sz="2000" dirty="0" err="1"/>
              <a:t>KeyEvent</a:t>
            </a:r>
            <a:r>
              <a:rPr lang="zh-CN" altLang="en-US" sz="2000" dirty="0"/>
              <a:t>类的</a:t>
            </a:r>
            <a:r>
              <a:rPr lang="en-US" altLang="zh-CN" sz="2000" dirty="0"/>
              <a:t>public </a:t>
            </a:r>
            <a:r>
              <a:rPr lang="en-US" altLang="zh-CN" sz="2000" dirty="0" err="1"/>
              <a:t>int</a:t>
            </a:r>
            <a:r>
              <a:rPr lang="en-US" altLang="zh-CN" sz="2000" dirty="0"/>
              <a:t> </a:t>
            </a:r>
            <a:r>
              <a:rPr lang="en-US" altLang="zh-CN" sz="2000" dirty="0" err="1"/>
              <a:t>getKeyCode</a:t>
            </a:r>
            <a:r>
              <a:rPr lang="en-US" altLang="zh-CN" sz="2000" dirty="0"/>
              <a:t>()</a:t>
            </a:r>
            <a:r>
              <a:rPr lang="zh-CN" altLang="en-US" sz="2000" dirty="0"/>
              <a:t>方法可以判断哪个键被按下、敲击或释放，该方法返回一个键码值（如表</a:t>
            </a:r>
            <a:r>
              <a:rPr lang="en-US" altLang="zh-CN" sz="2000" dirty="0"/>
              <a:t>10.1</a:t>
            </a:r>
            <a:r>
              <a:rPr lang="zh-CN" altLang="en-US" sz="2000" dirty="0"/>
              <a:t>所示）。</a:t>
            </a:r>
            <a:endParaRPr lang="en-US" altLang="zh-CN" sz="2000" dirty="0"/>
          </a:p>
          <a:p>
            <a:r>
              <a:rPr lang="en-US" altLang="zh-CN" sz="2000" dirty="0" err="1"/>
              <a:t>KeyEvent</a:t>
            </a:r>
            <a:r>
              <a:rPr lang="zh-CN" altLang="en-US" sz="2000" dirty="0"/>
              <a:t>类的</a:t>
            </a:r>
            <a:r>
              <a:rPr lang="en-US" altLang="zh-CN" sz="2000" dirty="0"/>
              <a:t>public char </a:t>
            </a:r>
            <a:r>
              <a:rPr lang="en-US" altLang="zh-CN" sz="2000" dirty="0" err="1"/>
              <a:t>getKeyChar</a:t>
            </a:r>
            <a:r>
              <a:rPr lang="en-US" altLang="zh-CN" sz="2000" dirty="0"/>
              <a:t>()</a:t>
            </a:r>
            <a:r>
              <a:rPr lang="zh-CN" altLang="en-US" sz="2000" dirty="0"/>
              <a:t>判断哪个键被按下、敲击或释放，该方法返回键的字符。</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108</a:t>
            </a:fld>
            <a:endParaRPr lang="en-US"/>
          </a:p>
        </p:txBody>
      </p:sp>
    </p:spTree>
    <p:extLst>
      <p:ext uri="{BB962C8B-B14F-4D97-AF65-F5344CB8AC3E}">
        <p14:creationId xmlns:p14="http://schemas.microsoft.com/office/powerpoint/2010/main" xmlns="" val="18072696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914400" y="764877"/>
            <a:ext cx="6858000" cy="5832475"/>
          </a:xfrm>
          <a:prstGeom prst="rect">
            <a:avLst/>
          </a:prstGeom>
          <a:noFill/>
          <a:extLst>
            <a:ext uri="{909E8E84-426E-40DD-AFC4-6F175D3DCCD1}">
              <a14:hiddenFill xmlns:a14="http://schemas.microsoft.com/office/drawing/2010/main" xmlns="">
                <a:solidFill>
                  <a:srgbClr val="FFFFFF"/>
                </a:solidFill>
              </a14:hiddenFill>
            </a:ext>
          </a:extLst>
        </p:spPr>
      </p:pic>
      <p:sp>
        <p:nvSpPr>
          <p:cNvPr id="6" name="矩形 5"/>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109</a:t>
            </a:fld>
            <a:endParaRPr lang="en-US"/>
          </a:p>
        </p:txBody>
      </p:sp>
    </p:spTree>
    <p:extLst>
      <p:ext uri="{BB962C8B-B14F-4D97-AF65-F5344CB8AC3E}">
        <p14:creationId xmlns:p14="http://schemas.microsoft.com/office/powerpoint/2010/main" xmlns="" val="175577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solidFill>
                  <a:srgbClr val="FF0000"/>
                </a:solidFill>
              </a:rPr>
              <a:t>10.1 AWT</a:t>
            </a:r>
            <a:r>
              <a:rPr lang="zh-CN" altLang="en-US" sz="2000" b="1" dirty="0">
                <a:solidFill>
                  <a:srgbClr val="FF0000"/>
                </a:solidFill>
              </a:rPr>
              <a:t>组件与</a:t>
            </a:r>
            <a:r>
              <a:rPr lang="en-US" altLang="zh-CN" sz="2000" b="1" dirty="0">
                <a:solidFill>
                  <a:srgbClr val="FF0000"/>
                </a:solidFill>
              </a:rPr>
              <a:t>Swing</a:t>
            </a:r>
            <a:r>
              <a:rPr lang="zh-CN" altLang="en-US" sz="2000" b="1" dirty="0">
                <a:solidFill>
                  <a:srgbClr val="FF0000"/>
                </a:solidFill>
              </a:rPr>
              <a:t>组件概述</a:t>
            </a:r>
            <a:endParaRPr lang="en-US" altLang="zh-CN" sz="2000" b="1" dirty="0">
              <a:solidFill>
                <a:srgbClr val="FF0000"/>
              </a:solidFill>
            </a:endParaRPr>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1</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xmlns="" val="129666259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24: Example10_24.java】</a:t>
            </a:r>
          </a:p>
          <a:p>
            <a:r>
              <a:rPr lang="zh-CN" altLang="en-US" sz="2000" dirty="0"/>
              <a:t>通过处理键盘事件来实现</a:t>
            </a:r>
            <a:r>
              <a:rPr lang="zh-CN" altLang="en-US" sz="2000" dirty="0">
                <a:solidFill>
                  <a:srgbClr val="FF0000"/>
                </a:solidFill>
              </a:rPr>
              <a:t>软件序列号</a:t>
            </a:r>
            <a:r>
              <a:rPr lang="zh-CN" altLang="en-US" sz="2000" dirty="0"/>
              <a:t>的输入。当文本框获得输入焦点后，用户敲击键盘将使得当前文本框触发</a:t>
            </a:r>
            <a:r>
              <a:rPr lang="en-US" altLang="zh-CN" sz="2000" dirty="0" err="1"/>
              <a:t>KeyEvent</a:t>
            </a:r>
            <a:r>
              <a:rPr lang="zh-CN" altLang="en-US" sz="2000" dirty="0"/>
              <a:t>事件，在处理事件时，程序检查文本框中光标的位置，如果光标已经到达指定位置，就将输入焦点转移到下一个文本框。</a:t>
            </a:r>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110</a:t>
            </a:fld>
            <a:endParaRPr lang="en-US"/>
          </a:p>
        </p:txBody>
      </p:sp>
      <p:sp>
        <p:nvSpPr>
          <p:cNvPr id="6" name="矩形 5">
            <a:extLst>
              <a:ext uri="{FF2B5EF4-FFF2-40B4-BE49-F238E27FC236}">
                <a16:creationId xmlns:a16="http://schemas.microsoft.com/office/drawing/2014/main" xmlns="" id="{74818803-8987-4D75-A5C8-25A00462193D}"/>
              </a:ext>
            </a:extLst>
          </p:cNvPr>
          <p:cNvSpPr/>
          <p:nvPr/>
        </p:nvSpPr>
        <p:spPr>
          <a:xfrm>
            <a:off x="5004048"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Example10_24</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Win </a:t>
            </a:r>
            <a:r>
              <a:rPr lang="en-US" altLang="zh-CN" sz="1100" dirty="0" err="1">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Win();</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xmlns="" id="{80B9FFC3-D323-40C7-84BB-744E2E1813A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155420" y="151692"/>
            <a:ext cx="1418642" cy="1448508"/>
          </a:xfrm>
          <a:prstGeom prst="rect">
            <a:avLst/>
          </a:prstGeom>
        </p:spPr>
      </p:pic>
      <p:sp>
        <p:nvSpPr>
          <p:cNvPr id="9" name="矩形 8">
            <a:extLst>
              <a:ext uri="{FF2B5EF4-FFF2-40B4-BE49-F238E27FC236}">
                <a16:creationId xmlns:a16="http://schemas.microsoft.com/office/drawing/2014/main" xmlns="" id="{45ABDC77-0A4C-4145-B7E2-92899A6543B6}"/>
              </a:ext>
            </a:extLst>
          </p:cNvPr>
          <p:cNvSpPr/>
          <p:nvPr/>
        </p:nvSpPr>
        <p:spPr>
          <a:xfrm>
            <a:off x="74322" y="3303419"/>
            <a:ext cx="4464496"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Win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KeyListener</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TextField</a:t>
            </a:r>
            <a:r>
              <a:rPr lang="en-US" altLang="zh-CN" sz="1100" b="1" dirty="0">
                <a:solidFill>
                  <a:srgbClr val="000000"/>
                </a:solidFill>
                <a:latin typeface="Consolas" panose="020B0609020204030204" pitchFamily="49" charset="0"/>
              </a:rPr>
              <a:t>[3];</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Win()</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for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=0;</a:t>
            </a:r>
            <a:r>
              <a:rPr lang="en-US" altLang="zh-CN" sz="1100" b="1" dirty="0">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&lt;3;</a:t>
            </a:r>
            <a:r>
              <a:rPr lang="en-US" altLang="zh-CN" sz="1100" b="1" dirty="0">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TextField</a:t>
            </a:r>
            <a:r>
              <a:rPr lang="en-US" altLang="zh-CN" sz="1100" b="1" dirty="0">
                <a:solidFill>
                  <a:srgbClr val="000000"/>
                </a:solidFill>
                <a:latin typeface="Consolas" panose="020B0609020204030204" pitchFamily="49" charset="0"/>
              </a:rPr>
              <a:t>(7);</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addKeyListener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r>
              <a:rPr lang="en-US" altLang="zh-CN" sz="1100" b="1" dirty="0">
                <a:solidFill>
                  <a:srgbClr val="3F7F5F"/>
                </a:solidFill>
                <a:latin typeface="Consolas" panose="020B0609020204030204" pitchFamily="49" charset="0"/>
              </a:rPr>
              <a:t>//</a:t>
            </a:r>
            <a:r>
              <a:rPr lang="zh-CN" altLang="en-US" sz="1100" b="1" dirty="0">
                <a:solidFill>
                  <a:srgbClr val="3F7F5F"/>
                </a:solidFill>
                <a:latin typeface="Consolas" panose="020B0609020204030204" pitchFamily="49" charset="0"/>
              </a:rPr>
              <a:t>监视键盘事件</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addFocusListener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r>
              <a:rPr lang="en-US" altLang="zh-CN" sz="1100" b="1" dirty="0">
                <a:solidFill>
                  <a:srgbClr val="3F7F5F"/>
                </a:solidFill>
                <a:latin typeface="Consolas" panose="020B0609020204030204" pitchFamily="49" charset="0"/>
              </a:rPr>
              <a:t>//</a:t>
            </a:r>
            <a:r>
              <a:rPr lang="zh-CN" altLang="en-US" sz="1100" b="1" dirty="0">
                <a:solidFill>
                  <a:srgbClr val="3F7F5F"/>
                </a:solidFill>
                <a:latin typeface="Consolas" panose="020B0609020204030204" pitchFamily="49" charset="0"/>
              </a:rPr>
              <a:t>监视焦点事件</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确定</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[0].</a:t>
            </a:r>
            <a:r>
              <a:rPr lang="en-US" altLang="zh-CN" sz="1100" dirty="0" err="1">
                <a:solidFill>
                  <a:srgbClr val="000000"/>
                </a:solidFill>
                <a:latin typeface="Consolas" panose="020B0609020204030204" pitchFamily="49" charset="0"/>
              </a:rPr>
              <a:t>requestFocusInWindow</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xmlns="" id="{084B2D2F-A077-4B60-B4AB-2AF4A9AC0E0C}"/>
              </a:ext>
            </a:extLst>
          </p:cNvPr>
          <p:cNvSpPr/>
          <p:nvPr/>
        </p:nvSpPr>
        <p:spPr>
          <a:xfrm>
            <a:off x="4599708" y="2996947"/>
            <a:ext cx="4464496" cy="3816429"/>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(10,10,300,300);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t</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a:t>
            </a:r>
            <a:r>
              <a:rPr lang="en-US" altLang="zh-CN" sz="1100" b="1" dirty="0" err="1">
                <a:solidFill>
                  <a:srgbClr val="000000"/>
                </a:solidFill>
                <a:latin typeface="Consolas" panose="020B0609020204030204" pitchFamily="49" charset="0"/>
              </a:rPr>
              <a:t>.getCaretPosition</a:t>
            </a:r>
            <a:r>
              <a:rPr lang="en-US" altLang="zh-CN" sz="1100" b="1" dirty="0">
                <a:solidFill>
                  <a:srgbClr val="000000"/>
                </a:solidFill>
                <a:latin typeface="Consolas" panose="020B0609020204030204" pitchFamily="49" charset="0"/>
              </a:rPr>
              <a:t>()&gt;=6)</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a:t>
            </a:r>
            <a:r>
              <a:rPr lang="en-US" altLang="zh-CN" sz="1100" dirty="0" err="1">
                <a:solidFill>
                  <a:srgbClr val="000000"/>
                </a:solidFill>
                <a:latin typeface="Consolas" panose="020B0609020204030204" pitchFamily="49" charset="0"/>
              </a:rPr>
              <a:t>.transferFocus</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keyTyped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focusGained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FocusEvent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focusLost</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FocusEvent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334132926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dirty="0"/>
              <a:t>2.</a:t>
            </a:r>
            <a:r>
              <a:rPr lang="zh-CN" altLang="en-US" sz="2000" dirty="0"/>
              <a:t>处理复合键</a:t>
            </a:r>
          </a:p>
          <a:p>
            <a:r>
              <a:rPr lang="zh-CN" altLang="en-US" sz="2000" dirty="0"/>
              <a:t>键盘事件</a:t>
            </a:r>
            <a:r>
              <a:rPr lang="en-US" altLang="zh-CN" sz="2000" dirty="0" err="1"/>
              <a:t>KeyEvent</a:t>
            </a:r>
            <a:r>
              <a:rPr lang="zh-CN" altLang="en-US" sz="2000" dirty="0"/>
              <a:t>对象调用</a:t>
            </a:r>
            <a:r>
              <a:rPr lang="en-US" altLang="zh-CN" sz="2000" b="1" dirty="0" err="1">
                <a:solidFill>
                  <a:srgbClr val="FF0000"/>
                </a:solidFill>
              </a:rPr>
              <a:t>getModifiers</a:t>
            </a:r>
            <a:r>
              <a:rPr lang="en-US" altLang="zh-CN" sz="2000" b="1" dirty="0">
                <a:solidFill>
                  <a:srgbClr val="FF0000"/>
                </a:solidFill>
              </a:rPr>
              <a:t>()</a:t>
            </a:r>
            <a:r>
              <a:rPr lang="zh-CN" altLang="en-US" sz="2000" dirty="0"/>
              <a:t>方法，可以返回下列整数值，它们分别是</a:t>
            </a:r>
            <a:r>
              <a:rPr lang="en-US" altLang="zh-CN" sz="2000" dirty="0" err="1"/>
              <a:t>InputEvent</a:t>
            </a:r>
            <a:r>
              <a:rPr lang="zh-CN" altLang="en-US" sz="2000" dirty="0"/>
              <a:t>类的类常量：</a:t>
            </a:r>
            <a:r>
              <a:rPr lang="en-US" altLang="zh-CN" sz="2000" dirty="0"/>
              <a:t>ALT_MASK</a:t>
            </a:r>
            <a:r>
              <a:rPr lang="zh-CN" altLang="en-US" sz="2000" dirty="0"/>
              <a:t>、</a:t>
            </a:r>
            <a:r>
              <a:rPr lang="en-US" altLang="zh-CN" sz="2000" dirty="0"/>
              <a:t>CTRL_MASK </a:t>
            </a:r>
            <a:r>
              <a:rPr lang="zh-CN" altLang="en-US" sz="2000" dirty="0"/>
              <a:t>、</a:t>
            </a:r>
            <a:r>
              <a:rPr lang="en-US" altLang="zh-CN" sz="2000" dirty="0"/>
              <a:t>SHIFT_MASK</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25: Example10_25.java】</a:t>
            </a:r>
          </a:p>
          <a:p>
            <a:r>
              <a:rPr lang="zh-CN" altLang="en-US" sz="2000" dirty="0"/>
              <a:t>用户通过</a:t>
            </a:r>
            <a:r>
              <a:rPr lang="en-US" altLang="zh-CN" sz="2000" dirty="0"/>
              <a:t>CTRL+C</a:t>
            </a:r>
            <a:r>
              <a:rPr lang="zh-CN" altLang="en-US" sz="2000" dirty="0"/>
              <a:t>、</a:t>
            </a:r>
            <a:r>
              <a:rPr lang="en-US" altLang="zh-CN" sz="2000" dirty="0"/>
              <a:t>CTRL+X</a:t>
            </a:r>
            <a:r>
              <a:rPr lang="zh-CN" altLang="en-US" sz="2000" dirty="0"/>
              <a:t>和</a:t>
            </a:r>
            <a:r>
              <a:rPr lang="en-US" altLang="zh-CN" sz="2000" dirty="0"/>
              <a:t>CTRL+V</a:t>
            </a:r>
            <a:r>
              <a:rPr lang="zh-CN" altLang="en-US" sz="2000" dirty="0"/>
              <a:t>实现文本区内容的拷贝、剪切和粘贴。</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矩形 6">
            <a:extLst>
              <a:ext uri="{FF2B5EF4-FFF2-40B4-BE49-F238E27FC236}">
                <a16:creationId xmlns:a16="http://schemas.microsoft.com/office/drawing/2014/main" xmlns="" id="{9B350769-D93E-4BAA-95C2-FC18F269661D}"/>
              </a:ext>
            </a:extLst>
          </p:cNvPr>
          <p:cNvSpPr/>
          <p:nvPr/>
        </p:nvSpPr>
        <p:spPr>
          <a:xfrm>
            <a:off x="5220072" y="32898"/>
            <a:ext cx="3446040"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Example10_25</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KeyWin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9" name="图片 8">
            <a:extLst>
              <a:ext uri="{FF2B5EF4-FFF2-40B4-BE49-F238E27FC236}">
                <a16:creationId xmlns:a16="http://schemas.microsoft.com/office/drawing/2014/main" xmlns="" id="{19C9D9ED-B785-4326-82EF-09C8EECBB92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86680" y="4250913"/>
            <a:ext cx="2225098" cy="2287999"/>
          </a:xfrm>
          <a:prstGeom prst="rect">
            <a:avLst/>
          </a:prstGeom>
        </p:spPr>
      </p:pic>
      <p:pic>
        <p:nvPicPr>
          <p:cNvPr id="11" name="图片 10">
            <a:extLst>
              <a:ext uri="{FF2B5EF4-FFF2-40B4-BE49-F238E27FC236}">
                <a16:creationId xmlns:a16="http://schemas.microsoft.com/office/drawing/2014/main" xmlns="" id="{EC1ED260-B89D-4FDD-B80F-94137B28493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328609" y="4250913"/>
            <a:ext cx="2240824" cy="2287999"/>
          </a:xfrm>
          <a:prstGeom prst="rect">
            <a:avLst/>
          </a:prstGeom>
        </p:spPr>
      </p:pic>
    </p:spTree>
    <p:extLst>
      <p:ext uri="{BB962C8B-B14F-4D97-AF65-F5344CB8AC3E}">
        <p14:creationId xmlns:p14="http://schemas.microsoft.com/office/powerpoint/2010/main" xmlns="" val="33413292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112</a:t>
            </a:fld>
            <a:endParaRPr lang="en-US"/>
          </a:p>
        </p:txBody>
      </p:sp>
      <p:sp>
        <p:nvSpPr>
          <p:cNvPr id="8" name="矩形 7">
            <a:extLst>
              <a:ext uri="{FF2B5EF4-FFF2-40B4-BE49-F238E27FC236}">
                <a16:creationId xmlns:a16="http://schemas.microsoft.com/office/drawing/2014/main" xmlns="" id="{40DD71C4-3531-45FA-99A5-09E1618A593E}"/>
              </a:ext>
            </a:extLst>
          </p:cNvPr>
          <p:cNvSpPr/>
          <p:nvPr/>
        </p:nvSpPr>
        <p:spPr>
          <a:xfrm>
            <a:off x="1085900" y="303371"/>
            <a:ext cx="6840760" cy="6524863"/>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text;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KeyWin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text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(30,20);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text.addKeyListener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(text), </a:t>
            </a:r>
            <a:r>
              <a:rPr lang="en-US" altLang="zh-CN" sz="1100" b="1" dirty="0" err="1">
                <a:solidFill>
                  <a:srgbClr val="000000"/>
                </a:solidFill>
                <a:latin typeface="Consolas" panose="020B0609020204030204" pitchFamily="49" charset="0"/>
              </a:rPr>
              <a:t>BorderLayout.CENTER</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JFrame.EXIT_ON_CLOSE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(10,10,300,300);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keyTyped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VK_X</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.cut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VK_C</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.copy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getModifiers</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InputEvent.CTRL_MASK</a:t>
            </a:r>
            <a:r>
              <a:rPr lang="en-US" altLang="zh-CN" sz="1100" b="1" u="sng" strike="sngStrike" dirty="0">
                <a:solidFill>
                  <a:srgbClr val="000000"/>
                </a:solidFill>
                <a:latin typeface="Consolas" panose="020B0609020204030204" pitchFamily="49" charset="0"/>
              </a:rPr>
              <a:t>&amp;&amp;</a:t>
            </a:r>
            <a:r>
              <a:rPr lang="en-US" altLang="zh-CN" sz="1100" b="1" u="sng" strike="sngStrike" dirty="0" err="1">
                <a:solidFill>
                  <a:srgbClr val="6A3E3E"/>
                </a:solidFill>
                <a:latin typeface="Consolas" panose="020B0609020204030204" pitchFamily="49" charset="0"/>
              </a:rPr>
              <a:t>e</a:t>
            </a:r>
            <a:r>
              <a:rPr lang="en-US" altLang="zh-CN" sz="1100" b="1" u="sng" strike="sngStrike" dirty="0" err="1">
                <a:solidFill>
                  <a:srgbClr val="000000"/>
                </a:solidFill>
                <a:latin typeface="Consolas" panose="020B0609020204030204" pitchFamily="49" charset="0"/>
              </a:rPr>
              <a:t>.getKeyCode</a:t>
            </a:r>
            <a:r>
              <a:rPr lang="en-US" altLang="zh-CN" sz="1100" b="1" u="sng" strike="sngStrike" dirty="0">
                <a:solidFill>
                  <a:srgbClr val="000000"/>
                </a:solidFill>
                <a:latin typeface="Consolas" panose="020B0609020204030204" pitchFamily="49" charset="0"/>
              </a:rPr>
              <a:t>()==</a:t>
            </a:r>
            <a:r>
              <a:rPr lang="en-US" altLang="zh-CN" sz="1100" b="1" u="sng" strike="sngStrike" dirty="0" err="1">
                <a:solidFill>
                  <a:srgbClr val="000000"/>
                </a:solidFill>
                <a:latin typeface="Consolas" panose="020B0609020204030204" pitchFamily="49" charset="0"/>
              </a:rPr>
              <a:t>KeyEvent.</a:t>
            </a:r>
            <a:r>
              <a:rPr lang="en-US" altLang="zh-CN" sz="1100" b="1" i="1" u="sng" strike="sngStrike" dirty="0" err="1">
                <a:solidFill>
                  <a:srgbClr val="0000C0"/>
                </a:solidFill>
                <a:latin typeface="Consolas" panose="020B0609020204030204" pitchFamily="49" charset="0"/>
              </a:rPr>
              <a:t>VK_V</a:t>
            </a:r>
            <a:r>
              <a:rPr lang="en-US" altLang="zh-CN" sz="1100" b="1" i="1" u="sng" strike="sngStrike"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a:t>
            </a:r>
            <a:r>
              <a:rPr lang="en-US" altLang="zh-CN" sz="1100" dirty="0" err="1">
                <a:solidFill>
                  <a:srgbClr val="000000"/>
                </a:solidFill>
                <a:latin typeface="Consolas" panose="020B0609020204030204" pitchFamily="49" charset="0"/>
              </a:rPr>
              <a:t>.paste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keyPressed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keyReleased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KeyEvent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25119313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小结：</a:t>
            </a:r>
            <a:endParaRPr lang="en-US" altLang="zh-CN" sz="2000" dirty="0"/>
          </a:p>
          <a:p>
            <a:pPr lvl="1"/>
            <a:r>
              <a:rPr lang="zh-CN" altLang="en-US" sz="2000" b="1" u="sng" dirty="0"/>
              <a:t>事件类型</a:t>
            </a:r>
            <a:r>
              <a:rPr lang="zh-CN" altLang="en-US" sz="2000" dirty="0"/>
              <a:t>：</a:t>
            </a:r>
            <a:r>
              <a:rPr lang="en-US" altLang="zh-CN" sz="2000" dirty="0" err="1"/>
              <a:t>WindowEvent</a:t>
            </a:r>
            <a:r>
              <a:rPr lang="en-US" altLang="zh-CN" sz="2000" dirty="0"/>
              <a:t>, </a:t>
            </a:r>
            <a:r>
              <a:rPr lang="en-US" altLang="zh-CN" sz="2000" dirty="0" err="1"/>
              <a:t>MouseEvent</a:t>
            </a:r>
            <a:r>
              <a:rPr lang="en-US" altLang="zh-CN" sz="2000" dirty="0"/>
              <a:t>, </a:t>
            </a:r>
            <a:r>
              <a:rPr lang="en-US" altLang="zh-CN" sz="2000" dirty="0" err="1"/>
              <a:t>FocusEvent</a:t>
            </a:r>
            <a:r>
              <a:rPr lang="en-US" altLang="zh-CN" sz="2000" dirty="0"/>
              <a:t>, </a:t>
            </a:r>
            <a:r>
              <a:rPr lang="en-US" altLang="zh-CN" sz="2000" dirty="0" err="1"/>
              <a:t>KeyEvent</a:t>
            </a:r>
            <a:endParaRPr lang="en-US" altLang="zh-CN" sz="2000" dirty="0"/>
          </a:p>
          <a:p>
            <a:pPr lvl="1"/>
            <a:endParaRPr lang="en-US" altLang="zh-CN" sz="2000" dirty="0"/>
          </a:p>
          <a:p>
            <a:pPr lvl="1"/>
            <a:r>
              <a:rPr lang="zh-CN" altLang="en-US" sz="2000" b="1" u="sng" dirty="0"/>
              <a:t>监视器接口</a:t>
            </a:r>
            <a:r>
              <a:rPr lang="zh-CN" altLang="en-US" sz="2000" dirty="0"/>
              <a:t>：</a:t>
            </a:r>
            <a:r>
              <a:rPr lang="en-US" altLang="zh-CN" sz="2000" dirty="0" err="1"/>
              <a:t>WindowListener</a:t>
            </a:r>
            <a:r>
              <a:rPr lang="en-US" altLang="zh-CN" sz="2000" dirty="0"/>
              <a:t>, </a:t>
            </a:r>
            <a:r>
              <a:rPr lang="en-US" altLang="zh-CN" sz="2000" dirty="0" err="1"/>
              <a:t>MouseListener</a:t>
            </a:r>
            <a:r>
              <a:rPr lang="en-US" altLang="zh-CN" sz="2000" dirty="0"/>
              <a:t>/</a:t>
            </a:r>
            <a:r>
              <a:rPr lang="en-US" altLang="zh-CN" sz="2000" dirty="0" err="1"/>
              <a:t>MouseMotionListener</a:t>
            </a:r>
            <a:r>
              <a:rPr lang="en-US" altLang="zh-CN" sz="2000" dirty="0"/>
              <a:t>, </a:t>
            </a:r>
            <a:r>
              <a:rPr lang="en-US" altLang="zh-CN" sz="2000" dirty="0" err="1"/>
              <a:t>FocusListener</a:t>
            </a:r>
            <a:r>
              <a:rPr lang="en-US" altLang="zh-CN" sz="2000" dirty="0"/>
              <a:t>, </a:t>
            </a:r>
            <a:r>
              <a:rPr lang="en-US" altLang="zh-CN" sz="2000" dirty="0" err="1"/>
              <a:t>KeyListener</a:t>
            </a:r>
            <a:endParaRPr lang="en-US" altLang="zh-CN" sz="2000" dirty="0"/>
          </a:p>
          <a:p>
            <a:pPr lvl="1"/>
            <a:endParaRPr lang="en-US" altLang="zh-CN" sz="2000" dirty="0"/>
          </a:p>
          <a:p>
            <a:pPr lvl="1"/>
            <a:r>
              <a:rPr lang="zh-CN" altLang="en-US" sz="2000" b="1" u="sng" dirty="0"/>
              <a:t>适配器</a:t>
            </a:r>
            <a:r>
              <a:rPr lang="zh-CN" altLang="en-US" sz="2000" dirty="0"/>
              <a:t>：</a:t>
            </a:r>
            <a:r>
              <a:rPr lang="en-US" altLang="zh-CN" sz="2000" dirty="0" err="1"/>
              <a:t>WindowAdapter</a:t>
            </a:r>
            <a:r>
              <a:rPr lang="en-US" altLang="zh-CN" sz="2000" dirty="0"/>
              <a:t>, </a:t>
            </a:r>
            <a:r>
              <a:rPr lang="en-US" altLang="zh-CN" sz="2000" dirty="0" err="1"/>
              <a:t>MouseAdapter</a:t>
            </a:r>
            <a:r>
              <a:rPr lang="en-US" altLang="zh-CN" sz="2000" dirty="0"/>
              <a:t>/</a:t>
            </a:r>
            <a:r>
              <a:rPr lang="en-US" altLang="zh-CN" sz="2000" dirty="0" err="1"/>
              <a:t>MouseMotionAdapter</a:t>
            </a:r>
            <a:endParaRPr lang="en-US" altLang="zh-CN" sz="2000" dirty="0"/>
          </a:p>
          <a:p>
            <a:pPr lvl="1"/>
            <a:endParaRPr lang="en-US" altLang="zh-CN" sz="2000" dirty="0"/>
          </a:p>
          <a:p>
            <a:r>
              <a:rPr lang="zh-CN" altLang="en-US" sz="2000" dirty="0"/>
              <a:t>要求：理解事件触发和响应的流程（与</a:t>
            </a:r>
            <a:r>
              <a:rPr lang="en-US" altLang="zh-CN" sz="2000" dirty="0"/>
              <a:t>10.6</a:t>
            </a:r>
            <a:r>
              <a:rPr lang="zh-CN" altLang="en-US" sz="2000" dirty="0"/>
              <a:t>节中</a:t>
            </a:r>
            <a:r>
              <a:rPr lang="en-US" altLang="zh-CN" sz="2000" b="1" dirty="0" err="1">
                <a:solidFill>
                  <a:srgbClr val="FF0000"/>
                </a:solidFill>
              </a:rPr>
              <a:t>ActionEvent</a:t>
            </a:r>
            <a:r>
              <a:rPr lang="en-US" altLang="zh-CN" sz="2000" b="1" dirty="0">
                <a:solidFill>
                  <a:srgbClr val="FF0000"/>
                </a:solidFill>
              </a:rPr>
              <a:t>, </a:t>
            </a:r>
            <a:r>
              <a:rPr lang="en-US" altLang="zh-CN" sz="2000" b="1" dirty="0" err="1">
                <a:solidFill>
                  <a:srgbClr val="FF0000"/>
                </a:solidFill>
              </a:rPr>
              <a:t>DocumentEvent</a:t>
            </a:r>
            <a:r>
              <a:rPr lang="zh-CN" altLang="en-US" sz="2000" dirty="0"/>
              <a:t>的内容类似）；能查阅各种方法等的细节</a:t>
            </a:r>
          </a:p>
        </p:txBody>
      </p:sp>
      <p:sp>
        <p:nvSpPr>
          <p:cNvPr id="4" name="矩形 3"/>
          <p:cNvSpPr/>
          <p:nvPr/>
        </p:nvSpPr>
        <p:spPr>
          <a:xfrm>
            <a:off x="0" y="0"/>
            <a:ext cx="1686680" cy="369332"/>
          </a:xfrm>
          <a:prstGeom prst="rect">
            <a:avLst/>
          </a:prstGeom>
        </p:spPr>
        <p:txBody>
          <a:bodyPr wrap="none">
            <a:spAutoFit/>
          </a:bodyPr>
          <a:lstStyle/>
          <a:p>
            <a:r>
              <a:rPr lang="en-US" altLang="zh-CN" dirty="0"/>
              <a:t>10.17 </a:t>
            </a:r>
            <a:r>
              <a:rPr lang="zh-CN" altLang="en-US" dirty="0"/>
              <a:t>键盘事件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113</a:t>
            </a:fld>
            <a:endParaRPr lang="en-US"/>
          </a:p>
        </p:txBody>
      </p:sp>
    </p:spTree>
    <p:extLst>
      <p:ext uri="{BB962C8B-B14F-4D97-AF65-F5344CB8AC3E}">
        <p14:creationId xmlns:p14="http://schemas.microsoft.com/office/powerpoint/2010/main" xmlns="" val="334132926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6</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114</a:t>
            </a:fld>
            <a:endParaRPr lang="en-US"/>
          </a:p>
        </p:txBody>
      </p:sp>
    </p:spTree>
    <p:extLst>
      <p:ext uri="{BB962C8B-B14F-4D97-AF65-F5344CB8AC3E}">
        <p14:creationId xmlns:p14="http://schemas.microsoft.com/office/powerpoint/2010/main" xmlns="" val="156121318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1.AWT</a:t>
            </a:r>
            <a:r>
              <a:rPr lang="zh-CN" altLang="en-US" sz="2000" dirty="0"/>
              <a:t>线程</a:t>
            </a:r>
          </a:p>
          <a:p>
            <a:r>
              <a:rPr lang="zh-CN" altLang="en-US" sz="2000" dirty="0"/>
              <a:t>当</a:t>
            </a:r>
            <a:r>
              <a:rPr lang="en-US" altLang="zh-CN" sz="2000" dirty="0"/>
              <a:t>Java</a:t>
            </a:r>
            <a:r>
              <a:rPr lang="zh-CN" altLang="en-US" sz="2000" dirty="0"/>
              <a:t>程序包含图形用户界面（</a:t>
            </a:r>
            <a:r>
              <a:rPr lang="en-US" altLang="zh-CN" sz="2000" dirty="0"/>
              <a:t>GUI</a:t>
            </a:r>
            <a:r>
              <a:rPr lang="zh-CN" altLang="en-US" sz="2000" dirty="0"/>
              <a:t>）时，</a:t>
            </a:r>
            <a:r>
              <a:rPr lang="en-US" altLang="zh-CN" sz="2000" dirty="0"/>
              <a:t>Java</a:t>
            </a:r>
            <a:r>
              <a:rPr lang="zh-CN" altLang="en-US" sz="2000" dirty="0"/>
              <a:t>虚拟机在运行应用程序时会自动启动更多的线程，其中有两个重要的线程：</a:t>
            </a:r>
            <a:r>
              <a:rPr lang="en-US" altLang="zh-CN" sz="2000" dirty="0"/>
              <a:t>AWT-</a:t>
            </a:r>
            <a:r>
              <a:rPr lang="en-US" altLang="zh-CN" sz="2000" dirty="0" err="1"/>
              <a:t>EventQueue</a:t>
            </a:r>
            <a:r>
              <a:rPr lang="zh-CN" altLang="en-US" sz="2000" dirty="0"/>
              <a:t>和</a:t>
            </a:r>
            <a:r>
              <a:rPr lang="en-US" altLang="zh-CN" sz="2000" dirty="0"/>
              <a:t>AWT-Windows</a:t>
            </a:r>
            <a:r>
              <a:rPr lang="zh-CN" altLang="en-US" sz="2000" dirty="0"/>
              <a:t>。</a:t>
            </a:r>
            <a:endParaRPr lang="en-US" altLang="zh-CN" sz="2000" dirty="0"/>
          </a:p>
          <a:p>
            <a:r>
              <a:rPr lang="en-US" altLang="zh-CN" sz="2000" dirty="0"/>
              <a:t>AWT-</a:t>
            </a:r>
            <a:r>
              <a:rPr lang="en-US" altLang="zh-CN" sz="2000" dirty="0" err="1"/>
              <a:t>EventQueue</a:t>
            </a:r>
            <a:r>
              <a:rPr lang="zh-CN" altLang="en-US" sz="2000" dirty="0"/>
              <a:t>线程负责处理</a:t>
            </a:r>
            <a:r>
              <a:rPr lang="en-US" altLang="zh-CN" sz="2000" dirty="0"/>
              <a:t>GUI</a:t>
            </a:r>
            <a:r>
              <a:rPr lang="zh-CN" altLang="en-US" sz="2000" dirty="0"/>
              <a:t>事件，</a:t>
            </a:r>
            <a:r>
              <a:rPr lang="en-US" altLang="zh-CN" sz="2000" dirty="0"/>
              <a:t>AWT-Windows</a:t>
            </a:r>
            <a:r>
              <a:rPr lang="zh-CN" altLang="en-US" sz="2000" dirty="0"/>
              <a:t>线程负责将窗体或组件绘制到桌面。</a:t>
            </a:r>
            <a:endParaRPr lang="en-US" altLang="zh-CN" sz="2000" dirty="0"/>
          </a:p>
          <a:p>
            <a:endParaRPr lang="zh-CN" altLang="en-US" sz="2000" dirty="0"/>
          </a:p>
          <a:p>
            <a:r>
              <a:rPr lang="en-US" altLang="zh-CN" sz="2000" dirty="0"/>
              <a:t>2.</a:t>
            </a:r>
            <a:r>
              <a:rPr lang="zh-CN" altLang="en-US" sz="2000" dirty="0"/>
              <a:t>挂起、恢复和终止线程</a:t>
            </a:r>
          </a:p>
          <a:p>
            <a:r>
              <a:rPr lang="zh-CN" altLang="en-US" sz="2000" dirty="0"/>
              <a:t>我们可以通过</a:t>
            </a:r>
            <a:r>
              <a:rPr lang="en-US" altLang="zh-CN" sz="2000" dirty="0"/>
              <a:t>GUI</a:t>
            </a:r>
            <a:r>
              <a:rPr lang="zh-CN" altLang="en-US" sz="2000" dirty="0"/>
              <a:t>界面事件，即在</a:t>
            </a:r>
            <a:r>
              <a:rPr lang="en-US" altLang="zh-CN" sz="2000" dirty="0"/>
              <a:t>AWT-</a:t>
            </a:r>
            <a:r>
              <a:rPr lang="en-US" altLang="zh-CN" sz="2000" dirty="0" err="1"/>
              <a:t>EventQueue</a:t>
            </a:r>
            <a:r>
              <a:rPr lang="zh-CN" altLang="en-US" sz="2000" dirty="0"/>
              <a:t>线程中，通知其它线程开始运行、挂起、恢复或死亡。 </a:t>
            </a:r>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115</a:t>
            </a:fld>
            <a:endParaRPr lang="en-US"/>
          </a:p>
        </p:txBody>
      </p:sp>
    </p:spTree>
    <p:extLst>
      <p:ext uri="{BB962C8B-B14F-4D97-AF65-F5344CB8AC3E}">
        <p14:creationId xmlns:p14="http://schemas.microsoft.com/office/powerpoint/2010/main" xmlns="" val="34001400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所谓挂起一个线程就是让线程暂时让出</a:t>
            </a:r>
            <a:r>
              <a:rPr lang="en-US" altLang="zh-CN" sz="2000" dirty="0"/>
              <a:t>CPU</a:t>
            </a:r>
            <a:r>
              <a:rPr lang="zh-CN" altLang="en-US" sz="2000" dirty="0"/>
              <a:t>的使用权限，暂时停止执行 ，挂起一个线程可以使用</a:t>
            </a:r>
            <a:r>
              <a:rPr lang="en-US" altLang="zh-CN" sz="2000" dirty="0"/>
              <a:t>wait</a:t>
            </a:r>
            <a:r>
              <a:rPr lang="zh-CN" altLang="en-US" sz="2000" dirty="0"/>
              <a:t>方法。</a:t>
            </a:r>
          </a:p>
          <a:p>
            <a:r>
              <a:rPr lang="zh-CN" altLang="en-US" sz="2000" dirty="0"/>
              <a:t>恢复线程就是让曾挂起的线程恢复执行过程，即从曾中断处继续线程的执行。为了恢复线程，可以让主线程或其它线程执行</a:t>
            </a:r>
            <a:r>
              <a:rPr lang="en-US" altLang="zh-CN" sz="2000" dirty="0" err="1"/>
              <a:t>notifyAll</a:t>
            </a:r>
            <a:r>
              <a:rPr lang="en-US" altLang="zh-CN" sz="2000" dirty="0"/>
              <a:t>()</a:t>
            </a:r>
            <a:r>
              <a:rPr lang="zh-CN" altLang="en-US" sz="2000" dirty="0"/>
              <a:t>方法，通知挂起的线程继续执行。</a:t>
            </a:r>
          </a:p>
          <a:p>
            <a:r>
              <a:rPr lang="zh-CN" altLang="en-US" sz="2000" dirty="0"/>
              <a:t>终止线程就是让线程结束</a:t>
            </a:r>
            <a:r>
              <a:rPr lang="en-US" altLang="zh-CN" sz="2000" dirty="0"/>
              <a:t>run</a:t>
            </a:r>
            <a:r>
              <a:rPr lang="zh-CN" altLang="en-US" sz="2000" dirty="0"/>
              <a:t>方法的执行进入死亡状态。</a:t>
            </a:r>
          </a:p>
          <a:p>
            <a:endParaRPr lang="en-US" altLang="zh-CN"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26: Example10_26.java】</a:t>
            </a:r>
          </a:p>
          <a:p>
            <a:r>
              <a:rPr lang="zh-CN" altLang="en-US" sz="2000" dirty="0"/>
              <a:t>通过单击“开始”按钮启动线程，该线程负责移动一个红色的标签。通过单击“挂起”按钮暂时中断线程的执行，单击“恢复”按钮恢复线程。通过单击“终止”按钮终止线程。</a:t>
            </a:r>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116</a:t>
            </a:fld>
            <a:endParaRPr lang="en-US"/>
          </a:p>
        </p:txBody>
      </p:sp>
    </p:spTree>
    <p:extLst>
      <p:ext uri="{BB962C8B-B14F-4D97-AF65-F5344CB8AC3E}">
        <p14:creationId xmlns:p14="http://schemas.microsoft.com/office/powerpoint/2010/main" xmlns="" val="34999828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a:t>Timer</a:t>
            </a:r>
            <a:r>
              <a:rPr lang="zh-CN" altLang="en-US" sz="2000" dirty="0"/>
              <a:t>类的构造方法：</a:t>
            </a:r>
            <a:r>
              <a:rPr lang="en-US" altLang="zh-CN" sz="2000" dirty="0"/>
              <a:t>Timer(</a:t>
            </a:r>
            <a:r>
              <a:rPr lang="en-US" altLang="zh-CN" sz="2000" dirty="0" err="1"/>
              <a:t>int</a:t>
            </a:r>
            <a:r>
              <a:rPr lang="en-US" altLang="zh-CN" sz="2000" dirty="0"/>
              <a:t> a, Object b)</a:t>
            </a:r>
            <a:r>
              <a:rPr lang="zh-CN" altLang="en-US" sz="2000" dirty="0"/>
              <a:t>创建一个计时器，其中的参数</a:t>
            </a:r>
            <a:r>
              <a:rPr lang="en-US" altLang="zh-CN" sz="2000" dirty="0"/>
              <a:t>a</a:t>
            </a:r>
            <a:r>
              <a:rPr lang="zh-CN" altLang="en-US" sz="2000" dirty="0"/>
              <a:t>的单位是豪秒，确定计时器每隔</a:t>
            </a:r>
            <a:r>
              <a:rPr lang="en-US" altLang="zh-CN" sz="2000" dirty="0"/>
              <a:t>a</a:t>
            </a:r>
            <a:r>
              <a:rPr lang="zh-CN" altLang="en-US" sz="2000" dirty="0"/>
              <a:t>毫秒“震铃”一次，参数</a:t>
            </a:r>
            <a:r>
              <a:rPr lang="en-US" altLang="zh-CN" sz="2000" dirty="0"/>
              <a:t>b</a:t>
            </a:r>
            <a:r>
              <a:rPr lang="zh-CN" altLang="en-US" sz="2000" dirty="0"/>
              <a:t>是计时器的监视器。 </a:t>
            </a:r>
          </a:p>
          <a:p>
            <a:r>
              <a:rPr lang="zh-CN" altLang="en-US" sz="2000" dirty="0"/>
              <a:t>计时器发生的震铃事件是</a:t>
            </a:r>
            <a:r>
              <a:rPr lang="en-US" altLang="zh-CN" sz="2000" dirty="0" err="1"/>
              <a:t>ActionEvent</a:t>
            </a:r>
            <a:r>
              <a:rPr lang="zh-CN" altLang="en-US" sz="2000" dirty="0"/>
              <a:t>类型事件。当震铃事件发生时，监视器就会监视到这个事件，监视器就回调</a:t>
            </a:r>
            <a:r>
              <a:rPr lang="en-US" altLang="zh-CN" sz="2000" dirty="0" err="1"/>
              <a:t>ActionListener</a:t>
            </a:r>
            <a:r>
              <a:rPr lang="zh-CN" altLang="en-US" sz="2000" dirty="0"/>
              <a:t>接口中的</a:t>
            </a:r>
            <a:r>
              <a:rPr lang="en-US" altLang="zh-CN" sz="2000" dirty="0" err="1"/>
              <a:t>actionPerformed</a:t>
            </a:r>
            <a:r>
              <a:rPr lang="zh-CN" altLang="en-US" sz="2000" dirty="0"/>
              <a:t>方法。</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27: Example10_27.java】</a:t>
            </a:r>
          </a:p>
          <a:p>
            <a:r>
              <a:rPr lang="zh-CN" altLang="en-US" sz="2000" dirty="0"/>
              <a:t>使用了计时器，使得标签每隔一秒钟显示一个汉字。</a:t>
            </a:r>
          </a:p>
          <a:p>
            <a:endParaRPr lang="en-US" altLang="zh-CN" sz="2000" b="1" dirty="0">
              <a:solidFill>
                <a:srgbClr val="FF0000"/>
              </a:solidFill>
            </a:endParaRPr>
          </a:p>
          <a:p>
            <a:endParaRPr lang="zh-CN" altLang="en-US" sz="2000" dirty="0"/>
          </a:p>
        </p:txBody>
      </p:sp>
      <p:sp>
        <p:nvSpPr>
          <p:cNvPr id="4" name="矩形 3"/>
          <p:cNvSpPr/>
          <p:nvPr/>
        </p:nvSpPr>
        <p:spPr>
          <a:xfrm>
            <a:off x="0" y="0"/>
            <a:ext cx="1666418" cy="369332"/>
          </a:xfrm>
          <a:prstGeom prst="rect">
            <a:avLst/>
          </a:prstGeom>
        </p:spPr>
        <p:txBody>
          <a:bodyPr wrap="none">
            <a:spAutoFit/>
          </a:bodyPr>
          <a:lstStyle/>
          <a:p>
            <a:r>
              <a:rPr lang="en-US" altLang="zh-CN" dirty="0"/>
              <a:t>10.18 AWT</a:t>
            </a:r>
            <a:r>
              <a:rPr lang="zh-CN" altLang="en-US" dirty="0"/>
              <a:t>线程</a:t>
            </a:r>
          </a:p>
        </p:txBody>
      </p:sp>
      <p:sp>
        <p:nvSpPr>
          <p:cNvPr id="5" name="灯片编号占位符 4"/>
          <p:cNvSpPr>
            <a:spLocks noGrp="1"/>
          </p:cNvSpPr>
          <p:nvPr>
            <p:ph type="sldNum" sz="quarter" idx="12"/>
          </p:nvPr>
        </p:nvSpPr>
        <p:spPr/>
        <p:txBody>
          <a:bodyPr/>
          <a:lstStyle/>
          <a:p>
            <a:fld id="{B6F15528-21DE-4FAA-801E-634DDDAF4B2B}" type="slidenum">
              <a:rPr lang="en-US" smtClean="0"/>
              <a:pPr/>
              <a:t>117</a:t>
            </a:fld>
            <a:endParaRPr lang="en-US"/>
          </a:p>
        </p:txBody>
      </p:sp>
    </p:spTree>
    <p:extLst>
      <p:ext uri="{BB962C8B-B14F-4D97-AF65-F5344CB8AC3E}">
        <p14:creationId xmlns:p14="http://schemas.microsoft.com/office/powerpoint/2010/main" xmlns="" val="34999828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MVC</a:t>
            </a:r>
            <a:r>
              <a:rPr lang="zh-CN" altLang="en-US" sz="2000" dirty="0"/>
              <a:t>是一种通过三个不同部分构造一个软件或组件的理想办法：</a:t>
            </a:r>
          </a:p>
          <a:p>
            <a:pPr lvl="1"/>
            <a:r>
              <a:rPr lang="zh-CN" altLang="en-US" sz="2000" dirty="0"/>
              <a:t>模型（</a:t>
            </a:r>
            <a:r>
              <a:rPr lang="en-US" altLang="zh-CN" sz="2000" b="1" dirty="0">
                <a:solidFill>
                  <a:srgbClr val="FF0000"/>
                </a:solidFill>
              </a:rPr>
              <a:t>model</a:t>
            </a:r>
            <a:r>
              <a:rPr lang="zh-CN" altLang="en-US" sz="2000" dirty="0"/>
              <a:t>）：用于</a:t>
            </a:r>
            <a:r>
              <a:rPr lang="zh-CN" altLang="en-US" sz="2000" b="1" dirty="0">
                <a:solidFill>
                  <a:srgbClr val="0000FF"/>
                </a:solidFill>
              </a:rPr>
              <a:t>存储</a:t>
            </a:r>
            <a:r>
              <a:rPr lang="zh-CN" altLang="en-US" sz="2000" dirty="0"/>
              <a:t>数据的对象。</a:t>
            </a:r>
          </a:p>
          <a:p>
            <a:pPr lvl="1"/>
            <a:r>
              <a:rPr lang="zh-CN" altLang="en-US" sz="2000" dirty="0"/>
              <a:t>视图（</a:t>
            </a:r>
            <a:r>
              <a:rPr lang="en-US" altLang="zh-CN" sz="2000" b="1" dirty="0">
                <a:solidFill>
                  <a:srgbClr val="FF0000"/>
                </a:solidFill>
              </a:rPr>
              <a:t>view</a:t>
            </a:r>
            <a:r>
              <a:rPr lang="zh-CN" altLang="en-US" sz="2000" dirty="0"/>
              <a:t>）：为模型提供数据</a:t>
            </a:r>
            <a:r>
              <a:rPr lang="zh-CN" altLang="en-US" sz="2000" b="1" dirty="0">
                <a:solidFill>
                  <a:srgbClr val="0000FF"/>
                </a:solidFill>
              </a:rPr>
              <a:t>显示</a:t>
            </a:r>
            <a:r>
              <a:rPr lang="zh-CN" altLang="en-US" sz="2000" dirty="0"/>
              <a:t>的对象。</a:t>
            </a:r>
          </a:p>
          <a:p>
            <a:pPr lvl="1"/>
            <a:r>
              <a:rPr lang="zh-CN" altLang="en-US" sz="2000" dirty="0"/>
              <a:t>控制器（</a:t>
            </a:r>
            <a:r>
              <a:rPr lang="en-US" altLang="zh-CN" sz="2000" b="1" dirty="0">
                <a:solidFill>
                  <a:srgbClr val="FF0000"/>
                </a:solidFill>
              </a:rPr>
              <a:t>controller</a:t>
            </a:r>
            <a:r>
              <a:rPr lang="zh-CN" altLang="en-US" sz="2000" dirty="0"/>
              <a:t>）：</a:t>
            </a:r>
            <a:r>
              <a:rPr lang="zh-CN" altLang="en-US" sz="2000" b="1" dirty="0">
                <a:solidFill>
                  <a:srgbClr val="0000FF"/>
                </a:solidFill>
              </a:rPr>
              <a:t>处理用户的交互操作</a:t>
            </a:r>
            <a:r>
              <a:rPr lang="zh-CN" altLang="en-US" sz="2000" dirty="0"/>
              <a:t>，对用户的操作作出响应；让模型和视图进行必要的交互，即通过视图修改获取模型中的数据；当模型中的数据变化时，让视图更新显示。</a:t>
            </a:r>
          </a:p>
          <a:p>
            <a:endParaRPr lang="zh-CN" altLang="en-US" sz="2000" dirty="0"/>
          </a:p>
        </p:txBody>
      </p:sp>
      <p:sp>
        <p:nvSpPr>
          <p:cNvPr id="4" name="矩形 3"/>
          <p:cNvSpPr/>
          <p:nvPr/>
        </p:nvSpPr>
        <p:spPr>
          <a:xfrm>
            <a:off x="0" y="0"/>
            <a:ext cx="2136675" cy="369332"/>
          </a:xfrm>
          <a:prstGeom prst="rect">
            <a:avLst/>
          </a:prstGeom>
        </p:spPr>
        <p:txBody>
          <a:bodyPr wrap="none">
            <a:spAutoFit/>
          </a:bodyPr>
          <a:lstStyle/>
          <a:p>
            <a:r>
              <a:rPr lang="en-US" altLang="zh-CN" dirty="0"/>
              <a:t>10.20 MVC</a:t>
            </a:r>
            <a:r>
              <a:rPr lang="zh-CN" altLang="en-US" dirty="0"/>
              <a:t>设计模式</a:t>
            </a:r>
          </a:p>
        </p:txBody>
      </p:sp>
      <p:sp>
        <p:nvSpPr>
          <p:cNvPr id="5" name="灯片编号占位符 4"/>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extBox 6"/>
          <p:cNvSpPr txBox="1"/>
          <p:nvPr/>
        </p:nvSpPr>
        <p:spPr>
          <a:xfrm>
            <a:off x="107504" y="6372036"/>
            <a:ext cx="4489049" cy="369332"/>
          </a:xfrm>
          <a:prstGeom prst="rect">
            <a:avLst/>
          </a:prstGeom>
          <a:noFill/>
        </p:spPr>
        <p:txBody>
          <a:bodyPr wrap="none" rtlCol="0">
            <a:spAutoFit/>
          </a:bodyPr>
          <a:lstStyle/>
          <a:p>
            <a:r>
              <a:rPr lang="zh-CN" altLang="en-US" dirty="0"/>
              <a:t>注：在</a:t>
            </a:r>
            <a:r>
              <a:rPr lang="en-US" altLang="zh-CN" dirty="0"/>
              <a:t>Java EE</a:t>
            </a:r>
            <a:r>
              <a:rPr lang="zh-CN" altLang="en-US" dirty="0"/>
              <a:t>或</a:t>
            </a:r>
            <a:r>
              <a:rPr lang="en-US" altLang="zh-CN" dirty="0"/>
              <a:t>J2EE</a:t>
            </a:r>
            <a:r>
              <a:rPr lang="zh-CN" altLang="en-US" dirty="0"/>
              <a:t>中，</a:t>
            </a:r>
            <a:r>
              <a:rPr lang="en-US" altLang="zh-CN" dirty="0"/>
              <a:t>MVC</a:t>
            </a:r>
            <a:r>
              <a:rPr lang="zh-CN" altLang="en-US" dirty="0"/>
              <a:t>用得比较多。</a:t>
            </a:r>
          </a:p>
        </p:txBody>
      </p:sp>
    </p:spTree>
    <p:extLst>
      <p:ext uri="{BB962C8B-B14F-4D97-AF65-F5344CB8AC3E}">
        <p14:creationId xmlns:p14="http://schemas.microsoft.com/office/powerpoint/2010/main" xmlns="" val="18733798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28: Example10_28.java】</a:t>
            </a:r>
            <a:endParaRPr lang="en-US" altLang="zh-CN" sz="2000" dirty="0"/>
          </a:p>
          <a:p>
            <a:r>
              <a:rPr lang="zh-CN" altLang="en-US" sz="2000" dirty="0"/>
              <a:t>首先编写一个封装三角梯形的类，然后再编写一个窗口。</a:t>
            </a:r>
            <a:endParaRPr lang="en-US" altLang="zh-CN" sz="2000" dirty="0"/>
          </a:p>
          <a:p>
            <a:pPr lvl="1"/>
            <a:r>
              <a:rPr lang="zh-CN" altLang="en-US" sz="2000" dirty="0"/>
              <a:t>要求窗口使用三个文本框和一个文本区为三角形对象中的数据提供</a:t>
            </a:r>
            <a:r>
              <a:rPr lang="zh-CN" altLang="en-US" sz="2000" b="1" dirty="0">
                <a:solidFill>
                  <a:srgbClr val="0000FF"/>
                </a:solidFill>
              </a:rPr>
              <a:t>视图</a:t>
            </a:r>
            <a:r>
              <a:rPr lang="zh-CN" altLang="en-US" sz="2000" dirty="0"/>
              <a:t>，其中三个文本框用来显示和更新梯形对象的上底、下底和高的长度；文本区对象用来显示梯形的面积。</a:t>
            </a:r>
            <a:endParaRPr lang="en-US" altLang="zh-CN" sz="2000" dirty="0"/>
          </a:p>
          <a:p>
            <a:pPr lvl="1"/>
            <a:r>
              <a:rPr lang="zh-CN" altLang="en-US" sz="2000" dirty="0"/>
              <a:t>窗口中用一个按钮作为</a:t>
            </a:r>
            <a:r>
              <a:rPr lang="zh-CN" altLang="en-US" sz="2000" b="1" dirty="0">
                <a:solidFill>
                  <a:srgbClr val="0000FF"/>
                </a:solidFill>
              </a:rPr>
              <a:t>控制器</a:t>
            </a:r>
            <a:r>
              <a:rPr lang="zh-CN" altLang="en-US" sz="2000" dirty="0"/>
              <a:t>，用户单击该按钮后，程序用</a:t>
            </a:r>
            <a:r>
              <a:rPr lang="en-US" altLang="zh-CN" sz="2000" dirty="0"/>
              <a:t>3</a:t>
            </a:r>
            <a:r>
              <a:rPr lang="zh-CN" altLang="en-US" sz="2000" dirty="0"/>
              <a:t>个文本框中的数据分别作为梯形的上底、下底和高的长度，并将计算出的三角梯形的面积显示在文本区中。</a:t>
            </a:r>
          </a:p>
          <a:p>
            <a:endParaRPr lang="zh-CN" altLang="en-US" sz="2000" dirty="0"/>
          </a:p>
        </p:txBody>
      </p:sp>
      <p:sp>
        <p:nvSpPr>
          <p:cNvPr id="4" name="矩形 3"/>
          <p:cNvSpPr/>
          <p:nvPr/>
        </p:nvSpPr>
        <p:spPr>
          <a:xfrm>
            <a:off x="0" y="0"/>
            <a:ext cx="2136675" cy="369332"/>
          </a:xfrm>
          <a:prstGeom prst="rect">
            <a:avLst/>
          </a:prstGeom>
        </p:spPr>
        <p:txBody>
          <a:bodyPr wrap="none">
            <a:spAutoFit/>
          </a:bodyPr>
          <a:lstStyle/>
          <a:p>
            <a:r>
              <a:rPr lang="en-US" altLang="zh-CN" dirty="0"/>
              <a:t>10.20 MVC</a:t>
            </a:r>
            <a:r>
              <a:rPr lang="zh-CN" altLang="en-US" dirty="0"/>
              <a:t>设计模式</a:t>
            </a:r>
          </a:p>
        </p:txBody>
      </p:sp>
      <p:sp>
        <p:nvSpPr>
          <p:cNvPr id="5" name="灯片编号占位符 4"/>
          <p:cNvSpPr>
            <a:spLocks noGrp="1"/>
          </p:cNvSpPr>
          <p:nvPr>
            <p:ph type="sldNum" sz="quarter" idx="12"/>
          </p:nvPr>
        </p:nvSpPr>
        <p:spPr/>
        <p:txBody>
          <a:bodyPr/>
          <a:lstStyle/>
          <a:p>
            <a:fld id="{B6F15528-21DE-4FAA-801E-634DDDAF4B2B}" type="slidenum">
              <a:rPr lang="en-US" smtClean="0"/>
              <a:pPr/>
              <a:t>119</a:t>
            </a:fld>
            <a:endParaRPr lang="en-US"/>
          </a:p>
        </p:txBody>
      </p:sp>
    </p:spTree>
    <p:extLst>
      <p:ext uri="{BB962C8B-B14F-4D97-AF65-F5344CB8AC3E}">
        <p14:creationId xmlns:p14="http://schemas.microsoft.com/office/powerpoint/2010/main" xmlns="" val="3915804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早期进行用户界面设计时，使用</a:t>
            </a:r>
            <a:r>
              <a:rPr lang="en-US" altLang="zh-CN" sz="2000" dirty="0"/>
              <a:t>java.awt</a:t>
            </a:r>
            <a:r>
              <a:rPr lang="zh-CN" altLang="en-US" sz="2000" dirty="0"/>
              <a:t>包（</a:t>
            </a:r>
            <a:r>
              <a:rPr lang="en-US" altLang="zh-CN" sz="2000" dirty="0"/>
              <a:t>package</a:t>
            </a:r>
            <a:r>
              <a:rPr lang="zh-CN" altLang="en-US" sz="2000" dirty="0"/>
              <a:t>）中提供的类。</a:t>
            </a:r>
          </a:p>
          <a:p>
            <a:endParaRPr lang="en-US" altLang="zh-CN" sz="2000" dirty="0"/>
          </a:p>
          <a:p>
            <a:r>
              <a:rPr lang="en-US" altLang="zh-CN" sz="2000" dirty="0"/>
              <a:t>AWT</a:t>
            </a:r>
            <a:r>
              <a:rPr lang="zh-CN" altLang="en-US" sz="2000" dirty="0"/>
              <a:t>是</a:t>
            </a:r>
            <a:r>
              <a:rPr lang="en-US" altLang="zh-CN" sz="2000" dirty="0"/>
              <a:t>Abstract Window Toolkit</a:t>
            </a:r>
            <a:r>
              <a:rPr lang="zh-CN" altLang="en-US" sz="2000" dirty="0"/>
              <a:t>（抽象窗口工具包）的缩写。</a:t>
            </a:r>
          </a:p>
          <a:p>
            <a:endParaRPr lang="en-US" altLang="zh-CN" sz="2000" dirty="0"/>
          </a:p>
          <a:p>
            <a:r>
              <a:rPr lang="en-US" altLang="zh-CN" sz="2000" dirty="0"/>
              <a:t>java.awt</a:t>
            </a:r>
            <a:r>
              <a:rPr lang="zh-CN" altLang="en-US" sz="2000" dirty="0"/>
              <a:t>包中的类创建的组件习惯上称为</a:t>
            </a:r>
            <a:r>
              <a:rPr lang="zh-CN" altLang="en-US" sz="2000" b="1" dirty="0">
                <a:solidFill>
                  <a:srgbClr val="FF0000"/>
                </a:solidFill>
              </a:rPr>
              <a:t>重组件（</a:t>
            </a:r>
            <a:r>
              <a:rPr lang="en-US" altLang="zh-CN" sz="2000" b="1" dirty="0">
                <a:solidFill>
                  <a:srgbClr val="FF0000"/>
                </a:solidFill>
              </a:rPr>
              <a:t>heavyweight components</a:t>
            </a:r>
            <a:r>
              <a:rPr lang="zh-CN" altLang="en-US" sz="2000" b="1" dirty="0">
                <a:solidFill>
                  <a:srgbClr val="FF0000"/>
                </a:solidFill>
              </a:rPr>
              <a:t>）</a:t>
            </a:r>
            <a:r>
              <a:rPr lang="zh-CN" altLang="en-US" sz="2000" dirty="0"/>
              <a:t>。例如，当用</a:t>
            </a:r>
            <a:r>
              <a:rPr lang="en-US" altLang="zh-CN" sz="2000" dirty="0" err="1"/>
              <a:t>java.awt</a:t>
            </a:r>
            <a:r>
              <a:rPr lang="zh-CN" altLang="en-US" sz="2000" dirty="0"/>
              <a:t>包中的</a:t>
            </a:r>
            <a:r>
              <a:rPr lang="en-US" altLang="zh-CN" sz="2000" dirty="0"/>
              <a:t>Button</a:t>
            </a:r>
            <a:r>
              <a:rPr lang="zh-CN" altLang="en-US" sz="2000" dirty="0"/>
              <a:t>类创建一个按钮组件时，都有一个相应的本地组件在为它工作，即</a:t>
            </a:r>
            <a:r>
              <a:rPr lang="zh-CN" altLang="en-US" sz="2000" b="1" dirty="0">
                <a:solidFill>
                  <a:srgbClr val="0000FF"/>
                </a:solidFill>
              </a:rPr>
              <a:t>显示组件和处理组件事件</a:t>
            </a:r>
            <a:r>
              <a:rPr lang="zh-CN" altLang="en-US" sz="2000" dirty="0"/>
              <a:t>，该本地组件称为它的</a:t>
            </a:r>
            <a:r>
              <a:rPr lang="zh-CN" altLang="en-US" sz="2000" b="1" dirty="0">
                <a:solidFill>
                  <a:srgbClr val="0000FF"/>
                </a:solidFill>
              </a:rPr>
              <a:t>同位体</a:t>
            </a:r>
            <a:r>
              <a:rPr lang="zh-CN" altLang="en-US" sz="2000" dirty="0"/>
              <a:t>。</a:t>
            </a:r>
            <a:endParaRPr lang="en-US" altLang="zh-CN" sz="2000" dirty="0"/>
          </a:p>
          <a:p>
            <a:endParaRPr lang="zh-CN" altLang="en-US" sz="2000" dirty="0"/>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xmlns="" val="368578837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假设音频文件</a:t>
            </a:r>
            <a:r>
              <a:rPr lang="en-US" altLang="zh-CN" sz="2000" dirty="0"/>
              <a:t>hello.au</a:t>
            </a:r>
            <a:r>
              <a:rPr lang="zh-CN" altLang="en-US" sz="2000" dirty="0"/>
              <a:t>位于应用程序当前目录中，播放音频的步骤如下：</a:t>
            </a:r>
          </a:p>
          <a:p>
            <a:r>
              <a:rPr lang="en-US" altLang="zh-CN" sz="2000" dirty="0"/>
              <a:t>1.</a:t>
            </a:r>
            <a:r>
              <a:rPr lang="zh-CN" altLang="en-US" sz="2000" dirty="0"/>
              <a:t>创建</a:t>
            </a:r>
            <a:r>
              <a:rPr lang="en-US" altLang="zh-CN" sz="2000" dirty="0"/>
              <a:t>File</a:t>
            </a:r>
            <a:r>
              <a:rPr lang="zh-CN" altLang="en-US" sz="2000" dirty="0"/>
              <a:t>对象</a:t>
            </a:r>
          </a:p>
          <a:p>
            <a:r>
              <a:rPr lang="en-US" altLang="zh-CN" sz="2000" dirty="0"/>
              <a:t>File </a:t>
            </a:r>
            <a:r>
              <a:rPr lang="en-US" altLang="zh-CN" sz="2000" dirty="0" err="1"/>
              <a:t>musicFile</a:t>
            </a:r>
            <a:r>
              <a:rPr lang="en-US" altLang="zh-CN" sz="2000" dirty="0"/>
              <a:t>=new File("hello.au");</a:t>
            </a:r>
          </a:p>
          <a:p>
            <a:endParaRPr lang="en-US" altLang="zh-CN" sz="2000" dirty="0"/>
          </a:p>
          <a:p>
            <a:r>
              <a:rPr lang="en-US" altLang="zh-CN" sz="2000" dirty="0"/>
              <a:t>2.</a:t>
            </a:r>
            <a:r>
              <a:rPr lang="zh-CN" altLang="en-US" sz="2000" dirty="0"/>
              <a:t>获取</a:t>
            </a:r>
            <a:r>
              <a:rPr lang="en-US" altLang="zh-CN" sz="2000" dirty="0"/>
              <a:t>URI</a:t>
            </a:r>
            <a:r>
              <a:rPr lang="zh-CN" altLang="en-US" sz="2000" dirty="0"/>
              <a:t>对象 </a:t>
            </a:r>
          </a:p>
          <a:p>
            <a:r>
              <a:rPr lang="en-US" altLang="zh-CN" sz="2000" dirty="0"/>
              <a:t>URI </a:t>
            </a:r>
            <a:r>
              <a:rPr lang="en-US" altLang="zh-CN" sz="2000" dirty="0" err="1"/>
              <a:t>uri</a:t>
            </a:r>
            <a:r>
              <a:rPr lang="en-US" altLang="zh-CN" sz="2000" dirty="0"/>
              <a:t>=</a:t>
            </a:r>
            <a:r>
              <a:rPr lang="en-US" altLang="zh-CN" sz="2000" dirty="0" err="1"/>
              <a:t>musicFile.toURI</a:t>
            </a:r>
            <a:r>
              <a:rPr lang="en-US" altLang="zh-CN" sz="2000" dirty="0"/>
              <a:t>();</a:t>
            </a:r>
          </a:p>
          <a:p>
            <a:endParaRPr lang="en-US" altLang="zh-CN" sz="2000" dirty="0"/>
          </a:p>
          <a:p>
            <a:r>
              <a:rPr lang="en-US" altLang="zh-CN" sz="2000" dirty="0"/>
              <a:t>3.</a:t>
            </a:r>
            <a:r>
              <a:rPr lang="zh-CN" altLang="en-US" sz="2000" dirty="0"/>
              <a:t>获取</a:t>
            </a:r>
            <a:r>
              <a:rPr lang="en-US" altLang="zh-CN" sz="2000" dirty="0"/>
              <a:t>URL</a:t>
            </a:r>
            <a:r>
              <a:rPr lang="zh-CN" altLang="en-US" sz="2000" dirty="0"/>
              <a:t>对象</a:t>
            </a:r>
          </a:p>
          <a:p>
            <a:r>
              <a:rPr lang="en-US" altLang="zh-CN" sz="2000" dirty="0"/>
              <a:t>URL </a:t>
            </a:r>
            <a:r>
              <a:rPr lang="en-US" altLang="zh-CN" sz="2000" dirty="0" err="1"/>
              <a:t>url</a:t>
            </a:r>
            <a:r>
              <a:rPr lang="en-US" altLang="zh-CN" sz="2000" dirty="0"/>
              <a:t>=</a:t>
            </a:r>
            <a:r>
              <a:rPr lang="en-US" altLang="zh-CN" sz="2000" dirty="0" err="1"/>
              <a:t>uri.toURL</a:t>
            </a:r>
            <a:r>
              <a:rPr lang="en-US" altLang="zh-CN" sz="2000" dirty="0"/>
              <a:t>(); </a:t>
            </a:r>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10.21 </a:t>
            </a:r>
            <a:r>
              <a:rPr lang="zh-CN" altLang="en-US" dirty="0"/>
              <a:t>播放音频</a:t>
            </a:r>
          </a:p>
        </p:txBody>
      </p:sp>
      <p:sp>
        <p:nvSpPr>
          <p:cNvPr id="5" name="灯片编号占位符 4"/>
          <p:cNvSpPr>
            <a:spLocks noGrp="1"/>
          </p:cNvSpPr>
          <p:nvPr>
            <p:ph type="sldNum" sz="quarter" idx="12"/>
          </p:nvPr>
        </p:nvSpPr>
        <p:spPr/>
        <p:txBody>
          <a:bodyPr/>
          <a:lstStyle/>
          <a:p>
            <a:fld id="{B6F15528-21DE-4FAA-801E-634DDDAF4B2B}" type="slidenum">
              <a:rPr lang="en-US" smtClean="0"/>
              <a:pPr/>
              <a:t>120</a:t>
            </a:fld>
            <a:endParaRPr lang="en-US"/>
          </a:p>
        </p:txBody>
      </p:sp>
    </p:spTree>
    <p:extLst>
      <p:ext uri="{BB962C8B-B14F-4D97-AF65-F5344CB8AC3E}">
        <p14:creationId xmlns:p14="http://schemas.microsoft.com/office/powerpoint/2010/main" xmlns="" val="8995354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zh-CN" altLang="en-US" sz="2000" dirty="0"/>
              <a:t>创建音频对象</a:t>
            </a:r>
          </a:p>
          <a:p>
            <a:r>
              <a:rPr lang="zh-CN" altLang="en-US" sz="2000" dirty="0"/>
              <a:t>使用</a:t>
            </a:r>
            <a:r>
              <a:rPr lang="en-US" altLang="zh-CN" sz="2000" dirty="0"/>
              <a:t>Applet</a:t>
            </a:r>
            <a:r>
              <a:rPr lang="zh-CN" altLang="en-US" sz="2000" dirty="0"/>
              <a:t>的一个静态的方法（类方法）：</a:t>
            </a:r>
            <a:r>
              <a:rPr lang="en-US" altLang="zh-CN" sz="2000" dirty="0" err="1"/>
              <a:t>newAudioClip</a:t>
            </a:r>
            <a:r>
              <a:rPr lang="en-US" altLang="zh-CN" sz="2000" dirty="0"/>
              <a:t>(</a:t>
            </a:r>
            <a:r>
              <a:rPr lang="en-US" altLang="zh-CN" sz="2000" dirty="0" err="1"/>
              <a:t>java.net.URL</a:t>
            </a:r>
            <a:r>
              <a:rPr lang="en-US" altLang="zh-CN" sz="2000" dirty="0"/>
              <a:t> </a:t>
            </a:r>
            <a:r>
              <a:rPr lang="en-US" altLang="zh-CN" sz="2000" dirty="0" err="1"/>
              <a:t>url</a:t>
            </a:r>
            <a:r>
              <a:rPr lang="en-US" altLang="zh-CN" sz="2000" dirty="0"/>
              <a:t>)</a:t>
            </a:r>
          </a:p>
          <a:p>
            <a:r>
              <a:rPr lang="zh-CN" altLang="en-US" sz="2000" dirty="0"/>
              <a:t>根据参数</a:t>
            </a:r>
            <a:r>
              <a:rPr lang="en-US" altLang="zh-CN" sz="2000" dirty="0" err="1"/>
              <a:t>url</a:t>
            </a:r>
            <a:r>
              <a:rPr lang="zh-CN" altLang="en-US" sz="2000" dirty="0"/>
              <a:t>封装的音频获得一个可用于播放的音频对象</a:t>
            </a:r>
            <a:r>
              <a:rPr lang="en-US" altLang="zh-CN" sz="2000" dirty="0"/>
              <a:t>clip</a:t>
            </a:r>
            <a:r>
              <a:rPr lang="zh-CN" altLang="en-US" sz="2000" dirty="0"/>
              <a:t>，</a:t>
            </a:r>
            <a:r>
              <a:rPr lang="en-US" altLang="zh-CN" sz="2000" dirty="0"/>
              <a:t>clip</a:t>
            </a:r>
            <a:r>
              <a:rPr lang="zh-CN" altLang="en-US" sz="2000" dirty="0"/>
              <a:t>对象可以使用下列方法来处理声音文件：</a:t>
            </a:r>
          </a:p>
          <a:p>
            <a:pPr lvl="1"/>
            <a:r>
              <a:rPr lang="en-US" altLang="zh-CN" sz="2000" dirty="0"/>
              <a:t>play()</a:t>
            </a:r>
            <a:r>
              <a:rPr lang="zh-CN" altLang="en-US" sz="2000" dirty="0"/>
              <a:t>：开始播放，</a:t>
            </a:r>
          </a:p>
          <a:p>
            <a:pPr lvl="1"/>
            <a:r>
              <a:rPr lang="en-US" altLang="zh-CN" sz="2000" dirty="0"/>
              <a:t>loop()</a:t>
            </a:r>
            <a:r>
              <a:rPr lang="zh-CN" altLang="en-US" sz="2000" dirty="0"/>
              <a:t>：循环播放，</a:t>
            </a:r>
          </a:p>
          <a:p>
            <a:pPr lvl="1"/>
            <a:r>
              <a:rPr lang="en-US" altLang="zh-CN" sz="2000" dirty="0"/>
              <a:t>stop()</a:t>
            </a:r>
            <a:r>
              <a:rPr lang="zh-CN" altLang="en-US" sz="2000" dirty="0"/>
              <a:t>：停止播放。</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29: Example10_29.java】</a:t>
            </a:r>
          </a:p>
          <a:p>
            <a:endParaRPr lang="en-US" altLang="zh-CN" sz="2000" dirty="0"/>
          </a:p>
          <a:p>
            <a:endParaRPr lang="zh-CN" alt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10.21 </a:t>
            </a:r>
            <a:r>
              <a:rPr lang="zh-CN" altLang="en-US" dirty="0"/>
              <a:t>播放音频</a:t>
            </a:r>
          </a:p>
        </p:txBody>
      </p:sp>
      <p:sp>
        <p:nvSpPr>
          <p:cNvPr id="5" name="灯片编号占位符 4"/>
          <p:cNvSpPr>
            <a:spLocks noGrp="1"/>
          </p:cNvSpPr>
          <p:nvPr>
            <p:ph type="sldNum" sz="quarter" idx="12"/>
          </p:nvPr>
        </p:nvSpPr>
        <p:spPr/>
        <p:txBody>
          <a:bodyPr/>
          <a:lstStyle/>
          <a:p>
            <a:fld id="{B6F15528-21DE-4FAA-801E-634DDDAF4B2B}" type="slidenum">
              <a:rPr lang="en-US" smtClean="0"/>
              <a:pPr/>
              <a:t>121</a:t>
            </a:fld>
            <a:endParaRPr lang="en-US"/>
          </a:p>
        </p:txBody>
      </p:sp>
    </p:spTree>
    <p:extLst>
      <p:ext uri="{BB962C8B-B14F-4D97-AF65-F5344CB8AC3E}">
        <p14:creationId xmlns:p14="http://schemas.microsoft.com/office/powerpoint/2010/main" xmlns="" val="14799529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b="1" dirty="0">
                <a:solidFill>
                  <a:srgbClr val="0000FF"/>
                </a:solidFill>
              </a:rPr>
              <a:t>按钮绑定到键盘</a:t>
            </a:r>
            <a:r>
              <a:rPr lang="zh-CN" altLang="en-US" sz="2000" dirty="0"/>
              <a:t>通常被理解为用户直接敲击某个键代替用鼠标单击该按钮所产生的效果 。</a:t>
            </a:r>
          </a:p>
          <a:p>
            <a:endParaRPr lang="en-US" altLang="zh-CN" sz="2000" dirty="0"/>
          </a:p>
          <a:p>
            <a:r>
              <a:rPr lang="en-US" altLang="zh-CN" sz="2000" dirty="0"/>
              <a:t>1.AbstractAction</a:t>
            </a:r>
            <a:r>
              <a:rPr lang="zh-CN" altLang="en-US" sz="2000" dirty="0"/>
              <a:t>类与特殊的监视器</a:t>
            </a:r>
          </a:p>
          <a:p>
            <a:r>
              <a:rPr lang="zh-CN" altLang="en-US" sz="2000" dirty="0"/>
              <a:t>如果按钮通过</a:t>
            </a:r>
            <a:r>
              <a:rPr lang="en-US" altLang="zh-CN" sz="2000" b="1" dirty="0" err="1">
                <a:solidFill>
                  <a:srgbClr val="FF0000"/>
                </a:solidFill>
              </a:rPr>
              <a:t>addActionListener</a:t>
            </a:r>
            <a:r>
              <a:rPr lang="en-US" altLang="zh-CN" sz="2000" b="1" dirty="0">
                <a:solidFill>
                  <a:srgbClr val="FF0000"/>
                </a:solidFill>
              </a:rPr>
              <a:t>()</a:t>
            </a:r>
            <a:r>
              <a:rPr lang="zh-CN" altLang="en-US" sz="2000" dirty="0"/>
              <a:t>方法注册的监视器和程序为按钮的键盘操作指定的监视器是</a:t>
            </a:r>
            <a:r>
              <a:rPr lang="zh-CN" altLang="en-US" sz="2000" b="1" dirty="0">
                <a:solidFill>
                  <a:srgbClr val="0000FF"/>
                </a:solidFill>
              </a:rPr>
              <a:t>同一个监视器</a:t>
            </a:r>
            <a:r>
              <a:rPr lang="zh-CN" altLang="en-US" sz="2000" dirty="0"/>
              <a:t>，用户直接敲击某个键（按钮的键盘操作）就可代替用鼠标单击该按钮所产生的效果，这也就是人们通常理解的按钮的键盘绑定。</a:t>
            </a:r>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122</a:t>
            </a:fld>
            <a:endParaRPr lang="en-US"/>
          </a:p>
        </p:txBody>
      </p:sp>
    </p:spTree>
    <p:extLst>
      <p:ext uri="{BB962C8B-B14F-4D97-AF65-F5344CB8AC3E}">
        <p14:creationId xmlns:p14="http://schemas.microsoft.com/office/powerpoint/2010/main" xmlns="" val="34718499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抽象类</a:t>
            </a:r>
            <a:r>
              <a:rPr lang="en-US" altLang="zh-CN" sz="2000" dirty="0" err="1"/>
              <a:t>javax.swing.AbstractAction</a:t>
            </a:r>
            <a:r>
              <a:rPr lang="zh-CN" altLang="en-US" sz="2000" dirty="0"/>
              <a:t>类已经实现了</a:t>
            </a:r>
            <a:r>
              <a:rPr lang="en-US" altLang="zh-CN" sz="2000" dirty="0"/>
              <a:t>Action</a:t>
            </a:r>
            <a:r>
              <a:rPr lang="zh-CN" altLang="en-US" sz="2000" dirty="0"/>
              <a:t>接口，因为大部分应用不需要实现</a:t>
            </a:r>
            <a:r>
              <a:rPr lang="en-US" altLang="zh-CN" sz="2000" dirty="0"/>
              <a:t>Action</a:t>
            </a:r>
            <a:r>
              <a:rPr lang="zh-CN" altLang="en-US" sz="2000" dirty="0"/>
              <a:t>中的其他方法，因此编写</a:t>
            </a:r>
            <a:r>
              <a:rPr lang="en-US" altLang="zh-CN" sz="2000" dirty="0" err="1"/>
              <a:t>AbstractAction</a:t>
            </a:r>
            <a:r>
              <a:rPr lang="zh-CN" altLang="en-US" sz="2000" dirty="0"/>
              <a:t>类的子类时，只要重写</a:t>
            </a:r>
            <a:r>
              <a:rPr lang="en-US" altLang="zh-CN" sz="2000" b="1" dirty="0">
                <a:solidFill>
                  <a:srgbClr val="FF0000"/>
                </a:solidFill>
              </a:rPr>
              <a:t>public void </a:t>
            </a:r>
            <a:r>
              <a:rPr lang="en-US" altLang="zh-CN" sz="2000" b="1" dirty="0" err="1">
                <a:solidFill>
                  <a:srgbClr val="FF0000"/>
                </a:solidFill>
              </a:rPr>
              <a:t>actionPerformed</a:t>
            </a:r>
            <a:r>
              <a:rPr lang="en-US" altLang="zh-CN" sz="2000" b="1" dirty="0">
                <a:solidFill>
                  <a:srgbClr val="FF0000"/>
                </a:solidFill>
              </a:rPr>
              <a:t>(</a:t>
            </a:r>
            <a:r>
              <a:rPr lang="en-US" altLang="zh-CN" sz="2000" b="1" dirty="0" err="1">
                <a:solidFill>
                  <a:srgbClr val="FF0000"/>
                </a:solidFill>
              </a:rPr>
              <a:t>ActionEvent</a:t>
            </a:r>
            <a:r>
              <a:rPr lang="en-US" altLang="zh-CN" sz="2000" b="1" dirty="0">
                <a:solidFill>
                  <a:srgbClr val="FF0000"/>
                </a:solidFill>
              </a:rPr>
              <a:t> e)</a:t>
            </a:r>
            <a:r>
              <a:rPr lang="zh-CN" altLang="en-US" sz="2000" dirty="0"/>
              <a:t>即可，该方法是</a:t>
            </a:r>
            <a:r>
              <a:rPr lang="en-US" altLang="zh-CN" sz="2000" dirty="0" err="1"/>
              <a:t>ActionListener</a:t>
            </a:r>
            <a:r>
              <a:rPr lang="zh-CN" altLang="en-US" sz="2000" dirty="0"/>
              <a:t>接口中的方法。</a:t>
            </a:r>
            <a:endParaRPr lang="en-US" altLang="zh-CN" sz="2000" dirty="0"/>
          </a:p>
          <a:p>
            <a:endParaRPr lang="zh-CN" altLang="en-US" sz="2000" dirty="0"/>
          </a:p>
          <a:p>
            <a:r>
              <a:rPr lang="zh-CN" altLang="en-US" sz="2000" dirty="0"/>
              <a:t>为按钮的键盘操作指定了监视器后，用户只要敲击相应的键，监视器就执行</a:t>
            </a:r>
            <a:r>
              <a:rPr lang="en-US" altLang="zh-CN" sz="2000" dirty="0" err="1"/>
              <a:t>actionPerformed</a:t>
            </a:r>
            <a:r>
              <a:rPr lang="en-US" altLang="zh-CN" sz="2000" dirty="0"/>
              <a:t>()</a:t>
            </a:r>
            <a:r>
              <a:rPr lang="zh-CN" altLang="en-US" sz="2000" dirty="0"/>
              <a:t>方法。</a:t>
            </a:r>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123</a:t>
            </a:fld>
            <a:endParaRPr lang="en-US"/>
          </a:p>
        </p:txBody>
      </p:sp>
    </p:spTree>
    <p:extLst>
      <p:ext uri="{BB962C8B-B14F-4D97-AF65-F5344CB8AC3E}">
        <p14:creationId xmlns:p14="http://schemas.microsoft.com/office/powerpoint/2010/main" xmlns="" val="11117330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指定监视器的步骤    </a:t>
            </a:r>
          </a:p>
          <a:p>
            <a:r>
              <a:rPr lang="zh-CN" altLang="en-US" sz="2000" dirty="0"/>
              <a:t>以下假设按钮是</a:t>
            </a:r>
            <a:r>
              <a:rPr lang="en-US" altLang="zh-CN" sz="2000" dirty="0"/>
              <a:t>button</a:t>
            </a:r>
            <a:r>
              <a:rPr lang="zh-CN" altLang="en-US" sz="2000" dirty="0"/>
              <a:t>，</a:t>
            </a:r>
            <a:r>
              <a:rPr lang="en-US" altLang="zh-CN" sz="2000" dirty="0"/>
              <a:t>listener</a:t>
            </a:r>
            <a:r>
              <a:rPr lang="zh-CN" altLang="en-US" sz="2000" dirty="0"/>
              <a:t>是</a:t>
            </a:r>
            <a:r>
              <a:rPr lang="en-US" altLang="zh-CN" sz="2000" dirty="0" err="1"/>
              <a:t>AbstractAction</a:t>
            </a:r>
            <a:r>
              <a:rPr lang="zh-CN" altLang="en-US" sz="2000" dirty="0"/>
              <a:t>类的子类的实例。</a:t>
            </a:r>
          </a:p>
          <a:p>
            <a:endParaRPr lang="en-US" altLang="zh-CN" sz="2000" dirty="0"/>
          </a:p>
          <a:p>
            <a:r>
              <a:rPr lang="en-US" altLang="zh-CN" sz="2000" dirty="0"/>
              <a:t>(1) </a:t>
            </a:r>
            <a:r>
              <a:rPr lang="zh-CN" altLang="en-US" sz="2000" dirty="0"/>
              <a:t>获取输入映射：按钮首先调用</a:t>
            </a:r>
            <a:r>
              <a:rPr lang="en-US" altLang="zh-CN" sz="2000" dirty="0"/>
              <a:t>public final </a:t>
            </a:r>
            <a:r>
              <a:rPr lang="en-US" altLang="zh-CN" sz="2000" dirty="0" err="1"/>
              <a:t>InputMap</a:t>
            </a:r>
            <a:r>
              <a:rPr lang="en-US" altLang="zh-CN" sz="2000" dirty="0"/>
              <a:t> </a:t>
            </a:r>
            <a:r>
              <a:rPr lang="en-US" altLang="zh-CN" sz="2000" dirty="0" err="1"/>
              <a:t>getInputMap</a:t>
            </a:r>
            <a:r>
              <a:rPr lang="en-US" altLang="zh-CN" sz="2000" dirty="0"/>
              <a:t>(</a:t>
            </a:r>
            <a:r>
              <a:rPr lang="en-US" altLang="zh-CN" sz="2000" dirty="0" err="1"/>
              <a:t>int</a:t>
            </a:r>
            <a:r>
              <a:rPr lang="en-US" altLang="zh-CN" sz="2000" dirty="0"/>
              <a:t> condition)</a:t>
            </a:r>
            <a:r>
              <a:rPr lang="zh-CN" altLang="en-US" sz="2000" dirty="0"/>
              <a:t>方法返回一个</a:t>
            </a:r>
            <a:r>
              <a:rPr lang="en-US" altLang="zh-CN" sz="2000" dirty="0" err="1"/>
              <a:t>InputMap</a:t>
            </a:r>
            <a:r>
              <a:rPr lang="zh-CN" altLang="en-US" sz="2000" dirty="0"/>
              <a:t>对象，其中参数</a:t>
            </a:r>
            <a:r>
              <a:rPr lang="en-US" altLang="zh-CN" sz="2000" dirty="0"/>
              <a:t>condition</a:t>
            </a:r>
            <a:r>
              <a:rPr lang="zh-CN" altLang="en-US" sz="2000" dirty="0"/>
              <a:t>取值</a:t>
            </a:r>
            <a:r>
              <a:rPr lang="en-US" altLang="zh-CN" sz="2000" dirty="0" err="1"/>
              <a:t>JComponent</a:t>
            </a:r>
            <a:r>
              <a:rPr lang="zh-CN" altLang="en-US" sz="2000" dirty="0"/>
              <a:t>类的下列</a:t>
            </a:r>
            <a:r>
              <a:rPr lang="en-US" altLang="zh-CN" sz="2000" dirty="0"/>
              <a:t>static</a:t>
            </a:r>
            <a:r>
              <a:rPr lang="zh-CN" altLang="en-US" sz="2000" dirty="0"/>
              <a:t>常量：</a:t>
            </a:r>
            <a:r>
              <a:rPr lang="en-US" altLang="zh-CN" sz="2000" dirty="0"/>
              <a:t>WHEN_FOCUSED, WHEN_IN_FOCUSED_WINDOW, WHEN_ANCESTOR_OF_FOCUSED_COMPONENT</a:t>
            </a:r>
            <a:r>
              <a:rPr lang="zh-CN" altLang="en-US" sz="2000" dirty="0"/>
              <a:t>。</a:t>
            </a:r>
            <a:endParaRPr lang="en-US" altLang="zh-CN" sz="2000" dirty="0"/>
          </a:p>
          <a:p>
            <a:endParaRPr lang="en-US" altLang="zh-CN" sz="2000" dirty="0"/>
          </a:p>
          <a:p>
            <a:r>
              <a:rPr lang="zh-CN" altLang="en-US" sz="2000" dirty="0"/>
              <a:t>例如：</a:t>
            </a:r>
            <a:r>
              <a:rPr lang="en-US" altLang="zh-CN" sz="2000" b="1" dirty="0" err="1">
                <a:solidFill>
                  <a:srgbClr val="0000FF"/>
                </a:solidFill>
              </a:rPr>
              <a:t>InputMap</a:t>
            </a:r>
            <a:r>
              <a:rPr lang="en-US" altLang="zh-CN" sz="2000" b="1" dirty="0">
                <a:solidFill>
                  <a:srgbClr val="0000FF"/>
                </a:solidFill>
              </a:rPr>
              <a:t> </a:t>
            </a:r>
            <a:r>
              <a:rPr lang="en-US" altLang="zh-CN" sz="2000" b="1" dirty="0" err="1">
                <a:solidFill>
                  <a:srgbClr val="0000FF"/>
                </a:solidFill>
              </a:rPr>
              <a:t>inputmap</a:t>
            </a:r>
            <a:r>
              <a:rPr lang="en-US" altLang="zh-CN" sz="2000" b="1" dirty="0">
                <a:solidFill>
                  <a:srgbClr val="0000FF"/>
                </a:solidFill>
              </a:rPr>
              <a:t> = </a:t>
            </a:r>
            <a:r>
              <a:rPr lang="en-US" altLang="zh-CN" sz="2000" b="1" dirty="0" err="1">
                <a:solidFill>
                  <a:srgbClr val="0000FF"/>
                </a:solidFill>
              </a:rPr>
              <a:t>button.getInputMap</a:t>
            </a:r>
            <a:r>
              <a:rPr lang="en-US" altLang="zh-CN" sz="2000" b="1" dirty="0">
                <a:solidFill>
                  <a:srgbClr val="0000FF"/>
                </a:solidFill>
              </a:rPr>
              <a:t>(</a:t>
            </a:r>
            <a:r>
              <a:rPr lang="en-US" altLang="zh-CN" sz="2000" b="1" dirty="0" err="1">
                <a:solidFill>
                  <a:srgbClr val="0000FF"/>
                </a:solidFill>
              </a:rPr>
              <a:t>JComponent.WHEN_IN_FOCUSED_WINDOW</a:t>
            </a:r>
            <a:r>
              <a:rPr lang="en-US" altLang="zh-CN" sz="2000" b="1" dirty="0">
                <a:solidFill>
                  <a:srgbClr val="0000FF"/>
                </a:solidFill>
              </a:rPr>
              <a:t>);</a:t>
            </a:r>
          </a:p>
          <a:p>
            <a:endParaRPr lang="zh-CN" altLang="en-US" sz="2000" dirty="0"/>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124</a:t>
            </a:fld>
            <a:endParaRPr lang="en-US"/>
          </a:p>
        </p:txBody>
      </p:sp>
    </p:spTree>
    <p:extLst>
      <p:ext uri="{BB962C8B-B14F-4D97-AF65-F5344CB8AC3E}">
        <p14:creationId xmlns:p14="http://schemas.microsoft.com/office/powerpoint/2010/main" xmlns="" val="34386016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zh-CN" altLang="en-US" sz="2000" dirty="0"/>
              <a:t>绑定按钮的键盘操作：步骤</a:t>
            </a:r>
            <a:r>
              <a:rPr lang="en-US" altLang="zh-CN" sz="2000" dirty="0"/>
              <a:t>(1)</a:t>
            </a:r>
            <a:r>
              <a:rPr lang="zh-CN" altLang="en-US" sz="2000" dirty="0"/>
              <a:t>返回的输入映射首先调用方法</a:t>
            </a:r>
            <a:r>
              <a:rPr lang="en-US" altLang="zh-CN" sz="2000" dirty="0"/>
              <a:t>public void put(</a:t>
            </a:r>
            <a:r>
              <a:rPr lang="en-US" altLang="zh-CN" sz="2000" dirty="0" err="1"/>
              <a:t>KeyStroke</a:t>
            </a:r>
            <a:r>
              <a:rPr lang="en-US" altLang="zh-CN" sz="2000" dirty="0"/>
              <a:t> </a:t>
            </a:r>
            <a:r>
              <a:rPr lang="en-US" altLang="zh-CN" sz="2000" dirty="0" err="1"/>
              <a:t>keyStroke</a:t>
            </a:r>
            <a:r>
              <a:rPr lang="en-US" altLang="zh-CN" sz="2000" dirty="0"/>
              <a:t>, Object </a:t>
            </a:r>
            <a:r>
              <a:rPr lang="en-US" altLang="zh-CN" sz="2000" dirty="0" err="1"/>
              <a:t>actionMapKey</a:t>
            </a:r>
            <a:r>
              <a:rPr lang="en-US" altLang="zh-CN" sz="2000" dirty="0"/>
              <a:t>)</a:t>
            </a:r>
            <a:r>
              <a:rPr lang="zh-CN" altLang="en-US" sz="2000" dirty="0"/>
              <a:t>将敲击键盘上的某键指定为按钮的键盘操作，并为该操作指定一个</a:t>
            </a:r>
            <a:r>
              <a:rPr lang="en-US" altLang="zh-CN" sz="2000" dirty="0"/>
              <a:t>Object</a:t>
            </a:r>
            <a:r>
              <a:rPr lang="zh-CN" altLang="en-US" sz="2000" dirty="0"/>
              <a:t>类型的</a:t>
            </a:r>
            <a:r>
              <a:rPr lang="zh-CN" altLang="en-US" sz="2000" b="1" dirty="0">
                <a:solidFill>
                  <a:srgbClr val="FF0000"/>
                </a:solidFill>
              </a:rPr>
              <a:t>映射关键字</a:t>
            </a:r>
            <a:r>
              <a:rPr lang="zh-CN" altLang="en-US" sz="2000" dirty="0"/>
              <a:t>，例如：</a:t>
            </a:r>
            <a:r>
              <a:rPr lang="en-US" altLang="zh-CN" sz="2000" b="1" dirty="0" err="1">
                <a:solidFill>
                  <a:srgbClr val="0000FF"/>
                </a:solidFill>
              </a:rPr>
              <a:t>inputmap.put</a:t>
            </a:r>
            <a:r>
              <a:rPr lang="en-US" altLang="zh-CN" sz="2000" b="1" dirty="0">
                <a:solidFill>
                  <a:srgbClr val="0000FF"/>
                </a:solidFill>
              </a:rPr>
              <a:t>(</a:t>
            </a:r>
            <a:r>
              <a:rPr lang="en-US" altLang="zh-CN" sz="2000" b="1" dirty="0" err="1">
                <a:solidFill>
                  <a:srgbClr val="0000FF"/>
                </a:solidFill>
              </a:rPr>
              <a:t>KeyStroke.getKeyStroke</a:t>
            </a:r>
            <a:r>
              <a:rPr lang="en-US" altLang="zh-CN" sz="2000" b="1" dirty="0">
                <a:solidFill>
                  <a:srgbClr val="0000FF"/>
                </a:solidFill>
              </a:rPr>
              <a:t>("A"), </a:t>
            </a:r>
            <a:r>
              <a:rPr lang="en-US" altLang="zh-CN" sz="2000" b="1" dirty="0">
                <a:solidFill>
                  <a:srgbClr val="FF0000"/>
                </a:solidFill>
              </a:rPr>
              <a:t>"</a:t>
            </a:r>
            <a:r>
              <a:rPr lang="en-US" altLang="zh-CN" sz="2000" b="1" dirty="0" err="1">
                <a:solidFill>
                  <a:srgbClr val="FF0000"/>
                </a:solidFill>
              </a:rPr>
              <a:t>abcdefg</a:t>
            </a:r>
            <a:r>
              <a:rPr lang="en-US" altLang="zh-CN" sz="2000" b="1" dirty="0">
                <a:solidFill>
                  <a:srgbClr val="FF0000"/>
                </a:solidFill>
              </a:rPr>
              <a:t>"</a:t>
            </a:r>
            <a:r>
              <a:rPr lang="en-US" altLang="zh-CN" sz="2000" b="1" dirty="0">
                <a:solidFill>
                  <a:srgbClr val="0000FF"/>
                </a:solidFill>
              </a:rPr>
              <a:t>);</a:t>
            </a:r>
          </a:p>
          <a:p>
            <a:endParaRPr lang="en-US" altLang="zh-CN" sz="2000" dirty="0"/>
          </a:p>
          <a:p>
            <a:r>
              <a:rPr lang="en-US" altLang="zh-CN" sz="2000" dirty="0"/>
              <a:t>(3) </a:t>
            </a:r>
            <a:r>
              <a:rPr lang="zh-CN" altLang="en-US" sz="2000" dirty="0"/>
              <a:t>为按钮的键盘操作指定监视器：按钮调用方法</a:t>
            </a:r>
            <a:r>
              <a:rPr lang="en-US" altLang="zh-CN" sz="2000" dirty="0"/>
              <a:t>public final </a:t>
            </a:r>
            <a:r>
              <a:rPr lang="en-US" altLang="zh-CN" sz="2000" dirty="0" err="1"/>
              <a:t>ActionMap</a:t>
            </a:r>
            <a:r>
              <a:rPr lang="en-US" altLang="zh-CN" sz="2000" dirty="0"/>
              <a:t> </a:t>
            </a:r>
            <a:r>
              <a:rPr lang="en-US" altLang="zh-CN" sz="2000" dirty="0" err="1"/>
              <a:t>getActionMap</a:t>
            </a:r>
            <a:r>
              <a:rPr lang="en-US" altLang="zh-CN" sz="2000" dirty="0"/>
              <a:t>()</a:t>
            </a:r>
            <a:r>
              <a:rPr lang="zh-CN" altLang="en-US" sz="2000" dirty="0"/>
              <a:t>返回一个</a:t>
            </a:r>
            <a:r>
              <a:rPr lang="en-US" altLang="zh-CN" sz="2000" dirty="0" err="1"/>
              <a:t>ActionMap</a:t>
            </a:r>
            <a:r>
              <a:rPr lang="zh-CN" altLang="en-US" sz="2000" dirty="0"/>
              <a:t>对象：</a:t>
            </a:r>
            <a:r>
              <a:rPr lang="en-US" altLang="zh-CN" sz="2000" b="1" dirty="0" err="1">
                <a:solidFill>
                  <a:srgbClr val="0000FF"/>
                </a:solidFill>
              </a:rPr>
              <a:t>ActionMap</a:t>
            </a:r>
            <a:r>
              <a:rPr lang="en-US" altLang="zh-CN" sz="2000" b="1" dirty="0">
                <a:solidFill>
                  <a:srgbClr val="0000FF"/>
                </a:solidFill>
              </a:rPr>
              <a:t> </a:t>
            </a:r>
            <a:r>
              <a:rPr lang="en-US" altLang="zh-CN" sz="2000" b="1" dirty="0" err="1">
                <a:solidFill>
                  <a:srgbClr val="0000FF"/>
                </a:solidFill>
              </a:rPr>
              <a:t>actionmap</a:t>
            </a:r>
            <a:r>
              <a:rPr lang="en-US" altLang="zh-CN" sz="2000" b="1" dirty="0">
                <a:solidFill>
                  <a:srgbClr val="0000FF"/>
                </a:solidFill>
              </a:rPr>
              <a:t> = </a:t>
            </a:r>
            <a:r>
              <a:rPr lang="en-US" altLang="zh-CN" sz="2000" b="1" dirty="0" err="1">
                <a:solidFill>
                  <a:srgbClr val="0000FF"/>
                </a:solidFill>
              </a:rPr>
              <a:t>button.getActionMap</a:t>
            </a:r>
            <a:r>
              <a:rPr lang="en-US" altLang="zh-CN" sz="2000" b="1" dirty="0">
                <a:solidFill>
                  <a:srgbClr val="0000FF"/>
                </a:solidFill>
              </a:rPr>
              <a:t>();</a:t>
            </a:r>
            <a:r>
              <a:rPr lang="en-US" altLang="zh-CN" sz="2000" dirty="0"/>
              <a:t> </a:t>
            </a:r>
            <a:r>
              <a:rPr lang="zh-CN" altLang="en-US" sz="2000" dirty="0"/>
              <a:t>然后，该对象</a:t>
            </a:r>
            <a:r>
              <a:rPr lang="en-US" altLang="zh-CN" sz="2000" dirty="0" err="1"/>
              <a:t>actionmap</a:t>
            </a:r>
            <a:r>
              <a:rPr lang="zh-CN" altLang="en-US" sz="2000" dirty="0"/>
              <a:t>调用方法</a:t>
            </a:r>
            <a:r>
              <a:rPr lang="en-US" altLang="zh-CN" sz="2000" dirty="0"/>
              <a:t>public void put(Object key, Action action) </a:t>
            </a:r>
            <a:r>
              <a:rPr lang="zh-CN" altLang="en-US" sz="2000" dirty="0"/>
              <a:t>为按钮的键盘操作指定监视器</a:t>
            </a:r>
            <a:r>
              <a:rPr lang="en-US" altLang="zh-CN" sz="2000" dirty="0"/>
              <a:t>(</a:t>
            </a:r>
            <a:r>
              <a:rPr lang="zh-CN" altLang="en-US" sz="2000" dirty="0"/>
              <a:t>实现单击键盘上的键通知监视器的过程</a:t>
            </a:r>
            <a:r>
              <a:rPr lang="en-US" altLang="zh-CN" sz="2000" dirty="0"/>
              <a:t>)</a:t>
            </a:r>
            <a:r>
              <a:rPr lang="zh-CN" altLang="en-US" sz="2000" dirty="0"/>
              <a:t>。例如：</a:t>
            </a:r>
            <a:r>
              <a:rPr lang="en-US" altLang="zh-CN" sz="2000" b="1" dirty="0" err="1">
                <a:solidFill>
                  <a:srgbClr val="0000FF"/>
                </a:solidFill>
              </a:rPr>
              <a:t>actionmap.put</a:t>
            </a:r>
            <a:r>
              <a:rPr lang="en-US" altLang="zh-CN" sz="2000" b="1" dirty="0">
                <a:solidFill>
                  <a:srgbClr val="0000FF"/>
                </a:solidFill>
              </a:rPr>
              <a:t>(</a:t>
            </a:r>
            <a:r>
              <a:rPr lang="en-US" altLang="zh-CN" sz="2000" b="1" dirty="0">
                <a:solidFill>
                  <a:srgbClr val="FF0000"/>
                </a:solidFill>
              </a:rPr>
              <a:t>"</a:t>
            </a:r>
            <a:r>
              <a:rPr lang="en-US" altLang="zh-CN" sz="2000" b="1" dirty="0" err="1">
                <a:solidFill>
                  <a:srgbClr val="FF0000"/>
                </a:solidFill>
              </a:rPr>
              <a:t>abcdefg</a:t>
            </a:r>
            <a:r>
              <a:rPr lang="en-US" altLang="zh-CN" sz="2000" b="1" dirty="0">
                <a:solidFill>
                  <a:srgbClr val="FF0000"/>
                </a:solidFill>
              </a:rPr>
              <a:t>"</a:t>
            </a:r>
            <a:r>
              <a:rPr lang="en-US" altLang="zh-CN" sz="2000" b="1" dirty="0">
                <a:solidFill>
                  <a:srgbClr val="0000FF"/>
                </a:solidFill>
              </a:rPr>
              <a:t>, listener);</a:t>
            </a:r>
          </a:p>
          <a:p>
            <a:endParaRPr lang="zh-CN" altLang="en-US" sz="2000" dirty="0"/>
          </a:p>
        </p:txBody>
      </p:sp>
      <p:sp>
        <p:nvSpPr>
          <p:cNvPr id="4" name="矩形 3"/>
          <p:cNvSpPr/>
          <p:nvPr/>
        </p:nvSpPr>
        <p:spPr>
          <a:xfrm>
            <a:off x="0" y="0"/>
            <a:ext cx="2379177" cy="369332"/>
          </a:xfrm>
          <a:prstGeom prst="rect">
            <a:avLst/>
          </a:prstGeom>
        </p:spPr>
        <p:txBody>
          <a:bodyPr wrap="none">
            <a:spAutoFit/>
          </a:bodyPr>
          <a:lstStyle/>
          <a:p>
            <a:r>
              <a:rPr lang="en-US" altLang="zh-CN" dirty="0"/>
              <a:t>10.22 </a:t>
            </a:r>
            <a:r>
              <a:rPr lang="zh-CN" altLang="en-US" dirty="0"/>
              <a:t>按钮绑定到键盘</a:t>
            </a:r>
          </a:p>
        </p:txBody>
      </p:sp>
      <p:sp>
        <p:nvSpPr>
          <p:cNvPr id="5" name="灯片编号占位符 4"/>
          <p:cNvSpPr>
            <a:spLocks noGrp="1"/>
          </p:cNvSpPr>
          <p:nvPr>
            <p:ph type="sldNum" sz="quarter" idx="12"/>
          </p:nvPr>
        </p:nvSpPr>
        <p:spPr/>
        <p:txBody>
          <a:bodyPr/>
          <a:lstStyle/>
          <a:p>
            <a:fld id="{B6F15528-21DE-4FAA-801E-634DDDAF4B2B}" type="slidenum">
              <a:rPr lang="en-US" smtClean="0"/>
              <a:pPr/>
              <a:t>125</a:t>
            </a:fld>
            <a:endParaRPr lang="en-US"/>
          </a:p>
        </p:txBody>
      </p:sp>
    </p:spTree>
    <p:extLst>
      <p:ext uri="{BB962C8B-B14F-4D97-AF65-F5344CB8AC3E}">
        <p14:creationId xmlns:p14="http://schemas.microsoft.com/office/powerpoint/2010/main" xmlns="" val="307066146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可以使用</a:t>
            </a:r>
            <a:r>
              <a:rPr lang="en-US" altLang="zh-CN" sz="2000" b="1" dirty="0">
                <a:solidFill>
                  <a:srgbClr val="0000FF"/>
                </a:solidFill>
              </a:rPr>
              <a:t>jar.exe</a:t>
            </a:r>
            <a:r>
              <a:rPr lang="zh-CN" altLang="en-US" sz="2000" dirty="0"/>
              <a:t>把一些文件压缩成一个</a:t>
            </a:r>
            <a:r>
              <a:rPr lang="en-US" altLang="zh-CN" sz="2000" dirty="0"/>
              <a:t>JAR</a:t>
            </a:r>
            <a:r>
              <a:rPr lang="zh-CN" altLang="en-US" sz="2000" dirty="0"/>
              <a:t>文件，来发布我们的应用程序。可以把</a:t>
            </a:r>
            <a:r>
              <a:rPr lang="en-US" altLang="zh-CN" sz="2000" dirty="0"/>
              <a:t>Java</a:t>
            </a:r>
            <a:r>
              <a:rPr lang="zh-CN" altLang="en-US" sz="2000" dirty="0"/>
              <a:t>应用程序中涉及到的类压缩成一个</a:t>
            </a:r>
            <a:r>
              <a:rPr lang="en-US" altLang="zh-CN" sz="2000" dirty="0"/>
              <a:t>JAR</a:t>
            </a:r>
            <a:r>
              <a:rPr lang="zh-CN" altLang="en-US" sz="2000" dirty="0"/>
              <a:t>文件，如</a:t>
            </a:r>
            <a:r>
              <a:rPr lang="en-US" altLang="zh-CN" sz="2000" dirty="0"/>
              <a:t>Tom.jar</a:t>
            </a:r>
            <a:r>
              <a:rPr lang="zh-CN" altLang="en-US" sz="2000" dirty="0"/>
              <a:t>，然后使用</a:t>
            </a:r>
            <a:r>
              <a:rPr lang="en-US" altLang="zh-CN" sz="2000" dirty="0"/>
              <a:t>Java</a:t>
            </a:r>
            <a:r>
              <a:rPr lang="zh-CN" altLang="en-US" sz="2000" dirty="0"/>
              <a:t>解释器</a:t>
            </a:r>
            <a:r>
              <a:rPr lang="en-US" altLang="zh-CN" sz="2000" dirty="0"/>
              <a:t>(</a:t>
            </a:r>
            <a:r>
              <a:rPr lang="zh-CN" altLang="en-US" sz="2000" dirty="0"/>
              <a:t>使用参数</a:t>
            </a:r>
            <a:r>
              <a:rPr lang="en-US" altLang="zh-CN" sz="2000" dirty="0"/>
              <a:t>-jar)</a:t>
            </a:r>
            <a:r>
              <a:rPr lang="zh-CN" altLang="en-US" sz="2000" dirty="0"/>
              <a:t>执行这个压缩文件：</a:t>
            </a:r>
            <a:r>
              <a:rPr lang="en-US" altLang="zh-CN" sz="2000" dirty="0"/>
              <a:t>java -jar Tom.jar</a:t>
            </a:r>
            <a:r>
              <a:rPr lang="zh-CN" altLang="en-US" sz="2000" dirty="0"/>
              <a:t>或用鼠标双击该文件，执行这个压缩文件。</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126</a:t>
            </a:fld>
            <a:endParaRPr lang="en-US"/>
          </a:p>
        </p:txBody>
      </p:sp>
    </p:spTree>
    <p:extLst>
      <p:ext uri="{BB962C8B-B14F-4D97-AF65-F5344CB8AC3E}">
        <p14:creationId xmlns:p14="http://schemas.microsoft.com/office/powerpoint/2010/main" xmlns="" val="28542576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假设</a:t>
            </a:r>
            <a:r>
              <a:rPr lang="en-US" altLang="zh-CN" sz="2000" dirty="0"/>
              <a:t>D:\test</a:t>
            </a:r>
            <a:r>
              <a:rPr lang="zh-CN" altLang="en-US" sz="2000" dirty="0"/>
              <a:t>目录中的应用程序有</a:t>
            </a:r>
            <a:r>
              <a:rPr lang="en-US" altLang="zh-CN" sz="2000" dirty="0"/>
              <a:t>3</a:t>
            </a:r>
            <a:r>
              <a:rPr lang="zh-CN" altLang="en-US" sz="2000" dirty="0"/>
              <a:t>个类</a:t>
            </a:r>
            <a:r>
              <a:rPr lang="en-US" altLang="zh-CN" sz="2000" dirty="0"/>
              <a:t>Example</a:t>
            </a:r>
            <a:r>
              <a:rPr lang="zh-CN" altLang="en-US" sz="2000" dirty="0"/>
              <a:t>、</a:t>
            </a:r>
            <a:r>
              <a:rPr lang="en-US" altLang="zh-CN" sz="2000" dirty="0" err="1"/>
              <a:t>MyInterbalFrame</a:t>
            </a:r>
            <a:r>
              <a:rPr lang="zh-CN" altLang="en-US" sz="2000" dirty="0"/>
              <a:t>和</a:t>
            </a:r>
            <a:r>
              <a:rPr lang="en-US" altLang="zh-CN" sz="2000" dirty="0" err="1"/>
              <a:t>Mywindow</a:t>
            </a:r>
            <a:r>
              <a:rPr lang="zh-CN" altLang="en-US" sz="2000" dirty="0"/>
              <a:t>，其中</a:t>
            </a:r>
            <a:r>
              <a:rPr lang="en-US" altLang="zh-CN" sz="2000" dirty="0"/>
              <a:t>Example</a:t>
            </a:r>
            <a:r>
              <a:rPr lang="zh-CN" altLang="en-US" sz="2000" dirty="0"/>
              <a:t>是主类。生成一个</a:t>
            </a:r>
            <a:r>
              <a:rPr lang="en-US" altLang="zh-CN" sz="2000" dirty="0"/>
              <a:t>Jar</a:t>
            </a:r>
            <a:r>
              <a:rPr lang="zh-CN" altLang="en-US" sz="2000" dirty="0"/>
              <a:t>文件的步骤如下：</a:t>
            </a:r>
          </a:p>
          <a:p>
            <a:endParaRPr lang="en-US" altLang="zh-CN" sz="2000" dirty="0"/>
          </a:p>
          <a:p>
            <a:r>
              <a:rPr lang="en-US" altLang="zh-CN" sz="2000" dirty="0"/>
              <a:t>(1)</a:t>
            </a:r>
            <a:r>
              <a:rPr lang="zh-CN" altLang="en-US" sz="2000" dirty="0"/>
              <a:t>首先用文本编辑器（如</a:t>
            </a:r>
            <a:r>
              <a:rPr lang="en-US" altLang="zh-CN" sz="2000" dirty="0"/>
              <a:t>Windows</a:t>
            </a:r>
            <a:r>
              <a:rPr lang="zh-CN" altLang="en-US" sz="2000" dirty="0"/>
              <a:t>中的记事本）编写一个清单文件</a:t>
            </a:r>
          </a:p>
          <a:p>
            <a:pPr marL="400050" lvl="1" indent="0">
              <a:buNone/>
            </a:pPr>
            <a:r>
              <a:rPr lang="en-US" altLang="zh-CN" sz="2000" b="1" dirty="0" err="1">
                <a:solidFill>
                  <a:srgbClr val="FF0000"/>
                </a:solidFill>
              </a:rPr>
              <a:t>moon.mf</a:t>
            </a:r>
            <a:endParaRPr lang="en-US" altLang="zh-CN" sz="2000" b="1" dirty="0">
              <a:solidFill>
                <a:srgbClr val="FF0000"/>
              </a:solidFill>
            </a:endParaRPr>
          </a:p>
          <a:p>
            <a:pPr marL="400050" lvl="1" indent="0">
              <a:buNone/>
            </a:pPr>
            <a:r>
              <a:rPr lang="en-US" altLang="zh-CN" sz="2000" dirty="0">
                <a:solidFill>
                  <a:srgbClr val="0000FF"/>
                </a:solidFill>
              </a:rPr>
              <a:t>Manifest-Version: 1.0</a:t>
            </a:r>
          </a:p>
          <a:p>
            <a:pPr marL="400050" lvl="1" indent="0">
              <a:buNone/>
            </a:pPr>
            <a:r>
              <a:rPr lang="en-US" altLang="zh-CN" sz="2000" dirty="0">
                <a:solidFill>
                  <a:srgbClr val="0000FF"/>
                </a:solidFill>
              </a:rPr>
              <a:t>Main-Class: Example</a:t>
            </a:r>
          </a:p>
          <a:p>
            <a:pPr marL="400050" lvl="1" indent="0">
              <a:buNone/>
            </a:pPr>
            <a:r>
              <a:rPr lang="en-US" altLang="zh-CN" sz="2000" dirty="0">
                <a:solidFill>
                  <a:srgbClr val="0000FF"/>
                </a:solidFill>
              </a:rPr>
              <a:t>Created-By: 1.6</a:t>
            </a:r>
          </a:p>
          <a:p>
            <a:r>
              <a:rPr lang="zh-CN" altLang="en-US" sz="2000" dirty="0"/>
              <a:t>注：编写清单文件时，在</a:t>
            </a:r>
            <a:r>
              <a:rPr lang="en-US" altLang="zh-CN" sz="2000" dirty="0"/>
              <a:t>"Manifest-Version</a:t>
            </a:r>
            <a:r>
              <a:rPr lang="zh-CN" altLang="en-US" sz="2000" dirty="0"/>
              <a:t>：</a:t>
            </a:r>
            <a:r>
              <a:rPr lang="en-US" altLang="zh-CN" sz="2000" dirty="0"/>
              <a:t>"</a:t>
            </a:r>
            <a:r>
              <a:rPr lang="zh-CN" altLang="en-US" sz="2000" dirty="0"/>
              <a:t>和</a:t>
            </a:r>
            <a:r>
              <a:rPr lang="en-US" altLang="zh-CN" sz="2000" dirty="0"/>
              <a:t>"1.0"</a:t>
            </a:r>
            <a:r>
              <a:rPr lang="zh-CN" altLang="en-US" sz="2000" dirty="0"/>
              <a:t>之间、</a:t>
            </a:r>
            <a:r>
              <a:rPr lang="en-US" altLang="zh-CN" sz="2000" dirty="0"/>
              <a:t>"Main-Class</a:t>
            </a:r>
            <a:r>
              <a:rPr lang="zh-CN" altLang="en-US" sz="2000" dirty="0"/>
              <a:t>：</a:t>
            </a:r>
            <a:r>
              <a:rPr lang="en-US" altLang="zh-CN" sz="2000" dirty="0"/>
              <a:t>"</a:t>
            </a:r>
            <a:r>
              <a:rPr lang="zh-CN" altLang="en-US" sz="2000" dirty="0"/>
              <a:t>和主类</a:t>
            </a:r>
            <a:r>
              <a:rPr lang="en-US" altLang="zh-CN" sz="2000" dirty="0"/>
              <a:t>"Example"</a:t>
            </a:r>
            <a:r>
              <a:rPr lang="zh-CN" altLang="en-US" sz="2000" dirty="0"/>
              <a:t>之间以及</a:t>
            </a:r>
            <a:r>
              <a:rPr lang="en-US" altLang="zh-CN" sz="2000" dirty="0"/>
              <a:t>"Created-By</a:t>
            </a:r>
            <a:r>
              <a:rPr lang="zh-CN" altLang="en-US" sz="2000" dirty="0"/>
              <a:t>：</a:t>
            </a:r>
            <a:r>
              <a:rPr lang="en-US" altLang="zh-CN" sz="2000" dirty="0"/>
              <a:t>"</a:t>
            </a:r>
            <a:r>
              <a:rPr lang="zh-CN" altLang="en-US" sz="2000" dirty="0"/>
              <a:t>和</a:t>
            </a:r>
            <a:r>
              <a:rPr lang="en-US" altLang="zh-CN" sz="2000" dirty="0"/>
              <a:t>"1.6"</a:t>
            </a:r>
            <a:r>
              <a:rPr lang="zh-CN" altLang="en-US" sz="2000" dirty="0"/>
              <a:t>之间必须有且只有一个空格。保存</a:t>
            </a:r>
            <a:r>
              <a:rPr lang="en-US" altLang="zh-CN" sz="2000" dirty="0" err="1"/>
              <a:t>moon.mf</a:t>
            </a:r>
            <a:r>
              <a:rPr lang="zh-CN" altLang="en-US" sz="2000" dirty="0"/>
              <a:t>到</a:t>
            </a:r>
            <a:r>
              <a:rPr lang="en-US" altLang="zh-CN" sz="2000" dirty="0"/>
              <a:t>D:\test</a:t>
            </a:r>
            <a:r>
              <a:rPr lang="zh-CN" altLang="en-US" sz="2000" dirty="0"/>
              <a:t>。</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127</a:t>
            </a:fld>
            <a:endParaRPr lang="en-US"/>
          </a:p>
        </p:txBody>
      </p:sp>
      <p:cxnSp>
        <p:nvCxnSpPr>
          <p:cNvPr id="7" name="直接箭头连接符 6"/>
          <p:cNvCxnSpPr/>
          <p:nvPr/>
        </p:nvCxnSpPr>
        <p:spPr>
          <a:xfrm flipV="1">
            <a:off x="395536" y="4005064"/>
            <a:ext cx="432048" cy="28803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1520" y="6237312"/>
            <a:ext cx="6870792" cy="369332"/>
          </a:xfrm>
          <a:prstGeom prst="rect">
            <a:avLst/>
          </a:prstGeom>
          <a:noFill/>
        </p:spPr>
        <p:txBody>
          <a:bodyPr wrap="none" rtlCol="0">
            <a:spAutoFit/>
          </a:bodyPr>
          <a:lstStyle/>
          <a:p>
            <a:r>
              <a:rPr lang="zh-CN" altLang="en-US" dirty="0"/>
              <a:t>注意：与</a:t>
            </a:r>
            <a:r>
              <a:rPr lang="en-US" altLang="zh-CN" dirty="0"/>
              <a:t>4.7</a:t>
            </a:r>
            <a:r>
              <a:rPr lang="zh-CN" altLang="en-US" dirty="0"/>
              <a:t>节中的区别。此处，用了</a:t>
            </a:r>
            <a:r>
              <a:rPr lang="en-US" altLang="zh-CN" b="1" dirty="0"/>
              <a:t>Main-Class</a:t>
            </a:r>
            <a:r>
              <a:rPr lang="zh-CN" altLang="en-US" dirty="0"/>
              <a:t>，而</a:t>
            </a:r>
            <a:r>
              <a:rPr lang="en-US" altLang="zh-CN" dirty="0"/>
              <a:t>4.7</a:t>
            </a:r>
            <a:r>
              <a:rPr lang="zh-CN" altLang="en-US" dirty="0"/>
              <a:t>节用</a:t>
            </a:r>
            <a:r>
              <a:rPr lang="en-US" altLang="zh-CN" b="1" dirty="0"/>
              <a:t>Class</a:t>
            </a:r>
            <a:r>
              <a:rPr lang="zh-CN" altLang="en-US" dirty="0"/>
              <a:t>。</a:t>
            </a:r>
          </a:p>
        </p:txBody>
      </p:sp>
    </p:spTree>
    <p:extLst>
      <p:ext uri="{BB962C8B-B14F-4D97-AF65-F5344CB8AC3E}">
        <p14:creationId xmlns:p14="http://schemas.microsoft.com/office/powerpoint/2010/main" xmlns="" val="12967958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生成</a:t>
            </a:r>
            <a:r>
              <a:rPr lang="en-US" altLang="zh-CN" sz="2000" dirty="0"/>
              <a:t>JAR</a:t>
            </a:r>
            <a:r>
              <a:rPr lang="zh-CN" altLang="en-US" sz="2000" dirty="0"/>
              <a:t>文件</a:t>
            </a:r>
          </a:p>
          <a:p>
            <a:r>
              <a:rPr lang="en-US" altLang="zh-CN" sz="2000" dirty="0">
                <a:solidFill>
                  <a:srgbClr val="0000FF"/>
                </a:solidFill>
              </a:rPr>
              <a:t>D:\test\jar cfm Tom.jar </a:t>
            </a:r>
            <a:r>
              <a:rPr lang="en-US" altLang="zh-CN" sz="2000" dirty="0" err="1">
                <a:solidFill>
                  <a:srgbClr val="0000FF"/>
                </a:solidFill>
              </a:rPr>
              <a:t>moon.mf</a:t>
            </a:r>
            <a:r>
              <a:rPr lang="en-US" altLang="zh-CN" sz="2000" dirty="0">
                <a:solidFill>
                  <a:srgbClr val="0000FF"/>
                </a:solidFill>
              </a:rPr>
              <a:t> </a:t>
            </a:r>
            <a:r>
              <a:rPr lang="en-US" altLang="zh-CN" sz="2000" dirty="0" err="1">
                <a:solidFill>
                  <a:srgbClr val="0000FF"/>
                </a:solidFill>
              </a:rPr>
              <a:t>Example.class</a:t>
            </a:r>
            <a:r>
              <a:rPr lang="en-US" altLang="zh-CN" sz="2000" dirty="0">
                <a:solidFill>
                  <a:srgbClr val="0000FF"/>
                </a:solidFill>
              </a:rPr>
              <a:t> </a:t>
            </a:r>
            <a:r>
              <a:rPr lang="en-US" altLang="zh-CN" sz="2000" dirty="0" err="1">
                <a:solidFill>
                  <a:srgbClr val="0000FF"/>
                </a:solidFill>
              </a:rPr>
              <a:t>MyInterbalFrame.class</a:t>
            </a:r>
            <a:r>
              <a:rPr lang="en-US" altLang="zh-CN" sz="2000" dirty="0">
                <a:solidFill>
                  <a:srgbClr val="0000FF"/>
                </a:solidFill>
              </a:rPr>
              <a:t> </a:t>
            </a:r>
            <a:r>
              <a:rPr lang="en-US" altLang="zh-CN" sz="2000" dirty="0" err="1">
                <a:solidFill>
                  <a:srgbClr val="0000FF"/>
                </a:solidFill>
              </a:rPr>
              <a:t>Mywindow.class</a:t>
            </a:r>
            <a:endParaRPr lang="en-US" altLang="zh-CN" sz="2000" dirty="0">
              <a:solidFill>
                <a:srgbClr val="0000FF"/>
              </a:solidFill>
            </a:endParaRPr>
          </a:p>
          <a:p>
            <a:endParaRPr lang="en-US" altLang="zh-CN" sz="2000" dirty="0"/>
          </a:p>
          <a:p>
            <a:r>
              <a:rPr lang="zh-CN" altLang="en-US" sz="2000" dirty="0"/>
              <a:t>如果目录</a:t>
            </a:r>
            <a:r>
              <a:rPr lang="en-US" altLang="zh-CN" sz="2000" dirty="0"/>
              <a:t>D:\test</a:t>
            </a:r>
            <a:r>
              <a:rPr lang="zh-CN" altLang="en-US" sz="2000" dirty="0"/>
              <a:t>下的字节码文件刚好是应用程序需要的全部字节码文件，也可以这样生成</a:t>
            </a:r>
            <a:r>
              <a:rPr lang="en-US" altLang="zh-CN" sz="2000" dirty="0"/>
              <a:t>JAR</a:t>
            </a:r>
            <a:r>
              <a:rPr lang="zh-CN" altLang="en-US" sz="2000" dirty="0"/>
              <a:t>文件：</a:t>
            </a:r>
            <a:r>
              <a:rPr lang="en-US" altLang="zh-CN" sz="2000" dirty="0">
                <a:solidFill>
                  <a:srgbClr val="0000FF"/>
                </a:solidFill>
              </a:rPr>
              <a:t>D:\test\jar  cfm  Tom.jar  </a:t>
            </a:r>
            <a:r>
              <a:rPr lang="en-US" altLang="zh-CN" sz="2000" dirty="0" err="1">
                <a:solidFill>
                  <a:srgbClr val="0000FF"/>
                </a:solidFill>
              </a:rPr>
              <a:t>moon.mf</a:t>
            </a:r>
            <a:r>
              <a:rPr lang="en-US" altLang="zh-CN" sz="2000" dirty="0">
                <a:solidFill>
                  <a:srgbClr val="0000FF"/>
                </a:solidFill>
              </a:rPr>
              <a:t>  *.class</a:t>
            </a:r>
          </a:p>
          <a:p>
            <a:endParaRPr lang="en-US" altLang="zh-CN" sz="2000" dirty="0"/>
          </a:p>
          <a:p>
            <a:r>
              <a:rPr lang="zh-CN" altLang="en-US" sz="2000" dirty="0"/>
              <a:t>其中，参数</a:t>
            </a:r>
            <a:r>
              <a:rPr lang="en-US" altLang="zh-CN" sz="2000" dirty="0"/>
              <a:t>c</a:t>
            </a:r>
            <a:r>
              <a:rPr lang="zh-CN" altLang="en-US" sz="2000" dirty="0"/>
              <a:t>表示要生成一个新的</a:t>
            </a:r>
            <a:r>
              <a:rPr lang="en-US" altLang="zh-CN" sz="2000" dirty="0"/>
              <a:t>JAR</a:t>
            </a:r>
            <a:r>
              <a:rPr lang="zh-CN" altLang="en-US" sz="2000" dirty="0"/>
              <a:t>文件，</a:t>
            </a:r>
            <a:r>
              <a:rPr lang="en-US" altLang="zh-CN" sz="2000" dirty="0"/>
              <a:t>f</a:t>
            </a:r>
            <a:r>
              <a:rPr lang="zh-CN" altLang="en-US" sz="2000" dirty="0"/>
              <a:t>表示要生成的</a:t>
            </a:r>
            <a:r>
              <a:rPr lang="en-US" altLang="zh-CN" sz="2000" dirty="0"/>
              <a:t>JAR</a:t>
            </a:r>
            <a:r>
              <a:rPr lang="zh-CN" altLang="en-US" sz="2000" dirty="0"/>
              <a:t>文件的名字，</a:t>
            </a:r>
            <a:r>
              <a:rPr lang="en-US" altLang="zh-CN" sz="2000" dirty="0"/>
              <a:t>m</a:t>
            </a:r>
            <a:r>
              <a:rPr lang="zh-CN" altLang="en-US" sz="2000" dirty="0"/>
              <a:t>表示文件清单文件的名字。 </a:t>
            </a:r>
          </a:p>
          <a:p>
            <a:r>
              <a:rPr lang="zh-CN" altLang="en-US" sz="2000" dirty="0"/>
              <a:t>现在就可以将</a:t>
            </a:r>
            <a:r>
              <a:rPr lang="en-US" altLang="zh-CN" sz="2000" dirty="0"/>
              <a:t>Tom.jar</a:t>
            </a:r>
            <a:r>
              <a:rPr lang="zh-CN" altLang="en-US" sz="2000" dirty="0"/>
              <a:t>文件复制到任何一个安装了</a:t>
            </a:r>
            <a:r>
              <a:rPr lang="en-US" altLang="zh-CN" sz="2000" dirty="0"/>
              <a:t>Java</a:t>
            </a:r>
            <a:r>
              <a:rPr lang="zh-CN" altLang="en-US" sz="2000" dirty="0"/>
              <a:t>运行环境的计算机上，只要用鼠标双击该文件就可以运行该</a:t>
            </a:r>
            <a:r>
              <a:rPr lang="en-US" altLang="zh-CN" sz="2000" dirty="0"/>
              <a:t>Java</a:t>
            </a:r>
            <a:r>
              <a:rPr lang="zh-CN" altLang="en-US" sz="2000" dirty="0"/>
              <a:t>应用程序了。</a:t>
            </a:r>
          </a:p>
        </p:txBody>
      </p:sp>
      <p:sp>
        <p:nvSpPr>
          <p:cNvPr id="4" name="矩形 3"/>
          <p:cNvSpPr/>
          <p:nvPr/>
        </p:nvSpPr>
        <p:spPr>
          <a:xfrm>
            <a:off x="0" y="0"/>
            <a:ext cx="2148345" cy="369332"/>
          </a:xfrm>
          <a:prstGeom prst="rect">
            <a:avLst/>
          </a:prstGeom>
        </p:spPr>
        <p:txBody>
          <a:bodyPr wrap="none">
            <a:spAutoFit/>
          </a:bodyPr>
          <a:lstStyle/>
          <a:p>
            <a:r>
              <a:rPr lang="en-US" altLang="zh-CN" dirty="0"/>
              <a:t>10.25 </a:t>
            </a:r>
            <a:r>
              <a:rPr lang="zh-CN" altLang="en-US" dirty="0"/>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128</a:t>
            </a:fld>
            <a:endParaRPr lang="en-US"/>
          </a:p>
        </p:txBody>
      </p:sp>
    </p:spTree>
    <p:extLst>
      <p:ext uri="{BB962C8B-B14F-4D97-AF65-F5344CB8AC3E}">
        <p14:creationId xmlns:p14="http://schemas.microsoft.com/office/powerpoint/2010/main" xmlns="" val="68090403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小节</a:t>
            </a:r>
          </a:p>
        </p:txBody>
      </p:sp>
      <p:sp>
        <p:nvSpPr>
          <p:cNvPr id="3" name="内容占位符 2"/>
          <p:cNvSpPr>
            <a:spLocks noGrp="1"/>
          </p:cNvSpPr>
          <p:nvPr>
            <p:ph idx="1"/>
          </p:nvPr>
        </p:nvSpPr>
        <p:spPr>
          <a:xfrm>
            <a:off x="457200" y="1600200"/>
            <a:ext cx="4330824" cy="4525963"/>
          </a:xfrm>
        </p:spPr>
        <p:txBody>
          <a:bodyPr>
            <a:noAutofit/>
          </a:bodyPr>
          <a:lstStyle/>
          <a:p>
            <a:r>
              <a:rPr lang="en-US" altLang="zh-CN" sz="2000" b="1" dirty="0"/>
              <a:t>10.1 AWT</a:t>
            </a:r>
            <a:r>
              <a:rPr lang="zh-CN" altLang="en-US" sz="2000" b="1" dirty="0"/>
              <a:t>组件与</a:t>
            </a:r>
            <a:r>
              <a:rPr lang="en-US" altLang="zh-CN" sz="2000" b="1" dirty="0"/>
              <a:t>Swing</a:t>
            </a:r>
            <a:r>
              <a:rPr lang="zh-CN" altLang="en-US" sz="2000" b="1" dirty="0"/>
              <a:t>组件概述</a:t>
            </a:r>
            <a:endParaRPr lang="en-US" altLang="zh-CN" sz="2000" b="1" dirty="0"/>
          </a:p>
          <a:p>
            <a:r>
              <a:rPr lang="en-US" altLang="zh-CN" sz="2000" b="1" dirty="0">
                <a:solidFill>
                  <a:schemeClr val="accent6">
                    <a:lumMod val="50000"/>
                  </a:schemeClr>
                </a:solidFill>
              </a:rPr>
              <a:t>10.2 </a:t>
            </a:r>
            <a:r>
              <a:rPr lang="en-US" altLang="zh-CN" sz="2000" b="1" dirty="0" err="1">
                <a:solidFill>
                  <a:schemeClr val="accent6">
                    <a:lumMod val="50000"/>
                  </a:schemeClr>
                </a:solidFill>
              </a:rPr>
              <a:t>JFrame</a:t>
            </a:r>
            <a:r>
              <a:rPr lang="zh-CN" altLang="en-US" sz="2000" b="1" dirty="0">
                <a:solidFill>
                  <a:schemeClr val="accent6">
                    <a:lumMod val="50000"/>
                  </a:schemeClr>
                </a:solidFill>
              </a:rPr>
              <a:t>窗体</a:t>
            </a:r>
            <a:endParaRPr lang="en-US" altLang="zh-CN" sz="2000" b="1" dirty="0">
              <a:solidFill>
                <a:schemeClr val="accent6">
                  <a:lumMod val="50000"/>
                </a:schemeClr>
              </a:solidFill>
            </a:endParaRPr>
          </a:p>
          <a:p>
            <a:r>
              <a:rPr lang="en-US" altLang="zh-CN" sz="2000" dirty="0">
                <a:solidFill>
                  <a:srgbClr val="0000FF"/>
                </a:solidFill>
              </a:rPr>
              <a:t>10.3 </a:t>
            </a:r>
            <a:r>
              <a:rPr lang="zh-CN" altLang="en-US" sz="2000" dirty="0">
                <a:solidFill>
                  <a:srgbClr val="0000FF"/>
                </a:solidFill>
              </a:rPr>
              <a:t>菜单</a:t>
            </a:r>
            <a:r>
              <a:rPr lang="zh-CN" altLang="en-US" sz="2000" b="1" i="1" u="sng" dirty="0">
                <a:solidFill>
                  <a:srgbClr val="0000FF"/>
                </a:solidFill>
              </a:rPr>
              <a:t>组件</a:t>
            </a:r>
            <a:endParaRPr lang="en-US" altLang="zh-CN" sz="2000" b="1" i="1" u="sng" dirty="0">
              <a:solidFill>
                <a:srgbClr val="0000FF"/>
              </a:solidFill>
            </a:endParaRPr>
          </a:p>
          <a:p>
            <a:r>
              <a:rPr lang="en-US" altLang="zh-CN" sz="2000" b="1" dirty="0">
                <a:solidFill>
                  <a:srgbClr val="00B0F0"/>
                </a:solidFill>
              </a:rPr>
              <a:t>10.4 </a:t>
            </a:r>
            <a:r>
              <a:rPr lang="zh-CN" altLang="en-US" sz="2000" b="1" dirty="0">
                <a:solidFill>
                  <a:srgbClr val="00B0F0"/>
                </a:solidFill>
              </a:rPr>
              <a:t>布局设计</a:t>
            </a:r>
            <a:endParaRPr lang="en-US" altLang="zh-CN" sz="2000" b="1" dirty="0">
              <a:solidFill>
                <a:srgbClr val="00B0F0"/>
              </a:solidFill>
            </a:endParaRPr>
          </a:p>
          <a:p>
            <a:r>
              <a:rPr lang="en-US" altLang="zh-CN" sz="2000" b="1" dirty="0">
                <a:solidFill>
                  <a:schemeClr val="accent6">
                    <a:lumMod val="50000"/>
                  </a:schemeClr>
                </a:solidFill>
              </a:rPr>
              <a:t>10.5 </a:t>
            </a:r>
            <a:r>
              <a:rPr lang="zh-CN" altLang="en-US" sz="2000" b="1" dirty="0">
                <a:solidFill>
                  <a:schemeClr val="accent6">
                    <a:lumMod val="50000"/>
                  </a:schemeClr>
                </a:solidFill>
              </a:rPr>
              <a:t>中间容器</a:t>
            </a:r>
            <a:endParaRPr lang="en-US" altLang="zh-CN" sz="2000" b="1" dirty="0">
              <a:solidFill>
                <a:schemeClr val="accent6">
                  <a:lumMod val="50000"/>
                </a:schemeClr>
              </a:solidFill>
            </a:endParaRPr>
          </a:p>
          <a:p>
            <a:r>
              <a:rPr lang="en-US" altLang="zh-CN" sz="2000" dirty="0">
                <a:solidFill>
                  <a:srgbClr val="0000FF"/>
                </a:solidFill>
              </a:rPr>
              <a:t>10.6 </a:t>
            </a:r>
            <a:r>
              <a:rPr lang="zh-CN" altLang="en-US" sz="2000" dirty="0">
                <a:solidFill>
                  <a:srgbClr val="0000FF"/>
                </a:solidFill>
              </a:rPr>
              <a:t>文本</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10.7 </a:t>
            </a:r>
            <a:r>
              <a:rPr lang="zh-CN" altLang="en-US" sz="2000" dirty="0">
                <a:solidFill>
                  <a:srgbClr val="0000FF"/>
                </a:solidFill>
              </a:rPr>
              <a:t>按钮与标签</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10.8 </a:t>
            </a:r>
            <a:r>
              <a:rPr lang="zh-CN" altLang="en-US" sz="2000" dirty="0">
                <a:solidFill>
                  <a:srgbClr val="0000FF"/>
                </a:solidFill>
              </a:rPr>
              <a:t>复选框与单选按钮</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10.9 </a:t>
            </a:r>
            <a:r>
              <a:rPr lang="zh-CN" altLang="en-US" sz="2000" dirty="0">
                <a:solidFill>
                  <a:srgbClr val="0000FF"/>
                </a:solidFill>
              </a:rPr>
              <a:t>列表</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10.10 </a:t>
            </a:r>
            <a:r>
              <a:rPr lang="zh-CN" altLang="en-US" sz="2000" dirty="0">
                <a:solidFill>
                  <a:srgbClr val="0000FF"/>
                </a:solidFill>
              </a:rPr>
              <a:t>表格</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10.11 </a:t>
            </a:r>
            <a:r>
              <a:rPr lang="zh-CN" altLang="en-US" sz="2000" dirty="0">
                <a:solidFill>
                  <a:srgbClr val="0000FF"/>
                </a:solidFill>
              </a:rPr>
              <a:t>树</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10.12 </a:t>
            </a:r>
            <a:r>
              <a:rPr lang="zh-CN" altLang="en-US" sz="2000" dirty="0">
                <a:solidFill>
                  <a:srgbClr val="0000FF"/>
                </a:solidFill>
              </a:rPr>
              <a:t>进度条</a:t>
            </a:r>
            <a:r>
              <a:rPr lang="zh-CN" altLang="en-US" sz="2000" b="1" i="1" u="sng" dirty="0">
                <a:solidFill>
                  <a:srgbClr val="0000FF"/>
                </a:solidFill>
              </a:rPr>
              <a:t>组件</a:t>
            </a:r>
            <a:endParaRPr lang="en-US" altLang="zh-CN" sz="2000" b="1" i="1" u="sng" dirty="0">
              <a:solidFill>
                <a:srgbClr val="0000FF"/>
              </a:solidFill>
            </a:endParaRPr>
          </a:p>
          <a:p>
            <a:r>
              <a:rPr lang="en-US" altLang="zh-CN" sz="2000" dirty="0">
                <a:solidFill>
                  <a:srgbClr val="0000FF"/>
                </a:solidFill>
              </a:rPr>
              <a:t>10.13 </a:t>
            </a:r>
            <a:r>
              <a:rPr lang="zh-CN" altLang="en-US" sz="2000" b="1" i="1" u="sng" dirty="0">
                <a:solidFill>
                  <a:srgbClr val="0000FF"/>
                </a:solidFill>
              </a:rPr>
              <a:t>组件</a:t>
            </a:r>
            <a:r>
              <a:rPr lang="zh-CN" altLang="en-US" sz="2000" dirty="0">
                <a:solidFill>
                  <a:srgbClr val="0000FF"/>
                </a:solidFill>
              </a:rPr>
              <a:t>常用方法</a:t>
            </a:r>
            <a:endParaRPr lang="en-US" altLang="zh-CN" sz="2000" dirty="0">
              <a:solidFill>
                <a:srgbClr val="0000FF"/>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7030A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7030A0"/>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rgbClr val="7030A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10.18 AWT</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线程</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10.19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计时器</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10.20 MVC</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设计模式</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10.21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播放音频</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10.22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按钮绑定到键盘</a:t>
            </a:r>
            <a:endParaRPr kumimoji="0" lang="en-US" altLang="zh-CN" sz="2000" b="1" i="0" u="none" strike="noStrike" kern="1200" cap="none" spc="0" normalizeH="0" baseline="0" noProof="0" dirty="0">
              <a:ln>
                <a:noFill/>
              </a:ln>
              <a:solidFill>
                <a:srgbClr val="00B05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10.23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rPr>
              <a:t>10.24 </a:t>
            </a:r>
            <a:r>
              <a:rPr kumimoji="0" lang="zh-CN" altLang="en-US" sz="2000" b="1" i="0" u="none" strike="noStrike" kern="1200" cap="none" spc="0" normalizeH="0" baseline="0" noProof="0" dirty="0">
                <a:ln>
                  <a:noFill/>
                </a:ln>
                <a:solidFill>
                  <a:schemeClr val="accent6">
                    <a:lumMod val="50000"/>
                  </a:schemeClr>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chemeClr val="accent6">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00B050"/>
                </a:solidFill>
                <a:effectLst/>
                <a:uLnTx/>
                <a:uFillTx/>
                <a:latin typeface="+mn-lt"/>
                <a:ea typeface="+mn-ea"/>
                <a:cs typeface="+mn-cs"/>
              </a:rPr>
              <a:t>10.25 </a:t>
            </a:r>
            <a:r>
              <a:rPr kumimoji="0" lang="zh-CN" altLang="en-US" sz="2000" b="1" i="0" u="none" strike="noStrike" kern="1200" cap="none" spc="0" normalizeH="0" baseline="0" noProof="0" dirty="0">
                <a:ln>
                  <a:noFill/>
                </a:ln>
                <a:solidFill>
                  <a:srgbClr val="00B050"/>
                </a:solidFill>
                <a:effectLst/>
                <a:uLnTx/>
                <a:uFillTx/>
                <a:latin typeface="+mn-lt"/>
                <a:ea typeface="+mn-ea"/>
                <a:cs typeface="+mn-cs"/>
              </a:rPr>
              <a:t>发布应用程序</a:t>
            </a:r>
          </a:p>
        </p:txBody>
      </p:sp>
      <p:sp>
        <p:nvSpPr>
          <p:cNvPr id="5" name="灯片编号占位符 4"/>
          <p:cNvSpPr>
            <a:spLocks noGrp="1"/>
          </p:cNvSpPr>
          <p:nvPr>
            <p:ph type="sldNum" sz="quarter" idx="12"/>
          </p:nvPr>
        </p:nvSpPr>
        <p:spPr/>
        <p:txBody>
          <a:bodyPr/>
          <a:lstStyle/>
          <a:p>
            <a:fld id="{B6F15528-21DE-4FAA-801E-634DDDAF4B2B}" type="slidenum">
              <a:rPr lang="en-US" smtClean="0"/>
              <a:pPr/>
              <a:t>129</a:t>
            </a:fld>
            <a:endParaRPr lang="en-US"/>
          </a:p>
        </p:txBody>
      </p:sp>
    </p:spTree>
    <p:extLst>
      <p:ext uri="{BB962C8B-B14F-4D97-AF65-F5344CB8AC3E}">
        <p14:creationId xmlns:p14="http://schemas.microsoft.com/office/powerpoint/2010/main" xmlns="" val="61120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 2</a:t>
            </a:r>
            <a:r>
              <a:rPr lang="zh-CN" altLang="en-US" sz="2000" dirty="0"/>
              <a:t>（</a:t>
            </a:r>
            <a:r>
              <a:rPr lang="en-US" altLang="zh-CN" sz="2000" dirty="0"/>
              <a:t>JDK 1.2</a:t>
            </a:r>
            <a:r>
              <a:rPr lang="zh-CN" altLang="en-US" sz="2000" dirty="0"/>
              <a:t>）推出之后，增加了一个新的</a:t>
            </a:r>
            <a:r>
              <a:rPr lang="en-US" altLang="zh-CN" sz="2000" b="1" dirty="0" err="1">
                <a:solidFill>
                  <a:srgbClr val="FF0000"/>
                </a:solidFill>
              </a:rPr>
              <a:t>javax.swing</a:t>
            </a:r>
            <a:r>
              <a:rPr lang="zh-CN" altLang="en-US" sz="2000" dirty="0"/>
              <a:t>包（</a:t>
            </a:r>
            <a:r>
              <a:rPr lang="en-US" altLang="zh-CN" sz="2000" dirty="0"/>
              <a:t>package</a:t>
            </a:r>
            <a:r>
              <a:rPr lang="zh-CN" altLang="en-US" sz="2000" dirty="0"/>
              <a:t>），该包提供了功能更为强大的用来设计</a:t>
            </a:r>
            <a:r>
              <a:rPr lang="en-US" altLang="zh-CN" sz="2000" dirty="0"/>
              <a:t>GUI</a:t>
            </a:r>
            <a:r>
              <a:rPr lang="zh-CN" altLang="en-US" sz="2000" dirty="0"/>
              <a:t>界面的类。 </a:t>
            </a:r>
          </a:p>
          <a:p>
            <a:r>
              <a:rPr lang="en-US" altLang="zh-CN" sz="2000" dirty="0" err="1"/>
              <a:t>javax.swing</a:t>
            </a:r>
            <a:r>
              <a:rPr lang="zh-CN" altLang="en-US" sz="2000" dirty="0"/>
              <a:t>包为我们提供了更加丰富的、功能强大的组件，称为</a:t>
            </a:r>
            <a:r>
              <a:rPr lang="en-US" altLang="zh-CN" sz="2000" b="1" dirty="0">
                <a:solidFill>
                  <a:srgbClr val="FF0000"/>
                </a:solidFill>
              </a:rPr>
              <a:t>Swing</a:t>
            </a:r>
            <a:r>
              <a:rPr lang="zh-CN" altLang="en-US" sz="2000" b="1" dirty="0">
                <a:solidFill>
                  <a:srgbClr val="FF0000"/>
                </a:solidFill>
              </a:rPr>
              <a:t>组件</a:t>
            </a:r>
            <a:r>
              <a:rPr lang="zh-CN" altLang="en-US" sz="2000" dirty="0"/>
              <a:t>，其中</a:t>
            </a:r>
            <a:r>
              <a:rPr lang="zh-CN" altLang="en-US" sz="2000" dirty="0">
                <a:solidFill>
                  <a:srgbClr val="FF0000"/>
                </a:solidFill>
              </a:rPr>
              <a:t>大部分</a:t>
            </a:r>
            <a:r>
              <a:rPr lang="zh-CN" altLang="en-US" sz="2000" dirty="0"/>
              <a:t>组件是</a:t>
            </a:r>
            <a:r>
              <a:rPr lang="zh-CN" altLang="en-US" sz="2000" b="1" dirty="0">
                <a:solidFill>
                  <a:srgbClr val="FF0000"/>
                </a:solidFill>
              </a:rPr>
              <a:t>轻组件（</a:t>
            </a:r>
            <a:r>
              <a:rPr lang="en-US" altLang="zh-CN" sz="2000" b="1" dirty="0">
                <a:solidFill>
                  <a:srgbClr val="FF0000"/>
                </a:solidFill>
              </a:rPr>
              <a:t>lightweight components</a:t>
            </a:r>
            <a:r>
              <a:rPr lang="zh-CN" altLang="en-US" sz="2000" b="1" dirty="0">
                <a:solidFill>
                  <a:srgbClr val="FF0000"/>
                </a:solidFill>
              </a:rPr>
              <a:t>）</a:t>
            </a:r>
            <a:r>
              <a:rPr lang="zh-CN" altLang="en-US" sz="2000" dirty="0"/>
              <a:t>，</a:t>
            </a:r>
            <a:r>
              <a:rPr lang="zh-CN" altLang="en-US" sz="2000" b="1" dirty="0">
                <a:solidFill>
                  <a:srgbClr val="0000FF"/>
                </a:solidFill>
              </a:rPr>
              <a:t>没有同位体</a:t>
            </a:r>
            <a:r>
              <a:rPr lang="zh-CN" altLang="en-US" sz="2000" dirty="0"/>
              <a:t>，而是把</a:t>
            </a:r>
            <a:r>
              <a:rPr lang="zh-CN" altLang="en-US" sz="2000" b="1" u="sng" dirty="0"/>
              <a:t>与</a:t>
            </a:r>
            <a:r>
              <a:rPr lang="zh-CN" altLang="en-US" sz="2000" b="1" u="sng" dirty="0">
                <a:solidFill>
                  <a:srgbClr val="0000FF"/>
                </a:solidFill>
              </a:rPr>
              <a:t>显示</a:t>
            </a:r>
            <a:r>
              <a:rPr lang="zh-CN" altLang="en-US" sz="2000" b="1" u="sng" dirty="0"/>
              <a:t>组件有关的许多工作</a:t>
            </a:r>
            <a:r>
              <a:rPr lang="zh-CN" altLang="en-US" sz="2000" dirty="0"/>
              <a:t>和</a:t>
            </a:r>
            <a:r>
              <a:rPr lang="zh-CN" altLang="en-US" sz="2000" b="1" u="sng" dirty="0"/>
              <a:t>处理组件</a:t>
            </a:r>
            <a:r>
              <a:rPr lang="zh-CN" altLang="en-US" sz="2000" b="1" u="sng" dirty="0">
                <a:solidFill>
                  <a:srgbClr val="0000FF"/>
                </a:solidFill>
              </a:rPr>
              <a:t>事件</a:t>
            </a:r>
            <a:r>
              <a:rPr lang="zh-CN" altLang="en-US" sz="2000" b="1" u="sng" dirty="0"/>
              <a:t>的工作</a:t>
            </a:r>
            <a:r>
              <a:rPr lang="zh-CN" altLang="en-US" sz="2000" dirty="0"/>
              <a:t>交给相应的</a:t>
            </a:r>
            <a:r>
              <a:rPr lang="en-US" altLang="zh-CN" sz="2000" b="1" dirty="0">
                <a:solidFill>
                  <a:srgbClr val="0000FF"/>
                </a:solidFill>
              </a:rPr>
              <a:t>UI</a:t>
            </a:r>
            <a:r>
              <a:rPr lang="zh-CN" altLang="en-US" sz="2000" b="1" dirty="0">
                <a:solidFill>
                  <a:srgbClr val="0000FF"/>
                </a:solidFill>
              </a:rPr>
              <a:t>代表</a:t>
            </a:r>
            <a:r>
              <a:rPr lang="zh-CN" altLang="en-US" sz="2000" dirty="0"/>
              <a:t>来完成。</a:t>
            </a:r>
            <a:endParaRPr lang="en-US" altLang="zh-CN" sz="2000" dirty="0"/>
          </a:p>
          <a:p>
            <a:endParaRPr lang="en-US" altLang="zh-CN" sz="2000" dirty="0"/>
          </a:p>
          <a:p>
            <a:r>
              <a:rPr lang="zh-CN" altLang="en-US" sz="2000" dirty="0"/>
              <a:t>这些</a:t>
            </a:r>
            <a:r>
              <a:rPr lang="en-US" altLang="zh-CN" sz="2000" b="1" dirty="0">
                <a:solidFill>
                  <a:srgbClr val="0000FF"/>
                </a:solidFill>
              </a:rPr>
              <a:t>UI</a:t>
            </a:r>
            <a:r>
              <a:rPr lang="zh-CN" altLang="en-US" sz="2000" b="1" dirty="0">
                <a:solidFill>
                  <a:srgbClr val="0000FF"/>
                </a:solidFill>
              </a:rPr>
              <a:t>代表</a:t>
            </a:r>
            <a:r>
              <a:rPr lang="zh-CN" altLang="en-US" sz="2000" dirty="0"/>
              <a:t>是用</a:t>
            </a:r>
            <a:r>
              <a:rPr lang="en-US" altLang="zh-CN" sz="2000" b="1" dirty="0">
                <a:solidFill>
                  <a:srgbClr val="0000FF"/>
                </a:solidFill>
              </a:rPr>
              <a:t>Java</a:t>
            </a:r>
            <a:r>
              <a:rPr lang="zh-CN" altLang="en-US" sz="2000" b="1" dirty="0">
                <a:solidFill>
                  <a:srgbClr val="0000FF"/>
                </a:solidFill>
              </a:rPr>
              <a:t>语言编写的类</a:t>
            </a:r>
            <a:r>
              <a:rPr lang="zh-CN" altLang="en-US" sz="2000" dirty="0"/>
              <a:t>，这些类被增加到</a:t>
            </a:r>
            <a:r>
              <a:rPr lang="en-US" altLang="zh-CN" sz="2000" dirty="0"/>
              <a:t>Java</a:t>
            </a:r>
            <a:r>
              <a:rPr lang="zh-CN" altLang="en-US" sz="2000" dirty="0"/>
              <a:t>的运行环境中，因此组件的外观</a:t>
            </a:r>
            <a:r>
              <a:rPr lang="zh-CN" altLang="en-US" sz="2000" b="1" dirty="0">
                <a:solidFill>
                  <a:srgbClr val="0000FF"/>
                </a:solidFill>
              </a:rPr>
              <a:t>不依赖</a:t>
            </a:r>
            <a:r>
              <a:rPr lang="zh-CN" altLang="en-US" sz="2000" b="1" u="sng" dirty="0">
                <a:solidFill>
                  <a:srgbClr val="0000FF"/>
                </a:solidFill>
              </a:rPr>
              <a:t>平台</a:t>
            </a:r>
            <a:r>
              <a:rPr lang="zh-CN" altLang="en-US" sz="2000" dirty="0"/>
              <a:t>，不仅在不同平台上的</a:t>
            </a:r>
            <a:r>
              <a:rPr lang="zh-CN" altLang="en-US" sz="2000" b="1" dirty="0">
                <a:solidFill>
                  <a:srgbClr val="0000FF"/>
                </a:solidFill>
              </a:rPr>
              <a:t>外观</a:t>
            </a:r>
            <a:r>
              <a:rPr lang="zh-CN" altLang="en-US" sz="2000" dirty="0"/>
              <a:t>是相同的，而且与重组件相比</a:t>
            </a:r>
            <a:r>
              <a:rPr lang="zh-CN" altLang="en-US" sz="2000" b="1" dirty="0">
                <a:solidFill>
                  <a:srgbClr val="0000FF"/>
                </a:solidFill>
              </a:rPr>
              <a:t>有更高的性能</a:t>
            </a:r>
            <a:r>
              <a:rPr lang="zh-CN" altLang="en-US" sz="2000" dirty="0"/>
              <a:t>。</a:t>
            </a:r>
            <a:endParaRPr lang="en-US" altLang="zh-CN" sz="2000" dirty="0"/>
          </a:p>
          <a:p>
            <a:endParaRPr lang="en-US" altLang="zh-CN" sz="2000" dirty="0"/>
          </a:p>
          <a:p>
            <a:r>
              <a:rPr lang="zh-CN" altLang="en-US" sz="2000" dirty="0"/>
              <a:t>如果</a:t>
            </a:r>
            <a:r>
              <a:rPr lang="en-US" altLang="zh-CN" sz="2000" dirty="0"/>
              <a:t>Java</a:t>
            </a:r>
            <a:r>
              <a:rPr lang="zh-CN" altLang="en-US" sz="2000" dirty="0"/>
              <a:t>运行环境低于</a:t>
            </a:r>
            <a:r>
              <a:rPr lang="en-US" altLang="zh-CN" sz="2000" dirty="0"/>
              <a:t>1.2</a:t>
            </a:r>
            <a:r>
              <a:rPr lang="zh-CN" altLang="en-US" sz="2000" dirty="0"/>
              <a:t>版本，就不能运行含有</a:t>
            </a:r>
            <a:r>
              <a:rPr lang="en-US" altLang="zh-CN" sz="2000" dirty="0"/>
              <a:t>Swing</a:t>
            </a:r>
            <a:r>
              <a:rPr lang="zh-CN" altLang="en-US" sz="2000" dirty="0"/>
              <a:t>组件的程序。 </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xmlns="" val="176169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Component - Container</a:t>
            </a:r>
          </a:p>
          <a:p>
            <a:pPr lvl="1"/>
            <a:r>
              <a:rPr lang="en-US" sz="2000" dirty="0" err="1"/>
              <a:t>JComponent</a:t>
            </a:r>
            <a:endParaRPr lang="en-US" sz="2000" dirty="0"/>
          </a:p>
          <a:p>
            <a:pPr lvl="2"/>
            <a:r>
              <a:rPr lang="en-US" sz="2000" dirty="0" err="1">
                <a:solidFill>
                  <a:srgbClr val="FF0000"/>
                </a:solidFill>
              </a:rPr>
              <a:t>JButton</a:t>
            </a:r>
            <a:endParaRPr lang="en-US" sz="2000" dirty="0">
              <a:solidFill>
                <a:srgbClr val="FF0000"/>
              </a:solidFill>
            </a:endParaRPr>
          </a:p>
          <a:p>
            <a:pPr lvl="2"/>
            <a:r>
              <a:rPr lang="en-US" sz="2000" dirty="0" err="1">
                <a:solidFill>
                  <a:srgbClr val="FF0000"/>
                </a:solidFill>
              </a:rPr>
              <a:t>JTextField</a:t>
            </a:r>
            <a:endParaRPr lang="en-US" sz="2000" dirty="0">
              <a:solidFill>
                <a:srgbClr val="FF0000"/>
              </a:solidFill>
            </a:endParaRPr>
          </a:p>
          <a:p>
            <a:pPr lvl="2"/>
            <a:r>
              <a:rPr lang="en-US" sz="2000" dirty="0" err="1">
                <a:solidFill>
                  <a:srgbClr val="FF0000"/>
                </a:solidFill>
              </a:rPr>
              <a:t>JTextArea</a:t>
            </a:r>
            <a:endParaRPr lang="en-US" sz="2000" dirty="0">
              <a:solidFill>
                <a:srgbClr val="FF0000"/>
              </a:solidFill>
            </a:endParaRPr>
          </a:p>
          <a:p>
            <a:pPr lvl="2"/>
            <a:r>
              <a:rPr lang="en-US" sz="2000" dirty="0" err="1">
                <a:solidFill>
                  <a:srgbClr val="FF0000"/>
                </a:solidFill>
              </a:rPr>
              <a:t>JTree</a:t>
            </a:r>
            <a:endParaRPr lang="en-US" sz="2000" dirty="0">
              <a:solidFill>
                <a:srgbClr val="FF0000"/>
              </a:solidFill>
            </a:endParaRPr>
          </a:p>
          <a:p>
            <a:pPr lvl="2"/>
            <a:r>
              <a:rPr lang="en-US" sz="2000" dirty="0" err="1">
                <a:solidFill>
                  <a:srgbClr val="FF0000"/>
                </a:solidFill>
              </a:rPr>
              <a:t>JTable</a:t>
            </a:r>
            <a:endParaRPr lang="en-US" sz="2000" dirty="0">
              <a:solidFill>
                <a:srgbClr val="FF0000"/>
              </a:solidFill>
            </a:endParaRPr>
          </a:p>
          <a:p>
            <a:pPr lvl="2"/>
            <a:r>
              <a:rPr lang="en-US" sz="2000" dirty="0" err="1">
                <a:solidFill>
                  <a:srgbClr val="FF0000"/>
                </a:solidFill>
              </a:rPr>
              <a:t>JPanel</a:t>
            </a:r>
            <a:endParaRPr lang="en-US" sz="2000" dirty="0">
              <a:solidFill>
                <a:srgbClr val="FF0000"/>
              </a:solidFill>
            </a:endParaRPr>
          </a:p>
          <a:p>
            <a:pPr lvl="1"/>
            <a:r>
              <a:rPr lang="en-US" sz="2000" dirty="0"/>
              <a:t>Window</a:t>
            </a:r>
          </a:p>
          <a:p>
            <a:pPr lvl="2"/>
            <a:r>
              <a:rPr lang="en-US" sz="2000" dirty="0"/>
              <a:t>Frame - </a:t>
            </a:r>
            <a:r>
              <a:rPr lang="en-US" sz="2000" dirty="0" err="1">
                <a:solidFill>
                  <a:srgbClr val="FF0000"/>
                </a:solidFill>
              </a:rPr>
              <a:t>JFrame</a:t>
            </a:r>
            <a:endParaRPr lang="en-US" sz="2000" dirty="0">
              <a:solidFill>
                <a:srgbClr val="FF0000"/>
              </a:solidFill>
            </a:endParaRPr>
          </a:p>
          <a:p>
            <a:pPr lvl="2"/>
            <a:r>
              <a:rPr lang="en-US" sz="2000" dirty="0"/>
              <a:t>Dialog - </a:t>
            </a:r>
            <a:r>
              <a:rPr lang="en-US" sz="2000" dirty="0" err="1">
                <a:solidFill>
                  <a:srgbClr val="FF0000"/>
                </a:solidFill>
              </a:rPr>
              <a:t>JDialog</a:t>
            </a:r>
            <a:endParaRPr lang="en-US" sz="2000" dirty="0">
              <a:solidFill>
                <a:srgbClr val="FF0000"/>
              </a:solidFill>
            </a:endParaRP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6" name="Right Brace 5"/>
          <p:cNvSpPr/>
          <p:nvPr/>
        </p:nvSpPr>
        <p:spPr>
          <a:xfrm>
            <a:off x="3491880" y="2420888"/>
            <a:ext cx="144016" cy="2088232"/>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694837" y="3284984"/>
            <a:ext cx="877163" cy="369332"/>
          </a:xfrm>
          <a:prstGeom prst="rect">
            <a:avLst/>
          </a:prstGeom>
          <a:noFill/>
        </p:spPr>
        <p:txBody>
          <a:bodyPr wrap="none" rtlCol="0">
            <a:spAutoFit/>
          </a:bodyPr>
          <a:lstStyle/>
          <a:p>
            <a:r>
              <a:rPr lang="zh-CN" altLang="en-US" b="1" dirty="0">
                <a:solidFill>
                  <a:srgbClr val="0000FF"/>
                </a:solidFill>
              </a:rPr>
              <a:t>轻组件</a:t>
            </a:r>
            <a:endParaRPr lang="en-US" b="1" dirty="0">
              <a:solidFill>
                <a:srgbClr val="0000FF"/>
              </a:solidFill>
            </a:endParaRPr>
          </a:p>
        </p:txBody>
      </p:sp>
      <p:sp>
        <p:nvSpPr>
          <p:cNvPr id="8" name="Right Brace 7"/>
          <p:cNvSpPr/>
          <p:nvPr/>
        </p:nvSpPr>
        <p:spPr>
          <a:xfrm>
            <a:off x="3491880" y="4946501"/>
            <a:ext cx="144016" cy="720080"/>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3694837" y="5128850"/>
            <a:ext cx="881973" cy="369332"/>
          </a:xfrm>
          <a:prstGeom prst="rect">
            <a:avLst/>
          </a:prstGeom>
          <a:noFill/>
        </p:spPr>
        <p:txBody>
          <a:bodyPr wrap="none" rtlCol="0">
            <a:spAutoFit/>
          </a:bodyPr>
          <a:lstStyle/>
          <a:p>
            <a:r>
              <a:rPr lang="zh-CN" altLang="en-US" b="1" dirty="0">
                <a:solidFill>
                  <a:srgbClr val="0000FF"/>
                </a:solidFill>
              </a:rPr>
              <a:t>重组件</a:t>
            </a:r>
            <a:endParaRPr lang="en-US" b="1" dirty="0">
              <a:solidFill>
                <a:srgbClr val="0000FF"/>
              </a:solidFill>
            </a:endParaRPr>
          </a:p>
        </p:txBody>
      </p:sp>
      <p:sp>
        <p:nvSpPr>
          <p:cNvPr id="10" name="灯片编号占位符 9"/>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3552386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把由</a:t>
            </a:r>
            <a:r>
              <a:rPr lang="en-US" altLang="zh-CN" sz="2000" b="1" dirty="0">
                <a:solidFill>
                  <a:srgbClr val="0000FF"/>
                </a:solidFill>
              </a:rPr>
              <a:t>Component</a:t>
            </a:r>
            <a:r>
              <a:rPr lang="zh-CN" altLang="en-US" sz="2000" dirty="0"/>
              <a:t>类的子类或间接子类创建的对象称为</a:t>
            </a:r>
            <a:r>
              <a:rPr lang="zh-CN" altLang="en-US" sz="2000" b="1" dirty="0">
                <a:solidFill>
                  <a:srgbClr val="0000FF"/>
                </a:solidFill>
              </a:rPr>
              <a:t>组件</a:t>
            </a:r>
            <a:r>
              <a:rPr lang="zh-CN" altLang="en-US" sz="2000" dirty="0"/>
              <a:t>；把由</a:t>
            </a:r>
            <a:r>
              <a:rPr lang="en-US" altLang="zh-CN" sz="2000" b="1" dirty="0">
                <a:solidFill>
                  <a:srgbClr val="FF0000"/>
                </a:solidFill>
              </a:rPr>
              <a:t>Container</a:t>
            </a:r>
            <a:r>
              <a:rPr lang="zh-CN" altLang="en-US" sz="2000" dirty="0"/>
              <a:t>类的子类或间接子类创建的对象称为</a:t>
            </a:r>
            <a:r>
              <a:rPr lang="zh-CN" altLang="en-US" sz="2000" b="1" dirty="0">
                <a:solidFill>
                  <a:srgbClr val="FF0000"/>
                </a:solidFill>
              </a:rPr>
              <a:t>容器</a:t>
            </a:r>
            <a:r>
              <a:rPr lang="zh-CN" altLang="en-US" sz="2000" dirty="0"/>
              <a:t>。</a:t>
            </a:r>
          </a:p>
          <a:p>
            <a:pPr lvl="1"/>
            <a:r>
              <a:rPr lang="zh-CN" altLang="en-US" sz="2000" dirty="0"/>
              <a:t>可以向容器添加组件。</a:t>
            </a:r>
            <a:r>
              <a:rPr lang="en-US" altLang="zh-CN" sz="2000" dirty="0"/>
              <a:t>Container</a:t>
            </a:r>
            <a:r>
              <a:rPr lang="zh-CN" altLang="en-US" sz="2000" dirty="0"/>
              <a:t>类提供了一个</a:t>
            </a:r>
            <a:r>
              <a:rPr lang="en-US" altLang="zh-CN" sz="2000" dirty="0"/>
              <a:t>public</a:t>
            </a:r>
            <a:r>
              <a:rPr lang="zh-CN" altLang="en-US" sz="2000" dirty="0"/>
              <a:t>方法</a:t>
            </a:r>
            <a:r>
              <a:rPr lang="en-US" altLang="zh-CN" sz="2000" b="1" dirty="0">
                <a:solidFill>
                  <a:srgbClr val="FF0000"/>
                </a:solidFill>
              </a:rPr>
              <a:t>add()</a:t>
            </a:r>
            <a:r>
              <a:rPr lang="zh-CN" altLang="en-US" sz="2000" dirty="0"/>
              <a:t>，一个容器可以调用这个方法将组件添加到该容器中。</a:t>
            </a:r>
          </a:p>
          <a:p>
            <a:pPr lvl="1"/>
            <a:r>
              <a:rPr lang="zh-CN" altLang="en-US" sz="2000" dirty="0"/>
              <a:t>调用</a:t>
            </a:r>
            <a:r>
              <a:rPr lang="en-US" altLang="zh-CN" sz="2000" b="1" dirty="0" err="1">
                <a:solidFill>
                  <a:srgbClr val="FF0000"/>
                </a:solidFill>
              </a:rPr>
              <a:t>removeAll</a:t>
            </a:r>
            <a:r>
              <a:rPr lang="en-US" altLang="zh-CN" sz="2000" b="1" dirty="0">
                <a:solidFill>
                  <a:srgbClr val="FF0000"/>
                </a:solidFill>
              </a:rPr>
              <a:t>()</a:t>
            </a:r>
            <a:r>
              <a:rPr lang="zh-CN" altLang="en-US" sz="2000" dirty="0"/>
              <a:t>方法可以移掉容器中的全部组件，调用</a:t>
            </a:r>
            <a:r>
              <a:rPr lang="en-US" altLang="zh-CN" sz="2000" b="1" dirty="0">
                <a:solidFill>
                  <a:srgbClr val="FF0000"/>
                </a:solidFill>
              </a:rPr>
              <a:t>remove(Component com)</a:t>
            </a:r>
            <a:r>
              <a:rPr lang="zh-CN" altLang="en-US" sz="2000" dirty="0"/>
              <a:t>方法可以移掉容器中参数指定的组件。</a:t>
            </a:r>
          </a:p>
          <a:p>
            <a:pPr lvl="1"/>
            <a:r>
              <a:rPr lang="zh-CN" altLang="en-US" sz="2000" dirty="0"/>
              <a:t>每当容器添加新的组件或移掉组件时，应该让容器调用</a:t>
            </a:r>
            <a:r>
              <a:rPr lang="en-US" altLang="zh-CN" sz="2000" b="1" dirty="0">
                <a:solidFill>
                  <a:srgbClr val="FF0000"/>
                </a:solidFill>
              </a:rPr>
              <a:t>validate()</a:t>
            </a:r>
            <a:r>
              <a:rPr lang="zh-CN" altLang="en-US" sz="2000" dirty="0"/>
              <a:t>方法，以保证容器中的组件能正确显示出来。</a:t>
            </a:r>
          </a:p>
          <a:p>
            <a:endParaRPr lang="en-US" altLang="zh-CN" sz="2000" b="1" dirty="0">
              <a:solidFill>
                <a:srgbClr val="0000FF"/>
              </a:solidFill>
            </a:endParaRPr>
          </a:p>
          <a:p>
            <a:r>
              <a:rPr lang="zh-CN" altLang="en-US" sz="2000" b="1" u="sng" dirty="0">
                <a:solidFill>
                  <a:srgbClr val="0000FF"/>
                </a:solidFill>
              </a:rPr>
              <a:t>容器本身也是一个组件</a:t>
            </a:r>
            <a:r>
              <a:rPr lang="zh-CN" altLang="en-US" sz="2000" dirty="0"/>
              <a:t>，因此可以把一个容器添加到另一个容器中实现容器的</a:t>
            </a:r>
            <a:r>
              <a:rPr lang="zh-CN" altLang="en-US" sz="2000" b="1" dirty="0">
                <a:solidFill>
                  <a:srgbClr val="0000FF"/>
                </a:solidFill>
              </a:rPr>
              <a:t>嵌套</a:t>
            </a:r>
            <a:r>
              <a:rPr lang="zh-CN" altLang="en-US" sz="2000" dirty="0"/>
              <a:t>。</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15</a:t>
            </a:fld>
            <a:endParaRPr lang="en-US"/>
          </a:p>
        </p:txBody>
      </p:sp>
      <p:cxnSp>
        <p:nvCxnSpPr>
          <p:cNvPr id="7" name="直接箭头连接符 6"/>
          <p:cNvCxnSpPr/>
          <p:nvPr/>
        </p:nvCxnSpPr>
        <p:spPr>
          <a:xfrm flipV="1">
            <a:off x="323528" y="263691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323528" y="335699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23528" y="4077072"/>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5796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包中有</a:t>
            </a:r>
            <a:r>
              <a:rPr lang="en-US" altLang="zh-CN" sz="2000" dirty="0"/>
              <a:t>4</a:t>
            </a:r>
            <a:r>
              <a:rPr lang="zh-CN" altLang="en-US" sz="2000" dirty="0"/>
              <a:t>个最重要的类</a:t>
            </a:r>
            <a:r>
              <a:rPr lang="en-US" altLang="zh-CN" sz="2000" dirty="0" err="1"/>
              <a:t>JComponent</a:t>
            </a:r>
            <a:r>
              <a:rPr lang="en-US" altLang="zh-CN" sz="2000" dirty="0"/>
              <a:t>, </a:t>
            </a:r>
            <a:r>
              <a:rPr lang="en-US" altLang="zh-CN" sz="2000" dirty="0" err="1"/>
              <a:t>JFrame</a:t>
            </a:r>
            <a:r>
              <a:rPr lang="en-US" altLang="zh-CN" sz="2000" dirty="0"/>
              <a:t>, </a:t>
            </a:r>
            <a:r>
              <a:rPr lang="en-US" altLang="zh-CN" sz="2000" dirty="0" err="1"/>
              <a:t>JApplet</a:t>
            </a:r>
            <a:r>
              <a:rPr lang="zh-CN" altLang="en-US" sz="2000" dirty="0"/>
              <a:t>和</a:t>
            </a:r>
            <a:r>
              <a:rPr lang="en-US" altLang="zh-CN" sz="2000" dirty="0" err="1"/>
              <a:t>JDialog</a:t>
            </a:r>
            <a:r>
              <a:rPr lang="zh-CN" altLang="en-US" sz="2000" dirty="0"/>
              <a:t>。</a:t>
            </a:r>
          </a:p>
          <a:p>
            <a:pPr lvl="1"/>
            <a:r>
              <a:rPr lang="en-US" altLang="zh-CN" sz="2000" b="1" dirty="0" err="1">
                <a:solidFill>
                  <a:srgbClr val="0000FF"/>
                </a:solidFill>
              </a:rPr>
              <a:t>JComponent</a:t>
            </a:r>
            <a:r>
              <a:rPr lang="zh-CN" altLang="en-US" sz="2000" b="1" dirty="0">
                <a:solidFill>
                  <a:srgbClr val="0000FF"/>
                </a:solidFill>
              </a:rPr>
              <a:t>类的子类都是轻组件</a:t>
            </a:r>
            <a:r>
              <a:rPr lang="zh-CN" altLang="en-US" sz="2000" dirty="0"/>
              <a:t>，</a:t>
            </a:r>
            <a:r>
              <a:rPr lang="en-US" altLang="zh-CN" sz="2000" dirty="0" err="1"/>
              <a:t>JComponent</a:t>
            </a:r>
            <a:r>
              <a:rPr lang="zh-CN" altLang="en-US" sz="2000" dirty="0"/>
              <a:t>类是</a:t>
            </a:r>
            <a:r>
              <a:rPr lang="en-US" altLang="zh-CN" sz="2000" dirty="0" err="1"/>
              <a:t>java.awt</a:t>
            </a:r>
            <a:r>
              <a:rPr lang="zh-CN" altLang="en-US" sz="2000" dirty="0"/>
              <a:t>包中</a:t>
            </a:r>
            <a:r>
              <a:rPr lang="en-US" altLang="zh-CN" sz="2000" dirty="0"/>
              <a:t>Container</a:t>
            </a:r>
            <a:r>
              <a:rPr lang="zh-CN" altLang="en-US" sz="2000" dirty="0"/>
              <a:t>类的子类，因此</a:t>
            </a:r>
            <a:r>
              <a:rPr lang="zh-CN" altLang="en-US" sz="2000" b="1" u="sng" dirty="0">
                <a:solidFill>
                  <a:srgbClr val="0000FF"/>
                </a:solidFill>
              </a:rPr>
              <a:t>所有的轻组件也都是容器</a:t>
            </a:r>
            <a:r>
              <a:rPr lang="zh-CN" altLang="en-US" sz="2000" dirty="0"/>
              <a:t>。</a:t>
            </a:r>
          </a:p>
          <a:p>
            <a:pPr lvl="1"/>
            <a:endParaRPr lang="en-US" altLang="zh-CN" sz="2000" dirty="0"/>
          </a:p>
          <a:p>
            <a:pPr lvl="1"/>
            <a:r>
              <a:rPr lang="en-US" altLang="zh-CN" sz="2000" b="1" dirty="0" err="1">
                <a:solidFill>
                  <a:srgbClr val="0000FF"/>
                </a:solidFill>
              </a:rPr>
              <a:t>JFrame</a:t>
            </a:r>
            <a:r>
              <a:rPr lang="en-US" altLang="zh-CN" sz="2000" b="1" dirty="0">
                <a:solidFill>
                  <a:srgbClr val="0000FF"/>
                </a:solidFill>
              </a:rPr>
              <a:t>, </a:t>
            </a:r>
            <a:r>
              <a:rPr lang="en-US" altLang="zh-CN" sz="2000" b="1" dirty="0" err="1">
                <a:solidFill>
                  <a:srgbClr val="0000FF"/>
                </a:solidFill>
              </a:rPr>
              <a:t>JApplet</a:t>
            </a:r>
            <a:r>
              <a:rPr lang="en-US" altLang="zh-CN" sz="2000" b="1" dirty="0">
                <a:solidFill>
                  <a:srgbClr val="0000FF"/>
                </a:solidFill>
              </a:rPr>
              <a:t>, </a:t>
            </a:r>
            <a:r>
              <a:rPr lang="en-US" altLang="zh-CN" sz="2000" b="1" dirty="0" err="1">
                <a:solidFill>
                  <a:srgbClr val="0000FF"/>
                </a:solidFill>
              </a:rPr>
              <a:t>JDialog</a:t>
            </a:r>
            <a:r>
              <a:rPr lang="zh-CN" altLang="en-US" sz="2000" b="1" dirty="0">
                <a:solidFill>
                  <a:srgbClr val="0000FF"/>
                </a:solidFill>
              </a:rPr>
              <a:t>都是重组件</a:t>
            </a:r>
            <a:r>
              <a:rPr lang="zh-CN" altLang="en-US" sz="2000" dirty="0"/>
              <a:t>，即有同位体的组件。这样，窗口（</a:t>
            </a:r>
            <a:r>
              <a:rPr lang="en-US" altLang="zh-CN" sz="2000" dirty="0" err="1"/>
              <a:t>JFrame</a:t>
            </a:r>
            <a:r>
              <a:rPr lang="zh-CN" altLang="en-US" sz="2000" dirty="0"/>
              <a:t>）、小应用程序（</a:t>
            </a:r>
            <a:r>
              <a:rPr lang="en-US" altLang="zh-CN" sz="2000" dirty="0"/>
              <a:t>Java Applet</a:t>
            </a:r>
            <a:r>
              <a:rPr lang="zh-CN" altLang="en-US" sz="2000" dirty="0"/>
              <a:t>）、对话框（</a:t>
            </a:r>
            <a:r>
              <a:rPr lang="en-US" altLang="zh-CN" sz="2000" dirty="0" err="1"/>
              <a:t>JDialog</a:t>
            </a:r>
            <a:r>
              <a:rPr lang="zh-CN" altLang="en-US" sz="2000" dirty="0"/>
              <a:t>）可以和</a:t>
            </a:r>
            <a:r>
              <a:rPr lang="zh-CN" altLang="en-US" sz="2000" b="1" u="sng" dirty="0">
                <a:solidFill>
                  <a:srgbClr val="FF0000"/>
                </a:solidFill>
              </a:rPr>
              <a:t>操作系统</a:t>
            </a:r>
            <a:r>
              <a:rPr lang="zh-CN" altLang="en-US" sz="2000" dirty="0"/>
              <a:t>交互信息。轻组件必须在这些容器中绘制自己，习惯上称这些容器为</a:t>
            </a:r>
            <a:r>
              <a:rPr lang="en-US" altLang="zh-CN" sz="2000" dirty="0"/>
              <a:t>Swing</a:t>
            </a:r>
            <a:r>
              <a:rPr lang="zh-CN" altLang="en-US" sz="2000" dirty="0"/>
              <a:t>的</a:t>
            </a:r>
            <a:r>
              <a:rPr lang="zh-CN" altLang="en-US" sz="2000" b="1" dirty="0">
                <a:solidFill>
                  <a:srgbClr val="0000FF"/>
                </a:solidFill>
              </a:rPr>
              <a:t>顶层</a:t>
            </a:r>
            <a:r>
              <a:rPr lang="en-US" altLang="zh-CN" sz="2000" b="1" dirty="0">
                <a:solidFill>
                  <a:srgbClr val="0000FF"/>
                </a:solidFill>
              </a:rPr>
              <a:t>/</a:t>
            </a:r>
            <a:r>
              <a:rPr lang="zh-CN" altLang="en-US" sz="2000" b="1" dirty="0">
                <a:solidFill>
                  <a:srgbClr val="0000FF"/>
                </a:solidFill>
              </a:rPr>
              <a:t>底层容器</a:t>
            </a:r>
            <a:r>
              <a:rPr lang="zh-CN" altLang="en-US" sz="2000" dirty="0"/>
              <a:t>。</a:t>
            </a:r>
          </a:p>
        </p:txBody>
      </p:sp>
      <p:sp>
        <p:nvSpPr>
          <p:cNvPr id="4" name="矩形 3"/>
          <p:cNvSpPr/>
          <p:nvPr/>
        </p:nvSpPr>
        <p:spPr>
          <a:xfrm>
            <a:off x="0" y="0"/>
            <a:ext cx="3365537" cy="369332"/>
          </a:xfrm>
          <a:prstGeom prst="rect">
            <a:avLst/>
          </a:prstGeom>
        </p:spPr>
        <p:txBody>
          <a:bodyPr wrap="none">
            <a:spAutoFit/>
          </a:bodyPr>
          <a:lstStyle/>
          <a:p>
            <a:r>
              <a:rPr lang="en-US" altLang="zh-CN" dirty="0"/>
              <a:t>10.1 AWT</a:t>
            </a:r>
            <a:r>
              <a:rPr lang="zh-CN" altLang="en-US" dirty="0"/>
              <a:t>组件与</a:t>
            </a:r>
            <a:r>
              <a:rPr lang="en-US" altLang="zh-CN" dirty="0"/>
              <a:t>SWING</a:t>
            </a:r>
            <a:r>
              <a:rPr lang="zh-CN" altLang="en-US" dirty="0"/>
              <a:t>组件概述</a:t>
            </a:r>
          </a:p>
        </p:txBody>
      </p:sp>
      <p:sp>
        <p:nvSpPr>
          <p:cNvPr id="5" name="灯片编号占位符 4"/>
          <p:cNvSpPr>
            <a:spLocks noGrp="1"/>
          </p:cNvSpPr>
          <p:nvPr>
            <p:ph type="sldNum" sz="quarter" idx="12"/>
          </p:nvPr>
        </p:nvSpPr>
        <p:spPr/>
        <p:txBody>
          <a:bodyPr/>
          <a:lstStyle/>
          <a:p>
            <a:fld id="{B6F15528-21DE-4FAA-801E-634DDDAF4B2B}" type="slidenum">
              <a:rPr lang="en-US" smtClean="0"/>
              <a:pPr/>
              <a:t>16</a:t>
            </a:fld>
            <a:endParaRPr lang="en-US"/>
          </a:p>
        </p:txBody>
      </p:sp>
      <p:cxnSp>
        <p:nvCxnSpPr>
          <p:cNvPr id="6" name="直接箭头连接符 5"/>
          <p:cNvCxnSpPr/>
          <p:nvPr/>
        </p:nvCxnSpPr>
        <p:spPr>
          <a:xfrm flipV="1">
            <a:off x="323528" y="3429000"/>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8113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b="1" dirty="0">
                <a:solidFill>
                  <a:srgbClr val="FF0000"/>
                </a:solidFill>
              </a:rPr>
              <a:t>10.2 </a:t>
            </a:r>
            <a:r>
              <a:rPr lang="en-US" altLang="zh-CN" sz="2000" b="1" dirty="0" err="1">
                <a:solidFill>
                  <a:srgbClr val="FF0000"/>
                </a:solidFill>
              </a:rPr>
              <a:t>JFrame</a:t>
            </a:r>
            <a:r>
              <a:rPr lang="zh-CN" altLang="en-US" sz="2000" b="1" dirty="0">
                <a:solidFill>
                  <a:srgbClr val="FF0000"/>
                </a:solidFill>
              </a:rPr>
              <a:t>窗体</a:t>
            </a:r>
            <a:endParaRPr lang="en-US" altLang="zh-CN" sz="2000" b="1" dirty="0">
              <a:solidFill>
                <a:srgbClr val="FF0000"/>
              </a:solidFill>
            </a:endParaRPr>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b="1" dirty="0">
                <a:solidFill>
                  <a:srgbClr val="FF0000"/>
                </a:solidFill>
              </a:rPr>
              <a:t>10.5 </a:t>
            </a:r>
            <a:r>
              <a:rPr lang="zh-CN" altLang="en-US" sz="2000" b="1" dirty="0">
                <a:solidFill>
                  <a:srgbClr val="FF0000"/>
                </a:solidFill>
              </a:rPr>
              <a:t>中间容器</a:t>
            </a:r>
            <a:endParaRPr lang="en-US" altLang="zh-CN" sz="2000" b="1" dirty="0">
              <a:solidFill>
                <a:srgbClr val="FF0000"/>
              </a:solidFill>
            </a:endParaRPr>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10.23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对话框</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10.24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多文档界面</a:t>
            </a:r>
            <a:endParaRPr kumimoji="0" lang="en-US" altLang="zh-CN" sz="2000" b="1" i="0" u="none"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2</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xmlns="" val="133009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dirty="0" err="1"/>
              <a:t>JFrame</a:t>
            </a:r>
            <a:r>
              <a:rPr lang="zh-CN" altLang="en-US" sz="2000" dirty="0"/>
              <a:t>类是</a:t>
            </a:r>
            <a:r>
              <a:rPr lang="en-US" altLang="zh-CN" sz="2000" dirty="0" err="1"/>
              <a:t>java.awt</a:t>
            </a:r>
            <a:r>
              <a:rPr lang="zh-CN" altLang="en-US" sz="2000" dirty="0"/>
              <a:t>包中</a:t>
            </a:r>
            <a:r>
              <a:rPr lang="en-US" altLang="zh-CN" sz="2000" dirty="0"/>
              <a:t>Frame</a:t>
            </a:r>
            <a:r>
              <a:rPr lang="zh-CN" altLang="en-US" sz="2000" dirty="0"/>
              <a:t>类的子类。</a:t>
            </a:r>
          </a:p>
          <a:p>
            <a:endParaRPr lang="en-US" altLang="zh-CN" sz="2000" dirty="0"/>
          </a:p>
          <a:p>
            <a:r>
              <a:rPr lang="en-US" altLang="zh-CN" sz="2000" dirty="0" err="1"/>
              <a:t>JFrame</a:t>
            </a:r>
            <a:r>
              <a:rPr lang="zh-CN" altLang="en-US" sz="2000" dirty="0"/>
              <a:t>类的常用方法</a:t>
            </a:r>
          </a:p>
          <a:p>
            <a:pPr lvl="1"/>
            <a:r>
              <a:rPr lang="en-US" altLang="zh-CN" sz="2000" dirty="0" err="1"/>
              <a:t>JFrame</a:t>
            </a:r>
            <a:r>
              <a:rPr lang="en-US" altLang="zh-CN" sz="2000" dirty="0"/>
              <a:t>()</a:t>
            </a:r>
            <a:r>
              <a:rPr lang="zh-CN" altLang="en-US" sz="2000" dirty="0"/>
              <a:t>：创建一个</a:t>
            </a:r>
            <a:r>
              <a:rPr lang="zh-CN" altLang="en-US" sz="2000" dirty="0">
                <a:solidFill>
                  <a:srgbClr val="FF0000"/>
                </a:solidFill>
              </a:rPr>
              <a:t>无标题</a:t>
            </a:r>
            <a:r>
              <a:rPr lang="zh-CN" altLang="en-US" sz="2000" dirty="0"/>
              <a:t>的窗口。</a:t>
            </a:r>
          </a:p>
          <a:p>
            <a:pPr lvl="1"/>
            <a:r>
              <a:rPr lang="en-US" altLang="zh-CN" sz="2000" dirty="0" err="1"/>
              <a:t>JFrame</a:t>
            </a:r>
            <a:r>
              <a:rPr lang="en-US" altLang="zh-CN" sz="2000" dirty="0"/>
              <a:t>(String s)</a:t>
            </a:r>
            <a:r>
              <a:rPr lang="zh-CN" altLang="en-US" sz="2000" dirty="0"/>
              <a:t>：创建一个</a:t>
            </a:r>
            <a:r>
              <a:rPr lang="zh-CN" altLang="en-US" sz="2000" dirty="0">
                <a:solidFill>
                  <a:srgbClr val="FF0000"/>
                </a:solidFill>
              </a:rPr>
              <a:t>标题为</a:t>
            </a:r>
            <a:r>
              <a:rPr lang="en-US" altLang="zh-CN" sz="2000" dirty="0">
                <a:solidFill>
                  <a:srgbClr val="FF0000"/>
                </a:solidFill>
              </a:rPr>
              <a:t>s</a:t>
            </a:r>
            <a:r>
              <a:rPr lang="zh-CN" altLang="en-US" sz="2000" dirty="0"/>
              <a:t>的窗口。</a:t>
            </a:r>
          </a:p>
          <a:p>
            <a:pPr lvl="1"/>
            <a:r>
              <a:rPr lang="en-US" altLang="zh-CN" sz="2000" dirty="0"/>
              <a:t>public void </a:t>
            </a:r>
            <a:r>
              <a:rPr lang="en-US" altLang="zh-CN" sz="2000" dirty="0" err="1"/>
              <a:t>setBounds</a:t>
            </a:r>
            <a:r>
              <a:rPr lang="en-US" altLang="zh-CN" sz="2000" dirty="0"/>
              <a:t>(</a:t>
            </a:r>
            <a:r>
              <a:rPr lang="en-US" altLang="zh-CN" sz="2000" dirty="0" err="1"/>
              <a:t>int</a:t>
            </a:r>
            <a:r>
              <a:rPr lang="en-US" altLang="zh-CN" sz="2000" dirty="0"/>
              <a:t> a, </a:t>
            </a:r>
            <a:r>
              <a:rPr lang="en-US" altLang="zh-CN" sz="2000" dirty="0" err="1"/>
              <a:t>int</a:t>
            </a:r>
            <a:r>
              <a:rPr lang="en-US" altLang="zh-CN" sz="2000" dirty="0"/>
              <a:t> b,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：设置出现在屏幕上时的</a:t>
            </a:r>
            <a:r>
              <a:rPr lang="zh-CN" altLang="en-US" sz="2000" dirty="0">
                <a:solidFill>
                  <a:srgbClr val="FF0000"/>
                </a:solidFill>
              </a:rPr>
              <a:t>初始位置</a:t>
            </a:r>
            <a:r>
              <a:rPr lang="zh-CN" altLang="en-US" sz="2000" dirty="0"/>
              <a:t>为</a:t>
            </a:r>
            <a:r>
              <a:rPr lang="en-US" altLang="zh-CN" sz="2000" dirty="0"/>
              <a:t>(a, b)</a:t>
            </a:r>
            <a:r>
              <a:rPr lang="zh-CN" altLang="en-US" sz="2000" dirty="0"/>
              <a:t>，即距屏幕左面</a:t>
            </a:r>
            <a:r>
              <a:rPr lang="en-US" altLang="zh-CN" sz="2000" dirty="0"/>
              <a:t>a</a:t>
            </a:r>
            <a:r>
              <a:rPr lang="zh-CN" altLang="en-US" sz="2000" dirty="0"/>
              <a:t>个像素、距屏幕上方</a:t>
            </a:r>
            <a:r>
              <a:rPr lang="en-US" altLang="zh-CN" sz="2000" dirty="0"/>
              <a:t>b</a:t>
            </a:r>
            <a:r>
              <a:rPr lang="zh-CN" altLang="en-US" sz="2000" dirty="0"/>
              <a:t>个像素；窗口的</a:t>
            </a:r>
            <a:r>
              <a:rPr lang="zh-CN" altLang="en-US" sz="2000" dirty="0">
                <a:solidFill>
                  <a:srgbClr val="FF0000"/>
                </a:solidFill>
              </a:rPr>
              <a:t>宽</a:t>
            </a:r>
            <a:r>
              <a:rPr lang="zh-CN" altLang="en-US" sz="2000" dirty="0"/>
              <a:t>是</a:t>
            </a:r>
            <a:r>
              <a:rPr lang="en-US" altLang="zh-CN" sz="2000" dirty="0"/>
              <a:t>width</a:t>
            </a:r>
            <a:r>
              <a:rPr lang="zh-CN" altLang="en-US" sz="2000" dirty="0"/>
              <a:t>，</a:t>
            </a:r>
            <a:r>
              <a:rPr lang="zh-CN" altLang="en-US" sz="2000" dirty="0">
                <a:solidFill>
                  <a:srgbClr val="FF0000"/>
                </a:solidFill>
              </a:rPr>
              <a:t>高</a:t>
            </a:r>
            <a:r>
              <a:rPr lang="zh-CN" altLang="en-US" sz="2000" dirty="0"/>
              <a:t>是</a:t>
            </a:r>
            <a:r>
              <a:rPr lang="en-US" altLang="zh-CN" sz="2000" dirty="0"/>
              <a:t>height</a:t>
            </a:r>
            <a:r>
              <a:rPr lang="zh-CN" altLang="en-US" sz="2000" dirty="0"/>
              <a:t>。</a:t>
            </a:r>
          </a:p>
          <a:p>
            <a:pPr lvl="1"/>
            <a:r>
              <a:rPr lang="en-US" altLang="zh-CN" sz="2000" dirty="0"/>
              <a:t>public void </a:t>
            </a:r>
            <a:r>
              <a:rPr lang="en-US" altLang="zh-CN" sz="2000" dirty="0" err="1"/>
              <a:t>setSize</a:t>
            </a:r>
            <a:r>
              <a:rPr lang="en-US" altLang="zh-CN" sz="2000" dirty="0"/>
              <a:t>(</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：设置窗口的大小，窗口在屏幕出现时默认位置是</a:t>
            </a:r>
            <a:r>
              <a:rPr lang="en-US" altLang="zh-CN" sz="2000" dirty="0"/>
              <a:t>(0, 0)</a:t>
            </a:r>
            <a:r>
              <a:rPr lang="zh-CN" altLang="en-US" sz="2000" dirty="0"/>
              <a:t>。</a:t>
            </a:r>
          </a:p>
          <a:p>
            <a:pPr lvl="1"/>
            <a:r>
              <a:rPr lang="en-US" altLang="zh-CN" sz="2000" dirty="0"/>
              <a:t>public void </a:t>
            </a:r>
            <a:r>
              <a:rPr lang="en-US" altLang="zh-CN" sz="2000" dirty="0" err="1"/>
              <a:t>setVisible</a:t>
            </a:r>
            <a:r>
              <a:rPr lang="en-US" altLang="zh-CN" sz="2000" dirty="0"/>
              <a:t>(</a:t>
            </a:r>
            <a:r>
              <a:rPr lang="en-US" altLang="zh-CN" sz="2000" dirty="0" err="1"/>
              <a:t>boolean</a:t>
            </a:r>
            <a:r>
              <a:rPr lang="en-US" altLang="zh-CN" sz="2000" dirty="0"/>
              <a:t> b)</a:t>
            </a:r>
            <a:r>
              <a:rPr lang="zh-CN" altLang="en-US" sz="2000" dirty="0"/>
              <a:t>：设置窗口是</a:t>
            </a:r>
            <a:r>
              <a:rPr lang="zh-CN" altLang="en-US" sz="2000" dirty="0">
                <a:solidFill>
                  <a:srgbClr val="FF0000"/>
                </a:solidFill>
              </a:rPr>
              <a:t>可见</a:t>
            </a:r>
            <a:r>
              <a:rPr lang="zh-CN" altLang="en-US" sz="2000" dirty="0"/>
              <a:t>还是不可见，窗口默认是不可见的。</a:t>
            </a:r>
          </a:p>
        </p:txBody>
      </p:sp>
      <p:sp>
        <p:nvSpPr>
          <p:cNvPr id="4" name="矩形 3"/>
          <p:cNvSpPr/>
          <p:nvPr/>
        </p:nvSpPr>
        <p:spPr>
          <a:xfrm>
            <a:off x="0" y="0"/>
            <a:ext cx="1773306" cy="369332"/>
          </a:xfrm>
          <a:prstGeom prst="rect">
            <a:avLst/>
          </a:prstGeom>
        </p:spPr>
        <p:txBody>
          <a:bodyPr wrap="none">
            <a:spAutoFit/>
          </a:bodyPr>
          <a:lstStyle/>
          <a:p>
            <a:r>
              <a:rPr lang="en-US" altLang="zh-CN" dirty="0"/>
              <a:t>10.2 </a:t>
            </a:r>
            <a:r>
              <a:rPr lang="en-US" altLang="zh-CN" dirty="0" err="1"/>
              <a:t>JFrame</a:t>
            </a:r>
            <a:r>
              <a:rPr lang="zh-CN" altLang="en-US" dirty="0"/>
              <a:t>窗体</a:t>
            </a:r>
          </a:p>
        </p:txBody>
      </p:sp>
      <p:sp>
        <p:nvSpPr>
          <p:cNvPr id="5" name="灯片编号占位符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xmlns="" val="388524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b="1" u="sng" dirty="0">
                <a:solidFill>
                  <a:srgbClr val="0000FF"/>
                </a:solidFill>
              </a:rPr>
              <a:t>JDK 1.4</a:t>
            </a:r>
            <a:r>
              <a:rPr lang="zh-CN" altLang="en-US" sz="2000" b="1" u="sng" dirty="0">
                <a:solidFill>
                  <a:srgbClr val="0000FF"/>
                </a:solidFill>
              </a:rPr>
              <a:t>或之前</a:t>
            </a:r>
            <a:r>
              <a:rPr lang="zh-CN" altLang="en-US" sz="2000" dirty="0"/>
              <a:t>的版本要求如下：</a:t>
            </a:r>
          </a:p>
          <a:p>
            <a:pPr lvl="1"/>
            <a:r>
              <a:rPr lang="zh-CN" altLang="en-US" sz="2000" dirty="0"/>
              <a:t>不可以把组件直接添加到</a:t>
            </a:r>
            <a:r>
              <a:rPr lang="en-US" altLang="zh-CN" sz="2000" dirty="0" err="1"/>
              <a:t>JFrame</a:t>
            </a:r>
            <a:r>
              <a:rPr lang="zh-CN" altLang="en-US" sz="2000" dirty="0"/>
              <a:t>窗体中。</a:t>
            </a:r>
          </a:p>
          <a:p>
            <a:pPr lvl="1"/>
            <a:endParaRPr lang="en-US" altLang="zh-CN" sz="2000" dirty="0"/>
          </a:p>
          <a:p>
            <a:pPr lvl="1"/>
            <a:r>
              <a:rPr lang="en-US" altLang="zh-CN" sz="2000" dirty="0" err="1"/>
              <a:t>JFrame</a:t>
            </a:r>
            <a:r>
              <a:rPr lang="zh-CN" altLang="en-US" sz="2000" dirty="0"/>
              <a:t>窗体含有一个称为</a:t>
            </a:r>
            <a:r>
              <a:rPr lang="zh-CN" altLang="en-US" sz="2000" b="1" dirty="0">
                <a:solidFill>
                  <a:srgbClr val="FF0000"/>
                </a:solidFill>
              </a:rPr>
              <a:t>内容面板（内容窗格，</a:t>
            </a:r>
            <a:r>
              <a:rPr lang="en-US" altLang="zh-CN" sz="2000" b="1" dirty="0">
                <a:solidFill>
                  <a:srgbClr val="FF0000"/>
                </a:solidFill>
              </a:rPr>
              <a:t>content pane</a:t>
            </a:r>
            <a:r>
              <a:rPr lang="zh-CN" altLang="en-US" sz="2000" b="1" dirty="0">
                <a:solidFill>
                  <a:srgbClr val="FF0000"/>
                </a:solidFill>
              </a:rPr>
              <a:t>）</a:t>
            </a:r>
            <a:r>
              <a:rPr lang="zh-CN" altLang="en-US" sz="2000" dirty="0"/>
              <a:t>的容器，应当把组件添加到内容面板中（内容面板也是重容器）。</a:t>
            </a:r>
          </a:p>
          <a:p>
            <a:pPr lvl="1"/>
            <a:endParaRPr lang="en-US" altLang="zh-CN" sz="2000" b="1" dirty="0">
              <a:solidFill>
                <a:srgbClr val="FF0000"/>
              </a:solidFill>
            </a:endParaRPr>
          </a:p>
          <a:p>
            <a:pPr lvl="1"/>
            <a:r>
              <a:rPr lang="zh-CN" altLang="en-US" sz="2000" b="1" dirty="0">
                <a:solidFill>
                  <a:srgbClr val="FF0000"/>
                </a:solidFill>
              </a:rPr>
              <a:t>不能为</a:t>
            </a:r>
            <a:r>
              <a:rPr lang="en-US" altLang="zh-CN" sz="2000" b="1" dirty="0" err="1">
                <a:solidFill>
                  <a:srgbClr val="FF0000"/>
                </a:solidFill>
              </a:rPr>
              <a:t>JFrame</a:t>
            </a:r>
            <a:r>
              <a:rPr lang="zh-CN" altLang="en-US" sz="2000" b="1" dirty="0">
                <a:solidFill>
                  <a:srgbClr val="FF0000"/>
                </a:solidFill>
              </a:rPr>
              <a:t>窗体设置布局</a:t>
            </a:r>
            <a:r>
              <a:rPr lang="zh-CN" altLang="en-US" sz="2000" dirty="0"/>
              <a:t>，而应当为</a:t>
            </a:r>
            <a:r>
              <a:rPr lang="en-US" altLang="zh-CN" sz="2000" dirty="0" err="1"/>
              <a:t>JFrame</a:t>
            </a:r>
            <a:r>
              <a:rPr lang="zh-CN" altLang="en-US" sz="2000" dirty="0"/>
              <a:t>窗体的</a:t>
            </a:r>
            <a:r>
              <a:rPr lang="zh-CN" altLang="en-US" sz="2000" b="1" dirty="0">
                <a:solidFill>
                  <a:srgbClr val="FF0000"/>
                </a:solidFill>
              </a:rPr>
              <a:t>内容面板（内容窗格）</a:t>
            </a:r>
            <a:r>
              <a:rPr lang="zh-CN" altLang="en-US" sz="2000" dirty="0"/>
              <a:t>设置布局。</a:t>
            </a:r>
            <a:r>
              <a:rPr lang="zh-CN" altLang="en-US" sz="2000" b="1" dirty="0">
                <a:solidFill>
                  <a:srgbClr val="FF0000"/>
                </a:solidFill>
              </a:rPr>
              <a:t>内容面板（内容窗格）</a:t>
            </a:r>
            <a:r>
              <a:rPr lang="zh-CN" altLang="en-US" sz="2000" dirty="0"/>
              <a:t>的默认布局是</a:t>
            </a:r>
            <a:r>
              <a:rPr lang="en-US" altLang="zh-CN" sz="2000" dirty="0" err="1"/>
              <a:t>BorderLayout</a:t>
            </a:r>
            <a:r>
              <a:rPr lang="zh-CN" altLang="en-US" sz="2000" dirty="0"/>
              <a:t>布局。</a:t>
            </a:r>
          </a:p>
          <a:p>
            <a:pPr lvl="1"/>
            <a:endParaRPr lang="en-US" altLang="zh-CN" sz="2000" dirty="0"/>
          </a:p>
          <a:p>
            <a:pPr lvl="1"/>
            <a:r>
              <a:rPr lang="en-US" altLang="zh-CN" sz="2000" dirty="0" err="1"/>
              <a:t>JFrame</a:t>
            </a:r>
            <a:r>
              <a:rPr lang="zh-CN" altLang="en-US" sz="2000" dirty="0"/>
              <a:t>窗体通过调用方法</a:t>
            </a:r>
            <a:r>
              <a:rPr lang="en-US" altLang="zh-CN" sz="2000" dirty="0" err="1"/>
              <a:t>getContentPane</a:t>
            </a:r>
            <a:r>
              <a:rPr lang="en-US" altLang="zh-CN" sz="2000" dirty="0"/>
              <a:t>()</a:t>
            </a:r>
            <a:r>
              <a:rPr lang="zh-CN" altLang="en-US" sz="2000" dirty="0"/>
              <a:t>方法得到它的</a:t>
            </a:r>
            <a:r>
              <a:rPr lang="zh-CN" altLang="en-US" sz="2000" b="1" dirty="0">
                <a:solidFill>
                  <a:srgbClr val="FF0000"/>
                </a:solidFill>
              </a:rPr>
              <a:t>内容面板（内容窗格）</a:t>
            </a:r>
            <a:r>
              <a:rPr lang="zh-CN" altLang="en-US" sz="2000" dirty="0"/>
              <a:t>。</a:t>
            </a:r>
          </a:p>
        </p:txBody>
      </p:sp>
      <p:sp>
        <p:nvSpPr>
          <p:cNvPr id="4" name="矩形 3"/>
          <p:cNvSpPr/>
          <p:nvPr/>
        </p:nvSpPr>
        <p:spPr>
          <a:xfrm>
            <a:off x="0" y="0"/>
            <a:ext cx="1773306" cy="369332"/>
          </a:xfrm>
          <a:prstGeom prst="rect">
            <a:avLst/>
          </a:prstGeom>
        </p:spPr>
        <p:txBody>
          <a:bodyPr wrap="none">
            <a:spAutoFit/>
          </a:bodyPr>
          <a:lstStyle/>
          <a:p>
            <a:r>
              <a:rPr lang="en-US" altLang="zh-CN" dirty="0"/>
              <a:t>10.2 </a:t>
            </a:r>
            <a:r>
              <a:rPr lang="en-US" altLang="zh-CN" dirty="0" err="1"/>
              <a:t>JFrame</a:t>
            </a:r>
            <a:r>
              <a:rPr lang="zh-CN" altLang="en-US" dirty="0"/>
              <a:t>窗体</a:t>
            </a:r>
          </a:p>
        </p:txBody>
      </p:sp>
      <p:sp>
        <p:nvSpPr>
          <p:cNvPr id="5" name="灯片编号占位符 4"/>
          <p:cNvSpPr>
            <a:spLocks noGrp="1"/>
          </p:cNvSpPr>
          <p:nvPr>
            <p:ph type="sldNum" sz="quarter" idx="12"/>
          </p:nvPr>
        </p:nvSpPr>
        <p:spPr/>
        <p:txBody>
          <a:bodyPr/>
          <a:lstStyle/>
          <a:p>
            <a:fld id="{B6F15528-21DE-4FAA-801E-634DDDAF4B2B}" type="slidenum">
              <a:rPr lang="en-US" smtClean="0"/>
              <a:pPr/>
              <a:t>19</a:t>
            </a:fld>
            <a:endParaRPr lang="en-US"/>
          </a:p>
        </p:txBody>
      </p:sp>
      <p:cxnSp>
        <p:nvCxnSpPr>
          <p:cNvPr id="6" name="直接箭头连接符 5"/>
          <p:cNvCxnSpPr/>
          <p:nvPr/>
        </p:nvCxnSpPr>
        <p:spPr>
          <a:xfrm flipV="1">
            <a:off x="323528" y="4293096"/>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267008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6" name="灯片编号占位符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xmlns="" val="1296662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a:t>
            </a:r>
            <a:r>
              <a:rPr lang="en-US" altLang="zh-CN" sz="2000" b="1" dirty="0">
                <a:solidFill>
                  <a:srgbClr val="FF0000"/>
                </a:solidFill>
              </a:rPr>
              <a:t>Panel</a:t>
            </a:r>
            <a:r>
              <a:rPr lang="zh-CN" altLang="en-US" sz="2000" dirty="0"/>
              <a:t>面板</a:t>
            </a:r>
          </a:p>
          <a:p>
            <a:r>
              <a:rPr lang="zh-CN" altLang="en-US" sz="2000" dirty="0"/>
              <a:t>我们会经常使用</a:t>
            </a:r>
            <a:r>
              <a:rPr lang="en-US" altLang="zh-CN" sz="2000" b="1" dirty="0" err="1">
                <a:solidFill>
                  <a:srgbClr val="FF0000"/>
                </a:solidFill>
              </a:rPr>
              <a:t>JPanel</a:t>
            </a:r>
            <a:r>
              <a:rPr lang="zh-CN" altLang="en-US" sz="2000" dirty="0"/>
              <a:t>创建一个</a:t>
            </a:r>
            <a:r>
              <a:rPr lang="zh-CN" altLang="en-US" sz="2000" b="1" dirty="0">
                <a:solidFill>
                  <a:srgbClr val="FF0000"/>
                </a:solidFill>
              </a:rPr>
              <a:t>面板</a:t>
            </a:r>
            <a:r>
              <a:rPr lang="zh-CN" altLang="en-US" sz="2000" dirty="0"/>
              <a:t>，再向这个面板添加组件，然后把这个面板添加到</a:t>
            </a:r>
            <a:r>
              <a:rPr lang="zh-CN" altLang="en-US" sz="2000" b="1" dirty="0">
                <a:solidFill>
                  <a:srgbClr val="0000FF"/>
                </a:solidFill>
              </a:rPr>
              <a:t>底层容器</a:t>
            </a:r>
            <a:r>
              <a:rPr lang="zh-CN" altLang="en-US" sz="2000" dirty="0"/>
              <a:t>或其他</a:t>
            </a:r>
            <a:r>
              <a:rPr lang="zh-CN" altLang="en-US" sz="2000" b="1" dirty="0">
                <a:solidFill>
                  <a:srgbClr val="0000FF"/>
                </a:solidFill>
              </a:rPr>
              <a:t>中间容器</a:t>
            </a:r>
            <a:r>
              <a:rPr lang="zh-CN" altLang="en-US" sz="2000" dirty="0"/>
              <a:t>中。</a:t>
            </a:r>
            <a:endParaRPr lang="en-US" altLang="zh-CN" sz="2000" dirty="0"/>
          </a:p>
          <a:p>
            <a:endParaRPr lang="en-US" altLang="zh-CN" sz="2000" dirty="0"/>
          </a:p>
          <a:p>
            <a:r>
              <a:rPr lang="en-US" altLang="zh-CN" sz="2000" dirty="0" err="1"/>
              <a:t>JPanel</a:t>
            </a:r>
            <a:r>
              <a:rPr lang="zh-CN" altLang="en-US" sz="2000" dirty="0"/>
              <a:t>面板的默认布局是</a:t>
            </a:r>
            <a:r>
              <a:rPr lang="en-US" altLang="zh-CN" sz="2000" b="1" dirty="0" err="1">
                <a:solidFill>
                  <a:srgbClr val="FF0000"/>
                </a:solidFill>
              </a:rPr>
              <a:t>FlowLayout</a:t>
            </a:r>
            <a:r>
              <a:rPr lang="zh-CN" altLang="en-US" sz="2000" dirty="0"/>
              <a:t>布局。</a:t>
            </a:r>
            <a:endParaRPr lang="en-US" altLang="zh-CN" sz="2000" dirty="0"/>
          </a:p>
          <a:p>
            <a:endParaRPr lang="en-US" altLang="zh-CN" sz="2000" dirty="0"/>
          </a:p>
          <a:p>
            <a:r>
              <a:rPr lang="zh-CN" altLang="en-US" sz="2000" dirty="0"/>
              <a:t>可以使用</a:t>
            </a:r>
            <a:r>
              <a:rPr lang="en-US" altLang="zh-CN" sz="2000" dirty="0" err="1"/>
              <a:t>JPanel</a:t>
            </a:r>
            <a:r>
              <a:rPr lang="zh-CN" altLang="en-US" sz="2000" dirty="0"/>
              <a:t>类构造方法</a:t>
            </a:r>
            <a:r>
              <a:rPr lang="en-US" altLang="zh-CN" sz="2000" dirty="0" err="1"/>
              <a:t>JPanel</a:t>
            </a:r>
            <a:r>
              <a:rPr lang="en-US" altLang="zh-CN" sz="2000" dirty="0"/>
              <a:t>()</a:t>
            </a:r>
            <a:r>
              <a:rPr lang="zh-CN" altLang="en-US" sz="2000" dirty="0"/>
              <a:t>构造一个面板容器对象。</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xmlns="" val="4025022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2.J</a:t>
            </a:r>
            <a:r>
              <a:rPr lang="en-US" altLang="zh-CN" sz="2000" b="1" dirty="0">
                <a:solidFill>
                  <a:srgbClr val="FF0000"/>
                </a:solidFill>
              </a:rPr>
              <a:t>ScrollPane</a:t>
            </a:r>
            <a:r>
              <a:rPr lang="zh-CN" altLang="en-US" sz="2000" dirty="0"/>
              <a:t>滚动窗格</a:t>
            </a:r>
          </a:p>
          <a:p>
            <a:r>
              <a:rPr lang="zh-CN" altLang="en-US" sz="2000" dirty="0"/>
              <a:t>我们可以把一个</a:t>
            </a:r>
            <a:r>
              <a:rPr lang="zh-CN" altLang="en-US" sz="2000" b="1" dirty="0">
                <a:solidFill>
                  <a:srgbClr val="FF0000"/>
                </a:solidFill>
              </a:rPr>
              <a:t>组件</a:t>
            </a:r>
            <a:r>
              <a:rPr lang="zh-CN" altLang="en-US" sz="2000" dirty="0"/>
              <a:t>放到一个</a:t>
            </a:r>
            <a:r>
              <a:rPr lang="zh-CN" altLang="en-US" sz="2000" b="1" dirty="0">
                <a:solidFill>
                  <a:srgbClr val="FF0000"/>
                </a:solidFill>
              </a:rPr>
              <a:t>滚动窗格</a:t>
            </a:r>
            <a:r>
              <a:rPr lang="zh-CN" altLang="en-US" sz="2000" dirty="0"/>
              <a:t>中，然后通过滚动条来观察这个</a:t>
            </a:r>
            <a:r>
              <a:rPr lang="zh-CN" altLang="en-US" sz="2000" b="1" dirty="0">
                <a:solidFill>
                  <a:srgbClr val="FF0000"/>
                </a:solidFill>
              </a:rPr>
              <a:t>组件</a:t>
            </a:r>
            <a:r>
              <a:rPr lang="zh-CN" altLang="en-US" sz="2000" dirty="0"/>
              <a:t>。</a:t>
            </a:r>
            <a:endParaRPr lang="en-US" altLang="zh-CN" sz="2000" dirty="0"/>
          </a:p>
          <a:p>
            <a:endParaRPr lang="en-US" altLang="zh-CN" sz="2000" dirty="0"/>
          </a:p>
          <a:p>
            <a:r>
              <a:rPr lang="zh-CN" altLang="en-US" sz="2000" dirty="0"/>
              <a:t>例如，</a:t>
            </a:r>
            <a:r>
              <a:rPr lang="en-US" altLang="zh-CN" sz="2000" dirty="0" err="1"/>
              <a:t>JTextArea</a:t>
            </a:r>
            <a:r>
              <a:rPr lang="zh-CN" altLang="en-US" sz="2000" dirty="0"/>
              <a:t>不自带滚动条，因此我们就需要把文本区放到一个滚动窗格中。可以使用</a:t>
            </a:r>
            <a:r>
              <a:rPr lang="en-US" altLang="zh-CN" sz="2000" dirty="0" err="1"/>
              <a:t>JScrollPane</a:t>
            </a:r>
            <a:r>
              <a:rPr lang="zh-CN" altLang="en-US" sz="2000" dirty="0"/>
              <a:t>的构造方法</a:t>
            </a:r>
            <a:r>
              <a:rPr lang="en-US" altLang="zh-CN" sz="2000" dirty="0" err="1"/>
              <a:t>JScrollPane</a:t>
            </a:r>
            <a:r>
              <a:rPr lang="en-US" altLang="zh-CN" sz="2000" dirty="0"/>
              <a:t>(</a:t>
            </a:r>
            <a:r>
              <a:rPr lang="en-US" altLang="zh-CN" sz="2000" b="1" dirty="0">
                <a:solidFill>
                  <a:srgbClr val="FF0000"/>
                </a:solidFill>
              </a:rPr>
              <a:t>component</a:t>
            </a:r>
            <a:r>
              <a:rPr lang="en-US" altLang="zh-CN" sz="2000" dirty="0"/>
              <a:t> com)</a:t>
            </a:r>
            <a:r>
              <a:rPr lang="zh-CN" altLang="en-US" sz="2000" dirty="0"/>
              <a:t>构造一个滚动窗格。</a:t>
            </a:r>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xmlns="" val="424558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3.J</a:t>
            </a:r>
            <a:r>
              <a:rPr lang="en-US" altLang="zh-CN" sz="2000" b="1" dirty="0">
                <a:solidFill>
                  <a:srgbClr val="FF0000"/>
                </a:solidFill>
              </a:rPr>
              <a:t>SplitPane</a:t>
            </a:r>
            <a:r>
              <a:rPr lang="zh-CN" altLang="en-US" sz="2000" dirty="0"/>
              <a:t>拆分窗格</a:t>
            </a:r>
          </a:p>
          <a:p>
            <a:r>
              <a:rPr lang="zh-CN" altLang="en-US" sz="2000" dirty="0"/>
              <a:t>拆分窗格是被分成两部分的容器。拆分窗格有两种类型：水平拆分和垂直拆分。</a:t>
            </a:r>
            <a:endParaRPr lang="en-US" altLang="zh-CN" sz="2000" dirty="0"/>
          </a:p>
          <a:p>
            <a:r>
              <a:rPr lang="zh-CN" altLang="en-US" sz="2000" b="1" u="sng" dirty="0">
                <a:solidFill>
                  <a:srgbClr val="FF0000"/>
                </a:solidFill>
              </a:rPr>
              <a:t>水平拆分窗格</a:t>
            </a:r>
            <a:r>
              <a:rPr lang="zh-CN" altLang="en-US" sz="2000" dirty="0"/>
              <a:t>用一条拆分线把容器分成左右两部分，左面放一个组件，右面放一个组件，拆分线可以水平移动。</a:t>
            </a:r>
            <a:endParaRPr lang="en-US" altLang="zh-CN" sz="2000" dirty="0"/>
          </a:p>
          <a:p>
            <a:r>
              <a:rPr lang="zh-CN" altLang="en-US" sz="2000" b="1" u="sng" dirty="0">
                <a:solidFill>
                  <a:srgbClr val="FF0000"/>
                </a:solidFill>
              </a:rPr>
              <a:t>垂直拆分窗格</a:t>
            </a:r>
            <a:r>
              <a:rPr lang="zh-CN" altLang="en-US" sz="2000" dirty="0"/>
              <a:t>由一条拆分线分成上下两部分，上面放一个组件，下面放一个组件，拆分线可以垂直移动。</a:t>
            </a:r>
            <a:endParaRPr lang="en-US" altLang="zh-CN" sz="2000" dirty="0"/>
          </a:p>
          <a:p>
            <a:r>
              <a:rPr lang="zh-CN" altLang="en-US" sz="2000" dirty="0"/>
              <a:t>可以使用</a:t>
            </a:r>
            <a:r>
              <a:rPr lang="en-US" altLang="zh-CN" sz="2000" dirty="0" err="1"/>
              <a:t>JSplitPane</a:t>
            </a:r>
            <a:r>
              <a:rPr lang="zh-CN" altLang="en-US" sz="2000" dirty="0"/>
              <a:t>的构造方法</a:t>
            </a:r>
            <a:r>
              <a:rPr lang="en-US" altLang="zh-CN" sz="2000" dirty="0" err="1"/>
              <a:t>JSplitPane</a:t>
            </a:r>
            <a:r>
              <a:rPr lang="en-US" altLang="zh-CN" sz="2000" dirty="0"/>
              <a:t>(</a:t>
            </a:r>
            <a:r>
              <a:rPr lang="en-US" altLang="zh-CN" sz="2000" dirty="0" err="1"/>
              <a:t>int</a:t>
            </a:r>
            <a:r>
              <a:rPr lang="en-US" altLang="zh-CN" sz="2000" dirty="0"/>
              <a:t> a, Component b, Component c)</a:t>
            </a:r>
            <a:r>
              <a:rPr lang="zh-CN" altLang="en-US" sz="2000" dirty="0"/>
              <a:t>构造一个拆分窗格，参数</a:t>
            </a:r>
            <a:r>
              <a:rPr lang="en-US" altLang="zh-CN" sz="2000" dirty="0"/>
              <a:t>a</a:t>
            </a:r>
            <a:r>
              <a:rPr lang="zh-CN" altLang="en-US" sz="2000" dirty="0"/>
              <a:t>取</a:t>
            </a:r>
            <a:r>
              <a:rPr lang="en-US" altLang="zh-CN" sz="2000" dirty="0" err="1"/>
              <a:t>JSplitPane</a:t>
            </a:r>
            <a:r>
              <a:rPr lang="zh-CN" altLang="en-US" sz="2000" dirty="0"/>
              <a:t>的</a:t>
            </a:r>
            <a:r>
              <a:rPr lang="zh-CN" altLang="en-US" sz="2000" b="1" dirty="0">
                <a:solidFill>
                  <a:srgbClr val="0000FF"/>
                </a:solidFill>
              </a:rPr>
              <a:t>静态常量 </a:t>
            </a:r>
            <a:r>
              <a:rPr lang="en-US" altLang="zh-CN" sz="2000" b="1" dirty="0">
                <a:solidFill>
                  <a:srgbClr val="FF0000"/>
                </a:solidFill>
              </a:rPr>
              <a:t>HORIZONTAL_SPLIT</a:t>
            </a:r>
            <a:r>
              <a:rPr lang="zh-CN" altLang="en-US" sz="2000" dirty="0"/>
              <a:t>或</a:t>
            </a:r>
            <a:r>
              <a:rPr lang="en-US" altLang="zh-CN" sz="2000" b="1" dirty="0">
                <a:solidFill>
                  <a:srgbClr val="FF0000"/>
                </a:solidFill>
              </a:rPr>
              <a:t>VERTICAL_SPLIT</a:t>
            </a:r>
            <a:r>
              <a:rPr lang="zh-CN" altLang="en-US" sz="2000" dirty="0"/>
              <a:t>，以决定是水平拆分还是垂直拆分。后两个参数决定要放置的组件。</a:t>
            </a:r>
            <a:endParaRPr lang="en-US" altLang="zh-CN" sz="2000" dirty="0"/>
          </a:p>
          <a:p>
            <a:r>
              <a:rPr lang="zh-CN" altLang="en-US" sz="2000" dirty="0"/>
              <a:t>拆分窗格调用</a:t>
            </a:r>
            <a:r>
              <a:rPr lang="en-US" altLang="zh-CN" sz="2000" dirty="0" err="1"/>
              <a:t>setDividerLocation</a:t>
            </a:r>
            <a:r>
              <a:rPr lang="en-US" altLang="zh-CN" sz="2000" dirty="0"/>
              <a:t>(double position)</a:t>
            </a:r>
            <a:r>
              <a:rPr lang="zh-CN" altLang="en-US" sz="2000" dirty="0"/>
              <a:t>设置拆分线的位置。</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xmlns="" val="617904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4.J</a:t>
            </a:r>
            <a:r>
              <a:rPr lang="en-US" altLang="zh-CN" sz="2000" b="1" dirty="0">
                <a:solidFill>
                  <a:srgbClr val="FF0000"/>
                </a:solidFill>
              </a:rPr>
              <a:t>LayeredPane</a:t>
            </a:r>
            <a:r>
              <a:rPr lang="zh-CN" altLang="en-US" sz="2000" dirty="0"/>
              <a:t>分层窗格</a:t>
            </a:r>
          </a:p>
          <a:p>
            <a:r>
              <a:rPr lang="zh-CN" altLang="en-US" sz="2000" dirty="0"/>
              <a:t>如果添加到容器中的组件经常需要处理</a:t>
            </a:r>
            <a:r>
              <a:rPr lang="zh-CN" altLang="en-US" sz="2000" b="1" dirty="0">
                <a:solidFill>
                  <a:srgbClr val="FF0000"/>
                </a:solidFill>
              </a:rPr>
              <a:t>重叠</a:t>
            </a:r>
            <a:r>
              <a:rPr lang="zh-CN" altLang="en-US" sz="2000" dirty="0"/>
              <a:t>问题，就可以考虑将组件添加到</a:t>
            </a:r>
            <a:r>
              <a:rPr lang="en-US" altLang="zh-CN" sz="2000" dirty="0" err="1"/>
              <a:t>JLayeredPane</a:t>
            </a:r>
            <a:r>
              <a:rPr lang="zh-CN" altLang="en-US" sz="2000" dirty="0"/>
              <a:t>容器。</a:t>
            </a:r>
            <a:endParaRPr lang="en-US" altLang="zh-CN" sz="2000" dirty="0"/>
          </a:p>
          <a:p>
            <a:r>
              <a:rPr lang="en-US" altLang="zh-CN" sz="2000" dirty="0" err="1"/>
              <a:t>JLayeredPane</a:t>
            </a:r>
            <a:r>
              <a:rPr lang="zh-CN" altLang="en-US" sz="2000" dirty="0"/>
              <a:t>容器将容器分为</a:t>
            </a:r>
            <a:r>
              <a:rPr lang="en-US" altLang="zh-CN" sz="2000" dirty="0"/>
              <a:t>5</a:t>
            </a:r>
            <a:r>
              <a:rPr lang="zh-CN" altLang="en-US" sz="2000" dirty="0"/>
              <a:t>层，容器使用</a:t>
            </a:r>
            <a:r>
              <a:rPr lang="en-US" altLang="zh-CN" sz="2000" dirty="0"/>
              <a:t>add(</a:t>
            </a:r>
            <a:r>
              <a:rPr lang="en-US" altLang="zh-CN" sz="2000" dirty="0" err="1"/>
              <a:t>JComponent</a:t>
            </a:r>
            <a:r>
              <a:rPr lang="en-US" altLang="zh-CN" sz="2000" dirty="0"/>
              <a:t> com, </a:t>
            </a:r>
            <a:r>
              <a:rPr lang="en-US" altLang="zh-CN" sz="2000" dirty="0" err="1"/>
              <a:t>int</a:t>
            </a:r>
            <a:r>
              <a:rPr lang="en-US" altLang="zh-CN" sz="2000" dirty="0"/>
              <a:t> </a:t>
            </a:r>
            <a:r>
              <a:rPr lang="en-US" altLang="zh-CN" sz="2000" b="1" dirty="0">
                <a:solidFill>
                  <a:srgbClr val="0000FF"/>
                </a:solidFill>
              </a:rPr>
              <a:t>layer</a:t>
            </a:r>
            <a:r>
              <a:rPr lang="en-US" altLang="zh-CN" sz="2000" dirty="0"/>
              <a:t>)</a:t>
            </a:r>
            <a:r>
              <a:rPr lang="zh-CN" altLang="en-US" sz="2000" dirty="0"/>
              <a:t>添加组件</a:t>
            </a:r>
            <a:r>
              <a:rPr lang="en-US" altLang="zh-CN" sz="2000" dirty="0"/>
              <a:t>com</a:t>
            </a:r>
            <a:r>
              <a:rPr lang="zh-CN" altLang="en-US" sz="2000" dirty="0"/>
              <a:t>，并指定</a:t>
            </a:r>
            <a:r>
              <a:rPr lang="en-US" altLang="zh-CN" sz="2000" dirty="0"/>
              <a:t>com</a:t>
            </a:r>
            <a:r>
              <a:rPr lang="zh-CN" altLang="en-US" sz="2000" dirty="0"/>
              <a:t>所在的层，其中参数</a:t>
            </a:r>
            <a:r>
              <a:rPr lang="en-US" altLang="zh-CN" sz="2000" dirty="0"/>
              <a:t>layer</a:t>
            </a:r>
            <a:r>
              <a:rPr lang="zh-CN" altLang="en-US" sz="2000" dirty="0"/>
              <a:t>取值</a:t>
            </a:r>
            <a:r>
              <a:rPr lang="en-US" altLang="zh-CN" sz="2000" dirty="0" err="1"/>
              <a:t>JLayeredPane</a:t>
            </a:r>
            <a:r>
              <a:rPr lang="zh-CN" altLang="en-US" sz="2000" dirty="0"/>
              <a:t>类中的</a:t>
            </a:r>
            <a:r>
              <a:rPr lang="zh-CN" altLang="en-US" sz="2000" dirty="0">
                <a:solidFill>
                  <a:srgbClr val="0000FF"/>
                </a:solidFill>
              </a:rPr>
              <a:t>类常量</a:t>
            </a:r>
            <a:r>
              <a:rPr lang="zh-CN" altLang="en-US" sz="2000" dirty="0"/>
              <a:t>：</a:t>
            </a:r>
            <a:r>
              <a:rPr lang="en-US" altLang="zh-CN" sz="2000" b="1" dirty="0">
                <a:solidFill>
                  <a:srgbClr val="0000FF"/>
                </a:solidFill>
              </a:rPr>
              <a:t>DEFAULT_LAYER</a:t>
            </a:r>
            <a:r>
              <a:rPr lang="en-US" altLang="zh-CN" sz="2000" dirty="0"/>
              <a:t> </a:t>
            </a:r>
            <a:r>
              <a:rPr lang="zh-CN" altLang="en-US" sz="2000" dirty="0"/>
              <a:t>、</a:t>
            </a:r>
            <a:r>
              <a:rPr lang="en-US" altLang="zh-CN" sz="2000" b="1" dirty="0">
                <a:solidFill>
                  <a:srgbClr val="0000FF"/>
                </a:solidFill>
              </a:rPr>
              <a:t>PALETTE_LAYER</a:t>
            </a:r>
            <a:r>
              <a:rPr lang="zh-CN" altLang="en-US" sz="2000" dirty="0"/>
              <a:t>、 </a:t>
            </a:r>
            <a:r>
              <a:rPr lang="en-US" altLang="zh-CN" sz="2000" b="1" dirty="0">
                <a:solidFill>
                  <a:srgbClr val="0000FF"/>
                </a:solidFill>
              </a:rPr>
              <a:t>MODAL_LAYER</a:t>
            </a:r>
            <a:r>
              <a:rPr lang="zh-CN" altLang="en-US" sz="2000" dirty="0"/>
              <a:t>、</a:t>
            </a:r>
            <a:r>
              <a:rPr lang="en-US" altLang="zh-CN" sz="2000" b="1" dirty="0">
                <a:solidFill>
                  <a:srgbClr val="0000FF"/>
                </a:solidFill>
              </a:rPr>
              <a:t>POPUP_LAYER</a:t>
            </a:r>
            <a:r>
              <a:rPr lang="zh-CN" altLang="en-US" sz="2000" dirty="0"/>
              <a:t>、</a:t>
            </a:r>
            <a:r>
              <a:rPr lang="en-US" altLang="zh-CN" sz="2000" b="1" dirty="0">
                <a:solidFill>
                  <a:srgbClr val="0000FF"/>
                </a:solidFill>
              </a:rPr>
              <a:t>DRAG_LAYER</a:t>
            </a:r>
            <a:r>
              <a:rPr lang="zh-CN" altLang="en-US" sz="2000" dirty="0"/>
              <a:t>。</a:t>
            </a:r>
            <a:endParaRPr lang="en-US" altLang="zh-CN" sz="2000" dirty="0"/>
          </a:p>
          <a:p>
            <a:pPr lvl="1"/>
            <a:r>
              <a:rPr lang="en-US" altLang="zh-CN" sz="1600" dirty="0"/>
              <a:t>DEFAULT_LAYER</a:t>
            </a:r>
            <a:r>
              <a:rPr lang="zh-CN" altLang="en-US" sz="1600" dirty="0"/>
              <a:t>是最底层，添加到</a:t>
            </a:r>
            <a:r>
              <a:rPr lang="en-US" altLang="zh-CN" sz="1600" dirty="0"/>
              <a:t>DEFAULT_LAYER</a:t>
            </a:r>
            <a:r>
              <a:rPr lang="zh-CN" altLang="en-US" sz="1600" dirty="0"/>
              <a:t>层的组件如果和其它层的组件发生重叠，将被其它组件遮挡。</a:t>
            </a:r>
            <a:endParaRPr lang="en-US" altLang="zh-CN" sz="1600" dirty="0"/>
          </a:p>
          <a:p>
            <a:pPr lvl="1"/>
            <a:r>
              <a:rPr lang="en-US" altLang="zh-CN" sz="1600" dirty="0"/>
              <a:t>DRAG_LAYER</a:t>
            </a:r>
            <a:r>
              <a:rPr lang="zh-CN" altLang="en-US" sz="1600" dirty="0"/>
              <a:t>层是最上面的层，如果</a:t>
            </a:r>
            <a:r>
              <a:rPr lang="en-US" altLang="zh-CN" sz="1600" dirty="0" err="1"/>
              <a:t>JLayeredPane</a:t>
            </a:r>
            <a:r>
              <a:rPr lang="zh-CN" altLang="en-US" sz="1600" dirty="0"/>
              <a:t>中添加了许多组件，当你用鼠标移动一组件时，可以把移动的组件放到</a:t>
            </a:r>
            <a:r>
              <a:rPr lang="en-US" altLang="zh-CN" sz="1600" dirty="0"/>
              <a:t>DRAG_LAYER</a:t>
            </a:r>
            <a:r>
              <a:rPr lang="zh-CN" altLang="en-US" sz="1600" dirty="0"/>
              <a:t>层，这样，组件在移动过程中，就不会被其它组件遮挡。</a:t>
            </a:r>
            <a:endParaRPr lang="en-US" altLang="zh-CN" sz="1600" dirty="0"/>
          </a:p>
          <a:p>
            <a:pPr lvl="1"/>
            <a:r>
              <a:rPr lang="zh-CN" altLang="en-US" sz="1600" dirty="0"/>
              <a:t>添加到同一层上的组件，如果发生重叠，后添加的会遮挡先前添加的组件。</a:t>
            </a:r>
            <a:endParaRPr lang="en-US" altLang="zh-CN" sz="1600" dirty="0"/>
          </a:p>
          <a:p>
            <a:pPr lvl="1"/>
            <a:r>
              <a:rPr lang="en-US" altLang="zh-CN" sz="1600" dirty="0" err="1"/>
              <a:t>JLayeredPane</a:t>
            </a:r>
            <a:r>
              <a:rPr lang="zh-CN" altLang="en-US" sz="1600" dirty="0"/>
              <a:t>对象调用</a:t>
            </a:r>
            <a:r>
              <a:rPr lang="en-US" altLang="zh-CN" sz="1600" dirty="0"/>
              <a:t>public void </a:t>
            </a:r>
            <a:r>
              <a:rPr lang="en-US" altLang="zh-CN" sz="1600" dirty="0" err="1"/>
              <a:t>setLayer</a:t>
            </a:r>
            <a:r>
              <a:rPr lang="en-US" altLang="zh-CN" sz="1600" dirty="0"/>
              <a:t>(Component com, </a:t>
            </a:r>
            <a:r>
              <a:rPr lang="en-US" altLang="zh-CN" sz="1600" dirty="0" err="1"/>
              <a:t>int</a:t>
            </a:r>
            <a:r>
              <a:rPr lang="en-US" altLang="zh-CN" sz="1600" dirty="0"/>
              <a:t> layer)</a:t>
            </a:r>
            <a:r>
              <a:rPr lang="zh-CN" altLang="en-US" sz="1600" dirty="0"/>
              <a:t>可以重新设置组件</a:t>
            </a:r>
            <a:r>
              <a:rPr lang="en-US" altLang="zh-CN" sz="1600" dirty="0"/>
              <a:t>com</a:t>
            </a:r>
            <a:r>
              <a:rPr lang="zh-CN" altLang="en-US" sz="1600" dirty="0"/>
              <a:t>所在的层，调用</a:t>
            </a:r>
            <a:r>
              <a:rPr lang="en-US" altLang="zh-CN" sz="1600" dirty="0"/>
              <a:t>public </a:t>
            </a:r>
            <a:r>
              <a:rPr lang="en-US" altLang="zh-CN" sz="1600" dirty="0" err="1"/>
              <a:t>int</a:t>
            </a:r>
            <a:r>
              <a:rPr lang="en-US" altLang="zh-CN" sz="1600" dirty="0"/>
              <a:t> </a:t>
            </a:r>
            <a:r>
              <a:rPr lang="en-US" altLang="zh-CN" sz="1600" dirty="0" err="1"/>
              <a:t>getLayer</a:t>
            </a:r>
            <a:r>
              <a:rPr lang="en-US" altLang="zh-CN" sz="1600" dirty="0"/>
              <a:t>(Component com)</a:t>
            </a:r>
            <a:r>
              <a:rPr lang="zh-CN" altLang="en-US" sz="1600" dirty="0"/>
              <a:t>可以获取组件</a:t>
            </a:r>
            <a:r>
              <a:rPr lang="en-US" altLang="zh-CN" sz="1600" dirty="0"/>
              <a:t>com</a:t>
            </a:r>
            <a:r>
              <a:rPr lang="zh-CN" altLang="en-US" sz="1600" dirty="0"/>
              <a:t>所在的层数。</a:t>
            </a:r>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xmlns="" val="42455835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6: Example10_6.java】</a:t>
            </a:r>
          </a:p>
          <a:p>
            <a:r>
              <a:rPr lang="zh-CN" altLang="en-US" sz="2000" dirty="0"/>
              <a:t>我们在</a:t>
            </a:r>
            <a:r>
              <a:rPr lang="en-US" altLang="zh-CN" sz="2000" dirty="0" err="1"/>
              <a:t>JLayeredPane</a:t>
            </a:r>
            <a:r>
              <a:rPr lang="zh-CN" altLang="en-US" sz="2000" dirty="0"/>
              <a:t>容器中</a:t>
            </a:r>
            <a:r>
              <a:rPr lang="zh-CN" altLang="en-US" sz="2000" dirty="0">
                <a:solidFill>
                  <a:srgbClr val="FF0000"/>
                </a:solidFill>
              </a:rPr>
              <a:t>添加</a:t>
            </a:r>
            <a:r>
              <a:rPr lang="en-US" altLang="zh-CN" sz="2000" dirty="0">
                <a:solidFill>
                  <a:srgbClr val="FF0000"/>
                </a:solidFill>
              </a:rPr>
              <a:t>5</a:t>
            </a:r>
            <a:r>
              <a:rPr lang="zh-CN" altLang="en-US" sz="2000" dirty="0">
                <a:solidFill>
                  <a:srgbClr val="FF0000"/>
                </a:solidFill>
              </a:rPr>
              <a:t>个组件</a:t>
            </a:r>
            <a:r>
              <a:rPr lang="zh-CN" altLang="en-US" sz="2000" dirty="0"/>
              <a:t>，分别位于不同的层上。</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10.5 </a:t>
            </a:r>
            <a:r>
              <a:rPr lang="zh-CN" altLang="en-US" dirty="0"/>
              <a:t>中间容器</a:t>
            </a:r>
          </a:p>
        </p:txBody>
      </p:sp>
      <p:sp>
        <p:nvSpPr>
          <p:cNvPr id="5" name="灯片编号占位符 4"/>
          <p:cNvSpPr>
            <a:spLocks noGrp="1"/>
          </p:cNvSpPr>
          <p:nvPr>
            <p:ph type="sldNum" sz="quarter" idx="12"/>
          </p:nvPr>
        </p:nvSpPr>
        <p:spPr/>
        <p:txBody>
          <a:bodyPr/>
          <a:lstStyle/>
          <a:p>
            <a:fld id="{B6F15528-21DE-4FAA-801E-634DDDAF4B2B}" type="slidenum">
              <a:rPr lang="en-US" smtClean="0"/>
              <a:pPr/>
              <a:t>24</a:t>
            </a:fld>
            <a:endParaRPr lang="en-US"/>
          </a:p>
        </p:txBody>
      </p:sp>
      <p:pic>
        <p:nvPicPr>
          <p:cNvPr id="6" name="图片 5"/>
          <p:cNvPicPr>
            <a:picLocks noChangeAspect="1"/>
          </p:cNvPicPr>
          <p:nvPr/>
        </p:nvPicPr>
        <p:blipFill>
          <a:blip r:embed="rId2" cstate="print"/>
          <a:stretch>
            <a:fillRect/>
          </a:stretch>
        </p:blipFill>
        <p:spPr>
          <a:xfrm>
            <a:off x="3373703" y="45729"/>
            <a:ext cx="1569661" cy="1554471"/>
          </a:xfrm>
          <a:prstGeom prst="rect">
            <a:avLst/>
          </a:prstGeom>
        </p:spPr>
      </p:pic>
      <p:sp>
        <p:nvSpPr>
          <p:cNvPr id="7" name="矩形 6">
            <a:extLst>
              <a:ext uri="{FF2B5EF4-FFF2-40B4-BE49-F238E27FC236}">
                <a16:creationId xmlns:a16="http://schemas.microsoft.com/office/drawing/2014/main" xmlns="" id="{1B502097-0498-49FC-898D-70D38A71B6C6}"/>
              </a:ext>
            </a:extLst>
          </p:cNvPr>
          <p:cNvSpPr/>
          <p:nvPr/>
        </p:nvSpPr>
        <p:spPr>
          <a:xfrm>
            <a:off x="5220072" y="156989"/>
            <a:ext cx="3743436"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Example10_6</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WindowLayered</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xmlns="" id="{54714D12-C5A3-4ED5-B1FA-E210CFB820E5}"/>
              </a:ext>
            </a:extLst>
          </p:cNvPr>
          <p:cNvSpPr/>
          <p:nvPr/>
        </p:nvSpPr>
        <p:spPr>
          <a:xfrm>
            <a:off x="179512" y="2420888"/>
            <a:ext cx="4464496" cy="364715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WindowLayered</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WindowLayered</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"DEFAULT_LAYER"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"PALETTE_LAYER"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"MODAL_LAYER"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"POPUP_LAYER"</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"DRAG_LAYER"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.setBounds(50,50,200,100);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.setBounds(40,40,200,100);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.setBounds(30,30,200,100);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.setBounds(20,20,200,100);</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.setBounds(10,10,200,100);</a:t>
            </a:r>
            <a:endParaRPr lang="en-US" altLang="zh-CN" sz="900" dirty="0">
              <a:solidFill>
                <a:srgbClr val="000000"/>
              </a:solidFill>
              <a:latin typeface="Consolas" panose="020B0609020204030204" pitchFamily="49" charset="0"/>
            </a:endParaRPr>
          </a:p>
        </p:txBody>
      </p:sp>
      <p:sp>
        <p:nvSpPr>
          <p:cNvPr id="9" name="矩形 8">
            <a:extLst>
              <a:ext uri="{FF2B5EF4-FFF2-40B4-BE49-F238E27FC236}">
                <a16:creationId xmlns:a16="http://schemas.microsoft.com/office/drawing/2014/main" xmlns="" id="{F7CAF890-35B5-45A9-8626-77BB8B268B46}"/>
              </a:ext>
            </a:extLst>
          </p:cNvPr>
          <p:cNvSpPr/>
          <p:nvPr/>
        </p:nvSpPr>
        <p:spPr>
          <a:xfrm>
            <a:off x="4499992" y="2780928"/>
            <a:ext cx="4464496" cy="3647152"/>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JLayeredPane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pane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JLayeredPane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b5</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DRAG_LAYER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b4</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POPUP_LAYER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b3</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MODAL_LAYER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b2</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PALETTE_LAYER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pane</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b1</a:t>
            </a:r>
            <a:r>
              <a:rPr lang="en-US" altLang="zh-CN" sz="1100" dirty="0">
                <a:solidFill>
                  <a:srgbClr val="000000"/>
                </a:solidFill>
                <a:latin typeface="Consolas" panose="020B0609020204030204" pitchFamily="49" charset="0"/>
              </a:rPr>
              <a:t>,JLayeredPane.</a:t>
            </a:r>
            <a:r>
              <a:rPr lang="en-US" altLang="zh-CN" sz="1100" b="1" i="1" dirty="0">
                <a:solidFill>
                  <a:srgbClr val="0000C0"/>
                </a:solidFill>
                <a:latin typeface="Consolas" panose="020B0609020204030204" pitchFamily="49" charset="0"/>
              </a:rPr>
              <a:t>DEFAULT_LAYER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add(</a:t>
            </a:r>
            <a:r>
              <a:rPr lang="en-US" altLang="zh-CN" sz="1100" dirty="0">
                <a:solidFill>
                  <a:srgbClr val="6A3E3E"/>
                </a:solidFill>
                <a:latin typeface="Consolas" panose="020B0609020204030204" pitchFamily="49" charset="0"/>
              </a:rPr>
              <a:t>pane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validate();</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500" dirty="0">
              <a:solidFill>
                <a:srgbClr val="000000"/>
              </a:solidFill>
              <a:latin typeface="Consolas" panose="020B0609020204030204" pitchFamily="49" charset="0"/>
            </a:endParaRPr>
          </a:p>
        </p:txBody>
      </p:sp>
      <p:cxnSp>
        <p:nvCxnSpPr>
          <p:cNvPr id="10" name="直接箭头连接符 9">
            <a:extLst>
              <a:ext uri="{FF2B5EF4-FFF2-40B4-BE49-F238E27FC236}">
                <a16:creationId xmlns:a16="http://schemas.microsoft.com/office/drawing/2014/main" xmlns="" id="{4B794774-B92A-4865-9B81-90B16B8137CF}"/>
              </a:ext>
            </a:extLst>
          </p:cNvPr>
          <p:cNvCxnSpPr>
            <a:cxnSpLocks/>
          </p:cNvCxnSpPr>
          <p:nvPr/>
        </p:nvCxnSpPr>
        <p:spPr>
          <a:xfrm flipH="1">
            <a:off x="8147109" y="3327287"/>
            <a:ext cx="543766" cy="3643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45583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a:t>
            </a:r>
            <a:r>
              <a:rPr lang="en-US" altLang="zh-CN" sz="2000" b="1" dirty="0">
                <a:solidFill>
                  <a:srgbClr val="FF0000"/>
                </a:solidFill>
              </a:rPr>
              <a:t>Dialog</a:t>
            </a:r>
            <a:r>
              <a:rPr lang="zh-CN" altLang="en-US" sz="2000" dirty="0"/>
              <a:t>类</a:t>
            </a:r>
          </a:p>
          <a:p>
            <a:r>
              <a:rPr lang="en-US" altLang="zh-CN" sz="2000" dirty="0" err="1"/>
              <a:t>JDialog</a:t>
            </a:r>
            <a:r>
              <a:rPr lang="zh-CN" altLang="en-US" sz="2000" dirty="0"/>
              <a:t>类和</a:t>
            </a:r>
            <a:r>
              <a:rPr lang="en-US" altLang="zh-CN" sz="2000" dirty="0" err="1"/>
              <a:t>JFrame</a:t>
            </a:r>
            <a:r>
              <a:rPr lang="zh-CN" altLang="en-US" sz="2000" dirty="0"/>
              <a:t>类都是</a:t>
            </a:r>
            <a:r>
              <a:rPr lang="en-US" altLang="zh-CN" sz="2000" dirty="0"/>
              <a:t>Window</a:t>
            </a:r>
            <a:r>
              <a:rPr lang="zh-CN" altLang="en-US" sz="2000" dirty="0"/>
              <a:t>类的子类，二者有相似之处也有不同的地方，比如</a:t>
            </a:r>
            <a:r>
              <a:rPr lang="zh-CN" altLang="en-US" sz="2000" b="1" dirty="0">
                <a:solidFill>
                  <a:srgbClr val="FF0000"/>
                </a:solidFill>
              </a:rPr>
              <a:t>对话框必须要依赖于某个窗口或组件</a:t>
            </a:r>
            <a:r>
              <a:rPr lang="zh-CN" altLang="en-US" sz="2000" dirty="0"/>
              <a:t>，当它所依赖的窗口或组件消失时，对话框也将消失；而当它所依赖的窗口或组件可见时，对话框又会自动恢复。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xmlns="" val="2691500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对话框的模式</a:t>
            </a:r>
          </a:p>
          <a:p>
            <a:r>
              <a:rPr lang="zh-CN" altLang="en-US" sz="2000" dirty="0"/>
              <a:t>对话框分为</a:t>
            </a:r>
            <a:r>
              <a:rPr lang="zh-CN" altLang="en-US" sz="2000" b="1" dirty="0">
                <a:solidFill>
                  <a:srgbClr val="FF0000"/>
                </a:solidFill>
              </a:rPr>
              <a:t>无模式（</a:t>
            </a:r>
            <a:r>
              <a:rPr lang="en-US" altLang="zh-CN" sz="2000" b="1" dirty="0" err="1">
                <a:solidFill>
                  <a:srgbClr val="FF0000"/>
                </a:solidFill>
              </a:rPr>
              <a:t>modaless</a:t>
            </a:r>
            <a:r>
              <a:rPr lang="zh-CN" altLang="en-US" sz="2000" b="1" dirty="0">
                <a:solidFill>
                  <a:srgbClr val="FF0000"/>
                </a:solidFill>
              </a:rPr>
              <a:t>）</a:t>
            </a:r>
            <a:r>
              <a:rPr lang="zh-CN" altLang="en-US" sz="2000" dirty="0"/>
              <a:t>和</a:t>
            </a:r>
            <a:r>
              <a:rPr lang="zh-CN" altLang="en-US" sz="2000" b="1" dirty="0">
                <a:solidFill>
                  <a:srgbClr val="0000FF"/>
                </a:solidFill>
              </a:rPr>
              <a:t>有模式（</a:t>
            </a:r>
            <a:r>
              <a:rPr lang="en-US" altLang="zh-CN" sz="2000" b="1" dirty="0">
                <a:solidFill>
                  <a:srgbClr val="0000FF"/>
                </a:solidFill>
              </a:rPr>
              <a:t>modal</a:t>
            </a:r>
            <a:r>
              <a:rPr lang="zh-CN" altLang="en-US" sz="2000" b="1" dirty="0">
                <a:solidFill>
                  <a:srgbClr val="0000FF"/>
                </a:solidFill>
              </a:rPr>
              <a:t>）</a:t>
            </a:r>
            <a:r>
              <a:rPr lang="zh-CN" altLang="en-US" sz="2000" dirty="0"/>
              <a:t>两种。</a:t>
            </a:r>
          </a:p>
          <a:p>
            <a:endParaRPr lang="en-US" altLang="zh-CN" sz="2000" dirty="0"/>
          </a:p>
          <a:p>
            <a:r>
              <a:rPr lang="zh-CN" altLang="en-US" sz="2000" b="1" dirty="0">
                <a:solidFill>
                  <a:srgbClr val="FF0000"/>
                </a:solidFill>
              </a:rPr>
              <a:t>无模式对话框</a:t>
            </a:r>
            <a:r>
              <a:rPr lang="zh-CN" altLang="en-US" sz="2000" dirty="0"/>
              <a:t>处于激活状态时，程序仍能激活它所依赖的窗口或组件，它也</a:t>
            </a:r>
            <a:r>
              <a:rPr lang="zh-CN" altLang="en-US" sz="2000" b="1" dirty="0">
                <a:solidFill>
                  <a:srgbClr val="FF0000"/>
                </a:solidFill>
              </a:rPr>
              <a:t>不堵塞</a:t>
            </a:r>
            <a:r>
              <a:rPr lang="zh-CN" altLang="en-US" sz="2000" dirty="0"/>
              <a:t>线程的执行。 </a:t>
            </a:r>
            <a:endParaRPr lang="en-US" altLang="zh-CN" sz="2000" dirty="0"/>
          </a:p>
          <a:p>
            <a:endParaRPr lang="en-US" altLang="zh-CN" sz="2000" dirty="0"/>
          </a:p>
          <a:p>
            <a:r>
              <a:rPr lang="zh-CN" altLang="en-US" sz="2000" b="1" dirty="0">
                <a:solidFill>
                  <a:srgbClr val="0000FF"/>
                </a:solidFill>
              </a:rPr>
              <a:t>有模式对话框</a:t>
            </a:r>
            <a:r>
              <a:rPr lang="zh-CN" altLang="en-US" sz="2000" dirty="0"/>
              <a:t>处于激活状态时，只让程序响应对话框内部的事件，程序不能再激活它所依赖的窗口或组件，而且它将</a:t>
            </a:r>
            <a:r>
              <a:rPr lang="zh-CN" altLang="en-US" sz="2000" b="1" dirty="0">
                <a:solidFill>
                  <a:srgbClr val="0000FF"/>
                </a:solidFill>
              </a:rPr>
              <a:t>堵塞</a:t>
            </a:r>
            <a:r>
              <a:rPr lang="zh-CN" altLang="en-US" sz="2000" dirty="0"/>
              <a:t>当前线程的执行，直到该对话框消失不可见。</a:t>
            </a:r>
          </a:p>
          <a:p>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xmlns="" val="31608165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27</a:t>
            </a:fld>
            <a:endParaRPr lang="en-US"/>
          </a:p>
        </p:txBody>
      </p:sp>
      <p:sp>
        <p:nvSpPr>
          <p:cNvPr id="9" name="矩形 8">
            <a:extLst>
              <a:ext uri="{FF2B5EF4-FFF2-40B4-BE49-F238E27FC236}">
                <a16:creationId xmlns:a16="http://schemas.microsoft.com/office/drawing/2014/main" xmlns="" id="{761A02D5-9593-47D1-862C-E69FB7A1B5F8}"/>
              </a:ext>
            </a:extLst>
          </p:cNvPr>
          <p:cNvSpPr/>
          <p:nvPr/>
        </p:nvSpPr>
        <p:spPr>
          <a:xfrm>
            <a:off x="4066456" y="3505562"/>
            <a:ext cx="5042048" cy="297004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da-DK" altLang="zh-CN" sz="1100" dirty="0">
                <a:solidFill>
                  <a:srgbClr val="000000"/>
                </a:solidFill>
                <a:latin typeface="Consolas" panose="020B0609020204030204" pitchFamily="49" charset="0"/>
              </a:rPr>
              <a:t>            </a:t>
            </a:r>
            <a:r>
              <a:rPr lang="da-DK" altLang="zh-CN" sz="1100" b="1" dirty="0">
                <a:solidFill>
                  <a:srgbClr val="7F0055"/>
                </a:solidFill>
                <a:latin typeface="Consolas" panose="020B0609020204030204" pitchFamily="49" charset="0"/>
              </a:rPr>
              <a:t>if</a:t>
            </a:r>
            <a:r>
              <a:rPr lang="da-DK" altLang="zh-CN" sz="1100" b="1" dirty="0">
                <a:solidFill>
                  <a:srgbClr val="000000"/>
                </a:solidFill>
                <a:latin typeface="Consolas" panose="020B0609020204030204" pitchFamily="49" charset="0"/>
              </a:rPr>
              <a:t>(</a:t>
            </a:r>
            <a:r>
              <a:rPr lang="da-DK" altLang="zh-CN" sz="1100" b="1" dirty="0">
                <a:solidFill>
                  <a:srgbClr val="6A3E3E"/>
                </a:solidFill>
                <a:latin typeface="Consolas" panose="020B0609020204030204" pitchFamily="49" charset="0"/>
              </a:rPr>
              <a:t>dialog</a:t>
            </a:r>
            <a:r>
              <a:rPr lang="da-DK" altLang="zh-CN" sz="1100" b="1" dirty="0">
                <a:solidFill>
                  <a:srgbClr val="000000"/>
                </a:solidFill>
                <a:latin typeface="Consolas" panose="020B0609020204030204" pitchFamily="49" charset="0"/>
              </a:rPr>
              <a:t>.getMessage() == MyDialog.</a:t>
            </a:r>
            <a:r>
              <a:rPr lang="da-DK" altLang="zh-CN" sz="1100" b="1" i="1" dirty="0">
                <a:solidFill>
                  <a:srgbClr val="0000C0"/>
                </a:solidFill>
                <a:latin typeface="Consolas" panose="020B0609020204030204" pitchFamily="49" charset="0"/>
              </a:rPr>
              <a:t>NO</a:t>
            </a:r>
            <a:r>
              <a:rPr lang="da-DK"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a:t>
            </a:r>
            <a:r>
              <a:rPr lang="en-US" altLang="zh-CN" sz="1100" b="1" i="1" dirty="0">
                <a:solidFill>
                  <a:srgbClr val="2A00FF"/>
                </a:solidFill>
                <a:latin typeface="Consolas" panose="020B0609020204030204" pitchFamily="49" charset="0"/>
              </a:rPr>
              <a:t>No</a:t>
            </a:r>
            <a:r>
              <a:rPr lang="zh-CN" altLang="en-US" sz="1100" b="1" i="1" dirty="0">
                <a:solidFill>
                  <a:srgbClr val="2A00FF"/>
                </a:solidFill>
                <a:latin typeface="Consolas" panose="020B0609020204030204" pitchFamily="49" charset="0"/>
              </a:rPr>
              <a:t>按钮</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dialog</a:t>
            </a:r>
            <a:r>
              <a:rPr lang="en-US" altLang="zh-CN" sz="1100" b="1" dirty="0" err="1">
                <a:solidFill>
                  <a:srgbClr val="000000"/>
                </a:solidFill>
                <a:latin typeface="Consolas" panose="020B0609020204030204" pitchFamily="49" charset="0"/>
              </a:rPr>
              <a:t>.getMessage</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MyDialog.</a:t>
            </a:r>
            <a:r>
              <a:rPr lang="en-US" altLang="zh-CN" sz="1100" b="1" i="1" dirty="0" err="1">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你单击了对话框的关闭图标</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i="1" dirty="0" err="1">
                <a:solidFill>
                  <a:srgbClr val="000000"/>
                </a:solidFill>
                <a:latin typeface="Consolas" panose="020B0609020204030204" pitchFamily="49" charset="0"/>
              </a:rPr>
              <a:t>exit</a:t>
            </a:r>
            <a:r>
              <a:rPr lang="en-US" altLang="zh-CN" sz="1100" i="1" dirty="0">
                <a:solidFill>
                  <a:srgbClr val="000000"/>
                </a:solidFill>
                <a:latin typeface="Consolas" panose="020B0609020204030204" pitchFamily="49" charset="0"/>
              </a:rPr>
              <a:t>(0);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7" name="矩形 6">
            <a:extLst>
              <a:ext uri="{FF2B5EF4-FFF2-40B4-BE49-F238E27FC236}">
                <a16:creationId xmlns:a16="http://schemas.microsoft.com/office/drawing/2014/main" xmlns="" id="{4B4F4C33-54A4-4A2F-BCDE-E983817D59CA}"/>
              </a:ext>
            </a:extLst>
          </p:cNvPr>
          <p:cNvSpPr/>
          <p:nvPr/>
        </p:nvSpPr>
        <p:spPr>
          <a:xfrm>
            <a:off x="0" y="1988840"/>
            <a:ext cx="4860032" cy="280076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nn-NO" altLang="zh-CN" sz="1100" dirty="0">
                <a:solidFill>
                  <a:srgbClr val="000000"/>
                </a:solidFill>
                <a:latin typeface="Consolas" panose="020B0609020204030204" pitchFamily="49" charset="0"/>
              </a:rPr>
              <a:t>        MyDialog </a:t>
            </a:r>
            <a:r>
              <a:rPr lang="nn-NO" altLang="zh-CN" sz="1100" dirty="0">
                <a:solidFill>
                  <a:srgbClr val="6A3E3E"/>
                </a:solidFill>
                <a:latin typeface="Consolas" panose="020B0609020204030204" pitchFamily="49" charset="0"/>
              </a:rPr>
              <a:t>dialog</a:t>
            </a:r>
            <a:r>
              <a:rPr lang="nn-NO" altLang="zh-CN" sz="1100" dirty="0">
                <a:solidFill>
                  <a:srgbClr val="000000"/>
                </a:solidFill>
                <a:latin typeface="Consolas" panose="020B0609020204030204" pitchFamily="49" charset="0"/>
              </a:rPr>
              <a:t> = </a:t>
            </a:r>
            <a:r>
              <a:rPr lang="nn-NO" altLang="zh-CN" sz="1100" b="1" dirty="0">
                <a:solidFill>
                  <a:srgbClr val="7F0055"/>
                </a:solidFill>
                <a:latin typeface="Consolas" panose="020B0609020204030204" pitchFamily="49" charset="0"/>
              </a:rPr>
              <a:t>new</a:t>
            </a:r>
            <a:r>
              <a:rPr lang="nn-NO" altLang="zh-CN" sz="1100" b="1" dirty="0">
                <a:solidFill>
                  <a:srgbClr val="000000"/>
                </a:solidFill>
                <a:latin typeface="Consolas" panose="020B0609020204030204" pitchFamily="49" charset="0"/>
              </a:rPr>
              <a:t> MyDialog(</a:t>
            </a:r>
            <a:r>
              <a:rPr lang="nn-NO" altLang="zh-CN" sz="1100" b="1" dirty="0">
                <a:solidFill>
                  <a:srgbClr val="7F0055"/>
                </a:solidFill>
                <a:latin typeface="Consolas" panose="020B0609020204030204" pitchFamily="49" charset="0"/>
              </a:rPr>
              <a:t>null</a:t>
            </a:r>
            <a:r>
              <a:rPr lang="nn-NO" altLang="zh-CN" sz="1100" b="1" dirty="0">
                <a:solidFill>
                  <a:srgbClr val="000000"/>
                </a:solidFill>
                <a:latin typeface="Consolas" panose="020B0609020204030204" pitchFamily="49" charset="0"/>
              </a:rPr>
              <a:t>, </a:t>
            </a:r>
            <a:r>
              <a:rPr lang="nn-NO" altLang="zh-CN" sz="1100" b="1" dirty="0">
                <a:solidFill>
                  <a:srgbClr val="2A00FF"/>
                </a:solidFill>
                <a:latin typeface="Consolas" panose="020B0609020204030204" pitchFamily="49" charset="0"/>
              </a:rPr>
              <a:t>"</a:t>
            </a:r>
            <a:r>
              <a:rPr lang="zh-CN" altLang="nn-NO" sz="1100" b="1" dirty="0">
                <a:solidFill>
                  <a:srgbClr val="2A00FF"/>
                </a:solidFill>
                <a:latin typeface="Consolas" panose="020B0609020204030204" pitchFamily="49" charset="0"/>
              </a:rPr>
              <a:t>我有模式</a:t>
            </a:r>
            <a:r>
              <a:rPr lang="nn-NO" altLang="zh-CN" sz="1100" b="1" dirty="0">
                <a:solidFill>
                  <a:srgbClr val="2A00FF"/>
                </a:solidFill>
                <a:latin typeface="Consolas" panose="020B0609020204030204" pitchFamily="49" charset="0"/>
              </a:rPr>
              <a:t>"</a:t>
            </a:r>
            <a:r>
              <a:rPr lang="nn-NO" altLang="zh-CN" sz="1100" b="1" dirty="0">
                <a:solidFill>
                  <a:srgbClr val="000000"/>
                </a:solidFill>
                <a:latin typeface="Consolas" panose="020B0609020204030204" pitchFamily="49" charset="0"/>
              </a:rPr>
              <a:t>, </a:t>
            </a:r>
            <a:r>
              <a:rPr lang="nn-NO" altLang="zh-CN" sz="1100" b="1" dirty="0">
                <a:solidFill>
                  <a:srgbClr val="7F0055"/>
                </a:solidFill>
                <a:latin typeface="Consolas" panose="020B0609020204030204" pitchFamily="49" charset="0"/>
              </a:rPr>
              <a:t>true</a:t>
            </a:r>
            <a:r>
              <a:rPr lang="nn-NO"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dialog</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da-DK" altLang="zh-CN" sz="1100" dirty="0">
                <a:solidFill>
                  <a:srgbClr val="000000"/>
                </a:solidFill>
                <a:latin typeface="Consolas" panose="020B0609020204030204" pitchFamily="49" charset="0"/>
              </a:rPr>
              <a:t>        </a:t>
            </a:r>
            <a:r>
              <a:rPr lang="da-DK" altLang="zh-CN" sz="1100" b="1" dirty="0">
                <a:solidFill>
                  <a:srgbClr val="7F0055"/>
                </a:solidFill>
                <a:latin typeface="Consolas" panose="020B0609020204030204" pitchFamily="49" charset="0"/>
              </a:rPr>
              <a:t>if</a:t>
            </a:r>
            <a:r>
              <a:rPr lang="da-DK" altLang="zh-CN" sz="1100" b="1" dirty="0">
                <a:solidFill>
                  <a:srgbClr val="000000"/>
                </a:solidFill>
                <a:latin typeface="Consolas" panose="020B0609020204030204" pitchFamily="49" charset="0"/>
              </a:rPr>
              <a:t>(</a:t>
            </a:r>
            <a:r>
              <a:rPr lang="da-DK" altLang="zh-CN" sz="1100" b="1" dirty="0">
                <a:solidFill>
                  <a:srgbClr val="6A3E3E"/>
                </a:solidFill>
                <a:latin typeface="Consolas" panose="020B0609020204030204" pitchFamily="49" charset="0"/>
              </a:rPr>
              <a:t>dialog</a:t>
            </a:r>
            <a:r>
              <a:rPr lang="da-DK" altLang="zh-CN" sz="1100" b="1" dirty="0">
                <a:solidFill>
                  <a:srgbClr val="000000"/>
                </a:solidFill>
                <a:latin typeface="Consolas" panose="020B0609020204030204" pitchFamily="49" charset="0"/>
              </a:rPr>
              <a:t>.getMessage() == MyDialog.</a:t>
            </a:r>
            <a:r>
              <a:rPr lang="da-DK" altLang="zh-CN" sz="1100" b="1" i="1" dirty="0">
                <a:solidFill>
                  <a:srgbClr val="0000C0"/>
                </a:solidFill>
                <a:latin typeface="Consolas" panose="020B0609020204030204" pitchFamily="49" charset="0"/>
              </a:rPr>
              <a:t>YES</a:t>
            </a:r>
            <a:r>
              <a:rPr lang="da-DK"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你单击了对话框的</a:t>
            </a:r>
            <a:r>
              <a:rPr lang="en-US" altLang="zh-CN" sz="1100" b="1" i="1" dirty="0">
                <a:solidFill>
                  <a:srgbClr val="2A00FF"/>
                </a:solidFill>
                <a:latin typeface="Consolas" panose="020B0609020204030204" pitchFamily="49" charset="0"/>
              </a:rPr>
              <a:t>yes</a:t>
            </a:r>
            <a:r>
              <a:rPr lang="zh-CN" altLang="en-US" sz="1100" b="1" i="1" dirty="0">
                <a:solidFill>
                  <a:srgbClr val="2A00FF"/>
                </a:solidFill>
                <a:latin typeface="Consolas" panose="020B0609020204030204" pitchFamily="49" charset="0"/>
              </a:rPr>
              <a:t>按钮</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内容占位符 2">
            <a:extLst>
              <a:ext uri="{FF2B5EF4-FFF2-40B4-BE49-F238E27FC236}">
                <a16:creationId xmlns:a16="http://schemas.microsoft.com/office/drawing/2014/main" xmlns="" id="{7E49B2DB-7260-4083-B606-F6ED067F7AEE}"/>
              </a:ext>
            </a:extLst>
          </p:cNvPr>
          <p:cNvSpPr txBox="1">
            <a:spLocks/>
          </p:cNvSpPr>
          <p:nvPr/>
        </p:nvSpPr>
        <p:spPr>
          <a:xfrm>
            <a:off x="457200" y="476672"/>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30: Example10_30.java】</a:t>
            </a:r>
          </a:p>
          <a:p>
            <a:r>
              <a:rPr lang="zh-CN" altLang="en-US" sz="2000" dirty="0"/>
              <a:t>当对话框处于激活状态时，</a:t>
            </a:r>
            <a:r>
              <a:rPr lang="zh-CN" altLang="en-US" sz="2000" b="1" dirty="0">
                <a:solidFill>
                  <a:srgbClr val="FF0000"/>
                </a:solidFill>
              </a:rPr>
              <a:t>命令行无法输出信息</a:t>
            </a:r>
            <a:r>
              <a:rPr lang="zh-CN" altLang="en-US" sz="2000" dirty="0"/>
              <a:t>，当对话框消失时，再根据对话框消失的原因，命令行输出信息：“</a:t>
            </a:r>
            <a:r>
              <a:rPr lang="en-US" altLang="zh-CN" sz="2000" dirty="0"/>
              <a:t>Button: Yes</a:t>
            </a:r>
            <a:r>
              <a:rPr lang="zh-CN" altLang="en-US" sz="2000" dirty="0"/>
              <a:t>”或“</a:t>
            </a:r>
            <a:r>
              <a:rPr lang="en-US" altLang="zh-CN" sz="2000" dirty="0"/>
              <a:t>Button: No</a:t>
            </a:r>
            <a:r>
              <a:rPr lang="zh-CN" altLang="en-US" sz="2000" dirty="0"/>
              <a:t>”。</a:t>
            </a:r>
          </a:p>
        </p:txBody>
      </p:sp>
      <p:pic>
        <p:nvPicPr>
          <p:cNvPr id="12" name="图片 11">
            <a:extLst>
              <a:ext uri="{FF2B5EF4-FFF2-40B4-BE49-F238E27FC236}">
                <a16:creationId xmlns:a16="http://schemas.microsoft.com/office/drawing/2014/main" xmlns="" id="{A66C3015-06BE-4905-9C94-0495AACE392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915781" y="1580090"/>
            <a:ext cx="1238423" cy="905001"/>
          </a:xfrm>
          <a:prstGeom prst="rect">
            <a:avLst/>
          </a:prstGeom>
        </p:spPr>
      </p:pic>
      <p:pic>
        <p:nvPicPr>
          <p:cNvPr id="14" name="图片 13">
            <a:extLst>
              <a:ext uri="{FF2B5EF4-FFF2-40B4-BE49-F238E27FC236}">
                <a16:creationId xmlns:a16="http://schemas.microsoft.com/office/drawing/2014/main" xmlns="" id="{B90983FD-0ED9-4B3A-BAD7-B55431E39B7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49121" y="2577962"/>
            <a:ext cx="3448531" cy="657317"/>
          </a:xfrm>
          <a:prstGeom prst="rect">
            <a:avLst/>
          </a:prstGeom>
        </p:spPr>
      </p:pic>
      <p:cxnSp>
        <p:nvCxnSpPr>
          <p:cNvPr id="15" name="直接箭头连接符 14">
            <a:extLst>
              <a:ext uri="{FF2B5EF4-FFF2-40B4-BE49-F238E27FC236}">
                <a16:creationId xmlns:a16="http://schemas.microsoft.com/office/drawing/2014/main" xmlns="" id="{0172C876-255A-4E45-BF18-8DDD45F7F68D}"/>
              </a:ext>
            </a:extLst>
          </p:cNvPr>
          <p:cNvCxnSpPr>
            <a:cxnSpLocks/>
          </p:cNvCxnSpPr>
          <p:nvPr/>
        </p:nvCxnSpPr>
        <p:spPr>
          <a:xfrm>
            <a:off x="5449121" y="2132856"/>
            <a:ext cx="275007" cy="72008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60816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28</a:t>
            </a:fld>
            <a:endParaRPr lang="en-US" dirty="0"/>
          </a:p>
        </p:txBody>
      </p:sp>
      <p:sp>
        <p:nvSpPr>
          <p:cNvPr id="6" name="矩形 5">
            <a:extLst>
              <a:ext uri="{FF2B5EF4-FFF2-40B4-BE49-F238E27FC236}">
                <a16:creationId xmlns:a16="http://schemas.microsoft.com/office/drawing/2014/main" xmlns="" id="{C6F6F71F-614C-4E55-A3CD-19C1BEF08A8E}"/>
              </a:ext>
            </a:extLst>
          </p:cNvPr>
          <p:cNvSpPr/>
          <p:nvPr/>
        </p:nvSpPr>
        <p:spPr>
          <a:xfrm>
            <a:off x="19397" y="312896"/>
            <a:ext cx="5472608" cy="6524863"/>
          </a:xfrm>
          <a:prstGeom prst="rect">
            <a:avLst/>
          </a:prstGeom>
          <a:solidFill>
            <a:srgbClr val="CCFFFF"/>
          </a:solidFill>
        </p:spPr>
        <p:txBody>
          <a:bodyPr wrap="square">
            <a:spAutoFit/>
          </a:bodyPr>
          <a:lstStyle/>
          <a:p>
            <a:pPr algn="l"/>
            <a:r>
              <a:rPr lang="fr-FR" altLang="zh-CN" sz="1100" b="1" dirty="0">
                <a:solidFill>
                  <a:srgbClr val="7F0055"/>
                </a:solidFill>
                <a:latin typeface="Consolas" panose="020B0609020204030204" pitchFamily="49" charset="0"/>
              </a:rPr>
              <a:t>class</a:t>
            </a:r>
            <a:r>
              <a:rPr lang="fr-FR" altLang="zh-CN" sz="1100" b="1" dirty="0">
                <a:solidFill>
                  <a:srgbClr val="000000"/>
                </a:solidFill>
                <a:latin typeface="Consolas" panose="020B0609020204030204" pitchFamily="49" charset="0"/>
              </a:rPr>
              <a:t> MyDialog </a:t>
            </a:r>
            <a:r>
              <a:rPr lang="fr-FR" altLang="zh-CN" sz="1100" b="1" dirty="0">
                <a:solidFill>
                  <a:srgbClr val="7F0055"/>
                </a:solidFill>
                <a:latin typeface="Consolas" panose="020B0609020204030204" pitchFamily="49" charset="0"/>
              </a:rPr>
              <a:t>extends</a:t>
            </a:r>
            <a:r>
              <a:rPr lang="fr-FR" altLang="zh-CN" sz="1100" b="1" dirty="0">
                <a:solidFill>
                  <a:srgbClr val="000000"/>
                </a:solidFill>
                <a:latin typeface="Consolas" panose="020B0609020204030204" pitchFamily="49" charset="0"/>
              </a:rPr>
              <a:t> JDialog </a:t>
            </a:r>
            <a:r>
              <a:rPr lang="fr-FR" altLang="zh-CN" sz="1100" b="1" dirty="0">
                <a:solidFill>
                  <a:srgbClr val="7F0055"/>
                </a:solidFill>
                <a:latin typeface="Consolas" panose="020B0609020204030204" pitchFamily="49" charset="0"/>
              </a:rPr>
              <a:t>implements</a:t>
            </a:r>
            <a:r>
              <a:rPr lang="fr-FR"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final</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YES</a:t>
            </a:r>
            <a:r>
              <a:rPr lang="en-US" altLang="zh-CN" sz="1100" b="1" i="1" dirty="0">
                <a:solidFill>
                  <a:srgbClr val="000000"/>
                </a:solidFill>
                <a:latin typeface="Consolas" panose="020B0609020204030204" pitchFamily="49" charset="0"/>
              </a:rPr>
              <a:t>=1, </a:t>
            </a:r>
            <a:r>
              <a:rPr lang="en-US" altLang="zh-CN" sz="1100" b="1" i="1" dirty="0">
                <a:solidFill>
                  <a:srgbClr val="0000C0"/>
                </a:solidFill>
                <a:latin typeface="Consolas" panose="020B0609020204030204" pitchFamily="49" charset="0"/>
              </a:rPr>
              <a:t>NO</a:t>
            </a:r>
            <a:r>
              <a:rPr lang="en-US" altLang="zh-CN" sz="1100" b="1" i="1" dirty="0">
                <a:solidFill>
                  <a:srgbClr val="000000"/>
                </a:solidFill>
                <a:latin typeface="Consolas" panose="020B0609020204030204" pitchFamily="49" charset="0"/>
              </a:rPr>
              <a:t>=0, </a:t>
            </a:r>
            <a:r>
              <a:rPr lang="en-US" altLang="zh-CN" sz="1100" b="1" i="1" dirty="0">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=-1;</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0000C0"/>
                </a:solidFill>
                <a:latin typeface="Consolas" panose="020B0609020204030204" pitchFamily="49" charset="0"/>
              </a:rPr>
              <a:t>message</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Button </a:t>
            </a:r>
            <a:r>
              <a:rPr lang="en-US" altLang="zh-CN" sz="1100" dirty="0" err="1">
                <a:solidFill>
                  <a:srgbClr val="0000C0"/>
                </a:solidFill>
                <a:latin typeface="Consolas" panose="020B0609020204030204" pitchFamily="49" charset="0"/>
              </a:rPr>
              <a:t>yes</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MyDialog</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a:t>
            </a:r>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boolean</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b</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super</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f</a:t>
            </a:r>
            <a:r>
              <a:rPr lang="en-US" altLang="zh-CN" sz="1100" b="1" dirty="0" err="1">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s</a:t>
            </a:r>
            <a:r>
              <a:rPr lang="en-US" altLang="zh-CN" sz="1100" b="1" dirty="0" err="1">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b</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(60,60,100,100);</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yes</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Button(</a:t>
            </a:r>
            <a:r>
              <a:rPr lang="en-US" altLang="zh-CN" sz="1100" b="1" dirty="0">
                <a:solidFill>
                  <a:srgbClr val="2A00FF"/>
                </a:solidFill>
                <a:latin typeface="Consolas" panose="020B0609020204030204" pitchFamily="49" charset="0"/>
              </a:rPr>
              <a:t>"Yes"</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yes</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Button(</a:t>
            </a:r>
            <a:r>
              <a:rPr lang="en-US" altLang="zh-CN" sz="1100" b="1" dirty="0">
                <a:solidFill>
                  <a:srgbClr val="2A00FF"/>
                </a:solidFill>
                <a:latin typeface="Consolas" panose="020B0609020204030204" pitchFamily="49" charset="0"/>
              </a:rPr>
              <a:t>"No"</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no</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yes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no</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 </a:t>
            </a:r>
            <a:r>
              <a:rPr lang="zh-CN" altLang="en-US" sz="1100" dirty="0">
                <a:solidFill>
                  <a:srgbClr val="3F7F5F"/>
                </a:solidFill>
                <a:latin typeface="Consolas" panose="020B0609020204030204" pitchFamily="49" charset="0"/>
              </a:rPr>
              <a:t>匿名类</a:t>
            </a:r>
            <a:endParaRPr lang="en-US" altLang="zh-CN" sz="1100" dirty="0">
              <a:solidFill>
                <a:srgbClr val="3F7F5F"/>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addWindowListener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windowClosing</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WindowEvent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xmlns="" id="{79A6ACA1-2FCD-4681-BA90-890438228350}"/>
              </a:ext>
            </a:extLst>
          </p:cNvPr>
          <p:cNvSpPr/>
          <p:nvPr/>
        </p:nvSpPr>
        <p:spPr>
          <a:xfrm>
            <a:off x="5316482" y="789960"/>
            <a:ext cx="3743436" cy="3647152"/>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yes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YES</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no</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message</a:t>
            </a:r>
            <a:r>
              <a:rPr lang="en-US" altLang="zh-CN" sz="1100" dirty="0">
                <a:solidFill>
                  <a:srgbClr val="000000"/>
                </a:solidFill>
                <a:latin typeface="Consolas" panose="020B0609020204030204" pitchFamily="49" charset="0"/>
              </a:rPr>
              <a:t> = </a:t>
            </a:r>
            <a:r>
              <a:rPr lang="en-US" altLang="zh-CN" sz="1100" b="1" i="1" dirty="0">
                <a:solidFill>
                  <a:srgbClr val="0000C0"/>
                </a:solidFill>
                <a:latin typeface="Consolas" panose="020B0609020204030204" pitchFamily="49" charset="0"/>
              </a:rPr>
              <a:t>NO</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false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getMessage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return</a:t>
            </a:r>
            <a:r>
              <a:rPr lang="en-US" altLang="zh-CN" sz="1100" b="1" dirty="0">
                <a:solidFill>
                  <a:srgbClr val="000000"/>
                </a:solidFill>
                <a:latin typeface="Consolas" panose="020B0609020204030204" pitchFamily="49" charset="0"/>
              </a:rPr>
              <a:t> </a:t>
            </a:r>
            <a:r>
              <a:rPr lang="en-US" altLang="zh-CN" sz="1100" b="1" dirty="0">
                <a:solidFill>
                  <a:srgbClr val="0000C0"/>
                </a:solidFill>
                <a:latin typeface="Consolas" panose="020B0609020204030204" pitchFamily="49" charset="0"/>
              </a:rPr>
              <a:t>message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cxnSp>
        <p:nvCxnSpPr>
          <p:cNvPr id="7" name="直接箭头连接符 6">
            <a:extLst>
              <a:ext uri="{FF2B5EF4-FFF2-40B4-BE49-F238E27FC236}">
                <a16:creationId xmlns:a16="http://schemas.microsoft.com/office/drawing/2014/main" xmlns="" id="{5ACBBAD8-616C-4B43-BA65-69D8772FD0F6}"/>
              </a:ext>
            </a:extLst>
          </p:cNvPr>
          <p:cNvCxnSpPr>
            <a:cxnSpLocks/>
          </p:cNvCxnSpPr>
          <p:nvPr/>
        </p:nvCxnSpPr>
        <p:spPr>
          <a:xfrm flipH="1">
            <a:off x="7380312" y="526499"/>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330052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zh-CN" altLang="en-US" sz="2000" dirty="0"/>
              <a:t>输入对话框 </a:t>
            </a:r>
          </a:p>
          <a:p>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String </a:t>
            </a:r>
            <a:r>
              <a:rPr lang="en-US" altLang="zh-CN" sz="2000" dirty="0" err="1"/>
              <a:t>show</a:t>
            </a:r>
            <a:r>
              <a:rPr lang="en-US" altLang="zh-CN" sz="2000" b="1" dirty="0" err="1">
                <a:solidFill>
                  <a:srgbClr val="FF0000"/>
                </a:solidFill>
              </a:rPr>
              <a:t>InputDialog</a:t>
            </a:r>
            <a:r>
              <a:rPr lang="en-US" altLang="zh-CN" sz="2000" dirty="0"/>
              <a:t>(Component </a:t>
            </a:r>
            <a:r>
              <a:rPr lang="en-US" altLang="zh-CN" sz="2000" dirty="0" err="1"/>
              <a:t>parentComponent</a:t>
            </a:r>
            <a:r>
              <a:rPr lang="en-US" altLang="zh-CN" sz="2000" dirty="0"/>
              <a:t>, Object message, String title, </a:t>
            </a:r>
            <a:r>
              <a:rPr lang="en-US" altLang="zh-CN" sz="2000" dirty="0" err="1"/>
              <a:t>int</a:t>
            </a:r>
            <a:r>
              <a:rPr lang="en-US" altLang="zh-CN" sz="2000" dirty="0"/>
              <a:t> </a:t>
            </a:r>
            <a:r>
              <a:rPr lang="en-US" altLang="zh-CN" sz="2000" dirty="0" err="1"/>
              <a:t>messageType</a:t>
            </a:r>
            <a:r>
              <a:rPr lang="en-US" altLang="zh-CN" sz="2000" dirty="0"/>
              <a:t>)</a:t>
            </a:r>
            <a:r>
              <a:rPr lang="zh-CN" altLang="en-US" sz="2000" dirty="0"/>
              <a:t>可以创建一个</a:t>
            </a:r>
            <a:r>
              <a:rPr lang="zh-CN" altLang="en-US" sz="2000" dirty="0">
                <a:solidFill>
                  <a:srgbClr val="FF0000"/>
                </a:solidFill>
              </a:rPr>
              <a:t>输入对话框</a:t>
            </a:r>
            <a:r>
              <a:rPr lang="zh-CN" altLang="en-US" sz="2000" dirty="0"/>
              <a:t>。</a:t>
            </a:r>
          </a:p>
          <a:p>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xmlns="" val="316081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a:t>
            </a:r>
          </a:p>
        </p:txBody>
      </p:sp>
      <p:sp>
        <p:nvSpPr>
          <p:cNvPr id="3" name="内容占位符 2"/>
          <p:cNvSpPr>
            <a:spLocks noGrp="1"/>
          </p:cNvSpPr>
          <p:nvPr>
            <p:ph idx="1"/>
          </p:nvPr>
        </p:nvSpPr>
        <p:spPr/>
        <p:txBody>
          <a:bodyPr>
            <a:noAutofit/>
          </a:bodyPr>
          <a:lstStyle/>
          <a:p>
            <a:r>
              <a:rPr lang="en-US" altLang="zh-CN" sz="2000" dirty="0"/>
              <a:t>Java GUI (Graphical User Interfaces) programming</a:t>
            </a:r>
          </a:p>
          <a:p>
            <a:pPr marL="914400" lvl="1" indent="-457200">
              <a:buFont typeface="+mj-lt"/>
              <a:buAutoNum type="arabicPeriod"/>
            </a:pPr>
            <a:r>
              <a:rPr lang="en-US" altLang="zh-CN" sz="2000" dirty="0"/>
              <a:t>GUI </a:t>
            </a:r>
            <a:r>
              <a:rPr lang="en-US" altLang="zh-CN" sz="2000" b="1" u="sng" dirty="0"/>
              <a:t>containers</a:t>
            </a:r>
            <a:r>
              <a:rPr lang="en-US" altLang="zh-CN" sz="2000" dirty="0"/>
              <a:t> (</a:t>
            </a:r>
            <a:r>
              <a:rPr lang="zh-CN" altLang="en-US" sz="2000" dirty="0"/>
              <a:t>容器</a:t>
            </a:r>
            <a:r>
              <a:rPr lang="en-US" altLang="zh-CN" sz="2000" dirty="0"/>
              <a:t>): to </a:t>
            </a:r>
            <a:r>
              <a:rPr lang="en-US" altLang="zh-CN" sz="2000" b="1" dirty="0">
                <a:solidFill>
                  <a:srgbClr val="FF0000"/>
                </a:solidFill>
              </a:rPr>
              <a:t>hold</a:t>
            </a:r>
            <a:r>
              <a:rPr lang="en-US" altLang="zh-CN" sz="2000" dirty="0"/>
              <a:t> and group components</a:t>
            </a:r>
          </a:p>
          <a:p>
            <a:pPr marL="914400" lvl="1" indent="-457200">
              <a:buFont typeface="+mj-lt"/>
              <a:buAutoNum type="arabicPeriod"/>
            </a:pPr>
            <a:r>
              <a:rPr lang="en-US" altLang="zh-CN" sz="2000" dirty="0"/>
              <a:t>GUI </a:t>
            </a:r>
            <a:r>
              <a:rPr lang="en-US" altLang="zh-CN" sz="2000" b="1" u="sng" dirty="0"/>
              <a:t>components</a:t>
            </a:r>
            <a:r>
              <a:rPr lang="en-US" altLang="zh-CN" sz="2000" dirty="0"/>
              <a:t> (</a:t>
            </a:r>
            <a:r>
              <a:rPr lang="zh-CN" altLang="en-US" sz="2000" dirty="0"/>
              <a:t>组件</a:t>
            </a:r>
            <a:r>
              <a:rPr lang="en-US" altLang="zh-CN" sz="2000" dirty="0"/>
              <a:t>): to </a:t>
            </a:r>
            <a:r>
              <a:rPr lang="en-US" altLang="zh-CN" sz="2000" b="1" dirty="0">
                <a:solidFill>
                  <a:srgbClr val="FF0000"/>
                </a:solidFill>
              </a:rPr>
              <a:t>create</a:t>
            </a:r>
            <a:r>
              <a:rPr lang="en-US" altLang="zh-CN" sz="2000" dirty="0">
                <a:solidFill>
                  <a:srgbClr val="FF0000"/>
                </a:solidFill>
              </a:rPr>
              <a:t> </a:t>
            </a:r>
            <a:r>
              <a:rPr lang="en-US" altLang="zh-CN" sz="2000" dirty="0"/>
              <a:t>user interfaces</a:t>
            </a:r>
          </a:p>
          <a:p>
            <a:pPr marL="914400" lvl="1" indent="-457200">
              <a:buFont typeface="+mj-lt"/>
              <a:buAutoNum type="arabicPeriod"/>
            </a:pPr>
            <a:r>
              <a:rPr lang="en-US" altLang="zh-CN" sz="2000" dirty="0"/>
              <a:t>GUI </a:t>
            </a:r>
            <a:r>
              <a:rPr lang="en-US" altLang="zh-CN" sz="2000" b="1" u="sng" dirty="0"/>
              <a:t>helpers</a:t>
            </a:r>
            <a:r>
              <a:rPr lang="en-US" altLang="zh-CN" sz="2000" dirty="0"/>
              <a:t>: to </a:t>
            </a:r>
            <a:r>
              <a:rPr lang="en-US" altLang="zh-CN" sz="2000" b="1" dirty="0">
                <a:solidFill>
                  <a:srgbClr val="FF0000"/>
                </a:solidFill>
              </a:rPr>
              <a:t>support</a:t>
            </a:r>
            <a:r>
              <a:rPr lang="en-US" altLang="zh-CN" sz="2000" dirty="0">
                <a:solidFill>
                  <a:srgbClr val="FF0000"/>
                </a:solidFill>
              </a:rPr>
              <a:t> </a:t>
            </a:r>
            <a:r>
              <a:rPr lang="en-US" altLang="zh-CN" sz="2000" dirty="0"/>
              <a:t>GUI components</a:t>
            </a:r>
          </a:p>
          <a:p>
            <a:pPr lvl="2"/>
            <a:r>
              <a:rPr lang="en-US" altLang="zh-CN" sz="2000" dirty="0"/>
              <a:t>E.g., GUI layout managers (</a:t>
            </a:r>
            <a:r>
              <a:rPr lang="zh-CN" altLang="en-US" sz="2000" dirty="0"/>
              <a:t>布局</a:t>
            </a:r>
            <a:r>
              <a:rPr lang="en-US" altLang="zh-CN" sz="2000" dirty="0"/>
              <a:t>): to </a:t>
            </a:r>
            <a:r>
              <a:rPr lang="en-US" altLang="zh-CN" sz="2000" b="1" dirty="0">
                <a:solidFill>
                  <a:srgbClr val="FF0000"/>
                </a:solidFill>
              </a:rPr>
              <a:t>arrange </a:t>
            </a:r>
            <a:r>
              <a:rPr lang="en-US" altLang="zh-CN" sz="2000" dirty="0"/>
              <a:t>components in a container</a:t>
            </a:r>
          </a:p>
        </p:txBody>
      </p:sp>
      <p:sp>
        <p:nvSpPr>
          <p:cNvPr id="4" name="灯片编号占位符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xmlns="" val="2048443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消息对话框</a:t>
            </a:r>
          </a:p>
          <a:p>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void </a:t>
            </a:r>
            <a:r>
              <a:rPr lang="en-US" altLang="zh-CN" sz="2000" dirty="0" err="1"/>
              <a:t>show</a:t>
            </a:r>
            <a:r>
              <a:rPr lang="en-US" altLang="zh-CN" sz="2000" b="1" dirty="0" err="1">
                <a:solidFill>
                  <a:srgbClr val="FF0000"/>
                </a:solidFill>
              </a:rPr>
              <a:t>MessageDialog</a:t>
            </a:r>
            <a:r>
              <a:rPr lang="en-US" altLang="zh-CN" sz="2000" dirty="0"/>
              <a:t>(Component </a:t>
            </a:r>
            <a:r>
              <a:rPr lang="en-US" altLang="zh-CN" sz="2000" dirty="0" err="1"/>
              <a:t>parentComponent</a:t>
            </a:r>
            <a:r>
              <a:rPr lang="en-US" altLang="zh-CN" sz="2000" dirty="0"/>
              <a:t>, String message, String title, </a:t>
            </a:r>
            <a:r>
              <a:rPr lang="en-US" altLang="zh-CN" sz="2000" dirty="0" err="1"/>
              <a:t>int</a:t>
            </a:r>
            <a:r>
              <a:rPr lang="en-US" altLang="zh-CN" sz="2000" dirty="0"/>
              <a:t> </a:t>
            </a:r>
            <a:r>
              <a:rPr lang="en-US" altLang="zh-CN" sz="2000" dirty="0" err="1"/>
              <a:t>messageType</a:t>
            </a:r>
            <a:r>
              <a:rPr lang="en-US" altLang="zh-CN" sz="2000" dirty="0"/>
              <a:t>)</a:t>
            </a:r>
            <a:r>
              <a:rPr lang="zh-CN" altLang="en-US" sz="2000" dirty="0"/>
              <a:t>可以创建一个</a:t>
            </a:r>
            <a:r>
              <a:rPr lang="zh-CN" altLang="en-US" sz="2000" dirty="0">
                <a:solidFill>
                  <a:srgbClr val="FF0000"/>
                </a:solidFill>
              </a:rPr>
              <a:t>消息对话框</a:t>
            </a:r>
            <a:r>
              <a:rPr lang="zh-CN" altLang="en-US" sz="2000" dirty="0"/>
              <a:t>。</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xmlns="" val="3160816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zh-CN" altLang="en-US" sz="2000" dirty="0"/>
              <a:t>确认对话框</a:t>
            </a:r>
          </a:p>
          <a:p>
            <a:r>
              <a:rPr lang="zh-CN" altLang="en-US" sz="2000" dirty="0"/>
              <a:t>确认对话框是</a:t>
            </a:r>
            <a:r>
              <a:rPr lang="zh-CN" altLang="en-US" sz="2000" dirty="0">
                <a:solidFill>
                  <a:srgbClr val="FF0000"/>
                </a:solidFill>
              </a:rPr>
              <a:t>有模式对话框</a:t>
            </a:r>
            <a:r>
              <a:rPr lang="zh-CN" altLang="en-US" sz="2000" dirty="0"/>
              <a:t>，可以用</a:t>
            </a:r>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OptionPane</a:t>
            </a:r>
            <a:r>
              <a:rPr lang="zh-CN" altLang="en-US" sz="2000" dirty="0"/>
              <a:t>类的静态方法</a:t>
            </a:r>
            <a:r>
              <a:rPr lang="en-US" altLang="zh-CN" sz="2000" dirty="0"/>
              <a:t>public static </a:t>
            </a:r>
            <a:r>
              <a:rPr lang="en-US" altLang="zh-CN" sz="2000" dirty="0" err="1"/>
              <a:t>int</a:t>
            </a:r>
            <a:r>
              <a:rPr lang="en-US" altLang="zh-CN" sz="2000" dirty="0"/>
              <a:t> </a:t>
            </a:r>
            <a:r>
              <a:rPr lang="en-US" altLang="zh-CN" sz="2000" dirty="0" err="1"/>
              <a:t>show</a:t>
            </a:r>
            <a:r>
              <a:rPr lang="en-US" altLang="zh-CN" sz="2000" b="1" dirty="0" err="1">
                <a:solidFill>
                  <a:srgbClr val="FF0000"/>
                </a:solidFill>
              </a:rPr>
              <a:t>ConfirmDialog</a:t>
            </a:r>
            <a:r>
              <a:rPr lang="en-US" altLang="zh-CN" sz="2000" dirty="0"/>
              <a:t>(Component </a:t>
            </a:r>
            <a:r>
              <a:rPr lang="en-US" altLang="zh-CN" sz="2000" dirty="0" err="1"/>
              <a:t>parentComponent</a:t>
            </a:r>
            <a:r>
              <a:rPr lang="en-US" altLang="zh-CN" sz="2000" dirty="0"/>
              <a:t>, Object message, String title, </a:t>
            </a:r>
            <a:r>
              <a:rPr lang="en-US" altLang="zh-CN" sz="2000" dirty="0" err="1"/>
              <a:t>int</a:t>
            </a:r>
            <a:r>
              <a:rPr lang="en-US" altLang="zh-CN" sz="2000" dirty="0"/>
              <a:t> </a:t>
            </a:r>
            <a:r>
              <a:rPr lang="en-US" altLang="zh-CN" sz="2000" dirty="0" err="1"/>
              <a:t>optionType</a:t>
            </a:r>
            <a:r>
              <a:rPr lang="en-US" altLang="zh-CN" sz="2000" dirty="0"/>
              <a:t>)</a:t>
            </a:r>
            <a:r>
              <a:rPr lang="zh-CN" altLang="en-US" sz="2000" dirty="0"/>
              <a:t>创建一个</a:t>
            </a:r>
            <a:r>
              <a:rPr lang="zh-CN" altLang="en-US" sz="2000" dirty="0">
                <a:solidFill>
                  <a:srgbClr val="FF0000"/>
                </a:solidFill>
              </a:rPr>
              <a:t>确认对话框</a:t>
            </a:r>
            <a:r>
              <a:rPr lang="zh-CN" altLang="en-US" sz="2000" dirty="0"/>
              <a:t>。参数分别是</a:t>
            </a:r>
            <a:r>
              <a:rPr lang="zh-CN" altLang="en-US" sz="2000" u="sng" dirty="0"/>
              <a:t>对话框所依赖的组件</a:t>
            </a:r>
            <a:r>
              <a:rPr lang="zh-CN" altLang="en-US" sz="2000" dirty="0"/>
              <a:t>、对话框上显示的消息、对话框的标题和对话框的外观。</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xmlns="" val="316081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31: Example10_31.java】</a:t>
            </a:r>
          </a:p>
          <a:p>
            <a:r>
              <a:rPr lang="zh-CN" altLang="en-US" sz="2000" dirty="0"/>
              <a:t>用户在输入对话框中输入数字字符，如果输入的字符中有非数字字符，将弹出一个消息对话框，提示用户输入了非法字符，该消息对话框消失后，将清除用户输入的非法字符；如果用户的输入没有非法字符，将弹出一个确认对话框，让用户确认，如果单击确认对话框上的“是</a:t>
            </a:r>
            <a:r>
              <a:rPr lang="en-US" altLang="zh-CN" sz="2000" dirty="0"/>
              <a:t>(Y)</a:t>
            </a:r>
            <a:r>
              <a:rPr lang="zh-CN" altLang="en-US" sz="2000" dirty="0"/>
              <a:t>”按钮，就把数字放入文本区。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32</a:t>
            </a:fld>
            <a:endParaRPr lang="en-US"/>
          </a:p>
        </p:txBody>
      </p:sp>
      <p:pic>
        <p:nvPicPr>
          <p:cNvPr id="7" name="图片 6">
            <a:extLst>
              <a:ext uri="{FF2B5EF4-FFF2-40B4-BE49-F238E27FC236}">
                <a16:creationId xmlns:a16="http://schemas.microsoft.com/office/drawing/2014/main" xmlns="" id="{FE9F483F-DB14-4796-8125-051DA22536D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1520" y="3867661"/>
            <a:ext cx="1950829" cy="1930990"/>
          </a:xfrm>
          <a:prstGeom prst="rect">
            <a:avLst/>
          </a:prstGeom>
        </p:spPr>
      </p:pic>
      <p:pic>
        <p:nvPicPr>
          <p:cNvPr id="9" name="图片 8">
            <a:extLst>
              <a:ext uri="{FF2B5EF4-FFF2-40B4-BE49-F238E27FC236}">
                <a16:creationId xmlns:a16="http://schemas.microsoft.com/office/drawing/2014/main" xmlns="" id="{10CA7955-DC22-4D62-B479-3E0368609F6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02081" y="4396700"/>
            <a:ext cx="1990507" cy="872913"/>
          </a:xfrm>
          <a:prstGeom prst="rect">
            <a:avLst/>
          </a:prstGeom>
        </p:spPr>
      </p:pic>
      <p:pic>
        <p:nvPicPr>
          <p:cNvPr id="11" name="图片 10">
            <a:extLst>
              <a:ext uri="{FF2B5EF4-FFF2-40B4-BE49-F238E27FC236}">
                <a16:creationId xmlns:a16="http://schemas.microsoft.com/office/drawing/2014/main" xmlns="" id="{4743FC19-9E8A-4E68-8926-AA3961957CD7}"/>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92320" y="4419845"/>
            <a:ext cx="1792117" cy="826622"/>
          </a:xfrm>
          <a:prstGeom prst="rect">
            <a:avLst/>
          </a:prstGeom>
        </p:spPr>
      </p:pic>
      <p:pic>
        <p:nvPicPr>
          <p:cNvPr id="13" name="图片 12">
            <a:extLst>
              <a:ext uri="{FF2B5EF4-FFF2-40B4-BE49-F238E27FC236}">
                <a16:creationId xmlns:a16="http://schemas.microsoft.com/office/drawing/2014/main" xmlns="" id="{E0EAE09B-14F8-4E77-A9F1-38736AEC7E8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6884168" y="3861048"/>
            <a:ext cx="1930990" cy="1944216"/>
          </a:xfrm>
          <a:prstGeom prst="rect">
            <a:avLst/>
          </a:prstGeom>
        </p:spPr>
      </p:pic>
    </p:spTree>
    <p:extLst>
      <p:ext uri="{BB962C8B-B14F-4D97-AF65-F5344CB8AC3E}">
        <p14:creationId xmlns:p14="http://schemas.microsoft.com/office/powerpoint/2010/main" xmlns="" val="3160816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33</a:t>
            </a:fld>
            <a:endParaRPr lang="en-US"/>
          </a:p>
        </p:txBody>
      </p:sp>
      <p:sp>
        <p:nvSpPr>
          <p:cNvPr id="10" name="矩形 9">
            <a:extLst>
              <a:ext uri="{FF2B5EF4-FFF2-40B4-BE49-F238E27FC236}">
                <a16:creationId xmlns:a16="http://schemas.microsoft.com/office/drawing/2014/main" xmlns="" id="{7F89C5C7-5772-4823-9B07-4B9054A8BC1C}"/>
              </a:ext>
            </a:extLst>
          </p:cNvPr>
          <p:cNvSpPr/>
          <p:nvPr/>
        </p:nvSpPr>
        <p:spPr>
          <a:xfrm>
            <a:off x="307428" y="312896"/>
            <a:ext cx="5560716" cy="2123658"/>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java.util.regex</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Example10_31</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4" name="矩形 13">
            <a:extLst>
              <a:ext uri="{FF2B5EF4-FFF2-40B4-BE49-F238E27FC236}">
                <a16:creationId xmlns:a16="http://schemas.microsoft.com/office/drawing/2014/main" xmlns="" id="{E7B7EB86-7AE1-4334-9E03-C2ACADA03805}"/>
              </a:ext>
            </a:extLst>
          </p:cNvPr>
          <p:cNvSpPr/>
          <p:nvPr/>
        </p:nvSpPr>
        <p:spPr>
          <a:xfrm>
            <a:off x="2483768" y="1772816"/>
            <a:ext cx="5560716" cy="483209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save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Pattern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模式对象</a:t>
            </a:r>
          </a:p>
          <a:p>
            <a:pPr algn="l"/>
            <a:r>
              <a:rPr lang="en-US" altLang="zh-CN" sz="1100" dirty="0">
                <a:solidFill>
                  <a:srgbClr val="000000"/>
                </a:solidFill>
                <a:latin typeface="Consolas" panose="020B0609020204030204" pitchFamily="49" charset="0"/>
              </a:rPr>
              <a:t>    Matcher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匹配对象</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Dwindow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单击按钮打开输入对话框</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inputNumber</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inputNumber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save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(12,16);        </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save</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Pattern.</a:t>
            </a:r>
            <a:r>
              <a:rPr lang="en-US" altLang="zh-CN" sz="1100" i="1" dirty="0" err="1">
                <a:solidFill>
                  <a:srgbClr val="000000"/>
                </a:solidFill>
                <a:latin typeface="Consolas" panose="020B0609020204030204" pitchFamily="49" charset="0"/>
              </a:rPr>
              <a:t>compile</a:t>
            </a:r>
            <a:r>
              <a:rPr lang="en-US" altLang="zh-CN" sz="1100" i="1" dirty="0">
                <a:solidFill>
                  <a:srgbClr val="000000"/>
                </a:solidFill>
                <a:latin typeface="Consolas" panose="020B0609020204030204" pitchFamily="49" charset="0"/>
              </a:rPr>
              <a:t>(</a:t>
            </a:r>
            <a:r>
              <a:rPr lang="en-US" altLang="zh-CN" sz="1100" i="1" dirty="0">
                <a:solidFill>
                  <a:srgbClr val="2A00FF"/>
                </a:solidFill>
                <a:latin typeface="Consolas" panose="020B0609020204030204" pitchFamily="49" charset="0"/>
              </a:rPr>
              <a:t>"\\D+"</a:t>
            </a:r>
            <a:r>
              <a:rPr lang="en-US" altLang="zh-CN" sz="1100" i="1" dirty="0">
                <a:solidFill>
                  <a:srgbClr val="000000"/>
                </a:solidFill>
                <a:latin typeface="Consolas" panose="020B0609020204030204" pitchFamily="49" charset="0"/>
              </a:rPr>
              <a:t>); </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创建模式对象</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含有非数字字符的模式</a:t>
            </a:r>
            <a:r>
              <a:rPr lang="en-US" altLang="zh-CN" sz="1100" i="1" dirty="0">
                <a:solidFill>
                  <a:srgbClr val="3F7F5F"/>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570997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34</a:t>
            </a:fld>
            <a:endParaRPr lang="en-US"/>
          </a:p>
        </p:txBody>
      </p:sp>
      <p:sp>
        <p:nvSpPr>
          <p:cNvPr id="12" name="矩形 11">
            <a:extLst>
              <a:ext uri="{FF2B5EF4-FFF2-40B4-BE49-F238E27FC236}">
                <a16:creationId xmlns:a16="http://schemas.microsoft.com/office/drawing/2014/main" xmlns="" id="{FEFE2A95-0B08-494D-9D34-F451E9BBC757}"/>
              </a:ext>
            </a:extLst>
          </p:cNvPr>
          <p:cNvSpPr/>
          <p:nvPr/>
        </p:nvSpPr>
        <p:spPr>
          <a:xfrm>
            <a:off x="107504" y="1124744"/>
            <a:ext cx="8964488" cy="4154984"/>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showInputDialog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null</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请输入数字字符序列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输入对话框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INFORMATION_MESSAGE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str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m</a:t>
            </a:r>
            <a:r>
              <a:rPr lang="en-US" altLang="zh-CN" sz="1100" b="1" dirty="0" err="1">
                <a:solidFill>
                  <a:srgbClr val="000000"/>
                </a:solidFill>
                <a:latin typeface="Consolas" panose="020B0609020204030204" pitchFamily="49" charset="0"/>
              </a:rPr>
              <a:t>.find</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showMessageDialog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您输入了非法字符</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消息对话框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WARNING_MESSAGE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JOptionPane.</a:t>
            </a:r>
            <a:r>
              <a:rPr lang="en-US" altLang="zh-CN" sz="1100" i="1" dirty="0" err="1">
                <a:solidFill>
                  <a:srgbClr val="000000"/>
                </a:solidFill>
                <a:latin typeface="Consolas" panose="020B0609020204030204" pitchFamily="49" charset="0"/>
              </a:rPr>
              <a:t>showInputDialog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null</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请输入数字字符序列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JOptionPane.</a:t>
            </a:r>
            <a:r>
              <a:rPr lang="en-US" altLang="zh-CN" sz="1100" b="1" i="1" dirty="0" err="1">
                <a:solidFill>
                  <a:srgbClr val="000000"/>
                </a:solidFill>
                <a:latin typeface="Consolas" panose="020B0609020204030204" pitchFamily="49" charset="0"/>
              </a:rPr>
              <a:t>showConfirmDialog</a:t>
            </a:r>
            <a:r>
              <a:rPr lang="en-US" altLang="zh-CN" sz="1100" b="1"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确认正确吗？</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确认对话框</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YES_NO_OPTION</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JOptionPane.</a:t>
            </a:r>
            <a:r>
              <a:rPr lang="en-US" altLang="zh-CN" sz="1100" b="1" i="1" dirty="0" err="1">
                <a:solidFill>
                  <a:srgbClr val="0000C0"/>
                </a:solidFill>
                <a:latin typeface="Consolas" panose="020B0609020204030204" pitchFamily="49" charset="0"/>
              </a:rPr>
              <a:t>YES_OPTION</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save</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err="1">
                <a:solidFill>
                  <a:srgbClr val="2A00FF"/>
                </a:solidFill>
                <a:latin typeface="Consolas" panose="020B0609020204030204" pitchFamily="49" charset="0"/>
              </a:rPr>
              <a:t>n"</a:t>
            </a:r>
            <a:r>
              <a:rPr lang="en-US" altLang="zh-CN" sz="1100" dirty="0" err="1">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cxnSp>
        <p:nvCxnSpPr>
          <p:cNvPr id="6" name="直接箭头连接符 5">
            <a:extLst>
              <a:ext uri="{FF2B5EF4-FFF2-40B4-BE49-F238E27FC236}">
                <a16:creationId xmlns:a16="http://schemas.microsoft.com/office/drawing/2014/main" xmlns="" id="{81DB7FAF-88F2-4145-B3AD-70779F68B9D6}"/>
              </a:ext>
            </a:extLst>
          </p:cNvPr>
          <p:cNvCxnSpPr>
            <a:cxnSpLocks/>
          </p:cNvCxnSpPr>
          <p:nvPr/>
        </p:nvCxnSpPr>
        <p:spPr>
          <a:xfrm flipH="1">
            <a:off x="1979712" y="714815"/>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057342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zh-CN" altLang="en-US" sz="2000" dirty="0"/>
              <a:t>颜色对话框</a:t>
            </a:r>
          </a:p>
          <a:p>
            <a:r>
              <a:rPr lang="zh-CN" altLang="en-US" sz="2000" dirty="0"/>
              <a:t>可以用</a:t>
            </a:r>
            <a:r>
              <a:rPr lang="en-US" altLang="zh-CN" sz="2000" dirty="0" err="1"/>
              <a:t>javax.swing</a:t>
            </a:r>
            <a:r>
              <a:rPr lang="zh-CN" altLang="en-US" sz="2000" dirty="0"/>
              <a:t>包中的</a:t>
            </a:r>
            <a:r>
              <a:rPr lang="en-US" altLang="zh-CN" sz="2000" dirty="0" err="1"/>
              <a:t>J</a:t>
            </a:r>
            <a:r>
              <a:rPr lang="en-US" altLang="zh-CN" sz="2000" b="1" dirty="0" err="1">
                <a:solidFill>
                  <a:srgbClr val="0000FF"/>
                </a:solidFill>
              </a:rPr>
              <a:t>ColorChooser</a:t>
            </a:r>
            <a:r>
              <a:rPr lang="zh-CN" altLang="en-US" sz="2000" dirty="0"/>
              <a:t>类的静态方法</a:t>
            </a:r>
            <a:r>
              <a:rPr lang="en-US" altLang="zh-CN" sz="2000" dirty="0"/>
              <a:t>public static Color </a:t>
            </a:r>
            <a:r>
              <a:rPr lang="en-US" altLang="zh-CN" sz="2000" dirty="0" err="1"/>
              <a:t>showDialog</a:t>
            </a:r>
            <a:r>
              <a:rPr lang="en-US" altLang="zh-CN" sz="2000" dirty="0"/>
              <a:t>(Component com, String title, Color </a:t>
            </a:r>
            <a:r>
              <a:rPr lang="en-US" altLang="zh-CN" sz="2000" dirty="0" err="1"/>
              <a:t>initialColor</a:t>
            </a:r>
            <a:r>
              <a:rPr lang="en-US" altLang="zh-CN" sz="2000" dirty="0"/>
              <a:t>)</a:t>
            </a:r>
            <a:r>
              <a:rPr lang="zh-CN" altLang="en-US" sz="2000" dirty="0"/>
              <a:t>创建一个颜色对话框，其中参数</a:t>
            </a:r>
            <a:r>
              <a:rPr lang="en-US" altLang="zh-CN" sz="2000" dirty="0"/>
              <a:t>com</a:t>
            </a:r>
            <a:r>
              <a:rPr lang="zh-CN" altLang="en-US" sz="2000" dirty="0"/>
              <a:t>指定</a:t>
            </a:r>
            <a:r>
              <a:rPr lang="zh-CN" altLang="en-US" sz="2000" u="sng" dirty="0"/>
              <a:t>对话框所依赖的组件</a:t>
            </a:r>
            <a:r>
              <a:rPr lang="zh-CN" altLang="en-US" sz="2000" dirty="0"/>
              <a:t>，</a:t>
            </a:r>
            <a:r>
              <a:rPr lang="en-US" altLang="zh-CN" sz="2000" dirty="0"/>
              <a:t>title</a:t>
            </a:r>
            <a:r>
              <a:rPr lang="zh-CN" altLang="en-US" sz="2000" dirty="0"/>
              <a:t>指定对话框的标题，</a:t>
            </a:r>
            <a:r>
              <a:rPr lang="en-US" altLang="zh-CN" sz="2000" dirty="0" err="1"/>
              <a:t>initialColor</a:t>
            </a:r>
            <a:r>
              <a:rPr lang="en-US" altLang="zh-CN" sz="2000" dirty="0"/>
              <a:t> </a:t>
            </a:r>
            <a:r>
              <a:rPr lang="zh-CN" altLang="en-US" sz="2000" dirty="0"/>
              <a:t>指定对话框返回的初始颜色，即对话框消失后返回的默认值。</a:t>
            </a:r>
            <a:endParaRPr lang="en-US" altLang="zh-CN" sz="2000" dirty="0"/>
          </a:p>
          <a:p>
            <a:endParaRPr lang="en-US" altLang="zh-CN" sz="2000" dirty="0"/>
          </a:p>
          <a:p>
            <a:r>
              <a:rPr lang="zh-CN" altLang="en-US" sz="2000" dirty="0"/>
              <a:t>颜色对话框可根据用户在颜色对话框中选择的颜色返回一个颜色对象。</a:t>
            </a:r>
            <a:endParaRPr lang="en-US" altLang="zh-CN" sz="2000" dirty="0"/>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32: Example10_32.java】</a:t>
            </a:r>
          </a:p>
          <a:p>
            <a:r>
              <a:rPr lang="zh-CN" altLang="en-US" sz="2000" dirty="0"/>
              <a:t>当用户单击</a:t>
            </a:r>
            <a:r>
              <a:rPr lang="en-US" altLang="zh-CN" sz="2000" dirty="0" err="1"/>
              <a:t>buttonOpen</a:t>
            </a:r>
            <a:r>
              <a:rPr lang="zh-CN" altLang="en-US" sz="2000" dirty="0"/>
              <a:t>按钮时，弹出一个颜色对话框，然后根据用户选择的颜色来改变按钮</a:t>
            </a:r>
            <a:r>
              <a:rPr lang="en-US" altLang="zh-CN" sz="2000" dirty="0" err="1"/>
              <a:t>showColor</a:t>
            </a:r>
            <a:r>
              <a:rPr lang="zh-CN" altLang="en-US" sz="2000" dirty="0"/>
              <a:t>的颜色 。</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xmlns="" val="35025395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36</a:t>
            </a:fld>
            <a:endParaRPr lang="en-US"/>
          </a:p>
        </p:txBody>
      </p:sp>
      <p:sp>
        <p:nvSpPr>
          <p:cNvPr id="9" name="矩形 8">
            <a:extLst>
              <a:ext uri="{FF2B5EF4-FFF2-40B4-BE49-F238E27FC236}">
                <a16:creationId xmlns:a16="http://schemas.microsoft.com/office/drawing/2014/main" xmlns="" id="{BAA9C9F8-BB72-4C7E-A24F-6991B29EE804}"/>
              </a:ext>
            </a:extLst>
          </p:cNvPr>
          <p:cNvSpPr/>
          <p:nvPr/>
        </p:nvSpPr>
        <p:spPr>
          <a:xfrm>
            <a:off x="72008" y="764704"/>
            <a:ext cx="8100392" cy="6017032"/>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ColorWin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showColor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ColorWin</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打开颜色对话框</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buttonOpen</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showColor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showColor</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Color </a:t>
            </a:r>
            <a:r>
              <a:rPr lang="en-US" altLang="zh-CN" sz="1100" dirty="0" err="1">
                <a:solidFill>
                  <a:srgbClr val="6A3E3E"/>
                </a:solidFill>
                <a:latin typeface="Consolas" panose="020B0609020204030204" pitchFamily="49" charset="0"/>
              </a:rPr>
              <a:t>newColor</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JColorChooser.</a:t>
            </a:r>
            <a:r>
              <a:rPr lang="en-US" altLang="zh-CN" sz="1100" i="1" dirty="0" err="1">
                <a:solidFill>
                  <a:srgbClr val="000000"/>
                </a:solidFill>
                <a:latin typeface="Consolas" panose="020B0609020204030204" pitchFamily="49" charset="0"/>
              </a:rPr>
              <a:t>showDialog</a:t>
            </a:r>
            <a:r>
              <a:rPr lang="en-US" altLang="zh-CN" sz="1100" i="1" dirty="0">
                <a:solidFill>
                  <a:srgbClr val="000000"/>
                </a:solidFill>
                <a:latin typeface="Consolas" panose="020B0609020204030204" pitchFamily="49" charset="0"/>
              </a:rPr>
              <a:t>(</a:t>
            </a:r>
            <a:r>
              <a:rPr lang="en-US" altLang="zh-CN" sz="1100" b="1" i="1" dirty="0">
                <a:solidFill>
                  <a:srgbClr val="7F0055"/>
                </a:solidFill>
                <a:latin typeface="Consolas" panose="020B0609020204030204" pitchFamily="49" charset="0"/>
              </a:rPr>
              <a:t>this</a:t>
            </a:r>
            <a:r>
              <a:rPr lang="en-US" altLang="zh-CN" sz="1100" b="1" i="1" dirty="0">
                <a:solidFill>
                  <a:srgbClr val="000000"/>
                </a:solidFill>
                <a:latin typeface="Consolas" panose="020B0609020204030204" pitchFamily="49" charset="0"/>
              </a:rPr>
              <a:t>, </a:t>
            </a:r>
            <a:r>
              <a:rPr lang="en-US" altLang="zh-CN" sz="1100" b="1" i="1" dirty="0">
                <a:solidFill>
                  <a:srgbClr val="2A00FF"/>
                </a:solidFill>
                <a:latin typeface="Consolas" panose="020B0609020204030204" pitchFamily="49" charset="0"/>
              </a:rPr>
              <a:t>"</a:t>
            </a:r>
            <a:r>
              <a:rPr lang="zh-CN" altLang="en-US" sz="1100" b="1" i="1" dirty="0">
                <a:solidFill>
                  <a:srgbClr val="2A00FF"/>
                </a:solidFill>
                <a:latin typeface="Consolas" panose="020B0609020204030204" pitchFamily="49" charset="0"/>
              </a:rPr>
              <a:t>调色板</a:t>
            </a:r>
            <a:r>
              <a:rPr lang="en-US" altLang="zh-CN" sz="1100" b="1" i="1" dirty="0">
                <a:solidFill>
                  <a:srgbClr val="2A00FF"/>
                </a:solidFill>
                <a:latin typeface="Consolas" panose="020B0609020204030204" pitchFamily="49" charset="0"/>
              </a:rPr>
              <a:t>"</a:t>
            </a:r>
            <a:r>
              <a:rPr lang="en-US" altLang="zh-CN" sz="1100" b="1" i="1" dirty="0">
                <a:solidFill>
                  <a:srgbClr val="000000"/>
                </a:solidFill>
                <a:latin typeface="Consolas" panose="020B0609020204030204" pitchFamily="49" charset="0"/>
              </a:rPr>
              <a:t>, </a:t>
            </a:r>
            <a:r>
              <a:rPr lang="en-US" altLang="zh-CN" sz="1100" b="1" i="1" dirty="0" err="1">
                <a:solidFill>
                  <a:srgbClr val="0000C0"/>
                </a:solidFill>
                <a:latin typeface="Consolas" panose="020B0609020204030204" pitchFamily="49" charset="0"/>
              </a:rPr>
              <a:t>showColor</a:t>
            </a:r>
            <a:r>
              <a:rPr lang="en-US" altLang="zh-CN" sz="1100" b="1" i="1" dirty="0" err="1">
                <a:solidFill>
                  <a:srgbClr val="000000"/>
                </a:solidFill>
                <a:latin typeface="Consolas" panose="020B0609020204030204" pitchFamily="49" charset="0"/>
              </a:rPr>
              <a:t>.getBackground</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newColor</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showColor</a:t>
            </a:r>
            <a:r>
              <a:rPr lang="en-US" altLang="zh-CN" sz="1100" dirty="0" err="1">
                <a:solidFill>
                  <a:srgbClr val="000000"/>
                </a:solidFill>
                <a:latin typeface="Consolas" panose="020B0609020204030204" pitchFamily="49" charset="0"/>
              </a:rPr>
              <a:t>.setBackground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newColor</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xmlns="" id="{DB7FD527-A524-40FA-BF0D-0D53B60D5EC5}"/>
              </a:ext>
            </a:extLst>
          </p:cNvPr>
          <p:cNvSpPr/>
          <p:nvPr/>
        </p:nvSpPr>
        <p:spPr>
          <a:xfrm>
            <a:off x="5508104" y="136525"/>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Example10_32</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ColorWin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带颜色对话框的窗口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1" name="图片 10">
            <a:extLst>
              <a:ext uri="{FF2B5EF4-FFF2-40B4-BE49-F238E27FC236}">
                <a16:creationId xmlns:a16="http://schemas.microsoft.com/office/drawing/2014/main" xmlns="" id="{8AE172C8-C70D-4047-8A54-865293D28E0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35543" y="2551738"/>
            <a:ext cx="1381318" cy="1381318"/>
          </a:xfrm>
          <a:prstGeom prst="rect">
            <a:avLst/>
          </a:prstGeom>
        </p:spPr>
      </p:pic>
      <p:pic>
        <p:nvPicPr>
          <p:cNvPr id="13" name="图片 12">
            <a:extLst>
              <a:ext uri="{FF2B5EF4-FFF2-40B4-BE49-F238E27FC236}">
                <a16:creationId xmlns:a16="http://schemas.microsoft.com/office/drawing/2014/main" xmlns="" id="{E1D0157A-56A7-40BC-AC4C-8FA5689FE3C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488335" y="2551738"/>
            <a:ext cx="2023361" cy="1371655"/>
          </a:xfrm>
          <a:prstGeom prst="rect">
            <a:avLst/>
          </a:prstGeom>
        </p:spPr>
      </p:pic>
      <p:pic>
        <p:nvPicPr>
          <p:cNvPr id="15" name="图片 14">
            <a:extLst>
              <a:ext uri="{FF2B5EF4-FFF2-40B4-BE49-F238E27FC236}">
                <a16:creationId xmlns:a16="http://schemas.microsoft.com/office/drawing/2014/main" xmlns="" id="{99200528-BB75-4077-94A6-E862D6869A0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583170" y="2551738"/>
            <a:ext cx="1381318" cy="1367175"/>
          </a:xfrm>
          <a:prstGeom prst="rect">
            <a:avLst/>
          </a:prstGeom>
        </p:spPr>
      </p:pic>
      <p:cxnSp>
        <p:nvCxnSpPr>
          <p:cNvPr id="10" name="直接箭头连接符 9">
            <a:extLst>
              <a:ext uri="{FF2B5EF4-FFF2-40B4-BE49-F238E27FC236}">
                <a16:creationId xmlns:a16="http://schemas.microsoft.com/office/drawing/2014/main" xmlns="" id="{B750F73C-2004-4DFB-8D47-522A04A47A0A}"/>
              </a:ext>
            </a:extLst>
          </p:cNvPr>
          <p:cNvCxnSpPr>
            <a:cxnSpLocks/>
          </p:cNvCxnSpPr>
          <p:nvPr/>
        </p:nvCxnSpPr>
        <p:spPr>
          <a:xfrm flipH="1">
            <a:off x="3779912" y="4630955"/>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24169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7.</a:t>
            </a:r>
            <a:r>
              <a:rPr lang="zh-CN" altLang="en-US" sz="2000" dirty="0"/>
              <a:t>文件对话框</a:t>
            </a:r>
          </a:p>
          <a:p>
            <a:r>
              <a:rPr lang="zh-CN" altLang="en-US" sz="2000" dirty="0"/>
              <a:t>文件对话框提供从文件系统中进行文件选择的界面。</a:t>
            </a:r>
          </a:p>
          <a:p>
            <a:r>
              <a:rPr lang="en-US" altLang="zh-CN" sz="2000" dirty="0" err="1"/>
              <a:t>J</a:t>
            </a:r>
            <a:r>
              <a:rPr lang="en-US" altLang="zh-CN" sz="2000" b="1" dirty="0" err="1">
                <a:solidFill>
                  <a:srgbClr val="0000FF"/>
                </a:solidFill>
              </a:rPr>
              <a:t>FileChooser</a:t>
            </a:r>
            <a:r>
              <a:rPr lang="zh-CN" altLang="en-US" sz="2000" dirty="0"/>
              <a:t>对象调用下列方法可以使得一个</a:t>
            </a:r>
            <a:r>
              <a:rPr lang="zh-CN" altLang="en-US" sz="2000" dirty="0">
                <a:solidFill>
                  <a:srgbClr val="FF0000"/>
                </a:solidFill>
              </a:rPr>
              <a:t>有模式对话框</a:t>
            </a:r>
            <a:r>
              <a:rPr lang="zh-CN" altLang="en-US" sz="2000" dirty="0"/>
              <a:t>显示在桌面上，该对话框称作文件对话框，文件对话框将在参数指定的组件</a:t>
            </a:r>
            <a:r>
              <a:rPr lang="en-US" altLang="zh-CN" sz="2000" dirty="0" err="1"/>
              <a:t>parentComponent</a:t>
            </a:r>
            <a:r>
              <a:rPr lang="zh-CN" altLang="en-US" sz="2000" dirty="0"/>
              <a:t>的正前方显示，如果</a:t>
            </a:r>
            <a:r>
              <a:rPr lang="en-US" altLang="zh-CN" sz="2000" dirty="0" err="1"/>
              <a:t>parentComponent</a:t>
            </a:r>
            <a:r>
              <a:rPr lang="zh-CN" altLang="en-US" sz="2000" dirty="0"/>
              <a:t>为</a:t>
            </a:r>
            <a:r>
              <a:rPr lang="en-US" altLang="zh-CN" sz="2000" dirty="0"/>
              <a:t>null</a:t>
            </a:r>
            <a:r>
              <a:rPr lang="zh-CN" altLang="en-US" sz="2000" dirty="0"/>
              <a:t>，则在系统桌面的正前方显示。</a:t>
            </a:r>
          </a:p>
          <a:p>
            <a:pPr lvl="1"/>
            <a:r>
              <a:rPr lang="en-US" altLang="zh-CN" sz="2000" dirty="0" err="1"/>
              <a:t>showDialog</a:t>
            </a:r>
            <a:r>
              <a:rPr lang="en-US" altLang="zh-CN" sz="2000" dirty="0"/>
              <a:t>(Component </a:t>
            </a:r>
            <a:r>
              <a:rPr lang="en-US" altLang="zh-CN" sz="2000" dirty="0" err="1"/>
              <a:t>parentComponent</a:t>
            </a:r>
            <a:r>
              <a:rPr lang="en-US" altLang="zh-CN" sz="2000" dirty="0"/>
              <a:t>, String s)</a:t>
            </a:r>
          </a:p>
          <a:p>
            <a:pPr lvl="1"/>
            <a:r>
              <a:rPr lang="en-US" altLang="zh-CN" sz="2000" dirty="0" err="1"/>
              <a:t>showOpenDialog</a:t>
            </a:r>
            <a:r>
              <a:rPr lang="en-US" altLang="zh-CN" sz="2000" dirty="0"/>
              <a:t>(Component </a:t>
            </a:r>
            <a:r>
              <a:rPr lang="en-US" altLang="zh-CN" sz="2000" dirty="0" err="1"/>
              <a:t>parentComponent</a:t>
            </a:r>
            <a:r>
              <a:rPr lang="en-US" altLang="zh-CN" sz="2000" dirty="0"/>
              <a:t>)</a:t>
            </a:r>
          </a:p>
          <a:p>
            <a:pPr lvl="1"/>
            <a:r>
              <a:rPr lang="en-US" altLang="zh-CN" sz="2000" dirty="0" err="1"/>
              <a:t>showSaveDialog</a:t>
            </a:r>
            <a:r>
              <a:rPr lang="en-US" altLang="zh-CN" sz="2000" dirty="0"/>
              <a:t>(Component </a:t>
            </a:r>
            <a:r>
              <a:rPr lang="en-US" altLang="zh-CN" sz="2000" dirty="0" err="1"/>
              <a:t>parentComponent</a:t>
            </a:r>
            <a:r>
              <a:rPr lang="en-US" altLang="zh-CN" sz="2000" dirty="0"/>
              <a:t>)</a:t>
            </a:r>
          </a:p>
          <a:p>
            <a:endParaRPr lang="en-US" altLang="zh-CN" sz="2000" dirty="0"/>
          </a:p>
          <a:p>
            <a:r>
              <a:rPr lang="zh-CN" altLang="en-US" sz="2000" dirty="0"/>
              <a:t>当文件对话框消失后，上述方法返回下面的整型常量之一，返回的值依赖于单击了对话框上的“确认”按钮还是“取消”按钮。</a:t>
            </a:r>
          </a:p>
          <a:p>
            <a:pPr lvl="1"/>
            <a:r>
              <a:rPr lang="en-US" altLang="zh-CN" sz="2000" dirty="0" err="1"/>
              <a:t>JFileChooser.</a:t>
            </a:r>
            <a:r>
              <a:rPr lang="en-US" altLang="zh-CN" sz="2000" b="1" dirty="0" err="1">
                <a:solidFill>
                  <a:srgbClr val="FF0000"/>
                </a:solidFill>
              </a:rPr>
              <a:t>APPROVE</a:t>
            </a:r>
            <a:r>
              <a:rPr lang="en-US" altLang="zh-CN" sz="2000" dirty="0" err="1"/>
              <a:t>_OPTION</a:t>
            </a:r>
            <a:endParaRPr lang="en-US" altLang="zh-CN" sz="2000" dirty="0"/>
          </a:p>
          <a:p>
            <a:pPr lvl="1"/>
            <a:r>
              <a:rPr lang="en-US" altLang="zh-CN" sz="2000" dirty="0" err="1"/>
              <a:t>JFileChooser.</a:t>
            </a:r>
            <a:r>
              <a:rPr lang="en-US" altLang="zh-CN" sz="2000" b="1" dirty="0" err="1">
                <a:solidFill>
                  <a:srgbClr val="FF0000"/>
                </a:solidFill>
              </a:rPr>
              <a:t>CANCEL</a:t>
            </a:r>
            <a:r>
              <a:rPr lang="en-US" altLang="zh-CN" sz="2000" dirty="0" err="1"/>
              <a:t>_OPTION</a:t>
            </a:r>
            <a:endParaRPr lang="zh-CN" altLang="en-US" sz="2000" dirty="0"/>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xmlns="" val="1082506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33: Example10_33.java】</a:t>
            </a:r>
          </a:p>
          <a:p>
            <a:r>
              <a:rPr lang="zh-CN" altLang="en-US" sz="2000" dirty="0"/>
              <a:t>当用户单击“打开文件”按钮，将弹出一个文件对话框，用户可以把选择的文件的内容显示在一个文本区中。</a:t>
            </a:r>
          </a:p>
        </p:txBody>
      </p:sp>
      <p:sp>
        <p:nvSpPr>
          <p:cNvPr id="4" name="矩形 3"/>
          <p:cNvSpPr/>
          <p:nvPr/>
        </p:nvSpPr>
        <p:spPr>
          <a:xfrm>
            <a:off x="0" y="0"/>
            <a:ext cx="1455848" cy="369332"/>
          </a:xfrm>
          <a:prstGeom prst="rect">
            <a:avLst/>
          </a:prstGeom>
        </p:spPr>
        <p:txBody>
          <a:bodyPr wrap="none">
            <a:spAutoFit/>
          </a:bodyPr>
          <a:lstStyle/>
          <a:p>
            <a:r>
              <a:rPr lang="en-US" altLang="zh-CN" dirty="0"/>
              <a:t>10.23 </a:t>
            </a:r>
            <a:r>
              <a:rPr lang="zh-CN" altLang="en-US" dirty="0"/>
              <a:t>对话框</a:t>
            </a:r>
          </a:p>
        </p:txBody>
      </p:sp>
      <p:sp>
        <p:nvSpPr>
          <p:cNvPr id="5" name="灯片编号占位符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矩形 5">
            <a:extLst>
              <a:ext uri="{FF2B5EF4-FFF2-40B4-BE49-F238E27FC236}">
                <a16:creationId xmlns:a16="http://schemas.microsoft.com/office/drawing/2014/main" xmlns="" id="{F99B3EE6-F8BF-4B69-9DC4-70EB687D79DE}"/>
              </a:ext>
            </a:extLst>
          </p:cNvPr>
          <p:cNvSpPr/>
          <p:nvPr/>
        </p:nvSpPr>
        <p:spPr>
          <a:xfrm>
            <a:off x="5508104" y="44624"/>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java.io.*;</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Example10_33</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xmlns="" id="{E7EB5078-58F4-4AAC-8FD7-8C935B6B21B3}"/>
              </a:ext>
            </a:extLst>
          </p:cNvPr>
          <p:cNvSpPr/>
          <p:nvPr/>
        </p:nvSpPr>
        <p:spPr>
          <a:xfrm>
            <a:off x="35496" y="2662168"/>
            <a:ext cx="4752528" cy="3985706"/>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JFileChooser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fileChooser</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FileWindow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fileChooser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JFileChooser</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"c:/"</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a:p>
            <a:pPr algn="l"/>
            <a:endParaRPr lang="zh-CN" altLang="en-US" sz="1100" dirty="0">
              <a:solidFill>
                <a:srgbClr val="000000"/>
              </a:solidFill>
              <a:latin typeface="Consolas" panose="020B0609020204030204" pitchFamily="49" charset="0"/>
            </a:endParaRP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打开文件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buttonFile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buttonFile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显示文件内容</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(60,60,300,300);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endParaRPr lang="en-US" altLang="zh-CN" sz="800" dirty="0">
              <a:solidFill>
                <a:srgbClr val="000000"/>
              </a:solidFill>
              <a:latin typeface="Consolas" panose="020B0609020204030204" pitchFamily="49" charset="0"/>
            </a:endParaRPr>
          </a:p>
        </p:txBody>
      </p:sp>
      <p:sp>
        <p:nvSpPr>
          <p:cNvPr id="8" name="矩形 7">
            <a:extLst>
              <a:ext uri="{FF2B5EF4-FFF2-40B4-BE49-F238E27FC236}">
                <a16:creationId xmlns:a16="http://schemas.microsoft.com/office/drawing/2014/main" xmlns="" id="{91993386-B123-4527-AE80-CF56EBF224B3}"/>
              </a:ext>
            </a:extLst>
          </p:cNvPr>
          <p:cNvSpPr/>
          <p:nvPr/>
        </p:nvSpPr>
        <p:spPr>
          <a:xfrm>
            <a:off x="4716016" y="2827670"/>
            <a:ext cx="4392488" cy="3985706"/>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fileChooser</a:t>
            </a:r>
            <a:r>
              <a:rPr lang="en-US" altLang="zh-CN" sz="1100" b="1" dirty="0" err="1">
                <a:solidFill>
                  <a:srgbClr val="000000"/>
                </a:solidFill>
                <a:latin typeface="Consolas" panose="020B0609020204030204" pitchFamily="49" charset="0"/>
              </a:rPr>
              <a:t>.showOpenDialog</a:t>
            </a:r>
            <a:r>
              <a:rPr lang="en-US" altLang="zh-CN" sz="1100" b="1"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n</a:t>
            </a:r>
            <a:r>
              <a:rPr lang="en-US" altLang="zh-CN" sz="1100" b="1" dirty="0">
                <a:solidFill>
                  <a:srgbClr val="000000"/>
                </a:solidFill>
                <a:latin typeface="Consolas" panose="020B0609020204030204" pitchFamily="49" charset="0"/>
              </a:rPr>
              <a:t> == </a:t>
            </a:r>
            <a:r>
              <a:rPr lang="en-US" altLang="zh-CN" sz="1100" b="1" dirty="0" err="1">
                <a:solidFill>
                  <a:srgbClr val="000000"/>
                </a:solidFill>
                <a:latin typeface="Consolas" panose="020B0609020204030204" pitchFamily="49" charset="0"/>
              </a:rPr>
              <a:t>JFileChooser.</a:t>
            </a:r>
            <a:r>
              <a:rPr lang="en-US" altLang="zh-CN" sz="1100" b="1" i="1" dirty="0" err="1">
                <a:solidFill>
                  <a:srgbClr val="0000C0"/>
                </a:solidFill>
                <a:latin typeface="Consolas" panose="020B0609020204030204" pitchFamily="49" charset="0"/>
              </a:rPr>
              <a:t>APPROVE_OPTION</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File </a:t>
            </a:r>
            <a:r>
              <a:rPr lang="en-US" altLang="zh-CN" sz="1100" dirty="0" err="1">
                <a:solidFill>
                  <a:srgbClr val="6A3E3E"/>
                </a:solidFill>
                <a:latin typeface="Consolas" panose="020B0609020204030204" pitchFamily="49" charset="0"/>
              </a:rPr>
              <a:t>file</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fileChooser</a:t>
            </a:r>
            <a:r>
              <a:rPr lang="en-US" altLang="zh-CN" sz="1100" dirty="0" err="1">
                <a:solidFill>
                  <a:srgbClr val="000000"/>
                </a:solidFill>
                <a:latin typeface="Consolas" panose="020B0609020204030204" pitchFamily="49" charset="0"/>
              </a:rPr>
              <a:t>.getSelectedFile</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try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FileReader</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readfile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FileReader</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file</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BufferedReader</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BufferedReader</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readfile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s</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in</a:t>
            </a:r>
            <a:r>
              <a:rPr lang="en-US" altLang="zh-CN" sz="1100" b="1" dirty="0" err="1">
                <a:solidFill>
                  <a:srgbClr val="000000"/>
                </a:solidFill>
                <a:latin typeface="Consolas" panose="020B0609020204030204" pitchFamily="49" charset="0"/>
              </a:rPr>
              <a:t>.readLine</a:t>
            </a:r>
            <a:r>
              <a:rPr lang="en-US" altLang="zh-CN" sz="1100" b="1"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catch</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IOException</a:t>
            </a:r>
            <a:r>
              <a:rPr lang="en-US" altLang="zh-CN" sz="1100" b="1" dirty="0">
                <a:solidFill>
                  <a:srgbClr val="000000"/>
                </a:solidFill>
                <a:latin typeface="Consolas" panose="020B0609020204030204" pitchFamily="49" charset="0"/>
              </a:rPr>
              <a:t> </a:t>
            </a:r>
            <a:r>
              <a:rPr lang="en-US" altLang="zh-CN" sz="1100" b="1" dirty="0" err="1">
                <a:solidFill>
                  <a:srgbClr val="6A3E3E"/>
                </a:solidFill>
                <a:latin typeface="Consolas" panose="020B0609020204030204" pitchFamily="49" charset="0"/>
              </a:rPr>
              <a:t>ee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endParaRPr lang="en-US" altLang="zh-CN" sz="400" dirty="0">
              <a:solidFill>
                <a:srgbClr val="000000"/>
              </a:solidFill>
              <a:latin typeface="Consolas" panose="020B0609020204030204" pitchFamily="49" charset="0"/>
            </a:endParaRPr>
          </a:p>
        </p:txBody>
      </p:sp>
      <p:pic>
        <p:nvPicPr>
          <p:cNvPr id="10" name="图片 9">
            <a:extLst>
              <a:ext uri="{FF2B5EF4-FFF2-40B4-BE49-F238E27FC236}">
                <a16:creationId xmlns:a16="http://schemas.microsoft.com/office/drawing/2014/main" xmlns="" id="{38FF458C-6CE2-446C-8727-BD2F67FFEE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6345" y="351706"/>
            <a:ext cx="1140909" cy="1148671"/>
          </a:xfrm>
          <a:prstGeom prst="rect">
            <a:avLst/>
          </a:prstGeom>
        </p:spPr>
      </p:pic>
      <p:pic>
        <p:nvPicPr>
          <p:cNvPr id="12" name="图片 11">
            <a:extLst>
              <a:ext uri="{FF2B5EF4-FFF2-40B4-BE49-F238E27FC236}">
                <a16:creationId xmlns:a16="http://schemas.microsoft.com/office/drawing/2014/main" xmlns="" id="{811B0D65-260F-40F4-BFFC-3F3F284339C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26697" y="351706"/>
            <a:ext cx="1603984" cy="1131665"/>
          </a:xfrm>
          <a:prstGeom prst="rect">
            <a:avLst/>
          </a:prstGeom>
        </p:spPr>
      </p:pic>
      <p:pic>
        <p:nvPicPr>
          <p:cNvPr id="18" name="图片 17">
            <a:extLst>
              <a:ext uri="{FF2B5EF4-FFF2-40B4-BE49-F238E27FC236}">
                <a16:creationId xmlns:a16="http://schemas.microsoft.com/office/drawing/2014/main" xmlns="" id="{AB65653E-23D7-45A4-B425-4EADCEE3E28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010124" y="413788"/>
            <a:ext cx="1065932" cy="1069583"/>
          </a:xfrm>
          <a:prstGeom prst="rect">
            <a:avLst/>
          </a:prstGeom>
        </p:spPr>
      </p:pic>
      <p:cxnSp>
        <p:nvCxnSpPr>
          <p:cNvPr id="11" name="直接箭头连接符 10">
            <a:extLst>
              <a:ext uri="{FF2B5EF4-FFF2-40B4-BE49-F238E27FC236}">
                <a16:creationId xmlns:a16="http://schemas.microsoft.com/office/drawing/2014/main" xmlns="" id="{F578B9CE-A656-408C-B4B9-57C1DDD18948}"/>
              </a:ext>
            </a:extLst>
          </p:cNvPr>
          <p:cNvCxnSpPr>
            <a:cxnSpLocks/>
          </p:cNvCxnSpPr>
          <p:nvPr/>
        </p:nvCxnSpPr>
        <p:spPr>
          <a:xfrm flipH="1">
            <a:off x="6660232" y="2420888"/>
            <a:ext cx="702681" cy="4542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93817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实现多文档界面（</a:t>
            </a:r>
            <a:r>
              <a:rPr lang="en-US" altLang="zh-CN" sz="2000" dirty="0"/>
              <a:t>MDI</a:t>
            </a:r>
            <a:r>
              <a:rPr lang="zh-CN" altLang="en-US" sz="2000" dirty="0"/>
              <a:t>）常用的方式是在一个</a:t>
            </a:r>
            <a:r>
              <a:rPr lang="en-US" altLang="zh-CN" sz="2000" dirty="0" err="1"/>
              <a:t>JFrame</a:t>
            </a:r>
            <a:r>
              <a:rPr lang="zh-CN" altLang="en-US" sz="2000" dirty="0"/>
              <a:t>窗口中添加若干个</a:t>
            </a:r>
            <a:r>
              <a:rPr lang="zh-CN" altLang="en-US" sz="2000" b="1" dirty="0">
                <a:solidFill>
                  <a:srgbClr val="FF0000"/>
                </a:solidFill>
              </a:rPr>
              <a:t>内部窗体</a:t>
            </a:r>
            <a:r>
              <a:rPr lang="zh-CN" altLang="en-US" sz="2000" dirty="0"/>
              <a:t>，内部窗体由</a:t>
            </a:r>
            <a:r>
              <a:rPr lang="en-US" altLang="zh-CN" sz="2000" dirty="0" err="1"/>
              <a:t>J</a:t>
            </a:r>
            <a:r>
              <a:rPr lang="en-US" altLang="zh-CN" sz="2000" b="1" dirty="0" err="1">
                <a:solidFill>
                  <a:srgbClr val="0000FF"/>
                </a:solidFill>
              </a:rPr>
              <a:t>InternalFrame</a:t>
            </a:r>
            <a:r>
              <a:rPr lang="zh-CN" altLang="en-US" sz="2000" dirty="0"/>
              <a:t>类负责创建。这些内部窗体被限制在</a:t>
            </a:r>
            <a:r>
              <a:rPr lang="en-US" altLang="zh-CN" sz="2000" dirty="0" err="1"/>
              <a:t>JFrame</a:t>
            </a:r>
            <a:r>
              <a:rPr lang="zh-CN" altLang="en-US" sz="2000" dirty="0"/>
              <a:t>窗口中。</a:t>
            </a:r>
            <a:endParaRPr lang="en-US" altLang="zh-CN" sz="2000" dirty="0"/>
          </a:p>
          <a:p>
            <a:endParaRPr lang="en-US" altLang="zh-CN" sz="2000" dirty="0"/>
          </a:p>
          <a:p>
            <a:r>
              <a:rPr lang="zh-CN" altLang="en-US" sz="2000" dirty="0"/>
              <a:t>在使用内部窗体时，需要将</a:t>
            </a:r>
            <a:r>
              <a:rPr lang="zh-CN" altLang="en-US" sz="2000" b="1" dirty="0">
                <a:solidFill>
                  <a:srgbClr val="0000FF"/>
                </a:solidFill>
              </a:rPr>
              <a:t>内部窗体</a:t>
            </a:r>
            <a:r>
              <a:rPr lang="zh-CN" altLang="en-US" sz="2000" dirty="0"/>
              <a:t>事先添加到</a:t>
            </a:r>
            <a:r>
              <a:rPr lang="en-US" altLang="zh-CN" sz="2000" b="1" dirty="0" err="1">
                <a:solidFill>
                  <a:srgbClr val="FF0000"/>
                </a:solidFill>
              </a:rPr>
              <a:t>JDesktopPane</a:t>
            </a:r>
            <a:r>
              <a:rPr lang="zh-CN" altLang="en-US" sz="2000" b="1" dirty="0">
                <a:solidFill>
                  <a:srgbClr val="FF0000"/>
                </a:solidFill>
              </a:rPr>
              <a:t>桌面容器中</a:t>
            </a:r>
            <a:r>
              <a:rPr lang="zh-CN" altLang="en-US" sz="2000" dirty="0"/>
              <a:t>，一个桌面容器可以添加若干个内部窗体，这些内部窗体将被限制在该桌面容器中，然后把桌面容器添加到</a:t>
            </a:r>
            <a:r>
              <a:rPr lang="en-US" altLang="zh-CN" sz="2000" dirty="0" err="1"/>
              <a:t>JFrame</a:t>
            </a:r>
            <a:r>
              <a:rPr lang="zh-CN" altLang="en-US" sz="2000" dirty="0"/>
              <a:t>窗口即可。</a:t>
            </a:r>
          </a:p>
          <a:p>
            <a:endParaRPr lang="en-US" altLang="zh-CN" sz="2000" dirty="0"/>
          </a:p>
          <a:p>
            <a:r>
              <a:rPr lang="zh-CN" altLang="en-US" sz="2000" dirty="0"/>
              <a:t>桌面容器使用方法</a:t>
            </a:r>
            <a:r>
              <a:rPr lang="en-US" altLang="zh-CN" sz="2000" dirty="0"/>
              <a:t>add(</a:t>
            </a:r>
            <a:r>
              <a:rPr lang="en-US" altLang="zh-CN" sz="2000" dirty="0" err="1"/>
              <a:t>JInternalFrame</a:t>
            </a:r>
            <a:r>
              <a:rPr lang="en-US" altLang="zh-CN" sz="2000" dirty="0"/>
              <a:t> e, </a:t>
            </a:r>
            <a:r>
              <a:rPr lang="en-US" altLang="zh-CN" sz="2000" dirty="0" err="1"/>
              <a:t>int</a:t>
            </a:r>
            <a:r>
              <a:rPr lang="en-US" altLang="zh-CN" sz="2000" dirty="0"/>
              <a:t> layer)</a:t>
            </a:r>
            <a:r>
              <a:rPr lang="zh-CN" altLang="en-US" sz="2000" dirty="0"/>
              <a:t>添加内部窗体，并指定内部窗体所在的层次。</a:t>
            </a:r>
          </a:p>
        </p:txBody>
      </p:sp>
      <p:sp>
        <p:nvSpPr>
          <p:cNvPr id="4" name="矩形 3"/>
          <p:cNvSpPr/>
          <p:nvPr/>
        </p:nvSpPr>
        <p:spPr>
          <a:xfrm>
            <a:off x="0" y="0"/>
            <a:ext cx="1917513" cy="369332"/>
          </a:xfrm>
          <a:prstGeom prst="rect">
            <a:avLst/>
          </a:prstGeom>
        </p:spPr>
        <p:txBody>
          <a:bodyPr wrap="none">
            <a:spAutoFit/>
          </a:bodyPr>
          <a:lstStyle/>
          <a:p>
            <a:r>
              <a:rPr lang="en-US" altLang="zh-CN" dirty="0"/>
              <a:t>10.24 </a:t>
            </a:r>
            <a:r>
              <a:rPr lang="zh-CN" altLang="en-US" dirty="0"/>
              <a:t>多文档界面</a:t>
            </a:r>
          </a:p>
        </p:txBody>
      </p:sp>
      <p:sp>
        <p:nvSpPr>
          <p:cNvPr id="5" name="灯片编号占位符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xmlns="" val="3430471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a:t>
            </a:r>
          </a:p>
        </p:txBody>
      </p:sp>
      <p:sp>
        <p:nvSpPr>
          <p:cNvPr id="3" name="内容占位符 2"/>
          <p:cNvSpPr>
            <a:spLocks noGrp="1"/>
          </p:cNvSpPr>
          <p:nvPr>
            <p:ph idx="1"/>
          </p:nvPr>
        </p:nvSpPr>
        <p:spPr/>
        <p:txBody>
          <a:bodyPr>
            <a:noAutofit/>
          </a:bodyPr>
          <a:lstStyle/>
          <a:p>
            <a:r>
              <a:rPr lang="en-US" altLang="zh-CN" sz="2000" dirty="0"/>
              <a:t>AWT (Abstract Windows Toolkit)</a:t>
            </a:r>
          </a:p>
          <a:p>
            <a:pPr lvl="1"/>
            <a:r>
              <a:rPr lang="en-US" altLang="zh-CN" sz="2000" dirty="0"/>
              <a:t>Fine for developing simple GUI, but not for comprehensive GUI project</a:t>
            </a:r>
          </a:p>
          <a:p>
            <a:pPr lvl="1"/>
            <a:r>
              <a:rPr lang="en-US" altLang="zh-CN" sz="2000" dirty="0"/>
              <a:t>Prone to platform-specific bugs</a:t>
            </a:r>
          </a:p>
          <a:p>
            <a:pPr lvl="1"/>
            <a:r>
              <a:rPr lang="en-US" altLang="zh-CN" sz="2000" b="1" u="sng" dirty="0"/>
              <a:t>AWT (GUI) components</a:t>
            </a:r>
            <a:r>
              <a:rPr lang="en-US" altLang="zh-CN" sz="2000" dirty="0"/>
              <a:t> were </a:t>
            </a:r>
            <a:r>
              <a:rPr lang="en-US" altLang="zh-CN" sz="2000" b="1" dirty="0">
                <a:solidFill>
                  <a:srgbClr val="0000FF"/>
                </a:solidFill>
              </a:rPr>
              <a:t>REPLACED (</a:t>
            </a:r>
            <a:r>
              <a:rPr lang="zh-CN" altLang="en-US" sz="2000" b="1" dirty="0">
                <a:solidFill>
                  <a:srgbClr val="0000FF"/>
                </a:solidFill>
              </a:rPr>
              <a:t>被替换</a:t>
            </a:r>
            <a:r>
              <a:rPr lang="en-US" altLang="zh-CN" sz="2000" b="1" dirty="0">
                <a:solidFill>
                  <a:srgbClr val="0000FF"/>
                </a:solidFill>
              </a:rPr>
              <a:t>)</a:t>
            </a:r>
            <a:r>
              <a:rPr lang="en-US" altLang="zh-CN" sz="2000" dirty="0">
                <a:solidFill>
                  <a:srgbClr val="0000FF"/>
                </a:solidFill>
              </a:rPr>
              <a:t> </a:t>
            </a:r>
            <a:r>
              <a:rPr lang="en-US" altLang="zh-CN" sz="2000" dirty="0"/>
              <a:t>by </a:t>
            </a:r>
            <a:r>
              <a:rPr lang="en-US" altLang="zh-CN" sz="2000" b="1" u="sng" dirty="0"/>
              <a:t>Swing (GUI) components</a:t>
            </a:r>
          </a:p>
          <a:p>
            <a:endParaRPr lang="en-US" altLang="zh-CN" sz="2000" dirty="0"/>
          </a:p>
          <a:p>
            <a:r>
              <a:rPr lang="en-US" altLang="zh-CN" sz="2000" b="1" u="sng" dirty="0"/>
              <a:t>Swing components</a:t>
            </a:r>
            <a:r>
              <a:rPr lang="en-US" altLang="zh-CN" sz="2000" dirty="0"/>
              <a:t> are painted directly on canvases (</a:t>
            </a:r>
            <a:r>
              <a:rPr lang="zh-CN" altLang="en-US" sz="2000" dirty="0"/>
              <a:t>画布</a:t>
            </a:r>
            <a:r>
              <a:rPr lang="en-US" altLang="zh-CN" sz="2000" dirty="0"/>
              <a:t>) using Java code, except for components that are subclasses of </a:t>
            </a:r>
            <a:r>
              <a:rPr lang="en-US" altLang="zh-CN" sz="2000" b="1" dirty="0" err="1">
                <a:solidFill>
                  <a:srgbClr val="FF0000"/>
                </a:solidFill>
              </a:rPr>
              <a:t>java.awt.Window</a:t>
            </a:r>
            <a:r>
              <a:rPr lang="en-US" altLang="zh-CN" sz="2000" dirty="0"/>
              <a:t> or </a:t>
            </a:r>
            <a:r>
              <a:rPr lang="en-US" altLang="zh-CN" sz="2000" b="1" dirty="0" err="1">
                <a:solidFill>
                  <a:srgbClr val="FF0000"/>
                </a:solidFill>
              </a:rPr>
              <a:t>java.awt.Panel</a:t>
            </a:r>
            <a:r>
              <a:rPr lang="en-US" altLang="zh-CN" sz="2000" dirty="0"/>
              <a:t>, which must be drawn using </a:t>
            </a:r>
            <a:r>
              <a:rPr lang="en-US" altLang="zh-CN" sz="2000" b="1" dirty="0">
                <a:solidFill>
                  <a:srgbClr val="FF0000"/>
                </a:solidFill>
              </a:rPr>
              <a:t>native GUI</a:t>
            </a:r>
            <a:r>
              <a:rPr lang="en-US" altLang="zh-CN" sz="2000" dirty="0"/>
              <a:t> on a specific platform.</a:t>
            </a:r>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xmlns="" val="3079440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34: Example10_34.java】</a:t>
            </a:r>
            <a:endParaRPr lang="en-US" altLang="zh-CN" sz="2000" dirty="0"/>
          </a:p>
          <a:p>
            <a:r>
              <a:rPr lang="zh-CN" altLang="en-US" sz="2000" dirty="0"/>
              <a:t>单击</a:t>
            </a:r>
            <a:r>
              <a:rPr lang="en-US" altLang="zh-CN" sz="2000" dirty="0" err="1"/>
              <a:t>JFrame</a:t>
            </a:r>
            <a:r>
              <a:rPr lang="zh-CN" altLang="en-US" sz="2000" dirty="0"/>
              <a:t>中的“新建”菜单，在窗体中出现一个新的内部窗体，该内部窗体中有一个文本区对象；当单击</a:t>
            </a:r>
            <a:r>
              <a:rPr lang="en-US" altLang="zh-CN" sz="2000" dirty="0" err="1"/>
              <a:t>JFrame</a:t>
            </a:r>
            <a:r>
              <a:rPr lang="zh-CN" altLang="en-US" sz="2000" dirty="0"/>
              <a:t>中的“复制”菜单时，就将处于活动状态的内部窗体里面的文本区选中的内容复制到</a:t>
            </a:r>
            <a:r>
              <a:rPr lang="zh-CN" altLang="en-US" sz="2000" dirty="0">
                <a:solidFill>
                  <a:srgbClr val="FF0000"/>
                </a:solidFill>
              </a:rPr>
              <a:t>系统的剪贴板</a:t>
            </a:r>
            <a:r>
              <a:rPr lang="zh-CN" altLang="en-US" sz="2000" dirty="0"/>
              <a:t>；当单击</a:t>
            </a:r>
            <a:r>
              <a:rPr lang="en-US" altLang="zh-CN" sz="2000" dirty="0" err="1"/>
              <a:t>JFrame</a:t>
            </a:r>
            <a:r>
              <a:rPr lang="zh-CN" altLang="en-US" sz="2000" dirty="0"/>
              <a:t>中的“粘贴”菜单时，就将系统剪贴板中的文本内容粘贴到处于活动状态的内部窗体的文本区中。</a:t>
            </a:r>
          </a:p>
          <a:p>
            <a:endParaRPr lang="zh-CN" altLang="en-US" sz="2000" dirty="0"/>
          </a:p>
        </p:txBody>
      </p:sp>
      <p:sp>
        <p:nvSpPr>
          <p:cNvPr id="4" name="矩形 3"/>
          <p:cNvSpPr/>
          <p:nvPr/>
        </p:nvSpPr>
        <p:spPr>
          <a:xfrm>
            <a:off x="0" y="0"/>
            <a:ext cx="1917513" cy="369332"/>
          </a:xfrm>
          <a:prstGeom prst="rect">
            <a:avLst/>
          </a:prstGeom>
        </p:spPr>
        <p:txBody>
          <a:bodyPr wrap="none">
            <a:spAutoFit/>
          </a:bodyPr>
          <a:lstStyle/>
          <a:p>
            <a:r>
              <a:rPr lang="en-US" altLang="zh-CN" dirty="0"/>
              <a:t>10.24 </a:t>
            </a:r>
            <a:r>
              <a:rPr lang="zh-CN" altLang="en-US" dirty="0"/>
              <a:t>多文档界面</a:t>
            </a:r>
          </a:p>
        </p:txBody>
      </p:sp>
      <p:sp>
        <p:nvSpPr>
          <p:cNvPr id="5" name="灯片编号占位符 4"/>
          <p:cNvSpPr>
            <a:spLocks noGrp="1"/>
          </p:cNvSpPr>
          <p:nvPr>
            <p:ph type="sldNum" sz="quarter" idx="12"/>
          </p:nvPr>
        </p:nvSpPr>
        <p:spPr/>
        <p:txBody>
          <a:bodyPr/>
          <a:lstStyle/>
          <a:p>
            <a:fld id="{B6F15528-21DE-4FAA-801E-634DDDAF4B2B}" type="slidenum">
              <a:rPr lang="en-US" smtClean="0"/>
              <a:pPr/>
              <a:t>40</a:t>
            </a:fld>
            <a:endParaRPr lang="en-US"/>
          </a:p>
        </p:txBody>
      </p:sp>
      <p:pic>
        <p:nvPicPr>
          <p:cNvPr id="7" name="图片 6">
            <a:extLst>
              <a:ext uri="{FF2B5EF4-FFF2-40B4-BE49-F238E27FC236}">
                <a16:creationId xmlns:a16="http://schemas.microsoft.com/office/drawing/2014/main" xmlns="" id="{A3B0E667-213F-4E44-B01A-C9D6FC4919CE}"/>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99592" y="3602982"/>
            <a:ext cx="4832094" cy="2987995"/>
          </a:xfrm>
          <a:prstGeom prst="rect">
            <a:avLst/>
          </a:prstGeom>
        </p:spPr>
      </p:pic>
    </p:spTree>
    <p:extLst>
      <p:ext uri="{BB962C8B-B14F-4D97-AF65-F5344CB8AC3E}">
        <p14:creationId xmlns:p14="http://schemas.microsoft.com/office/powerpoint/2010/main" xmlns="" val="1102705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b="1" dirty="0">
                <a:solidFill>
                  <a:srgbClr val="FF0000"/>
                </a:solidFill>
              </a:rPr>
              <a:t>10.4 </a:t>
            </a:r>
            <a:r>
              <a:rPr lang="zh-CN" altLang="en-US" sz="2000" b="1" dirty="0">
                <a:solidFill>
                  <a:srgbClr val="FF0000"/>
                </a:solidFill>
              </a:rPr>
              <a:t>布局设计</a:t>
            </a:r>
            <a:endParaRPr lang="en-US" altLang="zh-CN" sz="2000" b="1" dirty="0">
              <a:solidFill>
                <a:srgbClr val="FF0000"/>
              </a:solidFill>
            </a:endParaRPr>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1"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3</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xmlns="" val="51185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希望控制组件在容器中的位置，这就需要学习</a:t>
            </a:r>
            <a:r>
              <a:rPr lang="zh-CN" altLang="en-US" sz="2000" b="1" dirty="0">
                <a:solidFill>
                  <a:srgbClr val="FF0000"/>
                </a:solidFill>
              </a:rPr>
              <a:t>布局设计</a:t>
            </a:r>
            <a:r>
              <a:rPr lang="zh-CN" altLang="en-US" sz="2000" dirty="0"/>
              <a:t>的知识。我们将分别介绍</a:t>
            </a:r>
            <a:r>
              <a:rPr lang="en-US" altLang="zh-CN" sz="2000" b="1" dirty="0" err="1">
                <a:solidFill>
                  <a:srgbClr val="0000FF"/>
                </a:solidFill>
              </a:rPr>
              <a:t>java.awt</a:t>
            </a:r>
            <a:r>
              <a:rPr lang="zh-CN" altLang="en-US" sz="2000" dirty="0"/>
              <a:t>包中的</a:t>
            </a:r>
            <a:r>
              <a:rPr lang="en-US" altLang="zh-CN" sz="2000" dirty="0" err="1"/>
              <a:t>FlowLayout</a:t>
            </a:r>
            <a:r>
              <a:rPr lang="zh-CN" altLang="en-US" sz="2000" dirty="0"/>
              <a:t>、</a:t>
            </a:r>
            <a:r>
              <a:rPr lang="en-US" altLang="zh-CN" sz="2000" dirty="0" err="1"/>
              <a:t>BorderLayout</a:t>
            </a:r>
            <a:r>
              <a:rPr lang="zh-CN" altLang="en-US" sz="2000" dirty="0"/>
              <a:t>、</a:t>
            </a:r>
            <a:r>
              <a:rPr lang="en-US" altLang="zh-CN" sz="2000" dirty="0" err="1"/>
              <a:t>CardLayout</a:t>
            </a:r>
            <a:r>
              <a:rPr lang="zh-CN" altLang="en-US" sz="2000" dirty="0"/>
              <a:t>、</a:t>
            </a:r>
            <a:r>
              <a:rPr lang="en-US" altLang="zh-CN" sz="2000" dirty="0" err="1"/>
              <a:t>GridLayout</a:t>
            </a:r>
            <a:r>
              <a:rPr lang="zh-CN" altLang="en-US" sz="2000" dirty="0"/>
              <a:t>布局类和</a:t>
            </a:r>
            <a:r>
              <a:rPr lang="en-US" altLang="zh-CN" sz="2000" b="1" dirty="0" err="1">
                <a:solidFill>
                  <a:srgbClr val="0000FF"/>
                </a:solidFill>
              </a:rPr>
              <a:t>java.swing.border</a:t>
            </a:r>
            <a:r>
              <a:rPr lang="zh-CN" altLang="en-US" sz="2000" dirty="0"/>
              <a:t>包中的</a:t>
            </a:r>
            <a:r>
              <a:rPr lang="en-US" altLang="zh-CN" sz="2000" dirty="0" err="1"/>
              <a:t>BoxLayout</a:t>
            </a:r>
            <a:r>
              <a:rPr lang="zh-CN" altLang="en-US" sz="2000" dirty="0"/>
              <a:t>布局类。</a:t>
            </a:r>
          </a:p>
          <a:p>
            <a:endParaRPr lang="en-US" altLang="zh-CN" sz="2000" dirty="0"/>
          </a:p>
          <a:p>
            <a:r>
              <a:rPr lang="zh-CN" altLang="en-US" sz="2000" dirty="0"/>
              <a:t>对于</a:t>
            </a:r>
            <a:r>
              <a:rPr lang="en-US" altLang="zh-CN" sz="2000" dirty="0" err="1"/>
              <a:t>JFrame</a:t>
            </a:r>
            <a:r>
              <a:rPr lang="zh-CN" altLang="en-US" sz="2000" dirty="0"/>
              <a:t>窗口，默认布局是</a:t>
            </a:r>
            <a:r>
              <a:rPr lang="en-US" altLang="zh-CN" sz="2000" dirty="0" err="1"/>
              <a:t>BorderLayout</a:t>
            </a:r>
            <a:r>
              <a:rPr lang="zh-CN" altLang="en-US" sz="2000" dirty="0"/>
              <a:t>布局。</a:t>
            </a:r>
            <a:endParaRPr lang="en-US" altLang="zh-CN" sz="2000" dirty="0"/>
          </a:p>
          <a:p>
            <a:endParaRPr lang="en-US" altLang="zh-CN" sz="2000" dirty="0"/>
          </a:p>
          <a:p>
            <a:r>
              <a:rPr lang="zh-CN" altLang="en-US" sz="2000" dirty="0"/>
              <a:t>容器可以使用方法</a:t>
            </a:r>
            <a:r>
              <a:rPr lang="en-US" altLang="zh-CN" sz="2000" b="1" dirty="0" err="1">
                <a:solidFill>
                  <a:srgbClr val="FF0000"/>
                </a:solidFill>
              </a:rPr>
              <a:t>setLayout</a:t>
            </a:r>
            <a:r>
              <a:rPr lang="en-US" altLang="zh-CN" sz="2000" b="1" dirty="0">
                <a:solidFill>
                  <a:srgbClr val="FF0000"/>
                </a:solidFill>
              </a:rPr>
              <a:t>(</a:t>
            </a:r>
            <a:r>
              <a:rPr lang="zh-CN" altLang="en-US" sz="2000" b="1" dirty="0">
                <a:solidFill>
                  <a:srgbClr val="FF0000"/>
                </a:solidFill>
              </a:rPr>
              <a:t>布局对象</a:t>
            </a:r>
            <a:r>
              <a:rPr lang="en-US" altLang="zh-CN" sz="2000" b="1" dirty="0">
                <a:solidFill>
                  <a:srgbClr val="FF0000"/>
                </a:solidFill>
              </a:rPr>
              <a:t>);</a:t>
            </a:r>
            <a:r>
              <a:rPr lang="zh-CN" altLang="en-US" sz="2000" dirty="0"/>
              <a:t>来设置自己的布局。 </a:t>
            </a:r>
            <a:endParaRPr lang="en-US" altLang="zh-CN" sz="2000" dirty="0"/>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xmlns="" val="2070805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000" dirty="0"/>
              <a:t>1.</a:t>
            </a:r>
            <a:r>
              <a:rPr lang="en-US" altLang="zh-CN" sz="2000" b="1" dirty="0">
                <a:solidFill>
                  <a:srgbClr val="FF0000"/>
                </a:solidFill>
              </a:rPr>
              <a:t>Flow</a:t>
            </a:r>
            <a:r>
              <a:rPr lang="en-US" altLang="zh-CN" sz="2000" dirty="0"/>
              <a:t>Layout</a:t>
            </a:r>
            <a:r>
              <a:rPr lang="zh-CN" altLang="en-US" sz="2000" dirty="0"/>
              <a:t>布局</a:t>
            </a:r>
          </a:p>
          <a:p>
            <a:r>
              <a:rPr lang="en-US" altLang="zh-CN" sz="2000" dirty="0" err="1"/>
              <a:t>FlowLayout</a:t>
            </a:r>
            <a:r>
              <a:rPr lang="zh-CN" altLang="en-US" sz="2000" dirty="0"/>
              <a:t>类创建的对象称做</a:t>
            </a:r>
            <a:r>
              <a:rPr lang="en-US" altLang="zh-CN" sz="2000" dirty="0" err="1"/>
              <a:t>FlowLayout</a:t>
            </a:r>
            <a:r>
              <a:rPr lang="zh-CN" altLang="en-US" sz="2000" dirty="0"/>
              <a:t>型布局。</a:t>
            </a:r>
            <a:r>
              <a:rPr lang="en-US" altLang="zh-CN" sz="2000" dirty="0" err="1"/>
              <a:t>FlowLayout</a:t>
            </a:r>
            <a:r>
              <a:rPr lang="zh-CN" altLang="en-US" sz="2000" dirty="0"/>
              <a:t>类的一个常用构造方法如下：</a:t>
            </a:r>
          </a:p>
          <a:p>
            <a:pPr lvl="1"/>
            <a:r>
              <a:rPr lang="en-US" altLang="zh-CN" sz="2000" dirty="0" err="1"/>
              <a:t>FlowLayout</a:t>
            </a:r>
            <a:r>
              <a:rPr lang="en-US" altLang="zh-CN" sz="2000" dirty="0"/>
              <a:t>()  </a:t>
            </a:r>
          </a:p>
          <a:p>
            <a:r>
              <a:rPr lang="zh-CN" altLang="en-US" sz="2000" dirty="0"/>
              <a:t>该构造方法可以创建一个</a:t>
            </a:r>
            <a:r>
              <a:rPr lang="zh-CN" altLang="en-US" sz="2000" b="1" dirty="0">
                <a:solidFill>
                  <a:srgbClr val="FF0000"/>
                </a:solidFill>
              </a:rPr>
              <a:t>居中对齐</a:t>
            </a:r>
            <a:r>
              <a:rPr lang="zh-CN" altLang="en-US" sz="2000" dirty="0"/>
              <a:t>的布局对象。例如：</a:t>
            </a:r>
          </a:p>
          <a:p>
            <a:pPr lvl="1"/>
            <a:r>
              <a:rPr lang="en-US" altLang="zh-CN" sz="2000" dirty="0" err="1"/>
              <a:t>FlowLayout</a:t>
            </a:r>
            <a:r>
              <a:rPr lang="en-US" altLang="zh-CN" sz="2000" dirty="0"/>
              <a:t> flow = new </a:t>
            </a:r>
            <a:r>
              <a:rPr lang="en-US" altLang="zh-CN" sz="2000" dirty="0" err="1"/>
              <a:t>FlowLayout</a:t>
            </a:r>
            <a:r>
              <a:rPr lang="en-US" altLang="zh-CN" sz="2000" dirty="0"/>
              <a:t>();</a:t>
            </a:r>
          </a:p>
          <a:p>
            <a:r>
              <a:rPr lang="zh-CN" altLang="en-US" sz="2000" dirty="0"/>
              <a:t>如果一个容器</a:t>
            </a:r>
            <a:r>
              <a:rPr lang="en-US" altLang="zh-CN" sz="2000" dirty="0"/>
              <a:t>con</a:t>
            </a:r>
            <a:r>
              <a:rPr lang="zh-CN" altLang="en-US" sz="2000" dirty="0"/>
              <a:t>使用这个布局对象，即</a:t>
            </a:r>
            <a:r>
              <a:rPr lang="en-US" altLang="zh-CN" sz="2000" dirty="0" err="1"/>
              <a:t>con.setLayout</a:t>
            </a:r>
            <a:r>
              <a:rPr lang="en-US" altLang="zh-CN" sz="2000" dirty="0"/>
              <a:t>(flow);  </a:t>
            </a:r>
            <a:r>
              <a:rPr lang="zh-CN" altLang="en-US" sz="2000" dirty="0"/>
              <a:t>那么，</a:t>
            </a:r>
            <a:r>
              <a:rPr lang="en-US" altLang="zh-CN" sz="2000" dirty="0"/>
              <a:t>con</a:t>
            </a:r>
            <a:r>
              <a:rPr lang="zh-CN" altLang="en-US" sz="2000" dirty="0"/>
              <a:t>可以使用</a:t>
            </a:r>
            <a:r>
              <a:rPr lang="en-US" altLang="zh-CN" sz="2000" dirty="0"/>
              <a:t>Container</a:t>
            </a:r>
            <a:r>
              <a:rPr lang="zh-CN" altLang="en-US" sz="2000" dirty="0"/>
              <a:t>类提供的</a:t>
            </a:r>
            <a:r>
              <a:rPr lang="en-US" altLang="zh-CN" sz="2000" dirty="0"/>
              <a:t>add</a:t>
            </a:r>
            <a:r>
              <a:rPr lang="zh-CN" altLang="en-US" sz="2000" dirty="0"/>
              <a:t>方法将组件</a:t>
            </a:r>
            <a:r>
              <a:rPr lang="zh-CN" altLang="en-US" sz="2000" b="1" dirty="0">
                <a:solidFill>
                  <a:srgbClr val="0000FF"/>
                </a:solidFill>
              </a:rPr>
              <a:t>顺序</a:t>
            </a:r>
            <a:r>
              <a:rPr lang="zh-CN" altLang="en-US" sz="2000" dirty="0"/>
              <a:t>地添加到容器中，</a:t>
            </a:r>
            <a:r>
              <a:rPr lang="zh-CN" altLang="en-US" sz="2000" b="1" u="sng" dirty="0">
                <a:solidFill>
                  <a:srgbClr val="FF0000"/>
                </a:solidFill>
              </a:rPr>
              <a:t>组件按照加入的先后顺序从左向右排列，一行排满之后就转到下一行继续从左至右排列</a:t>
            </a:r>
            <a:r>
              <a:rPr lang="zh-CN" altLang="en-US" sz="2000" dirty="0"/>
              <a:t>。</a:t>
            </a:r>
            <a:endParaRPr lang="en-US" altLang="zh-CN" sz="2000" dirty="0"/>
          </a:p>
          <a:p>
            <a:r>
              <a:rPr lang="en-US" altLang="zh-CN" sz="2000" dirty="0" err="1"/>
              <a:t>FlowLayout</a:t>
            </a:r>
            <a:r>
              <a:rPr lang="zh-CN" altLang="en-US" sz="2000" dirty="0"/>
              <a:t>布局对象调用</a:t>
            </a:r>
            <a:r>
              <a:rPr lang="en-US" altLang="zh-CN" sz="2000" dirty="0" err="1"/>
              <a:t>set</a:t>
            </a:r>
            <a:r>
              <a:rPr lang="en-US" altLang="zh-CN" sz="2000" dirty="0" err="1">
                <a:solidFill>
                  <a:srgbClr val="FF0000"/>
                </a:solidFill>
              </a:rPr>
              <a:t>H</a:t>
            </a:r>
            <a:r>
              <a:rPr lang="en-US" altLang="zh-CN" sz="2000" dirty="0" err="1"/>
              <a:t>gap</a:t>
            </a:r>
            <a:r>
              <a:rPr lang="en-US" altLang="zh-CN" sz="2000" dirty="0"/>
              <a:t>(</a:t>
            </a:r>
            <a:r>
              <a:rPr lang="en-US" altLang="zh-CN" sz="2000" dirty="0" err="1"/>
              <a:t>int</a:t>
            </a:r>
            <a:r>
              <a:rPr lang="en-US" altLang="zh-CN" sz="2000" dirty="0"/>
              <a:t> </a:t>
            </a:r>
            <a:r>
              <a:rPr lang="en-US" altLang="zh-CN" sz="2000" dirty="0" err="1"/>
              <a:t>hgap</a:t>
            </a:r>
            <a:r>
              <a:rPr lang="en-US" altLang="zh-CN" sz="2000" dirty="0"/>
              <a:t>)</a:t>
            </a:r>
            <a:r>
              <a:rPr lang="zh-CN" altLang="en-US" sz="2000" dirty="0"/>
              <a:t>方法和</a:t>
            </a:r>
            <a:r>
              <a:rPr lang="en-US" altLang="zh-CN" sz="2000" dirty="0" err="1"/>
              <a:t>set</a:t>
            </a:r>
            <a:r>
              <a:rPr lang="en-US" altLang="zh-CN" sz="2000" dirty="0" err="1">
                <a:solidFill>
                  <a:srgbClr val="FF0000"/>
                </a:solidFill>
              </a:rPr>
              <a:t>V</a:t>
            </a:r>
            <a:r>
              <a:rPr lang="en-US" altLang="zh-CN" sz="2000" dirty="0" err="1"/>
              <a:t>gap</a:t>
            </a:r>
            <a:r>
              <a:rPr lang="en-US" altLang="zh-CN" sz="2000" dirty="0"/>
              <a:t>(</a:t>
            </a:r>
            <a:r>
              <a:rPr lang="en-US" altLang="zh-CN" sz="2000" dirty="0" err="1"/>
              <a:t>int</a:t>
            </a:r>
            <a:r>
              <a:rPr lang="en-US" altLang="zh-CN" sz="2000" dirty="0"/>
              <a:t> </a:t>
            </a:r>
            <a:r>
              <a:rPr lang="en-US" altLang="zh-CN" sz="2000" dirty="0" err="1"/>
              <a:t>vgap</a:t>
            </a:r>
            <a:r>
              <a:rPr lang="en-US" altLang="zh-CN" sz="2000" dirty="0"/>
              <a:t>)</a:t>
            </a:r>
            <a:r>
              <a:rPr lang="zh-CN" altLang="en-US" sz="2000" dirty="0"/>
              <a:t>方法可以设置布局的</a:t>
            </a:r>
            <a:r>
              <a:rPr lang="zh-CN" altLang="en-US" sz="2000" b="1" dirty="0">
                <a:solidFill>
                  <a:srgbClr val="FF0000"/>
                </a:solidFill>
              </a:rPr>
              <a:t>水平间隙</a:t>
            </a:r>
            <a:r>
              <a:rPr lang="zh-CN" altLang="en-US" sz="2000" dirty="0"/>
              <a:t>和</a:t>
            </a:r>
            <a:r>
              <a:rPr lang="zh-CN" altLang="en-US" sz="2000" b="1" dirty="0">
                <a:solidFill>
                  <a:srgbClr val="FF0000"/>
                </a:solidFill>
              </a:rPr>
              <a:t>垂直间隙</a:t>
            </a:r>
            <a:r>
              <a:rPr lang="zh-CN" altLang="en-US" sz="2000" dirty="0"/>
              <a:t>。</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43</a:t>
            </a:fld>
            <a:endParaRPr lang="en-US"/>
          </a:p>
        </p:txBody>
      </p:sp>
      <p:cxnSp>
        <p:nvCxnSpPr>
          <p:cNvPr id="7" name="直接箭头连接符 6"/>
          <p:cNvCxnSpPr/>
          <p:nvPr/>
        </p:nvCxnSpPr>
        <p:spPr>
          <a:xfrm flipV="1">
            <a:off x="128712" y="4725144"/>
            <a:ext cx="720080"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9414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 Example10_2.java】</a:t>
            </a:r>
          </a:p>
          <a:p>
            <a:r>
              <a:rPr lang="en-US" altLang="zh-CN" sz="2000" dirty="0" err="1"/>
              <a:t>JFrame</a:t>
            </a:r>
            <a:r>
              <a:rPr lang="zh-CN" altLang="en-US" sz="2000" dirty="0"/>
              <a:t>使用</a:t>
            </a:r>
            <a:r>
              <a:rPr lang="en-US" altLang="zh-CN" sz="2000" dirty="0" err="1"/>
              <a:t>FlowLayout</a:t>
            </a:r>
            <a:r>
              <a:rPr lang="zh-CN" altLang="en-US" sz="2000" dirty="0"/>
              <a:t>布局放置</a:t>
            </a:r>
            <a:r>
              <a:rPr lang="en-US" altLang="zh-CN" sz="2000" dirty="0"/>
              <a:t>10</a:t>
            </a:r>
            <a:r>
              <a:rPr lang="zh-CN" altLang="en-US" sz="2000" dirty="0"/>
              <a:t>个组件。</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44</a:t>
            </a:fld>
            <a:endParaRPr lang="en-US"/>
          </a:p>
        </p:txBody>
      </p:sp>
      <p:pic>
        <p:nvPicPr>
          <p:cNvPr id="7" name="图片 6">
            <a:extLst>
              <a:ext uri="{FF2B5EF4-FFF2-40B4-BE49-F238E27FC236}">
                <a16:creationId xmlns:a16="http://schemas.microsoft.com/office/drawing/2014/main" xmlns="" id="{18AF23C9-EDD7-4C68-9638-6808F2F0E04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71640" y="59720"/>
            <a:ext cx="3962953" cy="1495634"/>
          </a:xfrm>
          <a:prstGeom prst="rect">
            <a:avLst/>
          </a:prstGeom>
        </p:spPr>
      </p:pic>
      <p:sp>
        <p:nvSpPr>
          <p:cNvPr id="8" name="矩形 7">
            <a:extLst>
              <a:ext uri="{FF2B5EF4-FFF2-40B4-BE49-F238E27FC236}">
                <a16:creationId xmlns:a16="http://schemas.microsoft.com/office/drawing/2014/main" xmlns="" id="{C66F48B5-51B8-4EB8-9184-BA6E8E2864B8}"/>
              </a:ext>
            </a:extLst>
          </p:cNvPr>
          <p:cNvSpPr/>
          <p:nvPr/>
        </p:nvSpPr>
        <p:spPr>
          <a:xfrm>
            <a:off x="5580112" y="59720"/>
            <a:ext cx="3456384"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WindowFlow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en-US" altLang="zh-CN" sz="1100" b="1" dirty="0" err="1">
                <a:solidFill>
                  <a:srgbClr val="2A00FF"/>
                </a:solidFill>
                <a:latin typeface="Consolas" panose="020B0609020204030204" pitchFamily="49" charset="0"/>
              </a:rPr>
              <a:t>FlowLayout</a:t>
            </a:r>
            <a:r>
              <a:rPr lang="zh-CN" altLang="en-US" sz="1100" b="1" dirty="0">
                <a:solidFill>
                  <a:srgbClr val="2A00FF"/>
                </a:solidFill>
                <a:latin typeface="Consolas" panose="020B0609020204030204" pitchFamily="49" charset="0"/>
              </a:rPr>
              <a:t>布局窗口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CEAA036B-92A1-4CD3-B6C0-779EECE6DCC7}"/>
              </a:ext>
            </a:extLst>
          </p:cNvPr>
          <p:cNvSpPr/>
          <p:nvPr/>
        </p:nvSpPr>
        <p:spPr>
          <a:xfrm>
            <a:off x="467544" y="2492896"/>
            <a:ext cx="4752528" cy="313932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WindowFlow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WindowFlow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[10];</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FlowLayout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.setAlignment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FlowLayout.</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.setHgap</a:t>
            </a:r>
            <a:r>
              <a:rPr lang="en-US" altLang="zh-CN" sz="1100" dirty="0">
                <a:solidFill>
                  <a:srgbClr val="000000"/>
                </a:solidFill>
                <a:latin typeface="Consolas" panose="020B0609020204030204" pitchFamily="49" charset="0"/>
              </a:rPr>
              <a:t>(20);</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.setVgap</a:t>
            </a:r>
            <a:r>
              <a:rPr lang="en-US" altLang="zh-CN" sz="1100" dirty="0">
                <a:solidFill>
                  <a:srgbClr val="000000"/>
                </a:solidFill>
                <a:latin typeface="Consolas" panose="020B0609020204030204" pitchFamily="49" charset="0"/>
              </a:rPr>
              <a:t>(8);</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.setLayout</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flow</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p:txBody>
      </p:sp>
      <p:sp>
        <p:nvSpPr>
          <p:cNvPr id="10" name="矩形 9">
            <a:extLst>
              <a:ext uri="{FF2B5EF4-FFF2-40B4-BE49-F238E27FC236}">
                <a16:creationId xmlns:a16="http://schemas.microsoft.com/office/drawing/2014/main" xmlns="" id="{A6F1EF9C-562F-4D12-B3C0-62374E9CBA24}"/>
              </a:ext>
            </a:extLst>
          </p:cNvPr>
          <p:cNvSpPr/>
          <p:nvPr/>
        </p:nvSpPr>
        <p:spPr>
          <a:xfrm>
            <a:off x="3995937" y="3217029"/>
            <a:ext cx="4752527" cy="3139321"/>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nn-NO" altLang="zh-CN" sz="1100" b="1" dirty="0">
                <a:solidFill>
                  <a:srgbClr val="7F0055"/>
                </a:solidFill>
                <a:latin typeface="Consolas" panose="020B0609020204030204" pitchFamily="49" charset="0"/>
              </a:rPr>
              <a:t>      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b</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b</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.add</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b</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200, 160);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11" name="直接箭头连接符 10">
            <a:extLst>
              <a:ext uri="{FF2B5EF4-FFF2-40B4-BE49-F238E27FC236}">
                <a16:creationId xmlns:a16="http://schemas.microsoft.com/office/drawing/2014/main" xmlns="" id="{7B858306-13F9-4D30-90F0-565D57002B85}"/>
              </a:ext>
            </a:extLst>
          </p:cNvPr>
          <p:cNvCxnSpPr>
            <a:cxnSpLocks/>
          </p:cNvCxnSpPr>
          <p:nvPr/>
        </p:nvCxnSpPr>
        <p:spPr>
          <a:xfrm flipH="1">
            <a:off x="5965800" y="4026272"/>
            <a:ext cx="122413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845A0ACE-EA43-494C-B706-EBA5FDD6D276}"/>
              </a:ext>
            </a:extLst>
          </p:cNvPr>
          <p:cNvCxnSpPr>
            <a:cxnSpLocks/>
          </p:cNvCxnSpPr>
          <p:nvPr/>
        </p:nvCxnSpPr>
        <p:spPr>
          <a:xfrm>
            <a:off x="193962" y="5327036"/>
            <a:ext cx="7555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94144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en-US" altLang="zh-CN" sz="2000" b="1" dirty="0">
                <a:solidFill>
                  <a:srgbClr val="FF0000"/>
                </a:solidFill>
              </a:rPr>
              <a:t>Border</a:t>
            </a:r>
            <a:r>
              <a:rPr lang="en-US" altLang="zh-CN" sz="2000" dirty="0"/>
              <a:t>Layout</a:t>
            </a:r>
            <a:r>
              <a:rPr lang="zh-CN" altLang="en-US" sz="2000" dirty="0"/>
              <a:t>布局</a:t>
            </a:r>
          </a:p>
          <a:p>
            <a:r>
              <a:rPr lang="en-US" altLang="zh-CN" sz="2000" dirty="0" err="1"/>
              <a:t>BorderLayout</a:t>
            </a:r>
            <a:r>
              <a:rPr lang="zh-CN" altLang="en-US" sz="2000" dirty="0"/>
              <a:t>布局是</a:t>
            </a:r>
            <a:r>
              <a:rPr lang="en-US" altLang="zh-CN" sz="2000" dirty="0"/>
              <a:t>Window</a:t>
            </a:r>
            <a:r>
              <a:rPr lang="zh-CN" altLang="en-US" sz="2000" dirty="0"/>
              <a:t>型容器的</a:t>
            </a:r>
            <a:r>
              <a:rPr lang="zh-CN" altLang="en-US" sz="2000" b="1" dirty="0">
                <a:solidFill>
                  <a:srgbClr val="FF0000"/>
                </a:solidFill>
              </a:rPr>
              <a:t>默认布局</a:t>
            </a:r>
            <a:r>
              <a:rPr lang="zh-CN" altLang="en-US" sz="2000" dirty="0"/>
              <a:t>，例如</a:t>
            </a:r>
            <a:r>
              <a:rPr lang="en-US" altLang="zh-CN" sz="2000" dirty="0" err="1">
                <a:solidFill>
                  <a:srgbClr val="0000FF"/>
                </a:solidFill>
              </a:rPr>
              <a:t>JFrame</a:t>
            </a:r>
            <a:r>
              <a:rPr lang="zh-CN" altLang="en-US" sz="2000" dirty="0">
                <a:solidFill>
                  <a:srgbClr val="0000FF"/>
                </a:solidFill>
              </a:rPr>
              <a:t>和</a:t>
            </a:r>
            <a:r>
              <a:rPr lang="en-US" altLang="zh-CN" sz="2000" dirty="0" err="1">
                <a:solidFill>
                  <a:srgbClr val="0000FF"/>
                </a:solidFill>
              </a:rPr>
              <a:t>JDialog</a:t>
            </a:r>
            <a:r>
              <a:rPr lang="zh-CN" altLang="en-US" sz="2000" dirty="0">
                <a:solidFill>
                  <a:srgbClr val="0000FF"/>
                </a:solidFill>
              </a:rPr>
              <a:t>都是</a:t>
            </a:r>
            <a:r>
              <a:rPr lang="en-US" altLang="zh-CN" sz="2000" dirty="0">
                <a:solidFill>
                  <a:srgbClr val="0000FF"/>
                </a:solidFill>
              </a:rPr>
              <a:t>Window</a:t>
            </a:r>
            <a:r>
              <a:rPr lang="zh-CN" altLang="en-US" sz="2000" dirty="0">
                <a:solidFill>
                  <a:srgbClr val="0000FF"/>
                </a:solidFill>
              </a:rPr>
              <a:t>类的间接子类</a:t>
            </a:r>
            <a:r>
              <a:rPr lang="zh-CN" altLang="en-US" sz="2000" dirty="0"/>
              <a:t>。</a:t>
            </a:r>
            <a:endParaRPr lang="en-US" altLang="zh-CN" sz="2000" dirty="0"/>
          </a:p>
          <a:p>
            <a:endParaRPr lang="en-US" altLang="zh-CN" sz="2000" dirty="0"/>
          </a:p>
          <a:p>
            <a:r>
              <a:rPr lang="zh-CN" altLang="en-US" sz="2000" dirty="0"/>
              <a:t>如果容器使用</a:t>
            </a:r>
            <a:r>
              <a:rPr lang="en-US" altLang="zh-CN" sz="2000" dirty="0" err="1"/>
              <a:t>BorderLayout</a:t>
            </a:r>
            <a:r>
              <a:rPr lang="zh-CN" altLang="en-US" sz="2000" dirty="0"/>
              <a:t>布局，那么容器空间简单地划分为</a:t>
            </a:r>
            <a:r>
              <a:rPr lang="zh-CN" altLang="en-US" sz="2000" b="1" u="sng" dirty="0">
                <a:solidFill>
                  <a:srgbClr val="FF0000"/>
                </a:solidFill>
              </a:rPr>
              <a:t>东、西、南、北、中五个区域</a:t>
            </a:r>
            <a:r>
              <a:rPr lang="zh-CN" altLang="en-US" sz="2000" dirty="0"/>
              <a:t>。每加入一个组件都应该指明把这个组件添加在哪个区域中，区域由</a:t>
            </a:r>
            <a:r>
              <a:rPr lang="en-US" altLang="zh-CN" sz="2000" dirty="0" err="1"/>
              <a:t>BorderLayout</a:t>
            </a:r>
            <a:r>
              <a:rPr lang="zh-CN" altLang="en-US" sz="2000" dirty="0"/>
              <a:t>中的静态常量</a:t>
            </a:r>
            <a:r>
              <a:rPr lang="en-US" altLang="zh-CN" sz="2000" dirty="0"/>
              <a:t>EAST, WEST, SOUTH, NORTH, CENTER</a:t>
            </a:r>
            <a:r>
              <a:rPr lang="zh-CN" altLang="en-US" sz="2000" dirty="0"/>
              <a:t>表示。</a:t>
            </a:r>
            <a:endParaRPr lang="en-US" altLang="zh-CN" sz="2000" dirty="0"/>
          </a:p>
          <a:p>
            <a:endParaRPr lang="en-US" altLang="zh-CN" sz="2000" dirty="0"/>
          </a:p>
          <a:p>
            <a:r>
              <a:rPr lang="zh-CN" altLang="en-US" sz="2000" dirty="0"/>
              <a:t>添加到某个区域的组件将占据这个区域。</a:t>
            </a:r>
            <a:r>
              <a:rPr lang="zh-CN" altLang="en-US" sz="2000" b="1" dirty="0">
                <a:solidFill>
                  <a:srgbClr val="FF0000"/>
                </a:solidFill>
              </a:rPr>
              <a:t>每个区域只能放置一个组件</a:t>
            </a:r>
            <a:r>
              <a:rPr lang="zh-CN" altLang="en-US" sz="2000" dirty="0"/>
              <a:t>，如果向某个已放置了组件的区域再放置一个组件，</a:t>
            </a:r>
            <a:r>
              <a:rPr lang="zh-CN" altLang="en-US" sz="2000" b="1" dirty="0">
                <a:solidFill>
                  <a:srgbClr val="0000FF"/>
                </a:solidFill>
              </a:rPr>
              <a:t>那么先前的组件将被后者替换掉</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45</a:t>
            </a:fld>
            <a:endParaRPr lang="en-US"/>
          </a:p>
        </p:txBody>
      </p:sp>
      <p:cxnSp>
        <p:nvCxnSpPr>
          <p:cNvPr id="6" name="直接箭头连接符 5"/>
          <p:cNvCxnSpPr/>
          <p:nvPr/>
        </p:nvCxnSpPr>
        <p:spPr>
          <a:xfrm flipV="1">
            <a:off x="395536" y="5517232"/>
            <a:ext cx="432048"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9414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3: Example10_3.java】</a:t>
            </a:r>
          </a:p>
          <a:p>
            <a:r>
              <a:rPr lang="zh-CN" altLang="en-US" sz="2000" dirty="0"/>
              <a:t>使用</a:t>
            </a:r>
            <a:r>
              <a:rPr lang="en-US" altLang="zh-CN" sz="2000" dirty="0" err="1"/>
              <a:t>BorderLayout</a:t>
            </a:r>
            <a:r>
              <a:rPr lang="zh-CN" altLang="en-US" sz="2000" dirty="0"/>
              <a:t>布局。</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46</a:t>
            </a:fld>
            <a:endParaRPr lang="en-US"/>
          </a:p>
        </p:txBody>
      </p:sp>
      <p:pic>
        <p:nvPicPr>
          <p:cNvPr id="7" name="图片 6">
            <a:extLst>
              <a:ext uri="{FF2B5EF4-FFF2-40B4-BE49-F238E27FC236}">
                <a16:creationId xmlns:a16="http://schemas.microsoft.com/office/drawing/2014/main" xmlns="" id="{FECC1DE3-C110-4D41-834A-6F754CAE830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948264" y="139547"/>
            <a:ext cx="2016224" cy="1995994"/>
          </a:xfrm>
          <a:prstGeom prst="rect">
            <a:avLst/>
          </a:prstGeom>
        </p:spPr>
      </p:pic>
      <p:sp>
        <p:nvSpPr>
          <p:cNvPr id="8" name="矩形 7">
            <a:extLst>
              <a:ext uri="{FF2B5EF4-FFF2-40B4-BE49-F238E27FC236}">
                <a16:creationId xmlns:a16="http://schemas.microsoft.com/office/drawing/2014/main" xmlns="" id="{5EF68505-D43A-47EE-B41F-DA9B52BEAC70}"/>
              </a:ext>
            </a:extLst>
          </p:cNvPr>
          <p:cNvSpPr/>
          <p:nvPr/>
        </p:nvSpPr>
        <p:spPr>
          <a:xfrm>
            <a:off x="178533" y="2438580"/>
            <a:ext cx="4824536" cy="415498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Example10_3</a:t>
            </a:r>
          </a:p>
          <a:p>
            <a:pPr algn="l"/>
            <a:r>
              <a:rPr lang="en-US" altLang="zh-CN"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JFrame</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窗体</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bSouth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南</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bNorth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北</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bEast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东</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JButton</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bWest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西</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bCenter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中心</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bNorth</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bSouth</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SOUTH</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bEast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EAST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bWest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WEST</a:t>
            </a:r>
            <a:r>
              <a:rPr lang="en-US" altLang="zh-CN" sz="1100" b="1" i="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bCenter</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endParaRPr lang="zh-CN" altLang="en-US" sz="800" dirty="0">
              <a:latin typeface="Consolas" panose="020B0609020204030204" pitchFamily="49" charset="0"/>
            </a:endParaRPr>
          </a:p>
        </p:txBody>
      </p:sp>
      <p:sp>
        <p:nvSpPr>
          <p:cNvPr id="9" name="矩形 8">
            <a:extLst>
              <a:ext uri="{FF2B5EF4-FFF2-40B4-BE49-F238E27FC236}">
                <a16:creationId xmlns:a16="http://schemas.microsoft.com/office/drawing/2014/main" xmlns="" id="{2A351E47-0B13-428A-AFFC-6395EB98F5A9}"/>
              </a:ext>
            </a:extLst>
          </p:cNvPr>
          <p:cNvSpPr/>
          <p:nvPr/>
        </p:nvSpPr>
        <p:spPr>
          <a:xfrm>
            <a:off x="4139952" y="4309530"/>
            <a:ext cx="4824536" cy="2077492"/>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(100,100,300,300);</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win</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EXIT_ON_CLOSE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a:p>
            <a:pPr algn="l"/>
            <a:r>
              <a:rPr lang="zh-CN" altLang="en-US" sz="800" dirty="0">
                <a:latin typeface="Consolas" panose="020B0609020204030204" pitchFamily="49" charset="0"/>
              </a:rPr>
              <a:t> </a:t>
            </a:r>
          </a:p>
        </p:txBody>
      </p:sp>
      <p:cxnSp>
        <p:nvCxnSpPr>
          <p:cNvPr id="10" name="直接箭头连接符 9">
            <a:extLst>
              <a:ext uri="{FF2B5EF4-FFF2-40B4-BE49-F238E27FC236}">
                <a16:creationId xmlns:a16="http://schemas.microsoft.com/office/drawing/2014/main" xmlns="" id="{4C33047D-58E3-477C-958B-E5C89D6B60F3}"/>
              </a:ext>
            </a:extLst>
          </p:cNvPr>
          <p:cNvCxnSpPr>
            <a:cxnSpLocks/>
          </p:cNvCxnSpPr>
          <p:nvPr/>
        </p:nvCxnSpPr>
        <p:spPr>
          <a:xfrm>
            <a:off x="358431" y="5282983"/>
            <a:ext cx="398945" cy="3102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949414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en-US" altLang="zh-CN" sz="2000" b="1" dirty="0">
                <a:solidFill>
                  <a:srgbClr val="FF0000"/>
                </a:solidFill>
              </a:rPr>
              <a:t>Card</a:t>
            </a:r>
            <a:r>
              <a:rPr lang="en-US" altLang="zh-CN" sz="2000" dirty="0"/>
              <a:t>Layout</a:t>
            </a:r>
            <a:r>
              <a:rPr lang="zh-CN" altLang="en-US" sz="2000" dirty="0"/>
              <a:t>布局</a:t>
            </a:r>
          </a:p>
          <a:p>
            <a:r>
              <a:rPr lang="zh-CN" altLang="en-US" sz="2000" dirty="0"/>
              <a:t>使用</a:t>
            </a:r>
            <a:r>
              <a:rPr lang="en-US" altLang="zh-CN" sz="2000" dirty="0" err="1"/>
              <a:t>CardLayout</a:t>
            </a:r>
            <a:r>
              <a:rPr lang="zh-CN" altLang="en-US" sz="2000" dirty="0"/>
              <a:t>的容器可以容纳多个组件，但是实际上同一时刻容器只能从这些组件中选出一个来显示，这个被显示的组件将占据所有的容器空间。</a:t>
            </a:r>
            <a:endParaRPr lang="en-US" altLang="zh-CN" sz="2000" dirty="0"/>
          </a:p>
          <a:p>
            <a:r>
              <a:rPr lang="en-US" altLang="zh-CN" sz="2000" b="1" dirty="0" err="1">
                <a:solidFill>
                  <a:srgbClr val="FF0000"/>
                </a:solidFill>
              </a:rPr>
              <a:t>JTabbedPane</a:t>
            </a:r>
            <a:r>
              <a:rPr lang="zh-CN" altLang="en-US" sz="2000" dirty="0"/>
              <a:t>创建的对象是一个轻容器，称作</a:t>
            </a:r>
            <a:r>
              <a:rPr lang="zh-CN" altLang="en-US" sz="2000" b="1" dirty="0">
                <a:solidFill>
                  <a:srgbClr val="FF0000"/>
                </a:solidFill>
              </a:rPr>
              <a:t>选项卡窗格</a:t>
            </a:r>
            <a:r>
              <a:rPr lang="zh-CN" altLang="en-US" sz="2000" dirty="0"/>
              <a:t>。</a:t>
            </a:r>
            <a:r>
              <a:rPr lang="zh-CN" altLang="en-US" sz="2000" b="1" u="sng" dirty="0">
                <a:solidFill>
                  <a:srgbClr val="FF0000"/>
                </a:solidFill>
              </a:rPr>
              <a:t>选项卡窗格的默认布局是</a:t>
            </a:r>
            <a:r>
              <a:rPr lang="en-US" altLang="zh-CN" sz="2000" b="1" u="sng" dirty="0" err="1">
                <a:solidFill>
                  <a:srgbClr val="FF0000"/>
                </a:solidFill>
              </a:rPr>
              <a:t>CardLayout</a:t>
            </a:r>
            <a:r>
              <a:rPr lang="zh-CN" altLang="en-US" sz="2000" b="1" u="sng" dirty="0">
                <a:solidFill>
                  <a:srgbClr val="FF0000"/>
                </a:solidFill>
              </a:rPr>
              <a:t>布局</a:t>
            </a:r>
            <a:r>
              <a:rPr lang="zh-CN" altLang="en-US" sz="2000" dirty="0"/>
              <a:t>。</a:t>
            </a:r>
            <a:endParaRPr lang="en-US" altLang="zh-CN" sz="2000" dirty="0"/>
          </a:p>
          <a:p>
            <a:r>
              <a:rPr lang="zh-CN" altLang="en-US" sz="2000" dirty="0"/>
              <a:t>选项卡窗格可以使用</a:t>
            </a:r>
            <a:r>
              <a:rPr lang="en-US" altLang="zh-CN" sz="2000" dirty="0"/>
              <a:t>add(String text, Component com);</a:t>
            </a:r>
            <a:r>
              <a:rPr lang="zh-CN" altLang="en-US" sz="2000" dirty="0"/>
              <a:t>方法将组件</a:t>
            </a:r>
            <a:r>
              <a:rPr lang="en-US" altLang="zh-CN" sz="2000" dirty="0"/>
              <a:t>com</a:t>
            </a:r>
            <a:r>
              <a:rPr lang="zh-CN" altLang="en-US" sz="2000" dirty="0"/>
              <a:t>添加到容器当中，并指定和该组件</a:t>
            </a:r>
            <a:r>
              <a:rPr lang="en-US" altLang="zh-CN" sz="2000" dirty="0"/>
              <a:t>com</a:t>
            </a:r>
            <a:r>
              <a:rPr lang="zh-CN" altLang="en-US" sz="2000" dirty="0"/>
              <a:t>对应的选项卡的文本提示是</a:t>
            </a:r>
            <a:r>
              <a:rPr lang="en-US" altLang="zh-CN" sz="2000" dirty="0"/>
              <a:t>text</a:t>
            </a:r>
            <a:r>
              <a:rPr lang="zh-CN" altLang="en-US" sz="2000" dirty="0"/>
              <a:t>。</a:t>
            </a:r>
          </a:p>
          <a:p>
            <a:endParaRPr lang="en-US" altLang="zh-CN" sz="2000" dirty="0"/>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4: Example10_4.java】</a:t>
            </a:r>
          </a:p>
          <a:p>
            <a:r>
              <a:rPr lang="zh-CN" altLang="en-US" sz="2000" dirty="0"/>
              <a:t>我们在选项卡窗格中添加了</a:t>
            </a:r>
            <a:r>
              <a:rPr lang="en-US" altLang="zh-CN" sz="2000" dirty="0"/>
              <a:t>5</a:t>
            </a:r>
            <a:r>
              <a:rPr lang="zh-CN" altLang="en-US" sz="2000" dirty="0"/>
              <a:t>个按钮，并设置了相对应的选项卡的文本提示，然后将选项卡窗格添加到窗体中。</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xmlns="" val="29494144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48</a:t>
            </a:fld>
            <a:endParaRPr lang="en-US"/>
          </a:p>
        </p:txBody>
      </p:sp>
      <p:pic>
        <p:nvPicPr>
          <p:cNvPr id="9" name="图片 8">
            <a:extLst>
              <a:ext uri="{FF2B5EF4-FFF2-40B4-BE49-F238E27FC236}">
                <a16:creationId xmlns:a16="http://schemas.microsoft.com/office/drawing/2014/main" xmlns="" id="{1A5FFD7C-A97A-47FC-A6DA-86E604F81E1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53084" y="44624"/>
            <a:ext cx="2933831" cy="1730664"/>
          </a:xfrm>
          <a:prstGeom prst="rect">
            <a:avLst/>
          </a:prstGeom>
        </p:spPr>
      </p:pic>
      <p:sp>
        <p:nvSpPr>
          <p:cNvPr id="10" name="矩形 9">
            <a:extLst>
              <a:ext uri="{FF2B5EF4-FFF2-40B4-BE49-F238E27FC236}">
                <a16:creationId xmlns:a16="http://schemas.microsoft.com/office/drawing/2014/main" xmlns="" id="{265451AA-E5BB-4513-A441-E6470C61BF98}"/>
              </a:ext>
            </a:extLst>
          </p:cNvPr>
          <p:cNvSpPr/>
          <p:nvPr/>
        </p:nvSpPr>
        <p:spPr>
          <a:xfrm>
            <a:off x="179512" y="369332"/>
            <a:ext cx="3385355"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Example10_4</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1" name="矩形 10">
            <a:extLst>
              <a:ext uri="{FF2B5EF4-FFF2-40B4-BE49-F238E27FC236}">
                <a16:creationId xmlns:a16="http://schemas.microsoft.com/office/drawing/2014/main" xmlns="" id="{935E3FEB-4178-4A81-804C-589C0716ECB2}"/>
              </a:ext>
            </a:extLst>
          </p:cNvPr>
          <p:cNvSpPr/>
          <p:nvPr/>
        </p:nvSpPr>
        <p:spPr>
          <a:xfrm>
            <a:off x="179512" y="2204864"/>
            <a:ext cx="5791091" cy="415498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JTabbedPane</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Icon </a:t>
            </a:r>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err="1">
                <a:solidFill>
                  <a:srgbClr val="0000C0"/>
                </a:solidFill>
                <a:latin typeface="Consolas" panose="020B0609020204030204" pitchFamily="49" charset="0"/>
              </a:rPr>
              <a:t>imageName</a:t>
            </a:r>
            <a:r>
              <a:rPr lang="en-US" altLang="zh-CN" sz="1100" dirty="0">
                <a:solidFill>
                  <a:srgbClr val="000000"/>
                </a:solidFill>
                <a:latin typeface="Consolas" panose="020B0609020204030204" pitchFamily="49" charset="0"/>
              </a:rPr>
              <a:t>[] = {</a:t>
            </a:r>
            <a:r>
              <a:rPr lang="en-US" altLang="zh-CN" sz="1100" dirty="0">
                <a:solidFill>
                  <a:srgbClr val="2A00FF"/>
                </a:solidFill>
                <a:latin typeface="Consolas" panose="020B0609020204030204" pitchFamily="49" charset="0"/>
              </a:rPr>
              <a:t>"a.jpg"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"b.jpg"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"c.jpg"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"d.jpg"</a:t>
            </a:r>
            <a:r>
              <a:rPr lang="en-US" altLang="zh-CN" sz="1100" dirty="0">
                <a:solidFill>
                  <a:srgbClr val="000000"/>
                </a:solidFill>
                <a:latin typeface="Consolas" panose="020B0609020204030204" pitchFamily="49" charset="0"/>
              </a:rPr>
              <a:t>, </a:t>
            </a:r>
            <a:r>
              <a:rPr lang="en-US" altLang="zh-CN" sz="1100" dirty="0">
                <a:solidFill>
                  <a:srgbClr val="2A00FF"/>
                </a:solidFill>
                <a:latin typeface="Consolas" panose="020B0609020204030204" pitchFamily="49" charset="0"/>
              </a:rPr>
              <a:t>"e.jpg"</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1"/>
            <a:r>
              <a:rPr lang="en-US" altLang="zh-CN" sz="1100" dirty="0">
                <a:solidFill>
                  <a:srgbClr val="3F7F5F"/>
                </a:solidFill>
                <a:latin typeface="Consolas" panose="020B0609020204030204" pitchFamily="49" charset="0"/>
              </a:rPr>
              <a:t>// ---</a:t>
            </a:r>
          </a:p>
          <a:p>
            <a:pPr lvl="1"/>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Icon[</a:t>
            </a:r>
            <a:r>
              <a:rPr lang="en-US" altLang="zh-CN" sz="1100" b="1" dirty="0" err="1">
                <a:solidFill>
                  <a:srgbClr val="0000C0"/>
                </a:solidFill>
                <a:latin typeface="Consolas" panose="020B0609020204030204" pitchFamily="49" charset="0"/>
              </a:rPr>
              <a:t>imageName</a:t>
            </a:r>
            <a:r>
              <a:rPr lang="en-US" altLang="zh-CN" sz="1100" b="1" dirty="0" err="1">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length</a:t>
            </a:r>
            <a:r>
              <a:rPr lang="en-US" altLang="zh-CN" sz="1100" b="1" dirty="0">
                <a:solidFill>
                  <a:srgbClr val="000000"/>
                </a:solidFill>
                <a:latin typeface="Consolas" panose="020B0609020204030204" pitchFamily="49" charset="0"/>
              </a:rPr>
              <a:t>];</a:t>
            </a:r>
          </a:p>
          <a:p>
            <a:pPr lvl="1"/>
            <a:r>
              <a:rPr lang="nn-NO" altLang="zh-CN" sz="1100" b="1" dirty="0">
                <a:solidFill>
                  <a:srgbClr val="7F0055"/>
                </a:solidFill>
                <a:latin typeface="Consolas" panose="020B0609020204030204" pitchFamily="49" charset="0"/>
              </a:rPr>
              <a:t>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icon</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2"/>
            <a:r>
              <a:rPr lang="en-US" altLang="zh-CN" sz="1100" dirty="0">
                <a:solidFill>
                  <a:srgbClr val="0000C0"/>
                </a:solidFill>
                <a:latin typeface="Consolas" panose="020B0609020204030204" pitchFamily="49" charset="0"/>
              </a:rPr>
              <a:t>icon</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i</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imageName</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JTabbedPane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JTabbedPane.</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lvl="1"/>
            <a:r>
              <a:rPr lang="nn-NO" altLang="zh-CN" sz="1100" b="1" dirty="0">
                <a:solidFill>
                  <a:srgbClr val="7F0055"/>
                </a:solidFill>
                <a:latin typeface="Consolas" panose="020B0609020204030204" pitchFamily="49" charset="0"/>
              </a:rPr>
              <a:t>for</a:t>
            </a:r>
            <a:r>
              <a:rPr lang="nn-NO" altLang="zh-CN" sz="1100" b="1" dirty="0">
                <a:solidFill>
                  <a:srgbClr val="000000"/>
                </a:solidFill>
                <a:latin typeface="Consolas" panose="020B0609020204030204" pitchFamily="49" charset="0"/>
              </a:rPr>
              <a:t>(</a:t>
            </a:r>
            <a:r>
              <a:rPr lang="nn-NO" altLang="zh-CN" sz="1100" b="1" dirty="0">
                <a:solidFill>
                  <a:srgbClr val="7F0055"/>
                </a:solidFill>
                <a:latin typeface="Consolas" panose="020B0609020204030204" pitchFamily="49" charset="0"/>
              </a:rPr>
              <a:t>int</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=0;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&lt;</a:t>
            </a:r>
            <a:r>
              <a:rPr lang="nn-NO" altLang="zh-CN" sz="1100" b="1" dirty="0">
                <a:solidFill>
                  <a:srgbClr val="0000C0"/>
                </a:solidFill>
                <a:latin typeface="Consolas" panose="020B0609020204030204" pitchFamily="49" charset="0"/>
              </a:rPr>
              <a:t>icon</a:t>
            </a:r>
            <a:r>
              <a:rPr lang="nn-NO" altLang="zh-CN" sz="1100" b="1" dirty="0">
                <a:solidFill>
                  <a:srgbClr val="000000"/>
                </a:solidFill>
                <a:latin typeface="Consolas" panose="020B0609020204030204" pitchFamily="49" charset="0"/>
              </a:rPr>
              <a:t>.</a:t>
            </a:r>
            <a:r>
              <a:rPr lang="nn-NO" altLang="zh-CN" sz="1100" b="1" dirty="0">
                <a:solidFill>
                  <a:srgbClr val="0000C0"/>
                </a:solidFill>
                <a:latin typeface="Consolas" panose="020B0609020204030204" pitchFamily="49" charset="0"/>
              </a:rPr>
              <a:t>length</a:t>
            </a:r>
            <a:r>
              <a:rPr lang="nn-NO" altLang="zh-CN" sz="1100" b="1" dirty="0">
                <a:solidFill>
                  <a:srgbClr val="000000"/>
                </a:solidFill>
                <a:latin typeface="Consolas" panose="020B0609020204030204" pitchFamily="49" charset="0"/>
              </a:rPr>
              <a:t>; </a:t>
            </a:r>
            <a:r>
              <a:rPr lang="nn-NO" altLang="zh-CN" sz="1100" b="1" dirty="0">
                <a:solidFill>
                  <a:srgbClr val="6A3E3E"/>
                </a:solidFill>
                <a:latin typeface="Consolas" panose="020B0609020204030204" pitchFamily="49" charset="0"/>
              </a:rPr>
              <a:t>i</a:t>
            </a:r>
            <a:r>
              <a:rPr lang="nn-NO"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lvl="2"/>
            <a:r>
              <a:rPr lang="en-US" altLang="zh-CN" sz="1100" b="1" dirty="0">
                <a:solidFill>
                  <a:srgbClr val="7F0055"/>
                </a:solidFill>
                <a:latin typeface="Consolas" panose="020B0609020204030204" pitchFamily="49" charset="0"/>
              </a:rPr>
              <a:t>int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i2</a:t>
            </a:r>
            <a:r>
              <a:rPr lang="en-US" altLang="zh-CN" sz="1100" b="1" dirty="0">
                <a:solidFill>
                  <a:srgbClr val="000000"/>
                </a:solidFill>
                <a:latin typeface="Consolas" panose="020B0609020204030204" pitchFamily="49" charset="0"/>
              </a:rPr>
              <a:t> = </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 + 1;</a:t>
            </a:r>
          </a:p>
          <a:p>
            <a:pPr lvl="2"/>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观看第</a:t>
            </a:r>
            <a:r>
              <a:rPr lang="en-US" altLang="zh-CN" sz="1100" dirty="0">
                <a:solidFill>
                  <a:srgbClr val="2A00FF"/>
                </a:solidFill>
                <a:latin typeface="Consolas" panose="020B0609020204030204" pitchFamily="49" charset="0"/>
              </a:rPr>
              <a:t>"</a:t>
            </a:r>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i2</a:t>
            </a:r>
            <a:r>
              <a:rPr lang="en-US" altLang="zh-CN" sz="1100" dirty="0">
                <a:solidFill>
                  <a:srgbClr val="000000"/>
                </a:solidFill>
                <a:latin typeface="Consolas" panose="020B0609020204030204" pitchFamily="49" charset="0"/>
              </a:rPr>
              <a:t> + </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个图片</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 </a:t>
            </a:r>
          </a:p>
          <a:p>
            <a:pPr lvl="2"/>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JButton</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icon</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i</a:t>
            </a:r>
            <a:r>
              <a:rPr lang="en-US" altLang="zh-CN" sz="1100" b="1" dirty="0">
                <a:solidFill>
                  <a:srgbClr val="000000"/>
                </a:solidFill>
                <a:latin typeface="Consolas" panose="020B0609020204030204" pitchFamily="49" charset="0"/>
              </a:rPr>
              <a:t>]));</a:t>
            </a:r>
          </a:p>
          <a:p>
            <a:pPr lvl="1"/>
            <a:r>
              <a:rPr lang="en-US" altLang="zh-CN" sz="1100" dirty="0">
                <a:solidFill>
                  <a:srgbClr val="000000"/>
                </a:solidFill>
                <a:latin typeface="Consolas" panose="020B0609020204030204" pitchFamily="49" charset="0"/>
              </a:rPr>
              <a:t>}</a:t>
            </a:r>
          </a:p>
          <a:p>
            <a:pPr algn="l"/>
            <a:endParaRPr lang="en-US" altLang="zh-CN" sz="1100" dirty="0">
              <a:solidFill>
                <a:srgbClr val="000000"/>
              </a:solidFill>
              <a:latin typeface="Consolas" panose="020B0609020204030204" pitchFamily="49" charset="0"/>
            </a:endParaRPr>
          </a:p>
        </p:txBody>
      </p:sp>
      <p:sp>
        <p:nvSpPr>
          <p:cNvPr id="12" name="矩形 11">
            <a:extLst>
              <a:ext uri="{FF2B5EF4-FFF2-40B4-BE49-F238E27FC236}">
                <a16:creationId xmlns:a16="http://schemas.microsoft.com/office/drawing/2014/main" xmlns="" id="{1E6807B1-027E-423D-B9AE-F7334620DE06}"/>
              </a:ext>
            </a:extLst>
          </p:cNvPr>
          <p:cNvSpPr/>
          <p:nvPr/>
        </p:nvSpPr>
        <p:spPr>
          <a:xfrm>
            <a:off x="4572000" y="3212976"/>
            <a:ext cx="4392488" cy="3139321"/>
          </a:xfrm>
          <a:prstGeom prst="rect">
            <a:avLst/>
          </a:prstGeom>
          <a:solidFill>
            <a:srgbClr val="CCFFFF"/>
          </a:solidFill>
        </p:spPr>
        <p:txBody>
          <a:bodyPr wrap="square">
            <a:spAutoFit/>
          </a:bodyPr>
          <a:lstStyle/>
          <a:p>
            <a:pPr algn="l"/>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00"/>
                </a:solidFill>
                <a:latin typeface="Consolas" panose="020B0609020204030204" pitchFamily="49" charset="0"/>
              </a:rPr>
              <a:t>add(</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.validate</a:t>
            </a:r>
            <a:r>
              <a:rPr lang="en-US" altLang="zh-CN" sz="1100"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a:solidFill>
                  <a:srgbClr val="000000"/>
                </a:solidFill>
                <a:latin typeface="Consolas" panose="020B0609020204030204" pitchFamily="49" charset="0"/>
              </a:rPr>
              <a:t>validate();</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500, 300);</a:t>
            </a:r>
          </a:p>
          <a:p>
            <a:pPr lvl="1"/>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lvl="1"/>
            <a:endParaRPr lang="zh-CN" altLang="en-US" sz="1100" dirty="0">
              <a:latin typeface="Consolas" panose="020B0609020204030204" pitchFamily="49" charset="0"/>
            </a:endParaRPr>
          </a:p>
          <a:p>
            <a:pPr lvl="1"/>
            <a:r>
              <a:rPr lang="en-US" altLang="zh-CN" sz="1100" dirty="0">
                <a:solidFill>
                  <a:srgbClr val="3F7F5F"/>
                </a:solidFill>
                <a:latin typeface="Consolas" panose="020B0609020204030204" pitchFamily="49" charset="0"/>
              </a:rPr>
              <a:t>// ---</a:t>
            </a:r>
          </a:p>
          <a:p>
            <a:pPr lvl="1"/>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13" name="直接箭头连接符 12">
            <a:extLst>
              <a:ext uri="{FF2B5EF4-FFF2-40B4-BE49-F238E27FC236}">
                <a16:creationId xmlns:a16="http://schemas.microsoft.com/office/drawing/2014/main" xmlns="" id="{6443C0AA-0E6D-4298-B5AB-EBE113196489}"/>
              </a:ext>
            </a:extLst>
          </p:cNvPr>
          <p:cNvCxnSpPr>
            <a:cxnSpLocks/>
          </p:cNvCxnSpPr>
          <p:nvPr/>
        </p:nvCxnSpPr>
        <p:spPr>
          <a:xfrm>
            <a:off x="350979" y="5713917"/>
            <a:ext cx="75557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2647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en-US" altLang="zh-CN" sz="2000" b="1" dirty="0">
                <a:solidFill>
                  <a:srgbClr val="FF0000"/>
                </a:solidFill>
              </a:rPr>
              <a:t>Grid</a:t>
            </a:r>
            <a:r>
              <a:rPr lang="en-US" altLang="zh-CN" sz="2000" dirty="0"/>
              <a:t>Layout</a:t>
            </a:r>
            <a:r>
              <a:rPr lang="zh-CN" altLang="en-US" sz="2000" dirty="0"/>
              <a:t>布局</a:t>
            </a:r>
          </a:p>
          <a:p>
            <a:r>
              <a:rPr lang="en-US" altLang="zh-CN" sz="2000" dirty="0" err="1"/>
              <a:t>GridLayout</a:t>
            </a:r>
            <a:r>
              <a:rPr lang="zh-CN" altLang="en-US" sz="2000" dirty="0"/>
              <a:t>是使用较多的布局编辑器，其基本布局策略是把容器划分成</a:t>
            </a:r>
            <a:r>
              <a:rPr lang="zh-CN" altLang="en-US" sz="2000" b="1" u="sng" dirty="0">
                <a:solidFill>
                  <a:srgbClr val="FF0000"/>
                </a:solidFill>
              </a:rPr>
              <a:t>若干行乘若干列的网格区域</a:t>
            </a:r>
            <a:r>
              <a:rPr lang="zh-CN" altLang="en-US" sz="2000" dirty="0"/>
              <a:t>，组件就位于这些划分出来的小格中。</a:t>
            </a:r>
          </a:p>
          <a:p>
            <a:endParaRPr lang="en-US" altLang="zh-CN" sz="2000" dirty="0"/>
          </a:p>
          <a:p>
            <a:r>
              <a:rPr lang="en-US" altLang="zh-CN" sz="2000" dirty="0"/>
              <a:t>(1) </a:t>
            </a:r>
            <a:r>
              <a:rPr lang="zh-CN" altLang="en-US" sz="2000" dirty="0"/>
              <a:t>使用</a:t>
            </a:r>
            <a:r>
              <a:rPr lang="en-US" altLang="zh-CN" sz="2000" dirty="0" err="1"/>
              <a:t>GridLayout</a:t>
            </a:r>
            <a:r>
              <a:rPr lang="zh-CN" altLang="en-US" sz="2000" dirty="0"/>
              <a:t>的构造方法</a:t>
            </a:r>
            <a:r>
              <a:rPr lang="en-US" altLang="zh-CN" sz="2000" dirty="0" err="1"/>
              <a:t>GridLayout</a:t>
            </a:r>
            <a:r>
              <a:rPr lang="en-US" altLang="zh-CN" sz="2000" dirty="0"/>
              <a:t>(</a:t>
            </a:r>
            <a:r>
              <a:rPr lang="en-US" altLang="zh-CN" sz="2000" dirty="0" err="1"/>
              <a:t>int</a:t>
            </a:r>
            <a:r>
              <a:rPr lang="en-US" altLang="zh-CN" sz="2000" dirty="0"/>
              <a:t> m, </a:t>
            </a:r>
            <a:r>
              <a:rPr lang="en-US" altLang="zh-CN" sz="2000" dirty="0" err="1"/>
              <a:t>int</a:t>
            </a:r>
            <a:r>
              <a:rPr lang="en-US" altLang="zh-CN" sz="2000" dirty="0"/>
              <a:t> n)</a:t>
            </a:r>
            <a:r>
              <a:rPr lang="zh-CN" altLang="en-US" sz="2000" dirty="0"/>
              <a:t>创建布局对象，指定划分网格的行数</a:t>
            </a:r>
            <a:r>
              <a:rPr lang="en-US" altLang="zh-CN" sz="2000" dirty="0"/>
              <a:t>m</a:t>
            </a:r>
            <a:r>
              <a:rPr lang="zh-CN" altLang="en-US" sz="2000" dirty="0"/>
              <a:t>和列数</a:t>
            </a:r>
            <a:r>
              <a:rPr lang="en-US" altLang="zh-CN" sz="2000" dirty="0"/>
              <a:t>n</a:t>
            </a:r>
            <a:r>
              <a:rPr lang="zh-CN" altLang="en-US" sz="2000" dirty="0"/>
              <a:t>，例如：</a:t>
            </a:r>
          </a:p>
          <a:p>
            <a:pPr lvl="1"/>
            <a:r>
              <a:rPr lang="en-US" altLang="zh-CN" sz="2000" dirty="0" err="1"/>
              <a:t>GridLayout</a:t>
            </a:r>
            <a:r>
              <a:rPr lang="en-US" altLang="zh-CN" sz="2000" dirty="0"/>
              <a:t> grid = new </a:t>
            </a:r>
            <a:r>
              <a:rPr lang="en-US" altLang="zh-CN" sz="2000" dirty="0" err="1"/>
              <a:t>GridLayout</a:t>
            </a:r>
            <a:r>
              <a:rPr lang="en-US" altLang="zh-CN" sz="2000" dirty="0"/>
              <a:t>(10,8)</a:t>
            </a:r>
            <a:r>
              <a:rPr lang="zh-CN" altLang="en-US" sz="2000" dirty="0"/>
              <a:t>；</a:t>
            </a:r>
            <a:endParaRPr lang="en-US" altLang="zh-CN" sz="2000" dirty="0"/>
          </a:p>
          <a:p>
            <a:endParaRPr lang="en-US" altLang="zh-CN" sz="2000" dirty="0"/>
          </a:p>
          <a:p>
            <a:r>
              <a:rPr lang="en-US" altLang="zh-CN" sz="2000" dirty="0"/>
              <a:t>(2) </a:t>
            </a:r>
            <a:r>
              <a:rPr lang="zh-CN" altLang="en-US" sz="2000" dirty="0"/>
              <a:t>使用</a:t>
            </a:r>
            <a:r>
              <a:rPr lang="en-US" altLang="zh-CN" sz="2000" dirty="0" err="1"/>
              <a:t>GridLayout</a:t>
            </a:r>
            <a:r>
              <a:rPr lang="zh-CN" altLang="en-US" sz="2000" dirty="0"/>
              <a:t>布局的容器调用方法</a:t>
            </a:r>
            <a:r>
              <a:rPr lang="en-US" altLang="zh-CN" sz="2000" dirty="0"/>
              <a:t>add</a:t>
            </a:r>
            <a:r>
              <a:rPr lang="zh-CN" altLang="en-US" sz="2000" dirty="0"/>
              <a:t>将组件加入容器，组件进入容器的</a:t>
            </a:r>
            <a:r>
              <a:rPr lang="zh-CN" altLang="en-US" sz="2000" b="1" dirty="0">
                <a:solidFill>
                  <a:srgbClr val="0000FF"/>
                </a:solidFill>
              </a:rPr>
              <a:t>顺序</a:t>
            </a:r>
            <a:r>
              <a:rPr lang="zh-CN" altLang="en-US" sz="2000" dirty="0"/>
              <a:t>将按照第一行第一个、第一行第二个</a:t>
            </a:r>
            <a:r>
              <a:rPr lang="en-US" altLang="zh-CN" sz="2000" dirty="0"/>
              <a:t>…</a:t>
            </a:r>
            <a:r>
              <a:rPr lang="zh-CN" altLang="en-US" sz="2000" dirty="0"/>
              <a:t>第一行最后一个、第二行第一个、</a:t>
            </a:r>
            <a:r>
              <a:rPr lang="en-US" altLang="zh-CN" sz="2000" dirty="0"/>
              <a:t>…</a:t>
            </a:r>
            <a:r>
              <a:rPr lang="zh-CN" altLang="en-US" sz="2000" dirty="0"/>
              <a:t>最后一行第一个</a:t>
            </a:r>
            <a:r>
              <a:rPr lang="en-US" altLang="zh-CN" sz="2000" dirty="0"/>
              <a:t>…</a:t>
            </a:r>
            <a:r>
              <a:rPr lang="zh-CN" altLang="en-US" sz="2000" dirty="0"/>
              <a:t>最后一行最后一个。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xmlns="" val="23212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containers (</a:t>
            </a:r>
            <a:r>
              <a:rPr lang="zh-CN" altLang="en-US" sz="2000" b="1" dirty="0"/>
              <a:t>容器</a:t>
            </a:r>
            <a:r>
              <a:rPr lang="en-US" altLang="zh-CN" sz="2000" b="1" dirty="0"/>
              <a:t>)</a:t>
            </a:r>
          </a:p>
          <a:p>
            <a:pPr lvl="1"/>
            <a:r>
              <a:rPr lang="en-US" altLang="zh-CN" sz="2000" dirty="0" err="1"/>
              <a:t>java.</a:t>
            </a:r>
            <a:r>
              <a:rPr lang="en-US" altLang="zh-CN" sz="2000" b="1" u="sng" dirty="0" err="1"/>
              <a:t>awt</a:t>
            </a:r>
            <a:r>
              <a:rPr lang="en-US" altLang="zh-CN" sz="2000" dirty="0" err="1"/>
              <a:t>.Container</a:t>
            </a:r>
            <a:endParaRPr lang="en-US" altLang="zh-CN" sz="2000" dirty="0"/>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Frame</a:t>
            </a:r>
            <a:r>
              <a:rPr lang="en-US" altLang="zh-CN" sz="2000" dirty="0">
                <a:solidFill>
                  <a:srgbClr val="FF0000"/>
                </a:solidFill>
              </a:rPr>
              <a:t>: a top-level container</a:t>
            </a:r>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Applet</a:t>
            </a:r>
            <a:r>
              <a:rPr lang="en-US" altLang="zh-CN" sz="2000" dirty="0">
                <a:solidFill>
                  <a:srgbClr val="FF0000"/>
                </a:solidFill>
              </a:rPr>
              <a:t>: a top-level container</a:t>
            </a:r>
          </a:p>
          <a:p>
            <a:pPr lvl="1"/>
            <a:r>
              <a:rPr lang="en-US" altLang="zh-CN" sz="2000" dirty="0" err="1">
                <a:solidFill>
                  <a:srgbClr val="FF0000"/>
                </a:solidFill>
              </a:rPr>
              <a:t>javax.swing.</a:t>
            </a:r>
            <a:r>
              <a:rPr lang="en-US" altLang="zh-CN" sz="2000" b="1" dirty="0" err="1">
                <a:solidFill>
                  <a:srgbClr val="FF0000"/>
                </a:solidFill>
              </a:rPr>
              <a:t>J</a:t>
            </a:r>
            <a:r>
              <a:rPr lang="en-US" altLang="zh-CN" sz="2000" dirty="0" err="1">
                <a:solidFill>
                  <a:srgbClr val="FF0000"/>
                </a:solidFill>
              </a:rPr>
              <a:t>Dialog</a:t>
            </a:r>
            <a:r>
              <a:rPr lang="en-US" altLang="zh-CN" sz="2000" dirty="0">
                <a:solidFill>
                  <a:srgbClr val="FF0000"/>
                </a:solidFill>
              </a:rPr>
              <a:t>: a top-level container</a:t>
            </a:r>
          </a:p>
          <a:p>
            <a:pPr lvl="1"/>
            <a:r>
              <a:rPr lang="en-US" altLang="zh-CN" sz="2000" dirty="0" err="1">
                <a:solidFill>
                  <a:srgbClr val="0000FF"/>
                </a:solidFill>
              </a:rPr>
              <a:t>javax.swing.</a:t>
            </a:r>
            <a:r>
              <a:rPr lang="en-US" altLang="zh-CN" sz="2000" b="1" dirty="0" err="1">
                <a:solidFill>
                  <a:srgbClr val="0000FF"/>
                </a:solidFill>
              </a:rPr>
              <a:t>J</a:t>
            </a:r>
            <a:r>
              <a:rPr lang="en-US" altLang="zh-CN" sz="2000" dirty="0" err="1">
                <a:solidFill>
                  <a:srgbClr val="0000FF"/>
                </a:solidFill>
              </a:rPr>
              <a:t>Panel</a:t>
            </a:r>
            <a:r>
              <a:rPr lang="en-US" altLang="zh-CN" sz="2000" dirty="0">
                <a:solidFill>
                  <a:srgbClr val="0000FF"/>
                </a:solidFill>
              </a:rPr>
              <a:t>: not a top-level container</a:t>
            </a:r>
          </a:p>
          <a:p>
            <a:pPr lvl="1"/>
            <a:endParaRPr lang="en-US" altLang="zh-CN" sz="2000" dirty="0"/>
          </a:p>
          <a:p>
            <a:pPr lvl="1"/>
            <a:endParaRPr lang="zh-CN" altLang="en-US" sz="2000" dirty="0"/>
          </a:p>
        </p:txBody>
      </p:sp>
      <p:sp>
        <p:nvSpPr>
          <p:cNvPr id="5" name="左大括号 4"/>
          <p:cNvSpPr/>
          <p:nvPr/>
        </p:nvSpPr>
        <p:spPr>
          <a:xfrm>
            <a:off x="755576" y="2420888"/>
            <a:ext cx="144016" cy="93610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rot="3595354">
            <a:off x="-284939" y="2494830"/>
            <a:ext cx="1376339" cy="369332"/>
          </a:xfrm>
          <a:prstGeom prst="rect">
            <a:avLst/>
          </a:prstGeom>
          <a:noFill/>
        </p:spPr>
        <p:txBody>
          <a:bodyPr wrap="none" rtlCol="0">
            <a:spAutoFit/>
          </a:bodyPr>
          <a:lstStyle/>
          <a:p>
            <a:r>
              <a:rPr lang="en-US" altLang="zh-CN" dirty="0">
                <a:solidFill>
                  <a:srgbClr val="FF0000"/>
                </a:solidFill>
              </a:rPr>
              <a:t>heavyweight</a:t>
            </a:r>
            <a:endParaRPr lang="zh-CN" altLang="en-US" dirty="0">
              <a:solidFill>
                <a:srgbClr val="FF0000"/>
              </a:solidFill>
            </a:endParaRPr>
          </a:p>
        </p:txBody>
      </p:sp>
      <p:sp>
        <p:nvSpPr>
          <p:cNvPr id="7" name="文本框 6"/>
          <p:cNvSpPr txBox="1"/>
          <p:nvPr/>
        </p:nvSpPr>
        <p:spPr>
          <a:xfrm rot="3595354">
            <a:off x="-221677" y="3060334"/>
            <a:ext cx="1233158" cy="369332"/>
          </a:xfrm>
          <a:prstGeom prst="rect">
            <a:avLst/>
          </a:prstGeom>
          <a:noFill/>
        </p:spPr>
        <p:txBody>
          <a:bodyPr wrap="none" rtlCol="0">
            <a:spAutoFit/>
          </a:bodyPr>
          <a:lstStyle/>
          <a:p>
            <a:r>
              <a:rPr lang="en-US" altLang="zh-CN" dirty="0">
                <a:solidFill>
                  <a:srgbClr val="0000FF"/>
                </a:solidFill>
              </a:rPr>
              <a:t>lightweight</a:t>
            </a:r>
            <a:endParaRPr lang="zh-CN" altLang="en-US" dirty="0">
              <a:solidFill>
                <a:srgbClr val="0000FF"/>
              </a:solidFill>
            </a:endParaRPr>
          </a:p>
        </p:txBody>
      </p:sp>
      <p:sp>
        <p:nvSpPr>
          <p:cNvPr id="8" name="文本框 7"/>
          <p:cNvSpPr txBox="1"/>
          <p:nvPr/>
        </p:nvSpPr>
        <p:spPr>
          <a:xfrm>
            <a:off x="5928183" y="2708920"/>
            <a:ext cx="2231060" cy="369332"/>
          </a:xfrm>
          <a:prstGeom prst="rect">
            <a:avLst/>
          </a:prstGeom>
          <a:noFill/>
          <a:ln w="19050">
            <a:solidFill>
              <a:schemeClr val="tx1"/>
            </a:solidFill>
          </a:ln>
        </p:spPr>
        <p:txBody>
          <a:bodyPr wrap="none" rtlCol="0">
            <a:spAutoFit/>
          </a:bodyPr>
          <a:lstStyle/>
          <a:p>
            <a:r>
              <a:rPr lang="en-US" altLang="zh-CN" dirty="0"/>
              <a:t>default: </a:t>
            </a:r>
            <a:r>
              <a:rPr lang="en-US" altLang="zh-CN" dirty="0" err="1"/>
              <a:t>BorderLayout</a:t>
            </a:r>
            <a:endParaRPr lang="zh-CN" altLang="en-US" dirty="0"/>
          </a:p>
        </p:txBody>
      </p:sp>
      <p:sp>
        <p:nvSpPr>
          <p:cNvPr id="9" name="右大括号 8"/>
          <p:cNvSpPr/>
          <p:nvPr/>
        </p:nvSpPr>
        <p:spPr>
          <a:xfrm>
            <a:off x="5724128" y="2429597"/>
            <a:ext cx="72008" cy="94666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6000191" y="3463253"/>
            <a:ext cx="2034531" cy="369332"/>
          </a:xfrm>
          <a:prstGeom prst="rect">
            <a:avLst/>
          </a:prstGeom>
          <a:noFill/>
          <a:ln w="19050">
            <a:solidFill>
              <a:schemeClr val="tx1"/>
            </a:solidFill>
          </a:ln>
        </p:spPr>
        <p:txBody>
          <a:bodyPr wrap="none" rtlCol="0">
            <a:spAutoFit/>
          </a:bodyPr>
          <a:lstStyle/>
          <a:p>
            <a:r>
              <a:rPr lang="en-US" altLang="zh-CN" dirty="0"/>
              <a:t>default: </a:t>
            </a:r>
            <a:r>
              <a:rPr lang="en-US" altLang="zh-CN" dirty="0" err="1"/>
              <a:t>FlowLayout</a:t>
            </a:r>
            <a:endParaRPr lang="zh-CN" altLang="en-US" dirty="0"/>
          </a:p>
        </p:txBody>
      </p:sp>
      <p:sp>
        <p:nvSpPr>
          <p:cNvPr id="11"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12" name="灯片编号占位符 11"/>
          <p:cNvSpPr>
            <a:spLocks noGrp="1"/>
          </p:cNvSpPr>
          <p:nvPr>
            <p:ph type="sldNum" sz="quarter" idx="12"/>
          </p:nvPr>
        </p:nvSpPr>
        <p:spPr/>
        <p:txBody>
          <a:bodyPr/>
          <a:lstStyle/>
          <a:p>
            <a:fld id="{B6F15528-21DE-4FAA-801E-634DDDAF4B2B}" type="slidenum">
              <a:rPr lang="en-US" smtClean="0"/>
              <a:pPr/>
              <a:t>5</a:t>
            </a:fld>
            <a:endParaRPr lang="en-US"/>
          </a:p>
        </p:txBody>
      </p:sp>
      <p:sp>
        <p:nvSpPr>
          <p:cNvPr id="13" name="文本框 12"/>
          <p:cNvSpPr txBox="1"/>
          <p:nvPr/>
        </p:nvSpPr>
        <p:spPr>
          <a:xfrm>
            <a:off x="4052269" y="3789040"/>
            <a:ext cx="1107996" cy="369332"/>
          </a:xfrm>
          <a:prstGeom prst="rect">
            <a:avLst/>
          </a:prstGeom>
          <a:noFill/>
          <a:ln w="19050">
            <a:solidFill>
              <a:schemeClr val="tx1"/>
            </a:solidFill>
          </a:ln>
        </p:spPr>
        <p:txBody>
          <a:bodyPr wrap="none" rtlCol="0">
            <a:spAutoFit/>
          </a:bodyPr>
          <a:lstStyle/>
          <a:p>
            <a:r>
              <a:rPr lang="zh-CN" altLang="en-US" dirty="0">
                <a:solidFill>
                  <a:srgbClr val="0000FF"/>
                </a:solidFill>
              </a:rPr>
              <a:t>中间容器</a:t>
            </a:r>
          </a:p>
        </p:txBody>
      </p:sp>
      <p:sp>
        <p:nvSpPr>
          <p:cNvPr id="14" name="文本框 13"/>
          <p:cNvSpPr txBox="1"/>
          <p:nvPr/>
        </p:nvSpPr>
        <p:spPr>
          <a:xfrm>
            <a:off x="4052269" y="1991440"/>
            <a:ext cx="1659429" cy="369332"/>
          </a:xfrm>
          <a:prstGeom prst="rect">
            <a:avLst/>
          </a:prstGeom>
          <a:noFill/>
          <a:ln w="19050">
            <a:solidFill>
              <a:schemeClr val="tx1"/>
            </a:solidFill>
          </a:ln>
        </p:spPr>
        <p:txBody>
          <a:bodyPr wrap="none" rtlCol="0">
            <a:spAutoFit/>
          </a:bodyPr>
          <a:lstStyle/>
          <a:p>
            <a:r>
              <a:rPr lang="zh-CN" altLang="en-US" dirty="0">
                <a:solidFill>
                  <a:srgbClr val="FF0000"/>
                </a:solidFill>
              </a:rPr>
              <a:t>顶层</a:t>
            </a:r>
            <a:r>
              <a:rPr lang="en-US" altLang="zh-CN" dirty="0">
                <a:solidFill>
                  <a:srgbClr val="FF0000"/>
                </a:solidFill>
              </a:rPr>
              <a:t>/</a:t>
            </a:r>
            <a:r>
              <a:rPr lang="zh-CN" altLang="en-US" dirty="0">
                <a:solidFill>
                  <a:srgbClr val="FF0000"/>
                </a:solidFill>
              </a:rPr>
              <a:t>底层容器</a:t>
            </a:r>
          </a:p>
        </p:txBody>
      </p:sp>
    </p:spTree>
    <p:extLst>
      <p:ext uri="{BB962C8B-B14F-4D97-AF65-F5344CB8AC3E}">
        <p14:creationId xmlns:p14="http://schemas.microsoft.com/office/powerpoint/2010/main" xmlns="" val="1403300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en-US" altLang="zh-CN" sz="2000" b="1" dirty="0">
                <a:solidFill>
                  <a:srgbClr val="FF0000"/>
                </a:solidFill>
              </a:rPr>
              <a:t>Box</a:t>
            </a:r>
            <a:r>
              <a:rPr lang="en-US" altLang="zh-CN" sz="2000" dirty="0"/>
              <a:t>Layout</a:t>
            </a:r>
            <a:r>
              <a:rPr lang="zh-CN" altLang="en-US" sz="2000" dirty="0"/>
              <a:t>布局</a:t>
            </a:r>
          </a:p>
          <a:p>
            <a:r>
              <a:rPr lang="zh-CN" altLang="en-US" sz="2000" dirty="0"/>
              <a:t>用</a:t>
            </a:r>
            <a:r>
              <a:rPr lang="en-US" altLang="zh-CN" sz="2000" dirty="0" err="1"/>
              <a:t>BoxLayout</a:t>
            </a:r>
            <a:r>
              <a:rPr lang="zh-CN" altLang="en-US" sz="2000" dirty="0"/>
              <a:t>类可以创建一个布局对象，称为</a:t>
            </a:r>
            <a:r>
              <a:rPr lang="zh-CN" altLang="en-US" sz="2000" b="1" dirty="0">
                <a:solidFill>
                  <a:srgbClr val="FF0000"/>
                </a:solidFill>
              </a:rPr>
              <a:t>盒式布局</a:t>
            </a:r>
            <a:r>
              <a:rPr lang="zh-CN" altLang="en-US" sz="2000" dirty="0"/>
              <a:t>。</a:t>
            </a:r>
            <a:r>
              <a:rPr lang="en-US" altLang="zh-CN" sz="2000" dirty="0" err="1"/>
              <a:t>BoxLayout</a:t>
            </a:r>
            <a:r>
              <a:rPr lang="zh-CN" altLang="en-US" sz="2000" dirty="0"/>
              <a:t>在</a:t>
            </a:r>
            <a:r>
              <a:rPr lang="en-US" altLang="zh-CN" sz="2000" dirty="0" err="1"/>
              <a:t>java.swing.border</a:t>
            </a:r>
            <a:r>
              <a:rPr lang="zh-CN" altLang="en-US" sz="2000" dirty="0"/>
              <a:t>包中。</a:t>
            </a:r>
            <a:r>
              <a:rPr lang="en-US" altLang="zh-CN" sz="2000" dirty="0"/>
              <a:t>java swing</a:t>
            </a:r>
            <a:r>
              <a:rPr lang="zh-CN" altLang="en-US" sz="2000" dirty="0"/>
              <a:t>包提供了</a:t>
            </a:r>
            <a:r>
              <a:rPr lang="en-US" altLang="zh-CN" sz="2000" dirty="0"/>
              <a:t>Box</a:t>
            </a:r>
            <a:r>
              <a:rPr lang="zh-CN" altLang="en-US" sz="2000" dirty="0"/>
              <a:t>类，该类也是</a:t>
            </a:r>
            <a:r>
              <a:rPr lang="en-US" altLang="zh-CN" sz="2000" dirty="0"/>
              <a:t>Container</a:t>
            </a:r>
            <a:r>
              <a:rPr lang="zh-CN" altLang="en-US" sz="2000" dirty="0"/>
              <a:t>类的一个子类，创建的容器称作一个盒式容器，</a:t>
            </a:r>
            <a:r>
              <a:rPr lang="zh-CN" altLang="en-US" sz="2000" b="1" u="sng" dirty="0">
                <a:solidFill>
                  <a:srgbClr val="FF0000"/>
                </a:solidFill>
              </a:rPr>
              <a:t>盒式容器的默认布局是盒式布局，而且不允许更改盒式容器的布局</a:t>
            </a:r>
            <a:r>
              <a:rPr lang="zh-CN" altLang="en-US" sz="2000" dirty="0"/>
              <a:t>。因此，在策划程序的布局时，可以利用容器的嵌套，在某个容器中嵌入几个盒式容器，达到布局的目的。使用</a:t>
            </a:r>
            <a:r>
              <a:rPr lang="zh-CN" altLang="en-US" sz="2000" b="1" dirty="0">
                <a:solidFill>
                  <a:srgbClr val="0000FF"/>
                </a:solidFill>
              </a:rPr>
              <a:t>盒式布局的容器将组件排列在一行或一列</a:t>
            </a:r>
            <a:r>
              <a:rPr lang="zh-CN" altLang="en-US" sz="2000" dirty="0"/>
              <a:t>，这取决于创建盒式布局对象时，指定了行排列还是列排列。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xmlns="" val="29211515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在</a:t>
            </a:r>
            <a:r>
              <a:rPr lang="zh-CN" altLang="en-US" sz="2000" b="1" dirty="0">
                <a:solidFill>
                  <a:srgbClr val="FF0000"/>
                </a:solidFill>
              </a:rPr>
              <a:t>行型盒式布局</a:t>
            </a:r>
            <a:r>
              <a:rPr lang="zh-CN" altLang="en-US" sz="2000" dirty="0"/>
              <a:t>容器中添加的组件的</a:t>
            </a:r>
            <a:r>
              <a:rPr lang="zh-CN" altLang="en-US" sz="2000" b="1" dirty="0"/>
              <a:t>上沿</a:t>
            </a:r>
            <a:r>
              <a:rPr lang="zh-CN" altLang="en-US" sz="2000" dirty="0"/>
              <a:t>在同一水平线上。在</a:t>
            </a:r>
            <a:r>
              <a:rPr lang="zh-CN" altLang="en-US" sz="2000" b="1" dirty="0">
                <a:solidFill>
                  <a:srgbClr val="0000FF"/>
                </a:solidFill>
              </a:rPr>
              <a:t>列型盒式布局</a:t>
            </a:r>
            <a:r>
              <a:rPr lang="zh-CN" altLang="en-US" sz="2000" dirty="0"/>
              <a:t>容器中添加的组件的</a:t>
            </a:r>
            <a:r>
              <a:rPr lang="zh-CN" altLang="en-US" sz="2000" b="1" dirty="0"/>
              <a:t>左沿</a:t>
            </a:r>
            <a:r>
              <a:rPr lang="zh-CN" altLang="en-US" sz="2000" dirty="0"/>
              <a:t>在同一垂直线上。</a:t>
            </a:r>
            <a:endParaRPr lang="en-US" altLang="zh-CN" sz="2000" dirty="0"/>
          </a:p>
          <a:p>
            <a:r>
              <a:rPr lang="zh-CN" altLang="en-US" sz="2000" dirty="0"/>
              <a:t>使用</a:t>
            </a:r>
            <a:r>
              <a:rPr lang="en-US" altLang="zh-CN" sz="2000" dirty="0"/>
              <a:t>Box</a:t>
            </a:r>
            <a:r>
              <a:rPr lang="zh-CN" altLang="en-US" sz="2000" dirty="0"/>
              <a:t>类的静态方法 </a:t>
            </a:r>
            <a:r>
              <a:rPr lang="en-US" altLang="zh-CN" sz="2000" dirty="0" err="1"/>
              <a:t>createHorizontalBox</a:t>
            </a:r>
            <a:r>
              <a:rPr lang="en-US" altLang="zh-CN" sz="2000" dirty="0"/>
              <a:t>()</a:t>
            </a:r>
            <a:r>
              <a:rPr lang="zh-CN" altLang="en-US" sz="2000" dirty="0"/>
              <a:t>可以获得一个具有</a:t>
            </a:r>
            <a:r>
              <a:rPr lang="zh-CN" altLang="en-US" sz="2000" b="1" dirty="0">
                <a:solidFill>
                  <a:srgbClr val="FF0000"/>
                </a:solidFill>
              </a:rPr>
              <a:t>行型盒式布局</a:t>
            </a:r>
            <a:r>
              <a:rPr lang="zh-CN" altLang="en-US" sz="2000" dirty="0"/>
              <a:t>的盒式容器；使用</a:t>
            </a:r>
            <a:r>
              <a:rPr lang="en-US" altLang="zh-CN" sz="2000" dirty="0"/>
              <a:t>Box</a:t>
            </a:r>
            <a:r>
              <a:rPr lang="zh-CN" altLang="en-US" sz="2000" dirty="0"/>
              <a:t>类的静态方法 </a:t>
            </a:r>
            <a:r>
              <a:rPr lang="en-US" altLang="zh-CN" sz="2000" dirty="0" err="1"/>
              <a:t>createVerticalBox</a:t>
            </a:r>
            <a:r>
              <a:rPr lang="en-US" altLang="zh-CN" sz="2000" dirty="0"/>
              <a:t>()</a:t>
            </a:r>
            <a:r>
              <a:rPr lang="zh-CN" altLang="en-US" sz="2000" dirty="0"/>
              <a:t>可以获得一个具有</a:t>
            </a:r>
            <a:r>
              <a:rPr lang="zh-CN" altLang="en-US" sz="2000" b="1" dirty="0">
                <a:solidFill>
                  <a:srgbClr val="0000FF"/>
                </a:solidFill>
              </a:rPr>
              <a:t>列型盒式布局</a:t>
            </a:r>
            <a:r>
              <a:rPr lang="zh-CN" altLang="en-US" sz="2000" dirty="0"/>
              <a:t>的盒式容器。</a:t>
            </a:r>
          </a:p>
          <a:p>
            <a:endParaRPr lang="en-US" altLang="zh-CN" sz="2000" dirty="0"/>
          </a:p>
          <a:p>
            <a:r>
              <a:rPr lang="zh-CN" altLang="en-US" sz="2000" dirty="0"/>
              <a:t>如果想控制盒式布局容器中组件之间的距离，就需要使用水平支撑或垂直支撑。</a:t>
            </a:r>
            <a:r>
              <a:rPr lang="en-US" altLang="zh-CN" sz="2000" dirty="0"/>
              <a:t>Box</a:t>
            </a:r>
            <a:r>
              <a:rPr lang="zh-CN" altLang="en-US" sz="2000" dirty="0"/>
              <a:t>类调用静态方法</a:t>
            </a:r>
            <a:r>
              <a:rPr lang="en-US" altLang="zh-CN" sz="2000" dirty="0" err="1"/>
              <a:t>createHorizontalStrut</a:t>
            </a:r>
            <a:r>
              <a:rPr lang="en-US" altLang="zh-CN" sz="2000" dirty="0"/>
              <a:t>(</a:t>
            </a:r>
            <a:r>
              <a:rPr lang="en-US" altLang="zh-CN" sz="2000" dirty="0" err="1"/>
              <a:t>int</a:t>
            </a:r>
            <a:r>
              <a:rPr lang="en-US" altLang="zh-CN" sz="2000" dirty="0"/>
              <a:t> width)</a:t>
            </a:r>
            <a:r>
              <a:rPr lang="zh-CN" altLang="en-US" sz="2000" dirty="0"/>
              <a:t>可以得到一个不可见的水平</a:t>
            </a:r>
            <a:r>
              <a:rPr lang="en-US" altLang="zh-CN" sz="2000" dirty="0"/>
              <a:t>Strut</a:t>
            </a:r>
            <a:r>
              <a:rPr lang="zh-CN" altLang="en-US" sz="2000" dirty="0"/>
              <a:t>类型对象，称做</a:t>
            </a:r>
            <a:r>
              <a:rPr lang="zh-CN" altLang="en-US" sz="2000" b="1" dirty="0">
                <a:solidFill>
                  <a:srgbClr val="FF0000"/>
                </a:solidFill>
              </a:rPr>
              <a:t>水平支撑</a:t>
            </a:r>
            <a:r>
              <a:rPr lang="zh-CN" altLang="en-US" sz="2000" dirty="0"/>
              <a:t>。该水平支撑的高度为</a:t>
            </a:r>
            <a:r>
              <a:rPr lang="en-US" altLang="zh-CN" sz="2000" dirty="0"/>
              <a:t>width </a:t>
            </a:r>
            <a:r>
              <a:rPr lang="zh-CN" altLang="en-US" sz="2000" dirty="0"/>
              <a:t>，宽度是</a:t>
            </a:r>
            <a:r>
              <a:rPr lang="en-US" altLang="zh-CN" sz="2000" dirty="0"/>
              <a:t>width</a:t>
            </a:r>
            <a:r>
              <a:rPr lang="zh-CN" altLang="en-US" sz="2000" dirty="0"/>
              <a:t>。</a:t>
            </a:r>
            <a:r>
              <a:rPr lang="en-US" altLang="zh-CN" sz="2000" dirty="0"/>
              <a:t>Box</a:t>
            </a:r>
            <a:r>
              <a:rPr lang="zh-CN" altLang="en-US" sz="2000" dirty="0"/>
              <a:t>类调用静态方法</a:t>
            </a:r>
            <a:r>
              <a:rPr lang="en-US" altLang="zh-CN" sz="2000" dirty="0" err="1"/>
              <a:t>createVertialStrut</a:t>
            </a:r>
            <a:r>
              <a:rPr lang="en-US" altLang="zh-CN" sz="2000" dirty="0"/>
              <a:t>(</a:t>
            </a:r>
            <a:r>
              <a:rPr lang="en-US" altLang="zh-CN" sz="2000" dirty="0" err="1"/>
              <a:t>int</a:t>
            </a:r>
            <a:r>
              <a:rPr lang="en-US" altLang="zh-CN" sz="2000" dirty="0"/>
              <a:t> height)</a:t>
            </a:r>
            <a:r>
              <a:rPr lang="zh-CN" altLang="en-US" sz="2000" dirty="0"/>
              <a:t>可以得到一个不可见的垂直</a:t>
            </a:r>
            <a:r>
              <a:rPr lang="en-US" altLang="zh-CN" sz="2000" dirty="0"/>
              <a:t>Strut</a:t>
            </a:r>
            <a:r>
              <a:rPr lang="zh-CN" altLang="en-US" sz="2000" dirty="0"/>
              <a:t>类型对象，称做</a:t>
            </a:r>
            <a:r>
              <a:rPr lang="zh-CN" altLang="en-US" sz="2000" b="1" dirty="0">
                <a:solidFill>
                  <a:srgbClr val="0000FF"/>
                </a:solidFill>
              </a:rPr>
              <a:t>垂直支撑</a:t>
            </a:r>
            <a:r>
              <a:rPr lang="zh-CN" altLang="en-US" sz="2000" dirty="0"/>
              <a:t>。参数</a:t>
            </a:r>
            <a:r>
              <a:rPr lang="en-US" altLang="zh-CN" sz="2000" dirty="0"/>
              <a:t>height</a:t>
            </a:r>
            <a:r>
              <a:rPr lang="zh-CN" altLang="en-US" sz="2000" dirty="0"/>
              <a:t>决定垂直支撑的高度，垂直支撑的高度为</a:t>
            </a:r>
            <a:r>
              <a:rPr lang="en-US" altLang="zh-CN" sz="2000" dirty="0"/>
              <a:t>height </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xmlns="" val="7823600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5: Example10_5.java】</a:t>
            </a:r>
          </a:p>
          <a:p>
            <a:r>
              <a:rPr lang="zh-CN" altLang="en-US" sz="2000" dirty="0"/>
              <a:t>有两个列型盒式容器</a:t>
            </a:r>
            <a:r>
              <a:rPr lang="en-US" altLang="zh-CN" sz="2000" dirty="0"/>
              <a:t>boxV1</a:t>
            </a:r>
            <a:r>
              <a:rPr lang="zh-CN" altLang="en-US" sz="2000" dirty="0"/>
              <a:t>和</a:t>
            </a:r>
            <a:r>
              <a:rPr lang="en-US" altLang="zh-CN" sz="2000" dirty="0"/>
              <a:t>boxV2</a:t>
            </a:r>
            <a:r>
              <a:rPr lang="zh-CN" altLang="en-US" sz="2000" dirty="0"/>
              <a:t>，以及一个行型盒式容器</a:t>
            </a:r>
            <a:r>
              <a:rPr lang="en-US" altLang="zh-CN" sz="2000" dirty="0" err="1"/>
              <a:t>baseBox</a:t>
            </a:r>
            <a:r>
              <a:rPr lang="zh-CN" altLang="en-US" sz="2000" dirty="0"/>
              <a:t>。在列型盒式容器的组件之间添加垂直支撑，控制组件之间的距离，将</a:t>
            </a:r>
            <a:r>
              <a:rPr lang="en-US" altLang="zh-CN" sz="2000" dirty="0"/>
              <a:t>boxV1</a:t>
            </a:r>
            <a:r>
              <a:rPr lang="zh-CN" altLang="en-US" sz="2000" dirty="0"/>
              <a:t>、</a:t>
            </a:r>
            <a:r>
              <a:rPr lang="en-US" altLang="zh-CN" sz="2000" dirty="0"/>
              <a:t>boxV2</a:t>
            </a:r>
            <a:r>
              <a:rPr lang="zh-CN" altLang="en-US" sz="2000" dirty="0"/>
              <a:t>添加到</a:t>
            </a:r>
            <a:r>
              <a:rPr lang="en-US" altLang="zh-CN" sz="2000" dirty="0" err="1"/>
              <a:t>baseBox</a:t>
            </a:r>
            <a:r>
              <a:rPr lang="zh-CN" altLang="en-US" sz="2000" dirty="0"/>
              <a:t>中，并在它们之间添加了水平支撑。 </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52</a:t>
            </a:fld>
            <a:endParaRPr lang="en-US"/>
          </a:p>
        </p:txBody>
      </p:sp>
      <p:pic>
        <p:nvPicPr>
          <p:cNvPr id="6" name="图片 5"/>
          <p:cNvPicPr>
            <a:picLocks noChangeAspect="1"/>
          </p:cNvPicPr>
          <p:nvPr/>
        </p:nvPicPr>
        <p:blipFill>
          <a:blip r:embed="rId2" cstate="print"/>
          <a:stretch>
            <a:fillRect/>
          </a:stretch>
        </p:blipFill>
        <p:spPr>
          <a:xfrm>
            <a:off x="5580112" y="21357"/>
            <a:ext cx="3495675" cy="1895475"/>
          </a:xfrm>
          <a:prstGeom prst="rect">
            <a:avLst/>
          </a:prstGeom>
        </p:spPr>
      </p:pic>
      <p:sp>
        <p:nvSpPr>
          <p:cNvPr id="7" name="椭圆 6"/>
          <p:cNvSpPr/>
          <p:nvPr/>
        </p:nvSpPr>
        <p:spPr>
          <a:xfrm>
            <a:off x="5580112" y="188640"/>
            <a:ext cx="955750" cy="1224136"/>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椭圆 8"/>
          <p:cNvSpPr/>
          <p:nvPr/>
        </p:nvSpPr>
        <p:spPr>
          <a:xfrm>
            <a:off x="6391846" y="217588"/>
            <a:ext cx="2016224" cy="1224136"/>
          </a:xfrm>
          <a:prstGeom prst="ellipse">
            <a:avLst/>
          </a:prstGeom>
          <a:ln w="254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5672144" y="1474300"/>
            <a:ext cx="785984" cy="369332"/>
          </a:xfrm>
          <a:prstGeom prst="rect">
            <a:avLst/>
          </a:prstGeom>
        </p:spPr>
        <p:txBody>
          <a:bodyPr wrap="none">
            <a:spAutoFit/>
          </a:bodyPr>
          <a:lstStyle/>
          <a:p>
            <a:r>
              <a:rPr lang="en-US" altLang="zh-CN" b="1" dirty="0">
                <a:solidFill>
                  <a:srgbClr val="FF0000"/>
                </a:solidFill>
              </a:rPr>
              <a:t>boxV1</a:t>
            </a:r>
            <a:endParaRPr lang="zh-CN" altLang="en-US" b="1" dirty="0">
              <a:solidFill>
                <a:srgbClr val="FF0000"/>
              </a:solidFill>
            </a:endParaRPr>
          </a:p>
        </p:txBody>
      </p:sp>
      <p:sp>
        <p:nvSpPr>
          <p:cNvPr id="11" name="矩形 10"/>
          <p:cNvSpPr/>
          <p:nvPr/>
        </p:nvSpPr>
        <p:spPr>
          <a:xfrm>
            <a:off x="7014115" y="1474300"/>
            <a:ext cx="785984" cy="369332"/>
          </a:xfrm>
          <a:prstGeom prst="rect">
            <a:avLst/>
          </a:prstGeom>
        </p:spPr>
        <p:txBody>
          <a:bodyPr wrap="none">
            <a:spAutoFit/>
          </a:bodyPr>
          <a:lstStyle/>
          <a:p>
            <a:r>
              <a:rPr lang="en-US" altLang="zh-CN" b="1" dirty="0">
                <a:solidFill>
                  <a:srgbClr val="0000FF"/>
                </a:solidFill>
              </a:rPr>
              <a:t>boxV2</a:t>
            </a:r>
            <a:endParaRPr lang="zh-CN" altLang="en-US" b="1" dirty="0">
              <a:solidFill>
                <a:srgbClr val="0000FF"/>
              </a:solidFill>
            </a:endParaRPr>
          </a:p>
        </p:txBody>
      </p:sp>
      <p:sp>
        <p:nvSpPr>
          <p:cNvPr id="12" name="矩形 11">
            <a:extLst>
              <a:ext uri="{FF2B5EF4-FFF2-40B4-BE49-F238E27FC236}">
                <a16:creationId xmlns:a16="http://schemas.microsoft.com/office/drawing/2014/main" xmlns="" id="{6DE6EA69-8709-472A-ABB1-719CA64B8580}"/>
              </a:ext>
            </a:extLst>
          </p:cNvPr>
          <p:cNvSpPr/>
          <p:nvPr/>
        </p:nvSpPr>
        <p:spPr>
          <a:xfrm>
            <a:off x="1787419" y="21357"/>
            <a:ext cx="3456384"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Example10_5</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WindowBox</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3" name="矩形 12">
            <a:extLst>
              <a:ext uri="{FF2B5EF4-FFF2-40B4-BE49-F238E27FC236}">
                <a16:creationId xmlns:a16="http://schemas.microsoft.com/office/drawing/2014/main" xmlns="" id="{F834A217-6D00-411D-AB5B-C9EDC225B3DA}"/>
              </a:ext>
            </a:extLst>
          </p:cNvPr>
          <p:cNvSpPr/>
          <p:nvPr/>
        </p:nvSpPr>
        <p:spPr>
          <a:xfrm>
            <a:off x="178533" y="2975461"/>
            <a:ext cx="4824536"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WindowBox</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Box </a:t>
            </a:r>
            <a:r>
              <a:rPr lang="en-US" altLang="zh-CN" sz="1100" dirty="0" err="1">
                <a:solidFill>
                  <a:srgbClr val="0000C0"/>
                </a:solidFill>
                <a:latin typeface="Consolas" panose="020B0609020204030204" pitchFamily="49" charset="0"/>
              </a:rPr>
              <a:t>baseBox</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WindowBox</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输入您的姓名</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a:t>
            </a:r>
            <a:r>
              <a:rPr lang="en-US" altLang="zh-CN" sz="1100" b="1" dirty="0">
                <a:solidFill>
                  <a:srgbClr val="2A00FF"/>
                </a:solidFill>
                <a:latin typeface="Consolas" panose="020B0609020204030204" pitchFamily="49" charset="0"/>
              </a:rPr>
              <a:t>email"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JLabel</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输入您的职业</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createVerticalStrut</a:t>
            </a:r>
            <a:r>
              <a:rPr lang="en-US" altLang="zh-CN" sz="1100" i="1" dirty="0">
                <a:solidFill>
                  <a:srgbClr val="000000"/>
                </a:solidFill>
                <a:latin typeface="Consolas" panose="020B0609020204030204" pitchFamily="49" charset="0"/>
              </a:rPr>
              <a:t>(8));</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(16));</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p:txBody>
      </p:sp>
      <p:sp>
        <p:nvSpPr>
          <p:cNvPr id="14" name="矩形 13">
            <a:extLst>
              <a:ext uri="{FF2B5EF4-FFF2-40B4-BE49-F238E27FC236}">
                <a16:creationId xmlns:a16="http://schemas.microsoft.com/office/drawing/2014/main" xmlns="" id="{326B6246-E09D-447D-AEFC-5465A53DFBB2}"/>
              </a:ext>
            </a:extLst>
          </p:cNvPr>
          <p:cNvSpPr/>
          <p:nvPr/>
        </p:nvSpPr>
        <p:spPr>
          <a:xfrm>
            <a:off x="4139952" y="2999844"/>
            <a:ext cx="4824536" cy="3477875"/>
          </a:xfrm>
          <a:prstGeom prst="rect">
            <a:avLst/>
          </a:prstGeom>
          <a:solidFill>
            <a:srgbClr val="CCFFFF"/>
          </a:solidFill>
        </p:spPr>
        <p:txBody>
          <a:bodyPr wrap="square">
            <a:spAutoFit/>
          </a:bodyPr>
          <a:lstStyle/>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createHorizontalBox</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boxV1</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Box.</a:t>
            </a:r>
            <a:r>
              <a:rPr lang="en-US" altLang="zh-CN" sz="1100" i="1" dirty="0" err="1">
                <a:solidFill>
                  <a:srgbClr val="000000"/>
                </a:solidFill>
                <a:latin typeface="Consolas" panose="020B0609020204030204" pitchFamily="49" charset="0"/>
              </a:rPr>
              <a:t>createHorizontalStrut</a:t>
            </a:r>
            <a:r>
              <a:rPr lang="en-US" altLang="zh-CN" sz="1100" i="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baseBox</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boxV2</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FlowLayout</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flow</a:t>
            </a:r>
            <a:r>
              <a:rPr lang="en-US" altLang="zh-CN" sz="1100" dirty="0" err="1">
                <a:solidFill>
                  <a:srgbClr val="000000"/>
                </a:solidFill>
                <a:latin typeface="Consolas" panose="020B0609020204030204" pitchFamily="49" charset="0"/>
              </a:rPr>
              <a:t>.setAlignment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FlowLayout.</a:t>
            </a:r>
            <a:r>
              <a:rPr lang="en-US" altLang="zh-CN" sz="1100" b="1" i="1" dirty="0" err="1">
                <a:solidFill>
                  <a:srgbClr val="0000C0"/>
                </a:solidFill>
                <a:latin typeface="Consolas" panose="020B0609020204030204" pitchFamily="49" charset="0"/>
              </a:rPr>
              <a:t>LEFT</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flow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.add</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baseBox</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(120,125,200,200);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10963658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en-US" altLang="zh-CN" sz="2000" b="1" dirty="0">
                <a:solidFill>
                  <a:srgbClr val="FF0000"/>
                </a:solidFill>
              </a:rPr>
              <a:t>null</a:t>
            </a:r>
            <a:r>
              <a:rPr lang="zh-CN" altLang="en-US" sz="2000" dirty="0"/>
              <a:t>布局</a:t>
            </a:r>
          </a:p>
          <a:p>
            <a:r>
              <a:rPr lang="zh-CN" altLang="en-US" sz="2000" dirty="0"/>
              <a:t>我们可以把一个容器的布局设置为</a:t>
            </a:r>
            <a:r>
              <a:rPr lang="en-US" altLang="zh-CN" sz="2000" dirty="0"/>
              <a:t>null</a:t>
            </a:r>
            <a:r>
              <a:rPr lang="zh-CN" altLang="en-US" sz="2000" dirty="0"/>
              <a:t>布局（空布局）。空布局容器可以准确地定位组件在容器的位置和大小。</a:t>
            </a:r>
            <a:r>
              <a:rPr lang="en-US" altLang="zh-CN" sz="2000" b="1" dirty="0" err="1">
                <a:solidFill>
                  <a:srgbClr val="FF0000"/>
                </a:solidFill>
              </a:rPr>
              <a:t>setBounds</a:t>
            </a:r>
            <a:r>
              <a:rPr lang="en-US" altLang="zh-CN" sz="2000" b="1" dirty="0">
                <a:solidFill>
                  <a:srgbClr val="FF0000"/>
                </a:solidFill>
              </a:rPr>
              <a:t>(</a:t>
            </a:r>
            <a:r>
              <a:rPr lang="en-US" altLang="zh-CN" sz="2000" b="1" dirty="0" err="1">
                <a:solidFill>
                  <a:srgbClr val="FF0000"/>
                </a:solidFill>
              </a:rPr>
              <a:t>int</a:t>
            </a:r>
            <a:r>
              <a:rPr lang="en-US" altLang="zh-CN" sz="2000" b="1" dirty="0">
                <a:solidFill>
                  <a:srgbClr val="FF0000"/>
                </a:solidFill>
              </a:rPr>
              <a:t> a, </a:t>
            </a:r>
            <a:r>
              <a:rPr lang="en-US" altLang="zh-CN" sz="2000" b="1" dirty="0" err="1">
                <a:solidFill>
                  <a:srgbClr val="FF0000"/>
                </a:solidFill>
              </a:rPr>
              <a:t>int</a:t>
            </a:r>
            <a:r>
              <a:rPr lang="en-US" altLang="zh-CN" sz="2000" b="1" dirty="0">
                <a:solidFill>
                  <a:srgbClr val="FF0000"/>
                </a:solidFill>
              </a:rPr>
              <a:t> b, </a:t>
            </a:r>
            <a:r>
              <a:rPr lang="en-US" altLang="zh-CN" sz="2000" b="1" dirty="0" err="1">
                <a:solidFill>
                  <a:srgbClr val="FF0000"/>
                </a:solidFill>
              </a:rPr>
              <a:t>int</a:t>
            </a:r>
            <a:r>
              <a:rPr lang="en-US" altLang="zh-CN" sz="2000" b="1" dirty="0">
                <a:solidFill>
                  <a:srgbClr val="FF0000"/>
                </a:solidFill>
              </a:rPr>
              <a:t> width, </a:t>
            </a:r>
            <a:r>
              <a:rPr lang="en-US" altLang="zh-CN" sz="2000" b="1" dirty="0" err="1">
                <a:solidFill>
                  <a:srgbClr val="FF0000"/>
                </a:solidFill>
              </a:rPr>
              <a:t>int</a:t>
            </a:r>
            <a:r>
              <a:rPr lang="en-US" altLang="zh-CN" sz="2000" b="1" dirty="0">
                <a:solidFill>
                  <a:srgbClr val="FF0000"/>
                </a:solidFill>
              </a:rPr>
              <a:t> height)</a:t>
            </a:r>
            <a:r>
              <a:rPr lang="zh-CN" altLang="en-US" sz="2000" dirty="0"/>
              <a:t>方法是所有组件都拥有的一个方法，组件调用该方法可以设置组件本身的大小和在容器中的位置。</a:t>
            </a:r>
            <a:endParaRPr lang="en-US" altLang="zh-CN" sz="2000" dirty="0"/>
          </a:p>
          <a:p>
            <a:pPr marL="0" indent="0">
              <a:buNone/>
            </a:pPr>
            <a:r>
              <a:rPr lang="zh-CN" altLang="en-US" sz="2000" dirty="0"/>
              <a:t>      例如，</a:t>
            </a:r>
            <a:r>
              <a:rPr lang="en-US" altLang="zh-CN" sz="2000" dirty="0"/>
              <a:t>p</a:t>
            </a:r>
            <a:r>
              <a:rPr lang="zh-CN" altLang="en-US" sz="2000" dirty="0"/>
              <a:t>是某个容器，</a:t>
            </a:r>
            <a:r>
              <a:rPr lang="en-US" altLang="zh-CN" sz="2000" dirty="0" err="1"/>
              <a:t>p.</a:t>
            </a:r>
            <a:r>
              <a:rPr lang="en-US" altLang="zh-CN" sz="2000" b="1" dirty="0" err="1">
                <a:solidFill>
                  <a:srgbClr val="FF0000"/>
                </a:solidFill>
              </a:rPr>
              <a:t>setLayout</a:t>
            </a:r>
            <a:r>
              <a:rPr lang="en-US" altLang="zh-CN" sz="2000" b="1" dirty="0">
                <a:solidFill>
                  <a:srgbClr val="FF0000"/>
                </a:solidFill>
              </a:rPr>
              <a:t>(null)</a:t>
            </a:r>
            <a:r>
              <a:rPr lang="en-US" altLang="zh-CN" sz="2000" dirty="0"/>
              <a:t>;</a:t>
            </a:r>
            <a:r>
              <a:rPr lang="zh-CN" altLang="en-US" sz="2000" dirty="0"/>
              <a:t>会把</a:t>
            </a:r>
            <a:r>
              <a:rPr lang="en-US" altLang="zh-CN" sz="2000" dirty="0"/>
              <a:t>p</a:t>
            </a:r>
            <a:r>
              <a:rPr lang="zh-CN" altLang="en-US" sz="2000" dirty="0"/>
              <a:t>的布局设置为</a:t>
            </a:r>
            <a:r>
              <a:rPr lang="zh-CN" altLang="en-US" sz="2000" b="1" dirty="0">
                <a:solidFill>
                  <a:srgbClr val="FF0000"/>
                </a:solidFill>
              </a:rPr>
              <a:t>空布局</a:t>
            </a:r>
            <a:r>
              <a:rPr lang="zh-CN" altLang="en-US" sz="2000" dirty="0"/>
              <a:t>。</a:t>
            </a:r>
            <a:endParaRPr lang="en-US" altLang="zh-CN" sz="2000" dirty="0"/>
          </a:p>
          <a:p>
            <a:endParaRPr lang="en-US" altLang="zh-CN" sz="2000" dirty="0"/>
          </a:p>
          <a:p>
            <a:r>
              <a:rPr lang="zh-CN" altLang="en-US" sz="2000" dirty="0"/>
              <a:t>向空布局的容器</a:t>
            </a:r>
            <a:r>
              <a:rPr lang="en-US" altLang="zh-CN" sz="2000" dirty="0"/>
              <a:t>p</a:t>
            </a:r>
            <a:r>
              <a:rPr lang="zh-CN" altLang="en-US" sz="2000" dirty="0"/>
              <a:t>添加一个组件</a:t>
            </a:r>
            <a:r>
              <a:rPr lang="en-US" altLang="zh-CN" sz="2000" dirty="0"/>
              <a:t>com</a:t>
            </a:r>
            <a:r>
              <a:rPr lang="zh-CN" altLang="en-US" sz="2000" dirty="0"/>
              <a:t>需要两个步骤，首先使用</a:t>
            </a:r>
            <a:r>
              <a:rPr lang="en-US" altLang="zh-CN" sz="2000" b="1" dirty="0">
                <a:solidFill>
                  <a:srgbClr val="0000FF"/>
                </a:solidFill>
              </a:rPr>
              <a:t>add</a:t>
            </a:r>
            <a:r>
              <a:rPr lang="en-US" altLang="zh-CN" sz="2000" dirty="0"/>
              <a:t>(com)</a:t>
            </a:r>
            <a:r>
              <a:rPr lang="zh-CN" altLang="en-US" sz="2000" dirty="0"/>
              <a:t>方法向容器添加组件，然后组件</a:t>
            </a:r>
            <a:r>
              <a:rPr lang="en-US" altLang="zh-CN" sz="2000" dirty="0"/>
              <a:t>com</a:t>
            </a:r>
            <a:r>
              <a:rPr lang="zh-CN" altLang="en-US" sz="2000" dirty="0"/>
              <a:t>再调用</a:t>
            </a:r>
            <a:r>
              <a:rPr lang="en-US" altLang="zh-CN" sz="2000" b="1" dirty="0" err="1">
                <a:solidFill>
                  <a:srgbClr val="0000FF"/>
                </a:solidFill>
              </a:rPr>
              <a:t>setBounds</a:t>
            </a:r>
            <a:r>
              <a:rPr lang="en-US" altLang="zh-CN" sz="2000" dirty="0"/>
              <a:t>(</a:t>
            </a:r>
            <a:r>
              <a:rPr lang="en-US" altLang="zh-CN" sz="2000" dirty="0" err="1"/>
              <a:t>int</a:t>
            </a:r>
            <a:r>
              <a:rPr lang="en-US" altLang="zh-CN" sz="2000" dirty="0"/>
              <a:t> a, </a:t>
            </a:r>
            <a:r>
              <a:rPr lang="en-US" altLang="zh-CN" sz="2000" dirty="0" err="1"/>
              <a:t>int</a:t>
            </a:r>
            <a:r>
              <a:rPr lang="en-US" altLang="zh-CN" sz="2000" dirty="0"/>
              <a:t> b,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方法设置该组件在容器中的位置和本身的大小，组件都是一个</a:t>
            </a:r>
            <a:r>
              <a:rPr lang="zh-CN" altLang="en-US" sz="2000" b="1" dirty="0">
                <a:solidFill>
                  <a:srgbClr val="FF0000"/>
                </a:solidFill>
              </a:rPr>
              <a:t>矩形结构</a:t>
            </a:r>
            <a:r>
              <a:rPr lang="zh-CN" altLang="en-US" sz="2000" dirty="0"/>
              <a:t>，方法中的参数</a:t>
            </a:r>
            <a:r>
              <a:rPr lang="en-US" altLang="zh-CN" sz="2000" dirty="0" err="1"/>
              <a:t>a,b</a:t>
            </a:r>
            <a:r>
              <a:rPr lang="zh-CN" altLang="en-US" sz="2000" dirty="0"/>
              <a:t>是被添加的组件</a:t>
            </a:r>
            <a:r>
              <a:rPr lang="en-US" altLang="zh-CN" sz="2000" dirty="0"/>
              <a:t>com</a:t>
            </a:r>
            <a:r>
              <a:rPr lang="zh-CN" altLang="en-US" sz="2000" dirty="0"/>
              <a:t>的左上角在容器中的位置坐标，即该组件距容器左面</a:t>
            </a:r>
            <a:r>
              <a:rPr lang="en-US" altLang="zh-CN" sz="2000" dirty="0"/>
              <a:t>a</a:t>
            </a:r>
            <a:r>
              <a:rPr lang="zh-CN" altLang="en-US" sz="2000" dirty="0"/>
              <a:t>个像素，距容器上方</a:t>
            </a:r>
            <a:r>
              <a:rPr lang="en-US" altLang="zh-CN" sz="2000" dirty="0"/>
              <a:t>b</a:t>
            </a:r>
            <a:r>
              <a:rPr lang="zh-CN" altLang="en-US" sz="2000" dirty="0"/>
              <a:t>个像素；</a:t>
            </a:r>
            <a:r>
              <a:rPr lang="en-US" altLang="zh-CN" sz="2000" dirty="0"/>
              <a:t>width</a:t>
            </a:r>
            <a:r>
              <a:rPr lang="zh-CN" altLang="en-US" sz="2000" dirty="0"/>
              <a:t>和</a:t>
            </a:r>
            <a:r>
              <a:rPr lang="en-US" altLang="zh-CN" sz="2000" dirty="0"/>
              <a:t>height</a:t>
            </a:r>
            <a:r>
              <a:rPr lang="zh-CN" altLang="en-US" sz="2000" dirty="0"/>
              <a:t>是组件</a:t>
            </a:r>
            <a:r>
              <a:rPr lang="en-US" altLang="zh-CN" sz="2000" dirty="0"/>
              <a:t>com</a:t>
            </a:r>
            <a:r>
              <a:rPr lang="zh-CN" altLang="en-US" sz="2000" dirty="0"/>
              <a:t>的宽和高。</a:t>
            </a:r>
          </a:p>
        </p:txBody>
      </p:sp>
      <p:sp>
        <p:nvSpPr>
          <p:cNvPr id="4" name="矩形 3"/>
          <p:cNvSpPr/>
          <p:nvPr/>
        </p:nvSpPr>
        <p:spPr>
          <a:xfrm>
            <a:off x="0" y="0"/>
            <a:ext cx="1569660" cy="369332"/>
          </a:xfrm>
          <a:prstGeom prst="rect">
            <a:avLst/>
          </a:prstGeom>
        </p:spPr>
        <p:txBody>
          <a:bodyPr wrap="none">
            <a:spAutoFit/>
          </a:bodyPr>
          <a:lstStyle/>
          <a:p>
            <a:r>
              <a:rPr lang="en-US" altLang="zh-CN" dirty="0"/>
              <a:t>10.4 </a:t>
            </a:r>
            <a:r>
              <a:rPr lang="zh-CN" altLang="en-US" dirty="0"/>
              <a:t>布局设计</a:t>
            </a:r>
          </a:p>
        </p:txBody>
      </p:sp>
      <p:sp>
        <p:nvSpPr>
          <p:cNvPr id="5" name="灯片编号占位符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xmlns="" val="3229451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b="1" dirty="0">
                <a:solidFill>
                  <a:srgbClr val="FF0000"/>
                </a:solidFill>
              </a:rPr>
              <a:t>10.3 </a:t>
            </a:r>
            <a:r>
              <a:rPr lang="zh-CN" altLang="en-US" sz="2000" b="1" dirty="0">
                <a:solidFill>
                  <a:srgbClr val="FF0000"/>
                </a:solidFill>
              </a:rPr>
              <a:t>菜单</a:t>
            </a:r>
            <a:r>
              <a:rPr lang="zh-CN" altLang="en-US" sz="2000" b="1" i="1" u="sng" dirty="0">
                <a:solidFill>
                  <a:srgbClr val="FF0000"/>
                </a:solidFill>
              </a:rPr>
              <a:t>组件</a:t>
            </a:r>
            <a:endParaRPr lang="en-US" altLang="zh-CN" sz="2000" b="1" i="1" u="sng" dirty="0">
              <a:solidFill>
                <a:srgbClr val="FF0000"/>
              </a:solidFill>
            </a:endParaRPr>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b="1" dirty="0">
                <a:solidFill>
                  <a:srgbClr val="FF0000"/>
                </a:solidFill>
              </a:rPr>
              <a:t>10.6 </a:t>
            </a:r>
            <a:r>
              <a:rPr lang="zh-CN" altLang="en-US" sz="2000" b="1" dirty="0">
                <a:solidFill>
                  <a:srgbClr val="FF0000"/>
                </a:solidFill>
              </a:rPr>
              <a:t>文本</a:t>
            </a:r>
            <a:r>
              <a:rPr lang="zh-CN" altLang="en-US" sz="2000" b="1" i="1" u="sng" dirty="0">
                <a:solidFill>
                  <a:srgbClr val="FF0000"/>
                </a:solidFill>
              </a:rPr>
              <a:t>组件</a:t>
            </a:r>
            <a:endParaRPr lang="en-US" altLang="zh-CN" sz="2000" b="1" i="1" u="sng" dirty="0">
              <a:solidFill>
                <a:srgbClr val="FF0000"/>
              </a:solidFill>
            </a:endParaRPr>
          </a:p>
          <a:p>
            <a:r>
              <a:rPr lang="en-US" altLang="zh-CN" sz="2000" dirty="0">
                <a:solidFill>
                  <a:srgbClr val="FF0000"/>
                </a:solidFill>
              </a:rPr>
              <a:t>10.7 </a:t>
            </a:r>
            <a:r>
              <a:rPr lang="zh-CN" altLang="en-US" sz="2000" dirty="0">
                <a:solidFill>
                  <a:srgbClr val="FF0000"/>
                </a:solidFill>
              </a:rPr>
              <a:t>按钮与标签</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10.8 </a:t>
            </a:r>
            <a:r>
              <a:rPr lang="zh-CN" altLang="en-US" sz="2000" dirty="0">
                <a:solidFill>
                  <a:srgbClr val="FF0000"/>
                </a:solidFill>
              </a:rPr>
              <a:t>复选框与单选按钮</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10.9 </a:t>
            </a:r>
            <a:r>
              <a:rPr lang="zh-CN" altLang="en-US" sz="2000" dirty="0">
                <a:solidFill>
                  <a:srgbClr val="FF0000"/>
                </a:solidFill>
              </a:rPr>
              <a:t>列表</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10.10 </a:t>
            </a:r>
            <a:r>
              <a:rPr lang="zh-CN" altLang="en-US" sz="2000" dirty="0">
                <a:solidFill>
                  <a:srgbClr val="FF0000"/>
                </a:solidFill>
              </a:rPr>
              <a:t>表格</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10.11 </a:t>
            </a:r>
            <a:r>
              <a:rPr lang="zh-CN" altLang="en-US" sz="2000" dirty="0">
                <a:solidFill>
                  <a:srgbClr val="FF0000"/>
                </a:solidFill>
              </a:rPr>
              <a:t>树</a:t>
            </a:r>
            <a:r>
              <a:rPr lang="zh-CN" altLang="en-US" sz="2000" i="1" u="sng" dirty="0">
                <a:solidFill>
                  <a:srgbClr val="FF0000"/>
                </a:solidFill>
              </a:rPr>
              <a:t>组件</a:t>
            </a:r>
            <a:endParaRPr lang="en-US" altLang="zh-CN" sz="2000" i="1" u="sng" dirty="0">
              <a:solidFill>
                <a:srgbClr val="FF0000"/>
              </a:solidFill>
            </a:endParaRPr>
          </a:p>
          <a:p>
            <a:r>
              <a:rPr lang="en-US" altLang="zh-CN" sz="2000" dirty="0">
                <a:solidFill>
                  <a:srgbClr val="FF0000"/>
                </a:solidFill>
              </a:rPr>
              <a:t>10.12 </a:t>
            </a:r>
            <a:r>
              <a:rPr lang="zh-CN" altLang="en-US" sz="2000" dirty="0">
                <a:solidFill>
                  <a:srgbClr val="FF0000"/>
                </a:solidFill>
              </a:rPr>
              <a:t>进度条</a:t>
            </a:r>
            <a:r>
              <a:rPr lang="zh-CN" altLang="en-US" sz="2000" i="1" u="sng" dirty="0">
                <a:solidFill>
                  <a:srgbClr val="FF0000"/>
                </a:solidFill>
              </a:rPr>
              <a:t>组件</a:t>
            </a:r>
            <a:endParaRPr lang="en-US" altLang="zh-CN" sz="2000" i="1" u="sng" dirty="0">
              <a:solidFill>
                <a:srgbClr val="FF0000"/>
              </a:solidFill>
            </a:endParaRPr>
          </a:p>
          <a:p>
            <a:r>
              <a:rPr lang="en-US" altLang="zh-CN" sz="2000" b="1" dirty="0">
                <a:solidFill>
                  <a:srgbClr val="FF0000"/>
                </a:solidFill>
              </a:rPr>
              <a:t>10.13 </a:t>
            </a:r>
            <a:r>
              <a:rPr lang="zh-CN" altLang="en-US" sz="2000" b="1" i="1" u="sng" dirty="0">
                <a:solidFill>
                  <a:srgbClr val="FF0000"/>
                </a:solidFill>
              </a:rPr>
              <a:t>组件</a:t>
            </a:r>
            <a:r>
              <a:rPr lang="zh-CN" altLang="en-US" sz="2000" b="1" dirty="0">
                <a:solidFill>
                  <a:srgbClr val="FF0000"/>
                </a:solidFill>
              </a:rPr>
              <a:t>常用方法</a:t>
            </a:r>
            <a:endParaRPr lang="en-US" altLang="zh-CN" sz="2000" b="1" dirty="0">
              <a:solidFill>
                <a:srgbClr val="FF0000"/>
              </a:solidFill>
            </a:endParaRPr>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窗口事件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鼠标事件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10.16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焦点事件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10.17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键盘事件</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4</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xmlns="" val="2783107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000" dirty="0"/>
              <a:t>窗口中的菜单条（</a:t>
            </a:r>
            <a:r>
              <a:rPr lang="en-US" altLang="zh-CN" sz="2000" dirty="0"/>
              <a:t>menu bar</a:t>
            </a:r>
            <a:r>
              <a:rPr lang="zh-CN" altLang="en-US" sz="2000" dirty="0"/>
              <a:t>）、菜单（</a:t>
            </a:r>
            <a:r>
              <a:rPr lang="en-US" altLang="zh-CN" sz="2000" dirty="0"/>
              <a:t>menu</a:t>
            </a:r>
            <a:r>
              <a:rPr lang="zh-CN" altLang="en-US" sz="2000" dirty="0"/>
              <a:t>）、菜单项（</a:t>
            </a:r>
            <a:r>
              <a:rPr lang="en-US" altLang="zh-CN" sz="2000" dirty="0"/>
              <a:t>menu item</a:t>
            </a:r>
            <a:r>
              <a:rPr lang="zh-CN" altLang="en-US" sz="2000" dirty="0"/>
              <a:t>）是我们所熟悉的界面，</a:t>
            </a:r>
            <a:r>
              <a:rPr lang="zh-CN" altLang="en-US" sz="2000" b="1" dirty="0">
                <a:solidFill>
                  <a:srgbClr val="FF0000"/>
                </a:solidFill>
              </a:rPr>
              <a:t>菜单</a:t>
            </a:r>
            <a:r>
              <a:rPr lang="zh-CN" altLang="en-US" sz="2000" dirty="0"/>
              <a:t>放在</a:t>
            </a:r>
            <a:r>
              <a:rPr lang="zh-CN" altLang="en-US" sz="2000" b="1" dirty="0">
                <a:solidFill>
                  <a:srgbClr val="0000FF"/>
                </a:solidFill>
              </a:rPr>
              <a:t>菜单条</a:t>
            </a:r>
            <a:r>
              <a:rPr lang="zh-CN" altLang="en-US" sz="2000" dirty="0"/>
              <a:t>里，</a:t>
            </a:r>
            <a:r>
              <a:rPr lang="zh-CN" altLang="en-US" sz="2000" b="1" dirty="0">
                <a:solidFill>
                  <a:srgbClr val="00B050"/>
                </a:solidFill>
              </a:rPr>
              <a:t>菜单项</a:t>
            </a:r>
            <a:r>
              <a:rPr lang="zh-CN" altLang="en-US" sz="2000" dirty="0"/>
              <a:t>放在</a:t>
            </a:r>
            <a:r>
              <a:rPr lang="zh-CN" altLang="en-US" sz="2000" b="1" dirty="0">
                <a:solidFill>
                  <a:srgbClr val="FF0000"/>
                </a:solidFill>
              </a:rPr>
              <a:t>菜单</a:t>
            </a:r>
            <a:r>
              <a:rPr lang="zh-CN" altLang="en-US" sz="2000" dirty="0"/>
              <a:t>里。</a:t>
            </a:r>
          </a:p>
          <a:p>
            <a:endParaRPr lang="en-US" altLang="zh-CN" sz="2000" dirty="0"/>
          </a:p>
          <a:p>
            <a:r>
              <a:rPr lang="en-US" altLang="zh-CN" sz="2000" dirty="0"/>
              <a:t>1.JMenuBar</a:t>
            </a:r>
            <a:r>
              <a:rPr lang="zh-CN" altLang="en-US" sz="2000" dirty="0"/>
              <a:t>菜单条</a:t>
            </a:r>
          </a:p>
          <a:p>
            <a:r>
              <a:rPr lang="en-US" altLang="zh-CN" sz="2000" dirty="0"/>
              <a:t>(1) </a:t>
            </a:r>
            <a:r>
              <a:rPr lang="en-US" altLang="zh-CN" sz="2000" dirty="0" err="1"/>
              <a:t>JComponent</a:t>
            </a:r>
            <a:r>
              <a:rPr lang="zh-CN" altLang="en-US" sz="2000" dirty="0"/>
              <a:t>类的子类</a:t>
            </a:r>
            <a:r>
              <a:rPr lang="en-US" altLang="zh-CN" sz="2000" dirty="0" err="1"/>
              <a:t>JMenuBar</a:t>
            </a:r>
            <a:r>
              <a:rPr lang="zh-CN" altLang="en-US" sz="2000" dirty="0"/>
              <a:t>是负责创建</a:t>
            </a:r>
            <a:r>
              <a:rPr lang="zh-CN" altLang="en-US" sz="2000" b="1" dirty="0">
                <a:solidFill>
                  <a:srgbClr val="0000FF"/>
                </a:solidFill>
              </a:rPr>
              <a:t>菜单条</a:t>
            </a:r>
            <a:r>
              <a:rPr lang="zh-CN" altLang="en-US" sz="2000" dirty="0"/>
              <a:t>的，即</a:t>
            </a:r>
            <a:r>
              <a:rPr lang="en-US" altLang="zh-CN" sz="2000" dirty="0" err="1"/>
              <a:t>JMenuBar</a:t>
            </a:r>
            <a:r>
              <a:rPr lang="zh-CN" altLang="en-US" sz="2000" dirty="0"/>
              <a:t>的一个实例就是一个菜单条。</a:t>
            </a:r>
            <a:r>
              <a:rPr lang="en-US" altLang="zh-CN" sz="2000" dirty="0" err="1"/>
              <a:t>JFrame</a:t>
            </a:r>
            <a:r>
              <a:rPr lang="zh-CN" altLang="en-US" sz="2000" dirty="0"/>
              <a:t>类有一个将菜单条放置到窗口中的方法</a:t>
            </a:r>
            <a:r>
              <a:rPr lang="en-US" altLang="zh-CN" sz="2000" dirty="0"/>
              <a:t>public void </a:t>
            </a:r>
            <a:r>
              <a:rPr lang="en-US" altLang="zh-CN" sz="2000" dirty="0" err="1"/>
              <a:t>setJMenuBar</a:t>
            </a:r>
            <a:r>
              <a:rPr lang="en-US" altLang="zh-CN" sz="2000" dirty="0"/>
              <a:t>(</a:t>
            </a:r>
            <a:r>
              <a:rPr lang="en-US" altLang="zh-CN" sz="2000" dirty="0" err="1"/>
              <a:t>JMenuBar</a:t>
            </a:r>
            <a:r>
              <a:rPr lang="en-US" altLang="zh-CN" sz="2000" dirty="0"/>
              <a:t> </a:t>
            </a:r>
            <a:r>
              <a:rPr lang="en-US" altLang="zh-CN" sz="2000" dirty="0" err="1"/>
              <a:t>menubar</a:t>
            </a:r>
            <a:r>
              <a:rPr lang="en-US" altLang="zh-CN" sz="2000" dirty="0"/>
              <a:t>); </a:t>
            </a:r>
            <a:r>
              <a:rPr lang="zh-CN" altLang="en-US" sz="2000" dirty="0"/>
              <a:t>需要注意的是，只能向窗口添加</a:t>
            </a:r>
            <a:r>
              <a:rPr lang="zh-CN" altLang="en-US" sz="2000" b="1" dirty="0"/>
              <a:t>一个</a:t>
            </a:r>
            <a:r>
              <a:rPr lang="zh-CN" altLang="en-US" sz="2000" dirty="0"/>
              <a:t>菜单条。 </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xmlns="" val="19368241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en-US" altLang="zh-CN" sz="2000" dirty="0" err="1"/>
              <a:t>JMenu</a:t>
            </a:r>
            <a:r>
              <a:rPr lang="zh-CN" altLang="en-US" sz="2000" dirty="0"/>
              <a:t>菜单</a:t>
            </a:r>
          </a:p>
          <a:p>
            <a:r>
              <a:rPr lang="en-US" altLang="zh-CN" sz="2000" dirty="0" err="1"/>
              <a:t>JComponent</a:t>
            </a:r>
            <a:r>
              <a:rPr lang="zh-CN" altLang="en-US" sz="2000" dirty="0"/>
              <a:t>类的子类</a:t>
            </a:r>
            <a:r>
              <a:rPr lang="en-US" altLang="zh-CN" sz="2000" dirty="0" err="1"/>
              <a:t>JMenu</a:t>
            </a:r>
            <a:r>
              <a:rPr lang="zh-CN" altLang="en-US" sz="2000" dirty="0"/>
              <a:t>类是负责创建</a:t>
            </a:r>
            <a:r>
              <a:rPr lang="zh-CN" altLang="en-US" sz="2000" b="1" dirty="0">
                <a:solidFill>
                  <a:srgbClr val="FF0000"/>
                </a:solidFill>
              </a:rPr>
              <a:t>菜单</a:t>
            </a:r>
            <a:r>
              <a:rPr lang="zh-CN" altLang="en-US" sz="2000" dirty="0"/>
              <a:t>的，</a:t>
            </a:r>
            <a:r>
              <a:rPr lang="en-US" altLang="zh-CN" sz="2000" dirty="0" err="1"/>
              <a:t>JMenu</a:t>
            </a:r>
            <a:r>
              <a:rPr lang="zh-CN" altLang="en-US" sz="2000" dirty="0"/>
              <a:t>类的主要方法有以下几种：</a:t>
            </a:r>
          </a:p>
          <a:p>
            <a:pPr lvl="1"/>
            <a:r>
              <a:rPr lang="en-US" altLang="zh-CN" sz="2000" dirty="0" err="1"/>
              <a:t>JMenu</a:t>
            </a:r>
            <a:r>
              <a:rPr lang="en-US" altLang="zh-CN" sz="2000" dirty="0"/>
              <a:t>(String s)</a:t>
            </a:r>
            <a:r>
              <a:rPr lang="zh-CN" altLang="en-US" sz="2000" dirty="0"/>
              <a:t>：建立一个指定标题的菜单，标题由参数</a:t>
            </a:r>
            <a:r>
              <a:rPr lang="en-US" altLang="zh-CN" sz="2000" dirty="0"/>
              <a:t>s</a:t>
            </a:r>
            <a:r>
              <a:rPr lang="zh-CN" altLang="en-US" sz="2000" dirty="0"/>
              <a:t>确定。 </a:t>
            </a:r>
          </a:p>
          <a:p>
            <a:pPr lvl="1"/>
            <a:r>
              <a:rPr lang="en-US" altLang="zh-CN" sz="2000" dirty="0"/>
              <a:t>public void add(</a:t>
            </a:r>
            <a:r>
              <a:rPr lang="en-US" altLang="zh-CN" sz="2000" dirty="0" err="1"/>
              <a:t>MenuItem</a:t>
            </a:r>
            <a:r>
              <a:rPr lang="en-US" altLang="zh-CN" sz="2000" dirty="0"/>
              <a:t> item)</a:t>
            </a:r>
            <a:r>
              <a:rPr lang="zh-CN" altLang="en-US" sz="2000" dirty="0"/>
              <a:t>：向菜单增加由参数</a:t>
            </a:r>
            <a:r>
              <a:rPr lang="en-US" altLang="zh-CN" sz="2000" dirty="0"/>
              <a:t>item</a:t>
            </a:r>
            <a:r>
              <a:rPr lang="zh-CN" altLang="en-US" sz="2000" dirty="0"/>
              <a:t>指定的菜单项对象。</a:t>
            </a:r>
          </a:p>
          <a:p>
            <a:pPr lvl="1"/>
            <a:r>
              <a:rPr lang="en-US" altLang="zh-CN" sz="2000" dirty="0"/>
              <a:t>public void add(String s)</a:t>
            </a:r>
            <a:r>
              <a:rPr lang="zh-CN" altLang="en-US" sz="2000" dirty="0"/>
              <a:t>：向菜单增加指定的选项。</a:t>
            </a:r>
          </a:p>
          <a:p>
            <a:pPr lvl="1"/>
            <a:r>
              <a:rPr lang="en-US" altLang="zh-CN" sz="2000" dirty="0"/>
              <a:t>public </a:t>
            </a:r>
            <a:r>
              <a:rPr lang="en-US" altLang="zh-CN" sz="2000" dirty="0" err="1"/>
              <a:t>JMenuItem</a:t>
            </a:r>
            <a:r>
              <a:rPr lang="en-US" altLang="zh-CN" sz="2000" dirty="0"/>
              <a:t> </a:t>
            </a:r>
            <a:r>
              <a:rPr lang="en-US" altLang="zh-CN" sz="2000" dirty="0" err="1"/>
              <a:t>getItem</a:t>
            </a:r>
            <a:r>
              <a:rPr lang="en-US" altLang="zh-CN" sz="2000" dirty="0"/>
              <a:t>(</a:t>
            </a:r>
            <a:r>
              <a:rPr lang="en-US" altLang="zh-CN" sz="2000" dirty="0" err="1"/>
              <a:t>int</a:t>
            </a:r>
            <a:r>
              <a:rPr lang="en-US" altLang="zh-CN" sz="2000" dirty="0"/>
              <a:t> n)</a:t>
            </a:r>
            <a:r>
              <a:rPr lang="zh-CN" altLang="en-US" sz="2000" dirty="0"/>
              <a:t>：得到指定索引处的菜单项。</a:t>
            </a:r>
          </a:p>
          <a:p>
            <a:pPr lvl="1"/>
            <a:r>
              <a:rPr lang="en-US" altLang="zh-CN" sz="2000" dirty="0"/>
              <a:t>public </a:t>
            </a:r>
            <a:r>
              <a:rPr lang="en-US" altLang="zh-CN" sz="2000" dirty="0" err="1"/>
              <a:t>int</a:t>
            </a:r>
            <a:r>
              <a:rPr lang="en-US" altLang="zh-CN" sz="2000" dirty="0"/>
              <a:t> </a:t>
            </a:r>
            <a:r>
              <a:rPr lang="en-US" altLang="zh-CN" sz="2000" dirty="0" err="1"/>
              <a:t>getItemCount</a:t>
            </a:r>
            <a:r>
              <a:rPr lang="en-US" altLang="zh-CN" sz="2000" dirty="0"/>
              <a:t>()</a:t>
            </a:r>
            <a:r>
              <a:rPr lang="zh-CN" altLang="en-US" sz="2000" dirty="0"/>
              <a:t>：得到菜单项数目。</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xmlns="" val="114356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 </a:t>
            </a:r>
            <a:r>
              <a:rPr lang="en-US" altLang="zh-CN" sz="2000" dirty="0" err="1"/>
              <a:t>JMenuItem</a:t>
            </a:r>
            <a:r>
              <a:rPr lang="zh-CN" altLang="en-US" sz="2000" dirty="0"/>
              <a:t>菜单项</a:t>
            </a:r>
          </a:p>
          <a:p>
            <a:r>
              <a:rPr lang="en-US" altLang="zh-CN" sz="2000" b="1" dirty="0" err="1">
                <a:solidFill>
                  <a:srgbClr val="FF0000"/>
                </a:solidFill>
              </a:rPr>
              <a:t>JMenuItem</a:t>
            </a:r>
            <a:r>
              <a:rPr lang="zh-CN" altLang="en-US" sz="2000" b="1" dirty="0">
                <a:solidFill>
                  <a:srgbClr val="FF0000"/>
                </a:solidFill>
              </a:rPr>
              <a:t>是</a:t>
            </a:r>
            <a:r>
              <a:rPr lang="en-US" altLang="zh-CN" sz="2000" b="1" dirty="0" err="1">
                <a:solidFill>
                  <a:srgbClr val="FF0000"/>
                </a:solidFill>
              </a:rPr>
              <a:t>JMenu</a:t>
            </a:r>
            <a:r>
              <a:rPr lang="zh-CN" altLang="en-US" sz="2000" b="1" dirty="0">
                <a:solidFill>
                  <a:srgbClr val="FF0000"/>
                </a:solidFill>
              </a:rPr>
              <a:t>的父类</a:t>
            </a:r>
            <a:r>
              <a:rPr lang="zh-CN" altLang="en-US" sz="2000" dirty="0"/>
              <a:t>，该类是负责创建</a:t>
            </a:r>
            <a:r>
              <a:rPr lang="zh-CN" altLang="en-US" sz="2000" b="1" dirty="0">
                <a:solidFill>
                  <a:srgbClr val="00B050"/>
                </a:solidFill>
              </a:rPr>
              <a:t>菜单项</a:t>
            </a:r>
            <a:r>
              <a:rPr lang="zh-CN" altLang="en-US" sz="2000" dirty="0"/>
              <a:t>的，即</a:t>
            </a:r>
            <a:r>
              <a:rPr lang="en-US" altLang="zh-CN" sz="2000" dirty="0" err="1"/>
              <a:t>JMenuItem</a:t>
            </a:r>
            <a:r>
              <a:rPr lang="zh-CN" altLang="en-US" sz="2000" dirty="0"/>
              <a:t>的一个实例就是一个菜单项。菜单项将被放在菜单里。</a:t>
            </a:r>
            <a:r>
              <a:rPr lang="en-US" altLang="zh-CN" sz="2000" dirty="0" err="1"/>
              <a:t>JMenuItem</a:t>
            </a:r>
            <a:r>
              <a:rPr lang="zh-CN" altLang="en-US" sz="2000" dirty="0"/>
              <a:t>类的主要方法有以下几种：</a:t>
            </a:r>
          </a:p>
          <a:p>
            <a:pPr lvl="1"/>
            <a:r>
              <a:rPr lang="en-US" altLang="zh-CN" sz="2000" dirty="0" err="1"/>
              <a:t>JMenuItem</a:t>
            </a:r>
            <a:r>
              <a:rPr lang="en-US" altLang="zh-CN" sz="2000" dirty="0"/>
              <a:t>(String s)</a:t>
            </a:r>
            <a:r>
              <a:rPr lang="zh-CN" altLang="en-US" sz="2000" dirty="0"/>
              <a:t>：构造有标题的菜单项。</a:t>
            </a:r>
          </a:p>
          <a:p>
            <a:pPr lvl="1"/>
            <a:r>
              <a:rPr lang="en-US" altLang="zh-CN" sz="2000" dirty="0" err="1"/>
              <a:t>JMenuItem</a:t>
            </a:r>
            <a:r>
              <a:rPr lang="en-US" altLang="zh-CN" sz="2000" dirty="0"/>
              <a:t>(String s, Icon icon)</a:t>
            </a:r>
            <a:r>
              <a:rPr lang="zh-CN" altLang="en-US" sz="2000" dirty="0"/>
              <a:t>：构造有标题和图标的菜单项。</a:t>
            </a:r>
          </a:p>
          <a:p>
            <a:pPr lvl="1"/>
            <a:r>
              <a:rPr lang="en-US" altLang="zh-CN" sz="2000" dirty="0"/>
              <a:t>public void </a:t>
            </a:r>
            <a:r>
              <a:rPr lang="en-US" altLang="zh-CN" sz="2000" dirty="0" err="1"/>
              <a:t>setEnabled</a:t>
            </a:r>
            <a:r>
              <a:rPr lang="en-US" altLang="zh-CN" sz="2000" dirty="0"/>
              <a:t>(</a:t>
            </a:r>
            <a:r>
              <a:rPr lang="en-US" altLang="zh-CN" sz="2000" dirty="0" err="1"/>
              <a:t>boolean</a:t>
            </a:r>
            <a:r>
              <a:rPr lang="en-US" altLang="zh-CN" sz="2000" dirty="0"/>
              <a:t> b)</a:t>
            </a:r>
            <a:r>
              <a:rPr lang="zh-CN" altLang="en-US" sz="2000" dirty="0"/>
              <a:t>：设置当前菜单项是否可被选择。 </a:t>
            </a:r>
            <a:endParaRPr lang="en-US" altLang="zh-CN" sz="2000" dirty="0"/>
          </a:p>
          <a:p>
            <a:pPr lvl="1"/>
            <a:r>
              <a:rPr lang="en-US" altLang="zh-CN" sz="2000" dirty="0"/>
              <a:t>public String </a:t>
            </a:r>
            <a:r>
              <a:rPr lang="en-US" altLang="zh-CN" sz="2000" dirty="0" err="1"/>
              <a:t>getLabel</a:t>
            </a:r>
            <a:r>
              <a:rPr lang="en-US" altLang="zh-CN" sz="2000" dirty="0"/>
              <a:t>()</a:t>
            </a:r>
            <a:r>
              <a:rPr lang="zh-CN" altLang="en-US" sz="2000" dirty="0"/>
              <a:t>：得到菜单项的名字。</a:t>
            </a:r>
          </a:p>
          <a:p>
            <a:pPr lvl="1"/>
            <a:endParaRPr lang="zh-CN" altLang="en-US" sz="2000" dirty="0"/>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xmlns="" val="114356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sz="2000" dirty="0"/>
              <a:t>public void </a:t>
            </a:r>
            <a:r>
              <a:rPr lang="en-US" altLang="zh-CN" sz="2000" b="1" dirty="0" err="1">
                <a:solidFill>
                  <a:srgbClr val="FF0000"/>
                </a:solidFill>
              </a:rPr>
              <a:t>set</a:t>
            </a:r>
            <a:r>
              <a:rPr lang="en-US" altLang="zh-CN" sz="2000" dirty="0" err="1"/>
              <a:t>Accelerator</a:t>
            </a:r>
            <a:r>
              <a:rPr lang="en-US" altLang="zh-CN" sz="2000" dirty="0"/>
              <a:t>(</a:t>
            </a:r>
            <a:r>
              <a:rPr lang="en-US" altLang="zh-CN" sz="2000" dirty="0" err="1"/>
              <a:t>KeyStroke</a:t>
            </a:r>
            <a:r>
              <a:rPr lang="en-US" altLang="zh-CN" sz="2000" dirty="0"/>
              <a:t> </a:t>
            </a:r>
            <a:r>
              <a:rPr lang="en-US" altLang="zh-CN" sz="2000" dirty="0" err="1"/>
              <a:t>keyStroke</a:t>
            </a:r>
            <a:r>
              <a:rPr lang="en-US" altLang="zh-CN" sz="2000" dirty="0"/>
              <a:t>)</a:t>
            </a:r>
            <a:r>
              <a:rPr lang="zh-CN" altLang="en-US" sz="2000" dirty="0"/>
              <a:t>：为菜单项设置</a:t>
            </a:r>
            <a:r>
              <a:rPr lang="zh-CN" altLang="en-US" sz="2000" b="1" dirty="0">
                <a:solidFill>
                  <a:srgbClr val="FF0000"/>
                </a:solidFill>
              </a:rPr>
              <a:t>快捷键</a:t>
            </a:r>
            <a:r>
              <a:rPr lang="zh-CN" altLang="en-US" sz="2000" dirty="0"/>
              <a:t>。为了向该方法的参数传递一个</a:t>
            </a:r>
            <a:r>
              <a:rPr lang="en-US" altLang="zh-CN" sz="2000" dirty="0" err="1"/>
              <a:t>KeyStroke</a:t>
            </a:r>
            <a:r>
              <a:rPr lang="zh-CN" altLang="en-US" sz="2000" dirty="0"/>
              <a:t>对象，可以使用</a:t>
            </a:r>
            <a:r>
              <a:rPr lang="en-US" altLang="zh-CN" sz="2000" dirty="0" err="1"/>
              <a:t>KeyStroke</a:t>
            </a:r>
            <a:r>
              <a:rPr lang="zh-CN" altLang="en-US" sz="2000" dirty="0"/>
              <a:t>类的类方法：</a:t>
            </a:r>
            <a:r>
              <a:rPr lang="en-US" altLang="zh-CN" sz="2000" dirty="0"/>
              <a:t>public static </a:t>
            </a:r>
            <a:r>
              <a:rPr lang="en-US" altLang="zh-CN" sz="2000" dirty="0" err="1"/>
              <a:t>KeyStroke</a:t>
            </a:r>
            <a:r>
              <a:rPr lang="en-US" altLang="zh-CN" sz="2000" dirty="0"/>
              <a:t> </a:t>
            </a:r>
            <a:r>
              <a:rPr lang="en-US" altLang="zh-CN" sz="2000" b="1" dirty="0" err="1">
                <a:solidFill>
                  <a:srgbClr val="FF0000"/>
                </a:solidFill>
              </a:rPr>
              <a:t>get</a:t>
            </a:r>
            <a:r>
              <a:rPr lang="en-US" altLang="zh-CN" sz="2000" dirty="0" err="1"/>
              <a:t>KeyStroke</a:t>
            </a:r>
            <a:r>
              <a:rPr lang="en-US" altLang="zh-CN" sz="2000" dirty="0"/>
              <a:t>(char </a:t>
            </a:r>
            <a:r>
              <a:rPr lang="en-US" altLang="zh-CN" sz="2000" dirty="0" err="1"/>
              <a:t>keyChar</a:t>
            </a:r>
            <a:r>
              <a:rPr lang="en-US" altLang="zh-CN" sz="2000" dirty="0"/>
              <a:t>)</a:t>
            </a:r>
            <a:r>
              <a:rPr lang="zh-CN" altLang="en-US" sz="2000" dirty="0"/>
              <a:t>返回一个</a:t>
            </a:r>
            <a:r>
              <a:rPr lang="en-US" altLang="zh-CN" sz="2000" dirty="0" err="1"/>
              <a:t>KeyStroke</a:t>
            </a:r>
            <a:r>
              <a:rPr lang="zh-CN" altLang="en-US" sz="2000" dirty="0"/>
              <a:t>对象。也可以使用</a:t>
            </a:r>
            <a:r>
              <a:rPr lang="en-US" altLang="zh-CN" sz="2000" dirty="0" err="1"/>
              <a:t>KeyStroke</a:t>
            </a:r>
            <a:r>
              <a:rPr lang="zh-CN" altLang="en-US" sz="2000" dirty="0"/>
              <a:t>类的静态方法</a:t>
            </a:r>
            <a:r>
              <a:rPr lang="en-US" altLang="zh-CN" sz="2000" dirty="0"/>
              <a:t>public static </a:t>
            </a:r>
            <a:r>
              <a:rPr lang="en-US" altLang="zh-CN" sz="2000" dirty="0" err="1"/>
              <a:t>KeyStroke</a:t>
            </a:r>
            <a:r>
              <a:rPr lang="en-US" altLang="zh-CN" sz="2000" dirty="0"/>
              <a:t> </a:t>
            </a:r>
            <a:r>
              <a:rPr lang="en-US" altLang="zh-CN" sz="2000" dirty="0" err="1"/>
              <a:t>getKeyStroke</a:t>
            </a:r>
            <a:r>
              <a:rPr lang="en-US" altLang="zh-CN" sz="2000" dirty="0"/>
              <a:t>(</a:t>
            </a:r>
            <a:r>
              <a:rPr lang="en-US" altLang="zh-CN" sz="2000" dirty="0" err="1"/>
              <a:t>int</a:t>
            </a:r>
            <a:r>
              <a:rPr lang="en-US" altLang="zh-CN" sz="2000" dirty="0"/>
              <a:t> </a:t>
            </a:r>
            <a:r>
              <a:rPr lang="en-US" altLang="zh-CN" sz="2000" dirty="0" err="1"/>
              <a:t>keyCode</a:t>
            </a:r>
            <a:r>
              <a:rPr lang="en-US" altLang="zh-CN" sz="2000" dirty="0"/>
              <a:t>, </a:t>
            </a:r>
            <a:r>
              <a:rPr lang="en-US" altLang="zh-CN" sz="2000" dirty="0" err="1"/>
              <a:t>int</a:t>
            </a:r>
            <a:r>
              <a:rPr lang="en-US" altLang="zh-CN" sz="2000" dirty="0"/>
              <a:t> modifiers)</a:t>
            </a:r>
            <a:br>
              <a:rPr lang="en-US" altLang="zh-CN" sz="2000" dirty="0"/>
            </a:br>
            <a:r>
              <a:rPr lang="zh-CN" altLang="en-US" sz="2000" dirty="0"/>
              <a:t>返回一个</a:t>
            </a:r>
            <a:r>
              <a:rPr lang="en-US" altLang="zh-CN" sz="2000" dirty="0" err="1"/>
              <a:t>KeyStroke</a:t>
            </a:r>
            <a:r>
              <a:rPr lang="zh-CN" altLang="en-US" sz="2000" dirty="0"/>
              <a:t>对象</a:t>
            </a:r>
            <a:endParaRPr lang="en-US" altLang="zh-CN" sz="2000" dirty="0"/>
          </a:p>
          <a:p>
            <a:pPr lvl="2"/>
            <a:r>
              <a:rPr lang="zh-CN" altLang="en-US" sz="2000" dirty="0"/>
              <a:t>参数</a:t>
            </a:r>
            <a:r>
              <a:rPr lang="en-US" altLang="zh-CN" sz="2000" dirty="0" err="1"/>
              <a:t>keyCode</a:t>
            </a:r>
            <a:r>
              <a:rPr lang="zh-CN" altLang="en-US" sz="2000" dirty="0"/>
              <a:t>取值范围：</a:t>
            </a:r>
            <a:r>
              <a:rPr lang="en-US" altLang="zh-CN" sz="2000" dirty="0" err="1"/>
              <a:t>KeyEvent.VK_A~KeyEvent.VK_Z</a:t>
            </a:r>
            <a:endParaRPr lang="en-US" altLang="zh-CN" sz="2000" dirty="0"/>
          </a:p>
          <a:p>
            <a:pPr lvl="2"/>
            <a:r>
              <a:rPr lang="zh-CN" altLang="en-US" sz="2000" dirty="0"/>
              <a:t>参数</a:t>
            </a:r>
            <a:r>
              <a:rPr lang="en-US" altLang="zh-CN" sz="2000" dirty="0"/>
              <a:t>modifiers</a:t>
            </a:r>
            <a:r>
              <a:rPr lang="zh-CN" altLang="en-US" sz="2000" dirty="0"/>
              <a:t>取值范围：</a:t>
            </a:r>
            <a:r>
              <a:rPr lang="en-US" altLang="zh-CN" sz="2000" dirty="0" err="1"/>
              <a:t>InputEvent.</a:t>
            </a:r>
            <a:r>
              <a:rPr lang="en-US" altLang="zh-CN" sz="2000" b="1" dirty="0" err="1">
                <a:solidFill>
                  <a:srgbClr val="0000FF"/>
                </a:solidFill>
              </a:rPr>
              <a:t>ALT</a:t>
            </a:r>
            <a:r>
              <a:rPr lang="en-US" altLang="zh-CN" sz="2000" dirty="0" err="1"/>
              <a:t>_MASK</a:t>
            </a:r>
            <a:r>
              <a:rPr lang="en-US" altLang="zh-CN" sz="2000" dirty="0"/>
              <a:t>, </a:t>
            </a:r>
            <a:r>
              <a:rPr lang="en-US" altLang="zh-CN" sz="2000" dirty="0" err="1"/>
              <a:t>InputEvent.</a:t>
            </a:r>
            <a:r>
              <a:rPr lang="en-US" altLang="zh-CN" sz="2000" b="1" dirty="0" err="1">
                <a:solidFill>
                  <a:srgbClr val="0000FF"/>
                </a:solidFill>
              </a:rPr>
              <a:t>CTRL</a:t>
            </a:r>
            <a:r>
              <a:rPr lang="en-US" altLang="zh-CN" sz="2000" dirty="0" err="1"/>
              <a:t>_MASK</a:t>
            </a:r>
            <a:r>
              <a:rPr lang="zh-CN" altLang="en-US" sz="2000" dirty="0"/>
              <a:t>和</a:t>
            </a:r>
            <a:r>
              <a:rPr lang="en-US" altLang="zh-CN" sz="2000" dirty="0" err="1"/>
              <a:t>InputEvent.</a:t>
            </a:r>
            <a:r>
              <a:rPr lang="en-US" altLang="zh-CN" sz="2000" b="1" dirty="0" err="1">
                <a:solidFill>
                  <a:srgbClr val="0000FF"/>
                </a:solidFill>
              </a:rPr>
              <a:t>SHIFT</a:t>
            </a:r>
            <a:r>
              <a:rPr lang="en-US" altLang="zh-CN" sz="2000" dirty="0" err="1"/>
              <a:t>_MASK</a:t>
            </a:r>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xmlns="" val="114356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zh-CN" altLang="en-US" sz="2000" dirty="0"/>
              <a:t>嵌入子菜单</a:t>
            </a:r>
            <a:r>
              <a:rPr lang="en-US" altLang="zh-CN" sz="2000" dirty="0" err="1"/>
              <a:t>JMenu</a:t>
            </a:r>
            <a:r>
              <a:rPr lang="zh-CN" altLang="en-US" sz="2000" dirty="0"/>
              <a:t>是</a:t>
            </a:r>
            <a:r>
              <a:rPr lang="en-US" altLang="zh-CN" sz="2000" dirty="0" err="1"/>
              <a:t>JMenuItem</a:t>
            </a:r>
            <a:r>
              <a:rPr lang="zh-CN" altLang="en-US" sz="2000" dirty="0"/>
              <a:t>的子类，因此菜单项本身也可以是一个菜单，称这样的菜单项为</a:t>
            </a:r>
            <a:r>
              <a:rPr lang="zh-CN" altLang="en-US" sz="2000" b="1" dirty="0">
                <a:solidFill>
                  <a:srgbClr val="FF0000"/>
                </a:solidFill>
              </a:rPr>
              <a:t>子菜单</a:t>
            </a:r>
            <a:r>
              <a:rPr lang="zh-CN" altLang="en-US" sz="2000" dirty="0"/>
              <a:t>。为了使得菜单项有一个图标，可以用图标类</a:t>
            </a:r>
            <a:r>
              <a:rPr lang="en-US" altLang="zh-CN" sz="2000" dirty="0"/>
              <a:t>Icon</a:t>
            </a:r>
            <a:r>
              <a:rPr lang="zh-CN" altLang="en-US" sz="2000" dirty="0"/>
              <a:t>声明一个图标，然后使用其子类</a:t>
            </a:r>
            <a:r>
              <a:rPr lang="en-US" altLang="zh-CN" sz="2000" dirty="0" err="1"/>
              <a:t>ImageIcon</a:t>
            </a:r>
            <a:r>
              <a:rPr lang="zh-CN" altLang="en-US" sz="2000" dirty="0"/>
              <a:t>类创建一个图标，如：</a:t>
            </a:r>
          </a:p>
          <a:p>
            <a:pPr lvl="1"/>
            <a:r>
              <a:rPr lang="en-US" altLang="zh-CN" sz="2000" dirty="0"/>
              <a:t>Icon  </a:t>
            </a:r>
            <a:r>
              <a:rPr lang="en-US" altLang="zh-CN" sz="2000" dirty="0" err="1"/>
              <a:t>icon</a:t>
            </a:r>
            <a:r>
              <a:rPr lang="en-US" altLang="zh-CN" sz="2000" dirty="0"/>
              <a:t> = new </a:t>
            </a:r>
            <a:r>
              <a:rPr lang="en-US" altLang="zh-CN" sz="2000" dirty="0" err="1"/>
              <a:t>ImageIcon</a:t>
            </a:r>
            <a:r>
              <a:rPr lang="en-US" altLang="zh-CN" sz="2000" dirty="0"/>
              <a:t>(“open.gif”);</a:t>
            </a:r>
          </a:p>
          <a:p>
            <a:endParaRPr lang="en-US" altLang="zh-CN" sz="2000" b="1" dirty="0">
              <a:solidFill>
                <a:srgbClr val="FF0000"/>
              </a:solidFill>
            </a:endParaRPr>
          </a:p>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 Example10_1.java】</a:t>
            </a:r>
          </a:p>
          <a:p>
            <a:r>
              <a:rPr lang="zh-CN" altLang="en-US" sz="2000" dirty="0"/>
              <a:t>一个含有菜单的窗口。</a:t>
            </a:r>
          </a:p>
        </p:txBody>
      </p:sp>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矩形 5">
            <a:extLst>
              <a:ext uri="{FF2B5EF4-FFF2-40B4-BE49-F238E27FC236}">
                <a16:creationId xmlns:a16="http://schemas.microsoft.com/office/drawing/2014/main" xmlns="" id="{A1516811-0D23-4AFA-B38C-30FB7D805A05}"/>
              </a:ext>
            </a:extLst>
          </p:cNvPr>
          <p:cNvSpPr/>
          <p:nvPr/>
        </p:nvSpPr>
        <p:spPr>
          <a:xfrm>
            <a:off x="899592" y="4411593"/>
            <a:ext cx="4824536"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java.awt.event.InputEvent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java.awt.event.KeyEvent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FirstWindow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FirstWindow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一个简单的窗口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xmlns="" id="{89CEC441-F91A-4B0D-849D-314F794D83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896733" y="4411593"/>
            <a:ext cx="2847602" cy="1416462"/>
          </a:xfrm>
          <a:prstGeom prst="rect">
            <a:avLst/>
          </a:prstGeom>
        </p:spPr>
      </p:pic>
    </p:spTree>
    <p:extLst>
      <p:ext uri="{BB962C8B-B14F-4D97-AF65-F5344CB8AC3E}">
        <p14:creationId xmlns:p14="http://schemas.microsoft.com/office/powerpoint/2010/main" xmlns="" val="114356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MenuBar</a:t>
            </a:r>
            <a:endParaRPr lang="en-US" altLang="zh-CN" sz="2000" dirty="0"/>
          </a:p>
          <a:p>
            <a:pPr lvl="1"/>
            <a:r>
              <a:rPr lang="en-US" altLang="zh-CN" sz="2000" dirty="0" err="1"/>
              <a:t>javax.swing.</a:t>
            </a:r>
            <a:r>
              <a:rPr lang="en-US" altLang="zh-CN" sz="2000" b="1" dirty="0" err="1"/>
              <a:t>J</a:t>
            </a:r>
            <a:r>
              <a:rPr lang="en-US" altLang="zh-CN" sz="2000" dirty="0" err="1"/>
              <a:t>Menu</a:t>
            </a:r>
            <a:endParaRPr lang="en-US" altLang="zh-CN" sz="2000" dirty="0"/>
          </a:p>
          <a:p>
            <a:pPr lvl="1"/>
            <a:r>
              <a:rPr lang="en-US" altLang="zh-CN" sz="2000" dirty="0" err="1"/>
              <a:t>javax.swing.</a:t>
            </a:r>
            <a:r>
              <a:rPr lang="en-US" altLang="zh-CN" sz="2000" b="1" dirty="0" err="1"/>
              <a:t>J</a:t>
            </a:r>
            <a:r>
              <a:rPr lang="en-US" altLang="zh-CN" sz="2000" dirty="0" err="1"/>
              <a:t>MenuItem</a:t>
            </a:r>
            <a:endParaRPr lang="en-US" altLang="zh-CN" sz="2000" dirty="0"/>
          </a:p>
          <a:p>
            <a:pPr lvl="1"/>
            <a:r>
              <a:rPr lang="en-US" altLang="zh-CN" sz="2000" dirty="0" err="1"/>
              <a:t>javax.swing.</a:t>
            </a:r>
            <a:r>
              <a:rPr lang="en-US" altLang="zh-CN" sz="2000" b="1" dirty="0" err="1"/>
              <a:t>J</a:t>
            </a:r>
            <a:r>
              <a:rPr lang="en-US" altLang="zh-CN" sz="2000" dirty="0" err="1"/>
              <a:t>CheckBoxMenuItem</a:t>
            </a:r>
            <a:endParaRPr lang="en-US" altLang="zh-CN" sz="2000" dirty="0"/>
          </a:p>
          <a:p>
            <a:pPr lvl="1"/>
            <a:r>
              <a:rPr lang="en-US" altLang="zh-CN" sz="2000" dirty="0" err="1"/>
              <a:t>javax.swing.</a:t>
            </a:r>
            <a:r>
              <a:rPr lang="en-US" altLang="zh-CN" sz="2000" b="1" dirty="0" err="1"/>
              <a:t>J</a:t>
            </a:r>
            <a:r>
              <a:rPr lang="en-US" altLang="zh-CN" sz="2000" dirty="0" err="1"/>
              <a:t>RadioButtonMenuItem</a:t>
            </a:r>
            <a:endParaRPr lang="en-US" altLang="zh-CN" sz="2000" dirty="0"/>
          </a:p>
          <a:p>
            <a:pPr lvl="1"/>
            <a:r>
              <a:rPr lang="en-US" altLang="zh-CN" sz="2000" dirty="0" err="1"/>
              <a:t>javax.swing.</a:t>
            </a:r>
            <a:r>
              <a:rPr lang="en-US" altLang="zh-CN" sz="2000" b="1" dirty="0" err="1"/>
              <a:t>J</a:t>
            </a:r>
            <a:r>
              <a:rPr lang="en-US" altLang="zh-CN" sz="2000" dirty="0" err="1"/>
              <a:t>PopupMenu</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TextField</a:t>
            </a:r>
            <a:endParaRPr lang="en-US" altLang="zh-CN" sz="2000" dirty="0"/>
          </a:p>
          <a:p>
            <a:pPr lvl="1"/>
            <a:r>
              <a:rPr lang="en-US" altLang="zh-CN" sz="2000" dirty="0" err="1"/>
              <a:t>javax.swing.</a:t>
            </a:r>
            <a:r>
              <a:rPr lang="en-US" altLang="zh-CN" sz="2000" b="1" dirty="0" err="1"/>
              <a:t>J</a:t>
            </a:r>
            <a:r>
              <a:rPr lang="en-US" altLang="zh-CN" sz="2000" dirty="0" err="1"/>
              <a:t>PasswordField</a:t>
            </a:r>
            <a:endParaRPr lang="en-US" altLang="zh-CN" sz="2000" dirty="0"/>
          </a:p>
          <a:p>
            <a:pPr lvl="1"/>
            <a:r>
              <a:rPr lang="en-US" altLang="zh-CN" sz="2000" dirty="0" err="1"/>
              <a:t>javax.swing.</a:t>
            </a:r>
            <a:r>
              <a:rPr lang="en-US" altLang="zh-CN" sz="2000" b="1" dirty="0" err="1"/>
              <a:t>J</a:t>
            </a:r>
            <a:r>
              <a:rPr lang="en-US" altLang="zh-CN" sz="2000" dirty="0" err="1"/>
              <a:t>TextArea</a:t>
            </a:r>
            <a:endParaRPr lang="en-US" altLang="zh-CN"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6" name="文本框 5"/>
          <p:cNvSpPr txBox="1"/>
          <p:nvPr/>
        </p:nvSpPr>
        <p:spPr>
          <a:xfrm>
            <a:off x="5365829" y="2915652"/>
            <a:ext cx="646331" cy="369332"/>
          </a:xfrm>
          <a:prstGeom prst="rect">
            <a:avLst/>
          </a:prstGeom>
          <a:noFill/>
        </p:spPr>
        <p:txBody>
          <a:bodyPr wrap="none" rtlCol="0">
            <a:spAutoFit/>
          </a:bodyPr>
          <a:lstStyle/>
          <a:p>
            <a:r>
              <a:rPr lang="zh-CN" altLang="en-US" dirty="0"/>
              <a:t>菜单</a:t>
            </a:r>
          </a:p>
        </p:txBody>
      </p:sp>
      <p:sp>
        <p:nvSpPr>
          <p:cNvPr id="7" name="文本框 6"/>
          <p:cNvSpPr txBox="1"/>
          <p:nvPr/>
        </p:nvSpPr>
        <p:spPr>
          <a:xfrm>
            <a:off x="5364088" y="4897041"/>
            <a:ext cx="646331" cy="369332"/>
          </a:xfrm>
          <a:prstGeom prst="rect">
            <a:avLst/>
          </a:prstGeom>
          <a:noFill/>
        </p:spPr>
        <p:txBody>
          <a:bodyPr wrap="none" rtlCol="0">
            <a:spAutoFit/>
          </a:bodyPr>
          <a:lstStyle/>
          <a:p>
            <a:r>
              <a:rPr lang="zh-CN" altLang="en-US" dirty="0"/>
              <a:t>文本</a:t>
            </a:r>
          </a:p>
        </p:txBody>
      </p:sp>
      <p:sp>
        <p:nvSpPr>
          <p:cNvPr id="2" name="右大括号 1"/>
          <p:cNvSpPr/>
          <p:nvPr/>
        </p:nvSpPr>
        <p:spPr>
          <a:xfrm>
            <a:off x="5180560" y="2060848"/>
            <a:ext cx="144016" cy="208823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右大括号 7"/>
          <p:cNvSpPr/>
          <p:nvPr/>
        </p:nvSpPr>
        <p:spPr>
          <a:xfrm>
            <a:off x="5180559" y="4557476"/>
            <a:ext cx="139983" cy="105152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灯片编号占位符 8"/>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xmlns="" val="28454830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10.3 </a:t>
            </a:r>
            <a:r>
              <a:rPr lang="zh-CN" altLang="en-US" dirty="0"/>
              <a:t>菜单组件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60</a:t>
            </a:fld>
            <a:endParaRPr lang="en-US"/>
          </a:p>
        </p:txBody>
      </p:sp>
      <p:sp>
        <p:nvSpPr>
          <p:cNvPr id="6" name="矩形 5">
            <a:extLst>
              <a:ext uri="{FF2B5EF4-FFF2-40B4-BE49-F238E27FC236}">
                <a16:creationId xmlns:a16="http://schemas.microsoft.com/office/drawing/2014/main" xmlns="" id="{A1516811-0D23-4AFA-B38C-30FB7D805A05}"/>
              </a:ext>
            </a:extLst>
          </p:cNvPr>
          <p:cNvSpPr/>
          <p:nvPr/>
        </p:nvSpPr>
        <p:spPr>
          <a:xfrm>
            <a:off x="206252" y="322421"/>
            <a:ext cx="7606108" cy="6524863"/>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FirstWindow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JMenuBar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FirstWindow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lvl="2"/>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打开</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"open.gif"</a:t>
            </a:r>
            <a:r>
              <a:rPr lang="en-US" altLang="zh-CN" sz="1100" b="1" dirty="0">
                <a:solidFill>
                  <a:srgbClr val="000000"/>
                </a:solidFill>
                <a:latin typeface="Consolas" panose="020B0609020204030204" pitchFamily="49" charset="0"/>
              </a:rPr>
              <a:t>));</a:t>
            </a:r>
          </a:p>
          <a:p>
            <a:pPr algn="l"/>
            <a:r>
              <a:rPr lang="en-US" altLang="zh-CN" sz="1100" b="1"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保存</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ImageIcon</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"save.gif"</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item1</a:t>
            </a:r>
            <a:r>
              <a:rPr lang="en-US" altLang="zh-CN" sz="1100" dirty="0">
                <a:solidFill>
                  <a:srgbClr val="000000"/>
                </a:solidFill>
                <a:latin typeface="Consolas" panose="020B0609020204030204" pitchFamily="49" charset="0"/>
              </a:rPr>
              <a:t>.setAccelerator(</a:t>
            </a:r>
            <a:r>
              <a:rPr lang="en-US" altLang="zh-CN" sz="1100" dirty="0" err="1">
                <a:solidFill>
                  <a:srgbClr val="000000"/>
                </a:solidFill>
                <a:latin typeface="Consolas" panose="020B0609020204030204" pitchFamily="49" charset="0"/>
              </a:rPr>
              <a:t>KeyStroke.</a:t>
            </a:r>
            <a:r>
              <a:rPr lang="en-US" altLang="zh-CN" sz="1100" i="1" dirty="0" err="1">
                <a:solidFill>
                  <a:srgbClr val="000000"/>
                </a:solidFill>
                <a:latin typeface="Consolas" panose="020B0609020204030204" pitchFamily="49" charset="0"/>
              </a:rPr>
              <a:t>getKeyStroke</a:t>
            </a:r>
            <a:r>
              <a:rPr lang="en-US" altLang="zh-CN" sz="1100" i="1" dirty="0">
                <a:solidFill>
                  <a:srgbClr val="000000"/>
                </a:solidFill>
                <a:latin typeface="Consolas" panose="020B0609020204030204" pitchFamily="49" charset="0"/>
              </a:rPr>
              <a:t>(</a:t>
            </a:r>
            <a:r>
              <a:rPr lang="en-US" altLang="zh-CN" sz="1100" i="1" dirty="0">
                <a:solidFill>
                  <a:srgbClr val="2A00FF"/>
                </a:solidFill>
                <a:latin typeface="Consolas" panose="020B0609020204030204" pitchFamily="49" charset="0"/>
              </a:rPr>
              <a:t>'O'</a:t>
            </a:r>
            <a:r>
              <a:rPr lang="en-US" altLang="zh-CN" sz="1100" i="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item2</a:t>
            </a:r>
            <a:r>
              <a:rPr lang="en-US" altLang="zh-CN" sz="1100" dirty="0">
                <a:solidFill>
                  <a:srgbClr val="000000"/>
                </a:solidFill>
                <a:latin typeface="Consolas" panose="020B0609020204030204" pitchFamily="49" charset="0"/>
              </a:rPr>
              <a:t>.setAccelerator(</a:t>
            </a:r>
            <a:r>
              <a:rPr lang="en-US" altLang="zh-CN" sz="1100" dirty="0" err="1">
                <a:solidFill>
                  <a:srgbClr val="000000"/>
                </a:solidFill>
                <a:latin typeface="Consolas" panose="020B0609020204030204" pitchFamily="49" charset="0"/>
              </a:rPr>
              <a:t>KeyStroke.</a:t>
            </a:r>
            <a:r>
              <a:rPr lang="en-US" altLang="zh-CN" sz="1100" i="1" dirty="0" err="1">
                <a:solidFill>
                  <a:srgbClr val="000000"/>
                </a:solidFill>
                <a:latin typeface="Consolas" panose="020B0609020204030204" pitchFamily="49" charset="0"/>
              </a:rPr>
              <a:t>getKeyStroke</a:t>
            </a:r>
            <a:r>
              <a:rPr lang="en-US" altLang="zh-CN" sz="1100" i="1" dirty="0">
                <a:solidFill>
                  <a:srgbClr val="000000"/>
                </a:solidFill>
                <a:latin typeface="Consolas" panose="020B0609020204030204" pitchFamily="49" charset="0"/>
              </a:rPr>
              <a:t>(</a:t>
            </a:r>
            <a:r>
              <a:rPr lang="en-US" altLang="zh-CN" sz="1100" i="1" dirty="0" err="1">
                <a:solidFill>
                  <a:srgbClr val="000000"/>
                </a:solidFill>
                <a:latin typeface="Consolas" panose="020B0609020204030204" pitchFamily="49" charset="0"/>
              </a:rPr>
              <a:t>KeyEvent.</a:t>
            </a:r>
            <a:r>
              <a:rPr lang="en-US" altLang="zh-CN" sz="1100" b="1" i="1" dirty="0" err="1">
                <a:solidFill>
                  <a:srgbClr val="0000C0"/>
                </a:solidFill>
                <a:latin typeface="Consolas" panose="020B0609020204030204" pitchFamily="49" charset="0"/>
              </a:rPr>
              <a:t>VK_S</a:t>
            </a:r>
            <a:r>
              <a:rPr lang="en-US" altLang="zh-CN" sz="1100" b="1" i="1" dirty="0">
                <a:solidFill>
                  <a:srgbClr val="000000"/>
                </a:solidFill>
                <a:latin typeface="Consolas" panose="020B0609020204030204" pitchFamily="49" charset="0"/>
              </a:rPr>
              <a:t>, </a:t>
            </a:r>
            <a:r>
              <a:rPr lang="en-US" altLang="zh-CN" sz="1100" b="1" i="1" dirty="0" err="1">
                <a:solidFill>
                  <a:srgbClr val="000000"/>
                </a:solidFill>
                <a:latin typeface="Consolas" panose="020B0609020204030204" pitchFamily="49" charset="0"/>
              </a:rPr>
              <a:t>InputEvent.</a:t>
            </a:r>
            <a:r>
              <a:rPr lang="en-US" altLang="zh-CN" sz="1100" b="1" i="1" strike="sngStrike" dirty="0" err="1">
                <a:solidFill>
                  <a:srgbClr val="000000"/>
                </a:solidFill>
                <a:latin typeface="Consolas" panose="020B0609020204030204" pitchFamily="49" charset="0"/>
              </a:rPr>
              <a:t>CTRL_MASK</a:t>
            </a:r>
            <a:r>
              <a:rPr lang="en-US" altLang="zh-CN" sz="1100" b="1" i="1" strike="sngStrike"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文件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item1</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.addSeparator</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item2</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lvl="1"/>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JMenuBar</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setJMenuBar</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3F7F5F"/>
                </a:solidFill>
                <a:latin typeface="Consolas" panose="020B0609020204030204" pitchFamily="49" charset="0"/>
              </a:rPr>
              <a:t>	//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setSize</a:t>
            </a:r>
            <a:r>
              <a:rPr lang="en-US" altLang="zh-CN" sz="1100" dirty="0">
                <a:solidFill>
                  <a:srgbClr val="000000"/>
                </a:solidFill>
                <a:latin typeface="Consolas" panose="020B0609020204030204" pitchFamily="49" charset="0"/>
              </a:rPr>
              <a:t>(160,170);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(120,120);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sp>
        <p:nvSpPr>
          <p:cNvPr id="7" name="文本框 6">
            <a:extLst>
              <a:ext uri="{FF2B5EF4-FFF2-40B4-BE49-F238E27FC236}">
                <a16:creationId xmlns:a16="http://schemas.microsoft.com/office/drawing/2014/main" xmlns="" id="{EF8FD66F-F427-4D7A-9C20-8BFCD4CCE3A9}"/>
              </a:ext>
            </a:extLst>
          </p:cNvPr>
          <p:cNvSpPr txBox="1"/>
          <p:nvPr/>
        </p:nvSpPr>
        <p:spPr>
          <a:xfrm>
            <a:off x="5265340" y="813357"/>
            <a:ext cx="3672408" cy="954107"/>
          </a:xfrm>
          <a:prstGeom prst="rect">
            <a:avLst/>
          </a:prstGeom>
          <a:noFill/>
          <a:ln w="15875">
            <a:solidFill>
              <a:srgbClr val="FF0000"/>
            </a:solidFill>
          </a:ln>
        </p:spPr>
        <p:txBody>
          <a:bodyPr wrap="square">
            <a:spAutoFit/>
          </a:bodyPr>
          <a:lstStyle/>
          <a:p>
            <a:r>
              <a:rPr lang="en-US" altLang="zh-CN" sz="1400" dirty="0"/>
              <a:t>Deprecated.  It is recommended that </a:t>
            </a:r>
            <a:r>
              <a:rPr lang="en-US" altLang="zh-CN" sz="1400" b="1" dirty="0">
                <a:solidFill>
                  <a:srgbClr val="0000FF"/>
                </a:solidFill>
              </a:rPr>
              <a:t>CTRL_DOWN_MASK </a:t>
            </a:r>
            <a:r>
              <a:rPr lang="en-US" altLang="zh-CN" sz="1400" dirty="0"/>
              <a:t>and </a:t>
            </a:r>
            <a:r>
              <a:rPr lang="en-US" altLang="zh-CN" sz="1400" dirty="0" err="1"/>
              <a:t>getModifiersEx</a:t>
            </a:r>
            <a:r>
              <a:rPr lang="en-US" altLang="zh-CN" sz="1400" dirty="0"/>
              <a:t>() be used instead.</a:t>
            </a:r>
          </a:p>
          <a:p>
            <a:r>
              <a:rPr lang="zh-CN" altLang="en-US" sz="1400" dirty="0"/>
              <a:t>将</a:t>
            </a:r>
            <a:r>
              <a:rPr lang="en-US" altLang="zh-CN" sz="1400" b="1" dirty="0">
                <a:solidFill>
                  <a:srgbClr val="FF0000"/>
                </a:solidFill>
              </a:rPr>
              <a:t>CTRL_MASK</a:t>
            </a:r>
            <a:r>
              <a:rPr lang="zh-CN" altLang="en-US" sz="1400" dirty="0"/>
              <a:t>替换为</a:t>
            </a:r>
            <a:r>
              <a:rPr lang="en-US" altLang="zh-CN" sz="1400" b="1" dirty="0">
                <a:solidFill>
                  <a:srgbClr val="FF0000"/>
                </a:solidFill>
              </a:rPr>
              <a:t>CTRL_DOWN_MASK</a:t>
            </a:r>
            <a:r>
              <a:rPr lang="zh-CN" altLang="en-US" sz="1400" dirty="0"/>
              <a:t>即可</a:t>
            </a:r>
            <a:r>
              <a:rPr lang="en-US" altLang="zh-CN" sz="1400" dirty="0"/>
              <a:t>.</a:t>
            </a:r>
            <a:endParaRPr lang="zh-CN" altLang="en-US" sz="1400" dirty="0"/>
          </a:p>
        </p:txBody>
      </p:sp>
      <p:cxnSp>
        <p:nvCxnSpPr>
          <p:cNvPr id="8" name="直接箭头连接符 7">
            <a:extLst>
              <a:ext uri="{FF2B5EF4-FFF2-40B4-BE49-F238E27FC236}">
                <a16:creationId xmlns:a16="http://schemas.microsoft.com/office/drawing/2014/main" xmlns="" id="{B7DA6C2C-A454-40FE-A46D-B8BC8E43ED7C}"/>
              </a:ext>
            </a:extLst>
          </p:cNvPr>
          <p:cNvCxnSpPr>
            <a:cxnSpLocks/>
          </p:cNvCxnSpPr>
          <p:nvPr/>
        </p:nvCxnSpPr>
        <p:spPr>
          <a:xfrm flipH="1">
            <a:off x="6933674" y="2258400"/>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617919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1.JTextField</a:t>
            </a:r>
            <a:r>
              <a:rPr lang="zh-CN" altLang="en-US" sz="2000" dirty="0"/>
              <a:t>文本框</a:t>
            </a:r>
          </a:p>
          <a:p>
            <a:r>
              <a:rPr lang="en-US" altLang="zh-CN" sz="2000" dirty="0" err="1"/>
              <a:t>JTextField</a:t>
            </a:r>
            <a:r>
              <a:rPr lang="zh-CN" altLang="en-US" sz="2000" dirty="0"/>
              <a:t>创建的一个对象就是一个</a:t>
            </a:r>
            <a:r>
              <a:rPr lang="zh-CN" altLang="en-US" sz="2000" b="1" dirty="0">
                <a:solidFill>
                  <a:srgbClr val="FF0000"/>
                </a:solidFill>
              </a:rPr>
              <a:t>文本框</a:t>
            </a:r>
            <a:r>
              <a:rPr lang="zh-CN" altLang="en-US" sz="2000" dirty="0"/>
              <a:t>。用户可以在文本框输入</a:t>
            </a:r>
            <a:r>
              <a:rPr lang="zh-CN" altLang="en-US" sz="2000" b="1" dirty="0">
                <a:solidFill>
                  <a:srgbClr val="FF0000"/>
                </a:solidFill>
              </a:rPr>
              <a:t>单行</a:t>
            </a:r>
            <a:r>
              <a:rPr lang="zh-CN" altLang="en-US" sz="2000" dirty="0"/>
              <a:t>的文本。</a:t>
            </a:r>
          </a:p>
          <a:p>
            <a:endParaRPr lang="en-US" altLang="zh-CN" sz="2000" dirty="0"/>
          </a:p>
          <a:p>
            <a:r>
              <a:rPr lang="en-US" altLang="zh-CN" sz="2000" dirty="0" err="1"/>
              <a:t>JTextField</a:t>
            </a:r>
            <a:r>
              <a:rPr lang="zh-CN" altLang="en-US" sz="2000" dirty="0"/>
              <a:t>类的主要方法：</a:t>
            </a:r>
          </a:p>
          <a:p>
            <a:pPr lvl="1"/>
            <a:r>
              <a:rPr lang="en-US" altLang="zh-CN" sz="2000" dirty="0"/>
              <a:t>(1) </a:t>
            </a:r>
            <a:r>
              <a:rPr lang="en-US" altLang="zh-CN" sz="2000" dirty="0" err="1"/>
              <a:t>JTextField</a:t>
            </a:r>
            <a:r>
              <a:rPr lang="en-US" altLang="zh-CN" sz="2000" dirty="0"/>
              <a:t>(</a:t>
            </a:r>
            <a:r>
              <a:rPr lang="en-US" altLang="zh-CN" sz="2000" dirty="0" err="1"/>
              <a:t>int</a:t>
            </a:r>
            <a:r>
              <a:rPr lang="en-US" altLang="zh-CN" sz="2000" dirty="0"/>
              <a:t> x)</a:t>
            </a:r>
            <a:r>
              <a:rPr lang="zh-CN" altLang="en-US" sz="2000" dirty="0"/>
              <a:t>：如果使用这个构造方法创建文本框对象，文本框的可见字符</a:t>
            </a:r>
            <a:r>
              <a:rPr lang="zh-CN" altLang="en-US" sz="2000" dirty="0">
                <a:solidFill>
                  <a:srgbClr val="FF0000"/>
                </a:solidFill>
              </a:rPr>
              <a:t>个数</a:t>
            </a:r>
            <a:r>
              <a:rPr lang="zh-CN" altLang="en-US" sz="2000" dirty="0"/>
              <a:t>由参数</a:t>
            </a:r>
            <a:r>
              <a:rPr lang="en-US" altLang="zh-CN" sz="2000" dirty="0"/>
              <a:t>x</a:t>
            </a:r>
            <a:r>
              <a:rPr lang="zh-CN" altLang="en-US" sz="2000" dirty="0"/>
              <a:t>指定。</a:t>
            </a:r>
          </a:p>
          <a:p>
            <a:pPr lvl="1"/>
            <a:r>
              <a:rPr lang="en-US" altLang="zh-CN" sz="2000" dirty="0"/>
              <a:t>(2) </a:t>
            </a:r>
            <a:r>
              <a:rPr lang="en-US" altLang="zh-CN" sz="2000" dirty="0" err="1"/>
              <a:t>JTextField</a:t>
            </a:r>
            <a:r>
              <a:rPr lang="en-US" altLang="zh-CN" sz="2000" dirty="0"/>
              <a:t>(String s)</a:t>
            </a:r>
            <a:r>
              <a:rPr lang="zh-CN" altLang="en-US" sz="2000" dirty="0"/>
              <a:t>：如果使用这个构造方法创建文本框对象，则文本框的</a:t>
            </a:r>
            <a:r>
              <a:rPr lang="zh-CN" altLang="en-US" sz="2000" dirty="0">
                <a:solidFill>
                  <a:srgbClr val="FF0000"/>
                </a:solidFill>
              </a:rPr>
              <a:t>初始</a:t>
            </a:r>
            <a:r>
              <a:rPr lang="zh-CN" altLang="en-US" sz="2000" dirty="0"/>
              <a:t>字符串为</a:t>
            </a:r>
            <a:r>
              <a:rPr lang="en-US" altLang="zh-CN" sz="2000" dirty="0"/>
              <a:t>s</a:t>
            </a:r>
            <a:r>
              <a:rPr lang="zh-CN" altLang="en-US" sz="2000" dirty="0"/>
              <a:t>。</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xmlns="" val="36610604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lvl="1"/>
            <a:r>
              <a:rPr lang="en-US" altLang="zh-CN" sz="2000" dirty="0"/>
              <a:t>(3) public void </a:t>
            </a:r>
            <a:r>
              <a:rPr lang="en-US" altLang="zh-CN" sz="2000" dirty="0" err="1"/>
              <a:t>setText</a:t>
            </a:r>
            <a:r>
              <a:rPr lang="en-US" altLang="zh-CN" sz="2000" dirty="0"/>
              <a:t>(String s)</a:t>
            </a:r>
            <a:r>
              <a:rPr lang="zh-CN" altLang="en-US" sz="2000" dirty="0"/>
              <a:t>：文本框对象调用该方法可以设置文本框中的文本为参数</a:t>
            </a:r>
            <a:r>
              <a:rPr lang="en-US" altLang="zh-CN" sz="2000" dirty="0"/>
              <a:t>s</a:t>
            </a:r>
            <a:r>
              <a:rPr lang="zh-CN" altLang="en-US" sz="2000" dirty="0"/>
              <a:t>指定的文本。</a:t>
            </a:r>
          </a:p>
          <a:p>
            <a:pPr lvl="1"/>
            <a:r>
              <a:rPr lang="en-US" altLang="zh-CN" sz="2000" dirty="0"/>
              <a:t>(4) public String </a:t>
            </a:r>
            <a:r>
              <a:rPr lang="en-US" altLang="zh-CN" sz="2000" dirty="0" err="1"/>
              <a:t>getText</a:t>
            </a:r>
            <a:r>
              <a:rPr lang="en-US" altLang="zh-CN" sz="2000" dirty="0"/>
              <a:t>()</a:t>
            </a:r>
            <a:r>
              <a:rPr lang="zh-CN" altLang="en-US" sz="2000" dirty="0"/>
              <a:t>：文本框对象调用该方法可以获取文本框中的文本。</a:t>
            </a:r>
          </a:p>
          <a:p>
            <a:pPr lvl="1"/>
            <a:r>
              <a:rPr lang="en-US" altLang="zh-CN" sz="2000" dirty="0"/>
              <a:t>(5) public void </a:t>
            </a:r>
            <a:r>
              <a:rPr lang="en-US" altLang="zh-CN" sz="2000" dirty="0" err="1"/>
              <a:t>setEditable</a:t>
            </a:r>
            <a:r>
              <a:rPr lang="en-US" altLang="zh-CN" sz="2000" dirty="0"/>
              <a:t>(</a:t>
            </a:r>
            <a:r>
              <a:rPr lang="en-US" altLang="zh-CN" sz="2000" dirty="0" err="1"/>
              <a:t>boolean</a:t>
            </a:r>
            <a:r>
              <a:rPr lang="en-US" altLang="zh-CN" sz="2000" dirty="0"/>
              <a:t> b)</a:t>
            </a:r>
            <a:r>
              <a:rPr lang="zh-CN" altLang="en-US" sz="2000" dirty="0"/>
              <a:t>：文本框对象调用该方法可以指定文本框的可编辑性。</a:t>
            </a:r>
          </a:p>
          <a:p>
            <a:pPr lvl="1"/>
            <a:r>
              <a:rPr lang="en-US" altLang="zh-CN" sz="2000" dirty="0"/>
              <a:t>(6) public void </a:t>
            </a:r>
            <a:r>
              <a:rPr lang="en-US" altLang="zh-CN" sz="2000" dirty="0" err="1"/>
              <a:t>setHorizontalAlignment</a:t>
            </a:r>
            <a:r>
              <a:rPr lang="en-US" altLang="zh-CN" sz="2000" dirty="0"/>
              <a:t>(</a:t>
            </a:r>
            <a:r>
              <a:rPr lang="en-US" altLang="zh-CN" sz="2000" dirty="0" err="1"/>
              <a:t>int</a:t>
            </a:r>
            <a:r>
              <a:rPr lang="en-US" altLang="zh-CN" sz="2000" dirty="0"/>
              <a:t> alignment)</a:t>
            </a:r>
            <a:r>
              <a:rPr lang="zh-CN" altLang="en-US" sz="2000" dirty="0"/>
              <a:t>：设文本在文本框中的对齐方式，其中</a:t>
            </a:r>
            <a:r>
              <a:rPr lang="en-US" altLang="zh-CN" sz="2000" dirty="0"/>
              <a:t>alignment</a:t>
            </a:r>
            <a:r>
              <a:rPr lang="zh-CN" altLang="en-US" sz="2000" dirty="0"/>
              <a:t>的有效值确定对齐方式。</a:t>
            </a: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xmlns="" val="618017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2.JPasswordField</a:t>
            </a:r>
          </a:p>
          <a:p>
            <a:r>
              <a:rPr lang="zh-CN" altLang="en-US" sz="2000" dirty="0"/>
              <a:t>密码框可以使用</a:t>
            </a:r>
            <a:r>
              <a:rPr lang="en-US" altLang="zh-CN" sz="2000" dirty="0" err="1"/>
              <a:t>set</a:t>
            </a:r>
            <a:r>
              <a:rPr lang="en-US" altLang="zh-CN" sz="2000" dirty="0" err="1">
                <a:solidFill>
                  <a:srgbClr val="0000FF"/>
                </a:solidFill>
              </a:rPr>
              <a:t>Echo</a:t>
            </a:r>
            <a:r>
              <a:rPr lang="en-US" altLang="zh-CN" sz="2000" dirty="0" err="1"/>
              <a:t>Char</a:t>
            </a:r>
            <a:r>
              <a:rPr lang="en-US" altLang="zh-CN" sz="2000" dirty="0"/>
              <a:t>(char c)</a:t>
            </a:r>
            <a:r>
              <a:rPr lang="zh-CN" altLang="en-US" sz="2000" dirty="0"/>
              <a:t>设置</a:t>
            </a:r>
            <a:r>
              <a:rPr lang="zh-CN" altLang="en-US" sz="2000" dirty="0">
                <a:solidFill>
                  <a:srgbClr val="0000FF"/>
                </a:solidFill>
              </a:rPr>
              <a:t>回显</a:t>
            </a:r>
            <a:r>
              <a:rPr lang="zh-CN" altLang="en-US" sz="2000" dirty="0"/>
              <a:t>字符（默认的回显字符是‘*’）；使用</a:t>
            </a:r>
            <a:r>
              <a:rPr lang="en-US" altLang="zh-CN" sz="2000" dirty="0"/>
              <a:t>char[] </a:t>
            </a:r>
            <a:r>
              <a:rPr lang="en-US" altLang="zh-CN" sz="2000" dirty="0" err="1"/>
              <a:t>getPassword</a:t>
            </a:r>
            <a:r>
              <a:rPr lang="en-US" altLang="zh-CN" sz="2000" dirty="0"/>
              <a:t>()</a:t>
            </a:r>
            <a:r>
              <a:rPr lang="zh-CN" altLang="en-US" sz="2000" dirty="0"/>
              <a:t>方法返回密码框中的密码。</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xmlns="" val="6180173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3.ActionEvent</a:t>
            </a:r>
            <a:r>
              <a:rPr lang="zh-CN" altLang="en-US" sz="2000" dirty="0"/>
              <a:t>事件</a:t>
            </a:r>
          </a:p>
          <a:p>
            <a:r>
              <a:rPr lang="zh-CN" altLang="en-US" sz="2000" dirty="0"/>
              <a:t>学习组件除了需要了解组件的属性和功能外，一个更重要的方面是学习怎样</a:t>
            </a:r>
            <a:r>
              <a:rPr lang="zh-CN" altLang="en-US" sz="2000" b="1" dirty="0">
                <a:solidFill>
                  <a:srgbClr val="0000FF"/>
                </a:solidFill>
              </a:rPr>
              <a:t>处理</a:t>
            </a:r>
            <a:r>
              <a:rPr lang="zh-CN" altLang="en-US" sz="2000" dirty="0"/>
              <a:t>组件上发生的</a:t>
            </a:r>
            <a:r>
              <a:rPr lang="zh-CN" altLang="en-US" sz="2000" b="1" dirty="0">
                <a:solidFill>
                  <a:srgbClr val="FF0000"/>
                </a:solidFill>
              </a:rPr>
              <a:t>界面事件</a:t>
            </a:r>
            <a:r>
              <a:rPr lang="zh-CN" altLang="en-US" sz="2000" dirty="0"/>
              <a:t>。当用户在有输入焦点的</a:t>
            </a:r>
            <a:r>
              <a:rPr lang="zh-CN" altLang="en-US" sz="2000" b="1" dirty="0">
                <a:solidFill>
                  <a:srgbClr val="FF0000"/>
                </a:solidFill>
              </a:rPr>
              <a:t>文本框（</a:t>
            </a:r>
            <a:r>
              <a:rPr lang="en-US" altLang="zh-CN" sz="2000" b="1" dirty="0" err="1">
                <a:solidFill>
                  <a:srgbClr val="FF0000"/>
                </a:solidFill>
              </a:rPr>
              <a:t>JTextField</a:t>
            </a:r>
            <a:r>
              <a:rPr lang="zh-CN" altLang="en-US" sz="2000" b="1" dirty="0">
                <a:solidFill>
                  <a:srgbClr val="FF0000"/>
                </a:solidFill>
              </a:rPr>
              <a:t>）</a:t>
            </a:r>
            <a:r>
              <a:rPr lang="zh-CN" altLang="en-US" sz="2000" dirty="0">
                <a:solidFill>
                  <a:srgbClr val="FF0000"/>
                </a:solidFill>
              </a:rPr>
              <a:t>中按回车键、单击按钮、在一个下拉式列表中选择一个条目</a:t>
            </a:r>
            <a:r>
              <a:rPr lang="zh-CN" altLang="en-US" sz="2000" dirty="0"/>
              <a:t>等操作时，都会发生界面事件。程序有时需要对发生的事件作出反应，来实现特定的任务。</a:t>
            </a:r>
            <a:endParaRPr lang="en-US" altLang="zh-CN" sz="2000" dirty="0"/>
          </a:p>
          <a:p>
            <a:r>
              <a:rPr lang="zh-CN" altLang="en-US" sz="2000" dirty="0"/>
              <a:t>在学习处理事件时，必须很好地掌握</a:t>
            </a:r>
            <a:r>
              <a:rPr lang="zh-CN" altLang="en-US" sz="2000" b="1" u="sng" dirty="0">
                <a:solidFill>
                  <a:srgbClr val="FF0000"/>
                </a:solidFill>
              </a:rPr>
              <a:t>事件源</a:t>
            </a:r>
            <a:r>
              <a:rPr lang="zh-CN" altLang="en-US" sz="2000" u="sng" dirty="0"/>
              <a:t>、</a:t>
            </a:r>
            <a:r>
              <a:rPr lang="zh-CN" altLang="en-US" sz="2000" b="1" u="sng" dirty="0">
                <a:solidFill>
                  <a:srgbClr val="FF0000"/>
                </a:solidFill>
              </a:rPr>
              <a:t>监视</a:t>
            </a:r>
            <a:r>
              <a:rPr lang="en-US" altLang="zh-CN" sz="2000" b="1" u="sng" dirty="0">
                <a:solidFill>
                  <a:srgbClr val="FF0000"/>
                </a:solidFill>
              </a:rPr>
              <a:t>/</a:t>
            </a:r>
            <a:r>
              <a:rPr lang="zh-CN" altLang="en-US" sz="2000" b="1" u="sng" dirty="0">
                <a:solidFill>
                  <a:srgbClr val="FF0000"/>
                </a:solidFill>
              </a:rPr>
              <a:t>监听器</a:t>
            </a:r>
            <a:r>
              <a:rPr lang="zh-CN" altLang="en-US" sz="2000" u="sng" dirty="0"/>
              <a:t>和</a:t>
            </a:r>
            <a:r>
              <a:rPr lang="zh-CN" altLang="en-US" sz="2000" b="1" u="sng" dirty="0">
                <a:solidFill>
                  <a:srgbClr val="FF0000"/>
                </a:solidFill>
              </a:rPr>
              <a:t>处理事件的接口</a:t>
            </a:r>
            <a:r>
              <a:rPr lang="zh-CN" altLang="en-US" sz="2000" dirty="0"/>
              <a:t>这三个概念。</a:t>
            </a:r>
          </a:p>
          <a:p>
            <a:endParaRPr lang="en-US" altLang="zh-CN" sz="2000" dirty="0"/>
          </a:p>
          <a:p>
            <a:r>
              <a:rPr lang="en-US" altLang="zh-CN" sz="2000" dirty="0"/>
              <a:t>(1) </a:t>
            </a:r>
            <a:r>
              <a:rPr lang="zh-CN" altLang="en-US" sz="2000" dirty="0"/>
              <a:t>事件源</a:t>
            </a:r>
          </a:p>
          <a:p>
            <a:r>
              <a:rPr lang="zh-CN" altLang="en-US" sz="2000" b="1" dirty="0">
                <a:solidFill>
                  <a:srgbClr val="0000FF"/>
                </a:solidFill>
              </a:rPr>
              <a:t>能够产生事件的对象</a:t>
            </a:r>
            <a:r>
              <a:rPr lang="zh-CN" altLang="en-US" sz="2000" dirty="0"/>
              <a:t>都可以成为</a:t>
            </a:r>
            <a:r>
              <a:rPr lang="zh-CN" altLang="en-US" sz="2000" b="1" dirty="0">
                <a:solidFill>
                  <a:srgbClr val="0000FF"/>
                </a:solidFill>
              </a:rPr>
              <a:t>事件源</a:t>
            </a:r>
            <a:r>
              <a:rPr lang="zh-CN" altLang="en-US" sz="2000" dirty="0"/>
              <a:t>，如文本框、按钮、下拉式列表等。也就是说，事件源必须是一个对象，而且这个对象必须是</a:t>
            </a:r>
            <a:r>
              <a:rPr lang="en-US" altLang="zh-CN" sz="2000" dirty="0"/>
              <a:t>Java</a:t>
            </a:r>
            <a:r>
              <a:rPr lang="zh-CN" altLang="en-US" sz="2000" dirty="0"/>
              <a:t>认为能够发生事件的对象。 </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618017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 </a:t>
            </a:r>
            <a:r>
              <a:rPr lang="zh-CN" altLang="en-US" sz="2000" dirty="0"/>
              <a:t>监视</a:t>
            </a:r>
            <a:r>
              <a:rPr lang="en-US" altLang="zh-CN" sz="2000" dirty="0"/>
              <a:t>/</a:t>
            </a:r>
            <a:r>
              <a:rPr lang="zh-CN" altLang="en-US" sz="2000" dirty="0"/>
              <a:t>监听器。</a:t>
            </a:r>
          </a:p>
          <a:p>
            <a:r>
              <a:rPr lang="zh-CN" altLang="en-US" sz="2000" dirty="0"/>
              <a:t>我们需要一个对象对事件源进行</a:t>
            </a:r>
            <a:r>
              <a:rPr lang="zh-CN" altLang="en-US" sz="2000" b="1" dirty="0">
                <a:solidFill>
                  <a:srgbClr val="0000FF"/>
                </a:solidFill>
              </a:rPr>
              <a:t>监视</a:t>
            </a:r>
            <a:r>
              <a:rPr lang="en-US" altLang="zh-CN" sz="2000" b="1" dirty="0">
                <a:solidFill>
                  <a:srgbClr val="0000FF"/>
                </a:solidFill>
              </a:rPr>
              <a:t>/</a:t>
            </a:r>
            <a:r>
              <a:rPr lang="zh-CN" altLang="en-US" sz="2000" b="1" dirty="0">
                <a:solidFill>
                  <a:srgbClr val="0000FF"/>
                </a:solidFill>
              </a:rPr>
              <a:t>监听</a:t>
            </a:r>
            <a:r>
              <a:rPr lang="zh-CN" altLang="en-US" sz="2000" dirty="0"/>
              <a:t>，以便对发生的事件作出处理。事件源通过调用相应的方法将某个对象作为自己的监视器。</a:t>
            </a:r>
            <a:endParaRPr lang="en-US" altLang="zh-CN" sz="2000" dirty="0"/>
          </a:p>
          <a:p>
            <a:endParaRPr lang="en-US" altLang="zh-CN" sz="2000" dirty="0"/>
          </a:p>
          <a:p>
            <a:r>
              <a:rPr lang="zh-CN" altLang="en-US" sz="2000" dirty="0"/>
              <a:t>例如，对于文本框，这个方法是</a:t>
            </a:r>
            <a:r>
              <a:rPr lang="en-US" altLang="zh-CN" sz="2000" b="1" dirty="0" err="1">
                <a:solidFill>
                  <a:srgbClr val="0000FF"/>
                </a:solidFill>
              </a:rPr>
              <a:t>addActionListener</a:t>
            </a:r>
            <a:r>
              <a:rPr lang="en-US" altLang="zh-CN" sz="2000" dirty="0"/>
              <a:t>(</a:t>
            </a:r>
            <a:r>
              <a:rPr lang="en-US" altLang="zh-CN" sz="2000" dirty="0" err="1"/>
              <a:t>ActionListener</a:t>
            </a:r>
            <a:r>
              <a:rPr lang="en-US" altLang="zh-CN" sz="2000" dirty="0"/>
              <a:t>  listener)</a:t>
            </a:r>
            <a:r>
              <a:rPr lang="zh-CN" altLang="en-US" sz="2000" dirty="0"/>
              <a:t>，对于获取了监视器的文本框对象，在文本框（</a:t>
            </a:r>
            <a:r>
              <a:rPr lang="en-US" altLang="zh-CN" sz="2000" dirty="0" err="1"/>
              <a:t>JTextField</a:t>
            </a:r>
            <a:r>
              <a:rPr lang="zh-CN" altLang="en-US" sz="2000" dirty="0"/>
              <a:t>）获得输入焦点之后，如果用户按回车键，</a:t>
            </a:r>
            <a:r>
              <a:rPr lang="en-US" altLang="zh-CN" sz="2000" b="1" dirty="0">
                <a:solidFill>
                  <a:srgbClr val="FF0000"/>
                </a:solidFill>
              </a:rPr>
              <a:t>Java</a:t>
            </a:r>
            <a:r>
              <a:rPr lang="zh-CN" altLang="en-US" sz="2000" b="1" dirty="0">
                <a:solidFill>
                  <a:srgbClr val="FF0000"/>
                </a:solidFill>
              </a:rPr>
              <a:t>运行系统就自动用</a:t>
            </a:r>
            <a:r>
              <a:rPr lang="en-US" altLang="zh-CN" sz="2000" b="1" dirty="0" err="1">
                <a:solidFill>
                  <a:srgbClr val="FF0000"/>
                </a:solidFill>
              </a:rPr>
              <a:t>ActionEvent</a:t>
            </a:r>
            <a:r>
              <a:rPr lang="zh-CN" altLang="en-US" sz="2000" b="1" dirty="0">
                <a:solidFill>
                  <a:srgbClr val="FF0000"/>
                </a:solidFill>
              </a:rPr>
              <a:t>类创建一个对象</a:t>
            </a:r>
            <a:r>
              <a:rPr lang="zh-CN" altLang="en-US" sz="2000" dirty="0"/>
              <a:t>，即发生了</a:t>
            </a:r>
            <a:r>
              <a:rPr lang="en-US" altLang="zh-CN" sz="2000" b="1" dirty="0" err="1">
                <a:solidFill>
                  <a:srgbClr val="FF0000"/>
                </a:solidFill>
              </a:rPr>
              <a:t>ActionEvent</a:t>
            </a:r>
            <a:r>
              <a:rPr lang="zh-CN" altLang="en-US" sz="2000" b="1" dirty="0">
                <a:solidFill>
                  <a:srgbClr val="FF0000"/>
                </a:solidFill>
              </a:rPr>
              <a:t>事件</a:t>
            </a:r>
            <a:r>
              <a:rPr lang="zh-CN" altLang="en-US" sz="2000" dirty="0"/>
              <a:t>。</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6180173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 </a:t>
            </a:r>
            <a:r>
              <a:rPr lang="zh-CN" altLang="en-US" sz="2000" dirty="0"/>
              <a:t>处理事件的接口。</a:t>
            </a:r>
          </a:p>
          <a:p>
            <a:r>
              <a:rPr lang="zh-CN" altLang="en-US" sz="2000" dirty="0"/>
              <a:t>注意到发生</a:t>
            </a:r>
            <a:r>
              <a:rPr lang="en-US" altLang="zh-CN" sz="2000" dirty="0" err="1"/>
              <a:t>ActionEvent</a:t>
            </a:r>
            <a:r>
              <a:rPr lang="zh-CN" altLang="en-US" sz="2000" dirty="0"/>
              <a:t>事件的事件源对象获得监视器的方法是：</a:t>
            </a:r>
            <a:endParaRPr lang="en-US" altLang="zh-CN" sz="2000" dirty="0"/>
          </a:p>
          <a:p>
            <a:pPr lvl="1"/>
            <a:r>
              <a:rPr lang="en-US" altLang="zh-CN" sz="2000" b="1" dirty="0" err="1">
                <a:solidFill>
                  <a:srgbClr val="0000FF"/>
                </a:solidFill>
              </a:rPr>
              <a:t>addActionListener</a:t>
            </a:r>
            <a:r>
              <a:rPr lang="en-US" altLang="zh-CN" sz="2000" dirty="0"/>
              <a:t>(</a:t>
            </a:r>
            <a:r>
              <a:rPr lang="en-US" altLang="zh-CN" sz="2000" dirty="0" err="1"/>
              <a:t>ActioListener</a:t>
            </a:r>
            <a:r>
              <a:rPr lang="en-US" altLang="zh-CN" sz="2000" dirty="0"/>
              <a:t> listener); </a:t>
            </a:r>
            <a:endParaRPr lang="zh-CN" altLang="en-US" sz="2000" dirty="0"/>
          </a:p>
          <a:p>
            <a:endParaRPr lang="en-US" altLang="zh-CN" sz="2000" dirty="0"/>
          </a:p>
          <a:p>
            <a:r>
              <a:rPr lang="zh-CN" altLang="en-US" sz="2000" dirty="0"/>
              <a:t>该方法中的参数是</a:t>
            </a:r>
            <a:r>
              <a:rPr lang="en-US" altLang="zh-CN" sz="2000" dirty="0" err="1"/>
              <a:t>ActionListener</a:t>
            </a:r>
            <a:r>
              <a:rPr lang="zh-CN" altLang="en-US" sz="2000" dirty="0"/>
              <a:t>类型的接口，因此必须将一个</a:t>
            </a:r>
            <a:r>
              <a:rPr lang="zh-CN" altLang="en-US" sz="2000" b="1" dirty="0">
                <a:solidFill>
                  <a:srgbClr val="0000FF"/>
                </a:solidFill>
              </a:rPr>
              <a:t>实现</a:t>
            </a:r>
            <a:r>
              <a:rPr lang="en-US" altLang="zh-CN" sz="2000" b="1" dirty="0" err="1">
                <a:solidFill>
                  <a:srgbClr val="0000FF"/>
                </a:solidFill>
              </a:rPr>
              <a:t>ActionListener</a:t>
            </a:r>
            <a:r>
              <a:rPr lang="zh-CN" altLang="en-US" sz="2000" b="1" dirty="0">
                <a:solidFill>
                  <a:srgbClr val="0000FF"/>
                </a:solidFill>
              </a:rPr>
              <a:t>接口的类</a:t>
            </a:r>
            <a:r>
              <a:rPr lang="zh-CN" altLang="en-US" sz="2000" dirty="0"/>
              <a:t>创建的对象作为传递给该方法的参数，使得该对象成为事件源的监视器。监视器负责调用特定的方法来处理事件，也就是说创建监视器的类必须提供处理事件的特定方法，即实现接口中的方法。</a:t>
            </a:r>
            <a:r>
              <a:rPr lang="en-US" altLang="zh-CN" sz="2000" dirty="0"/>
              <a:t>Java</a:t>
            </a:r>
            <a:r>
              <a:rPr lang="zh-CN" altLang="en-US" sz="2000" dirty="0"/>
              <a:t>采用</a:t>
            </a:r>
            <a:r>
              <a:rPr lang="zh-CN" altLang="en-US" sz="2000" b="1" dirty="0">
                <a:solidFill>
                  <a:srgbClr val="FF0000"/>
                </a:solidFill>
              </a:rPr>
              <a:t>接口回调技术</a:t>
            </a:r>
            <a:r>
              <a:rPr lang="zh-CN" altLang="en-US" sz="2000" dirty="0"/>
              <a:t>来处理事件，当事件源发生事件时，接口立刻通知监视器自动调用实现的某个接口方法，该接口方法规定了怎样处理事件的操作。</a:t>
            </a:r>
            <a:r>
              <a:rPr lang="zh-CN" altLang="en-US" sz="2000" b="1" dirty="0">
                <a:solidFill>
                  <a:srgbClr val="FF0000"/>
                </a:solidFill>
              </a:rPr>
              <a:t>接口回调这一过程对程序是不可见的，</a:t>
            </a:r>
            <a:r>
              <a:rPr lang="en-US" altLang="zh-CN" sz="2000" b="1" dirty="0">
                <a:solidFill>
                  <a:srgbClr val="FF0000"/>
                </a:solidFill>
              </a:rPr>
              <a:t>Java</a:t>
            </a:r>
            <a:r>
              <a:rPr lang="zh-CN" altLang="en-US" sz="2000" b="1" dirty="0">
                <a:solidFill>
                  <a:srgbClr val="FF0000"/>
                </a:solidFill>
              </a:rPr>
              <a:t>在设计组件事件时已经设置好了这一回调过程，</a:t>
            </a:r>
            <a:r>
              <a:rPr lang="zh-CN" altLang="en-US" sz="2000" b="1" dirty="0">
                <a:solidFill>
                  <a:srgbClr val="0000FF"/>
                </a:solidFill>
              </a:rPr>
              <a:t>程序只需让事件源获得正确的监视器</a:t>
            </a:r>
            <a:r>
              <a:rPr lang="zh-CN" altLang="en-US" sz="2000" dirty="0"/>
              <a:t>，即将实现了正确接口的对象的引用传递给方法。</a:t>
            </a:r>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5-Point Star 7"/>
          <p:cNvSpPr/>
          <p:nvPr/>
        </p:nvSpPr>
        <p:spPr>
          <a:xfrm>
            <a:off x="7884368" y="282352"/>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xmlns="" val="618017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 </a:t>
            </a:r>
            <a:r>
              <a:rPr lang="en-US" altLang="zh-CN" sz="2000" dirty="0" err="1"/>
              <a:t>ActionEvent</a:t>
            </a:r>
            <a:r>
              <a:rPr lang="zh-CN" altLang="en-US" sz="2000" dirty="0"/>
              <a:t>类中的方法</a:t>
            </a:r>
          </a:p>
          <a:p>
            <a:r>
              <a:rPr lang="en-US" altLang="zh-CN" sz="2000" dirty="0" err="1"/>
              <a:t>ActionEvent</a:t>
            </a:r>
            <a:r>
              <a:rPr lang="zh-CN" altLang="en-US" sz="2000" dirty="0"/>
              <a:t>事件对象调用方法</a:t>
            </a:r>
            <a:r>
              <a:rPr lang="en-US" altLang="zh-CN" sz="2000" dirty="0"/>
              <a:t>public Object </a:t>
            </a:r>
            <a:r>
              <a:rPr lang="en-US" altLang="zh-CN" sz="2000" dirty="0" err="1">
                <a:solidFill>
                  <a:srgbClr val="FF0000"/>
                </a:solidFill>
              </a:rPr>
              <a:t>get</a:t>
            </a:r>
            <a:r>
              <a:rPr lang="en-US" altLang="zh-CN" sz="2000" dirty="0" err="1"/>
              <a:t>Source</a:t>
            </a:r>
            <a:r>
              <a:rPr lang="en-US" altLang="zh-CN" sz="2000" dirty="0"/>
              <a:t>()</a:t>
            </a:r>
            <a:r>
              <a:rPr lang="zh-CN" altLang="en-US" sz="2000" dirty="0"/>
              <a:t>可以返回发生</a:t>
            </a:r>
            <a:r>
              <a:rPr lang="en-US" altLang="zh-CN" sz="2000" dirty="0" err="1"/>
              <a:t>ActionEvent</a:t>
            </a:r>
            <a:r>
              <a:rPr lang="zh-CN" altLang="en-US" sz="2000" dirty="0"/>
              <a:t>事件的对象的引用。</a:t>
            </a:r>
          </a:p>
          <a:p>
            <a:endParaRPr lang="en-US" altLang="zh-CN" sz="2000" b="1" dirty="0">
              <a:solidFill>
                <a:srgbClr val="FF0000"/>
              </a:solidFill>
            </a:endParaRP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xmlns="" val="41500265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7: Example10_7.java】</a:t>
            </a:r>
          </a:p>
          <a:p>
            <a:r>
              <a:rPr lang="zh-CN" altLang="en-US" sz="2000" dirty="0"/>
              <a:t>窗口中有一个文本框：</a:t>
            </a:r>
            <a:r>
              <a:rPr lang="en-US" altLang="zh-CN" sz="2000" dirty="0"/>
              <a:t>text</a:t>
            </a:r>
            <a:r>
              <a:rPr lang="zh-CN" altLang="en-US" sz="2000" dirty="0"/>
              <a:t>的事件监视器由</a:t>
            </a:r>
            <a:r>
              <a:rPr lang="en-US" altLang="zh-CN" sz="2000" dirty="0" err="1"/>
              <a:t>PoliceStation</a:t>
            </a:r>
            <a:r>
              <a:rPr lang="zh-CN" altLang="en-US" sz="2000" dirty="0"/>
              <a:t>类负责创建。当用户在</a:t>
            </a:r>
            <a:r>
              <a:rPr lang="en-US" altLang="zh-CN" sz="2000" dirty="0"/>
              <a:t>text</a:t>
            </a:r>
            <a:r>
              <a:rPr lang="zh-CN" altLang="en-US" sz="2000" dirty="0"/>
              <a:t>中输入字符串回车后，监视器负责在命令行窗口输出该字符串以及它的长度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68</a:t>
            </a:fld>
            <a:endParaRPr lang="en-US"/>
          </a:p>
        </p:txBody>
      </p:sp>
      <p:sp>
        <p:nvSpPr>
          <p:cNvPr id="7" name="矩形 6">
            <a:extLst>
              <a:ext uri="{FF2B5EF4-FFF2-40B4-BE49-F238E27FC236}">
                <a16:creationId xmlns:a16="http://schemas.microsoft.com/office/drawing/2014/main" xmlns="" id="{D7C5CD88-3663-49E5-8EE4-3BAEFAB8B57D}"/>
              </a:ext>
            </a:extLst>
          </p:cNvPr>
          <p:cNvSpPr/>
          <p:nvPr/>
        </p:nvSpPr>
        <p:spPr>
          <a:xfrm>
            <a:off x="5508104" y="44624"/>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Example10_7</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8" name="矩形 7">
            <a:extLst>
              <a:ext uri="{FF2B5EF4-FFF2-40B4-BE49-F238E27FC236}">
                <a16:creationId xmlns:a16="http://schemas.microsoft.com/office/drawing/2014/main" xmlns="" id="{47A33DF2-096B-4B6C-8291-ED1104212952}"/>
              </a:ext>
            </a:extLst>
          </p:cNvPr>
          <p:cNvSpPr/>
          <p:nvPr/>
        </p:nvSpPr>
        <p:spPr>
          <a:xfrm>
            <a:off x="174923" y="2950200"/>
            <a:ext cx="4469085"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MyWindow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PoliceStation</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police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MyWindow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police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PoliceStation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police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//text</a:t>
            </a:r>
            <a:r>
              <a:rPr lang="zh-CN" altLang="en-US" sz="1100" dirty="0">
                <a:solidFill>
                  <a:srgbClr val="3F7F5F"/>
                </a:solidFill>
                <a:latin typeface="Consolas" panose="020B0609020204030204" pitchFamily="49" charset="0"/>
              </a:rPr>
              <a:t>是事件源，</a:t>
            </a:r>
            <a:r>
              <a:rPr lang="en-US" altLang="zh-CN" sz="1100" dirty="0">
                <a:solidFill>
                  <a:srgbClr val="3F7F5F"/>
                </a:solidFill>
                <a:latin typeface="Consolas" panose="020B0609020204030204" pitchFamily="49" charset="0"/>
              </a:rPr>
              <a:t>police</a:t>
            </a:r>
            <a:r>
              <a:rPr lang="zh-CN" altLang="en-US" sz="1100" dirty="0">
                <a:solidFill>
                  <a:srgbClr val="3F7F5F"/>
                </a:solidFill>
                <a:latin typeface="Consolas" panose="020B0609020204030204" pitchFamily="49" charset="0"/>
              </a:rPr>
              <a:t>是监视器</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(100,100,150,150);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8ED72177-00AC-4335-B79B-E009319E1C6F}"/>
              </a:ext>
            </a:extLst>
          </p:cNvPr>
          <p:cNvSpPr/>
          <p:nvPr/>
        </p:nvSpPr>
        <p:spPr>
          <a:xfrm>
            <a:off x="4788024" y="2950200"/>
            <a:ext cx="3906924"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PoliceStation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str</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.getActionCommand</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a:solidFill>
                  <a:srgbClr val="6A3E3E"/>
                </a:solidFill>
                <a:latin typeface="Consolas" panose="020B0609020204030204" pitchFamily="49" charset="0"/>
              </a:rPr>
              <a:t>str</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b="1" i="1" dirty="0" err="1">
                <a:solidFill>
                  <a:srgbClr val="0000C0"/>
                </a:solidFill>
                <a:latin typeface="Consolas" panose="020B0609020204030204" pitchFamily="49" charset="0"/>
              </a:rPr>
              <a:t>out</a:t>
            </a:r>
            <a:r>
              <a:rPr lang="en-US" altLang="zh-CN" sz="1100" b="1" i="1" dirty="0" err="1">
                <a:solidFill>
                  <a:srgbClr val="000000"/>
                </a:solidFill>
                <a:latin typeface="Consolas" panose="020B0609020204030204" pitchFamily="49" charset="0"/>
              </a:rPr>
              <a:t>.println</a:t>
            </a:r>
            <a:r>
              <a:rPr lang="en-US" altLang="zh-CN" sz="1100" b="1" i="1" dirty="0">
                <a:solidFill>
                  <a:srgbClr val="000000"/>
                </a:solidFill>
                <a:latin typeface="Consolas" panose="020B0609020204030204" pitchFamily="49" charset="0"/>
              </a:rPr>
              <a:t>(</a:t>
            </a:r>
            <a:r>
              <a:rPr lang="en-US" altLang="zh-CN" sz="1100" b="1" i="1" dirty="0" err="1">
                <a:solidFill>
                  <a:srgbClr val="6A3E3E"/>
                </a:solidFill>
                <a:latin typeface="Consolas" panose="020B0609020204030204" pitchFamily="49" charset="0"/>
              </a:rPr>
              <a:t>str</a:t>
            </a:r>
            <a:r>
              <a:rPr lang="en-US" altLang="zh-CN" sz="1100" b="1" i="1" dirty="0" err="1">
                <a:solidFill>
                  <a:srgbClr val="000000"/>
                </a:solidFill>
                <a:latin typeface="Consolas" panose="020B0609020204030204" pitchFamily="49" charset="0"/>
              </a:rPr>
              <a:t>.length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11" name="图片 10">
            <a:extLst>
              <a:ext uri="{FF2B5EF4-FFF2-40B4-BE49-F238E27FC236}">
                <a16:creationId xmlns:a16="http://schemas.microsoft.com/office/drawing/2014/main" xmlns="" id="{A7AE2E26-3D72-453F-A5F3-A92C7CAD5DD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474484" y="4797152"/>
            <a:ext cx="2534004" cy="1962424"/>
          </a:xfrm>
          <a:prstGeom prst="rect">
            <a:avLst/>
          </a:prstGeom>
        </p:spPr>
      </p:pic>
      <p:sp>
        <p:nvSpPr>
          <p:cNvPr id="12" name="5-Point Star 7">
            <a:extLst>
              <a:ext uri="{FF2B5EF4-FFF2-40B4-BE49-F238E27FC236}">
                <a16:creationId xmlns:a16="http://schemas.microsoft.com/office/drawing/2014/main" xmlns="" id="{F7D962EB-D653-43FE-8D91-107C0663B656}"/>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直接箭头连接符 9">
            <a:extLst>
              <a:ext uri="{FF2B5EF4-FFF2-40B4-BE49-F238E27FC236}">
                <a16:creationId xmlns:a16="http://schemas.microsoft.com/office/drawing/2014/main" xmlns="" id="{E8CF470F-A003-4972-904C-2052A75D99F9}"/>
              </a:ext>
            </a:extLst>
          </p:cNvPr>
          <p:cNvCxnSpPr>
            <a:cxnSpLocks/>
          </p:cNvCxnSpPr>
          <p:nvPr/>
        </p:nvCxnSpPr>
        <p:spPr>
          <a:xfrm flipH="1">
            <a:off x="8272797" y="2839905"/>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500265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8: Example10_8.java】</a:t>
            </a:r>
          </a:p>
          <a:p>
            <a:r>
              <a:rPr lang="en-US" altLang="zh-CN" sz="2000" dirty="0" err="1"/>
              <a:t>titleText</a:t>
            </a:r>
            <a:r>
              <a:rPr lang="zh-CN" altLang="en-US" sz="2000" dirty="0"/>
              <a:t>和</a:t>
            </a:r>
            <a:r>
              <a:rPr lang="en-US" altLang="zh-CN" sz="2000" dirty="0" err="1"/>
              <a:t>passwordText</a:t>
            </a:r>
            <a:r>
              <a:rPr lang="zh-CN" altLang="en-US" sz="2000" dirty="0"/>
              <a:t>有监视器。当在</a:t>
            </a:r>
            <a:r>
              <a:rPr lang="en-US" altLang="zh-CN" sz="2000" dirty="0" err="1"/>
              <a:t>titleText</a:t>
            </a:r>
            <a:r>
              <a:rPr lang="zh-CN" altLang="en-US" sz="2000" dirty="0"/>
              <a:t>中输入字符串回车后，监视器负责将窗体的标题更改为当前</a:t>
            </a:r>
            <a:r>
              <a:rPr lang="en-US" altLang="zh-CN" sz="2000" dirty="0" err="1"/>
              <a:t>titleText</a:t>
            </a:r>
            <a:r>
              <a:rPr lang="zh-CN" altLang="en-US" sz="2000" dirty="0"/>
              <a:t>中的文本。当在</a:t>
            </a:r>
            <a:r>
              <a:rPr lang="en-US" altLang="zh-CN" sz="2000" dirty="0" err="1"/>
              <a:t>passwordText</a:t>
            </a:r>
            <a:r>
              <a:rPr lang="zh-CN" altLang="en-US" sz="2000" dirty="0"/>
              <a:t>中输入密码回车后，监视器负责将密码显示在</a:t>
            </a:r>
            <a:r>
              <a:rPr lang="en-US" altLang="zh-CN" sz="2000" dirty="0" err="1"/>
              <a:t>titleText</a:t>
            </a:r>
            <a:r>
              <a:rPr lang="zh-CN" altLang="en-US" sz="2000" dirty="0"/>
              <a:t>中 。</a:t>
            </a:r>
            <a:endParaRPr lang="en-US" altLang="zh-CN" sz="2000" b="1" dirty="0">
              <a:solidFill>
                <a:srgbClr val="FF0000"/>
              </a:solidFill>
            </a:endParaRPr>
          </a:p>
          <a:p>
            <a:endParaRPr lang="en-US" altLang="zh-CN" sz="2000" b="1" dirty="0">
              <a:solidFill>
                <a:srgbClr val="FF0000"/>
              </a:solidFill>
            </a:endParaRPr>
          </a:p>
          <a:p>
            <a:endParaRPr lang="zh-CN" altLang="en-US"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69</a:t>
            </a:fld>
            <a:endParaRPr lang="en-US"/>
          </a:p>
        </p:txBody>
      </p:sp>
      <p:sp>
        <p:nvSpPr>
          <p:cNvPr id="11" name="矩形 10">
            <a:extLst>
              <a:ext uri="{FF2B5EF4-FFF2-40B4-BE49-F238E27FC236}">
                <a16:creationId xmlns:a16="http://schemas.microsoft.com/office/drawing/2014/main" xmlns="" id="{47A61BB1-070D-49A3-AD29-F6D0D8E9E132}"/>
              </a:ext>
            </a:extLst>
          </p:cNvPr>
          <p:cNvSpPr/>
          <p:nvPr/>
        </p:nvSpPr>
        <p:spPr>
          <a:xfrm>
            <a:off x="4427984" y="44624"/>
            <a:ext cx="417646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Example10_8</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PoliceWindow</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policeWin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2" name="矩形 11">
            <a:extLst>
              <a:ext uri="{FF2B5EF4-FFF2-40B4-BE49-F238E27FC236}">
                <a16:creationId xmlns:a16="http://schemas.microsoft.com/office/drawing/2014/main" xmlns="" id="{CC93CBDF-2DAA-470A-83D4-3321C21D1A3B}"/>
              </a:ext>
            </a:extLst>
          </p:cNvPr>
          <p:cNvSpPr/>
          <p:nvPr/>
        </p:nvSpPr>
        <p:spPr>
          <a:xfrm>
            <a:off x="107505" y="2950200"/>
            <a:ext cx="4680520"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PoliceWindow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JPasswordField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PoliceWindow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titleText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endParaRPr lang="en-US" altLang="zh-CN" sz="1100" dirty="0">
              <a:solidFill>
                <a:srgbClr val="3F7F5F"/>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JPasswordField</a:t>
            </a:r>
            <a:r>
              <a:rPr lang="en-US" altLang="zh-CN" sz="1100" b="1" dirty="0">
                <a:solidFill>
                  <a:srgbClr val="000000"/>
                </a:solidFill>
                <a:latin typeface="Consolas" panose="020B0609020204030204" pitchFamily="49" charset="0"/>
              </a:rPr>
              <a:t>(10);</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err="1">
                <a:solidFill>
                  <a:srgbClr val="000000"/>
                </a:solidFill>
                <a:latin typeface="Consolas" panose="020B0609020204030204" pitchFamily="49" charset="0"/>
              </a:rPr>
              <a:t>.setEchoChar</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passwordText</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passwordText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 100, 150, 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endParaRPr lang="en-US" altLang="zh-CN" sz="1100" dirty="0">
              <a:solidFill>
                <a:srgbClr val="000000"/>
              </a:solidFill>
              <a:latin typeface="Consolas" panose="020B0609020204030204" pitchFamily="49" charset="0"/>
            </a:endParaRPr>
          </a:p>
        </p:txBody>
      </p:sp>
      <p:sp>
        <p:nvSpPr>
          <p:cNvPr id="13" name="矩形 12">
            <a:extLst>
              <a:ext uri="{FF2B5EF4-FFF2-40B4-BE49-F238E27FC236}">
                <a16:creationId xmlns:a16="http://schemas.microsoft.com/office/drawing/2014/main" xmlns="" id="{E099E79B-DB04-4ECE-B151-2D94862FACFF}"/>
              </a:ext>
            </a:extLst>
          </p:cNvPr>
          <p:cNvSpPr/>
          <p:nvPr/>
        </p:nvSpPr>
        <p:spPr>
          <a:xfrm>
            <a:off x="4143518" y="3271213"/>
            <a:ext cx="4819363" cy="2970044"/>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textSource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e</a:t>
            </a:r>
            <a:r>
              <a:rPr lang="en-US" altLang="zh-CN" sz="1100" dirty="0" err="1">
                <a:solidFill>
                  <a:srgbClr val="000000"/>
                </a:solidFill>
                <a:latin typeface="Consolas" panose="020B0609020204030204" pitchFamily="49" charset="0"/>
              </a:rPr>
              <a:t>.getSource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textSource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titleText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err="1">
                <a:solidFill>
                  <a:srgbClr val="7F0055"/>
                </a:solidFill>
                <a:latin typeface="Consolas" panose="020B0609020204030204" pitchFamily="49" charset="0"/>
              </a:rPr>
              <a:t>this</a:t>
            </a:r>
            <a:r>
              <a:rPr lang="en-US" altLang="zh-CN" sz="1100" b="1" dirty="0" err="1">
                <a:solidFill>
                  <a:srgbClr val="000000"/>
                </a:solidFill>
                <a:latin typeface="Consolas" panose="020B0609020204030204" pitchFamily="49" charset="0"/>
              </a:rPr>
              <a:t>.setTitle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titleText</a:t>
            </a:r>
            <a:r>
              <a:rPr lang="en-US" altLang="zh-CN" sz="1100" b="1" dirty="0" err="1">
                <a:solidFill>
                  <a:srgbClr val="000000"/>
                </a:solidFill>
                <a:latin typeface="Consolas" panose="020B0609020204030204" pitchFamily="49" charset="0"/>
              </a:rPr>
              <a:t>.getText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textSource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passwordText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char</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c</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passwordText</a:t>
            </a:r>
            <a:r>
              <a:rPr lang="en-US" altLang="zh-CN" sz="1100" b="1" dirty="0" err="1">
                <a:solidFill>
                  <a:srgbClr val="000000"/>
                </a:solidFill>
                <a:latin typeface="Consolas" panose="020B0609020204030204" pitchFamily="49" charset="0"/>
              </a:rPr>
              <a:t>.getPassword</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titleText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String(</a:t>
            </a:r>
            <a:r>
              <a:rPr lang="en-US" altLang="zh-CN" sz="1100" b="1" dirty="0">
                <a:solidFill>
                  <a:srgbClr val="6A3E3E"/>
                </a:solidFill>
                <a:latin typeface="Consolas" panose="020B0609020204030204" pitchFamily="49" charset="0"/>
              </a:rPr>
              <a:t>c</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pic>
        <p:nvPicPr>
          <p:cNvPr id="8" name="图片 7">
            <a:extLst>
              <a:ext uri="{FF2B5EF4-FFF2-40B4-BE49-F238E27FC236}">
                <a16:creationId xmlns:a16="http://schemas.microsoft.com/office/drawing/2014/main" xmlns="" id="{30C4858A-0CEB-4D16-B90E-5093A668A90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56044" y="5680324"/>
            <a:ext cx="1745512" cy="1133052"/>
          </a:xfrm>
          <a:prstGeom prst="rect">
            <a:avLst/>
          </a:prstGeom>
        </p:spPr>
      </p:pic>
      <p:pic>
        <p:nvPicPr>
          <p:cNvPr id="10" name="图片 9">
            <a:extLst>
              <a:ext uri="{FF2B5EF4-FFF2-40B4-BE49-F238E27FC236}">
                <a16:creationId xmlns:a16="http://schemas.microsoft.com/office/drawing/2014/main" xmlns="" id="{48718210-3F30-4877-8452-E7CBDD06065B}"/>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664790" y="5682474"/>
            <a:ext cx="1723634" cy="1128752"/>
          </a:xfrm>
          <a:prstGeom prst="rect">
            <a:avLst/>
          </a:prstGeom>
        </p:spPr>
      </p:pic>
      <p:sp>
        <p:nvSpPr>
          <p:cNvPr id="14" name="5-Point Star 7">
            <a:extLst>
              <a:ext uri="{FF2B5EF4-FFF2-40B4-BE49-F238E27FC236}">
                <a16:creationId xmlns:a16="http://schemas.microsoft.com/office/drawing/2014/main" xmlns="" id="{58C1A912-3713-4454-9684-E340C2C87FBA}"/>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直接箭头连接符 14">
            <a:extLst>
              <a:ext uri="{FF2B5EF4-FFF2-40B4-BE49-F238E27FC236}">
                <a16:creationId xmlns:a16="http://schemas.microsoft.com/office/drawing/2014/main" xmlns="" id="{CC43D06D-7FD2-4908-918F-F8BF1E1481F9}"/>
              </a:ext>
            </a:extLst>
          </p:cNvPr>
          <p:cNvCxnSpPr>
            <a:cxnSpLocks/>
          </p:cNvCxnSpPr>
          <p:nvPr/>
        </p:nvCxnSpPr>
        <p:spPr>
          <a:xfrm flipH="1">
            <a:off x="7884368" y="2969408"/>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34104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Button</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CheckBox</a:t>
            </a:r>
            <a:endParaRPr lang="en-US" altLang="zh-CN" sz="2000" dirty="0"/>
          </a:p>
          <a:p>
            <a:pPr lvl="1"/>
            <a:r>
              <a:rPr lang="en-US" altLang="zh-CN" sz="2000" dirty="0" err="1"/>
              <a:t>javax.swing.</a:t>
            </a:r>
            <a:r>
              <a:rPr lang="en-US" altLang="zh-CN" sz="2000" b="1" dirty="0" err="1"/>
              <a:t>J</a:t>
            </a:r>
            <a:r>
              <a:rPr lang="en-US" altLang="zh-CN" sz="2000" dirty="0" err="1"/>
              <a:t>RadioButton</a:t>
            </a:r>
            <a:endParaRPr lang="en-US" altLang="zh-CN" sz="2000" dirty="0"/>
          </a:p>
          <a:p>
            <a:pPr lvl="1"/>
            <a:endParaRPr lang="en-US" altLang="zh-CN" sz="2000" dirty="0"/>
          </a:p>
          <a:p>
            <a:pPr lvl="1"/>
            <a:r>
              <a:rPr lang="en-US" altLang="zh-CN" sz="2000" dirty="0" err="1"/>
              <a:t>javax.swing.</a:t>
            </a:r>
            <a:r>
              <a:rPr lang="en-US" altLang="zh-CN" sz="2000" b="1" dirty="0" err="1"/>
              <a:t>J</a:t>
            </a:r>
            <a:r>
              <a:rPr lang="en-US" altLang="zh-CN" sz="2000" dirty="0" err="1"/>
              <a:t>Label</a:t>
            </a:r>
            <a:endParaRPr lang="en-US" altLang="zh-CN" sz="2000" dirty="0"/>
          </a:p>
          <a:p>
            <a:pPr lvl="1"/>
            <a:r>
              <a:rPr lang="en-US" altLang="zh-CN" sz="2000" dirty="0" err="1"/>
              <a:t>javax.swing.</a:t>
            </a:r>
            <a:r>
              <a:rPr lang="en-US" altLang="zh-CN" sz="2000" b="1" dirty="0" err="1"/>
              <a:t>J</a:t>
            </a:r>
            <a:r>
              <a:rPr lang="en-US" altLang="zh-CN" sz="2000" dirty="0" err="1"/>
              <a:t>ComboBox</a:t>
            </a:r>
            <a:endParaRPr lang="en-US" altLang="zh-CN" sz="2000" dirty="0"/>
          </a:p>
          <a:p>
            <a:pPr lvl="1"/>
            <a:r>
              <a:rPr lang="en-US" altLang="zh-CN" sz="2000" dirty="0" err="1"/>
              <a:t>javax.swing.</a:t>
            </a:r>
            <a:r>
              <a:rPr lang="en-US" altLang="zh-CN" sz="2000" b="1" dirty="0" err="1"/>
              <a:t>J</a:t>
            </a:r>
            <a:r>
              <a:rPr lang="en-US" altLang="zh-CN" sz="2000" dirty="0" err="1"/>
              <a:t>Table</a:t>
            </a:r>
            <a:endParaRPr lang="en-US" altLang="zh-CN" sz="2000" dirty="0"/>
          </a:p>
          <a:p>
            <a:pPr lvl="1"/>
            <a:r>
              <a:rPr lang="en-US" altLang="zh-CN" sz="2000" dirty="0" err="1"/>
              <a:t>javax.swing.</a:t>
            </a:r>
            <a:r>
              <a:rPr lang="en-US" altLang="zh-CN" sz="2000" b="1" dirty="0" err="1"/>
              <a:t>J</a:t>
            </a:r>
            <a:r>
              <a:rPr lang="en-US" altLang="zh-CN" sz="2000" dirty="0" err="1"/>
              <a:t>Tree</a:t>
            </a:r>
            <a:endParaRPr lang="en-US" altLang="zh-CN" sz="2000" dirty="0"/>
          </a:p>
          <a:p>
            <a:pPr lvl="1"/>
            <a:r>
              <a:rPr lang="en-US" altLang="zh-CN" sz="2000" dirty="0" err="1"/>
              <a:t>javax.swing.</a:t>
            </a:r>
            <a:r>
              <a:rPr lang="en-US" altLang="zh-CN" sz="2000" b="1" dirty="0" err="1"/>
              <a:t>J</a:t>
            </a:r>
            <a:r>
              <a:rPr lang="en-US" altLang="zh-CN" sz="2000" dirty="0" err="1"/>
              <a:t>ProgressBar</a:t>
            </a:r>
            <a:endParaRPr lang="zh-CN" altLang="en-US"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6" name="文本框 5"/>
          <p:cNvSpPr txBox="1"/>
          <p:nvPr/>
        </p:nvSpPr>
        <p:spPr>
          <a:xfrm>
            <a:off x="3968060" y="1988840"/>
            <a:ext cx="646331" cy="369332"/>
          </a:xfrm>
          <a:prstGeom prst="rect">
            <a:avLst/>
          </a:prstGeom>
          <a:noFill/>
        </p:spPr>
        <p:txBody>
          <a:bodyPr wrap="none" rtlCol="0">
            <a:spAutoFit/>
          </a:bodyPr>
          <a:lstStyle/>
          <a:p>
            <a:r>
              <a:rPr lang="zh-CN" altLang="en-US" dirty="0"/>
              <a:t>按钮</a:t>
            </a:r>
          </a:p>
        </p:txBody>
      </p:sp>
      <p:sp>
        <p:nvSpPr>
          <p:cNvPr id="7" name="文本框 6"/>
          <p:cNvSpPr txBox="1"/>
          <p:nvPr/>
        </p:nvSpPr>
        <p:spPr>
          <a:xfrm>
            <a:off x="3968060" y="2745509"/>
            <a:ext cx="877163" cy="369332"/>
          </a:xfrm>
          <a:prstGeom prst="rect">
            <a:avLst/>
          </a:prstGeom>
          <a:noFill/>
        </p:spPr>
        <p:txBody>
          <a:bodyPr wrap="none" rtlCol="0">
            <a:spAutoFit/>
          </a:bodyPr>
          <a:lstStyle/>
          <a:p>
            <a:r>
              <a:rPr lang="zh-CN" altLang="en-US" dirty="0"/>
              <a:t>复选框</a:t>
            </a:r>
          </a:p>
        </p:txBody>
      </p:sp>
      <p:sp>
        <p:nvSpPr>
          <p:cNvPr id="8" name="文本框 7"/>
          <p:cNvSpPr txBox="1"/>
          <p:nvPr/>
        </p:nvSpPr>
        <p:spPr>
          <a:xfrm>
            <a:off x="3968060" y="3105549"/>
            <a:ext cx="1107996" cy="369332"/>
          </a:xfrm>
          <a:prstGeom prst="rect">
            <a:avLst/>
          </a:prstGeom>
          <a:noFill/>
        </p:spPr>
        <p:txBody>
          <a:bodyPr wrap="none" rtlCol="0">
            <a:spAutoFit/>
          </a:bodyPr>
          <a:lstStyle/>
          <a:p>
            <a:r>
              <a:rPr lang="zh-CN" altLang="en-US" dirty="0"/>
              <a:t>单选按钮</a:t>
            </a:r>
          </a:p>
        </p:txBody>
      </p:sp>
      <p:sp>
        <p:nvSpPr>
          <p:cNvPr id="9" name="文本框 8"/>
          <p:cNvSpPr txBox="1"/>
          <p:nvPr/>
        </p:nvSpPr>
        <p:spPr>
          <a:xfrm>
            <a:off x="3968060" y="3807041"/>
            <a:ext cx="646331" cy="369332"/>
          </a:xfrm>
          <a:prstGeom prst="rect">
            <a:avLst/>
          </a:prstGeom>
          <a:noFill/>
        </p:spPr>
        <p:txBody>
          <a:bodyPr wrap="none" rtlCol="0">
            <a:spAutoFit/>
          </a:bodyPr>
          <a:lstStyle/>
          <a:p>
            <a:r>
              <a:rPr lang="zh-CN" altLang="en-US" dirty="0"/>
              <a:t>标签</a:t>
            </a:r>
          </a:p>
        </p:txBody>
      </p:sp>
      <p:sp>
        <p:nvSpPr>
          <p:cNvPr id="10" name="文本框 9"/>
          <p:cNvSpPr txBox="1"/>
          <p:nvPr/>
        </p:nvSpPr>
        <p:spPr>
          <a:xfrm>
            <a:off x="3968060" y="4180583"/>
            <a:ext cx="1107996" cy="369332"/>
          </a:xfrm>
          <a:prstGeom prst="rect">
            <a:avLst/>
          </a:prstGeom>
          <a:noFill/>
        </p:spPr>
        <p:txBody>
          <a:bodyPr wrap="none" rtlCol="0">
            <a:spAutoFit/>
          </a:bodyPr>
          <a:lstStyle/>
          <a:p>
            <a:r>
              <a:rPr lang="zh-CN" altLang="en-US" dirty="0"/>
              <a:t>下拉列表</a:t>
            </a:r>
          </a:p>
        </p:txBody>
      </p:sp>
      <p:sp>
        <p:nvSpPr>
          <p:cNvPr id="11" name="文本框 10"/>
          <p:cNvSpPr txBox="1"/>
          <p:nvPr/>
        </p:nvSpPr>
        <p:spPr>
          <a:xfrm>
            <a:off x="3968060" y="4554125"/>
            <a:ext cx="646331" cy="369332"/>
          </a:xfrm>
          <a:prstGeom prst="rect">
            <a:avLst/>
          </a:prstGeom>
          <a:noFill/>
        </p:spPr>
        <p:txBody>
          <a:bodyPr wrap="none" rtlCol="0">
            <a:spAutoFit/>
          </a:bodyPr>
          <a:lstStyle/>
          <a:p>
            <a:r>
              <a:rPr lang="zh-CN" altLang="en-US" dirty="0"/>
              <a:t>表格</a:t>
            </a:r>
          </a:p>
        </p:txBody>
      </p:sp>
      <p:sp>
        <p:nvSpPr>
          <p:cNvPr id="12" name="文本框 11"/>
          <p:cNvSpPr txBox="1"/>
          <p:nvPr/>
        </p:nvSpPr>
        <p:spPr>
          <a:xfrm>
            <a:off x="3968060" y="4927667"/>
            <a:ext cx="415498" cy="369332"/>
          </a:xfrm>
          <a:prstGeom prst="rect">
            <a:avLst/>
          </a:prstGeom>
          <a:noFill/>
        </p:spPr>
        <p:txBody>
          <a:bodyPr wrap="none" rtlCol="0">
            <a:spAutoFit/>
          </a:bodyPr>
          <a:lstStyle/>
          <a:p>
            <a:r>
              <a:rPr lang="zh-CN" altLang="en-US" dirty="0"/>
              <a:t>树</a:t>
            </a:r>
          </a:p>
        </p:txBody>
      </p:sp>
      <p:sp>
        <p:nvSpPr>
          <p:cNvPr id="13" name="文本框 12"/>
          <p:cNvSpPr txBox="1"/>
          <p:nvPr/>
        </p:nvSpPr>
        <p:spPr>
          <a:xfrm>
            <a:off x="3968060" y="5301208"/>
            <a:ext cx="877163" cy="369332"/>
          </a:xfrm>
          <a:prstGeom prst="rect">
            <a:avLst/>
          </a:prstGeom>
          <a:noFill/>
        </p:spPr>
        <p:txBody>
          <a:bodyPr wrap="none" rtlCol="0">
            <a:spAutoFit/>
          </a:bodyPr>
          <a:lstStyle/>
          <a:p>
            <a:r>
              <a:rPr lang="zh-CN" altLang="en-US" dirty="0"/>
              <a:t>进度条</a:t>
            </a:r>
          </a:p>
        </p:txBody>
      </p:sp>
      <p:sp>
        <p:nvSpPr>
          <p:cNvPr id="15" name="灯片编号占位符 1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xmlns="" val="2045854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9: Example10_9.java 】</a:t>
            </a:r>
          </a:p>
          <a:p>
            <a:r>
              <a:rPr lang="zh-CN" altLang="en-US" sz="2000" dirty="0"/>
              <a:t>使用匿名对象作为</a:t>
            </a:r>
            <a:r>
              <a:rPr lang="en-US" altLang="zh-CN" sz="2000" dirty="0" err="1"/>
              <a:t>inputText</a:t>
            </a:r>
            <a:r>
              <a:rPr lang="zh-CN" altLang="en-US" sz="2000" dirty="0"/>
              <a:t>的监视器，当在</a:t>
            </a:r>
            <a:r>
              <a:rPr lang="en-US" altLang="zh-CN" sz="2000" dirty="0" err="1"/>
              <a:t>inputText</a:t>
            </a:r>
            <a:r>
              <a:rPr lang="zh-CN" altLang="en-US" sz="2000" dirty="0"/>
              <a:t>中输入一个数字字符串后，监视器负责计算这个数的平方，并将结果放入</a:t>
            </a:r>
            <a:r>
              <a:rPr lang="en-US" altLang="zh-CN" sz="2000" dirty="0" err="1"/>
              <a:t>showText</a:t>
            </a:r>
            <a:r>
              <a:rPr lang="zh-CN" altLang="en-US" sz="2000" dirty="0"/>
              <a:t>中。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70</a:t>
            </a:fld>
            <a:endParaRPr lang="en-US"/>
          </a:p>
        </p:txBody>
      </p:sp>
      <p:sp>
        <p:nvSpPr>
          <p:cNvPr id="7" name="5-Point Star 7">
            <a:extLst>
              <a:ext uri="{FF2B5EF4-FFF2-40B4-BE49-F238E27FC236}">
                <a16:creationId xmlns:a16="http://schemas.microsoft.com/office/drawing/2014/main" xmlns="" id="{CD824A84-0BD5-444D-9893-2CBCC32E1220}"/>
              </a:ext>
            </a:extLst>
          </p:cNvPr>
          <p:cNvSpPr/>
          <p:nvPr/>
        </p:nvSpPr>
        <p:spPr>
          <a:xfrm>
            <a:off x="457200" y="527566"/>
            <a:ext cx="914400" cy="914400"/>
          </a:xfrm>
          <a:prstGeom prst="star5">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矩形 7">
            <a:extLst>
              <a:ext uri="{FF2B5EF4-FFF2-40B4-BE49-F238E27FC236}">
                <a16:creationId xmlns:a16="http://schemas.microsoft.com/office/drawing/2014/main" xmlns="" id="{BA2101D7-069E-47DB-A83E-FC4F6574BE79}"/>
              </a:ext>
            </a:extLst>
          </p:cNvPr>
          <p:cNvSpPr/>
          <p:nvPr/>
        </p:nvSpPr>
        <p:spPr>
          <a:xfrm>
            <a:off x="5148064" y="34459"/>
            <a:ext cx="3456384"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java.math</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Example10_9</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MathWindow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MathWindow</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xmlns="" id="{2ECE70C5-B576-4400-9F89-D539DB304E2A}"/>
              </a:ext>
            </a:extLst>
          </p:cNvPr>
          <p:cNvSpPr/>
          <p:nvPr/>
        </p:nvSpPr>
        <p:spPr>
          <a:xfrm>
            <a:off x="1685288" y="2629163"/>
            <a:ext cx="4600128" cy="2970044"/>
          </a:xfrm>
          <a:prstGeom prst="rect">
            <a:avLst/>
          </a:prstGeom>
          <a:solidFill>
            <a:srgbClr val="CCFFFF"/>
          </a:solidFill>
        </p:spPr>
        <p:txBody>
          <a:bodyPr wrap="square">
            <a:spAutoFit/>
          </a:bodyPr>
          <a:lstStyle/>
          <a:p>
            <a:pPr algn="l"/>
            <a:r>
              <a:rPr lang="zh-CN" altLang="en-US"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ActionListener()</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try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BigInteger</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BigInteger</a:t>
            </a:r>
            <a:r>
              <a:rPr lang="en-US" altLang="zh-CN" sz="1100" b="1" dirty="0">
                <a:solidFill>
                  <a:srgbClr val="000000"/>
                </a:solidFill>
                <a:latin typeface="Consolas" panose="020B0609020204030204" pitchFamily="49" charset="0"/>
              </a:rPr>
              <a:t>(</a:t>
            </a:r>
            <a:r>
              <a:rPr lang="en-US" altLang="zh-CN" sz="1100" b="1" dirty="0">
                <a:solidFill>
                  <a:srgbClr val="6A3E3E"/>
                </a:solidFill>
                <a:latin typeface="Consolas" panose="020B0609020204030204" pitchFamily="49" charset="0"/>
              </a:rPr>
              <a:t>s</a:t>
            </a:r>
            <a:r>
              <a:rPr lang="en-US" altLang="zh-CN" sz="1100" b="1"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n</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n</a:t>
            </a:r>
            <a:r>
              <a:rPr lang="en-US" altLang="zh-CN" sz="1100" dirty="0" err="1">
                <a:solidFill>
                  <a:srgbClr val="000000"/>
                </a:solidFill>
                <a:latin typeface="Consolas" panose="020B0609020204030204" pitchFamily="49" charset="0"/>
              </a:rPr>
              <a:t>.pow</a:t>
            </a:r>
            <a:r>
              <a:rPr lang="en-US" altLang="zh-CN" sz="1100" dirty="0">
                <a:solidFill>
                  <a:srgbClr val="000000"/>
                </a:solidFill>
                <a:latin typeface="Consolas" panose="020B0609020204030204" pitchFamily="49" charset="0"/>
              </a:rPr>
              <a:t>(2);</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err="1">
                <a:solidFill>
                  <a:srgbClr val="6A3E3E"/>
                </a:solidFill>
                <a:latin typeface="Consolas" panose="020B0609020204030204" pitchFamily="49" charset="0"/>
              </a:rPr>
              <a:t>n</a:t>
            </a:r>
            <a:r>
              <a:rPr lang="en-US" altLang="zh-CN" sz="1100" dirty="0" err="1">
                <a:solidFill>
                  <a:srgbClr val="000000"/>
                </a:solidFill>
                <a:latin typeface="Consolas" panose="020B0609020204030204" pitchFamily="49" charset="0"/>
              </a:rPr>
              <a:t>.toString</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catch</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NumberFormatException</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e2</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请输入数字字符</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1" name="矩形 10">
            <a:extLst>
              <a:ext uri="{FF2B5EF4-FFF2-40B4-BE49-F238E27FC236}">
                <a16:creationId xmlns:a16="http://schemas.microsoft.com/office/drawing/2014/main" xmlns="" id="{F8214C4A-B54C-4116-9316-99999DF097C6}"/>
              </a:ext>
            </a:extLst>
          </p:cNvPr>
          <p:cNvSpPr/>
          <p:nvPr/>
        </p:nvSpPr>
        <p:spPr>
          <a:xfrm>
            <a:off x="1685288" y="5574203"/>
            <a:ext cx="4600128" cy="1277273"/>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FlowLayout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validate();</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(100,100,260,190);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98F5F81C-677F-49FD-990C-7753F0B3B87E}"/>
              </a:ext>
            </a:extLst>
          </p:cNvPr>
          <p:cNvSpPr/>
          <p:nvPr/>
        </p:nvSpPr>
        <p:spPr>
          <a:xfrm>
            <a:off x="1685288" y="90369"/>
            <a:ext cx="3240360" cy="161582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MathWindow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MathWindow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(10);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p:txBody>
      </p:sp>
      <p:pic>
        <p:nvPicPr>
          <p:cNvPr id="13" name="图片 12">
            <a:extLst>
              <a:ext uri="{FF2B5EF4-FFF2-40B4-BE49-F238E27FC236}">
                <a16:creationId xmlns:a16="http://schemas.microsoft.com/office/drawing/2014/main" xmlns="" id="{82A2C56F-BEEC-43B2-967C-6D9FA9BDAFA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10156" y="4384598"/>
            <a:ext cx="2419688" cy="1752845"/>
          </a:xfrm>
          <a:prstGeom prst="rect">
            <a:avLst/>
          </a:prstGeom>
        </p:spPr>
      </p:pic>
      <p:cxnSp>
        <p:nvCxnSpPr>
          <p:cNvPr id="12" name="直接箭头连接符 11">
            <a:extLst>
              <a:ext uri="{FF2B5EF4-FFF2-40B4-BE49-F238E27FC236}">
                <a16:creationId xmlns:a16="http://schemas.microsoft.com/office/drawing/2014/main" xmlns="" id="{5668AFB6-E76C-43A3-B8A6-F00F6E8CCBA2}"/>
              </a:ext>
            </a:extLst>
          </p:cNvPr>
          <p:cNvCxnSpPr>
            <a:cxnSpLocks/>
          </p:cNvCxnSpPr>
          <p:nvPr/>
        </p:nvCxnSpPr>
        <p:spPr>
          <a:xfrm flipH="1">
            <a:off x="6072788" y="2642662"/>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13140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菜单项上的</a:t>
            </a:r>
            <a:r>
              <a:rPr lang="en-US" altLang="zh-CN" sz="2000" dirty="0" err="1"/>
              <a:t>ActionEvent</a:t>
            </a:r>
            <a:r>
              <a:rPr lang="zh-CN" altLang="en-US" sz="2000" dirty="0"/>
              <a:t>事件</a:t>
            </a:r>
          </a:p>
          <a:p>
            <a:r>
              <a:rPr lang="zh-CN" altLang="en-US" sz="2000" dirty="0"/>
              <a:t>单击某个菜单项可以发生</a:t>
            </a:r>
            <a:r>
              <a:rPr lang="en-US" altLang="zh-CN" sz="2000" dirty="0" err="1"/>
              <a:t>ActionEvent</a:t>
            </a:r>
            <a:r>
              <a:rPr lang="zh-CN" altLang="en-US" sz="2000" dirty="0"/>
              <a:t>事件。菜单项使用</a:t>
            </a:r>
            <a:r>
              <a:rPr lang="en-US" altLang="zh-CN" sz="2000" dirty="0" err="1"/>
              <a:t>addActionListener</a:t>
            </a:r>
            <a:r>
              <a:rPr lang="en-US" altLang="zh-CN" sz="2000" dirty="0"/>
              <a:t>(</a:t>
            </a:r>
            <a:r>
              <a:rPr lang="en-US" altLang="zh-CN" sz="2000" dirty="0" err="1"/>
              <a:t>ActionListener</a:t>
            </a:r>
            <a:r>
              <a:rPr lang="en-US" altLang="zh-CN" sz="2000" dirty="0"/>
              <a:t> listener)</a:t>
            </a:r>
            <a:r>
              <a:rPr lang="zh-CN" altLang="en-US" sz="2000" dirty="0"/>
              <a:t>方法获得监视器。</a:t>
            </a:r>
          </a:p>
          <a:p>
            <a:endParaRPr lang="en-US" altLang="zh-CN" sz="2000" dirty="0"/>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xmlns="" val="41500265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5.JTextArea</a:t>
            </a:r>
            <a:r>
              <a:rPr lang="zh-CN" altLang="en-US" sz="2000" dirty="0"/>
              <a:t>文本区</a:t>
            </a:r>
          </a:p>
          <a:p>
            <a:r>
              <a:rPr lang="en-US" altLang="zh-CN" sz="2000" dirty="0"/>
              <a:t>(1) </a:t>
            </a:r>
            <a:r>
              <a:rPr lang="zh-CN" altLang="en-US" sz="2000" dirty="0"/>
              <a:t>使用</a:t>
            </a:r>
            <a:r>
              <a:rPr lang="en-US" altLang="zh-CN" sz="2000" dirty="0" err="1"/>
              <a:t>JTextArea</a:t>
            </a:r>
            <a:r>
              <a:rPr lang="en-US" altLang="zh-CN" sz="2000" dirty="0"/>
              <a:t>(</a:t>
            </a:r>
            <a:r>
              <a:rPr lang="en-US" altLang="zh-CN" sz="2000" dirty="0" err="1"/>
              <a:t>int</a:t>
            </a:r>
            <a:r>
              <a:rPr lang="en-US" altLang="zh-CN" sz="2000" dirty="0"/>
              <a:t> rows, </a:t>
            </a:r>
            <a:r>
              <a:rPr lang="en-US" altLang="zh-CN" sz="2000" dirty="0" err="1"/>
              <a:t>int</a:t>
            </a:r>
            <a:r>
              <a:rPr lang="en-US" altLang="zh-CN" sz="2000" dirty="0"/>
              <a:t> columns)</a:t>
            </a:r>
            <a:r>
              <a:rPr lang="zh-CN" altLang="en-US" sz="2000" dirty="0"/>
              <a:t>构造一个</a:t>
            </a:r>
            <a:r>
              <a:rPr lang="zh-CN" altLang="en-US" sz="2000" dirty="0">
                <a:solidFill>
                  <a:srgbClr val="FF0000"/>
                </a:solidFill>
              </a:rPr>
              <a:t>可见行和可见列分别是</a:t>
            </a:r>
            <a:r>
              <a:rPr lang="en-US" altLang="zh-CN" sz="2000" dirty="0">
                <a:solidFill>
                  <a:srgbClr val="FF0000"/>
                </a:solidFill>
              </a:rPr>
              <a:t>rows</a:t>
            </a:r>
            <a:r>
              <a:rPr lang="zh-CN" altLang="en-US" sz="2000" dirty="0">
                <a:solidFill>
                  <a:srgbClr val="FF0000"/>
                </a:solidFill>
              </a:rPr>
              <a:t>、</a:t>
            </a:r>
            <a:r>
              <a:rPr lang="en-US" altLang="zh-CN" sz="2000" dirty="0">
                <a:solidFill>
                  <a:srgbClr val="FF0000"/>
                </a:solidFill>
              </a:rPr>
              <a:t>columns</a:t>
            </a:r>
            <a:r>
              <a:rPr lang="zh-CN" altLang="en-US" sz="2000" dirty="0">
                <a:solidFill>
                  <a:srgbClr val="FF0000"/>
                </a:solidFill>
              </a:rPr>
              <a:t>的文本区</a:t>
            </a:r>
            <a:r>
              <a:rPr lang="zh-CN" altLang="en-US" sz="2000" dirty="0"/>
              <a:t>。</a:t>
            </a:r>
          </a:p>
          <a:p>
            <a:pPr lvl="1"/>
            <a:r>
              <a:rPr lang="zh-CN" altLang="en-US" sz="2000" dirty="0"/>
              <a:t>使用</a:t>
            </a:r>
            <a:r>
              <a:rPr lang="en-US" altLang="zh-CN" sz="2000" dirty="0" err="1"/>
              <a:t>set</a:t>
            </a:r>
            <a:r>
              <a:rPr lang="en-US" altLang="zh-CN" sz="2000" dirty="0" err="1">
                <a:solidFill>
                  <a:srgbClr val="FF0000"/>
                </a:solidFill>
              </a:rPr>
              <a:t>LineWrap</a:t>
            </a:r>
            <a:r>
              <a:rPr lang="en-US" altLang="zh-CN" sz="2000" dirty="0"/>
              <a:t>(</a:t>
            </a:r>
            <a:r>
              <a:rPr lang="en-US" altLang="zh-CN" sz="2000" dirty="0" err="1"/>
              <a:t>boolean</a:t>
            </a:r>
            <a:r>
              <a:rPr lang="en-US" altLang="zh-CN" sz="2000" dirty="0"/>
              <a:t>  b)</a:t>
            </a:r>
            <a:r>
              <a:rPr lang="zh-CN" altLang="en-US" sz="2000" dirty="0"/>
              <a:t>方法决定输入的文本能否在文本区的右边界自动换行；</a:t>
            </a:r>
          </a:p>
          <a:p>
            <a:pPr lvl="1"/>
            <a:r>
              <a:rPr lang="zh-CN" altLang="en-US" sz="2000" dirty="0"/>
              <a:t>使用</a:t>
            </a:r>
            <a:r>
              <a:rPr lang="en-US" altLang="zh-CN" sz="2000" dirty="0" err="1"/>
              <a:t>setWrapStyleWord</a:t>
            </a:r>
            <a:r>
              <a:rPr lang="en-US" altLang="zh-CN" sz="2000" dirty="0"/>
              <a:t>(</a:t>
            </a:r>
            <a:r>
              <a:rPr lang="en-US" altLang="zh-CN" sz="2000" dirty="0" err="1"/>
              <a:t>boolean</a:t>
            </a:r>
            <a:r>
              <a:rPr lang="en-US" altLang="zh-CN" sz="2000" dirty="0"/>
              <a:t> b)</a:t>
            </a:r>
            <a:r>
              <a:rPr lang="zh-CN" altLang="en-US" sz="2000" dirty="0"/>
              <a:t>决定是以单词为界（</a:t>
            </a:r>
            <a:r>
              <a:rPr lang="en-US" altLang="zh-CN" sz="2000" dirty="0"/>
              <a:t>b</a:t>
            </a:r>
            <a:r>
              <a:rPr lang="zh-CN" altLang="en-US" sz="2000" dirty="0"/>
              <a:t>取</a:t>
            </a:r>
            <a:r>
              <a:rPr lang="en-US" altLang="zh-CN" sz="2000" dirty="0"/>
              <a:t>true</a:t>
            </a:r>
            <a:r>
              <a:rPr lang="zh-CN" altLang="en-US" sz="2000" dirty="0"/>
              <a:t>时）或以字符为界</a:t>
            </a:r>
            <a:r>
              <a:rPr lang="en-US" altLang="zh-CN" sz="2000" dirty="0"/>
              <a:t>(b </a:t>
            </a:r>
            <a:r>
              <a:rPr lang="zh-CN" altLang="en-US" sz="2000" dirty="0"/>
              <a:t>取</a:t>
            </a:r>
            <a:r>
              <a:rPr lang="en-US" altLang="zh-CN" sz="2000" dirty="0"/>
              <a:t>false</a:t>
            </a:r>
            <a:r>
              <a:rPr lang="zh-CN" altLang="en-US" sz="2000" dirty="0"/>
              <a:t>时</a:t>
            </a:r>
            <a:r>
              <a:rPr lang="en-US" altLang="zh-CN" sz="2000" dirty="0"/>
              <a:t>)</a:t>
            </a:r>
            <a:r>
              <a:rPr lang="zh-CN" altLang="en-US" sz="2000" dirty="0"/>
              <a:t>进行换行。</a:t>
            </a:r>
          </a:p>
          <a:p>
            <a:pPr lvl="1"/>
            <a:r>
              <a:rPr lang="zh-CN" altLang="en-US" sz="2000" dirty="0"/>
              <a:t>使用</a:t>
            </a:r>
            <a:r>
              <a:rPr lang="en-US" altLang="zh-CN" sz="2000" dirty="0"/>
              <a:t>append(String s)</a:t>
            </a:r>
            <a:r>
              <a:rPr lang="zh-CN" altLang="en-US" sz="2000" dirty="0"/>
              <a:t>尾加文本。</a:t>
            </a:r>
          </a:p>
          <a:p>
            <a:pPr lvl="1"/>
            <a:r>
              <a:rPr lang="zh-CN" altLang="en-US" sz="2000" dirty="0"/>
              <a:t>使用</a:t>
            </a:r>
            <a:r>
              <a:rPr lang="en-US" altLang="zh-CN" sz="2000" dirty="0"/>
              <a:t>insert(String s, </a:t>
            </a:r>
            <a:r>
              <a:rPr lang="en-US" altLang="zh-CN" sz="2000" dirty="0" err="1"/>
              <a:t>int</a:t>
            </a:r>
            <a:r>
              <a:rPr lang="en-US" altLang="zh-CN" sz="2000" dirty="0"/>
              <a:t> x)</a:t>
            </a:r>
            <a:r>
              <a:rPr lang="zh-CN" altLang="en-US" sz="2000" dirty="0"/>
              <a:t>方法在文本区的指定位置处插入文本。</a:t>
            </a:r>
          </a:p>
          <a:p>
            <a:pPr lvl="1"/>
            <a:r>
              <a:rPr lang="zh-CN" altLang="en-US" sz="2000" dirty="0"/>
              <a:t>使用</a:t>
            </a:r>
            <a:r>
              <a:rPr lang="en-US" altLang="zh-CN" sz="2000" dirty="0" err="1"/>
              <a:t>getCaretPosition</a:t>
            </a:r>
            <a:r>
              <a:rPr lang="en-US" altLang="zh-CN" sz="2000" dirty="0"/>
              <a:t>()</a:t>
            </a:r>
            <a:r>
              <a:rPr lang="zh-CN" altLang="en-US" sz="2000" dirty="0"/>
              <a:t>获取文本区中输入光标的位置。</a:t>
            </a:r>
            <a:endParaRPr lang="en-US" altLang="zh-CN" sz="2000" dirty="0"/>
          </a:p>
          <a:p>
            <a:pPr lvl="1"/>
            <a:r>
              <a:rPr lang="zh-CN" altLang="en-US" sz="2000" dirty="0"/>
              <a:t>使用</a:t>
            </a:r>
            <a:r>
              <a:rPr lang="en-US" altLang="zh-CN" sz="2000" dirty="0"/>
              <a:t>copy()</a:t>
            </a:r>
            <a:r>
              <a:rPr lang="zh-CN" altLang="en-US" sz="2000" dirty="0"/>
              <a:t>和</a:t>
            </a:r>
            <a:r>
              <a:rPr lang="en-US" altLang="zh-CN" sz="2000" dirty="0"/>
              <a:t>cut()</a:t>
            </a:r>
            <a:r>
              <a:rPr lang="zh-CN" altLang="en-US" sz="2000" dirty="0"/>
              <a:t>方法将文本区中选中的内容拷贝或剪切到系统的剪贴板。</a:t>
            </a:r>
          </a:p>
          <a:p>
            <a:pPr lvl="1"/>
            <a:r>
              <a:rPr lang="zh-CN" altLang="en-US" sz="2000" dirty="0"/>
              <a:t>使用</a:t>
            </a:r>
            <a:r>
              <a:rPr lang="en-US" altLang="zh-CN" sz="2000" dirty="0"/>
              <a:t>paste()</a:t>
            </a:r>
            <a:r>
              <a:rPr lang="zh-CN" altLang="en-US" sz="2000" dirty="0"/>
              <a:t>方法将系统剪贴板上的文本数据粘贴在文本区中。</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xmlns="" val="41500265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10: Example10_10.java】</a:t>
            </a:r>
          </a:p>
          <a:p>
            <a:r>
              <a:rPr lang="zh-CN" altLang="en-US" sz="2000" dirty="0"/>
              <a:t>单击菜单“编辑”中的相应菜单项将文本区中选中的内容剪切到系统剪贴板或将系统剪贴板的内容粘贴到文本区。</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73</a:t>
            </a:fld>
            <a:endParaRPr lang="en-US"/>
          </a:p>
        </p:txBody>
      </p:sp>
      <p:sp>
        <p:nvSpPr>
          <p:cNvPr id="8" name="矩形 7">
            <a:extLst>
              <a:ext uri="{FF2B5EF4-FFF2-40B4-BE49-F238E27FC236}">
                <a16:creationId xmlns:a16="http://schemas.microsoft.com/office/drawing/2014/main" xmlns="" id="{A6D28F0C-27DB-4A9A-B751-CAA9E9575AD9}"/>
              </a:ext>
            </a:extLst>
          </p:cNvPr>
          <p:cNvSpPr/>
          <p:nvPr/>
        </p:nvSpPr>
        <p:spPr>
          <a:xfrm>
            <a:off x="4932040" y="131728"/>
            <a:ext cx="3816424"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EditWindow</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EditWindow</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窗口</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D38F1E2A-3F5D-4FCE-950B-0666B5F0A62A}"/>
              </a:ext>
            </a:extLst>
          </p:cNvPr>
          <p:cNvSpPr/>
          <p:nvPr/>
        </p:nvSpPr>
        <p:spPr>
          <a:xfrm>
            <a:off x="179512" y="2636912"/>
            <a:ext cx="4536504"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EditWindow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ActionListener</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JMenuBar</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JSplitPane</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JMenuItem</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text2</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EditWindow</a:t>
            </a:r>
            <a:r>
              <a:rPr lang="en-US" altLang="zh-CN" sz="1100" dirty="0">
                <a:solidFill>
                  <a:srgbClr val="000000"/>
                </a:solidFill>
                <a:latin typeface="Consolas" panose="020B0609020204030204" pitchFamily="49" charset="0"/>
              </a:rPr>
              <a:t>(String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setTitle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setSize</a:t>
            </a:r>
            <a:r>
              <a:rPr lang="en-US" altLang="zh-CN" sz="1100" dirty="0">
                <a:solidFill>
                  <a:srgbClr val="000000"/>
                </a:solidFill>
                <a:latin typeface="Consolas" panose="020B0609020204030204" pitchFamily="49" charset="0"/>
              </a:rPr>
              <a:t>(260, 270);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setLocation</a:t>
            </a:r>
            <a:r>
              <a:rPr lang="en-US" altLang="zh-CN" sz="1100" dirty="0">
                <a:solidFill>
                  <a:srgbClr val="000000"/>
                </a:solidFill>
                <a:latin typeface="Consolas" panose="020B0609020204030204" pitchFamily="49" charset="0"/>
              </a:rPr>
              <a:t>(120, 120);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复制</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剪切</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JMenuItem</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粘贴</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itemCopy</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itemCut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itemPaste</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xmlns="" id="{2783C789-6131-4499-9437-E96DFCA8DE49}"/>
              </a:ext>
            </a:extLst>
          </p:cNvPr>
          <p:cNvSpPr/>
          <p:nvPr/>
        </p:nvSpPr>
        <p:spPr>
          <a:xfrm>
            <a:off x="3923928" y="2920819"/>
            <a:ext cx="5040560" cy="3477875"/>
          </a:xfrm>
          <a:prstGeom prst="rect">
            <a:avLst/>
          </a:prstGeom>
          <a:solidFill>
            <a:srgbClr val="CCFFFF"/>
          </a:solidFill>
        </p:spPr>
        <p:txBody>
          <a:bodyPr wrap="square">
            <a:spAutoFit/>
          </a:bodyPr>
          <a:lstStyle/>
          <a:p>
            <a:pPr algn="l"/>
            <a:r>
              <a:rPr lang="en-US" altLang="zh-CN" sz="1100" dirty="0">
                <a:solidFill>
                  <a:srgbClr val="0000C0"/>
                </a:solidFill>
                <a:latin typeface="Consolas" panose="020B0609020204030204" pitchFamily="49" charset="0"/>
              </a:rPr>
              <a:t>       menu</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a:t>
            </a:r>
            <a:r>
              <a:rPr lang="zh-CN" altLang="en-US" sz="1100" b="1" dirty="0">
                <a:solidFill>
                  <a:srgbClr val="2A00FF"/>
                </a:solidFill>
                <a:latin typeface="Consolas" panose="020B0609020204030204" pitchFamily="49" charset="0"/>
              </a:rPr>
              <a:t>编辑</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itemCopy</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itemCut</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itemPaste</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JMenuBar</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menubar</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a:solidFill>
                  <a:srgbClr val="0000C0"/>
                </a:solidFill>
                <a:latin typeface="Consolas" panose="020B0609020204030204" pitchFamily="49" charset="0"/>
              </a:rPr>
              <a:t>menu</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setJMenuBar</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menubar</a:t>
            </a:r>
            <a:r>
              <a:rPr lang="en-US" altLang="zh-CN" sz="1100"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C0"/>
                </a:solidFill>
                <a:latin typeface="Consolas" panose="020B0609020204030204" pitchFamily="49" charset="0"/>
              </a:rPr>
              <a:t>       text1</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text2</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JSplitPane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JSplitPane.</a:t>
            </a:r>
            <a:r>
              <a:rPr lang="en-US" altLang="zh-CN" sz="1100" b="1" i="1" dirty="0" err="1">
                <a:solidFill>
                  <a:srgbClr val="0000C0"/>
                </a:solidFill>
                <a:latin typeface="Consolas" panose="020B0609020204030204" pitchFamily="49" charset="0"/>
              </a:rPr>
              <a:t>HORIZONTAL_SPLIT</a:t>
            </a:r>
            <a:r>
              <a:rPr lang="en-US" altLang="zh-CN" sz="1100" b="1" i="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text1</a:t>
            </a:r>
            <a:r>
              <a:rPr lang="en-US" altLang="zh-CN" sz="1100" b="1" i="1" dirty="0">
                <a:solidFill>
                  <a:srgbClr val="000000"/>
                </a:solidFill>
                <a:latin typeface="Consolas" panose="020B0609020204030204" pitchFamily="49" charset="0"/>
              </a:rPr>
              <a:t>, </a:t>
            </a:r>
            <a:r>
              <a:rPr lang="en-US" altLang="zh-CN" sz="1100" b="1" i="1" dirty="0">
                <a:solidFill>
                  <a:srgbClr val="0000C0"/>
                </a:solidFill>
                <a:latin typeface="Consolas" panose="020B0609020204030204" pitchFamily="49" charset="0"/>
              </a:rPr>
              <a:t>text2</a:t>
            </a:r>
            <a:r>
              <a:rPr lang="en-US" altLang="zh-CN" sz="1100" b="1" i="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splitPane</a:t>
            </a:r>
            <a:r>
              <a:rPr lang="en-US" altLang="zh-CN" sz="1100" dirty="0" err="1">
                <a:solidFill>
                  <a:srgbClr val="000000"/>
                </a:solidFill>
                <a:latin typeface="Consolas" panose="020B0609020204030204" pitchFamily="49" charset="0"/>
              </a:rPr>
              <a:t>.setDividerLocation</a:t>
            </a:r>
            <a:r>
              <a:rPr lang="en-US" altLang="zh-CN" sz="1100" dirty="0">
                <a:solidFill>
                  <a:srgbClr val="000000"/>
                </a:solidFill>
                <a:latin typeface="Consolas" panose="020B0609020204030204" pitchFamily="49" charset="0"/>
              </a:rPr>
              <a:t>(120);</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splitPane</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validate();</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xmlns="" val="41500265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74</a:t>
            </a:fld>
            <a:endParaRPr lang="en-US"/>
          </a:p>
        </p:txBody>
      </p:sp>
      <p:pic>
        <p:nvPicPr>
          <p:cNvPr id="7" name="图片 6">
            <a:extLst>
              <a:ext uri="{FF2B5EF4-FFF2-40B4-BE49-F238E27FC236}">
                <a16:creationId xmlns:a16="http://schemas.microsoft.com/office/drawing/2014/main" xmlns="" id="{B0561E5E-C896-42D9-8DC9-8C367B17411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508104" y="2197704"/>
            <a:ext cx="2706058" cy="2904807"/>
          </a:xfrm>
          <a:prstGeom prst="rect">
            <a:avLst/>
          </a:prstGeom>
        </p:spPr>
      </p:pic>
      <p:sp>
        <p:nvSpPr>
          <p:cNvPr id="10" name="矩形 9">
            <a:extLst>
              <a:ext uri="{FF2B5EF4-FFF2-40B4-BE49-F238E27FC236}">
                <a16:creationId xmlns:a16="http://schemas.microsoft.com/office/drawing/2014/main" xmlns="" id="{2783C789-6131-4499-9437-E96DFCA8DE49}"/>
              </a:ext>
            </a:extLst>
          </p:cNvPr>
          <p:cNvSpPr/>
          <p:nvPr/>
        </p:nvSpPr>
        <p:spPr>
          <a:xfrm>
            <a:off x="785822" y="1772816"/>
            <a:ext cx="3960440"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itemCopy</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.copy();</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 == </a:t>
            </a:r>
            <a:r>
              <a:rPr lang="en-US" altLang="zh-CN" sz="1100" b="1" dirty="0" err="1">
                <a:solidFill>
                  <a:srgbClr val="0000C0"/>
                </a:solidFill>
                <a:latin typeface="Consolas" panose="020B0609020204030204" pitchFamily="49" charset="0"/>
              </a:rPr>
              <a:t>itemCut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text1</a:t>
            </a:r>
            <a:r>
              <a:rPr lang="en-US" altLang="zh-CN" sz="1100" dirty="0">
                <a:solidFill>
                  <a:srgbClr val="000000"/>
                </a:solidFill>
                <a:latin typeface="Consolas" panose="020B0609020204030204" pitchFamily="49" charset="0"/>
              </a:rPr>
              <a:t>.cut();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else</a:t>
            </a:r>
            <a:r>
              <a:rPr lang="en-US" altLang="zh-CN" sz="1100" b="1"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if</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e</a:t>
            </a:r>
            <a:r>
              <a:rPr lang="en-US" altLang="zh-CN" sz="1100" b="1" dirty="0" err="1">
                <a:solidFill>
                  <a:srgbClr val="000000"/>
                </a:solidFill>
                <a:latin typeface="Consolas" panose="020B0609020204030204" pitchFamily="49" charset="0"/>
              </a:rPr>
              <a:t>.getSource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itemPaste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text2</a:t>
            </a:r>
            <a:r>
              <a:rPr lang="en-US" altLang="zh-CN" sz="1100" dirty="0">
                <a:solidFill>
                  <a:srgbClr val="000000"/>
                </a:solidFill>
                <a:latin typeface="Consolas" panose="020B0609020204030204" pitchFamily="49" charset="0"/>
              </a:rPr>
              <a:t>.paste();</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cxnSp>
        <p:nvCxnSpPr>
          <p:cNvPr id="6" name="直接箭头连接符 5">
            <a:extLst>
              <a:ext uri="{FF2B5EF4-FFF2-40B4-BE49-F238E27FC236}">
                <a16:creationId xmlns:a16="http://schemas.microsoft.com/office/drawing/2014/main" xmlns="" id="{606322AC-49C8-49C4-8C50-844BCB1ED136}"/>
              </a:ext>
            </a:extLst>
          </p:cNvPr>
          <p:cNvCxnSpPr>
            <a:cxnSpLocks/>
          </p:cNvCxnSpPr>
          <p:nvPr/>
        </p:nvCxnSpPr>
        <p:spPr>
          <a:xfrm flipH="1">
            <a:off x="3203848" y="1357022"/>
            <a:ext cx="284150" cy="424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977097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sz="2000" dirty="0"/>
              <a:t>(2) </a:t>
            </a:r>
            <a:r>
              <a:rPr lang="zh-CN" altLang="en-US" sz="2000" dirty="0"/>
              <a:t>文本区上的</a:t>
            </a:r>
            <a:r>
              <a:rPr lang="en-US" altLang="zh-CN" sz="2000" dirty="0" err="1">
                <a:solidFill>
                  <a:srgbClr val="FF0000"/>
                </a:solidFill>
              </a:rPr>
              <a:t>DocumentEvent</a:t>
            </a:r>
            <a:r>
              <a:rPr lang="zh-CN" altLang="en-US" sz="2000" dirty="0">
                <a:solidFill>
                  <a:srgbClr val="FF0000"/>
                </a:solidFill>
              </a:rPr>
              <a:t>事件</a:t>
            </a:r>
          </a:p>
          <a:p>
            <a:r>
              <a:rPr lang="zh-CN" altLang="en-US" sz="2000" dirty="0"/>
              <a:t>文本区可以触发</a:t>
            </a:r>
            <a:r>
              <a:rPr lang="en-US" altLang="zh-CN" sz="2000" dirty="0" err="1"/>
              <a:t>DocumentEvent</a:t>
            </a:r>
            <a:r>
              <a:rPr lang="zh-CN" altLang="en-US" sz="2000" dirty="0"/>
              <a:t>事件，</a:t>
            </a:r>
            <a:r>
              <a:rPr lang="en-US" altLang="zh-CN" sz="2000" dirty="0" err="1"/>
              <a:t>DocumentEvent</a:t>
            </a:r>
            <a:r>
              <a:rPr lang="zh-CN" altLang="en-US" sz="2000" dirty="0"/>
              <a:t>类在</a:t>
            </a:r>
            <a:r>
              <a:rPr lang="en-US" altLang="zh-CN" sz="2000" dirty="0" err="1"/>
              <a:t>javax.swing.event</a:t>
            </a:r>
            <a:r>
              <a:rPr lang="zh-CN" altLang="en-US" sz="2000" dirty="0"/>
              <a:t>包中。用户在文本区组件的</a:t>
            </a:r>
            <a:r>
              <a:rPr lang="en-US" altLang="zh-CN" sz="2000" dirty="0"/>
              <a:t>UI</a:t>
            </a:r>
            <a:r>
              <a:rPr lang="zh-CN" altLang="en-US" sz="2000" dirty="0"/>
              <a:t>代表的视图中进行文本编辑操作，使得文本区中的文本内容发生变化，将导致该组件所维护的文档模型中的数据发生变化，从而导致</a:t>
            </a:r>
            <a:r>
              <a:rPr lang="en-US" altLang="zh-CN" sz="2000" dirty="0" err="1"/>
              <a:t>DocumentEvent</a:t>
            </a:r>
            <a:r>
              <a:rPr lang="zh-CN" altLang="en-US" sz="2000" dirty="0"/>
              <a:t>事件的发生。需要使用</a:t>
            </a:r>
            <a:r>
              <a:rPr lang="en-US" altLang="zh-CN" sz="2000" b="1" dirty="0" err="1">
                <a:solidFill>
                  <a:srgbClr val="FF0000"/>
                </a:solidFill>
              </a:rPr>
              <a:t>addDocumentListener</a:t>
            </a:r>
            <a:r>
              <a:rPr lang="en-US" altLang="zh-CN" sz="2000" b="1" dirty="0">
                <a:solidFill>
                  <a:srgbClr val="FF0000"/>
                </a:solidFill>
              </a:rPr>
              <a:t>()</a:t>
            </a:r>
          </a:p>
          <a:p>
            <a:endParaRPr lang="en-US" altLang="zh-CN" sz="2000" dirty="0"/>
          </a:p>
          <a:p>
            <a:r>
              <a:rPr lang="zh-CN" altLang="en-US" sz="2000" dirty="0"/>
              <a:t>方法向组件维护的文档注册监视器。</a:t>
            </a:r>
          </a:p>
          <a:p>
            <a:r>
              <a:rPr lang="zh-CN" altLang="en-US" sz="2000" dirty="0"/>
              <a:t>监视器需实现</a:t>
            </a:r>
            <a:r>
              <a:rPr lang="en-US" altLang="zh-CN" sz="2000" dirty="0" err="1"/>
              <a:t>DocumentListener</a:t>
            </a:r>
            <a:r>
              <a:rPr lang="zh-CN" altLang="en-US" sz="2000" dirty="0"/>
              <a:t>接口，该接口中有三个方法： </a:t>
            </a:r>
            <a:endParaRPr lang="en-US" altLang="zh-CN" sz="2000" dirty="0"/>
          </a:p>
          <a:p>
            <a:pPr lvl="1"/>
            <a:r>
              <a:rPr lang="en-US" altLang="zh-CN" sz="2000" dirty="0"/>
              <a:t>public void </a:t>
            </a:r>
            <a:r>
              <a:rPr lang="en-US" altLang="zh-CN" sz="2000" dirty="0" err="1"/>
              <a:t>changedUpdate</a:t>
            </a:r>
            <a:r>
              <a:rPr lang="en-US" altLang="zh-CN" sz="2000" dirty="0"/>
              <a:t>(</a:t>
            </a:r>
            <a:r>
              <a:rPr lang="en-US" altLang="zh-CN" sz="2000" dirty="0" err="1"/>
              <a:t>DocumentEvent</a:t>
            </a:r>
            <a:r>
              <a:rPr lang="en-US" altLang="zh-CN" sz="2000" dirty="0"/>
              <a:t> e)    </a:t>
            </a:r>
          </a:p>
          <a:p>
            <a:pPr lvl="1"/>
            <a:r>
              <a:rPr lang="en-US" altLang="zh-CN" sz="2000" dirty="0"/>
              <a:t>public void </a:t>
            </a:r>
            <a:r>
              <a:rPr lang="en-US" altLang="zh-CN" sz="2000" dirty="0" err="1"/>
              <a:t>removeUpdate</a:t>
            </a:r>
            <a:r>
              <a:rPr lang="en-US" altLang="zh-CN" sz="2000" dirty="0"/>
              <a:t>(</a:t>
            </a:r>
            <a:r>
              <a:rPr lang="en-US" altLang="zh-CN" sz="2000" dirty="0" err="1"/>
              <a:t>DocumentEvent</a:t>
            </a:r>
            <a:r>
              <a:rPr lang="en-US" altLang="zh-CN" sz="2000" dirty="0"/>
              <a:t> e)</a:t>
            </a:r>
          </a:p>
          <a:p>
            <a:pPr lvl="1"/>
            <a:r>
              <a:rPr lang="en-US" altLang="zh-CN" sz="2000" dirty="0"/>
              <a:t>public void </a:t>
            </a:r>
            <a:r>
              <a:rPr lang="en-US" altLang="zh-CN" sz="2000" dirty="0" err="1"/>
              <a:t>insertUpdate</a:t>
            </a:r>
            <a:r>
              <a:rPr lang="en-US" altLang="zh-CN" sz="2000" dirty="0"/>
              <a:t>(</a:t>
            </a:r>
            <a:r>
              <a:rPr lang="en-US" altLang="zh-CN" sz="2000" dirty="0" err="1"/>
              <a:t>DocumentEvent</a:t>
            </a:r>
            <a:r>
              <a:rPr lang="en-US" altLang="zh-CN" sz="2000" dirty="0"/>
              <a:t> e)</a:t>
            </a:r>
          </a:p>
          <a:p>
            <a:r>
              <a:rPr lang="zh-CN" altLang="en-US" sz="2000" dirty="0"/>
              <a:t>文本区调用 </a:t>
            </a:r>
            <a:r>
              <a:rPr lang="en-US" altLang="zh-CN" sz="2000" dirty="0" err="1"/>
              <a:t>getDocument</a:t>
            </a:r>
            <a:r>
              <a:rPr lang="en-US" altLang="zh-CN" sz="2000" dirty="0"/>
              <a:t>()</a:t>
            </a:r>
            <a:r>
              <a:rPr lang="zh-CN" altLang="en-US" sz="2000" dirty="0"/>
              <a:t>方法返回维护的文档，该文档是实现了</a:t>
            </a:r>
            <a:r>
              <a:rPr lang="en-US" altLang="zh-CN" sz="2000" dirty="0"/>
              <a:t>Document</a:t>
            </a:r>
            <a:r>
              <a:rPr lang="zh-CN" altLang="en-US" sz="2000" dirty="0"/>
              <a:t>接口类的一个实例。</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xmlns="" val="41500265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11: Example10_11.java】</a:t>
            </a:r>
          </a:p>
          <a:p>
            <a:r>
              <a:rPr lang="zh-CN" altLang="en-US" sz="2000" dirty="0"/>
              <a:t>有两个文本区和一个文本框。当用户在文本区</a:t>
            </a:r>
            <a:r>
              <a:rPr lang="en-US" altLang="zh-CN" sz="2000" dirty="0" err="1"/>
              <a:t>inputText</a:t>
            </a:r>
            <a:r>
              <a:rPr lang="zh-CN" altLang="en-US" sz="2000" dirty="0"/>
              <a:t>进行编辑操作时，文本区</a:t>
            </a:r>
            <a:r>
              <a:rPr lang="en-US" altLang="zh-CN" sz="2000" dirty="0" err="1"/>
              <a:t>showText</a:t>
            </a:r>
            <a:r>
              <a:rPr lang="zh-CN" altLang="en-US" sz="2000" dirty="0"/>
              <a:t>将显示第一个文本区中所有和指定模式匹配的字符串。用户可以事先在一个文本框</a:t>
            </a:r>
            <a:r>
              <a:rPr lang="en-US" altLang="zh-CN" sz="2000" dirty="0" err="1"/>
              <a:t>patternText</a:t>
            </a:r>
            <a:r>
              <a:rPr lang="zh-CN" altLang="en-US" sz="2000" dirty="0"/>
              <a:t>中输入指定的模式，比如，输入：</a:t>
            </a:r>
            <a:r>
              <a:rPr lang="en-US" altLang="zh-CN" sz="2000" dirty="0"/>
              <a:t>\d+</a:t>
            </a:r>
            <a:r>
              <a:rPr lang="zh-CN" altLang="en-US" sz="2000" dirty="0"/>
              <a:t>，即通过该模式获得文本区</a:t>
            </a:r>
            <a:r>
              <a:rPr lang="en-US" altLang="zh-CN" sz="2000" dirty="0" err="1"/>
              <a:t>inputText</a:t>
            </a:r>
            <a:r>
              <a:rPr lang="zh-CN" altLang="en-US" sz="2000" dirty="0"/>
              <a:t>中的全部数字 。</a:t>
            </a:r>
          </a:p>
        </p:txBody>
      </p:sp>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矩形 5">
            <a:extLst>
              <a:ext uri="{FF2B5EF4-FFF2-40B4-BE49-F238E27FC236}">
                <a16:creationId xmlns:a16="http://schemas.microsoft.com/office/drawing/2014/main" xmlns="" id="{825C08AC-E0CF-43D6-A07D-ED2E0BFDB6E4}"/>
              </a:ext>
            </a:extLst>
          </p:cNvPr>
          <p:cNvSpPr/>
          <p:nvPr/>
        </p:nvSpPr>
        <p:spPr>
          <a:xfrm>
            <a:off x="5004048" y="131728"/>
            <a:ext cx="3384376"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java.util.regex</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Example10_11</a:t>
            </a:r>
          </a:p>
          <a:p>
            <a:pPr algn="l"/>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PatternWindow</a:t>
            </a:r>
            <a:r>
              <a:rPr lang="en-US" altLang="zh-CN" sz="1100" b="1" dirty="0">
                <a:solidFill>
                  <a:srgbClr val="000000"/>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xmlns="" id="{B97C8B81-36FC-41FB-AED6-418E8D3CEB4D}"/>
              </a:ext>
            </a:extLst>
          </p:cNvPr>
          <p:cNvSpPr/>
          <p:nvPr/>
        </p:nvSpPr>
        <p:spPr>
          <a:xfrm>
            <a:off x="323528" y="3263493"/>
            <a:ext cx="6048672" cy="3477875"/>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PatternWindow</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DocumentListener,ActionListener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JTextField</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Pattern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模式对象</a:t>
            </a:r>
          </a:p>
          <a:p>
            <a:pPr algn="l"/>
            <a:r>
              <a:rPr lang="en-US" altLang="zh-CN" sz="1100" dirty="0">
                <a:solidFill>
                  <a:srgbClr val="000000"/>
                </a:solidFill>
                <a:latin typeface="Consolas" panose="020B0609020204030204" pitchFamily="49" charset="0"/>
              </a:rPr>
              <a:t>    Matcher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a:t>
            </a:r>
            <a:r>
              <a:rPr lang="en-US" altLang="zh-CN" sz="1100" dirty="0">
                <a:solidFill>
                  <a:srgbClr val="3F7F5F"/>
                </a:solidFill>
                <a:latin typeface="Consolas" panose="020B0609020204030204" pitchFamily="49" charset="0"/>
              </a:rPr>
              <a:t>//</a:t>
            </a:r>
            <a:r>
              <a:rPr lang="zh-CN" altLang="en-US" sz="1100" dirty="0">
                <a:solidFill>
                  <a:srgbClr val="3F7F5F"/>
                </a:solidFill>
                <a:latin typeface="Consolas" panose="020B0609020204030204" pitchFamily="49" charset="0"/>
              </a:rPr>
              <a:t>匹配对象</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PatternWindow</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a:t>
            </a:r>
          </a:p>
          <a:p>
            <a:pPr algn="l"/>
            <a:endParaRPr lang="en-US" altLang="zh-CN" sz="1100" dirty="0">
              <a:solidFill>
                <a:srgbClr val="0000C0"/>
              </a:solidFill>
              <a:latin typeface="Consolas" panose="020B0609020204030204" pitchFamily="49" charset="0"/>
            </a:endParaRP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JTextField</a:t>
            </a:r>
            <a:r>
              <a:rPr lang="en-US" altLang="zh-CN" sz="1100" b="1" dirty="0">
                <a:solidFill>
                  <a:srgbClr val="000000"/>
                </a:solidFill>
                <a:latin typeface="Consolas" panose="020B0609020204030204" pitchFamily="49" charset="0"/>
              </a:rPr>
              <a:t>(</a:t>
            </a:r>
            <a:r>
              <a:rPr lang="en-US" altLang="zh-CN" sz="1100" b="1" dirty="0">
                <a:solidFill>
                  <a:srgbClr val="2A00FF"/>
                </a:solidFill>
                <a:latin typeface="Consolas" panose="020B0609020204030204" pitchFamily="49" charset="0"/>
              </a:rPr>
              <a:t>"[^\\s\\d\\p{</a:t>
            </a:r>
            <a:r>
              <a:rPr lang="en-US" altLang="zh-CN" sz="1100" b="1" dirty="0" err="1">
                <a:solidFill>
                  <a:srgbClr val="2A00FF"/>
                </a:solidFill>
                <a:latin typeface="Consolas" panose="020B0609020204030204" pitchFamily="49" charset="0"/>
              </a:rPr>
              <a:t>Punct</a:t>
            </a:r>
            <a:r>
              <a:rPr lang="en-US" altLang="zh-CN" sz="1100" b="1" dirty="0">
                <a:solidFill>
                  <a:srgbClr val="2A00FF"/>
                </a:solidFill>
                <a:latin typeface="Consolas" panose="020B0609020204030204" pitchFamily="49" charset="0"/>
              </a:rPr>
              <a:t>}]+"</a:t>
            </a:r>
            <a:r>
              <a:rPr lang="en-US" altLang="zh-CN" sz="1100" b="1" dirty="0">
                <a:solidFill>
                  <a:srgbClr val="000000"/>
                </a:solidFill>
                <a:latin typeface="Consolas" panose="020B0609020204030204" pitchFamily="49" charset="0"/>
              </a:rPr>
              <a:t>);</a:t>
            </a:r>
          </a:p>
          <a:p>
            <a:pPr algn="l"/>
            <a:r>
              <a:rPr lang="en-US" altLang="zh-CN" sz="1100" dirty="0">
                <a:solidFill>
                  <a:srgbClr val="0000C0"/>
                </a:solidFill>
                <a:latin typeface="Consolas" panose="020B0609020204030204" pitchFamily="49" charset="0"/>
              </a:rPr>
              <a:t>       </a:t>
            </a:r>
            <a:r>
              <a:rPr lang="en-US" altLang="zh-CN" sz="1100" dirty="0" err="1">
                <a:solidFill>
                  <a:srgbClr val="0000C0"/>
                </a:solidFill>
                <a:latin typeface="Consolas" panose="020B0609020204030204" pitchFamily="49" charset="0"/>
              </a:rPr>
              <a:t>patternText</a:t>
            </a:r>
            <a:r>
              <a:rPr lang="en-US" altLang="zh-CN" sz="1100" dirty="0" err="1">
                <a:solidFill>
                  <a:srgbClr val="000000"/>
                </a:solidFill>
                <a:latin typeface="Consolas" panose="020B0609020204030204" pitchFamily="49" charset="0"/>
              </a:rPr>
              <a:t>.addActionListener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err="1">
                <a:solidFill>
                  <a:srgbClr val="0000C0"/>
                </a:solidFill>
                <a:latin typeface="Consolas" panose="020B0609020204030204" pitchFamily="49" charset="0"/>
              </a:rPr>
              <a:t>patternText</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JPanel</a:t>
            </a:r>
            <a:r>
              <a:rPr lang="en-US" altLang="zh-CN" sz="1100" dirty="0">
                <a:solidFill>
                  <a:srgbClr val="000000"/>
                </a:solidFill>
                <a:latin typeface="Consolas" panose="020B0609020204030204" pitchFamily="49" charset="0"/>
              </a:rPr>
              <a:t> </a:t>
            </a:r>
            <a:r>
              <a:rPr lang="en-US" altLang="zh-CN" sz="1100" dirty="0">
                <a:solidFill>
                  <a:srgbClr val="6A3E3E"/>
                </a:solidFill>
                <a:latin typeface="Consolas" panose="020B0609020204030204" pitchFamily="49" charset="0"/>
              </a:rPr>
              <a:t>panel</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JPanel</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.setLayout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GridLayout</a:t>
            </a:r>
            <a:r>
              <a:rPr lang="en-US" altLang="zh-CN" sz="1100" b="1" dirty="0">
                <a:solidFill>
                  <a:srgbClr val="000000"/>
                </a:solidFill>
                <a:latin typeface="Consolas" panose="020B0609020204030204" pitchFamily="49" charset="0"/>
              </a:rPr>
              <a:t>(1, 2));</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inputText</a:t>
            </a:r>
            <a:r>
              <a:rPr lang="en-US" altLang="zh-CN" sz="1100" b="1" dirty="0">
                <a:solidFill>
                  <a:srgbClr val="000000"/>
                </a:solidFill>
                <a:latin typeface="Consolas" panose="020B0609020204030204" pitchFamily="49" charset="0"/>
              </a:rPr>
              <a:t>));</a:t>
            </a:r>
          </a:p>
          <a:p>
            <a:pPr algn="l"/>
            <a:r>
              <a:rPr lang="en-US" altLang="zh-CN" sz="1100" dirty="0">
                <a:solidFill>
                  <a:srgbClr val="6A3E3E"/>
                </a:solidFill>
                <a:latin typeface="Consolas" panose="020B0609020204030204" pitchFamily="49" charset="0"/>
              </a:rPr>
              <a:t>       </a:t>
            </a:r>
            <a:r>
              <a:rPr lang="en-US" altLang="zh-CN" sz="1100" dirty="0" err="1">
                <a:solidFill>
                  <a:srgbClr val="6A3E3E"/>
                </a:solidFill>
                <a:latin typeface="Consolas" panose="020B0609020204030204" pitchFamily="49" charset="0"/>
              </a:rPr>
              <a:t>panel</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showText</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add(</a:t>
            </a:r>
            <a:r>
              <a:rPr lang="en-US" altLang="zh-CN" sz="1100" dirty="0">
                <a:solidFill>
                  <a:srgbClr val="6A3E3E"/>
                </a:solidFill>
                <a:latin typeface="Consolas" panose="020B0609020204030204" pitchFamily="49" charset="0"/>
              </a:rPr>
              <a:t>panel</a:t>
            </a:r>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endParaRPr lang="en-US" altLang="zh-CN" sz="1100" dirty="0">
              <a:solidFill>
                <a:srgbClr val="000000"/>
              </a:solidFill>
              <a:latin typeface="Consolas" panose="020B0609020204030204" pitchFamily="49" charset="0"/>
            </a:endParaRPr>
          </a:p>
        </p:txBody>
      </p:sp>
      <p:pic>
        <p:nvPicPr>
          <p:cNvPr id="8" name="图片 7">
            <a:extLst>
              <a:ext uri="{FF2B5EF4-FFF2-40B4-BE49-F238E27FC236}">
                <a16:creationId xmlns:a16="http://schemas.microsoft.com/office/drawing/2014/main" xmlns="" id="{43E8716A-5E51-4D64-8A9F-3CC8A2228C4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48064" y="3651047"/>
            <a:ext cx="3867690" cy="2495898"/>
          </a:xfrm>
          <a:prstGeom prst="rect">
            <a:avLst/>
          </a:prstGeom>
        </p:spPr>
      </p:pic>
    </p:spTree>
    <p:extLst>
      <p:ext uri="{BB962C8B-B14F-4D97-AF65-F5344CB8AC3E}">
        <p14:creationId xmlns:p14="http://schemas.microsoft.com/office/powerpoint/2010/main" xmlns="" val="41500265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569660" cy="369332"/>
          </a:xfrm>
          <a:prstGeom prst="rect">
            <a:avLst/>
          </a:prstGeom>
        </p:spPr>
        <p:txBody>
          <a:bodyPr wrap="none">
            <a:spAutoFit/>
          </a:bodyPr>
          <a:lstStyle/>
          <a:p>
            <a:r>
              <a:rPr lang="en-US" altLang="zh-CN" dirty="0"/>
              <a:t>10.6 </a:t>
            </a:r>
            <a:r>
              <a:rPr lang="zh-CN" altLang="en-US" dirty="0"/>
              <a:t>文本组件</a:t>
            </a:r>
          </a:p>
        </p:txBody>
      </p:sp>
      <p:sp>
        <p:nvSpPr>
          <p:cNvPr id="5" name="灯片编号占位符 4"/>
          <p:cNvSpPr>
            <a:spLocks noGrp="1"/>
          </p:cNvSpPr>
          <p:nvPr>
            <p:ph type="sldNum" sz="quarter" idx="12"/>
          </p:nvPr>
        </p:nvSpPr>
        <p:spPr/>
        <p:txBody>
          <a:bodyPr/>
          <a:lstStyle/>
          <a:p>
            <a:fld id="{B6F15528-21DE-4FAA-801E-634DDDAF4B2B}" type="slidenum">
              <a:rPr lang="en-US" smtClean="0"/>
              <a:pPr/>
              <a:t>77</a:t>
            </a:fld>
            <a:endParaRPr lang="en-US"/>
          </a:p>
        </p:txBody>
      </p:sp>
      <p:sp>
        <p:nvSpPr>
          <p:cNvPr id="10" name="矩形 9">
            <a:extLst>
              <a:ext uri="{FF2B5EF4-FFF2-40B4-BE49-F238E27FC236}">
                <a16:creationId xmlns:a16="http://schemas.microsoft.com/office/drawing/2014/main" xmlns="" id="{C44F488B-C99A-4D2C-BF8C-A2468726D13F}"/>
              </a:ext>
            </a:extLst>
          </p:cNvPr>
          <p:cNvSpPr/>
          <p:nvPr/>
        </p:nvSpPr>
        <p:spPr>
          <a:xfrm>
            <a:off x="1475656" y="188640"/>
            <a:ext cx="6877576" cy="6524863"/>
          </a:xfrm>
          <a:prstGeom prst="rect">
            <a:avLst/>
          </a:prstGeom>
          <a:solidFill>
            <a:srgbClr val="CCFFFF"/>
          </a:solidFill>
        </p:spPr>
        <p:txBody>
          <a:bodyPr wrap="square">
            <a:spAutoFit/>
          </a:bodyPr>
          <a:lstStyle/>
          <a:p>
            <a:pPr algn="l"/>
            <a:r>
              <a:rPr lang="en-US" altLang="zh-CN" sz="1100" dirty="0">
                <a:solidFill>
                  <a:srgbClr val="000000"/>
                </a:solidFill>
                <a:latin typeface="Consolas" panose="020B0609020204030204" pitchFamily="49" charset="0"/>
              </a:rPr>
              <a:t>       validate();</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.getDocument</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addDocumentListener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 </a:t>
            </a:r>
            <a:r>
              <a:rPr lang="en-US" altLang="zh-CN" sz="1100" b="1" dirty="0">
                <a:solidFill>
                  <a:srgbClr val="3F7F5F"/>
                </a:solidFill>
                <a:latin typeface="Consolas" panose="020B0609020204030204" pitchFamily="49" charset="0"/>
              </a:rPr>
              <a:t>// </a:t>
            </a:r>
            <a:r>
              <a:rPr lang="zh-CN" altLang="en-US" sz="1100" b="1" dirty="0">
                <a:solidFill>
                  <a:srgbClr val="3F7F5F"/>
                </a:solidFill>
                <a:latin typeface="Consolas" panose="020B0609020204030204" pitchFamily="49" charset="0"/>
              </a:rPr>
              <a:t>向文档注册监视器</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(120, 120, 260, 270);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endParaRPr lang="zh-CN" altLang="en-US" sz="1100" dirty="0">
              <a:latin typeface="Consolas" panose="020B0609020204030204" pitchFamily="49" charset="0"/>
            </a:endParaRP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changedUpdate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hangdleText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removeUpdate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changedUpdate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e</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insertUpdate</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DocumentEvent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changedUpdate</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e</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hangdleText</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null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inputText</a:t>
            </a:r>
            <a:r>
              <a:rPr lang="en-US" altLang="zh-CN" sz="1100" dirty="0" err="1">
                <a:solidFill>
                  <a:srgbClr val="000000"/>
                </a:solidFill>
                <a:latin typeface="Consolas" panose="020B0609020204030204" pitchFamily="49" charset="0"/>
              </a:rPr>
              <a:t>.getText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p</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Pattern.</a:t>
            </a:r>
            <a:r>
              <a:rPr lang="en-US" altLang="zh-CN" sz="1100" i="1" dirty="0" err="1">
                <a:solidFill>
                  <a:srgbClr val="000000"/>
                </a:solidFill>
                <a:latin typeface="Consolas" panose="020B0609020204030204" pitchFamily="49" charset="0"/>
              </a:rPr>
              <a:t>compile</a:t>
            </a:r>
            <a:r>
              <a:rPr lang="en-US" altLang="zh-CN" sz="1100" i="1" dirty="0">
                <a:solidFill>
                  <a:srgbClr val="000000"/>
                </a:solidFill>
                <a:latin typeface="Consolas" panose="020B0609020204030204" pitchFamily="49" charset="0"/>
              </a:rPr>
              <a:t>(</a:t>
            </a:r>
            <a:r>
              <a:rPr lang="en-US" altLang="zh-CN" sz="1100" i="1" dirty="0" err="1">
                <a:solidFill>
                  <a:srgbClr val="0000C0"/>
                </a:solidFill>
                <a:latin typeface="Consolas" panose="020B0609020204030204" pitchFamily="49" charset="0"/>
              </a:rPr>
              <a:t>patternText</a:t>
            </a:r>
            <a:r>
              <a:rPr lang="en-US" altLang="zh-CN" sz="1100" i="1" dirty="0" err="1">
                <a:solidFill>
                  <a:srgbClr val="000000"/>
                </a:solidFill>
                <a:latin typeface="Consolas" panose="020B0609020204030204" pitchFamily="49" charset="0"/>
              </a:rPr>
              <a:t>.getText</a:t>
            </a:r>
            <a:r>
              <a:rPr lang="en-US" altLang="zh-CN" sz="1100" i="1" dirty="0">
                <a:solidFill>
                  <a:srgbClr val="000000"/>
                </a:solidFill>
                <a:latin typeface="Consolas" panose="020B0609020204030204" pitchFamily="49" charset="0"/>
              </a:rPr>
              <a:t>()); </a:t>
            </a:r>
            <a:r>
              <a:rPr lang="en-US" altLang="zh-CN" sz="1100" i="1" dirty="0">
                <a:solidFill>
                  <a:srgbClr val="3F7F5F"/>
                </a:solidFill>
                <a:latin typeface="Consolas" panose="020B0609020204030204" pitchFamily="49" charset="0"/>
              </a:rPr>
              <a:t>//</a:t>
            </a:r>
            <a:r>
              <a:rPr lang="zh-CN" altLang="en-US" sz="1100" i="1" dirty="0">
                <a:solidFill>
                  <a:srgbClr val="3F7F5F"/>
                </a:solidFill>
                <a:latin typeface="Consolas" panose="020B0609020204030204" pitchFamily="49" charset="0"/>
              </a:rPr>
              <a:t>初始化模式对象</a:t>
            </a:r>
          </a:p>
          <a:p>
            <a:pPr algn="l"/>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m</a:t>
            </a:r>
            <a:r>
              <a:rPr lang="en-US" altLang="zh-CN" sz="1100" dirty="0">
                <a:solidFill>
                  <a:srgbClr val="000000"/>
                </a:solidFill>
                <a:latin typeface="Consolas" panose="020B0609020204030204" pitchFamily="49" charset="0"/>
              </a:rPr>
              <a:t> = </a:t>
            </a:r>
            <a:r>
              <a:rPr lang="en-US" altLang="zh-CN" sz="1100" dirty="0" err="1">
                <a:solidFill>
                  <a:srgbClr val="0000C0"/>
                </a:solidFill>
                <a:latin typeface="Consolas" panose="020B0609020204030204" pitchFamily="49" charset="0"/>
              </a:rPr>
              <a:t>p</a:t>
            </a:r>
            <a:r>
              <a:rPr lang="en-US" altLang="zh-CN" sz="1100" dirty="0" err="1">
                <a:solidFill>
                  <a:srgbClr val="000000"/>
                </a:solidFill>
                <a:latin typeface="Consolas" panose="020B0609020204030204" pitchFamily="49" charset="0"/>
              </a:rPr>
              <a:t>.matcher</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s</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while</a:t>
            </a:r>
            <a:r>
              <a:rPr lang="en-US" altLang="zh-CN" sz="1100" b="1" dirty="0">
                <a:solidFill>
                  <a:srgbClr val="000000"/>
                </a:solidFill>
                <a:latin typeface="Consolas" panose="020B0609020204030204" pitchFamily="49" charset="0"/>
              </a:rPr>
              <a:t>(</a:t>
            </a:r>
            <a:r>
              <a:rPr lang="en-US" altLang="zh-CN" sz="1100" b="1" dirty="0" err="1">
                <a:solidFill>
                  <a:srgbClr val="0000C0"/>
                </a:solidFill>
                <a:latin typeface="Consolas" panose="020B0609020204030204" pitchFamily="49" charset="0"/>
              </a:rPr>
              <a:t>m</a:t>
            </a:r>
            <a:r>
              <a:rPr lang="en-US" altLang="zh-CN" sz="1100" b="1" dirty="0" err="1">
                <a:solidFill>
                  <a:srgbClr val="000000"/>
                </a:solidFill>
                <a:latin typeface="Consolas" panose="020B0609020204030204" pitchFamily="49" charset="0"/>
              </a:rPr>
              <a:t>.find</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从</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.start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zh-CN" altLang="en-US" sz="1100" dirty="0">
                <a:solidFill>
                  <a:srgbClr val="2A00FF"/>
                </a:solidFill>
                <a:latin typeface="Consolas" panose="020B0609020204030204" pitchFamily="49" charset="0"/>
              </a:rPr>
              <a:t>到</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.end</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showText</a:t>
            </a:r>
            <a:r>
              <a:rPr lang="en-US" altLang="zh-CN" sz="1100" dirty="0" err="1">
                <a:solidFill>
                  <a:srgbClr val="000000"/>
                </a:solidFill>
                <a:latin typeface="Consolas" panose="020B0609020204030204" pitchFamily="49" charset="0"/>
              </a:rPr>
              <a:t>.append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m</a:t>
            </a:r>
            <a:r>
              <a:rPr lang="en-US" altLang="zh-CN" sz="1100" dirty="0" err="1">
                <a:solidFill>
                  <a:srgbClr val="000000"/>
                </a:solidFill>
                <a:latin typeface="Consolas" panose="020B0609020204030204" pitchFamily="49" charset="0"/>
              </a:rPr>
              <a:t>.group</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actionPerformed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ActionEvent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hangdleText</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cxnSp>
        <p:nvCxnSpPr>
          <p:cNvPr id="7" name="直接箭头连接符 6">
            <a:extLst>
              <a:ext uri="{FF2B5EF4-FFF2-40B4-BE49-F238E27FC236}">
                <a16:creationId xmlns:a16="http://schemas.microsoft.com/office/drawing/2014/main" xmlns="" id="{415EB7E8-614F-4665-9E66-5E673B4927F5}"/>
              </a:ext>
            </a:extLst>
          </p:cNvPr>
          <p:cNvCxnSpPr>
            <a:cxnSpLocks/>
          </p:cNvCxnSpPr>
          <p:nvPr/>
        </p:nvCxnSpPr>
        <p:spPr>
          <a:xfrm>
            <a:off x="1248634" y="5661248"/>
            <a:ext cx="454044" cy="216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308387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en-US" altLang="zh-CN" sz="2000" dirty="0" err="1"/>
              <a:t>JComponent</a:t>
            </a:r>
            <a:r>
              <a:rPr lang="zh-CN" altLang="en-US" sz="2000" dirty="0"/>
              <a:t>类是所有组件的父类，这一节介绍</a:t>
            </a:r>
            <a:r>
              <a:rPr lang="en-US" altLang="zh-CN" sz="2000" dirty="0" err="1"/>
              <a:t>JComponent</a:t>
            </a:r>
            <a:r>
              <a:rPr lang="zh-CN" altLang="en-US" sz="2000" dirty="0"/>
              <a:t>类的几个常用方法。</a:t>
            </a:r>
          </a:p>
          <a:p>
            <a:r>
              <a:rPr lang="zh-CN" altLang="en-US" sz="2000" b="1" dirty="0">
                <a:solidFill>
                  <a:srgbClr val="FF0000"/>
                </a:solidFill>
              </a:rPr>
              <a:t>组件都是矩形形状</a:t>
            </a:r>
            <a:r>
              <a:rPr lang="zh-CN" altLang="en-US" sz="2000" dirty="0"/>
              <a:t>，组件本身有一个默认的坐标系，组件的左上角的坐标值是</a:t>
            </a:r>
            <a:r>
              <a:rPr lang="en-US" altLang="zh-CN" sz="2000" dirty="0"/>
              <a:t>(0,0)</a:t>
            </a:r>
            <a:r>
              <a:rPr lang="zh-CN" altLang="en-US" sz="2000" dirty="0"/>
              <a:t>。如果一个组件的宽是</a:t>
            </a:r>
            <a:r>
              <a:rPr lang="en-US" altLang="zh-CN" sz="2000" dirty="0"/>
              <a:t>20</a:t>
            </a:r>
            <a:r>
              <a:rPr lang="zh-CN" altLang="en-US" sz="2000" dirty="0"/>
              <a:t>，高是</a:t>
            </a:r>
            <a:r>
              <a:rPr lang="en-US" altLang="zh-CN" sz="2000" dirty="0"/>
              <a:t>10</a:t>
            </a:r>
            <a:r>
              <a:rPr lang="zh-CN" altLang="en-US" sz="2000" dirty="0"/>
              <a:t>，那么，该坐标系中，</a:t>
            </a:r>
            <a:r>
              <a:rPr lang="en-US" altLang="zh-CN" sz="2000" dirty="0"/>
              <a:t>x</a:t>
            </a:r>
            <a:r>
              <a:rPr lang="zh-CN" altLang="en-US" sz="2000" dirty="0"/>
              <a:t>坐标的最大值是</a:t>
            </a:r>
            <a:r>
              <a:rPr lang="en-US" altLang="zh-CN" sz="2000" dirty="0"/>
              <a:t>20</a:t>
            </a:r>
            <a:r>
              <a:rPr lang="zh-CN" altLang="en-US" sz="2000" dirty="0"/>
              <a:t>；</a:t>
            </a:r>
            <a:r>
              <a:rPr lang="en-US" altLang="zh-CN" sz="2000" dirty="0"/>
              <a:t>y</a:t>
            </a:r>
            <a:r>
              <a:rPr lang="zh-CN" altLang="en-US" sz="2000" dirty="0"/>
              <a:t>坐标的最大值是</a:t>
            </a:r>
            <a:r>
              <a:rPr lang="en-US" altLang="zh-CN" sz="2000" dirty="0"/>
              <a:t>10</a:t>
            </a:r>
            <a:r>
              <a:rPr lang="zh-CN" altLang="en-US" sz="2000" dirty="0"/>
              <a:t>。如下图所示。</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grpSp>
        <p:nvGrpSpPr>
          <p:cNvPr id="5" name="Group 4"/>
          <p:cNvGrpSpPr>
            <a:grpSpLocks/>
          </p:cNvGrpSpPr>
          <p:nvPr/>
        </p:nvGrpSpPr>
        <p:grpSpPr bwMode="auto">
          <a:xfrm>
            <a:off x="2627858" y="3573016"/>
            <a:ext cx="3816350" cy="1657350"/>
            <a:chOff x="3549" y="11855"/>
            <a:chExt cx="3045" cy="1248"/>
          </a:xfrm>
        </p:grpSpPr>
        <p:grpSp>
          <p:nvGrpSpPr>
            <p:cNvPr id="6" name="Group 5"/>
            <p:cNvGrpSpPr>
              <a:grpSpLocks/>
            </p:cNvGrpSpPr>
            <p:nvPr/>
          </p:nvGrpSpPr>
          <p:grpSpPr bwMode="auto">
            <a:xfrm>
              <a:off x="3549" y="11855"/>
              <a:ext cx="3045" cy="780"/>
              <a:chOff x="4056" y="4072"/>
              <a:chExt cx="1635" cy="630"/>
            </a:xfrm>
          </p:grpSpPr>
          <p:sp>
            <p:nvSpPr>
              <p:cNvPr id="8" name="Line 6"/>
              <p:cNvSpPr>
                <a:spLocks noChangeShapeType="1"/>
              </p:cNvSpPr>
              <p:nvPr/>
            </p:nvSpPr>
            <p:spPr bwMode="auto">
              <a:xfrm>
                <a:off x="4056" y="4078"/>
                <a:ext cx="0" cy="62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9" name="Line 7"/>
              <p:cNvSpPr>
                <a:spLocks noChangeShapeType="1"/>
              </p:cNvSpPr>
              <p:nvPr/>
            </p:nvSpPr>
            <p:spPr bwMode="auto">
              <a:xfrm>
                <a:off x="4071" y="4072"/>
                <a:ext cx="1620" cy="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Text Box 8"/>
              <p:cNvSpPr txBox="1">
                <a:spLocks noChangeArrowheads="1"/>
              </p:cNvSpPr>
              <p:nvPr/>
            </p:nvSpPr>
            <p:spPr bwMode="auto">
              <a:xfrm>
                <a:off x="4095" y="4110"/>
                <a:ext cx="1440" cy="581"/>
              </a:xfrm>
              <a:prstGeom prst="rect">
                <a:avLst/>
              </a:prstGeom>
              <a:solidFill>
                <a:srgbClr val="C0C0C0"/>
              </a:solidFill>
              <a:ln w="9525">
                <a:solidFill>
                  <a:srgbClr val="000000"/>
                </a:solidFill>
                <a:miter lim="800000"/>
                <a:headEnd/>
                <a:tailEnd/>
              </a:ln>
            </p:spPr>
            <p:txBody>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lang="en-US" altLang="zh-CN" sz="1000" dirty="0">
                    <a:latin typeface="Times New Roman" pitchFamily="18" charset="0"/>
                  </a:rPr>
                  <a:t>        </a:t>
                </a:r>
                <a:r>
                  <a:rPr lang="zh-CN" altLang="en-US" sz="2800" dirty="0">
                    <a:latin typeface="Times New Roman" pitchFamily="18" charset="0"/>
                  </a:rPr>
                  <a:t>组件</a:t>
                </a:r>
                <a:endParaRPr lang="zh-CN" altLang="en-US" sz="2800" dirty="0"/>
              </a:p>
            </p:txBody>
          </p:sp>
        </p:grpSp>
        <p:sp>
          <p:nvSpPr>
            <p:cNvPr id="7" name="Text Box 9"/>
            <p:cNvSpPr txBox="1">
              <a:spLocks noChangeArrowheads="1"/>
            </p:cNvSpPr>
            <p:nvPr/>
          </p:nvSpPr>
          <p:spPr bwMode="auto">
            <a:xfrm>
              <a:off x="3654" y="12794"/>
              <a:ext cx="2625" cy="30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54000" tIns="0" rIns="54000" bIns="0"/>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just" eaLnBrk="1" hangingPunct="1"/>
              <a:r>
                <a:rPr lang="en-US" altLang="zh-CN" sz="2800" dirty="0">
                  <a:latin typeface="Times New Roman" pitchFamily="18" charset="0"/>
                </a:rPr>
                <a:t> </a:t>
              </a:r>
              <a:r>
                <a:rPr lang="zh-CN" altLang="en-US" sz="2800" dirty="0">
                  <a:latin typeface="Times New Roman" pitchFamily="18" charset="0"/>
                </a:rPr>
                <a:t>组件上的坐标系</a:t>
              </a:r>
              <a:endParaRPr lang="zh-CN" altLang="en-US" sz="2800" dirty="0"/>
            </a:p>
          </p:txBody>
        </p:sp>
      </p:grpSp>
      <p:sp>
        <p:nvSpPr>
          <p:cNvPr id="11" name="灯片编号占位符 10"/>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xmlns="" val="11177587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1.</a:t>
            </a:r>
            <a:r>
              <a:rPr lang="zh-CN" altLang="en-US" sz="2000" dirty="0"/>
              <a:t>组件的</a:t>
            </a:r>
            <a:r>
              <a:rPr lang="zh-CN" altLang="en-US" sz="2000" b="1" dirty="0">
                <a:solidFill>
                  <a:srgbClr val="0000FF"/>
                </a:solidFill>
              </a:rPr>
              <a:t>颜色</a:t>
            </a:r>
          </a:p>
          <a:p>
            <a:r>
              <a:rPr lang="en-US" altLang="zh-CN" sz="2000" dirty="0"/>
              <a:t>public void </a:t>
            </a:r>
            <a:r>
              <a:rPr lang="en-US" altLang="zh-CN" sz="2000" dirty="0" err="1">
                <a:solidFill>
                  <a:srgbClr val="FF0000"/>
                </a:solidFill>
              </a:rPr>
              <a:t>set</a:t>
            </a:r>
            <a:r>
              <a:rPr lang="en-US" altLang="zh-CN" sz="2000" dirty="0" err="1"/>
              <a:t>Background</a:t>
            </a:r>
            <a:r>
              <a:rPr lang="en-US" altLang="zh-CN" sz="2000" dirty="0"/>
              <a:t>(Color c)</a:t>
            </a:r>
            <a:r>
              <a:rPr lang="zh-CN" altLang="en-US" sz="2000" dirty="0"/>
              <a:t>：设置组件的背景色。</a:t>
            </a:r>
          </a:p>
          <a:p>
            <a:r>
              <a:rPr lang="en-US" altLang="zh-CN" sz="2000" dirty="0"/>
              <a:t>public void </a:t>
            </a:r>
            <a:r>
              <a:rPr lang="en-US" altLang="zh-CN" sz="2000" dirty="0" err="1">
                <a:solidFill>
                  <a:srgbClr val="FF0000"/>
                </a:solidFill>
              </a:rPr>
              <a:t>set</a:t>
            </a:r>
            <a:r>
              <a:rPr lang="en-US" altLang="zh-CN" sz="2000" dirty="0" err="1"/>
              <a:t>Foreground</a:t>
            </a:r>
            <a:r>
              <a:rPr lang="en-US" altLang="zh-CN" sz="2000" dirty="0"/>
              <a:t>(Color c)</a:t>
            </a:r>
            <a:r>
              <a:rPr lang="zh-CN" altLang="en-US" sz="2000" dirty="0"/>
              <a:t>：设置组件的前景色。</a:t>
            </a:r>
          </a:p>
          <a:p>
            <a:r>
              <a:rPr lang="en-US" altLang="zh-CN" sz="2000" dirty="0"/>
              <a:t>public Color </a:t>
            </a:r>
            <a:r>
              <a:rPr lang="en-US" altLang="zh-CN" sz="2000" dirty="0" err="1">
                <a:solidFill>
                  <a:srgbClr val="FF0000"/>
                </a:solidFill>
              </a:rPr>
              <a:t>get</a:t>
            </a:r>
            <a:r>
              <a:rPr lang="en-US" altLang="zh-CN" sz="2000" dirty="0" err="1"/>
              <a:t>Background</a:t>
            </a:r>
            <a:r>
              <a:rPr lang="en-US" altLang="zh-CN" sz="2000" dirty="0"/>
              <a:t>(Color c)</a:t>
            </a:r>
            <a:r>
              <a:rPr lang="zh-CN" altLang="en-US" sz="2000" dirty="0"/>
              <a:t>：获取组件的背景色。</a:t>
            </a:r>
          </a:p>
          <a:p>
            <a:r>
              <a:rPr lang="en-US" altLang="zh-CN" sz="2000" dirty="0"/>
              <a:t>public Color </a:t>
            </a:r>
            <a:r>
              <a:rPr lang="en-US" altLang="zh-CN" sz="2000" dirty="0" err="1">
                <a:solidFill>
                  <a:srgbClr val="FF0000"/>
                </a:solidFill>
              </a:rPr>
              <a:t>get</a:t>
            </a:r>
            <a:r>
              <a:rPr lang="en-US" altLang="zh-CN" sz="2000" dirty="0" err="1"/>
              <a:t>Foreground</a:t>
            </a:r>
            <a:r>
              <a:rPr lang="en-US" altLang="zh-CN" sz="2000" dirty="0"/>
              <a:t>(Color c)</a:t>
            </a:r>
            <a:r>
              <a:rPr lang="zh-CN" altLang="en-US" sz="2000" dirty="0"/>
              <a:t>：获取组件的前景色。</a:t>
            </a:r>
          </a:p>
          <a:p>
            <a:endParaRPr lang="en-US" altLang="zh-CN" sz="2000" dirty="0"/>
          </a:p>
          <a:p>
            <a:r>
              <a:rPr lang="zh-CN" altLang="en-US" sz="2000" dirty="0"/>
              <a:t>上述方法中都涉及到</a:t>
            </a:r>
            <a:r>
              <a:rPr lang="en-US" altLang="zh-CN" sz="2000" dirty="0"/>
              <a:t>Color</a:t>
            </a:r>
            <a:r>
              <a:rPr lang="zh-CN" altLang="en-US" sz="2000" dirty="0"/>
              <a:t>类，</a:t>
            </a:r>
            <a:r>
              <a:rPr lang="en-US" altLang="zh-CN" sz="2000" dirty="0"/>
              <a:t>Color</a:t>
            </a:r>
            <a:r>
              <a:rPr lang="zh-CN" altLang="en-US" sz="2000" dirty="0"/>
              <a:t>类是</a:t>
            </a:r>
            <a:r>
              <a:rPr lang="en-US" altLang="zh-CN" sz="2000" dirty="0" err="1"/>
              <a:t>java.awt</a:t>
            </a:r>
            <a:r>
              <a:rPr lang="zh-CN" altLang="en-US" sz="2000" dirty="0"/>
              <a:t>包中的类，该类创建的对象称为颜色对象。</a:t>
            </a:r>
          </a:p>
          <a:p>
            <a:r>
              <a:rPr lang="zh-CN" altLang="en-US" sz="2000" dirty="0"/>
              <a:t>用</a:t>
            </a:r>
            <a:r>
              <a:rPr lang="en-US" altLang="zh-CN" sz="2000" dirty="0"/>
              <a:t>Color</a:t>
            </a:r>
            <a:r>
              <a:rPr lang="zh-CN" altLang="en-US" sz="2000" dirty="0"/>
              <a:t>类的构造方法</a:t>
            </a:r>
            <a:r>
              <a:rPr lang="en-US" altLang="zh-CN" sz="2000" dirty="0"/>
              <a:t>public Color(</a:t>
            </a:r>
            <a:r>
              <a:rPr lang="en-US" altLang="zh-CN" sz="2000" dirty="0" err="1"/>
              <a:t>int</a:t>
            </a:r>
            <a:r>
              <a:rPr lang="en-US" altLang="zh-CN" sz="2000" dirty="0"/>
              <a:t> red, </a:t>
            </a:r>
            <a:r>
              <a:rPr lang="en-US" altLang="zh-CN" sz="2000" dirty="0" err="1"/>
              <a:t>int</a:t>
            </a:r>
            <a:r>
              <a:rPr lang="en-US" altLang="zh-CN" sz="2000" dirty="0"/>
              <a:t> green, </a:t>
            </a:r>
            <a:r>
              <a:rPr lang="en-US" altLang="zh-CN" sz="2000" dirty="0" err="1"/>
              <a:t>int</a:t>
            </a:r>
            <a:r>
              <a:rPr lang="en-US" altLang="zh-CN" sz="2000" dirty="0"/>
              <a:t> blue)</a:t>
            </a:r>
            <a:r>
              <a:rPr lang="zh-CN" altLang="en-US" sz="2000" dirty="0"/>
              <a:t>可以创建一个颜色对象，其中</a:t>
            </a:r>
            <a:r>
              <a:rPr lang="en-US" altLang="zh-CN" sz="2000" dirty="0"/>
              <a:t>red</a:t>
            </a:r>
            <a:r>
              <a:rPr lang="zh-CN" altLang="en-US" sz="2000" dirty="0"/>
              <a:t>、</a:t>
            </a:r>
            <a:r>
              <a:rPr lang="en-US" altLang="zh-CN" sz="2000" dirty="0"/>
              <a:t>green</a:t>
            </a:r>
            <a:r>
              <a:rPr lang="zh-CN" altLang="en-US" sz="2000" dirty="0"/>
              <a:t>和</a:t>
            </a:r>
            <a:r>
              <a:rPr lang="en-US" altLang="zh-CN" sz="2000" dirty="0"/>
              <a:t>blue</a:t>
            </a:r>
            <a:r>
              <a:rPr lang="zh-CN" altLang="en-US" sz="2000" dirty="0"/>
              <a:t>的取值在</a:t>
            </a:r>
            <a:r>
              <a:rPr lang="en-US" altLang="zh-CN" sz="2000" dirty="0"/>
              <a:t>0</a:t>
            </a:r>
            <a:r>
              <a:rPr lang="zh-CN" altLang="en-US" sz="2000" dirty="0"/>
              <a:t>到</a:t>
            </a:r>
            <a:r>
              <a:rPr lang="en-US" altLang="zh-CN" sz="2000" dirty="0"/>
              <a:t>255</a:t>
            </a:r>
            <a:r>
              <a:rPr lang="zh-CN" altLang="en-US" sz="2000" dirty="0"/>
              <a:t>之间。</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xmlns="" val="4257858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Swing GUI components (</a:t>
            </a:r>
            <a:r>
              <a:rPr lang="zh-CN" altLang="en-US" sz="2000" b="1" dirty="0"/>
              <a:t>组件</a:t>
            </a:r>
            <a:r>
              <a:rPr lang="en-US" altLang="zh-CN" sz="2000" b="1" dirty="0"/>
              <a:t>)</a:t>
            </a:r>
          </a:p>
          <a:p>
            <a:pPr lvl="1"/>
            <a:r>
              <a:rPr lang="en-US" altLang="zh-CN" sz="2000" dirty="0" err="1"/>
              <a:t>javax.swing.</a:t>
            </a:r>
            <a:r>
              <a:rPr lang="en-US" altLang="zh-CN" sz="2000" b="1" dirty="0" err="1"/>
              <a:t>J</a:t>
            </a:r>
            <a:r>
              <a:rPr lang="en-US" altLang="zh-CN" sz="2000" dirty="0" err="1"/>
              <a:t>Component</a:t>
            </a:r>
            <a:endParaRPr lang="en-US" altLang="zh-CN" sz="2000" dirty="0"/>
          </a:p>
          <a:p>
            <a:pPr lvl="1"/>
            <a:endParaRPr lang="en-US" altLang="zh-CN" sz="2000" dirty="0"/>
          </a:p>
          <a:p>
            <a:pPr lvl="1"/>
            <a:endParaRPr lang="en-US" altLang="zh-CN" sz="2000" dirty="0"/>
          </a:p>
          <a:p>
            <a:pPr lvl="1"/>
            <a:endParaRPr lang="en-US" altLang="zh-CN" sz="2000" dirty="0"/>
          </a:p>
        </p:txBody>
      </p:sp>
      <p:sp>
        <p:nvSpPr>
          <p:cNvPr id="5"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14" name="文本框 13"/>
          <p:cNvSpPr txBox="1"/>
          <p:nvPr/>
        </p:nvSpPr>
        <p:spPr>
          <a:xfrm>
            <a:off x="116807" y="6309320"/>
            <a:ext cx="3913251" cy="369332"/>
          </a:xfrm>
          <a:prstGeom prst="rect">
            <a:avLst/>
          </a:prstGeom>
          <a:noFill/>
          <a:ln w="19050">
            <a:solidFill>
              <a:schemeClr val="tx1"/>
            </a:solidFill>
          </a:ln>
        </p:spPr>
        <p:txBody>
          <a:bodyPr wrap="none" rtlCol="0">
            <a:spAutoFit/>
          </a:bodyPr>
          <a:lstStyle/>
          <a:p>
            <a:r>
              <a:rPr lang="zh-CN" altLang="en-US" dirty="0">
                <a:solidFill>
                  <a:srgbClr val="FF0000"/>
                </a:solidFill>
              </a:rPr>
              <a:t>注：本</a:t>
            </a:r>
            <a:r>
              <a:rPr lang="en-US" altLang="zh-CN" dirty="0">
                <a:solidFill>
                  <a:srgbClr val="FF0000"/>
                </a:solidFill>
              </a:rPr>
              <a:t>slide</a:t>
            </a:r>
            <a:r>
              <a:rPr lang="zh-CN" altLang="en-US" dirty="0">
                <a:solidFill>
                  <a:srgbClr val="FF0000"/>
                </a:solidFill>
              </a:rPr>
              <a:t>中的内容为教材中的</a:t>
            </a:r>
            <a:r>
              <a:rPr lang="en-US" altLang="zh-CN" dirty="0">
                <a:solidFill>
                  <a:srgbClr val="FF0000"/>
                </a:solidFill>
              </a:rPr>
              <a:t>10.13</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xmlns="" val="24502570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2.</a:t>
            </a:r>
            <a:r>
              <a:rPr lang="zh-CN" altLang="en-US" sz="2000" dirty="0"/>
              <a:t>组件</a:t>
            </a:r>
            <a:r>
              <a:rPr lang="zh-CN" altLang="en-US" sz="2000" b="1" dirty="0">
                <a:solidFill>
                  <a:srgbClr val="0000FF"/>
                </a:solidFill>
              </a:rPr>
              <a:t>透明</a:t>
            </a:r>
          </a:p>
          <a:p>
            <a:r>
              <a:rPr lang="zh-CN" altLang="en-US" sz="2000" dirty="0"/>
              <a:t>组件默认是不透明的。</a:t>
            </a:r>
            <a:r>
              <a:rPr lang="en-US" altLang="zh-CN" sz="2000" dirty="0"/>
              <a:t>public void </a:t>
            </a:r>
            <a:r>
              <a:rPr lang="en-US" altLang="zh-CN" sz="2000" dirty="0" err="1"/>
              <a:t>setOpaque</a:t>
            </a:r>
            <a:r>
              <a:rPr lang="en-US" altLang="zh-CN" sz="2000" dirty="0"/>
              <a:t>(</a:t>
            </a:r>
            <a:r>
              <a:rPr lang="en-US" altLang="zh-CN" sz="2000" dirty="0" err="1"/>
              <a:t>boolean</a:t>
            </a:r>
            <a:r>
              <a:rPr lang="en-US" altLang="zh-CN" sz="2000" dirty="0"/>
              <a:t> </a:t>
            </a:r>
            <a:r>
              <a:rPr lang="en-US" altLang="zh-CN" sz="2000" dirty="0" err="1"/>
              <a:t>isOpaque</a:t>
            </a:r>
            <a:r>
              <a:rPr lang="en-US" altLang="zh-CN" sz="2000" dirty="0"/>
              <a:t>)</a:t>
            </a:r>
            <a:r>
              <a:rPr lang="zh-CN" altLang="en-US" sz="2000" dirty="0"/>
              <a:t>设置组件是否不透明，当参数</a:t>
            </a:r>
            <a:r>
              <a:rPr lang="en-US" altLang="zh-CN" sz="2000" dirty="0" err="1"/>
              <a:t>isOpaque</a:t>
            </a:r>
            <a:r>
              <a:rPr lang="zh-CN" altLang="en-US" sz="2000" dirty="0"/>
              <a:t>取</a:t>
            </a:r>
            <a:r>
              <a:rPr lang="en-US" altLang="zh-CN" sz="2000" dirty="0"/>
              <a:t>false</a:t>
            </a:r>
            <a:r>
              <a:rPr lang="zh-CN" altLang="en-US" sz="2000" dirty="0"/>
              <a:t>时组件被设置为透明，取值</a:t>
            </a:r>
            <a:r>
              <a:rPr lang="en-US" altLang="zh-CN" sz="2000" dirty="0"/>
              <a:t>true</a:t>
            </a:r>
            <a:r>
              <a:rPr lang="zh-CN" altLang="en-US" sz="2000" dirty="0"/>
              <a:t>时组件被设置为不透明。</a:t>
            </a:r>
            <a:endParaRPr lang="en-US" altLang="zh-CN" sz="2000" dirty="0"/>
          </a:p>
          <a:p>
            <a:r>
              <a:rPr lang="en-US" altLang="zh-CN" sz="2000" dirty="0"/>
              <a:t>public </a:t>
            </a:r>
            <a:r>
              <a:rPr lang="en-US" altLang="zh-CN" sz="2000" dirty="0" err="1"/>
              <a:t>boolean</a:t>
            </a:r>
            <a:r>
              <a:rPr lang="en-US" altLang="zh-CN" sz="2000" dirty="0"/>
              <a:t> </a:t>
            </a:r>
            <a:r>
              <a:rPr lang="en-US" altLang="zh-CN" sz="2000" dirty="0" err="1"/>
              <a:t>isOpaque</a:t>
            </a:r>
            <a:r>
              <a:rPr lang="en-US" altLang="zh-CN" sz="2000" dirty="0"/>
              <a:t>() </a:t>
            </a:r>
            <a:r>
              <a:rPr lang="zh-CN" altLang="en-US" sz="2000" dirty="0"/>
              <a:t>当组件不透明时该方法返回</a:t>
            </a:r>
            <a:r>
              <a:rPr lang="en-US" altLang="zh-CN" sz="2000" dirty="0"/>
              <a:t>true</a:t>
            </a:r>
            <a:r>
              <a:rPr lang="zh-CN" altLang="en-US" sz="2000" dirty="0"/>
              <a:t>，否则返回</a:t>
            </a:r>
            <a:r>
              <a:rPr lang="en-US" altLang="zh-CN" sz="2000" dirty="0"/>
              <a:t>false</a:t>
            </a:r>
            <a:r>
              <a:rPr lang="zh-CN" altLang="en-US" sz="2000" dirty="0"/>
              <a:t>。</a:t>
            </a:r>
          </a:p>
          <a:p>
            <a:endParaRPr lang="zh-CN" altLang="en-US" sz="2000" dirty="0"/>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xmlns="" val="11177587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3.</a:t>
            </a:r>
            <a:r>
              <a:rPr lang="zh-CN" altLang="en-US" sz="2000" dirty="0"/>
              <a:t>组件的</a:t>
            </a:r>
            <a:r>
              <a:rPr lang="zh-CN" altLang="en-US" sz="2000" b="1" dirty="0">
                <a:solidFill>
                  <a:srgbClr val="0000FF"/>
                </a:solidFill>
              </a:rPr>
              <a:t>边框</a:t>
            </a:r>
          </a:p>
          <a:p>
            <a:r>
              <a:rPr lang="zh-CN" altLang="en-US" sz="2000" dirty="0"/>
              <a:t>组件默认的边框是一个黑边的矩形。</a:t>
            </a:r>
          </a:p>
          <a:p>
            <a:r>
              <a:rPr lang="en-US" altLang="zh-CN" sz="2000" dirty="0"/>
              <a:t>public void </a:t>
            </a:r>
            <a:r>
              <a:rPr lang="en-US" altLang="zh-CN" sz="2000" dirty="0" err="1"/>
              <a:t>setBorder</a:t>
            </a:r>
            <a:r>
              <a:rPr lang="en-US" altLang="zh-CN" sz="2000" dirty="0"/>
              <a:t>(Border border)</a:t>
            </a:r>
            <a:r>
              <a:rPr lang="zh-CN" altLang="en-US" sz="2000" dirty="0"/>
              <a:t>：设置组件的边框。</a:t>
            </a:r>
          </a:p>
          <a:p>
            <a:r>
              <a:rPr lang="en-US" altLang="zh-CN" sz="2000" dirty="0"/>
              <a:t>public Border </a:t>
            </a:r>
            <a:r>
              <a:rPr lang="en-US" altLang="zh-CN" sz="2000" dirty="0" err="1"/>
              <a:t>getBorder</a:t>
            </a:r>
            <a:r>
              <a:rPr lang="en-US" altLang="zh-CN" sz="2000" dirty="0"/>
              <a:t>()</a:t>
            </a:r>
            <a:r>
              <a:rPr lang="zh-CN" altLang="en-US" sz="2000" dirty="0"/>
              <a:t>：返回边框。</a:t>
            </a:r>
            <a:endParaRPr lang="en-US" altLang="zh-CN" sz="2000" dirty="0"/>
          </a:p>
          <a:p>
            <a:r>
              <a:rPr lang="zh-CN" altLang="en-US" sz="2000" dirty="0"/>
              <a:t>组件调用</a:t>
            </a:r>
            <a:r>
              <a:rPr lang="en-US" altLang="zh-CN" sz="2000" dirty="0" err="1"/>
              <a:t>setBorder</a:t>
            </a:r>
            <a:r>
              <a:rPr lang="zh-CN" altLang="en-US" sz="2000" dirty="0"/>
              <a:t>方法来设置边框，该方法的参数是一个接口，因此必须向该参数传递一个实现接口</a:t>
            </a:r>
            <a:r>
              <a:rPr lang="en-US" altLang="zh-CN" sz="2000" dirty="0"/>
              <a:t>Border</a:t>
            </a:r>
            <a:r>
              <a:rPr lang="zh-CN" altLang="en-US" sz="2000" dirty="0"/>
              <a:t>类的实例，如果传递一个</a:t>
            </a:r>
            <a:r>
              <a:rPr lang="en-US" altLang="zh-CN" sz="2000" dirty="0">
                <a:solidFill>
                  <a:srgbClr val="FF0000"/>
                </a:solidFill>
              </a:rPr>
              <a:t>null</a:t>
            </a:r>
            <a:r>
              <a:rPr lang="zh-CN" altLang="en-US" sz="2000" dirty="0"/>
              <a:t>，组件将取消边框。 </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xmlns="" val="42578582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4.</a:t>
            </a:r>
            <a:r>
              <a:rPr lang="zh-CN" altLang="en-US" sz="2000" dirty="0"/>
              <a:t>组件的</a:t>
            </a:r>
            <a:r>
              <a:rPr lang="zh-CN" altLang="en-US" sz="2000" b="1" dirty="0">
                <a:solidFill>
                  <a:srgbClr val="0000FF"/>
                </a:solidFill>
              </a:rPr>
              <a:t>字体</a:t>
            </a:r>
          </a:p>
          <a:p>
            <a:r>
              <a:rPr lang="en-US" altLang="zh-CN" sz="2000" dirty="0"/>
              <a:t>public void </a:t>
            </a:r>
            <a:r>
              <a:rPr lang="en-US" altLang="zh-CN" sz="2000" dirty="0" err="1"/>
              <a:t>setFont</a:t>
            </a:r>
            <a:r>
              <a:rPr lang="en-US" altLang="zh-CN" sz="2000" dirty="0"/>
              <a:t>(Font f)</a:t>
            </a:r>
            <a:r>
              <a:rPr lang="zh-CN" altLang="en-US" sz="2000" dirty="0"/>
              <a:t>：组件调用该方法设置组件上的字体。例如，文本组件调用该方法可以设置文本组件中的字体。</a:t>
            </a:r>
          </a:p>
          <a:p>
            <a:r>
              <a:rPr lang="en-US" altLang="zh-CN" sz="2000" dirty="0"/>
              <a:t>public Font </a:t>
            </a:r>
            <a:r>
              <a:rPr lang="en-US" altLang="zh-CN" sz="2000" dirty="0" err="1"/>
              <a:t>getFont</a:t>
            </a:r>
            <a:r>
              <a:rPr lang="en-US" altLang="zh-CN" sz="2000" dirty="0"/>
              <a:t>(Font f)</a:t>
            </a:r>
            <a:r>
              <a:rPr lang="zh-CN" altLang="en-US" sz="2000" dirty="0"/>
              <a:t>：组件调用该方法获取组件上的字体。上述方法中用到了</a:t>
            </a:r>
            <a:r>
              <a:rPr lang="en-US" altLang="zh-CN" sz="2000" dirty="0" err="1"/>
              <a:t>java.awt</a:t>
            </a:r>
            <a:r>
              <a:rPr lang="zh-CN" altLang="en-US" sz="2000" dirty="0"/>
              <a:t>包中的</a:t>
            </a:r>
            <a:r>
              <a:rPr lang="en-US" altLang="zh-CN" sz="2000" dirty="0"/>
              <a:t>Font</a:t>
            </a:r>
            <a:r>
              <a:rPr lang="zh-CN" altLang="en-US" sz="2000" dirty="0"/>
              <a:t>类，该类创建的对象称为字体对象。</a:t>
            </a:r>
            <a:endParaRPr lang="en-US" altLang="zh-CN" sz="2000" dirty="0"/>
          </a:p>
          <a:p>
            <a:pPr lvl="1"/>
            <a:r>
              <a:rPr lang="en-US" altLang="zh-CN" sz="2000" dirty="0"/>
              <a:t>Font</a:t>
            </a:r>
            <a:r>
              <a:rPr lang="zh-CN" altLang="en-US" sz="2000" dirty="0"/>
              <a:t>类的构造方法是</a:t>
            </a:r>
            <a:r>
              <a:rPr lang="en-US" altLang="zh-CN" sz="2000" dirty="0"/>
              <a:t>public Font(String name, </a:t>
            </a:r>
            <a:r>
              <a:rPr lang="en-US" altLang="zh-CN" sz="2000" dirty="0" err="1"/>
              <a:t>int</a:t>
            </a:r>
            <a:r>
              <a:rPr lang="en-US" altLang="zh-CN" sz="2000" dirty="0"/>
              <a:t> style, </a:t>
            </a:r>
            <a:r>
              <a:rPr lang="en-US" altLang="zh-CN" sz="2000" dirty="0" err="1"/>
              <a:t>int</a:t>
            </a:r>
            <a:r>
              <a:rPr lang="en-US" altLang="zh-CN" sz="2000" dirty="0"/>
              <a:t> size);</a:t>
            </a:r>
            <a:r>
              <a:rPr lang="zh-CN" altLang="en-US" sz="2000" dirty="0"/>
              <a:t>使用该构造方法可以创建字体对象。其中，</a:t>
            </a:r>
            <a:r>
              <a:rPr lang="en-US" altLang="zh-CN" sz="2000" dirty="0"/>
              <a:t>name</a:t>
            </a:r>
            <a:r>
              <a:rPr lang="zh-CN" altLang="en-US" sz="2000" dirty="0"/>
              <a:t>是字体的名字，如果系统不支持字体的名字，将取默认的名字创建字体对象。</a:t>
            </a:r>
            <a:r>
              <a:rPr lang="en-US" altLang="zh-CN" sz="2000" dirty="0"/>
              <a:t>style</a:t>
            </a:r>
            <a:r>
              <a:rPr lang="zh-CN" altLang="en-US" sz="2000" dirty="0"/>
              <a:t>决定字体的样式，取值是一个整数。在创建字体对象时，应当给出一个合理的字体名字，也就是说，程序所在的计算机系统上有这样的字体名字。如果在创建字体对象时，没有给出一个合理的字体名字，那么该字体在特定平台的字体系统名称为默认名称。</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xmlns="" val="8504356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19: Example10_19.java】</a:t>
            </a:r>
          </a:p>
          <a:p>
            <a:r>
              <a:rPr lang="zh-CN" altLang="en-US" sz="2000" dirty="0"/>
              <a:t>我们在一个下拉列表中列出全部可用字体名字，然后在下拉列表中选择字体名字，文本区用这种字体显示特定的文本“</a:t>
            </a:r>
            <a:r>
              <a:rPr lang="en-US" altLang="zh-CN" sz="2000" dirty="0"/>
              <a:t>Shenzhen University</a:t>
            </a:r>
            <a:r>
              <a:rPr lang="zh-CN" altLang="en-US" sz="2000" dirty="0"/>
              <a:t>”。</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83</a:t>
            </a:fld>
            <a:endParaRPr lang="en-US"/>
          </a:p>
        </p:txBody>
      </p:sp>
      <p:sp>
        <p:nvSpPr>
          <p:cNvPr id="8" name="矩形 7">
            <a:extLst>
              <a:ext uri="{FF2B5EF4-FFF2-40B4-BE49-F238E27FC236}">
                <a16:creationId xmlns:a16="http://schemas.microsoft.com/office/drawing/2014/main" xmlns="" id="{94287C36-9A3A-4E45-8518-3C8CABA81736}"/>
              </a:ext>
            </a:extLst>
          </p:cNvPr>
          <p:cNvSpPr/>
          <p:nvPr/>
        </p:nvSpPr>
        <p:spPr>
          <a:xfrm>
            <a:off x="5148064" y="34459"/>
            <a:ext cx="3384376" cy="1954381"/>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 </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Example10_19</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FontWin</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9" name="矩形 8">
            <a:extLst>
              <a:ext uri="{FF2B5EF4-FFF2-40B4-BE49-F238E27FC236}">
                <a16:creationId xmlns:a16="http://schemas.microsoft.com/office/drawing/2014/main" xmlns="" id="{2607ED38-7FAF-4B8D-B63D-30982972854A}"/>
              </a:ext>
            </a:extLst>
          </p:cNvPr>
          <p:cNvSpPr/>
          <p:nvPr/>
        </p:nvSpPr>
        <p:spPr>
          <a:xfrm>
            <a:off x="179512" y="2953519"/>
            <a:ext cx="6624736" cy="3816429"/>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FontWin</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implements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ItemListener</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JComboBox</a:t>
            </a:r>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JTextArea</a:t>
            </a:r>
            <a:r>
              <a:rPr lang="en-US" altLang="zh-CN" sz="1100" dirty="0">
                <a:solidFill>
                  <a:srgbClr val="000000"/>
                </a:solidFill>
                <a:latin typeface="Consolas" panose="020B0609020204030204" pitchFamily="49" charset="0"/>
              </a:rPr>
              <a:t> </a:t>
            </a:r>
            <a:r>
              <a:rPr lang="en-US" altLang="zh-CN" sz="1100" dirty="0">
                <a:solidFill>
                  <a:srgbClr val="0000C0"/>
                </a:solidFill>
                <a:latin typeface="Consolas" panose="020B0609020204030204" pitchFamily="49" charset="0"/>
              </a:rPr>
              <a:t>text</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FontWin</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GraphicsEnvironment</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ge</a:t>
            </a:r>
            <a:r>
              <a:rPr lang="en-US" altLang="zh-CN" sz="1100" dirty="0">
                <a:solidFill>
                  <a:srgbClr val="000000"/>
                </a:solidFill>
                <a:latin typeface="Consolas" panose="020B0609020204030204" pitchFamily="49" charset="0"/>
              </a:rPr>
              <a:t> = </a:t>
            </a:r>
            <a:r>
              <a:rPr lang="en-US" altLang="zh-CN" sz="1100" dirty="0" err="1">
                <a:solidFill>
                  <a:srgbClr val="000000"/>
                </a:solidFill>
                <a:latin typeface="Consolas" panose="020B0609020204030204" pitchFamily="49" charset="0"/>
              </a:rPr>
              <a:t>GraphicsEnvironment.</a:t>
            </a:r>
            <a:r>
              <a:rPr lang="en-US" altLang="zh-CN" sz="1100" i="1" dirty="0" err="1">
                <a:solidFill>
                  <a:srgbClr val="000000"/>
                </a:solidFill>
                <a:latin typeface="Consolas" panose="020B0609020204030204" pitchFamily="49" charset="0"/>
              </a:rPr>
              <a:t>getLocalGraphicsEnvironment</a:t>
            </a:r>
            <a:r>
              <a:rPr lang="en-US" altLang="zh-CN" sz="1100"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err="1">
                <a:solidFill>
                  <a:srgbClr val="6A3E3E"/>
                </a:solidFill>
                <a:latin typeface="Consolas" panose="020B0609020204030204" pitchFamily="49" charset="0"/>
              </a:rPr>
              <a:t>fontName</a:t>
            </a:r>
            <a:r>
              <a:rPr lang="en-US" altLang="zh-CN" sz="1100" dirty="0">
                <a:solidFill>
                  <a:srgbClr val="000000"/>
                </a:solidFill>
                <a:latin typeface="Consolas" panose="020B0609020204030204" pitchFamily="49" charset="0"/>
              </a:rPr>
              <a:t>[] = </a:t>
            </a:r>
            <a:r>
              <a:rPr lang="en-US" altLang="zh-CN" sz="1100" dirty="0" err="1">
                <a:solidFill>
                  <a:srgbClr val="6A3E3E"/>
                </a:solidFill>
                <a:latin typeface="Consolas" panose="020B0609020204030204" pitchFamily="49" charset="0"/>
              </a:rPr>
              <a:t>ge</a:t>
            </a:r>
            <a:r>
              <a:rPr lang="en-US" altLang="zh-CN" sz="1100" dirty="0" err="1">
                <a:solidFill>
                  <a:srgbClr val="000000"/>
                </a:solidFill>
                <a:latin typeface="Consolas" panose="020B0609020204030204" pitchFamily="49" charset="0"/>
              </a:rPr>
              <a:t>.getAvailableFontFamilyNames</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JComboBox</a:t>
            </a:r>
            <a:r>
              <a:rPr lang="en-US" altLang="zh-CN" sz="1100" b="1" dirty="0">
                <a:solidFill>
                  <a:srgbClr val="000000"/>
                </a:solidFill>
                <a:latin typeface="Consolas" panose="020B0609020204030204" pitchFamily="49" charset="0"/>
              </a:rPr>
              <a:t>(</a:t>
            </a:r>
            <a:r>
              <a:rPr lang="en-US" altLang="zh-CN" sz="1100" b="1" dirty="0" err="1">
                <a:solidFill>
                  <a:srgbClr val="6A3E3E"/>
                </a:solidFill>
                <a:latin typeface="Consolas" panose="020B0609020204030204" pitchFamily="49" charset="0"/>
              </a:rPr>
              <a:t>fontName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listFont</a:t>
            </a:r>
            <a:r>
              <a:rPr lang="en-US" altLang="zh-CN" sz="1100" dirty="0" err="1">
                <a:solidFill>
                  <a:srgbClr val="000000"/>
                </a:solidFill>
                <a:latin typeface="Consolas" panose="020B0609020204030204" pitchFamily="49" charset="0"/>
              </a:rPr>
              <a:t>.addItemListener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this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JPanel</a:t>
            </a:r>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pNorth</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JPanel</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6A3E3E"/>
                </a:solidFill>
                <a:latin typeface="Consolas" panose="020B0609020204030204" pitchFamily="49" charset="0"/>
              </a:rPr>
              <a:t>pNorth</a:t>
            </a:r>
            <a:r>
              <a:rPr lang="en-US" altLang="zh-CN" sz="1100" dirty="0" err="1">
                <a:solidFill>
                  <a:srgbClr val="000000"/>
                </a:solidFill>
                <a:latin typeface="Consolas" panose="020B0609020204030204" pitchFamily="49" charset="0"/>
              </a:rPr>
              <a:t>.add</a:t>
            </a:r>
            <a:r>
              <a:rPr lang="en-US" altLang="zh-CN" sz="1100" dirty="0">
                <a:solidFill>
                  <a:srgbClr val="000000"/>
                </a:solidFill>
                <a:latin typeface="Consolas" panose="020B0609020204030204" pitchFamily="49" charset="0"/>
              </a:rPr>
              <a:t>(</a:t>
            </a:r>
            <a:r>
              <a:rPr lang="en-US" altLang="zh-CN" sz="1100" dirty="0" err="1">
                <a:solidFill>
                  <a:srgbClr val="0000C0"/>
                </a:solidFill>
                <a:latin typeface="Consolas" panose="020B0609020204030204" pitchFamily="49" charset="0"/>
              </a:rPr>
              <a:t>listFont</a:t>
            </a:r>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add(</a:t>
            </a:r>
            <a:r>
              <a:rPr lang="en-US" altLang="zh-CN" sz="1100" dirty="0" err="1">
                <a:solidFill>
                  <a:srgbClr val="6A3E3E"/>
                </a:solidFill>
                <a:latin typeface="Consolas" panose="020B0609020204030204" pitchFamily="49" charset="0"/>
              </a:rPr>
              <a:t>pNorth</a:t>
            </a:r>
            <a:r>
              <a:rPr lang="en-US" altLang="zh-CN" sz="1100"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NORTH</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C0"/>
                </a:solidFill>
                <a:latin typeface="Consolas" panose="020B0609020204030204" pitchFamily="49" charset="0"/>
              </a:rPr>
              <a:t>       text</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JTextArea</a:t>
            </a:r>
            <a:r>
              <a:rPr lang="en-US" altLang="zh-CN" sz="1100" b="1" dirty="0">
                <a:solidFill>
                  <a:srgbClr val="000000"/>
                </a:solidFill>
                <a:latin typeface="Consolas" panose="020B0609020204030204" pitchFamily="49" charset="0"/>
              </a:rPr>
              <a:t>(12,12);</a:t>
            </a:r>
          </a:p>
          <a:p>
            <a:pPr algn="l"/>
            <a:r>
              <a:rPr lang="en-US" altLang="zh-CN" sz="1100" dirty="0">
                <a:solidFill>
                  <a:srgbClr val="000000"/>
                </a:solidFill>
                <a:latin typeface="Consolas" panose="020B0609020204030204" pitchFamily="49" charset="0"/>
              </a:rPr>
              <a:t>       add(</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JScrollPane</a:t>
            </a:r>
            <a:r>
              <a:rPr lang="en-US" altLang="zh-CN" sz="1100" b="1" dirty="0">
                <a:solidFill>
                  <a:srgbClr val="000000"/>
                </a:solidFill>
                <a:latin typeface="Consolas" panose="020B0609020204030204" pitchFamily="49" charset="0"/>
              </a:rPr>
              <a:t>(</a:t>
            </a:r>
            <a:r>
              <a:rPr lang="en-US" altLang="zh-CN" sz="1100" b="1" dirty="0">
                <a:solidFill>
                  <a:srgbClr val="0000C0"/>
                </a:solidFill>
                <a:latin typeface="Consolas" panose="020B0609020204030204" pitchFamily="49" charset="0"/>
              </a:rPr>
              <a:t>text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BorderLayout.</a:t>
            </a:r>
            <a:r>
              <a:rPr lang="en-US" altLang="zh-CN" sz="1100" b="1" i="1" dirty="0" err="1">
                <a:solidFill>
                  <a:srgbClr val="0000C0"/>
                </a:solidFill>
                <a:latin typeface="Consolas" panose="020B0609020204030204" pitchFamily="49" charset="0"/>
              </a:rPr>
              <a:t>CENTER</a:t>
            </a:r>
            <a:r>
              <a:rPr lang="en-US" altLang="zh-CN" sz="1100" b="1" i="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(100,120,300,300);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DISPOSE_ON_CLOSE</a:t>
            </a:r>
            <a:r>
              <a:rPr lang="en-US" altLang="zh-CN" sz="1100" b="1" i="1" dirty="0">
                <a:solidFill>
                  <a:srgbClr val="000000"/>
                </a:solidFill>
                <a:latin typeface="Consolas" panose="020B0609020204030204" pitchFamily="49" charset="0"/>
              </a:rPr>
              <a:t>);</a:t>
            </a:r>
            <a:r>
              <a:rPr lang="zh-CN" altLang="en-US"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p:txBody>
      </p:sp>
      <p:sp>
        <p:nvSpPr>
          <p:cNvPr id="10" name="矩形 9">
            <a:extLst>
              <a:ext uri="{FF2B5EF4-FFF2-40B4-BE49-F238E27FC236}">
                <a16:creationId xmlns:a16="http://schemas.microsoft.com/office/drawing/2014/main" xmlns="" id="{E34CF678-ABD1-4B23-89D1-719441D5C0D1}"/>
              </a:ext>
            </a:extLst>
          </p:cNvPr>
          <p:cNvSpPr/>
          <p:nvPr/>
        </p:nvSpPr>
        <p:spPr>
          <a:xfrm>
            <a:off x="4499992" y="4790762"/>
            <a:ext cx="4427984" cy="1446550"/>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itemStateChanged</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ItemEvent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String </a:t>
            </a:r>
            <a:r>
              <a:rPr lang="en-US" altLang="zh-CN" sz="1100" dirty="0">
                <a:solidFill>
                  <a:srgbClr val="6A3E3E"/>
                </a:solidFill>
                <a:latin typeface="Consolas" panose="020B0609020204030204" pitchFamily="49" charset="0"/>
              </a:rPr>
              <a:t>name</a:t>
            </a:r>
            <a:r>
              <a:rPr lang="en-US" altLang="zh-CN" sz="1100" dirty="0">
                <a:solidFill>
                  <a:srgbClr val="000000"/>
                </a:solidFill>
                <a:latin typeface="Consolas" panose="020B0609020204030204" pitchFamily="49" charset="0"/>
              </a:rPr>
              <a:t> = (String)</a:t>
            </a:r>
            <a:r>
              <a:rPr lang="en-US" altLang="zh-CN" sz="1100" dirty="0" err="1">
                <a:solidFill>
                  <a:srgbClr val="0000C0"/>
                </a:solidFill>
                <a:latin typeface="Consolas" panose="020B0609020204030204" pitchFamily="49" charset="0"/>
              </a:rPr>
              <a:t>listFont</a:t>
            </a:r>
            <a:r>
              <a:rPr lang="en-US" altLang="zh-CN" sz="1100" dirty="0" err="1">
                <a:solidFill>
                  <a:srgbClr val="000000"/>
                </a:solidFill>
                <a:latin typeface="Consolas" panose="020B0609020204030204" pitchFamily="49" charset="0"/>
              </a:rPr>
              <a:t>.getSelectedItem</a:t>
            </a:r>
            <a:r>
              <a:rPr lang="en-US" altLang="zh-CN" sz="1100" dirty="0">
                <a:solidFill>
                  <a:srgbClr val="000000"/>
                </a:solidFill>
                <a:latin typeface="Consolas" panose="020B0609020204030204" pitchFamily="49" charset="0"/>
              </a:rPr>
              <a:t>();</a:t>
            </a:r>
          </a:p>
          <a:p>
            <a:pPr algn="l"/>
            <a:r>
              <a:rPr lang="fr-FR" altLang="zh-CN" sz="1100" dirty="0">
                <a:solidFill>
                  <a:srgbClr val="000000"/>
                </a:solidFill>
                <a:latin typeface="Consolas" panose="020B0609020204030204" pitchFamily="49" charset="0"/>
              </a:rPr>
              <a:t>       Font </a:t>
            </a:r>
            <a:r>
              <a:rPr lang="fr-FR" altLang="zh-CN" sz="1100" dirty="0">
                <a:solidFill>
                  <a:srgbClr val="6A3E3E"/>
                </a:solidFill>
                <a:latin typeface="Consolas" panose="020B0609020204030204" pitchFamily="49" charset="0"/>
              </a:rPr>
              <a:t>f</a:t>
            </a:r>
            <a:r>
              <a:rPr lang="fr-FR" altLang="zh-CN" sz="1100" dirty="0">
                <a:solidFill>
                  <a:srgbClr val="000000"/>
                </a:solidFill>
                <a:latin typeface="Consolas" panose="020B0609020204030204" pitchFamily="49" charset="0"/>
              </a:rPr>
              <a:t> = </a:t>
            </a:r>
            <a:r>
              <a:rPr lang="fr-FR" altLang="zh-CN" sz="1100" b="1" dirty="0">
                <a:solidFill>
                  <a:srgbClr val="7F0055"/>
                </a:solidFill>
                <a:latin typeface="Consolas" panose="020B0609020204030204" pitchFamily="49" charset="0"/>
              </a:rPr>
              <a:t>new</a:t>
            </a:r>
            <a:r>
              <a:rPr lang="fr-FR" altLang="zh-CN" sz="1100" b="1" dirty="0">
                <a:solidFill>
                  <a:srgbClr val="000000"/>
                </a:solidFill>
                <a:latin typeface="Consolas" panose="020B0609020204030204" pitchFamily="49" charset="0"/>
              </a:rPr>
              <a:t> Font(</a:t>
            </a:r>
            <a:r>
              <a:rPr lang="fr-FR" altLang="zh-CN" sz="1100" b="1" dirty="0">
                <a:solidFill>
                  <a:srgbClr val="6A3E3E"/>
                </a:solidFill>
                <a:latin typeface="Consolas" panose="020B0609020204030204" pitchFamily="49" charset="0"/>
              </a:rPr>
              <a:t>name</a:t>
            </a:r>
            <a:r>
              <a:rPr lang="fr-FR" altLang="zh-CN" sz="1100" b="1" dirty="0">
                <a:solidFill>
                  <a:srgbClr val="000000"/>
                </a:solidFill>
                <a:latin typeface="Consolas" panose="020B0609020204030204" pitchFamily="49" charset="0"/>
              </a:rPr>
              <a:t>, Font.</a:t>
            </a:r>
            <a:r>
              <a:rPr lang="fr-FR" altLang="zh-CN" sz="1100" b="1" i="1" dirty="0">
                <a:solidFill>
                  <a:srgbClr val="0000C0"/>
                </a:solidFill>
                <a:latin typeface="Consolas" panose="020B0609020204030204" pitchFamily="49" charset="0"/>
              </a:rPr>
              <a:t>BOLD</a:t>
            </a:r>
            <a:r>
              <a:rPr lang="fr-FR" altLang="zh-CN" sz="1100" b="1" i="1" dirty="0">
                <a:solidFill>
                  <a:srgbClr val="000000"/>
                </a:solidFill>
                <a:latin typeface="Consolas" panose="020B0609020204030204" pitchFamily="49" charset="0"/>
              </a:rPr>
              <a:t>, 32);</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.setFont</a:t>
            </a:r>
            <a:r>
              <a:rPr lang="en-US" altLang="zh-CN" sz="1100" dirty="0">
                <a:solidFill>
                  <a:srgbClr val="000000"/>
                </a:solidFill>
                <a:latin typeface="Consolas" panose="020B0609020204030204" pitchFamily="49" charset="0"/>
              </a:rPr>
              <a:t>(</a:t>
            </a:r>
            <a:r>
              <a:rPr lang="en-US" altLang="zh-CN" sz="1100" dirty="0">
                <a:solidFill>
                  <a:srgbClr val="6A3E3E"/>
                </a:solidFill>
                <a:latin typeface="Consolas" panose="020B0609020204030204" pitchFamily="49" charset="0"/>
              </a:rPr>
              <a:t>f</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C0"/>
                </a:solidFill>
                <a:latin typeface="Consolas" panose="020B0609020204030204" pitchFamily="49" charset="0"/>
              </a:rPr>
              <a:t>text</a:t>
            </a:r>
            <a:r>
              <a:rPr lang="en-US" altLang="zh-CN" sz="1100" dirty="0" err="1">
                <a:solidFill>
                  <a:srgbClr val="000000"/>
                </a:solidFill>
                <a:latin typeface="Consolas" panose="020B0609020204030204" pitchFamily="49" charset="0"/>
              </a:rPr>
              <a:t>.setText</a:t>
            </a:r>
            <a:r>
              <a:rPr lang="en-US" altLang="zh-CN" sz="1100" dirty="0">
                <a:solidFill>
                  <a:srgbClr val="000000"/>
                </a:solidFill>
                <a:latin typeface="Consolas" panose="020B0609020204030204" pitchFamily="49" charset="0"/>
              </a:rPr>
              <a:t>(</a:t>
            </a:r>
            <a:r>
              <a:rPr lang="en-US" altLang="zh-CN" sz="1100" dirty="0">
                <a:solidFill>
                  <a:srgbClr val="2A00FF"/>
                </a:solidFill>
                <a:latin typeface="Consolas" panose="020B0609020204030204" pitchFamily="49" charset="0"/>
              </a:rPr>
              <a:t>"Shenzhen University"</a:t>
            </a:r>
            <a:r>
              <a:rPr lang="en-US" altLang="zh-CN" sz="1100"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pic>
        <p:nvPicPr>
          <p:cNvPr id="7" name="图片 6">
            <a:extLst>
              <a:ext uri="{FF2B5EF4-FFF2-40B4-BE49-F238E27FC236}">
                <a16:creationId xmlns:a16="http://schemas.microsoft.com/office/drawing/2014/main" xmlns="" id="{A4D11D29-3D1F-45B4-8170-3F6C0B0D8DF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0747" y="3182915"/>
            <a:ext cx="1925643" cy="1470221"/>
          </a:xfrm>
          <a:prstGeom prst="rect">
            <a:avLst/>
          </a:prstGeom>
        </p:spPr>
      </p:pic>
      <p:cxnSp>
        <p:nvCxnSpPr>
          <p:cNvPr id="12" name="直接箭头连接符 11">
            <a:extLst>
              <a:ext uri="{FF2B5EF4-FFF2-40B4-BE49-F238E27FC236}">
                <a16:creationId xmlns:a16="http://schemas.microsoft.com/office/drawing/2014/main" xmlns="" id="{C41A1F26-87FA-4E6D-8C82-209B76419CB3}"/>
              </a:ext>
            </a:extLst>
          </p:cNvPr>
          <p:cNvCxnSpPr>
            <a:cxnSpLocks/>
          </p:cNvCxnSpPr>
          <p:nvPr/>
        </p:nvCxnSpPr>
        <p:spPr>
          <a:xfrm>
            <a:off x="5724128" y="4590364"/>
            <a:ext cx="454044" cy="216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4256707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5.</a:t>
            </a:r>
            <a:r>
              <a:rPr lang="zh-CN" altLang="en-US" sz="2000" dirty="0"/>
              <a:t>组件的</a:t>
            </a:r>
            <a:r>
              <a:rPr lang="zh-CN" altLang="en-US" sz="2000" b="1" dirty="0">
                <a:solidFill>
                  <a:srgbClr val="0000FF"/>
                </a:solidFill>
              </a:rPr>
              <a:t>大小</a:t>
            </a:r>
            <a:r>
              <a:rPr lang="zh-CN" altLang="en-US" sz="2000" dirty="0"/>
              <a:t>与</a:t>
            </a:r>
            <a:r>
              <a:rPr lang="zh-CN" altLang="en-US" sz="2000" b="1" dirty="0">
                <a:solidFill>
                  <a:srgbClr val="0000FF"/>
                </a:solidFill>
              </a:rPr>
              <a:t>位置</a:t>
            </a:r>
          </a:p>
          <a:p>
            <a:r>
              <a:rPr lang="en-US" altLang="zh-CN" sz="2000" dirty="0"/>
              <a:t>public void </a:t>
            </a:r>
            <a:r>
              <a:rPr lang="en-US" altLang="zh-CN" sz="2000" dirty="0" err="1"/>
              <a:t>setSize</a:t>
            </a:r>
            <a:r>
              <a:rPr lang="en-US" altLang="zh-CN" sz="2000" dirty="0"/>
              <a:t>(</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：组件调用该方法设置组件的大小，通过参数</a:t>
            </a:r>
            <a:r>
              <a:rPr lang="en-US" altLang="zh-CN" sz="2000" dirty="0"/>
              <a:t>width</a:t>
            </a:r>
            <a:r>
              <a:rPr lang="zh-CN" altLang="en-US" sz="2000" dirty="0"/>
              <a:t>和</a:t>
            </a:r>
            <a:r>
              <a:rPr lang="en-US" altLang="zh-CN" sz="2000" dirty="0"/>
              <a:t>height</a:t>
            </a:r>
            <a:r>
              <a:rPr lang="zh-CN" altLang="en-US" sz="2000" dirty="0"/>
              <a:t>指定组件的宽度和高度。</a:t>
            </a:r>
          </a:p>
          <a:p>
            <a:r>
              <a:rPr lang="en-US" altLang="zh-CN" sz="2000" dirty="0"/>
              <a:t>public void </a:t>
            </a:r>
            <a:r>
              <a:rPr lang="en-US" altLang="zh-CN" sz="2000" dirty="0" err="1"/>
              <a:t>setLocation</a:t>
            </a:r>
            <a:r>
              <a:rPr lang="en-US" altLang="zh-CN" sz="2000" dirty="0"/>
              <a:t>(</a:t>
            </a:r>
            <a:r>
              <a:rPr lang="en-US" altLang="zh-CN" sz="2000" dirty="0" err="1"/>
              <a:t>int</a:t>
            </a:r>
            <a:r>
              <a:rPr lang="en-US" altLang="zh-CN" sz="2000" dirty="0"/>
              <a:t> x, </a:t>
            </a:r>
            <a:r>
              <a:rPr lang="en-US" altLang="zh-CN" sz="2000" dirty="0" err="1"/>
              <a:t>int</a:t>
            </a:r>
            <a:r>
              <a:rPr lang="en-US" altLang="zh-CN" sz="2000" dirty="0"/>
              <a:t> y)</a:t>
            </a:r>
            <a:r>
              <a:rPr lang="zh-CN" altLang="en-US" sz="2000" dirty="0"/>
              <a:t>：组件调用该方法设置组件在容器中的位置，参数</a:t>
            </a:r>
            <a:r>
              <a:rPr lang="en-US" altLang="zh-CN" sz="2000" dirty="0"/>
              <a:t>x, y</a:t>
            </a:r>
            <a:r>
              <a:rPr lang="zh-CN" altLang="en-US" sz="2000" dirty="0"/>
              <a:t>是组件距容器的左边界</a:t>
            </a:r>
            <a:r>
              <a:rPr lang="en-US" altLang="zh-CN" sz="2000" dirty="0"/>
              <a:t>x</a:t>
            </a:r>
            <a:r>
              <a:rPr lang="zh-CN" altLang="en-US" sz="2000" dirty="0"/>
              <a:t>个像素，距容器的上边界 </a:t>
            </a:r>
            <a:r>
              <a:rPr lang="en-US" altLang="zh-CN" sz="2000" dirty="0"/>
              <a:t>y </a:t>
            </a:r>
            <a:r>
              <a:rPr lang="zh-CN" altLang="en-US" sz="2000" dirty="0"/>
              <a:t>个像素。</a:t>
            </a:r>
          </a:p>
          <a:p>
            <a:r>
              <a:rPr lang="en-US" altLang="zh-CN" sz="2000" dirty="0"/>
              <a:t>public Dimension </a:t>
            </a:r>
            <a:r>
              <a:rPr lang="en-US" altLang="zh-CN" sz="2000" dirty="0" err="1"/>
              <a:t>getSize</a:t>
            </a:r>
            <a:r>
              <a:rPr lang="en-US" altLang="zh-CN" sz="2000" dirty="0"/>
              <a:t>()</a:t>
            </a:r>
            <a:r>
              <a:rPr lang="zh-CN" altLang="en-US" sz="2000" dirty="0"/>
              <a:t>：组件调用该方法返回一个</a:t>
            </a:r>
            <a:r>
              <a:rPr lang="en-US" altLang="zh-CN" sz="2000" dirty="0"/>
              <a:t>Dimension</a:t>
            </a:r>
            <a:r>
              <a:rPr lang="zh-CN" altLang="en-US" sz="2000" dirty="0"/>
              <a:t>对象的引用，该对象实体中含有名字是</a:t>
            </a:r>
            <a:r>
              <a:rPr lang="en-US" altLang="zh-CN" sz="2000" dirty="0"/>
              <a:t>width</a:t>
            </a:r>
            <a:r>
              <a:rPr lang="zh-CN" altLang="en-US" sz="2000" dirty="0"/>
              <a:t>和</a:t>
            </a:r>
            <a:r>
              <a:rPr lang="en-US" altLang="zh-CN" sz="2000" dirty="0"/>
              <a:t>height</a:t>
            </a:r>
            <a:r>
              <a:rPr lang="zh-CN" altLang="en-US" sz="2000" dirty="0"/>
              <a:t>的成员变量，也就是当前组件的宽度和高度。</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xmlns="" val="18907651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public Point </a:t>
            </a:r>
            <a:r>
              <a:rPr lang="en-US" altLang="zh-CN" sz="2000" dirty="0" err="1"/>
              <a:t>getLocation</a:t>
            </a:r>
            <a:r>
              <a:rPr lang="en-US" altLang="zh-CN" sz="2000" dirty="0"/>
              <a:t>(</a:t>
            </a:r>
            <a:r>
              <a:rPr lang="en-US" altLang="zh-CN" sz="2000" dirty="0" err="1"/>
              <a:t>int</a:t>
            </a:r>
            <a:r>
              <a:rPr lang="en-US" altLang="zh-CN" sz="2000" dirty="0"/>
              <a:t> x, </a:t>
            </a:r>
            <a:r>
              <a:rPr lang="en-US" altLang="zh-CN" sz="2000" dirty="0" err="1"/>
              <a:t>int</a:t>
            </a:r>
            <a:r>
              <a:rPr lang="en-US" altLang="zh-CN" sz="2000" dirty="0"/>
              <a:t> y)</a:t>
            </a:r>
            <a:r>
              <a:rPr lang="zh-CN" altLang="en-US" sz="2000" dirty="0"/>
              <a:t>：组件调用该方法返回一个</a:t>
            </a:r>
            <a:r>
              <a:rPr lang="en-US" altLang="zh-CN" sz="2000" dirty="0"/>
              <a:t>Point</a:t>
            </a:r>
            <a:r>
              <a:rPr lang="zh-CN" altLang="en-US" sz="2000" dirty="0"/>
              <a:t>对象的引用，该对象实体中含有名字是</a:t>
            </a:r>
            <a:r>
              <a:rPr lang="en-US" altLang="zh-CN" sz="2000" dirty="0"/>
              <a:t>x </a:t>
            </a:r>
            <a:r>
              <a:rPr lang="zh-CN" altLang="en-US" sz="2000" dirty="0"/>
              <a:t>和</a:t>
            </a:r>
            <a:r>
              <a:rPr lang="en-US" altLang="zh-CN" sz="2000" dirty="0"/>
              <a:t>y</a:t>
            </a:r>
            <a:r>
              <a:rPr lang="zh-CN" altLang="en-US" sz="2000" dirty="0"/>
              <a:t>的成员变量，就是组件的左上角在容器的坐标系中的</a:t>
            </a:r>
            <a:r>
              <a:rPr lang="en-US" altLang="zh-CN" sz="2000" dirty="0"/>
              <a:t>x</a:t>
            </a:r>
            <a:r>
              <a:rPr lang="zh-CN" altLang="en-US" sz="2000" dirty="0"/>
              <a:t>坐标和</a:t>
            </a:r>
            <a:r>
              <a:rPr lang="en-US" altLang="zh-CN" sz="2000" dirty="0"/>
              <a:t>y</a:t>
            </a:r>
            <a:r>
              <a:rPr lang="zh-CN" altLang="en-US" sz="2000" dirty="0"/>
              <a:t>坐标。</a:t>
            </a:r>
          </a:p>
          <a:p>
            <a:r>
              <a:rPr lang="en-US" altLang="zh-CN" sz="2000" dirty="0"/>
              <a:t>public void </a:t>
            </a:r>
            <a:r>
              <a:rPr lang="en-US" altLang="zh-CN" sz="2000" dirty="0" err="1"/>
              <a:t>setBounds</a:t>
            </a:r>
            <a:r>
              <a:rPr lang="en-US" altLang="zh-CN" sz="2000" dirty="0"/>
              <a:t>(</a:t>
            </a:r>
            <a:r>
              <a:rPr lang="en-US" altLang="zh-CN" sz="2000" dirty="0" err="1"/>
              <a:t>int</a:t>
            </a:r>
            <a:r>
              <a:rPr lang="en-US" altLang="zh-CN" sz="2000" dirty="0"/>
              <a:t> x, </a:t>
            </a:r>
            <a:r>
              <a:rPr lang="en-US" altLang="zh-CN" sz="2000" dirty="0" err="1"/>
              <a:t>int</a:t>
            </a:r>
            <a:r>
              <a:rPr lang="en-US" altLang="zh-CN" sz="2000" dirty="0"/>
              <a:t> y, </a:t>
            </a:r>
            <a:r>
              <a:rPr lang="en-US" altLang="zh-CN" sz="2000" dirty="0" err="1"/>
              <a:t>int</a:t>
            </a:r>
            <a:r>
              <a:rPr lang="en-US" altLang="zh-CN" sz="2000" dirty="0"/>
              <a:t> width, </a:t>
            </a:r>
            <a:r>
              <a:rPr lang="en-US" altLang="zh-CN" sz="2000" dirty="0" err="1"/>
              <a:t>int</a:t>
            </a:r>
            <a:r>
              <a:rPr lang="en-US" altLang="zh-CN" sz="2000" dirty="0"/>
              <a:t> height)</a:t>
            </a:r>
            <a:r>
              <a:rPr lang="zh-CN" altLang="en-US" sz="2000" dirty="0"/>
              <a:t>：组件调用该方法设置组件在容器中的位置和组件的大小。</a:t>
            </a:r>
            <a:endParaRPr lang="en-US" altLang="zh-CN" sz="2000" dirty="0"/>
          </a:p>
          <a:p>
            <a:r>
              <a:rPr lang="en-US" altLang="zh-CN" sz="2000" dirty="0"/>
              <a:t>public Rectangle </a:t>
            </a:r>
            <a:r>
              <a:rPr lang="en-US" altLang="zh-CN" sz="2000" dirty="0" err="1"/>
              <a:t>getBounds</a:t>
            </a:r>
            <a:r>
              <a:rPr lang="en-US" altLang="zh-CN" sz="2000" dirty="0"/>
              <a:t>()</a:t>
            </a:r>
            <a:r>
              <a:rPr lang="zh-CN" altLang="en-US" sz="2000" dirty="0"/>
              <a:t>：组件调用该方法返回一个</a:t>
            </a:r>
            <a:r>
              <a:rPr lang="en-US" altLang="zh-CN" sz="2000" dirty="0"/>
              <a:t>Rectangle</a:t>
            </a:r>
            <a:r>
              <a:rPr lang="zh-CN" altLang="en-US" sz="2000" dirty="0"/>
              <a:t>对象的引用，该对象实体中含有名字是</a:t>
            </a:r>
            <a:r>
              <a:rPr lang="en-US" altLang="zh-CN" sz="2000" dirty="0"/>
              <a:t>x</a:t>
            </a:r>
            <a:r>
              <a:rPr lang="zh-CN" altLang="en-US" sz="2000" dirty="0"/>
              <a:t>、</a:t>
            </a:r>
            <a:r>
              <a:rPr lang="en-US" altLang="zh-CN" sz="2000" dirty="0"/>
              <a:t>y</a:t>
            </a:r>
            <a:r>
              <a:rPr lang="zh-CN" altLang="en-US" sz="2000" dirty="0"/>
              <a:t>、</a:t>
            </a:r>
            <a:r>
              <a:rPr lang="en-US" altLang="zh-CN" sz="2000" dirty="0"/>
              <a:t>width</a:t>
            </a:r>
            <a:r>
              <a:rPr lang="zh-CN" altLang="en-US" sz="2000" dirty="0"/>
              <a:t>和</a:t>
            </a:r>
            <a:r>
              <a:rPr lang="en-US" altLang="zh-CN" sz="2000" dirty="0"/>
              <a:t>height</a:t>
            </a:r>
            <a:r>
              <a:rPr lang="zh-CN" altLang="en-US" sz="2000" dirty="0"/>
              <a:t>的成员变量，分别是当前组件左上角在容器坐标系中的</a:t>
            </a:r>
            <a:r>
              <a:rPr lang="en-US" altLang="zh-CN" sz="2000" dirty="0"/>
              <a:t>x</a:t>
            </a:r>
            <a:r>
              <a:rPr lang="zh-CN" altLang="en-US" sz="2000" dirty="0"/>
              <a:t>坐标和</a:t>
            </a:r>
            <a:r>
              <a:rPr lang="en-US" altLang="zh-CN" sz="2000" dirty="0"/>
              <a:t>y</a:t>
            </a:r>
            <a:r>
              <a:rPr lang="zh-CN" altLang="en-US" sz="2000" dirty="0"/>
              <a:t>坐标，宽度和高度。</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xmlns="" val="8191194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a:t>6.</a:t>
            </a:r>
            <a:r>
              <a:rPr lang="zh-CN" altLang="en-US" sz="2000" dirty="0"/>
              <a:t>组件的</a:t>
            </a:r>
            <a:r>
              <a:rPr lang="zh-CN" altLang="en-US" sz="2000" b="1" dirty="0">
                <a:solidFill>
                  <a:srgbClr val="0000FF"/>
                </a:solidFill>
              </a:rPr>
              <a:t>激活</a:t>
            </a:r>
            <a:r>
              <a:rPr lang="zh-CN" altLang="en-US" sz="2000" dirty="0"/>
              <a:t>与</a:t>
            </a:r>
            <a:r>
              <a:rPr lang="zh-CN" altLang="en-US" sz="2000" b="1" dirty="0">
                <a:solidFill>
                  <a:srgbClr val="0000FF"/>
                </a:solidFill>
              </a:rPr>
              <a:t>可见性</a:t>
            </a:r>
          </a:p>
          <a:p>
            <a:r>
              <a:rPr lang="en-US" altLang="zh-CN" sz="2000" dirty="0"/>
              <a:t>public void </a:t>
            </a:r>
            <a:r>
              <a:rPr lang="en-US" altLang="zh-CN" sz="2000" dirty="0" err="1"/>
              <a:t>setEnabled</a:t>
            </a:r>
            <a:r>
              <a:rPr lang="en-US" altLang="zh-CN" sz="2000" dirty="0"/>
              <a:t>(</a:t>
            </a:r>
            <a:r>
              <a:rPr lang="en-US" altLang="zh-CN" sz="2000" dirty="0" err="1"/>
              <a:t>boolean</a:t>
            </a:r>
            <a:r>
              <a:rPr lang="en-US" altLang="zh-CN" sz="2000" dirty="0"/>
              <a:t> b)</a:t>
            </a:r>
            <a:r>
              <a:rPr lang="zh-CN" altLang="en-US" sz="2000" dirty="0"/>
              <a:t>：组件调用该方法可以设置组件</a:t>
            </a:r>
            <a:r>
              <a:rPr lang="zh-CN" altLang="en-US" sz="2000" dirty="0">
                <a:solidFill>
                  <a:srgbClr val="FF0000"/>
                </a:solidFill>
              </a:rPr>
              <a:t>是否可被激活</a:t>
            </a:r>
            <a:r>
              <a:rPr lang="zh-CN" altLang="en-US" sz="2000" dirty="0"/>
              <a:t>，当参数</a:t>
            </a:r>
            <a:r>
              <a:rPr lang="en-US" altLang="zh-CN" sz="2000" dirty="0"/>
              <a:t>b</a:t>
            </a:r>
            <a:r>
              <a:rPr lang="zh-CN" altLang="en-US" sz="2000" dirty="0"/>
              <a:t>取值</a:t>
            </a:r>
            <a:r>
              <a:rPr lang="en-US" altLang="zh-CN" sz="2000" dirty="0"/>
              <a:t>true</a:t>
            </a:r>
            <a:r>
              <a:rPr lang="zh-CN" altLang="en-US" sz="2000" dirty="0"/>
              <a:t>时，组件可以被激活，当参数</a:t>
            </a:r>
            <a:r>
              <a:rPr lang="en-US" altLang="zh-CN" sz="2000" dirty="0"/>
              <a:t>b</a:t>
            </a:r>
            <a:r>
              <a:rPr lang="zh-CN" altLang="en-US" sz="2000" dirty="0"/>
              <a:t>取值</a:t>
            </a:r>
            <a:r>
              <a:rPr lang="en-US" altLang="zh-CN" sz="2000" dirty="0"/>
              <a:t>false </a:t>
            </a:r>
            <a:r>
              <a:rPr lang="zh-CN" altLang="en-US" sz="2000" dirty="0"/>
              <a:t>时，组件不可激活。默认情况下，组件是可以被激活的。</a:t>
            </a:r>
          </a:p>
          <a:p>
            <a:r>
              <a:rPr lang="en-US" altLang="zh-CN" sz="2000" dirty="0"/>
              <a:t>public void </a:t>
            </a:r>
            <a:r>
              <a:rPr lang="en-US" altLang="zh-CN" sz="2000" dirty="0" err="1"/>
              <a:t>setVisible</a:t>
            </a:r>
            <a:r>
              <a:rPr lang="en-US" altLang="zh-CN" sz="2000" dirty="0"/>
              <a:t>(</a:t>
            </a:r>
            <a:r>
              <a:rPr lang="en-US" altLang="zh-CN" sz="2000" dirty="0" err="1"/>
              <a:t>boolean</a:t>
            </a:r>
            <a:r>
              <a:rPr lang="en-US" altLang="zh-CN" sz="2000" dirty="0"/>
              <a:t>)</a:t>
            </a:r>
            <a:r>
              <a:rPr lang="zh-CN" altLang="en-US" sz="2000" dirty="0"/>
              <a:t>：设置组件在该容器中的</a:t>
            </a:r>
            <a:r>
              <a:rPr lang="zh-CN" altLang="en-US" sz="2000" dirty="0">
                <a:solidFill>
                  <a:srgbClr val="FF0000"/>
                </a:solidFill>
              </a:rPr>
              <a:t>可见性</a:t>
            </a:r>
            <a:r>
              <a:rPr lang="zh-CN" altLang="en-US" sz="2000" dirty="0"/>
              <a:t>，当参数</a:t>
            </a:r>
            <a:r>
              <a:rPr lang="en-US" altLang="zh-CN" sz="2000" dirty="0"/>
              <a:t>b</a:t>
            </a:r>
            <a:r>
              <a:rPr lang="zh-CN" altLang="en-US" sz="2000" dirty="0"/>
              <a:t>取值</a:t>
            </a:r>
            <a:r>
              <a:rPr lang="en-US" altLang="zh-CN" sz="2000" dirty="0"/>
              <a:t>true</a:t>
            </a:r>
            <a:r>
              <a:rPr lang="zh-CN" altLang="en-US" sz="2000" dirty="0"/>
              <a:t>时，组件在容器中可见，当参数</a:t>
            </a:r>
            <a:r>
              <a:rPr lang="en-US" altLang="zh-CN" sz="2000" dirty="0"/>
              <a:t>b</a:t>
            </a:r>
            <a:r>
              <a:rPr lang="zh-CN" altLang="en-US" sz="2000" dirty="0"/>
              <a:t>取值</a:t>
            </a:r>
            <a:r>
              <a:rPr lang="en-US" altLang="zh-CN" sz="2000" dirty="0"/>
              <a:t>false </a:t>
            </a:r>
            <a:r>
              <a:rPr lang="zh-CN" altLang="en-US" sz="2000" dirty="0"/>
              <a:t>时，组件在容器中不可见。除了</a:t>
            </a:r>
            <a:r>
              <a:rPr lang="en-US" altLang="zh-CN" sz="2000" dirty="0"/>
              <a:t>Window</a:t>
            </a:r>
            <a:r>
              <a:rPr lang="zh-CN" altLang="en-US" sz="2000" dirty="0"/>
              <a:t>型组件外，其它类型组件默认是可见的。</a:t>
            </a:r>
          </a:p>
        </p:txBody>
      </p:sp>
      <p:sp>
        <p:nvSpPr>
          <p:cNvPr id="4" name="矩形 3"/>
          <p:cNvSpPr/>
          <p:nvPr/>
        </p:nvSpPr>
        <p:spPr>
          <a:xfrm>
            <a:off x="0" y="0"/>
            <a:ext cx="2148345" cy="369332"/>
          </a:xfrm>
          <a:prstGeom prst="rect">
            <a:avLst/>
          </a:prstGeom>
        </p:spPr>
        <p:txBody>
          <a:bodyPr wrap="none">
            <a:spAutoFit/>
          </a:bodyPr>
          <a:lstStyle/>
          <a:p>
            <a:r>
              <a:rPr lang="en-US" altLang="zh-CN" dirty="0"/>
              <a:t>10.13 </a:t>
            </a:r>
            <a:r>
              <a:rPr lang="zh-CN" altLang="en-US" dirty="0"/>
              <a:t>组件常用方法</a:t>
            </a:r>
          </a:p>
        </p:txBody>
      </p:sp>
      <p:sp>
        <p:nvSpPr>
          <p:cNvPr id="5" name="灯片编号占位符 4"/>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xmlns="" val="28108381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Autofit/>
          </a:bodyPr>
          <a:lstStyle/>
          <a:p>
            <a:r>
              <a:rPr lang="zh-CN" altLang="en-US" sz="2000" dirty="0"/>
              <a:t>以下有关组件的内容请同学们自学</a:t>
            </a:r>
          </a:p>
          <a:p>
            <a:pPr lvl="1"/>
            <a:r>
              <a:rPr lang="en-US" altLang="zh-CN" sz="2000" dirty="0"/>
              <a:t>10.7 </a:t>
            </a:r>
            <a:r>
              <a:rPr lang="zh-CN" altLang="en-US" sz="2000" dirty="0"/>
              <a:t>按钮与标签</a:t>
            </a:r>
            <a:r>
              <a:rPr lang="zh-CN" altLang="en-US" sz="2000" b="1" dirty="0">
                <a:solidFill>
                  <a:srgbClr val="FF0000"/>
                </a:solidFill>
              </a:rPr>
              <a:t>组件</a:t>
            </a:r>
          </a:p>
          <a:p>
            <a:pPr lvl="1"/>
            <a:r>
              <a:rPr lang="en-US" altLang="zh-CN" sz="2000" dirty="0"/>
              <a:t>10.8 </a:t>
            </a:r>
            <a:r>
              <a:rPr lang="zh-CN" altLang="en-US" sz="2000" dirty="0"/>
              <a:t>复选框与单选按钮</a:t>
            </a:r>
            <a:r>
              <a:rPr lang="zh-CN" altLang="en-US" sz="2000" b="1" dirty="0">
                <a:solidFill>
                  <a:srgbClr val="FF0000"/>
                </a:solidFill>
              </a:rPr>
              <a:t>组件</a:t>
            </a:r>
          </a:p>
          <a:p>
            <a:pPr lvl="1"/>
            <a:r>
              <a:rPr lang="en-US" altLang="zh-CN" sz="2000" dirty="0"/>
              <a:t>10.9 </a:t>
            </a:r>
            <a:r>
              <a:rPr lang="zh-CN" altLang="en-US" sz="2000" dirty="0"/>
              <a:t>列表</a:t>
            </a:r>
            <a:r>
              <a:rPr lang="zh-CN" altLang="en-US" sz="2000" b="1" dirty="0">
                <a:solidFill>
                  <a:srgbClr val="FF0000"/>
                </a:solidFill>
              </a:rPr>
              <a:t>组件</a:t>
            </a:r>
          </a:p>
          <a:p>
            <a:pPr lvl="1"/>
            <a:r>
              <a:rPr lang="en-US" altLang="zh-CN" sz="2000" dirty="0"/>
              <a:t>10.10 </a:t>
            </a:r>
            <a:r>
              <a:rPr lang="zh-CN" altLang="en-US" sz="2000" dirty="0"/>
              <a:t>表格</a:t>
            </a:r>
            <a:r>
              <a:rPr lang="zh-CN" altLang="en-US" sz="2000" b="1" dirty="0">
                <a:solidFill>
                  <a:srgbClr val="FF0000"/>
                </a:solidFill>
              </a:rPr>
              <a:t>组件</a:t>
            </a:r>
          </a:p>
          <a:p>
            <a:pPr lvl="1"/>
            <a:r>
              <a:rPr lang="en-US" altLang="zh-CN" sz="2000" dirty="0"/>
              <a:t>10.11 </a:t>
            </a:r>
            <a:r>
              <a:rPr lang="zh-CN" altLang="en-US" sz="2000" dirty="0"/>
              <a:t>树</a:t>
            </a:r>
            <a:r>
              <a:rPr lang="zh-CN" altLang="en-US" sz="2000" b="1" dirty="0">
                <a:solidFill>
                  <a:srgbClr val="FF0000"/>
                </a:solidFill>
              </a:rPr>
              <a:t>组件</a:t>
            </a:r>
          </a:p>
          <a:p>
            <a:pPr lvl="1"/>
            <a:r>
              <a:rPr lang="en-US" altLang="zh-CN" sz="2000" dirty="0"/>
              <a:t>10.12 </a:t>
            </a:r>
            <a:r>
              <a:rPr lang="zh-CN" altLang="en-US" sz="2000" dirty="0"/>
              <a:t>进度条</a:t>
            </a:r>
            <a:r>
              <a:rPr lang="zh-CN" altLang="en-US" sz="2000" b="1" dirty="0">
                <a:solidFill>
                  <a:srgbClr val="FF0000"/>
                </a:solidFill>
              </a:rPr>
              <a:t>组件</a:t>
            </a:r>
          </a:p>
        </p:txBody>
      </p:sp>
      <p:sp>
        <p:nvSpPr>
          <p:cNvPr id="4" name="灯片编号占位符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xmlns="" val="18218989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a:xfrm>
            <a:off x="457200" y="1600200"/>
            <a:ext cx="4330824" cy="4525963"/>
          </a:xfrm>
        </p:spPr>
        <p:txBody>
          <a:bodyPr>
            <a:noAutofit/>
          </a:bodyPr>
          <a:lstStyle/>
          <a:p>
            <a:r>
              <a:rPr lang="en-US" altLang="zh-CN" sz="2000" dirty="0"/>
              <a:t>10.1 AWT</a:t>
            </a:r>
            <a:r>
              <a:rPr lang="zh-CN" altLang="en-US" sz="2000" dirty="0"/>
              <a:t>组件与</a:t>
            </a:r>
            <a:r>
              <a:rPr lang="en-US" altLang="zh-CN" sz="2000" dirty="0"/>
              <a:t>Swing</a:t>
            </a:r>
            <a:r>
              <a:rPr lang="zh-CN" altLang="en-US" sz="2000" dirty="0"/>
              <a:t>组件概述</a:t>
            </a:r>
            <a:endParaRPr lang="en-US" altLang="zh-CN" sz="2000" dirty="0"/>
          </a:p>
          <a:p>
            <a:r>
              <a:rPr lang="en-US" altLang="zh-CN" sz="2000" dirty="0"/>
              <a:t>10.2 </a:t>
            </a:r>
            <a:r>
              <a:rPr lang="en-US" altLang="zh-CN" sz="2000" dirty="0" err="1"/>
              <a:t>JFrame</a:t>
            </a:r>
            <a:r>
              <a:rPr lang="zh-CN" altLang="en-US" sz="2000" dirty="0"/>
              <a:t>窗体</a:t>
            </a:r>
            <a:endParaRPr lang="en-US" altLang="zh-CN" sz="2000" dirty="0"/>
          </a:p>
          <a:p>
            <a:r>
              <a:rPr lang="en-US" altLang="zh-CN" sz="2000" dirty="0"/>
              <a:t>10.3 </a:t>
            </a:r>
            <a:r>
              <a:rPr lang="zh-CN" altLang="en-US" sz="2000" dirty="0"/>
              <a:t>菜单组件</a:t>
            </a:r>
            <a:endParaRPr lang="en-US" altLang="zh-CN" sz="2000" dirty="0"/>
          </a:p>
          <a:p>
            <a:r>
              <a:rPr lang="en-US" altLang="zh-CN" sz="2000" dirty="0"/>
              <a:t>10.4 </a:t>
            </a:r>
            <a:r>
              <a:rPr lang="zh-CN" altLang="en-US" sz="2000" dirty="0"/>
              <a:t>布局设计</a:t>
            </a:r>
            <a:endParaRPr lang="en-US" altLang="zh-CN" sz="2000" dirty="0"/>
          </a:p>
          <a:p>
            <a:r>
              <a:rPr lang="en-US" altLang="zh-CN" sz="2000" dirty="0"/>
              <a:t>10.5 </a:t>
            </a:r>
            <a:r>
              <a:rPr lang="zh-CN" altLang="en-US" sz="2000" dirty="0"/>
              <a:t>中间容器</a:t>
            </a:r>
            <a:endParaRPr lang="en-US" altLang="zh-CN" sz="2000" dirty="0"/>
          </a:p>
          <a:p>
            <a:r>
              <a:rPr lang="en-US" altLang="zh-CN" sz="2000" dirty="0"/>
              <a:t>10.6 </a:t>
            </a:r>
            <a:r>
              <a:rPr lang="zh-CN" altLang="en-US" sz="2000" dirty="0"/>
              <a:t>文本组件</a:t>
            </a:r>
            <a:endParaRPr lang="en-US" altLang="zh-CN" sz="2000" dirty="0"/>
          </a:p>
          <a:p>
            <a:r>
              <a:rPr lang="en-US" altLang="zh-CN" sz="2000" dirty="0"/>
              <a:t>10.7 </a:t>
            </a:r>
            <a:r>
              <a:rPr lang="zh-CN" altLang="en-US" sz="2000" dirty="0"/>
              <a:t>按钮与标签组件</a:t>
            </a:r>
            <a:endParaRPr lang="en-US" altLang="zh-CN" sz="2000" dirty="0"/>
          </a:p>
          <a:p>
            <a:r>
              <a:rPr lang="en-US" altLang="zh-CN" sz="2000" dirty="0"/>
              <a:t>10.8 </a:t>
            </a:r>
            <a:r>
              <a:rPr lang="zh-CN" altLang="en-US" sz="2000" dirty="0"/>
              <a:t>复选框与单选按钮组件</a:t>
            </a:r>
            <a:endParaRPr lang="en-US" altLang="zh-CN" sz="2000" dirty="0"/>
          </a:p>
          <a:p>
            <a:r>
              <a:rPr lang="en-US" altLang="zh-CN" sz="2000" dirty="0"/>
              <a:t>10.9 </a:t>
            </a:r>
            <a:r>
              <a:rPr lang="zh-CN" altLang="en-US" sz="2000" dirty="0"/>
              <a:t>列表组件</a:t>
            </a:r>
            <a:endParaRPr lang="en-US" altLang="zh-CN" sz="2000" dirty="0"/>
          </a:p>
          <a:p>
            <a:r>
              <a:rPr lang="en-US" altLang="zh-CN" sz="2000" dirty="0"/>
              <a:t>10.10 </a:t>
            </a:r>
            <a:r>
              <a:rPr lang="zh-CN" altLang="en-US" sz="2000" dirty="0"/>
              <a:t>表格组件</a:t>
            </a:r>
            <a:endParaRPr lang="en-US" altLang="zh-CN" sz="2000" dirty="0"/>
          </a:p>
          <a:p>
            <a:r>
              <a:rPr lang="en-US" altLang="zh-CN" sz="2000" dirty="0"/>
              <a:t>10.11 </a:t>
            </a:r>
            <a:r>
              <a:rPr lang="zh-CN" altLang="en-US" sz="2000" dirty="0"/>
              <a:t>树组件</a:t>
            </a:r>
            <a:endParaRPr lang="en-US" altLang="zh-CN" sz="2000" dirty="0"/>
          </a:p>
          <a:p>
            <a:r>
              <a:rPr lang="en-US" altLang="zh-CN" sz="2000" dirty="0"/>
              <a:t>10.12 </a:t>
            </a:r>
            <a:r>
              <a:rPr lang="zh-CN" altLang="en-US" sz="2000" dirty="0"/>
              <a:t>进度条组件</a:t>
            </a:r>
            <a:endParaRPr lang="en-US" altLang="zh-CN" sz="2000" dirty="0"/>
          </a:p>
          <a:p>
            <a:r>
              <a:rPr lang="en-US" altLang="zh-CN" sz="2000" dirty="0"/>
              <a:t>10.13 </a:t>
            </a:r>
            <a:r>
              <a:rPr lang="zh-CN" altLang="en-US" sz="2000" dirty="0"/>
              <a:t>组件常用方法</a:t>
            </a:r>
            <a:endParaRPr lang="en-US" altLang="zh-CN" sz="2000" dirty="0"/>
          </a:p>
        </p:txBody>
      </p:sp>
      <p:sp>
        <p:nvSpPr>
          <p:cNvPr id="4" name="内容占位符 2"/>
          <p:cNvSpPr txBox="1">
            <a:spLocks/>
          </p:cNvSpPr>
          <p:nvPr/>
        </p:nvSpPr>
        <p:spPr>
          <a:xfrm>
            <a:off x="4932040" y="1600200"/>
            <a:ext cx="324036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10.14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窗口</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10.15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鼠标</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10.16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焦点</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1" i="0" u="none" strike="noStrike" kern="1200" cap="none" spc="0" normalizeH="0" baseline="0" noProof="0" dirty="0">
                <a:ln>
                  <a:noFill/>
                </a:ln>
                <a:solidFill>
                  <a:srgbClr val="FF0000"/>
                </a:solidFill>
                <a:effectLst/>
                <a:uLnTx/>
                <a:uFillTx/>
                <a:latin typeface="+mn-lt"/>
                <a:ea typeface="+mn-ea"/>
                <a:cs typeface="+mn-cs"/>
              </a:rPr>
              <a:t>10.17 </a:t>
            </a:r>
            <a:r>
              <a:rPr kumimoji="0" lang="zh-CN" altLang="en-US" sz="2000" b="1" i="0" u="none" strike="noStrike" kern="1200" cap="none" spc="0" normalizeH="0" baseline="0" noProof="0" dirty="0">
                <a:ln>
                  <a:noFill/>
                </a:ln>
                <a:solidFill>
                  <a:srgbClr val="FF0000"/>
                </a:solidFill>
                <a:effectLst/>
                <a:uLnTx/>
                <a:uFillTx/>
                <a:latin typeface="+mn-lt"/>
                <a:ea typeface="+mn-ea"/>
                <a:cs typeface="+mn-cs"/>
              </a:rPr>
              <a:t>键盘</a:t>
            </a:r>
            <a:r>
              <a:rPr kumimoji="0" lang="zh-CN" altLang="en-US" sz="2000" b="1" i="1" u="sng" strike="noStrike" kern="1200" cap="none" spc="0" normalizeH="0" baseline="0" noProof="0" dirty="0">
                <a:ln>
                  <a:noFill/>
                </a:ln>
                <a:solidFill>
                  <a:srgbClr val="FF0000"/>
                </a:solidFill>
                <a:effectLst/>
                <a:uLnTx/>
                <a:uFillTx/>
                <a:latin typeface="+mn-lt"/>
                <a:ea typeface="+mn-ea"/>
                <a:cs typeface="+mn-cs"/>
              </a:rPr>
              <a:t>事件</a:t>
            </a:r>
            <a:endParaRPr kumimoji="0" lang="en-US" altLang="zh-CN" sz="2000" b="1" i="1" u="sng" strike="noStrike" kern="120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10.18 AWT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线程</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10.19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计时器</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10.20 MVC</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设计模式</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10.21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播放音频</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10.22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按钮绑定到键盘</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10.23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对话框</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10.24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多文档界面</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10.25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发布应用程序</a:t>
            </a:r>
          </a:p>
        </p:txBody>
      </p:sp>
      <p:sp>
        <p:nvSpPr>
          <p:cNvPr id="5" name="Rectangle 4"/>
          <p:cNvSpPr/>
          <p:nvPr/>
        </p:nvSpPr>
        <p:spPr>
          <a:xfrm>
            <a:off x="7183338" y="57398"/>
            <a:ext cx="1876732" cy="923330"/>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en-US" altLang="zh-CN" sz="5400" b="1" cap="none" spc="0" dirty="0">
                <a:ln w="12700">
                  <a:solidFill>
                    <a:schemeClr val="tx2">
                      <a:satMod val="155000"/>
                    </a:schemeClr>
                  </a:solidFill>
                  <a:prstDash val="solid"/>
                </a:ln>
                <a:solidFill>
                  <a:schemeClr val="tx1"/>
                </a:solidFill>
              </a:rPr>
              <a:t>Part 5</a:t>
            </a:r>
            <a:endParaRPr lang="en-US" sz="5400" b="1" cap="none" spc="0" dirty="0">
              <a:ln w="12700">
                <a:solidFill>
                  <a:schemeClr val="tx2">
                    <a:satMod val="155000"/>
                  </a:schemeClr>
                </a:solidFill>
                <a:prstDash val="solid"/>
              </a:ln>
              <a:solidFill>
                <a:schemeClr val="tx1"/>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xmlns="" val="9171123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1.WindowListener</a:t>
            </a:r>
            <a:r>
              <a:rPr lang="zh-CN" altLang="en-US" sz="2000" dirty="0"/>
              <a:t>接口</a:t>
            </a:r>
          </a:p>
          <a:p>
            <a:r>
              <a:rPr lang="en-US" altLang="zh-CN" sz="2000" dirty="0" err="1"/>
              <a:t>JFrame</a:t>
            </a:r>
            <a:r>
              <a:rPr lang="zh-CN" altLang="en-US" sz="2000" dirty="0"/>
              <a:t>类是</a:t>
            </a:r>
            <a:r>
              <a:rPr lang="en-US" altLang="zh-CN" sz="2000" dirty="0"/>
              <a:t>Window</a:t>
            </a:r>
            <a:r>
              <a:rPr lang="zh-CN" altLang="en-US" sz="2000" dirty="0"/>
              <a:t>类的子类，</a:t>
            </a:r>
            <a:r>
              <a:rPr lang="en-US" altLang="zh-CN" sz="2000" dirty="0"/>
              <a:t>Window</a:t>
            </a:r>
            <a:r>
              <a:rPr lang="zh-CN" altLang="en-US" sz="2000" dirty="0"/>
              <a:t>型对象都能触发</a:t>
            </a:r>
            <a:r>
              <a:rPr lang="en-US" altLang="zh-CN" sz="2000" b="1" dirty="0" err="1">
                <a:solidFill>
                  <a:srgbClr val="FF0000"/>
                </a:solidFill>
              </a:rPr>
              <a:t>WindowEvent</a:t>
            </a:r>
            <a:r>
              <a:rPr lang="zh-CN" altLang="en-US" sz="2000" dirty="0"/>
              <a:t>事件。当一个 </a:t>
            </a:r>
            <a:r>
              <a:rPr lang="en-US" altLang="zh-CN" sz="2000" dirty="0" err="1"/>
              <a:t>JFrame</a:t>
            </a:r>
            <a:r>
              <a:rPr lang="zh-CN" altLang="en-US" sz="2000" dirty="0"/>
              <a:t>窗口被激活、撤销激活、打开、关闭、图标化或撤销图标化时，会引发</a:t>
            </a:r>
            <a:r>
              <a:rPr lang="zh-CN" altLang="en-US" sz="2000" b="1" dirty="0">
                <a:solidFill>
                  <a:srgbClr val="FF0000"/>
                </a:solidFill>
              </a:rPr>
              <a:t>窗口事件</a:t>
            </a:r>
            <a:r>
              <a:rPr lang="zh-CN" altLang="en-US" sz="2000" dirty="0"/>
              <a:t>，即</a:t>
            </a:r>
            <a:r>
              <a:rPr lang="en-US" altLang="zh-CN" sz="2000" b="1" dirty="0" err="1">
                <a:solidFill>
                  <a:srgbClr val="0000FF"/>
                </a:solidFill>
              </a:rPr>
              <a:t>WindowEvent</a:t>
            </a:r>
            <a:r>
              <a:rPr lang="zh-CN" altLang="en-US" sz="2000" b="1" dirty="0">
                <a:solidFill>
                  <a:srgbClr val="0000FF"/>
                </a:solidFill>
              </a:rPr>
              <a:t>创建一个窗口事件对象</a:t>
            </a:r>
            <a:r>
              <a:rPr lang="zh-CN" altLang="en-US" sz="2000" dirty="0"/>
              <a:t>。</a:t>
            </a:r>
            <a:endParaRPr lang="en-US" altLang="zh-CN" sz="2000" dirty="0"/>
          </a:p>
          <a:p>
            <a:r>
              <a:rPr lang="zh-CN" altLang="en-US" sz="2000" dirty="0"/>
              <a:t>窗口使用</a:t>
            </a:r>
            <a:r>
              <a:rPr lang="en-US" altLang="zh-CN" sz="2000" dirty="0" err="1"/>
              <a:t>addWindowListener</a:t>
            </a:r>
            <a:r>
              <a:rPr lang="en-US" altLang="zh-CN" sz="2000" dirty="0"/>
              <a:t>()</a:t>
            </a:r>
            <a:r>
              <a:rPr lang="zh-CN" altLang="en-US" sz="2000" dirty="0"/>
              <a:t>方法获得监视器，创建</a:t>
            </a:r>
            <a:r>
              <a:rPr lang="zh-CN" altLang="en-US" sz="2000" b="1" u="sng" dirty="0"/>
              <a:t>监视器</a:t>
            </a:r>
            <a:r>
              <a:rPr lang="zh-CN" altLang="en-US" sz="2000" dirty="0"/>
              <a:t>对象的类必须实现</a:t>
            </a:r>
            <a:r>
              <a:rPr lang="en-US" altLang="zh-CN" sz="2000" dirty="0" err="1"/>
              <a:t>WindowListener</a:t>
            </a:r>
            <a:r>
              <a:rPr lang="zh-CN" altLang="en-US" sz="2000" dirty="0"/>
              <a:t>接口，该接口中有</a:t>
            </a:r>
            <a:r>
              <a:rPr lang="en-US" altLang="zh-CN" sz="2000" dirty="0"/>
              <a:t>7</a:t>
            </a:r>
            <a:r>
              <a:rPr lang="zh-CN" altLang="en-US" sz="2000" dirty="0"/>
              <a:t>个不同的方法，分别是：</a:t>
            </a:r>
            <a:endParaRPr lang="en-US" altLang="zh-CN" sz="2000" dirty="0"/>
          </a:p>
          <a:p>
            <a:pPr lvl="1"/>
            <a:r>
              <a:rPr lang="en-US" altLang="zh-CN" sz="2000" dirty="0"/>
              <a:t>public void </a:t>
            </a:r>
            <a:r>
              <a:rPr lang="en-US" altLang="zh-CN" sz="2000" dirty="0" err="1"/>
              <a:t>Window</a:t>
            </a:r>
            <a:r>
              <a:rPr lang="en-US" altLang="zh-CN" sz="2000" b="1" dirty="0" err="1">
                <a:solidFill>
                  <a:srgbClr val="0000FF"/>
                </a:solidFill>
              </a:rPr>
              <a:t>Activated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从非激活状态到激活状态</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Deactivated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从激活状态到非激活状态</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Closing</a:t>
            </a:r>
            <a:r>
              <a:rPr lang="en-US" altLang="zh-CN" sz="2000" dirty="0"/>
              <a:t>(</a:t>
            </a:r>
            <a:r>
              <a:rPr lang="en-US" altLang="zh-CN" sz="2000" dirty="0" err="1"/>
              <a:t>WindowEvent</a:t>
            </a:r>
            <a:r>
              <a:rPr lang="en-US" altLang="zh-CN" sz="2000" dirty="0"/>
              <a:t> e)</a:t>
            </a:r>
            <a:r>
              <a:rPr lang="zh-CN" altLang="en-US" sz="2000" dirty="0"/>
              <a:t>：窗口</a:t>
            </a:r>
            <a:r>
              <a:rPr lang="zh-CN" altLang="en-US" sz="2000" b="1" dirty="0">
                <a:solidFill>
                  <a:srgbClr val="0000FF"/>
                </a:solidFill>
              </a:rPr>
              <a:t>正在被关闭</a:t>
            </a:r>
            <a:r>
              <a:rPr lang="zh-CN" altLang="en-US" sz="2000" dirty="0"/>
              <a:t>时</a:t>
            </a:r>
            <a:r>
              <a:rPr lang="en-US" altLang="zh-CN" sz="2000" dirty="0"/>
              <a:t>,</a:t>
            </a:r>
            <a:r>
              <a:rPr lang="zh-CN" altLang="en-US" sz="2000" dirty="0"/>
              <a:t>窗口监视器调用该方法。</a:t>
            </a:r>
          </a:p>
          <a:p>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TextBox 4"/>
          <p:cNvSpPr txBox="1"/>
          <p:nvPr/>
        </p:nvSpPr>
        <p:spPr>
          <a:xfrm>
            <a:off x="7170255" y="0"/>
            <a:ext cx="1973745" cy="461665"/>
          </a:xfrm>
          <a:prstGeom prst="rect">
            <a:avLst/>
          </a:prstGeom>
          <a:noFill/>
        </p:spPr>
        <p:txBody>
          <a:bodyPr wrap="none" rtlCol="0">
            <a:spAutoFit/>
          </a:bodyPr>
          <a:lstStyle/>
          <a:p>
            <a:r>
              <a:rPr lang="en-US" altLang="zh-CN" sz="2400" b="1" dirty="0" err="1">
                <a:solidFill>
                  <a:srgbClr val="FF0000"/>
                </a:solidFill>
              </a:rPr>
              <a:t>WindowEvent</a:t>
            </a:r>
            <a:endParaRPr lang="zh-CN" altLang="en-US" sz="2400" b="1" dirty="0">
              <a:solidFill>
                <a:srgbClr val="FF0000"/>
              </a:solidFill>
            </a:endParaRPr>
          </a:p>
        </p:txBody>
      </p:sp>
      <p:cxnSp>
        <p:nvCxnSpPr>
          <p:cNvPr id="9" name="直接箭头连接符 8"/>
          <p:cNvCxnSpPr/>
          <p:nvPr/>
        </p:nvCxnSpPr>
        <p:spPr>
          <a:xfrm flipH="1">
            <a:off x="8100392" y="155679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539552" y="3861048"/>
            <a:ext cx="1296144" cy="5760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灯片编号占位符 12"/>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xmlns="" val="4013341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000" b="1" dirty="0"/>
              <a:t>helper</a:t>
            </a:r>
          </a:p>
          <a:p>
            <a:pPr lvl="1"/>
            <a:r>
              <a:rPr lang="en-US" altLang="zh-CN" sz="2000" dirty="0" err="1"/>
              <a:t>java.</a:t>
            </a:r>
            <a:r>
              <a:rPr lang="en-US" altLang="zh-CN" sz="2000" b="1" u="sng" dirty="0" err="1"/>
              <a:t>awt</a:t>
            </a:r>
            <a:r>
              <a:rPr lang="en-US" altLang="zh-CN" sz="2000" dirty="0" err="1"/>
              <a:t>.Graphics</a:t>
            </a:r>
            <a:endParaRPr lang="en-US" altLang="zh-CN" sz="2000" dirty="0"/>
          </a:p>
          <a:p>
            <a:pPr lvl="1"/>
            <a:r>
              <a:rPr lang="en-US" altLang="zh-CN" sz="2000" dirty="0" err="1"/>
              <a:t>java.</a:t>
            </a:r>
            <a:r>
              <a:rPr lang="en-US" altLang="zh-CN" sz="2000" b="1" u="sng" dirty="0" err="1"/>
              <a:t>awt</a:t>
            </a:r>
            <a:r>
              <a:rPr lang="en-US" altLang="zh-CN" sz="2000" dirty="0" err="1"/>
              <a:t>.Color</a:t>
            </a:r>
            <a:endParaRPr lang="en-US" altLang="zh-CN" sz="2000" dirty="0"/>
          </a:p>
          <a:p>
            <a:pPr lvl="1"/>
            <a:r>
              <a:rPr lang="en-US" altLang="zh-CN" sz="2000" dirty="0" err="1"/>
              <a:t>java.</a:t>
            </a:r>
            <a:r>
              <a:rPr lang="en-US" altLang="zh-CN" sz="2000" b="1" u="sng" dirty="0" err="1"/>
              <a:t>awt</a:t>
            </a:r>
            <a:r>
              <a:rPr lang="en-US" altLang="zh-CN" sz="2000" dirty="0" err="1"/>
              <a:t>.Font</a:t>
            </a:r>
            <a:endParaRPr lang="en-US" altLang="zh-CN" sz="2000" dirty="0"/>
          </a:p>
          <a:p>
            <a:pPr lvl="1"/>
            <a:r>
              <a:rPr lang="en-US" altLang="zh-CN" sz="2000" dirty="0" err="1"/>
              <a:t>java.</a:t>
            </a:r>
            <a:r>
              <a:rPr lang="en-US" altLang="zh-CN" sz="2000" b="1" u="sng" dirty="0" err="1"/>
              <a:t>awt</a:t>
            </a:r>
            <a:r>
              <a:rPr lang="en-US" altLang="zh-CN" sz="2000" dirty="0" err="1"/>
              <a:t>.FontMetrics</a:t>
            </a:r>
            <a:endParaRPr lang="en-US" altLang="zh-CN" sz="2000" dirty="0"/>
          </a:p>
          <a:p>
            <a:pPr lvl="1"/>
            <a:r>
              <a:rPr lang="en-US" altLang="zh-CN" sz="2000" dirty="0" err="1"/>
              <a:t>java.</a:t>
            </a:r>
            <a:r>
              <a:rPr lang="en-US" altLang="zh-CN" sz="2000" b="1" u="sng" dirty="0" err="1"/>
              <a:t>awt</a:t>
            </a:r>
            <a:r>
              <a:rPr lang="en-US" altLang="zh-CN" sz="2000" dirty="0" err="1"/>
              <a:t>.Dimension</a:t>
            </a:r>
            <a:endParaRPr lang="en-US" altLang="zh-CN" sz="2000" dirty="0"/>
          </a:p>
          <a:p>
            <a:pPr lvl="1"/>
            <a:r>
              <a:rPr lang="en-US" altLang="zh-CN" sz="2000" dirty="0" err="1">
                <a:solidFill>
                  <a:srgbClr val="FF0000"/>
                </a:solidFill>
              </a:rPr>
              <a:t>java.</a:t>
            </a:r>
            <a:r>
              <a:rPr lang="en-US" altLang="zh-CN" sz="2000" b="1" u="sng" dirty="0" err="1">
                <a:solidFill>
                  <a:srgbClr val="FF0000"/>
                </a:solidFill>
              </a:rPr>
              <a:t>awt</a:t>
            </a:r>
            <a:r>
              <a:rPr lang="en-US" altLang="zh-CN" sz="2000" dirty="0" err="1">
                <a:solidFill>
                  <a:srgbClr val="FF0000"/>
                </a:solidFill>
              </a:rPr>
              <a:t>.LayoutManager</a:t>
            </a:r>
            <a:endParaRPr lang="en-US" altLang="zh-CN" sz="2000" dirty="0">
              <a:solidFill>
                <a:srgbClr val="FF0000"/>
              </a:solidFill>
            </a:endParaRPr>
          </a:p>
          <a:p>
            <a:pPr lvl="2"/>
            <a:r>
              <a:rPr lang="en-US" altLang="zh-CN" sz="2000" dirty="0" err="1"/>
              <a:t>FlowLayout</a:t>
            </a:r>
            <a:r>
              <a:rPr lang="en-US" altLang="zh-CN" sz="2000" dirty="0"/>
              <a:t>, </a:t>
            </a:r>
            <a:r>
              <a:rPr lang="en-US" altLang="zh-CN" sz="2000" dirty="0" err="1"/>
              <a:t>BorderLayout</a:t>
            </a:r>
            <a:r>
              <a:rPr lang="en-US" altLang="zh-CN" sz="2000" dirty="0"/>
              <a:t>, </a:t>
            </a:r>
            <a:r>
              <a:rPr lang="en-US" altLang="zh-CN" sz="2000" dirty="0" err="1"/>
              <a:t>GridLayout</a:t>
            </a:r>
            <a:r>
              <a:rPr lang="en-US" altLang="zh-CN" sz="2000" dirty="0"/>
              <a:t>, </a:t>
            </a:r>
            <a:r>
              <a:rPr lang="en-US" altLang="zh-CN" sz="2000" dirty="0" err="1"/>
              <a:t>CardLayout</a:t>
            </a:r>
            <a:r>
              <a:rPr lang="en-US" altLang="zh-CN" sz="2000" dirty="0"/>
              <a:t>, </a:t>
            </a:r>
            <a:r>
              <a:rPr lang="en-US" altLang="zh-CN" sz="2000" dirty="0" err="1"/>
              <a:t>BoxLayout</a:t>
            </a:r>
            <a:r>
              <a:rPr lang="en-US" altLang="zh-CN" sz="2000" dirty="0"/>
              <a:t>, Null</a:t>
            </a:r>
          </a:p>
          <a:p>
            <a:pPr lvl="1"/>
            <a:endParaRPr lang="en-US" altLang="zh-CN" sz="2000" dirty="0"/>
          </a:p>
          <a:p>
            <a:pPr lvl="1"/>
            <a:endParaRPr lang="zh-CN" altLang="en-US" sz="2000" dirty="0"/>
          </a:p>
        </p:txBody>
      </p:sp>
      <p:sp>
        <p:nvSpPr>
          <p:cNvPr id="4" name="标题 1"/>
          <p:cNvSpPr>
            <a:spLocks noGrp="1"/>
          </p:cNvSpPr>
          <p:nvPr>
            <p:ph type="title"/>
          </p:nvPr>
        </p:nvSpPr>
        <p:spPr>
          <a:xfrm>
            <a:off x="457200" y="274638"/>
            <a:ext cx="8229600" cy="1143000"/>
          </a:xfrm>
        </p:spPr>
        <p:txBody>
          <a:bodyPr>
            <a:normAutofit/>
          </a:bodyPr>
          <a:lstStyle/>
          <a:p>
            <a:pPr algn="l"/>
            <a:r>
              <a:rPr lang="zh-CN" altLang="en-US" sz="3200" dirty="0"/>
              <a:t>补充</a:t>
            </a:r>
          </a:p>
        </p:txBody>
      </p:sp>
      <p:sp>
        <p:nvSpPr>
          <p:cNvPr id="5" name="文本框 4"/>
          <p:cNvSpPr txBox="1"/>
          <p:nvPr/>
        </p:nvSpPr>
        <p:spPr>
          <a:xfrm>
            <a:off x="107504" y="4149080"/>
            <a:ext cx="1117614" cy="369332"/>
          </a:xfrm>
          <a:prstGeom prst="rect">
            <a:avLst/>
          </a:prstGeom>
          <a:noFill/>
          <a:ln w="19050">
            <a:solidFill>
              <a:schemeClr val="tx1"/>
            </a:solidFill>
          </a:ln>
        </p:spPr>
        <p:txBody>
          <a:bodyPr wrap="none" rtlCol="0">
            <a:spAutoFit/>
          </a:bodyPr>
          <a:lstStyle/>
          <a:p>
            <a:r>
              <a:rPr lang="zh-CN" altLang="en-US" dirty="0">
                <a:solidFill>
                  <a:srgbClr val="FF0000"/>
                </a:solidFill>
              </a:rPr>
              <a:t>布局</a:t>
            </a:r>
            <a:r>
              <a:rPr lang="en-US" altLang="zh-CN" dirty="0">
                <a:solidFill>
                  <a:srgbClr val="FF0000"/>
                </a:solidFill>
              </a:rPr>
              <a:t>:10.4</a:t>
            </a:r>
            <a:endParaRPr lang="zh-CN" altLang="en-US" dirty="0">
              <a:solidFill>
                <a:srgbClr val="FF0000"/>
              </a:solidFill>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xmlns="" val="25897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r>
              <a:rPr lang="en-US" altLang="zh-CN" sz="2000" dirty="0"/>
              <a:t>public void </a:t>
            </a:r>
            <a:r>
              <a:rPr lang="en-US" altLang="zh-CN" sz="2000" dirty="0" err="1"/>
              <a:t>Window</a:t>
            </a:r>
            <a:r>
              <a:rPr lang="en-US" altLang="zh-CN" sz="2000" b="1" dirty="0" err="1">
                <a:solidFill>
                  <a:srgbClr val="0000FF"/>
                </a:solidFill>
              </a:rPr>
              <a:t>Closed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关闭</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Iconified</a:t>
            </a:r>
            <a:r>
              <a:rPr lang="en-US" altLang="zh-CN" sz="2000" dirty="0"/>
              <a:t>(</a:t>
            </a:r>
            <a:r>
              <a:rPr lang="en-US" altLang="zh-CN" sz="2000" dirty="0" err="1"/>
              <a:t>WindowEvent</a:t>
            </a:r>
            <a:r>
              <a:rPr lang="en-US" altLang="zh-CN" sz="2000" dirty="0"/>
              <a:t> e)</a:t>
            </a:r>
            <a:r>
              <a:rPr lang="zh-CN" altLang="en-US" sz="2000" dirty="0"/>
              <a:t>：窗口</a:t>
            </a:r>
            <a:r>
              <a:rPr lang="zh-CN" altLang="en-US" sz="2000" b="1" dirty="0">
                <a:solidFill>
                  <a:srgbClr val="0000FF"/>
                </a:solidFill>
              </a:rPr>
              <a:t>图标化</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Deiconified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撤销图标化</a:t>
            </a:r>
            <a:r>
              <a:rPr lang="zh-CN" altLang="en-US" sz="2000" dirty="0"/>
              <a:t>时，窗口的监视器调用该方法。</a:t>
            </a:r>
          </a:p>
          <a:p>
            <a:pPr lvl="1"/>
            <a:r>
              <a:rPr lang="en-US" altLang="zh-CN" sz="2000" dirty="0"/>
              <a:t>public void </a:t>
            </a:r>
            <a:r>
              <a:rPr lang="en-US" altLang="zh-CN" sz="2000" dirty="0" err="1"/>
              <a:t>Window</a:t>
            </a:r>
            <a:r>
              <a:rPr lang="en-US" altLang="zh-CN" sz="2000" b="1" dirty="0" err="1">
                <a:solidFill>
                  <a:srgbClr val="0000FF"/>
                </a:solidFill>
              </a:rPr>
              <a:t>Opened</a:t>
            </a:r>
            <a:r>
              <a:rPr lang="en-US" altLang="zh-CN" sz="2000" dirty="0"/>
              <a:t>(</a:t>
            </a:r>
            <a:r>
              <a:rPr lang="en-US" altLang="zh-CN" sz="2000" dirty="0" err="1"/>
              <a:t>WindowEvent</a:t>
            </a:r>
            <a:r>
              <a:rPr lang="en-US" altLang="zh-CN" sz="2000" dirty="0"/>
              <a:t> e)</a:t>
            </a:r>
            <a:r>
              <a:rPr lang="zh-CN" altLang="en-US" sz="2000" dirty="0"/>
              <a:t>：当窗口</a:t>
            </a:r>
            <a:r>
              <a:rPr lang="zh-CN" altLang="en-US" sz="2000" b="1" dirty="0">
                <a:solidFill>
                  <a:srgbClr val="0000FF"/>
                </a:solidFill>
              </a:rPr>
              <a:t>打开</a:t>
            </a:r>
            <a:r>
              <a:rPr lang="zh-CN" altLang="en-US" sz="2000" dirty="0"/>
              <a:t>时，窗口的监视器调用该方法。</a:t>
            </a:r>
          </a:p>
          <a:p>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xmlns="" val="39515597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sz="2000" dirty="0" err="1"/>
              <a:t>WindowEvent</a:t>
            </a:r>
            <a:r>
              <a:rPr lang="zh-CN" altLang="en-US" sz="2000" dirty="0"/>
              <a:t>创建的事件对象调用</a:t>
            </a:r>
            <a:r>
              <a:rPr lang="en-US" altLang="zh-CN" sz="2000" dirty="0" err="1"/>
              <a:t>getWindow</a:t>
            </a:r>
            <a:r>
              <a:rPr lang="en-US" altLang="zh-CN" sz="2000" dirty="0"/>
              <a:t>()</a:t>
            </a:r>
            <a:r>
              <a:rPr lang="zh-CN" altLang="en-US" sz="2000" dirty="0"/>
              <a:t>方法可以获取发生窗口事件的窗口。</a:t>
            </a:r>
          </a:p>
          <a:p>
            <a:r>
              <a:rPr lang="zh-CN" altLang="en-US" sz="2000" dirty="0"/>
              <a:t>当单击窗口上的</a:t>
            </a:r>
            <a:r>
              <a:rPr lang="zh-CN" altLang="en-US" sz="2000" b="1" dirty="0"/>
              <a:t>关闭图标时</a:t>
            </a:r>
            <a:r>
              <a:rPr lang="zh-CN" altLang="en-US" sz="2000" dirty="0"/>
              <a:t>，监视器首先调用</a:t>
            </a:r>
            <a:r>
              <a:rPr lang="en-US" altLang="zh-CN" sz="2000" dirty="0" err="1"/>
              <a:t>WindowClosing</a:t>
            </a:r>
            <a:r>
              <a:rPr lang="en-US" altLang="zh-CN" sz="2000" dirty="0"/>
              <a:t>()</a:t>
            </a:r>
            <a:r>
              <a:rPr lang="zh-CN" altLang="en-US" sz="2000" dirty="0"/>
              <a:t>方法，然后执行窗口初始化时用</a:t>
            </a:r>
            <a:r>
              <a:rPr lang="en-US" altLang="zh-CN" sz="2000" dirty="0" err="1"/>
              <a:t>setDefaultCloseOperation</a:t>
            </a:r>
            <a:r>
              <a:rPr lang="en-US" altLang="zh-CN" sz="2000" dirty="0"/>
              <a:t>(</a:t>
            </a:r>
            <a:r>
              <a:rPr lang="en-US" altLang="zh-CN" sz="2000" dirty="0" err="1"/>
              <a:t>int</a:t>
            </a:r>
            <a:r>
              <a:rPr lang="en-US" altLang="zh-CN" sz="2000" dirty="0"/>
              <a:t> n)</a:t>
            </a:r>
            <a:r>
              <a:rPr lang="zh-CN" altLang="en-US" sz="2000" dirty="0"/>
              <a:t>方法设定的关闭操作，最后再执行</a:t>
            </a:r>
            <a:r>
              <a:rPr lang="en-US" altLang="zh-CN" sz="2000" dirty="0" err="1"/>
              <a:t>WindowClosed</a:t>
            </a:r>
            <a:r>
              <a:rPr lang="en-US" altLang="zh-CN" sz="2000" dirty="0"/>
              <a:t>()</a:t>
            </a:r>
            <a:r>
              <a:rPr lang="zh-CN" altLang="en-US" sz="2000" dirty="0"/>
              <a:t>方法。</a:t>
            </a:r>
          </a:p>
          <a:p>
            <a:r>
              <a:rPr lang="zh-CN" altLang="en-US" sz="2000" dirty="0"/>
              <a:t>如果在</a:t>
            </a:r>
            <a:r>
              <a:rPr lang="en-US" altLang="zh-CN" sz="2000" dirty="0" err="1"/>
              <a:t>WindowClosing</a:t>
            </a:r>
            <a:r>
              <a:rPr lang="en-US" altLang="zh-CN" sz="2000" dirty="0"/>
              <a:t>()</a:t>
            </a:r>
            <a:r>
              <a:rPr lang="zh-CN" altLang="en-US" sz="2000" dirty="0"/>
              <a:t>方法执行了</a:t>
            </a:r>
            <a:r>
              <a:rPr lang="en-US" altLang="zh-CN" sz="2000" dirty="0" err="1"/>
              <a:t>System.exit</a:t>
            </a:r>
            <a:r>
              <a:rPr lang="en-US" altLang="zh-CN" sz="2000" dirty="0"/>
              <a:t>(0);</a:t>
            </a:r>
            <a:r>
              <a:rPr lang="zh-CN" altLang="en-US" sz="2000" dirty="0"/>
              <a:t>或</a:t>
            </a:r>
            <a:r>
              <a:rPr lang="en-US" altLang="zh-CN" sz="2000" dirty="0" err="1"/>
              <a:t>setDefaultCloseOperation</a:t>
            </a:r>
            <a:r>
              <a:rPr lang="en-US" altLang="zh-CN" sz="2000" dirty="0"/>
              <a:t>(int n)</a:t>
            </a:r>
            <a:r>
              <a:rPr lang="zh-CN" altLang="en-US" sz="2000" dirty="0"/>
              <a:t>设定的关闭操作是</a:t>
            </a:r>
            <a:r>
              <a:rPr lang="en-US" altLang="zh-CN" sz="2000" dirty="0"/>
              <a:t>EXIT_ON_CLOSE</a:t>
            </a:r>
            <a:r>
              <a:rPr lang="zh-CN" altLang="en-US" sz="2000" dirty="0"/>
              <a:t>或</a:t>
            </a:r>
            <a:r>
              <a:rPr lang="en-US" altLang="zh-CN" sz="2000" dirty="0"/>
              <a:t>DO_NOTHING_ON_CLOSE</a:t>
            </a:r>
            <a:r>
              <a:rPr lang="zh-CN" altLang="en-US" sz="2000" dirty="0"/>
              <a:t>，那么监视器就没有机会再调用</a:t>
            </a:r>
            <a:r>
              <a:rPr lang="en-US" altLang="zh-CN" sz="2000" dirty="0" err="1"/>
              <a:t>WindowClosed</a:t>
            </a:r>
            <a:r>
              <a:rPr lang="en-US" altLang="zh-CN" sz="2000" dirty="0"/>
              <a:t>()</a:t>
            </a:r>
            <a:r>
              <a:rPr lang="zh-CN" altLang="en-US" sz="2000" dirty="0"/>
              <a:t>方法了。</a:t>
            </a:r>
          </a:p>
          <a:p>
            <a:r>
              <a:rPr lang="zh-CN" altLang="en-US" sz="2000" dirty="0"/>
              <a:t>当单击窗口的</a:t>
            </a:r>
            <a:r>
              <a:rPr lang="zh-CN" altLang="en-US" sz="2000" b="1" dirty="0"/>
              <a:t>图标化按钮时</a:t>
            </a:r>
            <a:r>
              <a:rPr lang="zh-CN" altLang="en-US" sz="2000" dirty="0"/>
              <a:t>，监视器调用</a:t>
            </a:r>
            <a:r>
              <a:rPr lang="en-US" altLang="zh-CN" sz="2000" dirty="0" err="1"/>
              <a:t>WindowIconified</a:t>
            </a:r>
            <a:r>
              <a:rPr lang="en-US" altLang="zh-CN" sz="2000" dirty="0"/>
              <a:t>()</a:t>
            </a:r>
            <a:r>
              <a:rPr lang="zh-CN" altLang="en-US" sz="2000" dirty="0"/>
              <a:t>方法后，还将调用</a:t>
            </a:r>
            <a:r>
              <a:rPr lang="en-US" altLang="zh-CN" sz="2000" dirty="0" err="1"/>
              <a:t>WindowDeactivated</a:t>
            </a:r>
            <a:r>
              <a:rPr lang="en-US" altLang="zh-CN" sz="2000" dirty="0"/>
              <a:t>()</a:t>
            </a:r>
            <a:r>
              <a:rPr lang="zh-CN" altLang="en-US" sz="2000" dirty="0"/>
              <a:t>方法。</a:t>
            </a:r>
            <a:endParaRPr lang="en-US" altLang="zh-CN" sz="2000" dirty="0"/>
          </a:p>
          <a:p>
            <a:r>
              <a:rPr lang="zh-CN" altLang="en-US" sz="2000" dirty="0"/>
              <a:t>当</a:t>
            </a:r>
            <a:r>
              <a:rPr lang="zh-CN" altLang="en-US" sz="2000" b="1" dirty="0"/>
              <a:t>撤销窗口图标化时</a:t>
            </a:r>
            <a:r>
              <a:rPr lang="zh-CN" altLang="en-US" sz="2000" dirty="0"/>
              <a:t>，监视器调用</a:t>
            </a:r>
            <a:r>
              <a:rPr lang="en-US" altLang="zh-CN" sz="2000" dirty="0" err="1"/>
              <a:t>WindowDeiconified</a:t>
            </a:r>
            <a:r>
              <a:rPr lang="en-US" altLang="zh-CN" sz="2000" dirty="0"/>
              <a:t>()</a:t>
            </a:r>
            <a:r>
              <a:rPr lang="zh-CN" altLang="en-US" sz="2000" dirty="0"/>
              <a:t>方法后还会调用</a:t>
            </a:r>
            <a:r>
              <a:rPr lang="en-US" altLang="zh-CN" sz="2000" dirty="0" err="1"/>
              <a:t>WindowActivated</a:t>
            </a:r>
            <a:r>
              <a:rPr lang="en-US" altLang="zh-CN" sz="2000" dirty="0"/>
              <a:t>()</a:t>
            </a:r>
            <a:r>
              <a:rPr lang="zh-CN" altLang="en-US" sz="2000" dirty="0"/>
              <a:t>方法。</a:t>
            </a:r>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xmlns="" val="18453949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2.</a:t>
            </a:r>
            <a:r>
              <a:rPr lang="en-US" sz="2000" dirty="0"/>
              <a:t>WindowAdapter</a:t>
            </a:r>
            <a:r>
              <a:rPr lang="zh-CN" altLang="en-US" sz="2000" dirty="0"/>
              <a:t>适配器</a:t>
            </a:r>
          </a:p>
          <a:p>
            <a:r>
              <a:rPr lang="zh-CN" altLang="en-US" sz="2000" b="1" dirty="0">
                <a:solidFill>
                  <a:srgbClr val="FF0000"/>
                </a:solidFill>
                <a:latin typeface="宋体" panose="02010600030101010101" pitchFamily="2" charset="-122"/>
              </a:rPr>
              <a:t>接口中如果有多个方法会给使用者带来诸多不便，因为实现这个接口的类必须实现该接口中的全部方法，否则这个类必须是一个</a:t>
            </a:r>
            <a:r>
              <a:rPr lang="en-US" altLang="zh-CN" sz="2000" b="1" dirty="0">
                <a:solidFill>
                  <a:srgbClr val="FF0000"/>
                </a:solidFill>
                <a:latin typeface="宋体" panose="02010600030101010101" pitchFamily="2" charset="-122"/>
              </a:rPr>
              <a:t>abstract</a:t>
            </a:r>
            <a:r>
              <a:rPr lang="zh-CN" altLang="en-US" sz="2000" b="1" dirty="0">
                <a:solidFill>
                  <a:srgbClr val="FF0000"/>
                </a:solidFill>
                <a:latin typeface="宋体" panose="02010600030101010101" pitchFamily="2" charset="-122"/>
              </a:rPr>
              <a:t>类</a:t>
            </a:r>
            <a:r>
              <a:rPr lang="zh-CN" altLang="en-US" sz="2000" dirty="0">
                <a:latin typeface="宋体" panose="02010600030101010101" pitchFamily="2" charset="-122"/>
              </a:rPr>
              <a:t>。为了给编程人员提供方便，对于</a:t>
            </a:r>
            <a:r>
              <a:rPr lang="en-US" altLang="zh-CN" sz="2000" dirty="0"/>
              <a:t>Java</a:t>
            </a:r>
            <a:r>
              <a:rPr lang="zh-CN" altLang="en-US" sz="2000" dirty="0">
                <a:latin typeface="宋体" panose="02010600030101010101" pitchFamily="2" charset="-122"/>
              </a:rPr>
              <a:t>提供的接口，如果其中的方法多于一个，就提供一个相关的称为</a:t>
            </a:r>
            <a:r>
              <a:rPr lang="zh-CN" altLang="en-US" sz="2000" b="1" u="sng" dirty="0">
                <a:latin typeface="宋体" panose="02010600030101010101" pitchFamily="2" charset="-122"/>
              </a:rPr>
              <a:t>适配器（</a:t>
            </a:r>
            <a:r>
              <a:rPr lang="en-US" altLang="zh-CN" sz="2000" b="1" u="sng" dirty="0">
                <a:latin typeface="宋体" panose="02010600030101010101" pitchFamily="2" charset="-122"/>
              </a:rPr>
              <a:t>adapter</a:t>
            </a:r>
            <a:r>
              <a:rPr lang="zh-CN" altLang="en-US" sz="2000" b="1" u="sng" dirty="0">
                <a:latin typeface="宋体" panose="02010600030101010101" pitchFamily="2" charset="-122"/>
              </a:rPr>
              <a:t>）</a:t>
            </a:r>
            <a:r>
              <a:rPr lang="zh-CN" altLang="en-US" sz="2000" dirty="0">
                <a:latin typeface="宋体" panose="02010600030101010101" pitchFamily="2" charset="-122"/>
              </a:rPr>
              <a:t>的类，这个适配器是已经实现了相应接口的类，只是相应方法的实现内容为</a:t>
            </a:r>
            <a:r>
              <a:rPr lang="zh-CN" altLang="en-US" sz="2000" b="1" dirty="0">
                <a:solidFill>
                  <a:srgbClr val="FF0000"/>
                </a:solidFill>
                <a:latin typeface="宋体" panose="02010600030101010101" pitchFamily="2" charset="-122"/>
              </a:rPr>
              <a:t>空</a:t>
            </a:r>
            <a:r>
              <a:rPr lang="zh-CN" altLang="en-US" sz="2000" dirty="0">
                <a:latin typeface="宋体" panose="02010600030101010101" pitchFamily="2" charset="-122"/>
              </a:rPr>
              <a:t>。</a:t>
            </a:r>
          </a:p>
          <a:p>
            <a:endParaRPr lang="en-US" sz="2000" dirty="0"/>
          </a:p>
          <a:p>
            <a:r>
              <a:rPr lang="zh-CN" altLang="en-US" sz="2000" dirty="0"/>
              <a:t>例如，</a:t>
            </a:r>
            <a:r>
              <a:rPr lang="en-US" sz="2000" dirty="0"/>
              <a:t>Java</a:t>
            </a:r>
            <a:r>
              <a:rPr lang="zh-CN" altLang="en-US" sz="2000" dirty="0"/>
              <a:t>在提供</a:t>
            </a:r>
            <a:r>
              <a:rPr lang="en-US" sz="2000" dirty="0" err="1"/>
              <a:t>WindowListener</a:t>
            </a:r>
            <a:r>
              <a:rPr lang="zh-CN" altLang="en-US" sz="2000" dirty="0"/>
              <a:t>接口的同时，又提供了</a:t>
            </a:r>
            <a:r>
              <a:rPr lang="en-US" sz="2000" dirty="0" err="1"/>
              <a:t>WindowAdapter</a:t>
            </a:r>
            <a:r>
              <a:rPr lang="zh-CN" altLang="en-US" sz="2000" dirty="0"/>
              <a:t>类，</a:t>
            </a:r>
            <a:r>
              <a:rPr lang="en-US" sz="2000" b="1" dirty="0" err="1">
                <a:solidFill>
                  <a:srgbClr val="0000FF"/>
                </a:solidFill>
              </a:rPr>
              <a:t>WindowAdapter</a:t>
            </a:r>
            <a:r>
              <a:rPr lang="zh-CN" altLang="en-US" sz="2000" b="1" dirty="0">
                <a:solidFill>
                  <a:srgbClr val="0000FF"/>
                </a:solidFill>
              </a:rPr>
              <a:t>类实现了</a:t>
            </a:r>
            <a:r>
              <a:rPr lang="en-US" sz="2000" b="1" dirty="0" err="1">
                <a:solidFill>
                  <a:srgbClr val="0000FF"/>
                </a:solidFill>
              </a:rPr>
              <a:t>WindowListener</a:t>
            </a:r>
            <a:r>
              <a:rPr lang="zh-CN" altLang="en-US" sz="2000" b="1" dirty="0">
                <a:solidFill>
                  <a:srgbClr val="0000FF"/>
                </a:solidFill>
              </a:rPr>
              <a:t>接口</a:t>
            </a:r>
            <a:r>
              <a:rPr lang="zh-CN" altLang="en-US" sz="2000" dirty="0"/>
              <a:t>。因此，可以使用</a:t>
            </a:r>
            <a:r>
              <a:rPr lang="en-US" sz="2000" dirty="0" err="1"/>
              <a:t>WindowAdapter</a:t>
            </a:r>
            <a:r>
              <a:rPr lang="zh-CN" altLang="en-US" sz="2000" dirty="0"/>
              <a:t>类的</a:t>
            </a:r>
            <a:r>
              <a:rPr lang="zh-CN" altLang="en-US" sz="2000" b="1" dirty="0">
                <a:solidFill>
                  <a:srgbClr val="0000FF"/>
                </a:solidFill>
              </a:rPr>
              <a:t>子类</a:t>
            </a:r>
            <a:r>
              <a:rPr lang="zh-CN" altLang="en-US" sz="2000" dirty="0"/>
              <a:t>创建的对象作为监视器，在子类中重写所需要的接口方法即可。</a:t>
            </a:r>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cxnSp>
        <p:nvCxnSpPr>
          <p:cNvPr id="5" name="直接箭头连接符 4"/>
          <p:cNvCxnSpPr/>
          <p:nvPr/>
        </p:nvCxnSpPr>
        <p:spPr>
          <a:xfrm flipH="1">
            <a:off x="3563888" y="1268760"/>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92</a:t>
            </a:fld>
            <a:endParaRPr lang="en-US"/>
          </a:p>
        </p:txBody>
      </p:sp>
      <p:cxnSp>
        <p:nvCxnSpPr>
          <p:cNvPr id="7" name="直接箭头连接符 6"/>
          <p:cNvCxnSpPr/>
          <p:nvPr/>
        </p:nvCxnSpPr>
        <p:spPr>
          <a:xfrm flipH="1">
            <a:off x="7452320" y="371703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304095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altLang="zh-CN" sz="2000" b="1" dirty="0">
                <a:solidFill>
                  <a:srgbClr val="FF0000"/>
                </a:solidFill>
              </a:rPr>
              <a:t>【</a:t>
            </a:r>
            <a:r>
              <a:rPr lang="zh-CN" altLang="en-US" sz="2000" b="1" dirty="0">
                <a:solidFill>
                  <a:srgbClr val="FF0000"/>
                </a:solidFill>
              </a:rPr>
              <a:t>例子</a:t>
            </a:r>
            <a:r>
              <a:rPr lang="en-US" altLang="zh-CN" sz="2000" b="1" dirty="0">
                <a:solidFill>
                  <a:srgbClr val="FF0000"/>
                </a:solidFill>
              </a:rPr>
              <a:t>20: Example10_20.java】</a:t>
            </a:r>
          </a:p>
          <a:p>
            <a:r>
              <a:rPr lang="zh-CN" altLang="en-US" sz="2000" dirty="0"/>
              <a:t>我们使用</a:t>
            </a:r>
            <a:r>
              <a:rPr lang="en-US" sz="2000" dirty="0" err="1"/>
              <a:t>WindowAdapter</a:t>
            </a:r>
            <a:r>
              <a:rPr lang="zh-CN" altLang="en-US" sz="2000" dirty="0"/>
              <a:t>的匿名类（是</a:t>
            </a:r>
            <a:r>
              <a:rPr lang="en-US" sz="2000" dirty="0" err="1"/>
              <a:t>WindowAdapter</a:t>
            </a:r>
            <a:r>
              <a:rPr lang="zh-CN" altLang="en-US" sz="2000" dirty="0"/>
              <a:t>的一个子类）做窗口的监视器。</a:t>
            </a:r>
            <a:endParaRPr lang="en-US" sz="2000" dirty="0"/>
          </a:p>
        </p:txBody>
      </p:sp>
      <p:sp>
        <p:nvSpPr>
          <p:cNvPr id="4" name="矩形 3"/>
          <p:cNvSpPr/>
          <p:nvPr/>
        </p:nvSpPr>
        <p:spPr>
          <a:xfrm>
            <a:off x="0" y="0"/>
            <a:ext cx="1686680" cy="369332"/>
          </a:xfrm>
          <a:prstGeom prst="rect">
            <a:avLst/>
          </a:prstGeom>
        </p:spPr>
        <p:txBody>
          <a:bodyPr wrap="none">
            <a:spAutoFit/>
          </a:bodyPr>
          <a:lstStyle/>
          <a:p>
            <a:r>
              <a:rPr lang="en-US" altLang="zh-CN" dirty="0"/>
              <a:t>10.14 </a:t>
            </a:r>
            <a:r>
              <a:rPr lang="zh-CN" altLang="en-US" dirty="0"/>
              <a:t>窗口事件</a:t>
            </a:r>
          </a:p>
        </p:txBody>
      </p:sp>
      <p:sp>
        <p:nvSpPr>
          <p:cNvPr id="5" name="灯片编号占位符 4"/>
          <p:cNvSpPr>
            <a:spLocks noGrp="1"/>
          </p:cNvSpPr>
          <p:nvPr>
            <p:ph type="sldNum" sz="quarter" idx="12"/>
          </p:nvPr>
        </p:nvSpPr>
        <p:spPr/>
        <p:txBody>
          <a:bodyPr/>
          <a:lstStyle/>
          <a:p>
            <a:fld id="{B6F15528-21DE-4FAA-801E-634DDDAF4B2B}" type="slidenum">
              <a:rPr lang="en-US" smtClean="0"/>
              <a:pPr/>
              <a:t>93</a:t>
            </a:fld>
            <a:endParaRPr lang="en-US"/>
          </a:p>
        </p:txBody>
      </p:sp>
      <p:sp>
        <p:nvSpPr>
          <p:cNvPr id="6" name="矩形 5">
            <a:extLst>
              <a:ext uri="{FF2B5EF4-FFF2-40B4-BE49-F238E27FC236}">
                <a16:creationId xmlns:a16="http://schemas.microsoft.com/office/drawing/2014/main" xmlns="" id="{89B97A9C-3A9C-479C-89E1-D270BFAF8182}"/>
              </a:ext>
            </a:extLst>
          </p:cNvPr>
          <p:cNvSpPr/>
          <p:nvPr/>
        </p:nvSpPr>
        <p:spPr>
          <a:xfrm>
            <a:off x="395536" y="2780928"/>
            <a:ext cx="3888432" cy="1785104"/>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java.awt.event</a:t>
            </a:r>
            <a:r>
              <a:rPr lang="en-US" altLang="zh-CN" sz="1100" b="1"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import</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javax.swing</a:t>
            </a:r>
            <a:r>
              <a:rPr lang="en-US" altLang="zh-CN" sz="1100" b="1" dirty="0">
                <a:solidFill>
                  <a:srgbClr val="000000"/>
                </a:solidFill>
                <a:latin typeface="Consolas" panose="020B0609020204030204" pitchFamily="49" charset="0"/>
              </a:rPr>
              <a:t>.*;</a:t>
            </a:r>
          </a:p>
          <a:p>
            <a:pPr algn="l"/>
            <a:endParaRPr lang="zh-CN" altLang="en-US" sz="1100" dirty="0">
              <a:latin typeface="Consolas" panose="020B0609020204030204" pitchFamily="49" charset="0"/>
            </a:endParaRPr>
          </a:p>
          <a:p>
            <a:pPr algn="l"/>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Example10_20</a:t>
            </a: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static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main(String </a:t>
            </a:r>
            <a:r>
              <a:rPr lang="en-US" altLang="zh-CN" sz="1100" b="1" dirty="0" err="1">
                <a:solidFill>
                  <a:srgbClr val="6A3E3E"/>
                </a:solidFill>
                <a:latin typeface="Consolas" panose="020B0609020204030204" pitchFamily="49" charset="0"/>
              </a:rPr>
              <a:t>args</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MyWindow10_20 </a:t>
            </a:r>
            <a:r>
              <a:rPr lang="en-US" altLang="zh-CN" sz="1100" dirty="0">
                <a:solidFill>
                  <a:srgbClr val="6A3E3E"/>
                </a:solidFill>
                <a:latin typeface="Consolas" panose="020B0609020204030204" pitchFamily="49" charset="0"/>
              </a:rPr>
              <a:t>win</a:t>
            </a:r>
            <a:r>
              <a:rPr lang="en-US" altLang="zh-CN" sz="1100" dirty="0">
                <a:solidFill>
                  <a:srgbClr val="000000"/>
                </a:solidFill>
                <a:latin typeface="Consolas" panose="020B0609020204030204" pitchFamily="49" charset="0"/>
              </a:rPr>
              <a:t> = </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MyWindow10_20();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a:t>
            </a:r>
          </a:p>
        </p:txBody>
      </p:sp>
      <p:sp>
        <p:nvSpPr>
          <p:cNvPr id="7" name="矩形 6">
            <a:extLst>
              <a:ext uri="{FF2B5EF4-FFF2-40B4-BE49-F238E27FC236}">
                <a16:creationId xmlns:a16="http://schemas.microsoft.com/office/drawing/2014/main" xmlns="" id="{7C85E42C-1847-4258-9FAC-7B0E7B80A16C}"/>
              </a:ext>
            </a:extLst>
          </p:cNvPr>
          <p:cNvSpPr/>
          <p:nvPr/>
        </p:nvSpPr>
        <p:spPr>
          <a:xfrm>
            <a:off x="4139952" y="3580561"/>
            <a:ext cx="4823556" cy="2800767"/>
          </a:xfrm>
          <a:prstGeom prst="rect">
            <a:avLst/>
          </a:prstGeom>
          <a:solidFill>
            <a:srgbClr val="CCFFFF"/>
          </a:solidFill>
        </p:spPr>
        <p:txBody>
          <a:bodyPr wrap="square">
            <a:spAutoFit/>
          </a:bodyPr>
          <a:lstStyle/>
          <a:p>
            <a:pPr algn="l"/>
            <a:r>
              <a:rPr lang="en-US" altLang="zh-CN" sz="1100" b="1" dirty="0">
                <a:solidFill>
                  <a:srgbClr val="7F0055"/>
                </a:solidFill>
                <a:latin typeface="Consolas" panose="020B0609020204030204" pitchFamily="49" charset="0"/>
              </a:rPr>
              <a:t>class</a:t>
            </a:r>
            <a:r>
              <a:rPr lang="en-US" altLang="zh-CN" sz="1100" b="1" dirty="0">
                <a:solidFill>
                  <a:srgbClr val="000000"/>
                </a:solidFill>
                <a:latin typeface="Consolas" panose="020B0609020204030204" pitchFamily="49" charset="0"/>
              </a:rPr>
              <a:t> MyWindow10_20 </a:t>
            </a:r>
            <a:r>
              <a:rPr lang="en-US" altLang="zh-CN" sz="1100" b="1" dirty="0">
                <a:solidFill>
                  <a:srgbClr val="7F0055"/>
                </a:solidFill>
                <a:latin typeface="Consolas" panose="020B0609020204030204" pitchFamily="49" charset="0"/>
              </a:rPr>
              <a:t>extends</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JFrame</a:t>
            </a:r>
            <a:endParaRPr lang="en-US" altLang="zh-CN" sz="1100" b="1" dirty="0">
              <a:solidFill>
                <a:srgbClr val="000000"/>
              </a:solidFill>
              <a:latin typeface="Consolas" panose="020B0609020204030204" pitchFamily="49" charset="0"/>
            </a:endParaRPr>
          </a:p>
          <a:p>
            <a:pPr algn="l"/>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MyWindow10_20()</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addWindowListener</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new</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WindowAdapter</a:t>
            </a:r>
            <a:r>
              <a:rPr lang="en-US" altLang="zh-CN" sz="1100" b="1" dirty="0">
                <a:solidFill>
                  <a:srgbClr val="000000"/>
                </a:solidFill>
                <a:latin typeface="Consolas" panose="020B0609020204030204" pitchFamily="49" charset="0"/>
              </a:rPr>
              <a:t>()</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b="1" dirty="0">
                <a:solidFill>
                  <a:srgbClr val="7F0055"/>
                </a:solidFill>
                <a:latin typeface="Consolas" panose="020B0609020204030204" pitchFamily="49" charset="0"/>
              </a:rPr>
              <a:t>         public</a:t>
            </a:r>
            <a:r>
              <a:rPr lang="en-US" altLang="zh-CN" sz="1100" b="1" dirty="0">
                <a:solidFill>
                  <a:srgbClr val="000000"/>
                </a:solidFill>
                <a:latin typeface="Consolas" panose="020B0609020204030204" pitchFamily="49" charset="0"/>
              </a:rPr>
              <a:t> </a:t>
            </a:r>
            <a:r>
              <a:rPr lang="en-US" altLang="zh-CN" sz="1100" b="1" dirty="0">
                <a:solidFill>
                  <a:srgbClr val="7F0055"/>
                </a:solidFill>
                <a:latin typeface="Consolas" panose="020B0609020204030204" pitchFamily="49" charset="0"/>
              </a:rPr>
              <a:t>void</a:t>
            </a:r>
            <a:r>
              <a:rPr lang="en-US" altLang="zh-CN" sz="1100" b="1" dirty="0">
                <a:solidFill>
                  <a:srgbClr val="000000"/>
                </a:solidFill>
                <a:latin typeface="Consolas" panose="020B0609020204030204" pitchFamily="49" charset="0"/>
              </a:rPr>
              <a:t> </a:t>
            </a:r>
            <a:r>
              <a:rPr lang="en-US" altLang="zh-CN" sz="1100" b="1" dirty="0" err="1">
                <a:solidFill>
                  <a:srgbClr val="000000"/>
                </a:solidFill>
                <a:latin typeface="Consolas" panose="020B0609020204030204" pitchFamily="49" charset="0"/>
              </a:rPr>
              <a:t>windowClosing</a:t>
            </a:r>
            <a:r>
              <a:rPr lang="en-US" altLang="zh-CN" sz="1100" b="1" dirty="0">
                <a:solidFill>
                  <a:srgbClr val="000000"/>
                </a:solidFill>
                <a:latin typeface="Consolas" panose="020B0609020204030204" pitchFamily="49" charset="0"/>
              </a:rPr>
              <a:t>(</a:t>
            </a:r>
            <a:r>
              <a:rPr lang="en-US" altLang="zh-CN" sz="1100" b="1" dirty="0" err="1">
                <a:solidFill>
                  <a:srgbClr val="000000"/>
                </a:solidFill>
                <a:latin typeface="Consolas" panose="020B0609020204030204" pitchFamily="49" charset="0"/>
              </a:rPr>
              <a:t>WindowEvent</a:t>
            </a:r>
            <a:r>
              <a:rPr lang="en-US" altLang="zh-CN" sz="1100" b="1" dirty="0">
                <a:solidFill>
                  <a:srgbClr val="000000"/>
                </a:solidFill>
                <a:latin typeface="Consolas" panose="020B0609020204030204" pitchFamily="49" charset="0"/>
              </a:rPr>
              <a:t> </a:t>
            </a:r>
            <a:r>
              <a:rPr lang="en-US" altLang="zh-CN" sz="1100" b="1" dirty="0">
                <a:solidFill>
                  <a:srgbClr val="6A3E3E"/>
                </a:solidFill>
                <a:latin typeface="Consolas" panose="020B0609020204030204" pitchFamily="49" charset="0"/>
              </a:rPr>
              <a:t>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System.</a:t>
            </a:r>
            <a:r>
              <a:rPr lang="en-US" altLang="zh-CN" sz="1100" i="1" dirty="0" err="1">
                <a:solidFill>
                  <a:srgbClr val="000000"/>
                </a:solidFill>
                <a:latin typeface="Consolas" panose="020B0609020204030204" pitchFamily="49" charset="0"/>
              </a:rPr>
              <a:t>exit</a:t>
            </a:r>
            <a:r>
              <a:rPr lang="en-US" altLang="zh-CN" sz="1100" i="1" dirty="0">
                <a:solidFill>
                  <a:srgbClr val="000000"/>
                </a:solidFill>
                <a:latin typeface="Consolas" panose="020B0609020204030204" pitchFamily="49" charset="0"/>
              </a:rPr>
              <a:t>(0);</a:t>
            </a:r>
          </a:p>
          <a:p>
            <a:pPr algn="l"/>
            <a:r>
              <a:rPr lang="en-US" altLang="zh-CN" sz="1100" dirty="0">
                <a:solidFill>
                  <a:srgbClr val="000000"/>
                </a:solidFill>
                <a:latin typeface="Consolas" panose="020B0609020204030204" pitchFamily="49" charset="0"/>
              </a:rPr>
              <a:t>         }</a:t>
            </a:r>
          </a:p>
          <a:p>
            <a:pPr algn="l"/>
            <a:r>
              <a:rPr lang="zh-CN" altLang="en-US" sz="1100" dirty="0">
                <a:solidFill>
                  <a:srgbClr val="000000"/>
                </a:solidFill>
                <a:latin typeface="Consolas" panose="020B0609020204030204" pitchFamily="49" charset="0"/>
              </a:rPr>
              <a:t>      </a:t>
            </a:r>
            <a:r>
              <a:rPr lang="en-US" altLang="zh-CN" sz="1100"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setBounds</a:t>
            </a:r>
            <a:r>
              <a:rPr lang="en-US" altLang="zh-CN" sz="1100" dirty="0">
                <a:solidFill>
                  <a:srgbClr val="000000"/>
                </a:solidFill>
                <a:latin typeface="Consolas" panose="020B0609020204030204" pitchFamily="49" charset="0"/>
              </a:rPr>
              <a:t>(100,100,150,150);</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setVisible</a:t>
            </a:r>
            <a:r>
              <a:rPr lang="en-US" altLang="zh-CN" sz="1100" dirty="0">
                <a:solidFill>
                  <a:srgbClr val="000000"/>
                </a:solidFill>
                <a:latin typeface="Consolas" panose="020B0609020204030204" pitchFamily="49" charset="0"/>
              </a:rPr>
              <a:t>(</a:t>
            </a:r>
            <a:r>
              <a:rPr lang="en-US" altLang="zh-CN" sz="1100" b="1" dirty="0">
                <a:solidFill>
                  <a:srgbClr val="7F0055"/>
                </a:solidFill>
                <a:latin typeface="Consolas" panose="020B0609020204030204" pitchFamily="49" charset="0"/>
              </a:rPr>
              <a:t>true</a:t>
            </a:r>
            <a:r>
              <a:rPr lang="en-US" altLang="zh-CN" sz="1100" b="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r>
              <a:rPr lang="en-US" altLang="zh-CN" sz="1100" dirty="0" err="1">
                <a:solidFill>
                  <a:srgbClr val="000000"/>
                </a:solidFill>
                <a:latin typeface="Consolas" panose="020B0609020204030204" pitchFamily="49" charset="0"/>
              </a:rPr>
              <a:t>setDefaultCloseOperation</a:t>
            </a:r>
            <a:r>
              <a:rPr lang="en-US" altLang="zh-CN" sz="1100" dirty="0">
                <a:solidFill>
                  <a:srgbClr val="000000"/>
                </a:solidFill>
                <a:latin typeface="Consolas" panose="020B0609020204030204" pitchFamily="49" charset="0"/>
              </a:rPr>
              <a:t>(</a:t>
            </a:r>
            <a:r>
              <a:rPr lang="en-US" altLang="zh-CN" sz="1100" dirty="0" err="1">
                <a:solidFill>
                  <a:srgbClr val="000000"/>
                </a:solidFill>
                <a:latin typeface="Consolas" panose="020B0609020204030204" pitchFamily="49" charset="0"/>
              </a:rPr>
              <a:t>JFrame.</a:t>
            </a:r>
            <a:r>
              <a:rPr lang="en-US" altLang="zh-CN" sz="1100" b="1" i="1" dirty="0" err="1">
                <a:solidFill>
                  <a:srgbClr val="0000C0"/>
                </a:solidFill>
                <a:latin typeface="Consolas" panose="020B0609020204030204" pitchFamily="49" charset="0"/>
              </a:rPr>
              <a:t>DO_NOTHING_ON_CLOSE</a:t>
            </a:r>
            <a:r>
              <a:rPr lang="en-US" altLang="zh-CN" sz="1100" b="1" i="1" dirty="0">
                <a:solidFill>
                  <a:srgbClr val="000000"/>
                </a:solidFill>
                <a:latin typeface="Consolas" panose="020B0609020204030204" pitchFamily="49" charset="0"/>
              </a:rPr>
              <a:t>);</a:t>
            </a:r>
          </a:p>
          <a:p>
            <a:pPr algn="l"/>
            <a:r>
              <a:rPr lang="en-US" altLang="zh-CN" sz="1100" dirty="0">
                <a:solidFill>
                  <a:srgbClr val="000000"/>
                </a:solidFill>
                <a:latin typeface="Consolas" panose="020B0609020204030204" pitchFamily="49" charset="0"/>
              </a:rPr>
              <a:t>  }</a:t>
            </a:r>
          </a:p>
          <a:p>
            <a:pPr algn="l"/>
            <a:r>
              <a:rPr lang="en-US" altLang="zh-CN" sz="1100" dirty="0">
                <a:solidFill>
                  <a:srgbClr val="000000"/>
                </a:solidFill>
                <a:latin typeface="Consolas" panose="020B0609020204030204" pitchFamily="49" charset="0"/>
              </a:rPr>
              <a:t>}</a:t>
            </a:r>
          </a:p>
        </p:txBody>
      </p:sp>
      <p:pic>
        <p:nvPicPr>
          <p:cNvPr id="9" name="图片 8">
            <a:extLst>
              <a:ext uri="{FF2B5EF4-FFF2-40B4-BE49-F238E27FC236}">
                <a16:creationId xmlns:a16="http://schemas.microsoft.com/office/drawing/2014/main" xmlns="" id="{E55E370A-F873-4391-90EC-FBD3C801E38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05252" y="2577127"/>
            <a:ext cx="1343212" cy="1286054"/>
          </a:xfrm>
          <a:prstGeom prst="rect">
            <a:avLst/>
          </a:prstGeom>
        </p:spPr>
      </p:pic>
    </p:spTree>
    <p:extLst>
      <p:ext uri="{BB962C8B-B14F-4D97-AF65-F5344CB8AC3E}">
        <p14:creationId xmlns:p14="http://schemas.microsoft.com/office/powerpoint/2010/main" xmlns="" val="31304095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1.</a:t>
            </a:r>
            <a:r>
              <a:rPr lang="zh-CN" altLang="en-US" sz="2000" dirty="0"/>
              <a:t>鼠标事件的触发</a:t>
            </a:r>
          </a:p>
          <a:p>
            <a:r>
              <a:rPr lang="zh-CN" altLang="en-US" sz="2000" dirty="0"/>
              <a:t>组件是可以触发鼠标事件的事件源。用户的下列</a:t>
            </a:r>
            <a:r>
              <a:rPr lang="en-US" altLang="zh-CN" sz="2000" dirty="0"/>
              <a:t>7</a:t>
            </a:r>
            <a:r>
              <a:rPr lang="zh-CN" altLang="en-US" sz="2000" dirty="0"/>
              <a:t>种操作都可以使得组件触发鼠标事件：</a:t>
            </a:r>
          </a:p>
          <a:p>
            <a:pPr lvl="1"/>
            <a:r>
              <a:rPr lang="zh-CN" altLang="en-US" sz="2000" dirty="0"/>
              <a:t>鼠标指针从组件外进入</a:t>
            </a:r>
          </a:p>
          <a:p>
            <a:pPr lvl="1"/>
            <a:r>
              <a:rPr lang="zh-CN" altLang="en-US" sz="2000" dirty="0"/>
              <a:t>鼠标指针从组件内退出</a:t>
            </a:r>
          </a:p>
          <a:p>
            <a:pPr lvl="1"/>
            <a:r>
              <a:rPr lang="zh-CN" altLang="en-US" sz="2000" dirty="0"/>
              <a:t>鼠标指针停留在组件上时，按下鼠标</a:t>
            </a:r>
          </a:p>
          <a:p>
            <a:pPr lvl="1"/>
            <a:r>
              <a:rPr lang="zh-CN" altLang="en-US" sz="2000" dirty="0"/>
              <a:t>鼠标指针停留在组件上时，释放鼠标</a:t>
            </a:r>
          </a:p>
          <a:p>
            <a:pPr lvl="1"/>
            <a:r>
              <a:rPr lang="zh-CN" altLang="en-US" sz="2000" dirty="0"/>
              <a:t>鼠标指针停留在组件上时，单击鼠标</a:t>
            </a:r>
          </a:p>
          <a:p>
            <a:pPr lvl="1"/>
            <a:r>
              <a:rPr lang="zh-CN" altLang="en-US" sz="2000" dirty="0">
                <a:solidFill>
                  <a:srgbClr val="FF0000"/>
                </a:solidFill>
              </a:rPr>
              <a:t>在组件上拖动鼠标指针</a:t>
            </a:r>
          </a:p>
          <a:p>
            <a:pPr lvl="1"/>
            <a:r>
              <a:rPr lang="zh-CN" altLang="en-US" sz="2000" dirty="0">
                <a:solidFill>
                  <a:srgbClr val="FF0000"/>
                </a:solidFill>
              </a:rPr>
              <a:t>在组件上移动鼠标指针</a:t>
            </a:r>
          </a:p>
          <a:p>
            <a:r>
              <a:rPr lang="zh-CN" altLang="en-US" sz="2000" dirty="0"/>
              <a:t>鼠标事件的类型是</a:t>
            </a:r>
            <a:r>
              <a:rPr lang="en-US" altLang="zh-CN" sz="2000" b="1" dirty="0" err="1">
                <a:solidFill>
                  <a:srgbClr val="0000FF"/>
                </a:solidFill>
              </a:rPr>
              <a:t>MouseEvent</a:t>
            </a:r>
            <a:r>
              <a:rPr lang="zh-CN" altLang="en-US" sz="2000" dirty="0"/>
              <a:t>，即组件触发鼠标事件时，</a:t>
            </a:r>
            <a:r>
              <a:rPr lang="en-US" altLang="zh-CN" sz="2000" b="1" dirty="0" err="1">
                <a:solidFill>
                  <a:srgbClr val="0000FF"/>
                </a:solidFill>
              </a:rPr>
              <a:t>MouseEvent</a:t>
            </a:r>
            <a:r>
              <a:rPr lang="zh-CN" altLang="en-US" sz="2000" b="1" dirty="0">
                <a:solidFill>
                  <a:srgbClr val="0000FF"/>
                </a:solidFill>
              </a:rPr>
              <a:t>类自动创建一个事件对象</a:t>
            </a:r>
            <a:r>
              <a:rPr lang="zh-CN" altLang="en-US" sz="2000" dirty="0"/>
              <a:t>。</a:t>
            </a:r>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TextBox 5"/>
          <p:cNvSpPr txBox="1"/>
          <p:nvPr/>
        </p:nvSpPr>
        <p:spPr>
          <a:xfrm>
            <a:off x="7349305" y="0"/>
            <a:ext cx="1773947" cy="461665"/>
          </a:xfrm>
          <a:prstGeom prst="rect">
            <a:avLst/>
          </a:prstGeom>
          <a:noFill/>
        </p:spPr>
        <p:txBody>
          <a:bodyPr wrap="none" rtlCol="0">
            <a:spAutoFit/>
          </a:bodyPr>
          <a:lstStyle/>
          <a:p>
            <a:r>
              <a:rPr lang="en-US" altLang="zh-CN" sz="2400" b="1" dirty="0" err="1">
                <a:solidFill>
                  <a:srgbClr val="FF0000"/>
                </a:solidFill>
              </a:rPr>
              <a:t>MouseEvent</a:t>
            </a:r>
            <a:endParaRPr lang="zh-CN" altLang="en-US" sz="2400" b="1" dirty="0">
              <a:solidFill>
                <a:srgbClr val="FF0000"/>
              </a:solidFill>
            </a:endParaRPr>
          </a:p>
        </p:txBody>
      </p:sp>
      <p:sp>
        <p:nvSpPr>
          <p:cNvPr id="7" name="灯片编号占位符 6"/>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xmlns="" val="31304095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ltLang="zh-CN" sz="2000" dirty="0"/>
              <a:t>2.</a:t>
            </a:r>
            <a:r>
              <a:rPr lang="en-US" sz="2000" dirty="0"/>
              <a:t>MouseListener</a:t>
            </a:r>
            <a:r>
              <a:rPr lang="zh-CN" altLang="en-US" sz="2000" dirty="0"/>
              <a:t>接口与</a:t>
            </a:r>
            <a:r>
              <a:rPr lang="en-US" sz="2000" dirty="0" err="1"/>
              <a:t>MouseMotionListener</a:t>
            </a:r>
            <a:r>
              <a:rPr lang="zh-CN" altLang="en-US" sz="2000" dirty="0"/>
              <a:t>接口</a:t>
            </a:r>
          </a:p>
          <a:p>
            <a:r>
              <a:rPr lang="en-US" sz="2000" dirty="0"/>
              <a:t>Java</a:t>
            </a:r>
            <a:r>
              <a:rPr lang="zh-CN" altLang="en-US" sz="2000" dirty="0"/>
              <a:t>使用两个接口来处理鼠标事件</a:t>
            </a:r>
          </a:p>
          <a:p>
            <a:r>
              <a:rPr lang="en-US" altLang="zh-CN" sz="2000" dirty="0"/>
              <a:t>(1) </a:t>
            </a:r>
            <a:r>
              <a:rPr lang="en-US" sz="2000" dirty="0" err="1"/>
              <a:t>MouseListener</a:t>
            </a:r>
            <a:r>
              <a:rPr lang="zh-CN" altLang="en-US" sz="2000" dirty="0"/>
              <a:t>接口</a:t>
            </a:r>
          </a:p>
          <a:p>
            <a:r>
              <a:rPr lang="zh-CN" altLang="en-US" sz="2000" dirty="0"/>
              <a:t>如果事件源使用</a:t>
            </a:r>
            <a:r>
              <a:rPr lang="en-US" sz="2000" dirty="0" err="1"/>
              <a:t>addMouseListener</a:t>
            </a:r>
            <a:r>
              <a:rPr lang="en-US" sz="2000" dirty="0"/>
              <a:t>(</a:t>
            </a:r>
            <a:r>
              <a:rPr lang="en-US" sz="2000" dirty="0" err="1"/>
              <a:t>MouseListener</a:t>
            </a:r>
            <a:r>
              <a:rPr lang="en-US" sz="2000" dirty="0"/>
              <a:t> listener)</a:t>
            </a:r>
            <a:r>
              <a:rPr lang="zh-CN" altLang="en-US" sz="2000" dirty="0"/>
              <a:t>获取</a:t>
            </a:r>
            <a:r>
              <a:rPr lang="zh-CN" altLang="en-US" sz="2000" b="1" u="sng" dirty="0"/>
              <a:t>监视器</a:t>
            </a:r>
            <a:r>
              <a:rPr lang="zh-CN" altLang="en-US" sz="2000" dirty="0"/>
              <a:t>，那么用户的下列</a:t>
            </a:r>
            <a:r>
              <a:rPr lang="en-US" altLang="zh-CN" sz="2000" dirty="0"/>
              <a:t>5</a:t>
            </a:r>
            <a:r>
              <a:rPr lang="zh-CN" altLang="en-US" sz="2000" dirty="0"/>
              <a:t>种操作可以使得事件源触发鼠标事件：</a:t>
            </a:r>
          </a:p>
          <a:p>
            <a:pPr lvl="1"/>
            <a:r>
              <a:rPr lang="zh-CN" altLang="en-US" sz="2000" dirty="0"/>
              <a:t>鼠标指针从组件外进入</a:t>
            </a:r>
            <a:endParaRPr lang="en-US" altLang="zh-CN" sz="2000" dirty="0"/>
          </a:p>
          <a:p>
            <a:pPr lvl="1"/>
            <a:r>
              <a:rPr lang="zh-CN" altLang="en-US" sz="2000" dirty="0"/>
              <a:t>鼠标指针从组件内退出</a:t>
            </a:r>
          </a:p>
          <a:p>
            <a:pPr lvl="1"/>
            <a:r>
              <a:rPr lang="zh-CN" altLang="en-US" sz="2000" dirty="0"/>
              <a:t>鼠标指针停留在组件上时，按下鼠标</a:t>
            </a:r>
          </a:p>
          <a:p>
            <a:pPr lvl="1"/>
            <a:r>
              <a:rPr lang="zh-CN" altLang="en-US" sz="2000" dirty="0"/>
              <a:t>鼠标指针停留在组件上时，释放鼠标</a:t>
            </a:r>
          </a:p>
          <a:p>
            <a:pPr lvl="1"/>
            <a:r>
              <a:rPr lang="zh-CN" altLang="en-US" sz="2000" dirty="0"/>
              <a:t>鼠标指针停留在组件上时，单击或连续单击鼠标</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cxnSp>
        <p:nvCxnSpPr>
          <p:cNvPr id="6" name="直接箭头连接符 5"/>
          <p:cNvCxnSpPr/>
          <p:nvPr/>
        </p:nvCxnSpPr>
        <p:spPr>
          <a:xfrm flipH="1">
            <a:off x="2195736" y="119675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5292080" y="1196752"/>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xmlns="" val="3130409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000" dirty="0"/>
              <a:t>创建监视器的类必须要实现</a:t>
            </a:r>
            <a:r>
              <a:rPr lang="en-US" altLang="zh-CN" sz="2000" dirty="0" err="1"/>
              <a:t>MouseListener</a:t>
            </a:r>
            <a:r>
              <a:rPr lang="zh-CN" altLang="en-US" sz="2000" dirty="0"/>
              <a:t>接口，该接口有</a:t>
            </a:r>
            <a:r>
              <a:rPr lang="en-US" altLang="zh-CN" sz="2000" dirty="0"/>
              <a:t>5</a:t>
            </a:r>
            <a:r>
              <a:rPr lang="zh-CN" altLang="en-US" sz="2000" dirty="0"/>
              <a:t>个方法：</a:t>
            </a:r>
          </a:p>
          <a:p>
            <a:pPr lvl="1"/>
            <a:r>
              <a:rPr lang="en-US" altLang="zh-CN" sz="2000" dirty="0" err="1"/>
              <a:t>mouse</a:t>
            </a:r>
            <a:r>
              <a:rPr lang="en-US" altLang="zh-CN" sz="2000" b="1" dirty="0" err="1">
                <a:solidFill>
                  <a:srgbClr val="0000FF"/>
                </a:solidFill>
              </a:rPr>
              <a:t>Entered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进入组件</a:t>
            </a:r>
            <a:r>
              <a:rPr lang="zh-CN" altLang="en-US" sz="2000" dirty="0"/>
              <a:t>触发的鼠标事件。</a:t>
            </a:r>
          </a:p>
          <a:p>
            <a:pPr lvl="1"/>
            <a:r>
              <a:rPr lang="en-US" altLang="zh-CN" sz="2000" dirty="0" err="1"/>
              <a:t>mouse</a:t>
            </a:r>
            <a:r>
              <a:rPr lang="en-US" altLang="zh-CN" sz="2000" b="1" dirty="0" err="1">
                <a:solidFill>
                  <a:srgbClr val="0000FF"/>
                </a:solidFill>
              </a:rPr>
              <a:t>Exited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退出组件</a:t>
            </a:r>
            <a:r>
              <a:rPr lang="zh-CN" altLang="en-US" sz="2000" dirty="0"/>
              <a:t>触发的鼠标事件。</a:t>
            </a:r>
          </a:p>
          <a:p>
            <a:pPr lvl="1"/>
            <a:r>
              <a:rPr lang="en-US" altLang="zh-CN" sz="2000" dirty="0" err="1"/>
              <a:t>mouse</a:t>
            </a:r>
            <a:r>
              <a:rPr lang="en-US" altLang="zh-CN" sz="2000" b="1" dirty="0" err="1">
                <a:solidFill>
                  <a:srgbClr val="0000FF"/>
                </a:solidFill>
              </a:rPr>
              <a:t>Pressed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按下</a:t>
            </a:r>
            <a:r>
              <a:rPr lang="zh-CN" altLang="en-US" sz="2000" dirty="0"/>
              <a:t>触发的鼠标事件。</a:t>
            </a:r>
          </a:p>
          <a:p>
            <a:pPr lvl="1"/>
            <a:r>
              <a:rPr lang="en-US" altLang="zh-CN" sz="2000" dirty="0" err="1"/>
              <a:t>mouse</a:t>
            </a:r>
            <a:r>
              <a:rPr lang="en-US" altLang="zh-CN" sz="2000" b="1" dirty="0" err="1">
                <a:solidFill>
                  <a:srgbClr val="0000FF"/>
                </a:solidFill>
              </a:rPr>
              <a:t>Released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释放</a:t>
            </a:r>
            <a:r>
              <a:rPr lang="zh-CN" altLang="en-US" sz="2000" dirty="0"/>
              <a:t>触发的鼠标事件。</a:t>
            </a:r>
          </a:p>
          <a:p>
            <a:pPr lvl="1"/>
            <a:r>
              <a:rPr lang="en-US" altLang="zh-CN" sz="2000" dirty="0" err="1"/>
              <a:t>mouse</a:t>
            </a:r>
            <a:r>
              <a:rPr lang="en-US" altLang="zh-CN" sz="2000" b="1" dirty="0" err="1">
                <a:solidFill>
                  <a:srgbClr val="0000FF"/>
                </a:solidFill>
              </a:rPr>
              <a:t>Clicked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单击或连击</a:t>
            </a:r>
            <a:r>
              <a:rPr lang="zh-CN" altLang="en-US" sz="2000" dirty="0"/>
              <a:t>触发的鼠标事件。</a:t>
            </a:r>
          </a:p>
          <a:p>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xmlns="" val="3130409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(2) </a:t>
            </a:r>
            <a:r>
              <a:rPr lang="en-US" sz="2000" dirty="0" err="1"/>
              <a:t>MouseMotionListener</a:t>
            </a:r>
            <a:r>
              <a:rPr lang="zh-CN" altLang="en-US" sz="2000" dirty="0"/>
              <a:t>接口</a:t>
            </a:r>
          </a:p>
          <a:p>
            <a:r>
              <a:rPr lang="zh-CN" altLang="en-US" sz="2000" dirty="0"/>
              <a:t>如果事件源使用</a:t>
            </a:r>
            <a:r>
              <a:rPr lang="en-US" altLang="zh-CN" sz="2000" dirty="0" err="1"/>
              <a:t>addMouseMotionListener</a:t>
            </a:r>
            <a:r>
              <a:rPr lang="en-US" altLang="zh-CN" sz="2000" dirty="0"/>
              <a:t>(</a:t>
            </a:r>
            <a:r>
              <a:rPr lang="en-US" altLang="zh-CN" sz="2000" dirty="0" err="1"/>
              <a:t>MouseMotionListener</a:t>
            </a:r>
            <a:r>
              <a:rPr lang="en-US" altLang="zh-CN" sz="2000" dirty="0"/>
              <a:t> listener)</a:t>
            </a:r>
            <a:r>
              <a:rPr lang="zh-CN" altLang="en-US" sz="2000" dirty="0"/>
              <a:t>获取监视器，那么用户的下列两种操作可使得事件源触发鼠标事件：</a:t>
            </a:r>
          </a:p>
          <a:p>
            <a:pPr lvl="1"/>
            <a:r>
              <a:rPr lang="zh-CN" altLang="en-US" sz="2000" dirty="0">
                <a:solidFill>
                  <a:srgbClr val="FF0000"/>
                </a:solidFill>
              </a:rPr>
              <a:t>在组件上拖动鼠标指针</a:t>
            </a:r>
          </a:p>
          <a:p>
            <a:pPr lvl="1"/>
            <a:r>
              <a:rPr lang="zh-CN" altLang="en-US" sz="2000" dirty="0">
                <a:solidFill>
                  <a:srgbClr val="FF0000"/>
                </a:solidFill>
              </a:rPr>
              <a:t>在组件上移动鼠标指针</a:t>
            </a:r>
          </a:p>
          <a:p>
            <a:endParaRPr lang="en-US" altLang="zh-CN" sz="2000" dirty="0"/>
          </a:p>
          <a:p>
            <a:r>
              <a:rPr lang="zh-CN" altLang="en-US" sz="2000" dirty="0"/>
              <a:t>相应的有两个处理接口的方法</a:t>
            </a:r>
            <a:endParaRPr lang="en-US" altLang="zh-CN" sz="2000" dirty="0"/>
          </a:p>
          <a:p>
            <a:pPr lvl="1"/>
            <a:r>
              <a:rPr lang="en-US" altLang="zh-CN" sz="2000" dirty="0" err="1"/>
              <a:t>mouse</a:t>
            </a:r>
            <a:r>
              <a:rPr lang="en-US" altLang="zh-CN" sz="2000" b="1" dirty="0" err="1">
                <a:solidFill>
                  <a:srgbClr val="0000FF"/>
                </a:solidFill>
              </a:rPr>
              <a:t>Dragged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拖动</a:t>
            </a:r>
            <a:r>
              <a:rPr lang="zh-CN" altLang="en-US" sz="2000" dirty="0"/>
              <a:t>事件，即在事件源上拖动鼠标时，监视器将自动调用接口中的这个方法对事件做出处理。</a:t>
            </a:r>
          </a:p>
          <a:p>
            <a:pPr lvl="1"/>
            <a:r>
              <a:rPr lang="en-US" altLang="zh-CN" sz="2000" dirty="0" err="1"/>
              <a:t>mouse</a:t>
            </a:r>
            <a:r>
              <a:rPr lang="en-US" altLang="zh-CN" sz="2000" b="1" dirty="0" err="1">
                <a:solidFill>
                  <a:srgbClr val="0000FF"/>
                </a:solidFill>
              </a:rPr>
              <a:t>Moved</a:t>
            </a:r>
            <a:r>
              <a:rPr lang="en-US" altLang="zh-CN" sz="2000" dirty="0"/>
              <a:t>(</a:t>
            </a:r>
            <a:r>
              <a:rPr lang="en-US" altLang="zh-CN" sz="2000" dirty="0" err="1"/>
              <a:t>MouseEvent</a:t>
            </a:r>
            <a:r>
              <a:rPr lang="en-US" altLang="zh-CN" sz="2000" dirty="0"/>
              <a:t> e)</a:t>
            </a:r>
            <a:r>
              <a:rPr lang="zh-CN" altLang="en-US" sz="2000" dirty="0"/>
              <a:t>：负责处理鼠标</a:t>
            </a:r>
            <a:r>
              <a:rPr lang="zh-CN" altLang="en-US" sz="2000" b="1" dirty="0">
                <a:solidFill>
                  <a:srgbClr val="0000FF"/>
                </a:solidFill>
              </a:rPr>
              <a:t>移动</a:t>
            </a:r>
            <a:r>
              <a:rPr lang="zh-CN" altLang="en-US" sz="2000" dirty="0"/>
              <a:t>事件，即在事件源上移动鼠标时，监视器将自动调用接口中的这个方法对事件做出处理。</a:t>
            </a:r>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xmlns="" val="3130409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zh-CN" altLang="en-US" sz="2000" dirty="0"/>
              <a:t>由于处理鼠标事件的接口中的方法多于一个，</a:t>
            </a:r>
            <a:r>
              <a:rPr lang="en-US" sz="2000" dirty="0"/>
              <a:t>Java</a:t>
            </a:r>
            <a:r>
              <a:rPr lang="zh-CN" altLang="en-US" sz="2000" dirty="0"/>
              <a:t>提供了相应的</a:t>
            </a:r>
            <a:r>
              <a:rPr lang="zh-CN" altLang="en-US" sz="2000" b="1" u="sng" dirty="0"/>
              <a:t>适配器（</a:t>
            </a:r>
            <a:r>
              <a:rPr lang="en-US" altLang="zh-CN" sz="2000" b="1" u="sng" dirty="0"/>
              <a:t>adapter</a:t>
            </a:r>
            <a:r>
              <a:rPr lang="zh-CN" altLang="en-US" sz="2000" b="1" u="sng" dirty="0"/>
              <a:t>）</a:t>
            </a:r>
            <a:r>
              <a:rPr lang="zh-CN" altLang="en-US" sz="2000" dirty="0"/>
              <a:t>类，分别是</a:t>
            </a:r>
            <a:r>
              <a:rPr lang="en-US" sz="2000" b="1" dirty="0" err="1">
                <a:solidFill>
                  <a:srgbClr val="0000FF"/>
                </a:solidFill>
              </a:rPr>
              <a:t>MouseAdapter</a:t>
            </a:r>
            <a:r>
              <a:rPr lang="zh-CN" altLang="en-US" sz="2000" dirty="0"/>
              <a:t>和</a:t>
            </a:r>
            <a:r>
              <a:rPr lang="en-US" sz="2000" b="1" dirty="0" err="1">
                <a:solidFill>
                  <a:srgbClr val="0000FF"/>
                </a:solidFill>
              </a:rPr>
              <a:t>MouseMotionAdapter</a:t>
            </a:r>
            <a:r>
              <a:rPr lang="zh-CN" altLang="en-US" sz="2000" dirty="0"/>
              <a:t>，这两个类分别实现了</a:t>
            </a:r>
            <a:r>
              <a:rPr lang="en-US" sz="2000" dirty="0" err="1"/>
              <a:t>MouseListener</a:t>
            </a:r>
            <a:r>
              <a:rPr lang="zh-CN" altLang="en-US" sz="2000" dirty="0"/>
              <a:t>接口和</a:t>
            </a:r>
            <a:r>
              <a:rPr lang="en-US" sz="2000" dirty="0" err="1"/>
              <a:t>MouseMotionListener</a:t>
            </a:r>
            <a:r>
              <a:rPr lang="zh-CN" altLang="en-US" sz="2000" dirty="0"/>
              <a:t>接口。</a:t>
            </a:r>
            <a:endParaRPr lang="en-US" sz="20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cxnSp>
        <p:nvCxnSpPr>
          <p:cNvPr id="6" name="直接箭头连接符 5"/>
          <p:cNvCxnSpPr/>
          <p:nvPr/>
        </p:nvCxnSpPr>
        <p:spPr>
          <a:xfrm flipH="1">
            <a:off x="5220072" y="148478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419872" y="1484784"/>
            <a:ext cx="576064"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灯片编号占位符 7"/>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xmlns="" val="2605671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altLang="zh-CN" sz="2000" dirty="0"/>
              <a:t>3.MouseEvent</a:t>
            </a:r>
            <a:r>
              <a:rPr lang="zh-CN" altLang="en-US" sz="2000" dirty="0"/>
              <a:t>类</a:t>
            </a:r>
          </a:p>
          <a:p>
            <a:r>
              <a:rPr lang="zh-CN" altLang="en-US" sz="2000" dirty="0"/>
              <a:t>在处理鼠标事件时，程序经常关心鼠标在当前组件坐标系中的位置，以及触发鼠标事件使用的是鼠标的左键或右键等信息。</a:t>
            </a:r>
            <a:endParaRPr lang="en-US" altLang="zh-CN" sz="2000" dirty="0"/>
          </a:p>
          <a:p>
            <a:r>
              <a:rPr lang="en-US" altLang="zh-CN" sz="2000" dirty="0" err="1"/>
              <a:t>MouseEvent</a:t>
            </a:r>
            <a:r>
              <a:rPr lang="zh-CN" altLang="en-US" sz="2000" dirty="0"/>
              <a:t>类中有下列几个重要的方法：</a:t>
            </a:r>
          </a:p>
          <a:p>
            <a:pPr lvl="1"/>
            <a:r>
              <a:rPr lang="en-US" altLang="zh-CN" sz="2000" dirty="0" err="1"/>
              <a:t>get</a:t>
            </a:r>
            <a:r>
              <a:rPr lang="en-US" altLang="zh-CN" sz="2000" b="1" dirty="0" err="1">
                <a:solidFill>
                  <a:srgbClr val="0000FF"/>
                </a:solidFill>
              </a:rPr>
              <a:t>X</a:t>
            </a:r>
            <a:r>
              <a:rPr lang="en-US" altLang="zh-CN" sz="2000" dirty="0"/>
              <a:t>()</a:t>
            </a:r>
            <a:r>
              <a:rPr lang="zh-CN" altLang="en-US" sz="2000" dirty="0"/>
              <a:t>：鼠标事件调用该方法返回触发当前鼠标事件时，鼠标指针在事件源坐标系中的</a:t>
            </a:r>
            <a:r>
              <a:rPr lang="en-US" altLang="zh-CN" sz="2000" b="1" dirty="0">
                <a:solidFill>
                  <a:srgbClr val="0000FF"/>
                </a:solidFill>
              </a:rPr>
              <a:t>x-</a:t>
            </a:r>
            <a:r>
              <a:rPr lang="zh-CN" altLang="en-US" sz="2000" b="1" dirty="0">
                <a:solidFill>
                  <a:srgbClr val="0000FF"/>
                </a:solidFill>
              </a:rPr>
              <a:t>坐标</a:t>
            </a:r>
            <a:r>
              <a:rPr lang="zh-CN" altLang="en-US" sz="2000" dirty="0"/>
              <a:t>。</a:t>
            </a:r>
          </a:p>
          <a:p>
            <a:pPr lvl="1"/>
            <a:r>
              <a:rPr lang="en-US" altLang="zh-CN" sz="2000" dirty="0" err="1"/>
              <a:t>get</a:t>
            </a:r>
            <a:r>
              <a:rPr lang="en-US" altLang="zh-CN" sz="2000" b="1" dirty="0" err="1">
                <a:solidFill>
                  <a:srgbClr val="0000FF"/>
                </a:solidFill>
              </a:rPr>
              <a:t>Y</a:t>
            </a:r>
            <a:r>
              <a:rPr lang="en-US" altLang="zh-CN" sz="2000" dirty="0"/>
              <a:t>()</a:t>
            </a:r>
            <a:r>
              <a:rPr lang="zh-CN" altLang="en-US" sz="2000" dirty="0"/>
              <a:t>：鼠标事件调用该方法返回触发当前鼠标事件时，鼠标指针在事件源坐标系中的</a:t>
            </a:r>
            <a:r>
              <a:rPr lang="en-US" altLang="zh-CN" sz="2000" b="1" dirty="0">
                <a:solidFill>
                  <a:srgbClr val="0000FF"/>
                </a:solidFill>
              </a:rPr>
              <a:t>y-</a:t>
            </a:r>
            <a:r>
              <a:rPr lang="zh-CN" altLang="en-US" sz="2000" b="1" dirty="0">
                <a:solidFill>
                  <a:srgbClr val="0000FF"/>
                </a:solidFill>
              </a:rPr>
              <a:t>坐标</a:t>
            </a:r>
            <a:r>
              <a:rPr lang="zh-CN" altLang="en-US" sz="2000" dirty="0"/>
              <a:t>。</a:t>
            </a:r>
          </a:p>
          <a:p>
            <a:pPr lvl="1"/>
            <a:r>
              <a:rPr lang="en-US" altLang="zh-CN" sz="2000" dirty="0" err="1"/>
              <a:t>get</a:t>
            </a:r>
            <a:r>
              <a:rPr lang="en-US" altLang="zh-CN" sz="2000" b="1" dirty="0" err="1">
                <a:solidFill>
                  <a:srgbClr val="0000FF"/>
                </a:solidFill>
              </a:rPr>
              <a:t>ClickCount</a:t>
            </a:r>
            <a:r>
              <a:rPr lang="en-US" altLang="zh-CN" sz="2000" dirty="0"/>
              <a:t>()</a:t>
            </a:r>
            <a:r>
              <a:rPr lang="zh-CN" altLang="en-US" sz="2000" dirty="0"/>
              <a:t>：鼠标事件调用该方法返回鼠标被连续点击的</a:t>
            </a:r>
            <a:r>
              <a:rPr lang="zh-CN" altLang="en-US" sz="2000" b="1" dirty="0">
                <a:solidFill>
                  <a:srgbClr val="0000FF"/>
                </a:solidFill>
              </a:rPr>
              <a:t>次数</a:t>
            </a:r>
            <a:r>
              <a:rPr lang="zh-CN" altLang="en-US" sz="2000" dirty="0"/>
              <a:t>。</a:t>
            </a:r>
            <a:endParaRPr lang="en-US" altLang="zh-CN" sz="2000" dirty="0"/>
          </a:p>
          <a:p>
            <a:pPr lvl="1"/>
            <a:r>
              <a:rPr lang="en-US" altLang="zh-CN" sz="2000" dirty="0" err="1"/>
              <a:t>get</a:t>
            </a:r>
            <a:r>
              <a:rPr lang="en-US" altLang="zh-CN" sz="2000" b="1" dirty="0" err="1">
                <a:solidFill>
                  <a:srgbClr val="0000FF"/>
                </a:solidFill>
              </a:rPr>
              <a:t>Modifiers</a:t>
            </a:r>
            <a:r>
              <a:rPr lang="en-US" altLang="zh-CN" sz="2000" dirty="0"/>
              <a:t>()</a:t>
            </a:r>
            <a:r>
              <a:rPr lang="zh-CN" altLang="en-US" sz="2000" dirty="0"/>
              <a:t>：鼠标事件调用该方法返回一个整数值，如果是通过鼠标</a:t>
            </a:r>
            <a:r>
              <a:rPr lang="zh-CN" altLang="en-US" sz="2000" b="1" dirty="0">
                <a:solidFill>
                  <a:srgbClr val="0000FF"/>
                </a:solidFill>
              </a:rPr>
              <a:t>左键</a:t>
            </a:r>
            <a:r>
              <a:rPr lang="zh-CN" altLang="en-US" sz="2000" dirty="0"/>
              <a:t>触发的鼠标事件，该方法返回的值等于</a:t>
            </a:r>
            <a:r>
              <a:rPr lang="en-US" altLang="zh-CN" sz="2000" dirty="0" err="1"/>
              <a:t>InputEvent</a:t>
            </a:r>
            <a:r>
              <a:rPr lang="zh-CN" altLang="en-US" sz="2000" dirty="0"/>
              <a:t>类中的类常量</a:t>
            </a:r>
            <a:r>
              <a:rPr lang="en-US" altLang="zh-CN" sz="2000" dirty="0"/>
              <a:t>BUTTON1_MASK</a:t>
            </a:r>
            <a:r>
              <a:rPr lang="zh-CN" altLang="en-US" sz="2000" dirty="0"/>
              <a:t>；如果是</a:t>
            </a:r>
            <a:r>
              <a:rPr lang="zh-CN" altLang="en-US" sz="2000" b="1" dirty="0">
                <a:solidFill>
                  <a:srgbClr val="0000FF"/>
                </a:solidFill>
              </a:rPr>
              <a:t>右键</a:t>
            </a:r>
            <a:r>
              <a:rPr lang="zh-CN" altLang="en-US" sz="2000" dirty="0"/>
              <a:t>返回的是</a:t>
            </a:r>
            <a:r>
              <a:rPr lang="en-US" altLang="zh-CN" sz="2000" dirty="0" err="1"/>
              <a:t>InputEvent</a:t>
            </a:r>
            <a:r>
              <a:rPr lang="zh-CN" altLang="en-US" sz="2000" dirty="0"/>
              <a:t>类中的类常量</a:t>
            </a:r>
            <a:r>
              <a:rPr lang="en-US" altLang="zh-CN" sz="2000" dirty="0"/>
              <a:t>BUTTON3_MASK</a:t>
            </a:r>
            <a:r>
              <a:rPr lang="zh-CN" altLang="en-US" sz="2000" dirty="0"/>
              <a:t>来表示。</a:t>
            </a:r>
          </a:p>
          <a:p>
            <a:pPr lvl="1"/>
            <a:r>
              <a:rPr lang="en-US" altLang="zh-CN" sz="2000" dirty="0" err="1"/>
              <a:t>get</a:t>
            </a:r>
            <a:r>
              <a:rPr lang="en-US" altLang="zh-CN" sz="2000" b="1" dirty="0" err="1">
                <a:solidFill>
                  <a:srgbClr val="0000FF"/>
                </a:solidFill>
              </a:rPr>
              <a:t>Source</a:t>
            </a:r>
            <a:r>
              <a:rPr lang="en-US" altLang="zh-CN" sz="2000" dirty="0"/>
              <a:t>()</a:t>
            </a:r>
            <a:r>
              <a:rPr lang="zh-CN" altLang="en-US" sz="2000" dirty="0"/>
              <a:t>：鼠标事件调用该方法返回触发当前鼠标事件的</a:t>
            </a:r>
            <a:r>
              <a:rPr lang="zh-CN" altLang="en-US" sz="2000" b="1" dirty="0">
                <a:solidFill>
                  <a:srgbClr val="0000FF"/>
                </a:solidFill>
              </a:rPr>
              <a:t>事件源</a:t>
            </a:r>
            <a:r>
              <a:rPr lang="zh-CN" altLang="en-US" sz="2000" dirty="0"/>
              <a:t>。</a:t>
            </a:r>
          </a:p>
          <a:p>
            <a:pPr lvl="1"/>
            <a:endParaRPr lang="en-US" sz="1600" dirty="0"/>
          </a:p>
        </p:txBody>
      </p:sp>
      <p:sp>
        <p:nvSpPr>
          <p:cNvPr id="5" name="矩形 3"/>
          <p:cNvSpPr/>
          <p:nvPr/>
        </p:nvSpPr>
        <p:spPr>
          <a:xfrm>
            <a:off x="0" y="0"/>
            <a:ext cx="1686680" cy="369332"/>
          </a:xfrm>
          <a:prstGeom prst="rect">
            <a:avLst/>
          </a:prstGeom>
        </p:spPr>
        <p:txBody>
          <a:bodyPr wrap="none">
            <a:spAutoFit/>
          </a:bodyPr>
          <a:lstStyle/>
          <a:p>
            <a:r>
              <a:rPr lang="en-US" altLang="zh-CN" dirty="0"/>
              <a:t>10.15 </a:t>
            </a:r>
            <a:r>
              <a:rPr lang="zh-CN" altLang="en-US" dirty="0"/>
              <a:t>鼠标事件</a:t>
            </a:r>
          </a:p>
        </p:txBody>
      </p:sp>
      <p:sp>
        <p:nvSpPr>
          <p:cNvPr id="6" name="灯片编号占位符 5"/>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xmlns="" val="313040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6954</TotalTime>
  <Words>14954</Words>
  <Application>Microsoft Office PowerPoint</Application>
  <PresentationFormat>全屏显示(4:3)</PresentationFormat>
  <Paragraphs>2249</Paragraphs>
  <Slides>129</Slides>
  <Notes>0</Notes>
  <HiddenSlides>0</HiddenSlides>
  <MMClips>0</MMClips>
  <ScaleCrop>false</ScaleCrop>
  <HeadingPairs>
    <vt:vector size="4" baseType="variant">
      <vt:variant>
        <vt:lpstr>主题</vt:lpstr>
      </vt:variant>
      <vt:variant>
        <vt:i4>1</vt:i4>
      </vt:variant>
      <vt:variant>
        <vt:lpstr>幻灯片标题</vt:lpstr>
      </vt:variant>
      <vt:variant>
        <vt:i4>129</vt:i4>
      </vt:variant>
    </vt:vector>
  </HeadingPairs>
  <TitlesOfParts>
    <vt:vector size="130" baseType="lpstr">
      <vt:lpstr>Office Theme</vt:lpstr>
      <vt:lpstr>JAVA程序设计</vt:lpstr>
      <vt:lpstr>Outline</vt:lpstr>
      <vt:lpstr>补充</vt:lpstr>
      <vt:lpstr>补充</vt:lpstr>
      <vt:lpstr>补充</vt:lpstr>
      <vt:lpstr>补充</vt:lpstr>
      <vt:lpstr>补充</vt:lpstr>
      <vt:lpstr>补充</vt:lpstr>
      <vt:lpstr>补充</vt:lpstr>
      <vt:lpstr>Outline</vt:lpstr>
      <vt:lpstr>Outline</vt:lpstr>
      <vt:lpstr>幻灯片 12</vt:lpstr>
      <vt:lpstr>幻灯片 13</vt:lpstr>
      <vt:lpstr>幻灯片 14</vt:lpstr>
      <vt:lpstr>幻灯片 15</vt:lpstr>
      <vt:lpstr>幻灯片 16</vt:lpstr>
      <vt:lpstr>Outline</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Outline</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Outline</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Outline</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Outline</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lpstr>幻灯片 127</vt:lpstr>
      <vt:lpstr>幻灯片 128</vt:lpstr>
      <vt:lpstr>小节</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yjm</cp:lastModifiedBy>
  <cp:revision>1147</cp:revision>
  <dcterms:created xsi:type="dcterms:W3CDTF">2006-08-16T00:00:00Z</dcterms:created>
  <dcterms:modified xsi:type="dcterms:W3CDTF">2022-11-28T08:48:44Z</dcterms:modified>
</cp:coreProperties>
</file>