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6" r:id="rId2"/>
    <p:sldId id="257" r:id="rId3"/>
    <p:sldId id="268" r:id="rId4"/>
    <p:sldId id="278" r:id="rId5"/>
    <p:sldId id="279" r:id="rId6"/>
    <p:sldId id="258" r:id="rId7"/>
    <p:sldId id="269" r:id="rId8"/>
    <p:sldId id="285" r:id="rId9"/>
    <p:sldId id="358" r:id="rId10"/>
    <p:sldId id="355" r:id="rId11"/>
    <p:sldId id="356" r:id="rId12"/>
    <p:sldId id="357" r:id="rId13"/>
    <p:sldId id="259" r:id="rId14"/>
    <p:sldId id="270" r:id="rId15"/>
    <p:sldId id="293" r:id="rId16"/>
    <p:sldId id="363" r:id="rId17"/>
    <p:sldId id="362" r:id="rId18"/>
    <p:sldId id="360" r:id="rId19"/>
    <p:sldId id="361" r:id="rId20"/>
    <p:sldId id="260" r:id="rId21"/>
    <p:sldId id="271" r:id="rId22"/>
    <p:sldId id="299" r:id="rId23"/>
    <p:sldId id="368" r:id="rId24"/>
    <p:sldId id="369" r:id="rId25"/>
    <p:sldId id="370" r:id="rId26"/>
    <p:sldId id="365" r:id="rId27"/>
    <p:sldId id="366" r:id="rId28"/>
    <p:sldId id="261" r:id="rId29"/>
    <p:sldId id="272" r:id="rId30"/>
    <p:sldId id="306" r:id="rId31"/>
    <p:sldId id="307" r:id="rId32"/>
    <p:sldId id="262" r:id="rId33"/>
    <p:sldId id="273" r:id="rId34"/>
    <p:sldId id="312" r:id="rId35"/>
    <p:sldId id="313" r:id="rId36"/>
    <p:sldId id="315" r:id="rId37"/>
    <p:sldId id="318" r:id="rId38"/>
    <p:sldId id="345" r:id="rId39"/>
    <p:sldId id="374" r:id="rId40"/>
    <p:sldId id="371" r:id="rId41"/>
    <p:sldId id="372" r:id="rId42"/>
    <p:sldId id="263" r:id="rId43"/>
    <p:sldId id="275" r:id="rId44"/>
    <p:sldId id="319" r:id="rId45"/>
    <p:sldId id="375" r:id="rId46"/>
    <p:sldId id="382" r:id="rId47"/>
    <p:sldId id="376" r:id="rId48"/>
    <p:sldId id="377" r:id="rId49"/>
    <p:sldId id="378" r:id="rId50"/>
    <p:sldId id="379" r:id="rId51"/>
    <p:sldId id="383" r:id="rId52"/>
    <p:sldId id="380" r:id="rId53"/>
    <p:sldId id="381" r:id="rId54"/>
    <p:sldId id="384" r:id="rId55"/>
    <p:sldId id="385" r:id="rId56"/>
    <p:sldId id="264" r:id="rId57"/>
    <p:sldId id="274" r:id="rId58"/>
    <p:sldId id="325" r:id="rId59"/>
    <p:sldId id="326" r:id="rId60"/>
    <p:sldId id="327" r:id="rId61"/>
    <p:sldId id="328" r:id="rId62"/>
    <p:sldId id="329" r:id="rId63"/>
    <p:sldId id="346" r:id="rId64"/>
    <p:sldId id="392" r:id="rId65"/>
    <p:sldId id="393" r:id="rId66"/>
    <p:sldId id="394" r:id="rId67"/>
    <p:sldId id="386" r:id="rId68"/>
    <p:sldId id="387" r:id="rId69"/>
    <p:sldId id="388" r:id="rId70"/>
    <p:sldId id="389" r:id="rId71"/>
    <p:sldId id="390" r:id="rId72"/>
    <p:sldId id="265" r:id="rId73"/>
    <p:sldId id="276" r:id="rId74"/>
    <p:sldId id="331" r:id="rId75"/>
    <p:sldId id="332" r:id="rId76"/>
    <p:sldId id="333" r:id="rId77"/>
    <p:sldId id="334" r:id="rId78"/>
    <p:sldId id="335" r:id="rId79"/>
    <p:sldId id="336" r:id="rId80"/>
    <p:sldId id="395" r:id="rId81"/>
    <p:sldId id="396" r:id="rId82"/>
    <p:sldId id="398" r:id="rId83"/>
    <p:sldId id="399" r:id="rId84"/>
    <p:sldId id="400" r:id="rId85"/>
    <p:sldId id="401" r:id="rId86"/>
    <p:sldId id="266" r:id="rId87"/>
    <p:sldId id="277" r:id="rId88"/>
    <p:sldId id="337" r:id="rId89"/>
    <p:sldId id="338" r:id="rId90"/>
    <p:sldId id="339" r:id="rId91"/>
    <p:sldId id="340" r:id="rId92"/>
    <p:sldId id="352" r:id="rId93"/>
    <p:sldId id="341" r:id="rId94"/>
    <p:sldId id="353" r:id="rId95"/>
    <p:sldId id="342" r:id="rId96"/>
    <p:sldId id="347" r:id="rId97"/>
    <p:sldId id="348" r:id="rId98"/>
    <p:sldId id="349" r:id="rId99"/>
    <p:sldId id="350" r:id="rId100"/>
    <p:sldId id="351" r:id="rId101"/>
    <p:sldId id="354" r:id="rId102"/>
    <p:sldId id="267"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FF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60" y="4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E4CAA-C537-49B2-B1D0-8E53BDF38890}" type="datetimeFigureOut">
              <a:rPr lang="zh-CN" altLang="en-US" smtClean="0"/>
              <a:pPr/>
              <a:t>2023/12/26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848019-7F8E-4133-9E4F-948F643F493C}" type="slidenum">
              <a:rPr lang="zh-CN" altLang="en-US" smtClean="0"/>
              <a:pPr/>
              <a:t>‹#›</a:t>
            </a:fld>
            <a:endParaRPr lang="zh-CN" altLang="en-US"/>
          </a:p>
        </p:txBody>
      </p:sp>
    </p:spTree>
    <p:extLst>
      <p:ext uri="{BB962C8B-B14F-4D97-AF65-F5344CB8AC3E}">
        <p14:creationId xmlns:p14="http://schemas.microsoft.com/office/powerpoint/2010/main" val="599319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848019-7F8E-4133-9E4F-948F643F493C}" type="slidenum">
              <a:rPr lang="zh-CN" altLang="en-US" smtClean="0"/>
              <a:pPr/>
              <a:t>50</a:t>
            </a:fld>
            <a:endParaRPr lang="zh-CN" altLang="en-US"/>
          </a:p>
        </p:txBody>
      </p:sp>
    </p:spTree>
    <p:extLst>
      <p:ext uri="{BB962C8B-B14F-4D97-AF65-F5344CB8AC3E}">
        <p14:creationId xmlns:p14="http://schemas.microsoft.com/office/powerpoint/2010/main" val="3939370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3A50402-34E2-4083-A67E-FFB8DA96FDE7}" type="datetime1">
              <a:rPr lang="en-US" altLang="zh-CN"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0DACA3-8DB4-463F-AC99-0826E8B82F18}" type="datetime1">
              <a:rPr lang="en-US" altLang="zh-CN"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B570BF-55C8-4245-9B3B-7068963919F8}" type="datetime1">
              <a:rPr lang="en-US" altLang="zh-CN"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4A398F-07F3-437B-AEDA-09E3448C89F9}" type="datetime1">
              <a:rPr lang="en-US" altLang="zh-CN"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02E526-0494-41DC-A197-96EE78426C4C}" type="datetime1">
              <a:rPr lang="en-US" altLang="zh-CN"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9241AA-B255-4BFF-A29C-1B24C113004D}" type="datetime1">
              <a:rPr lang="en-US" altLang="zh-CN" smtClean="0"/>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B333C6-8045-4FD3-90CC-4C838B0EDD41}" type="datetime1">
              <a:rPr lang="en-US" altLang="zh-CN" smtClean="0"/>
              <a:t>12/26/2023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3F5A3F-F475-43CD-97F4-E828C884BBC4}" type="datetime1">
              <a:rPr lang="en-US" altLang="zh-CN" smtClean="0"/>
              <a:t>12/26/2023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E0F7DA-C003-4604-96E4-3BAE5FBAD34A}" type="datetime1">
              <a:rPr lang="en-US" altLang="zh-CN" smtClean="0"/>
              <a:t>12/26/2023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ACD7C0-37D6-4DF0-9148-E10783FA923E}" type="datetime1">
              <a:rPr lang="en-US" altLang="zh-CN" smtClean="0"/>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4B2AA-067E-492B-A98D-0D96EDA5F44F}" type="datetime1">
              <a:rPr lang="en-US" altLang="zh-CN" smtClean="0"/>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CC8BF-06C5-402C-AA43-A486BF360009}" type="datetime1">
              <a:rPr lang="en-US" altLang="zh-CN" smtClean="0"/>
              <a:t>12/26/2023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sz="4800">
                <a:latin typeface="+mn-lt"/>
              </a:rPr>
              <a:t>JAVA</a:t>
            </a:r>
            <a:r>
              <a:rPr lang="zh-CN" altLang="en-US" sz="4800">
                <a:latin typeface="仿宋" panose="02010609060101010101" pitchFamily="49" charset="-122"/>
                <a:ea typeface="仿宋" panose="02010609060101010101" pitchFamily="49" charset="-122"/>
              </a:rPr>
              <a:t>程序设计</a:t>
            </a:r>
            <a:endParaRPr lang="en-US" sz="3600" dirty="0">
              <a:latin typeface="仿宋" panose="02010609060101010101" pitchFamily="49" charset="-122"/>
              <a:ea typeface="仿宋" panose="02010609060101010101" pitchFamily="49" charset="-122"/>
            </a:endParaRPr>
          </a:p>
        </p:txBody>
      </p:sp>
      <p:sp>
        <p:nvSpPr>
          <p:cNvPr id="3" name="Subtitle 2"/>
          <p:cNvSpPr>
            <a:spLocks noGrp="1"/>
          </p:cNvSpPr>
          <p:nvPr>
            <p:ph type="subTitle" idx="1"/>
          </p:nvPr>
        </p:nvSpPr>
        <p:spPr/>
        <p:txBody>
          <a:bodyPr>
            <a:normAutofit/>
          </a:bodyPr>
          <a:lstStyle/>
          <a:p>
            <a:r>
              <a:rPr lang="zh-CN" altLang="en-US" sz="2400" dirty="0">
                <a:solidFill>
                  <a:schemeClr val="tx1"/>
                </a:solidFill>
                <a:latin typeface="仿宋" panose="02010609060101010101" pitchFamily="49" charset="-122"/>
                <a:ea typeface="仿宋" panose="02010609060101010101" pitchFamily="49" charset="-122"/>
              </a:rPr>
              <a:t>姚俊梅</a:t>
            </a:r>
            <a:endParaRPr lang="en-US" altLang="zh-CN" sz="2400" dirty="0">
              <a:solidFill>
                <a:schemeClr val="tx1"/>
              </a:solidFill>
              <a:latin typeface="仿宋" panose="02010609060101010101" pitchFamily="49" charset="-122"/>
              <a:ea typeface="仿宋" panose="02010609060101010101" pitchFamily="49" charset="-122"/>
            </a:endParaRPr>
          </a:p>
          <a:p>
            <a:endParaRPr lang="en-US" sz="1400" dirty="0">
              <a:solidFill>
                <a:schemeClr val="tx1"/>
              </a:solidFill>
            </a:endParaRPr>
          </a:p>
        </p:txBody>
      </p:sp>
      <p:sp>
        <p:nvSpPr>
          <p:cNvPr id="5" name="Rectangle 5"/>
          <p:cNvSpPr/>
          <p:nvPr/>
        </p:nvSpPr>
        <p:spPr>
          <a:xfrm>
            <a:off x="35496" y="6172200"/>
            <a:ext cx="8784976" cy="646331"/>
          </a:xfrm>
          <a:prstGeom prst="rect">
            <a:avLst/>
          </a:prstGeom>
          <a:ln>
            <a:solidFill>
              <a:schemeClr val="tx1"/>
            </a:solidFill>
            <a:prstDash val="dash"/>
          </a:ln>
        </p:spPr>
        <p:txBody>
          <a:bodyPr wrap="square">
            <a:spAutoFit/>
          </a:bodyPr>
          <a:lstStyle/>
          <a:p>
            <a:r>
              <a:rPr lang="zh-CN" altLang="en-US" dirty="0">
                <a:latin typeface="仿宋" panose="02010609060101010101" pitchFamily="49" charset="-122"/>
                <a:ea typeface="仿宋" panose="02010609060101010101" pitchFamily="49" charset="-122"/>
              </a:rPr>
              <a:t>感谢：教材</a:t>
            </a:r>
            <a:r>
              <a:rPr lang="en-US" altLang="zh-CN" dirty="0">
                <a:latin typeface="仿宋" panose="02010609060101010101" pitchFamily="49" charset="-122"/>
                <a:ea typeface="仿宋" panose="02010609060101010101" pitchFamily="49" charset="-122"/>
              </a:rPr>
              <a:t>《</a:t>
            </a:r>
            <a:r>
              <a:rPr lang="en-US" altLang="zh-CN" dirty="0">
                <a:ea typeface="仿宋" panose="02010609060101010101" pitchFamily="49" charset="-122"/>
              </a:rPr>
              <a:t>Java</a:t>
            </a:r>
            <a:r>
              <a:rPr lang="zh-CN" altLang="en-US" dirty="0">
                <a:latin typeface="仿宋" panose="02010609060101010101" pitchFamily="49" charset="-122"/>
                <a:ea typeface="仿宋" panose="02010609060101010101" pitchFamily="49" charset="-122"/>
              </a:rPr>
              <a:t>大学实用教程</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的</a:t>
            </a:r>
            <a:r>
              <a:rPr lang="zh-CN" altLang="en-US">
                <a:latin typeface="仿宋" panose="02010609060101010101" pitchFamily="49" charset="-122"/>
                <a:ea typeface="仿宋" panose="02010609060101010101" pitchFamily="49" charset="-122"/>
              </a:rPr>
              <a:t>作者和其他</a:t>
            </a:r>
            <a:r>
              <a:rPr lang="zh-CN" altLang="en-US" dirty="0">
                <a:latin typeface="仿宋" panose="02010609060101010101" pitchFamily="49" charset="-122"/>
                <a:ea typeface="仿宋" panose="02010609060101010101" pitchFamily="49" charset="-122"/>
              </a:rPr>
              <a:t>老师提供</a:t>
            </a:r>
            <a:r>
              <a:rPr lang="en-US" altLang="zh-CN" dirty="0">
                <a:ea typeface="仿宋" panose="02010609060101010101" pitchFamily="49" charset="-122"/>
              </a:rPr>
              <a:t>PowerPoint</a:t>
            </a:r>
            <a:r>
              <a:rPr lang="zh-CN" altLang="en-US" dirty="0">
                <a:latin typeface="仿宋" panose="02010609060101010101" pitchFamily="49" charset="-122"/>
                <a:ea typeface="仿宋" panose="02010609060101010101" pitchFamily="49" charset="-122"/>
              </a:rPr>
              <a:t>讲义等资料！</a:t>
            </a:r>
            <a:endParaRPr lang="zh-CN" altLang="en-US" dirty="0"/>
          </a:p>
          <a:p>
            <a:r>
              <a:rPr lang="zh-CN" altLang="en-US" dirty="0">
                <a:latin typeface="仿宋" panose="02010609060101010101" pitchFamily="49" charset="-122"/>
                <a:ea typeface="仿宋" panose="02010609060101010101" pitchFamily="49" charset="-122"/>
              </a:rPr>
              <a:t>说明：本课程所使用的所有讲义，都是在以上资料上修改的。</a:t>
            </a:r>
            <a:endParaRPr lang="en-US" dirty="0">
              <a:latin typeface="仿宋" panose="02010609060101010101" pitchFamily="49" charset="-122"/>
              <a:ea typeface="仿宋" panose="02010609060101010101" pitchFamily="49" charset="-122"/>
            </a:endParaRPr>
          </a:p>
        </p:txBody>
      </p:sp>
      <p:sp>
        <p:nvSpPr>
          <p:cNvPr id="6" name="灯片编号占位符 5"/>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877230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082FB51-7FA5-4B67-AE71-AF241550CF2B}"/>
              </a:ext>
            </a:extLst>
          </p:cNvPr>
          <p:cNvSpPr/>
          <p:nvPr/>
        </p:nvSpPr>
        <p:spPr>
          <a:xfrm>
            <a:off x="1326468" y="43458"/>
            <a:ext cx="6491064" cy="6771084"/>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NetWin</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ActionListener, Runnable</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URL </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JTextField</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JTextArea</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area</a:t>
            </a:r>
            <a:r>
              <a:rPr lang="en-US" altLang="zh-CN" sz="1400" dirty="0">
                <a:solidFill>
                  <a:srgbClr val="000000"/>
                </a:solidFill>
                <a:latin typeface="Consolas" panose="020B0609020204030204" pitchFamily="49" charset="0"/>
              </a:rPr>
              <a:t>;</a:t>
            </a:r>
          </a:p>
          <a:p>
            <a:pPr algn="l"/>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0000C0"/>
                </a:solidFill>
                <a:latin typeface="Consolas" panose="020B0609020204030204" pitchFamily="49" charset="0"/>
              </a:rPr>
              <a:t>b</a:t>
            </a:r>
            <a:r>
              <a:rPr lang="en-US" altLang="zh-CN" sz="1400" b="1"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[118];</a:t>
            </a:r>
          </a:p>
          <a:p>
            <a:pPr algn="l"/>
            <a:r>
              <a:rPr lang="en-US" altLang="zh-CN" sz="1400" dirty="0">
                <a:solidFill>
                  <a:srgbClr val="000000"/>
                </a:solidFill>
                <a:latin typeface="Consolas" panose="020B0609020204030204" pitchFamily="49" charset="0"/>
              </a:rPr>
              <a:t>    Thread </a:t>
            </a:r>
            <a:r>
              <a:rPr lang="en-US" altLang="zh-CN" sz="1400" dirty="0" err="1">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NetWin</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C0"/>
                </a:solidFill>
                <a:latin typeface="Consolas" panose="020B0609020204030204" pitchFamily="49" charset="0"/>
              </a:rPr>
              <a:t>        text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(20);</a:t>
            </a:r>
          </a:p>
          <a:p>
            <a:pPr algn="l"/>
            <a:r>
              <a:rPr lang="en-US" altLang="zh-CN" sz="1400" dirty="0">
                <a:solidFill>
                  <a:srgbClr val="0000C0"/>
                </a:solidFill>
                <a:latin typeface="Consolas" panose="020B0609020204030204" pitchFamily="49" charset="0"/>
              </a:rPr>
              <a:t>        area</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JTextArea</a:t>
            </a:r>
            <a:r>
              <a:rPr lang="en-US" altLang="zh-CN" sz="1400" b="1" dirty="0">
                <a:solidFill>
                  <a:srgbClr val="000000"/>
                </a:solidFill>
                <a:latin typeface="Consolas" panose="020B0609020204030204" pitchFamily="49" charset="0"/>
              </a:rPr>
              <a:t>(12,12);</a:t>
            </a:r>
          </a:p>
          <a:p>
            <a:pPr algn="l"/>
            <a:r>
              <a:rPr lang="en-US" altLang="zh-CN" sz="1400" dirty="0">
                <a:solidFill>
                  <a:srgbClr val="000000"/>
                </a:solidFill>
                <a:latin typeface="Consolas" panose="020B0609020204030204" pitchFamily="49" charset="0"/>
              </a:rPr>
              <a:t>        add(</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area</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CENTER</a:t>
            </a:r>
            <a:r>
              <a:rPr lang="en-US" altLang="zh-CN" sz="1400" b="1" i="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button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确定</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button</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JPanel</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JPanel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JLabel</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输入网址</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add(</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NORTH</a:t>
            </a:r>
            <a:r>
              <a:rPr lang="en-US" altLang="zh-CN" sz="1400" b="1" i="1" dirty="0">
                <a:solidFill>
                  <a:srgbClr val="000000"/>
                </a:solidFill>
                <a:latin typeface="Consolas" panose="020B0609020204030204" pitchFamily="49" charset="0"/>
              </a:rPr>
              <a:t>);</a:t>
            </a:r>
          </a:p>
          <a:p>
            <a:pPr algn="l"/>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setBounds</a:t>
            </a:r>
            <a:r>
              <a:rPr lang="en-US" altLang="zh-CN" sz="1400" dirty="0">
                <a:solidFill>
                  <a:srgbClr val="000000"/>
                </a:solidFill>
                <a:latin typeface="Consolas" panose="020B0609020204030204" pitchFamily="49" charset="0"/>
              </a:rPr>
              <a:t>(60, 60, 360, 300);</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 // </a:t>
            </a:r>
            <a:r>
              <a:rPr lang="zh-CN" altLang="en-US" sz="1400" b="1" dirty="0">
                <a:solidFill>
                  <a:srgbClr val="000000"/>
                </a:solidFill>
                <a:latin typeface="Consolas" panose="020B0609020204030204" pitchFamily="49" charset="0"/>
              </a:rPr>
              <a:t>创建线程但没有启动</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pic>
        <p:nvPicPr>
          <p:cNvPr id="4" name="图片 3">
            <a:extLst>
              <a:ext uri="{FF2B5EF4-FFF2-40B4-BE49-F238E27FC236}">
                <a16:creationId xmlns:a16="http://schemas.microsoft.com/office/drawing/2014/main" id="{EE7BF98B-F780-01F2-F705-3C33FA6EECA5}"/>
              </a:ext>
            </a:extLst>
          </p:cNvPr>
          <p:cNvPicPr>
            <a:picLocks noChangeAspect="1"/>
          </p:cNvPicPr>
          <p:nvPr/>
        </p:nvPicPr>
        <p:blipFill>
          <a:blip r:embed="rId2" cstate="print"/>
          <a:stretch>
            <a:fillRect/>
          </a:stretch>
        </p:blipFill>
        <p:spPr>
          <a:xfrm>
            <a:off x="5220072" y="476672"/>
            <a:ext cx="3024336" cy="2461494"/>
          </a:xfrm>
          <a:prstGeom prst="rect">
            <a:avLst/>
          </a:prstGeom>
          <a:ln>
            <a:solidFill>
              <a:schemeClr val="tx1"/>
            </a:solidFill>
          </a:ln>
        </p:spPr>
      </p:pic>
      <p:sp>
        <p:nvSpPr>
          <p:cNvPr id="5" name="灯片编号占位符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22044919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5" name="文本框 4"/>
          <p:cNvSpPr txBox="1"/>
          <p:nvPr/>
        </p:nvSpPr>
        <p:spPr>
          <a:xfrm>
            <a:off x="683568" y="1352957"/>
            <a:ext cx="7272808" cy="4524315"/>
          </a:xfrm>
          <a:prstGeom prst="rect">
            <a:avLst/>
          </a:prstGeom>
          <a:solidFill>
            <a:srgbClr val="CCFFFF"/>
          </a:solidFill>
        </p:spPr>
        <p:txBody>
          <a:bodyPr wrap="square" rtlCol="0">
            <a:spAutoFit/>
          </a:bodyPr>
          <a:lstStyle/>
          <a:p>
            <a:r>
              <a:rPr lang="en-US" altLang="zh-CN" dirty="0"/>
              <a:t>import </a:t>
            </a:r>
            <a:r>
              <a:rPr lang="en-US" altLang="zh-CN" dirty="0" err="1"/>
              <a:t>java.rmi</a:t>
            </a:r>
            <a:r>
              <a:rPr lang="en-US" altLang="zh-CN" dirty="0"/>
              <a:t>.*;</a:t>
            </a:r>
          </a:p>
          <a:p>
            <a:r>
              <a:rPr lang="en-US" altLang="zh-CN" dirty="0"/>
              <a:t>public class </a:t>
            </a:r>
            <a:r>
              <a:rPr lang="en-US" altLang="zh-CN" dirty="0" err="1"/>
              <a:t>ClientApplication</a:t>
            </a:r>
            <a:r>
              <a:rPr lang="en-US" altLang="zh-CN" dirty="0"/>
              <a:t>{</a:t>
            </a:r>
          </a:p>
          <a:p>
            <a:r>
              <a:rPr lang="en-US" altLang="zh-CN" dirty="0"/>
              <a:t>   public static void main(String </a:t>
            </a:r>
            <a:r>
              <a:rPr lang="en-US" altLang="zh-CN" dirty="0" err="1"/>
              <a:t>args</a:t>
            </a:r>
            <a:r>
              <a:rPr lang="en-US" altLang="zh-CN" dirty="0"/>
              <a:t>[]){</a:t>
            </a:r>
          </a:p>
          <a:p>
            <a:r>
              <a:rPr lang="en-US" altLang="zh-CN" dirty="0"/>
              <a:t>      try{</a:t>
            </a:r>
          </a:p>
          <a:p>
            <a:pPr lvl="1"/>
            <a:r>
              <a:rPr lang="en-US" altLang="zh-CN" dirty="0"/>
              <a:t>         Remote  </a:t>
            </a:r>
            <a:r>
              <a:rPr lang="en-US" altLang="zh-CN" dirty="0" err="1"/>
              <a:t>remoteObject</a:t>
            </a:r>
            <a:r>
              <a:rPr lang="en-US" altLang="zh-CN" dirty="0"/>
              <a:t> = </a:t>
            </a:r>
            <a:r>
              <a:rPr lang="en-US" altLang="zh-CN" dirty="0" err="1"/>
              <a:t>Naming.lookup</a:t>
            </a:r>
            <a:r>
              <a:rPr lang="en-US" altLang="zh-CN" dirty="0"/>
              <a:t>("</a:t>
            </a:r>
            <a:r>
              <a:rPr lang="en-US" altLang="zh-CN" b="1" dirty="0" err="1">
                <a:solidFill>
                  <a:srgbClr val="0000FF"/>
                </a:solidFill>
              </a:rPr>
              <a:t>rmi</a:t>
            </a:r>
            <a:r>
              <a:rPr lang="en-US" altLang="zh-CN" b="1" dirty="0">
                <a:solidFill>
                  <a:srgbClr val="0000FF"/>
                </a:solidFill>
              </a:rPr>
              <a:t>://127.0.0.1/</a:t>
            </a:r>
            <a:r>
              <a:rPr lang="en-US" altLang="zh-CN" b="1" dirty="0" err="1">
                <a:solidFill>
                  <a:srgbClr val="0000FF"/>
                </a:solidFill>
              </a:rPr>
              <a:t>rect</a:t>
            </a:r>
            <a:r>
              <a:rPr lang="en-US" altLang="zh-CN" dirty="0"/>
              <a:t>");</a:t>
            </a:r>
          </a:p>
          <a:p>
            <a:pPr lvl="1"/>
            <a:r>
              <a:rPr lang="en-US" altLang="zh-CN" dirty="0"/>
              <a:t>         </a:t>
            </a:r>
            <a:r>
              <a:rPr lang="en-US" altLang="zh-CN" dirty="0" err="1"/>
              <a:t>RemoteSubject</a:t>
            </a:r>
            <a:r>
              <a:rPr lang="en-US" altLang="zh-CN" dirty="0"/>
              <a:t> </a:t>
            </a:r>
            <a:r>
              <a:rPr lang="en-US" altLang="zh-CN" dirty="0" err="1"/>
              <a:t>remoteSubject</a:t>
            </a:r>
            <a:r>
              <a:rPr lang="en-US" altLang="zh-CN" dirty="0"/>
              <a:t> = (</a:t>
            </a:r>
            <a:r>
              <a:rPr lang="en-US" altLang="zh-CN" dirty="0" err="1"/>
              <a:t>RemoteSubject</a:t>
            </a:r>
            <a:r>
              <a:rPr lang="en-US" altLang="zh-CN" dirty="0"/>
              <a:t>)</a:t>
            </a:r>
            <a:r>
              <a:rPr lang="en-US" altLang="zh-CN" dirty="0" err="1"/>
              <a:t>remoteObject</a:t>
            </a:r>
            <a:r>
              <a:rPr lang="en-US" altLang="zh-CN" dirty="0"/>
              <a:t>;</a:t>
            </a:r>
          </a:p>
          <a:p>
            <a:pPr lvl="1"/>
            <a:r>
              <a:rPr lang="en-US" altLang="zh-CN" dirty="0"/>
              <a:t>         </a:t>
            </a:r>
            <a:r>
              <a:rPr lang="en-US" altLang="zh-CN" dirty="0" err="1"/>
              <a:t>remoteSubject.setWidth</a:t>
            </a:r>
            <a:r>
              <a:rPr lang="en-US" altLang="zh-CN" dirty="0"/>
              <a:t>(129);</a:t>
            </a:r>
          </a:p>
          <a:p>
            <a:pPr lvl="1"/>
            <a:r>
              <a:rPr lang="en-US" altLang="zh-CN" dirty="0"/>
              <a:t>         </a:t>
            </a:r>
            <a:r>
              <a:rPr lang="en-US" altLang="zh-CN" dirty="0" err="1"/>
              <a:t>remoteSubject.setHeight</a:t>
            </a:r>
            <a:r>
              <a:rPr lang="en-US" altLang="zh-CN" dirty="0"/>
              <a:t>(528);</a:t>
            </a:r>
          </a:p>
          <a:p>
            <a:pPr lvl="1"/>
            <a:r>
              <a:rPr lang="en-US" altLang="zh-CN" dirty="0"/>
              <a:t>         double area=</a:t>
            </a:r>
            <a:r>
              <a:rPr lang="en-US" altLang="zh-CN" dirty="0" err="1"/>
              <a:t>remoteSubject.getArea</a:t>
            </a:r>
            <a:r>
              <a:rPr lang="en-US" altLang="zh-CN" dirty="0"/>
              <a:t>(); </a:t>
            </a:r>
          </a:p>
          <a:p>
            <a:pPr lvl="1"/>
            <a:r>
              <a:rPr lang="en-US" altLang="zh-CN" dirty="0"/>
              <a:t>         </a:t>
            </a:r>
            <a:r>
              <a:rPr lang="en-US" altLang="zh-CN" dirty="0" err="1"/>
              <a:t>System.out.println</a:t>
            </a:r>
            <a:r>
              <a:rPr lang="en-US" altLang="zh-CN" dirty="0"/>
              <a:t>("</a:t>
            </a:r>
            <a:r>
              <a:rPr lang="zh-CN" altLang="en-US" dirty="0"/>
              <a:t>面积</a:t>
            </a:r>
            <a:r>
              <a:rPr lang="en-US" altLang="zh-CN" dirty="0"/>
              <a:t>:"+area);</a:t>
            </a:r>
          </a:p>
          <a:p>
            <a:r>
              <a:rPr lang="en-US" altLang="zh-CN" dirty="0"/>
              <a:t>      }</a:t>
            </a:r>
          </a:p>
          <a:p>
            <a:r>
              <a:rPr lang="en-US" altLang="zh-CN" dirty="0"/>
              <a:t>      catch(Exception </a:t>
            </a:r>
            <a:r>
              <a:rPr lang="en-US" altLang="zh-CN" dirty="0" err="1"/>
              <a:t>exp</a:t>
            </a:r>
            <a:r>
              <a:rPr lang="en-US" altLang="zh-CN" dirty="0"/>
              <a:t>){</a:t>
            </a:r>
          </a:p>
          <a:p>
            <a:pPr lvl="1"/>
            <a:r>
              <a:rPr lang="en-US" altLang="zh-CN" dirty="0"/>
              <a:t>         </a:t>
            </a:r>
            <a:r>
              <a:rPr lang="en-US" altLang="zh-CN" dirty="0" err="1"/>
              <a:t>System.out.println</a:t>
            </a:r>
            <a:r>
              <a:rPr lang="en-US" altLang="zh-CN" dirty="0"/>
              <a:t>(</a:t>
            </a:r>
            <a:r>
              <a:rPr lang="en-US" altLang="zh-CN" dirty="0" err="1"/>
              <a:t>exp.toString</a:t>
            </a:r>
            <a:r>
              <a:rPr lang="en-US" altLang="zh-CN" dirty="0"/>
              <a:t>());</a:t>
            </a:r>
          </a:p>
          <a:p>
            <a:r>
              <a:rPr lang="en-US" altLang="zh-CN" dirty="0"/>
              <a:t>      }</a:t>
            </a:r>
          </a:p>
          <a:p>
            <a:r>
              <a:rPr lang="en-US" altLang="zh-CN" dirty="0"/>
              <a:t>   }</a:t>
            </a:r>
          </a:p>
          <a:p>
            <a:r>
              <a:rPr lang="en-US" altLang="zh-CN" dirty="0"/>
              <a:t>}</a:t>
            </a:r>
          </a:p>
        </p:txBody>
      </p:sp>
      <p:sp>
        <p:nvSpPr>
          <p:cNvPr id="6" name="TextBox 5"/>
          <p:cNvSpPr txBox="1"/>
          <p:nvPr/>
        </p:nvSpPr>
        <p:spPr>
          <a:xfrm>
            <a:off x="35496" y="4760769"/>
            <a:ext cx="779765" cy="369332"/>
          </a:xfrm>
          <a:prstGeom prst="rect">
            <a:avLst/>
          </a:prstGeom>
          <a:noFill/>
          <a:ln w="25400">
            <a:solidFill>
              <a:srgbClr val="FF0000"/>
            </a:solidFill>
          </a:ln>
        </p:spPr>
        <p:txBody>
          <a:bodyPr wrap="none" rtlCol="0">
            <a:spAutoFit/>
          </a:bodyPr>
          <a:lstStyle/>
          <a:p>
            <a:r>
              <a:rPr lang="en-US" altLang="zh-CN" b="1" dirty="0"/>
              <a:t>Step 9</a:t>
            </a:r>
            <a:endParaRPr lang="zh-CN" altLang="en-US" b="1" dirty="0"/>
          </a:p>
        </p:txBody>
      </p:sp>
      <p:sp>
        <p:nvSpPr>
          <p:cNvPr id="7" name="灯片编号占位符 6"/>
          <p:cNvSpPr>
            <a:spLocks noGrp="1"/>
          </p:cNvSpPr>
          <p:nvPr>
            <p:ph type="sldNum" sz="quarter" idx="12"/>
          </p:nvPr>
        </p:nvSpPr>
        <p:spPr/>
        <p:txBody>
          <a:bodyPr/>
          <a:lstStyle/>
          <a:p>
            <a:fld id="{B6F15528-21DE-4FAA-801E-634DDDAF4B2B}" type="slidenum">
              <a:rPr lang="en-US" smtClean="0"/>
              <a:pPr/>
              <a:t>100</a:t>
            </a:fld>
            <a:endParaRPr lang="en-US"/>
          </a:p>
        </p:txBody>
      </p:sp>
    </p:spTree>
    <p:extLst>
      <p:ext uri="{BB962C8B-B14F-4D97-AF65-F5344CB8AC3E}">
        <p14:creationId xmlns:p14="http://schemas.microsoft.com/office/powerpoint/2010/main" val="34491954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11.10 Java</a:t>
            </a:r>
            <a:r>
              <a:rPr lang="zh-CN" altLang="en-US" dirty="0"/>
              <a:t>远程调用</a:t>
            </a:r>
          </a:p>
        </p:txBody>
      </p:sp>
      <p:pic>
        <p:nvPicPr>
          <p:cNvPr id="74754" name="Picture 2"/>
          <p:cNvPicPr>
            <a:picLocks noChangeAspect="1" noChangeArrowheads="1"/>
          </p:cNvPicPr>
          <p:nvPr/>
        </p:nvPicPr>
        <p:blipFill>
          <a:blip r:embed="rId2" cstate="print"/>
          <a:srcRect/>
          <a:stretch>
            <a:fillRect/>
          </a:stretch>
        </p:blipFill>
        <p:spPr bwMode="auto">
          <a:xfrm>
            <a:off x="800100" y="1285453"/>
            <a:ext cx="7543800" cy="5095875"/>
          </a:xfrm>
          <a:prstGeom prst="rect">
            <a:avLst/>
          </a:prstGeom>
          <a:noFill/>
          <a:ln w="9525">
            <a:noFill/>
            <a:miter lim="800000"/>
            <a:headEnd/>
            <a:tailEnd/>
          </a:ln>
        </p:spPr>
      </p:pic>
      <p:sp>
        <p:nvSpPr>
          <p:cNvPr id="5" name="TextBox 4"/>
          <p:cNvSpPr txBox="1"/>
          <p:nvPr/>
        </p:nvSpPr>
        <p:spPr>
          <a:xfrm>
            <a:off x="7164288" y="188640"/>
            <a:ext cx="1106329" cy="646331"/>
          </a:xfrm>
          <a:prstGeom prst="rect">
            <a:avLst/>
          </a:prstGeom>
          <a:noFill/>
          <a:ln w="25400">
            <a:solidFill>
              <a:srgbClr val="FF0000"/>
            </a:solidFill>
          </a:ln>
        </p:spPr>
        <p:txBody>
          <a:bodyPr wrap="none" rtlCol="0">
            <a:spAutoFit/>
          </a:bodyPr>
          <a:lstStyle/>
          <a:p>
            <a:r>
              <a:rPr lang="en-US" altLang="zh-CN" b="1" dirty="0"/>
              <a:t>D:\Server</a:t>
            </a:r>
          </a:p>
          <a:p>
            <a:r>
              <a:rPr lang="en-US" altLang="zh-CN" b="1" dirty="0"/>
              <a:t>D:\Client</a:t>
            </a:r>
            <a:endParaRPr lang="zh-CN" altLang="en-US" b="1" dirty="0"/>
          </a:p>
        </p:txBody>
      </p:sp>
      <p:sp>
        <p:nvSpPr>
          <p:cNvPr id="6" name="灯片编号占位符 5"/>
          <p:cNvSpPr>
            <a:spLocks noGrp="1"/>
          </p:cNvSpPr>
          <p:nvPr>
            <p:ph type="sldNum" sz="quarter" idx="12"/>
          </p:nvPr>
        </p:nvSpPr>
        <p:spPr/>
        <p:txBody>
          <a:bodyPr/>
          <a:lstStyle/>
          <a:p>
            <a:fld id="{B6F15528-21DE-4FAA-801E-634DDDAF4B2B}" type="slidenum">
              <a:rPr lang="en-US" smtClean="0"/>
              <a:pPr/>
              <a:t>101</a:t>
            </a:fld>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sp>
        <p:nvSpPr>
          <p:cNvPr id="4" name="灯片编号占位符 3"/>
          <p:cNvSpPr>
            <a:spLocks noGrp="1"/>
          </p:cNvSpPr>
          <p:nvPr>
            <p:ph type="sldNum" sz="quarter" idx="12"/>
          </p:nvPr>
        </p:nvSpPr>
        <p:spPr/>
        <p:txBody>
          <a:bodyPr/>
          <a:lstStyle/>
          <a:p>
            <a:fld id="{B6F15528-21DE-4FAA-801E-634DDDAF4B2B}" type="slidenum">
              <a:rPr lang="en-US" smtClean="0"/>
              <a:pPr/>
              <a:t>102</a:t>
            </a:fld>
            <a:endParaRPr lang="en-US"/>
          </a:p>
        </p:txBody>
      </p:sp>
    </p:spTree>
    <p:extLst>
      <p:ext uri="{BB962C8B-B14F-4D97-AF65-F5344CB8AC3E}">
        <p14:creationId xmlns:p14="http://schemas.microsoft.com/office/powerpoint/2010/main" val="3979348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082FB51-7FA5-4B67-AE71-AF241550CF2B}"/>
              </a:ext>
            </a:extLst>
          </p:cNvPr>
          <p:cNvSpPr/>
          <p:nvPr/>
        </p:nvSpPr>
        <p:spPr>
          <a:xfrm>
            <a:off x="2217226" y="1982450"/>
            <a:ext cx="4709548" cy="2893100"/>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 !(</a:t>
            </a:r>
            <a:r>
              <a:rPr lang="en-US" altLang="zh-CN" sz="1400" b="1" dirty="0" err="1">
                <a:solidFill>
                  <a:srgbClr val="0000C0"/>
                </a:solidFill>
                <a:latin typeface="Consolas" panose="020B0609020204030204" pitchFamily="49" charset="0"/>
              </a:rPr>
              <a:t>thread</a:t>
            </a:r>
            <a:r>
              <a:rPr lang="en-US" altLang="zh-CN" sz="1400" b="1" dirty="0" err="1">
                <a:solidFill>
                  <a:srgbClr val="000000"/>
                </a:solidFill>
                <a:latin typeface="Consolas" panose="020B0609020204030204" pitchFamily="49" charset="0"/>
              </a:rPr>
              <a:t>.isAlive</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thread</a:t>
            </a:r>
            <a:r>
              <a:rPr lang="en-US" altLang="zh-CN" sz="1400" dirty="0" err="1">
                <a:solidFill>
                  <a:srgbClr val="000000"/>
                </a:solidFill>
                <a:latin typeface="Consolas" panose="020B0609020204030204" pitchFamily="49" charset="0"/>
              </a:rPr>
              <a:t>.start</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err="1">
                <a:solidFill>
                  <a:srgbClr val="6A3E3E"/>
                </a:solidFill>
                <a:latin typeface="Consolas" panose="020B0609020204030204" pitchFamily="49" charset="0"/>
              </a:rPr>
              <a:t>ee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cxnSp>
        <p:nvCxnSpPr>
          <p:cNvPr id="3" name="Straight Arrow Connector 5">
            <a:extLst>
              <a:ext uri="{FF2B5EF4-FFF2-40B4-BE49-F238E27FC236}">
                <a16:creationId xmlns:a16="http://schemas.microsoft.com/office/drawing/2014/main" id="{279B1D3C-5ADE-450B-B527-8B1AFBF4D4E1}"/>
              </a:ext>
            </a:extLst>
          </p:cNvPr>
          <p:cNvCxnSpPr>
            <a:cxnSpLocks/>
          </p:cNvCxnSpPr>
          <p:nvPr/>
        </p:nvCxnSpPr>
        <p:spPr>
          <a:xfrm>
            <a:off x="1907704" y="4083462"/>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494993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8A1E40F-32B9-40F5-B21E-2AD94F50F01A}"/>
              </a:ext>
            </a:extLst>
          </p:cNvPr>
          <p:cNvSpPr/>
          <p:nvPr/>
        </p:nvSpPr>
        <p:spPr>
          <a:xfrm>
            <a:off x="1763688" y="151179"/>
            <a:ext cx="5616624" cy="6555641"/>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URL(</a:t>
            </a:r>
            <a:r>
              <a:rPr lang="en-US" altLang="zh-CN" sz="1400" b="1" dirty="0" err="1">
                <a:solidFill>
                  <a:srgbClr val="0000C0"/>
                </a:solidFill>
                <a:latin typeface="Consolas" panose="020B0609020204030204" pitchFamily="49" charset="0"/>
              </a:rPr>
              <a:t>text</a:t>
            </a:r>
            <a:r>
              <a:rPr lang="en-US" altLang="zh-CN" sz="1400" b="1" dirty="0" err="1">
                <a:solidFill>
                  <a:srgbClr val="000000"/>
                </a:solidFill>
                <a:latin typeface="Consolas" panose="020B0609020204030204" pitchFamily="49" charset="0"/>
              </a:rPr>
              <a:t>.getText</a:t>
            </a:r>
            <a:r>
              <a:rPr lang="en-US" altLang="zh-CN" sz="1400" b="1" dirty="0">
                <a:solidFill>
                  <a:srgbClr val="000000"/>
                </a:solidFill>
                <a:latin typeface="Consolas" panose="020B0609020204030204" pitchFamily="49" charset="0"/>
              </a:rPr>
              <a:t>().trim()); </a:t>
            </a:r>
            <a:r>
              <a:rPr lang="en-US" altLang="zh-CN" sz="1400" b="1" dirty="0">
                <a:solidFill>
                  <a:srgbClr val="3F7F5F"/>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n</a:t>
            </a:r>
            <a:r>
              <a:rPr lang="en-US" altLang="zh-CN" sz="1400" b="1" dirty="0">
                <a:solidFill>
                  <a:srgbClr val="000000"/>
                </a:solidFill>
                <a:latin typeface="Consolas" panose="020B0609020204030204" pitchFamily="49" charset="0"/>
              </a:rPr>
              <a:t> = -1;</a:t>
            </a:r>
            <a:r>
              <a:rPr lang="zh-CN" altLang="en-US"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area</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InputStream</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in</a:t>
            </a:r>
            <a:r>
              <a:rPr lang="en-US" altLang="zh-CN" sz="1400" dirty="0">
                <a:solidFill>
                  <a:srgbClr val="000000"/>
                </a:solidFill>
                <a:latin typeface="Consolas" panose="020B0609020204030204" pitchFamily="49" charset="0"/>
              </a:rPr>
              <a:t> = </a:t>
            </a:r>
            <a:r>
              <a:rPr lang="en-US" altLang="zh-CN" sz="1400" dirty="0" err="1">
                <a:solidFill>
                  <a:srgbClr val="0000C0"/>
                </a:solidFill>
                <a:latin typeface="Consolas" panose="020B0609020204030204" pitchFamily="49" charset="0"/>
              </a:rPr>
              <a:t>url</a:t>
            </a:r>
            <a:r>
              <a:rPr lang="en-US" altLang="zh-CN" sz="1400" dirty="0" err="1">
                <a:solidFill>
                  <a:srgbClr val="000000"/>
                </a:solidFill>
                <a:latin typeface="Consolas" panose="020B0609020204030204" pitchFamily="49" charset="0"/>
              </a:rPr>
              <a:t>.openStream</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n</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in</a:t>
            </a:r>
            <a:r>
              <a:rPr lang="en-US" altLang="zh-CN" sz="1400" b="1" dirty="0" err="1">
                <a:solidFill>
                  <a:srgbClr val="000000"/>
                </a:solidFill>
                <a:latin typeface="Consolas" panose="020B0609020204030204" pitchFamily="49" charset="0"/>
              </a:rPr>
              <a:t>.read</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b</a:t>
            </a:r>
            <a:r>
              <a:rPr lang="en-US" altLang="zh-CN" sz="1400" b="1" dirty="0">
                <a:solidFill>
                  <a:srgbClr val="000000"/>
                </a:solidFill>
                <a:latin typeface="Consolas" panose="020B0609020204030204" pitchFamily="49" charset="0"/>
              </a:rPr>
              <a:t>)) != -1 )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String </a:t>
            </a:r>
            <a:r>
              <a:rPr lang="en-US" altLang="zh-CN" sz="1400" dirty="0">
                <a:solidFill>
                  <a:srgbClr val="6A3E3E"/>
                </a:solidFill>
                <a:latin typeface="Consolas" panose="020B0609020204030204" pitchFamily="49" charset="0"/>
              </a:rPr>
              <a:t>s</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String(</a:t>
            </a:r>
            <a:r>
              <a:rPr lang="en-US" altLang="zh-CN" sz="1400" b="1" dirty="0">
                <a:solidFill>
                  <a:srgbClr val="0000C0"/>
                </a:solidFill>
                <a:latin typeface="Consolas" panose="020B0609020204030204" pitchFamily="49" charset="0"/>
              </a:rPr>
              <a:t>b</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n</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area</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s</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MalformedURLException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 </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 + </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 </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 + </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cxnSp>
        <p:nvCxnSpPr>
          <p:cNvPr id="3" name="Straight Arrow Connector 5">
            <a:extLst>
              <a:ext uri="{FF2B5EF4-FFF2-40B4-BE49-F238E27FC236}">
                <a16:creationId xmlns:a16="http://schemas.microsoft.com/office/drawing/2014/main" id="{053C6F3C-FE20-46DD-8CE6-379EBF2219A4}"/>
              </a:ext>
            </a:extLst>
          </p:cNvPr>
          <p:cNvCxnSpPr>
            <a:cxnSpLocks/>
          </p:cNvCxnSpPr>
          <p:nvPr/>
        </p:nvCxnSpPr>
        <p:spPr>
          <a:xfrm>
            <a:off x="1475656" y="1179607"/>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5">
            <a:extLst>
              <a:ext uri="{FF2B5EF4-FFF2-40B4-BE49-F238E27FC236}">
                <a16:creationId xmlns:a16="http://schemas.microsoft.com/office/drawing/2014/main" id="{D3135187-341B-433C-AC48-39CB9E25DCE1}"/>
              </a:ext>
            </a:extLst>
          </p:cNvPr>
          <p:cNvCxnSpPr>
            <a:cxnSpLocks/>
          </p:cNvCxnSpPr>
          <p:nvPr/>
        </p:nvCxnSpPr>
        <p:spPr>
          <a:xfrm>
            <a:off x="1475656" y="2456701"/>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灯片编号占位符 5"/>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999265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solidFill>
                  <a:srgbClr val="FF0000"/>
                </a:solidFill>
              </a:rPr>
              <a:t>11.3 </a:t>
            </a:r>
            <a:r>
              <a:rPr lang="zh-CN" altLang="en-US" sz="2000" dirty="0">
                <a:solidFill>
                  <a:srgbClr val="FF0000"/>
                </a:solidFill>
              </a:rPr>
              <a:t>显示</a:t>
            </a:r>
            <a:r>
              <a:rPr lang="en-US" altLang="zh-CN" sz="2000" dirty="0">
                <a:solidFill>
                  <a:srgbClr val="FF0000"/>
                </a:solidFill>
              </a:rPr>
              <a:t>URL</a:t>
            </a:r>
            <a:r>
              <a:rPr lang="zh-CN" altLang="en-US" sz="2000" dirty="0">
                <a:solidFill>
                  <a:srgbClr val="FF0000"/>
                </a:solidFill>
              </a:rPr>
              <a:t>资源中的</a:t>
            </a:r>
            <a:r>
              <a:rPr lang="en-US" altLang="zh-CN" sz="2000" dirty="0">
                <a:solidFill>
                  <a:srgbClr val="FF0000"/>
                </a:solidFill>
              </a:rPr>
              <a:t>HTML</a:t>
            </a:r>
            <a:r>
              <a:rPr lang="zh-CN" altLang="en-US" sz="2000" dirty="0">
                <a:solidFill>
                  <a:srgbClr val="FF0000"/>
                </a:solidFill>
              </a:rPr>
              <a:t>文件</a:t>
            </a:r>
            <a:endParaRPr lang="en-US" altLang="zh-CN" sz="2000" dirty="0">
              <a:solidFill>
                <a:srgbClr val="FF0000"/>
              </a:solidFill>
            </a:endParaRPr>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sp>
        <p:nvSpPr>
          <p:cNvPr id="4" name="灯片编号占位符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074804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11.3 </a:t>
            </a:r>
            <a:r>
              <a:rPr lang="zh-CN" altLang="en-US" sz="3200" dirty="0"/>
              <a:t>显示</a:t>
            </a:r>
            <a:r>
              <a:rPr lang="en-US" altLang="zh-CN" sz="3200" dirty="0"/>
              <a:t>URL</a:t>
            </a:r>
            <a:r>
              <a:rPr lang="zh-CN" altLang="en-US" sz="3200" dirty="0"/>
              <a:t>资源中的</a:t>
            </a:r>
            <a:r>
              <a:rPr lang="en-US" altLang="zh-CN" sz="3200" dirty="0"/>
              <a:t>HTML</a:t>
            </a:r>
            <a:r>
              <a:rPr lang="zh-CN" altLang="en-US" sz="3200" dirty="0"/>
              <a:t>文件</a:t>
            </a:r>
          </a:p>
        </p:txBody>
      </p:sp>
      <p:sp>
        <p:nvSpPr>
          <p:cNvPr id="3" name="内容占位符 2"/>
          <p:cNvSpPr>
            <a:spLocks noGrp="1"/>
          </p:cNvSpPr>
          <p:nvPr>
            <p:ph idx="1"/>
          </p:nvPr>
        </p:nvSpPr>
        <p:spPr/>
        <p:txBody>
          <a:bodyPr>
            <a:normAutofit/>
          </a:bodyPr>
          <a:lstStyle/>
          <a:p>
            <a:r>
              <a:rPr lang="en-US" altLang="zh-CN" sz="2000" dirty="0" err="1"/>
              <a:t>javax.swing</a:t>
            </a:r>
            <a:r>
              <a:rPr lang="zh-CN" altLang="en-US" sz="2000" dirty="0"/>
              <a:t>包中的</a:t>
            </a:r>
            <a:r>
              <a:rPr lang="en-US" altLang="zh-CN" sz="2000" b="1" dirty="0" err="1">
                <a:solidFill>
                  <a:srgbClr val="FF0000"/>
                </a:solidFill>
              </a:rPr>
              <a:t>JEditorPane</a:t>
            </a:r>
            <a:r>
              <a:rPr lang="zh-CN" altLang="en-US" sz="2000" dirty="0"/>
              <a:t>类可以解释执行</a:t>
            </a:r>
            <a:r>
              <a:rPr lang="en-US" altLang="zh-CN" sz="2000" dirty="0"/>
              <a:t>html</a:t>
            </a:r>
            <a:r>
              <a:rPr lang="zh-CN" altLang="en-US" sz="2000" dirty="0"/>
              <a:t>文件，也就是说，如果你把</a:t>
            </a:r>
            <a:r>
              <a:rPr lang="en-US" altLang="zh-CN" sz="2000" dirty="0"/>
              <a:t>html</a:t>
            </a:r>
            <a:r>
              <a:rPr lang="zh-CN" altLang="en-US" sz="2000" dirty="0"/>
              <a:t>文件读入到</a:t>
            </a:r>
            <a:r>
              <a:rPr lang="en-US" altLang="zh-CN" sz="2000" dirty="0" err="1"/>
              <a:t>JEditorPane</a:t>
            </a:r>
            <a:r>
              <a:rPr lang="zh-CN" altLang="en-US" sz="2000" dirty="0"/>
              <a:t>，该</a:t>
            </a:r>
            <a:r>
              <a:rPr lang="en-US" altLang="zh-CN" sz="2000" dirty="0"/>
              <a:t>html</a:t>
            </a:r>
            <a:r>
              <a:rPr lang="zh-CN" altLang="en-US" sz="2000" dirty="0"/>
              <a:t>文件就会被解释执行，显示在</a:t>
            </a:r>
            <a:r>
              <a:rPr lang="en-US" altLang="zh-CN" sz="2000" dirty="0" err="1"/>
              <a:t>JEditorPane</a:t>
            </a:r>
            <a:r>
              <a:rPr lang="zh-CN" altLang="en-US" sz="2000" dirty="0"/>
              <a:t>中，这样就可以看到网页的运行效果了。</a:t>
            </a:r>
            <a:endParaRPr lang="en-US" altLang="zh-CN" sz="2000" dirty="0"/>
          </a:p>
          <a:p>
            <a:endParaRPr lang="en-US" altLang="zh-CN" sz="2000" dirty="0"/>
          </a:p>
          <a:p>
            <a:r>
              <a:rPr lang="en-US" altLang="zh-CN" sz="2000" dirty="0" err="1"/>
              <a:t>JEditorPane</a:t>
            </a:r>
            <a:r>
              <a:rPr lang="zh-CN" altLang="en-US" sz="2000" dirty="0"/>
              <a:t>类的构造方法：</a:t>
            </a:r>
          </a:p>
          <a:p>
            <a:pPr marL="400050" lvl="1" indent="0">
              <a:buNone/>
            </a:pPr>
            <a:r>
              <a:rPr lang="en-US" altLang="zh-CN" sz="2000" dirty="0"/>
              <a:t>public </a:t>
            </a:r>
            <a:r>
              <a:rPr lang="en-US" altLang="zh-CN" sz="2000" dirty="0" err="1"/>
              <a:t>JEditorPane</a:t>
            </a:r>
            <a:r>
              <a:rPr lang="en-US" altLang="zh-CN" sz="2000" dirty="0"/>
              <a:t>()</a:t>
            </a:r>
          </a:p>
          <a:p>
            <a:pPr marL="400050" lvl="1" indent="0">
              <a:buNone/>
            </a:pPr>
            <a:r>
              <a:rPr lang="en-US" altLang="zh-CN" sz="2000" dirty="0"/>
              <a:t>public </a:t>
            </a:r>
            <a:r>
              <a:rPr lang="en-US" altLang="zh-CN" sz="2000" dirty="0" err="1"/>
              <a:t>JEditorPane</a:t>
            </a:r>
            <a:r>
              <a:rPr lang="en-US" altLang="zh-CN" sz="2000" dirty="0"/>
              <a:t>(URL </a:t>
            </a:r>
            <a:r>
              <a:rPr lang="en-US" altLang="zh-CN" sz="2000" dirty="0" err="1"/>
              <a:t>initialPage</a:t>
            </a:r>
            <a:r>
              <a:rPr lang="en-US" altLang="zh-CN" sz="2000" dirty="0"/>
              <a:t>) throws </a:t>
            </a:r>
            <a:r>
              <a:rPr lang="en-US" altLang="zh-CN" sz="2000" dirty="0" err="1"/>
              <a:t>IOException</a:t>
            </a:r>
            <a:endParaRPr lang="en-US" altLang="zh-CN" sz="2000" dirty="0"/>
          </a:p>
          <a:p>
            <a:pPr marL="400050" lvl="1" indent="0">
              <a:buNone/>
            </a:pPr>
            <a:r>
              <a:rPr lang="en-US" altLang="zh-CN" sz="2000" dirty="0"/>
              <a:t>public </a:t>
            </a:r>
            <a:r>
              <a:rPr lang="en-US" altLang="zh-CN" sz="2000" dirty="0" err="1"/>
              <a:t>JEditorPane</a:t>
            </a:r>
            <a:r>
              <a:rPr lang="en-US" altLang="zh-CN" sz="2000" dirty="0"/>
              <a:t>(String </a:t>
            </a:r>
            <a:r>
              <a:rPr lang="en-US" altLang="zh-CN" sz="2000" dirty="0" err="1"/>
              <a:t>url</a:t>
            </a:r>
            <a:r>
              <a:rPr lang="en-US" altLang="zh-CN" sz="2000" dirty="0"/>
              <a:t>) throws </a:t>
            </a:r>
            <a:r>
              <a:rPr lang="en-US" altLang="zh-CN" sz="2000" dirty="0" err="1"/>
              <a:t>IOException</a:t>
            </a:r>
            <a:endParaRPr lang="en-US" altLang="zh-CN" sz="2000" dirty="0"/>
          </a:p>
          <a:p>
            <a:r>
              <a:rPr lang="zh-CN" altLang="en-US" sz="2000" dirty="0"/>
              <a:t>后两个构造方法使用参数</a:t>
            </a:r>
            <a:r>
              <a:rPr lang="en-US" altLang="zh-CN" sz="2000" dirty="0" err="1"/>
              <a:t>initialPage</a:t>
            </a:r>
            <a:r>
              <a:rPr lang="zh-CN" altLang="en-US" sz="2000" dirty="0"/>
              <a:t>或</a:t>
            </a:r>
            <a:r>
              <a:rPr lang="en-US" altLang="zh-CN" sz="2000" dirty="0" err="1"/>
              <a:t>url</a:t>
            </a:r>
            <a:r>
              <a:rPr lang="zh-CN" altLang="en-US" sz="2000" dirty="0"/>
              <a:t>指定</a:t>
            </a:r>
            <a:r>
              <a:rPr lang="zh-CN" altLang="en-US" sz="2000" b="1" dirty="0">
                <a:solidFill>
                  <a:srgbClr val="0000FF"/>
                </a:solidFill>
              </a:rPr>
              <a:t>最初的</a:t>
            </a:r>
            <a:r>
              <a:rPr lang="en-US" altLang="zh-CN" sz="2000" dirty="0"/>
              <a:t>URL</a:t>
            </a:r>
            <a:r>
              <a:rPr lang="zh-CN" altLang="en-US" sz="2000" dirty="0"/>
              <a:t>中的</a:t>
            </a:r>
            <a:r>
              <a:rPr lang="zh-CN" altLang="en-US" sz="2000" b="1" dirty="0">
                <a:solidFill>
                  <a:srgbClr val="FF0000"/>
                </a:solidFill>
              </a:rPr>
              <a:t>资源</a:t>
            </a:r>
            <a:r>
              <a:rPr lang="zh-CN" altLang="en-US" sz="2000" dirty="0"/>
              <a:t>。</a:t>
            </a:r>
            <a:endParaRPr lang="en-US" altLang="zh-CN" sz="2000" dirty="0"/>
          </a:p>
          <a:p>
            <a:endParaRPr lang="en-US" altLang="zh-CN" sz="2000" dirty="0"/>
          </a:p>
          <a:p>
            <a:r>
              <a:rPr lang="en-US" altLang="zh-CN" sz="2000" dirty="0" err="1"/>
              <a:t>JEditorPane</a:t>
            </a:r>
            <a:r>
              <a:rPr lang="zh-CN" altLang="en-US" sz="2000" dirty="0"/>
              <a:t>对象调用</a:t>
            </a:r>
            <a:r>
              <a:rPr lang="en-US" altLang="zh-CN" sz="2000" dirty="0"/>
              <a:t>public void </a:t>
            </a:r>
            <a:r>
              <a:rPr lang="en-US" altLang="zh-CN" sz="2000" b="1" dirty="0" err="1">
                <a:solidFill>
                  <a:srgbClr val="FF0000"/>
                </a:solidFill>
              </a:rPr>
              <a:t>setPage</a:t>
            </a:r>
            <a:r>
              <a:rPr lang="en-US" altLang="zh-CN" sz="2000" dirty="0"/>
              <a:t>(URL page) throws </a:t>
            </a:r>
            <a:r>
              <a:rPr lang="en-US" altLang="zh-CN" sz="2000" dirty="0" err="1"/>
              <a:t>IOException</a:t>
            </a:r>
            <a:r>
              <a:rPr lang="zh-CN" altLang="en-US" sz="2000" dirty="0"/>
              <a:t>可以显示</a:t>
            </a:r>
            <a:r>
              <a:rPr lang="zh-CN" altLang="en-US" sz="2000" b="1" dirty="0">
                <a:solidFill>
                  <a:srgbClr val="0000FF"/>
                </a:solidFill>
              </a:rPr>
              <a:t>新的</a:t>
            </a:r>
            <a:r>
              <a:rPr lang="en-US" altLang="zh-CN" sz="2000" dirty="0"/>
              <a:t>URL</a:t>
            </a:r>
            <a:r>
              <a:rPr lang="zh-CN" altLang="en-US" sz="2000" dirty="0"/>
              <a:t>中的</a:t>
            </a:r>
            <a:r>
              <a:rPr lang="zh-CN" altLang="en-US" sz="2000" b="1" dirty="0">
                <a:solidFill>
                  <a:srgbClr val="FF0000"/>
                </a:solidFill>
              </a:rPr>
              <a:t>资源</a:t>
            </a:r>
            <a:r>
              <a:rPr lang="zh-CN" altLang="en-US" sz="2000" dirty="0"/>
              <a:t>。</a:t>
            </a:r>
          </a:p>
        </p:txBody>
      </p:sp>
      <p:sp>
        <p:nvSpPr>
          <p:cNvPr id="4" name="灯片编号占位符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041019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11.3 </a:t>
            </a:r>
            <a:r>
              <a:rPr lang="zh-CN" altLang="en-US" sz="3200" dirty="0"/>
              <a:t>显示</a:t>
            </a:r>
            <a:r>
              <a:rPr lang="en-US" altLang="zh-CN" sz="3200" dirty="0"/>
              <a:t>URL</a:t>
            </a:r>
            <a:r>
              <a:rPr lang="zh-CN" altLang="en-US" sz="3200" dirty="0"/>
              <a:t>资源中的</a:t>
            </a:r>
            <a:r>
              <a:rPr lang="en-US" altLang="zh-CN" sz="3200" dirty="0"/>
              <a:t>HTML</a:t>
            </a:r>
            <a:r>
              <a:rPr lang="zh-CN" altLang="en-US" sz="3200" dirty="0"/>
              <a:t>文件</a:t>
            </a:r>
          </a:p>
        </p:txBody>
      </p:sp>
      <p:sp>
        <p:nvSpPr>
          <p:cNvPr id="3" name="内容占位符 2"/>
          <p:cNvSpPr>
            <a:spLocks noGrp="1"/>
          </p:cNvSpPr>
          <p:nvPr>
            <p:ph idx="1"/>
          </p:nvPr>
        </p:nvSpPr>
        <p:spPr/>
        <p:txBody>
          <a:bodyPr/>
          <a:lstStyle/>
          <a:p>
            <a:r>
              <a:rPr lang="en-US" altLang="zh-CN" sz="2000" dirty="0"/>
              <a:t>【</a:t>
            </a:r>
            <a:r>
              <a:rPr lang="zh-CN" altLang="en-US" sz="2000" dirty="0"/>
              <a:t>例子</a:t>
            </a:r>
            <a:r>
              <a:rPr lang="en-US" altLang="zh-CN" sz="2000" dirty="0"/>
              <a:t>2】</a:t>
            </a:r>
          </a:p>
          <a:p>
            <a:r>
              <a:rPr lang="en-US" altLang="zh-CN" sz="2000" dirty="0"/>
              <a:t>Example11_2.java</a:t>
            </a:r>
            <a:endParaRPr lang="zh-CN" altLang="en-US" dirty="0"/>
          </a:p>
        </p:txBody>
      </p:sp>
      <p:pic>
        <p:nvPicPr>
          <p:cNvPr id="6" name="图片 5">
            <a:extLst>
              <a:ext uri="{FF2B5EF4-FFF2-40B4-BE49-F238E27FC236}">
                <a16:creationId xmlns:a16="http://schemas.microsoft.com/office/drawing/2014/main" id="{7025D019-61B6-5DCF-F91E-7AFE44A336D0}"/>
              </a:ext>
            </a:extLst>
          </p:cNvPr>
          <p:cNvPicPr>
            <a:picLocks noChangeAspect="1"/>
          </p:cNvPicPr>
          <p:nvPr/>
        </p:nvPicPr>
        <p:blipFill>
          <a:blip r:embed="rId2" cstate="print"/>
          <a:stretch>
            <a:fillRect/>
          </a:stretch>
        </p:blipFill>
        <p:spPr>
          <a:xfrm>
            <a:off x="2123728" y="2420888"/>
            <a:ext cx="5695132" cy="4057342"/>
          </a:xfrm>
          <a:prstGeom prst="rect">
            <a:avLst/>
          </a:prstGeom>
        </p:spPr>
      </p:pic>
      <p:sp>
        <p:nvSpPr>
          <p:cNvPr id="5" name="灯片编号占位符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942130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8A1E40F-32B9-40F5-B21E-2AD94F50F01A}"/>
              </a:ext>
            </a:extLst>
          </p:cNvPr>
          <p:cNvSpPr/>
          <p:nvPr/>
        </p:nvSpPr>
        <p:spPr>
          <a:xfrm>
            <a:off x="2411760" y="1982450"/>
            <a:ext cx="4320480" cy="2893100"/>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p>
          <a:p>
            <a:pPr algn="l"/>
            <a:endParaRPr lang="zh-CN" altLang="en-US" sz="1400" dirty="0">
              <a:latin typeface="Consolas" panose="020B0609020204030204" pitchFamily="49" charset="0"/>
            </a:endParaRP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Example11_2</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WinOne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sp>
        <p:nvSpPr>
          <p:cNvPr id="3" name="灯片编号占位符 2"/>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971436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8A1E40F-32B9-40F5-B21E-2AD94F50F01A}"/>
              </a:ext>
            </a:extLst>
          </p:cNvPr>
          <p:cNvSpPr/>
          <p:nvPr/>
        </p:nvSpPr>
        <p:spPr>
          <a:xfrm>
            <a:off x="1295636" y="43458"/>
            <a:ext cx="6552728" cy="6771084"/>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WinOne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ActionListener, Runnable</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URL </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JTextField</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JEditorPane</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Thread </a:t>
            </a:r>
            <a:r>
              <a:rPr lang="en-US" altLang="zh-CN" sz="1400" dirty="0" err="1">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a:t>
            </a:r>
          </a:p>
          <a:p>
            <a:pPr algn="l"/>
            <a:r>
              <a:rPr lang="en-US" altLang="zh-CN" sz="1400" b="1" dirty="0">
                <a:solidFill>
                  <a:srgbClr val="7F0055"/>
                </a:solidFill>
                <a:latin typeface="Consolas" panose="020B0609020204030204" pitchFamily="49" charset="0"/>
              </a:rPr>
              <a:t>    public</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WinOne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C0"/>
                </a:solidFill>
                <a:latin typeface="Consolas" panose="020B0609020204030204" pitchFamily="49" charset="0"/>
              </a:rPr>
              <a:t>       text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(20);</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JEditorPane</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.setEditable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false</a:t>
            </a:r>
            <a:r>
              <a:rPr lang="en-US" altLang="zh-CN" sz="1400" b="1" dirty="0">
                <a:solidFill>
                  <a:srgbClr val="000000"/>
                </a:solidFill>
                <a:latin typeface="Consolas" panose="020B0609020204030204" pitchFamily="49" charset="0"/>
              </a:rPr>
              <a:t>);</a:t>
            </a:r>
            <a:endParaRPr lang="en-US" altLang="zh-CN" sz="1400"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确定</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button</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JPanel</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JPanel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JLabel</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输入网址</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Container </a:t>
            </a:r>
            <a:r>
              <a:rPr lang="en-US" altLang="zh-CN" sz="1400" dirty="0">
                <a:solidFill>
                  <a:srgbClr val="6A3E3E"/>
                </a:solidFill>
                <a:latin typeface="Consolas" panose="020B0609020204030204" pitchFamily="49" charset="0"/>
              </a:rPr>
              <a:t>con</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getContentPane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editPane</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CENTER</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NORTH</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setBounds</a:t>
            </a:r>
            <a:r>
              <a:rPr lang="en-US" altLang="zh-CN" sz="1400" dirty="0">
                <a:solidFill>
                  <a:srgbClr val="000000"/>
                </a:solidFill>
                <a:latin typeface="Consolas" panose="020B0609020204030204" pitchFamily="49" charset="0"/>
              </a:rPr>
              <a:t>(60, 60, 360,300);</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validate();</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a:t>
            </a:r>
          </a:p>
          <a:p>
            <a:pPr algn="l"/>
            <a:endParaRPr lang="zh-CN" altLang="en-US" sz="1400" dirty="0">
              <a:latin typeface="Consolas" panose="020B0609020204030204" pitchFamily="49" charset="0"/>
            </a:endParaRPr>
          </a:p>
          <a:p>
            <a:pPr algn="l"/>
            <a:r>
              <a:rPr lang="en-US" altLang="zh-CN" sz="1400" dirty="0">
                <a:solidFill>
                  <a:srgbClr val="0000C0"/>
                </a:solidFill>
                <a:latin typeface="Consolas" panose="020B0609020204030204" pitchFamily="49" charset="0"/>
              </a:rPr>
              <a:t>       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 // </a:t>
            </a:r>
            <a:r>
              <a:rPr lang="zh-CN" altLang="en-US" sz="1400" b="1" dirty="0">
                <a:solidFill>
                  <a:srgbClr val="000000"/>
                </a:solidFill>
                <a:latin typeface="Consolas" panose="020B0609020204030204" pitchFamily="49" charset="0"/>
              </a:rPr>
              <a:t>创建线程但没有启动</a:t>
            </a:r>
            <a:endParaRPr lang="en-US" altLang="zh-CN" sz="1400" b="1" i="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
        <p:nvSpPr>
          <p:cNvPr id="3" name="灯片编号占位符 2"/>
          <p:cNvSpPr>
            <a:spLocks noGrp="1"/>
          </p:cNvSpPr>
          <p:nvPr>
            <p:ph type="sldNum" sz="quarter" idx="12"/>
          </p:nvPr>
        </p:nvSpPr>
        <p:spPr/>
        <p:txBody>
          <a:bodyPr/>
          <a:lstStyle/>
          <a:p>
            <a:fld id="{B6F15528-21DE-4FAA-801E-634DDDAF4B2B}" type="slidenum">
              <a:rPr lang="en-US" smtClean="0"/>
              <a:pPr/>
              <a:t>17</a:t>
            </a:fld>
            <a:endParaRPr lang="en-US"/>
          </a:p>
        </p:txBody>
      </p:sp>
      <p:pic>
        <p:nvPicPr>
          <p:cNvPr id="5" name="图片 4">
            <a:extLst>
              <a:ext uri="{FF2B5EF4-FFF2-40B4-BE49-F238E27FC236}">
                <a16:creationId xmlns:a16="http://schemas.microsoft.com/office/drawing/2014/main" id="{7025D019-61B6-5DCF-F91E-7AFE44A336D0}"/>
              </a:ext>
            </a:extLst>
          </p:cNvPr>
          <p:cNvPicPr>
            <a:picLocks noChangeAspect="1"/>
          </p:cNvPicPr>
          <p:nvPr/>
        </p:nvPicPr>
        <p:blipFill>
          <a:blip r:embed="rId2" cstate="print"/>
          <a:stretch>
            <a:fillRect/>
          </a:stretch>
        </p:blipFill>
        <p:spPr>
          <a:xfrm>
            <a:off x="5143503" y="428604"/>
            <a:ext cx="3810439" cy="2714644"/>
          </a:xfrm>
          <a:prstGeom prst="rect">
            <a:avLst/>
          </a:prstGeom>
        </p:spPr>
      </p:pic>
    </p:spTree>
    <p:extLst>
      <p:ext uri="{BB962C8B-B14F-4D97-AF65-F5344CB8AC3E}">
        <p14:creationId xmlns:p14="http://schemas.microsoft.com/office/powerpoint/2010/main" val="474828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50E454-2E51-4C36-B098-1C5FDDC76600}"/>
              </a:ext>
            </a:extLst>
          </p:cNvPr>
          <p:cNvSpPr/>
          <p:nvPr/>
        </p:nvSpPr>
        <p:spPr>
          <a:xfrm>
            <a:off x="2195736" y="1767006"/>
            <a:ext cx="4752528" cy="3323987"/>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thread</a:t>
            </a:r>
            <a:r>
              <a:rPr lang="en-US" altLang="zh-CN" sz="1400" b="1" dirty="0" err="1">
                <a:solidFill>
                  <a:srgbClr val="000000"/>
                </a:solidFill>
                <a:latin typeface="Consolas" panose="020B0609020204030204" pitchFamily="49" charset="0"/>
              </a:rPr>
              <a:t>.isAlive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thread</a:t>
            </a:r>
            <a:r>
              <a:rPr lang="en-US" altLang="zh-CN" sz="1400" dirty="0" err="1">
                <a:solidFill>
                  <a:srgbClr val="000000"/>
                </a:solidFill>
                <a:latin typeface="Consolas" panose="020B0609020204030204" pitchFamily="49" charset="0"/>
              </a:rPr>
              <a:t>.start</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err="1">
                <a:solidFill>
                  <a:srgbClr val="6A3E3E"/>
                </a:solidFill>
                <a:latin typeface="Consolas" panose="020B0609020204030204" pitchFamily="49" charset="0"/>
              </a:rPr>
              <a:t>ee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我正在读取</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
        <p:nvSpPr>
          <p:cNvPr id="3" name="灯片编号占位符 2"/>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498383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2FE68D9-76FE-4BC6-A2B5-14A3BF488F4C}"/>
              </a:ext>
            </a:extLst>
          </p:cNvPr>
          <p:cNvSpPr/>
          <p:nvPr/>
        </p:nvSpPr>
        <p:spPr>
          <a:xfrm>
            <a:off x="2195736" y="797510"/>
            <a:ext cx="4968552" cy="5262979"/>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URL(</a:t>
            </a:r>
            <a:r>
              <a:rPr lang="en-US" altLang="zh-CN" sz="1400" b="1" dirty="0" err="1">
                <a:solidFill>
                  <a:srgbClr val="0000C0"/>
                </a:solidFill>
                <a:latin typeface="Consolas" panose="020B0609020204030204" pitchFamily="49" charset="0"/>
              </a:rPr>
              <a:t>text</a:t>
            </a:r>
            <a:r>
              <a:rPr lang="en-US" altLang="zh-CN" sz="1400" b="1" dirty="0" err="1">
                <a:solidFill>
                  <a:srgbClr val="000000"/>
                </a:solidFill>
                <a:latin typeface="Consolas" panose="020B0609020204030204" pitchFamily="49" charset="0"/>
              </a:rPr>
              <a:t>.getText</a:t>
            </a:r>
            <a:r>
              <a:rPr lang="en-US" altLang="zh-CN" sz="1400" b="1" dirty="0">
                <a:solidFill>
                  <a:srgbClr val="000000"/>
                </a:solidFill>
                <a:latin typeface="Consolas" panose="020B0609020204030204" pitchFamily="49" charset="0"/>
              </a:rPr>
              <a:t>().trim());</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n</a:t>
            </a:r>
            <a:r>
              <a:rPr lang="en-US" altLang="zh-CN" sz="1400" b="1" dirty="0">
                <a:solidFill>
                  <a:srgbClr val="000000"/>
                </a:solidFill>
                <a:latin typeface="Consolas" panose="020B0609020204030204" pitchFamily="49" charset="0"/>
              </a:rPr>
              <a:t>=-1;</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.setPage</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MalformedURLException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 + </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 + </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cxnSp>
        <p:nvCxnSpPr>
          <p:cNvPr id="3" name="Straight Arrow Connector 5">
            <a:extLst>
              <a:ext uri="{FF2B5EF4-FFF2-40B4-BE49-F238E27FC236}">
                <a16:creationId xmlns:a16="http://schemas.microsoft.com/office/drawing/2014/main" id="{D8DB59ED-DE49-4432-86C0-1D10AD0D0145}"/>
              </a:ext>
            </a:extLst>
          </p:cNvPr>
          <p:cNvCxnSpPr>
            <a:cxnSpLocks/>
          </p:cNvCxnSpPr>
          <p:nvPr/>
        </p:nvCxnSpPr>
        <p:spPr>
          <a:xfrm>
            <a:off x="1907704" y="3121918"/>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09972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solidFill>
                  <a:srgbClr val="FF0000"/>
                </a:solidFill>
              </a:rPr>
              <a:t>11.1 URL</a:t>
            </a:r>
            <a:r>
              <a:rPr lang="zh-CN" altLang="en-US" sz="2000" dirty="0">
                <a:solidFill>
                  <a:srgbClr val="FF0000"/>
                </a:solidFill>
              </a:rPr>
              <a:t>类</a:t>
            </a:r>
            <a:endParaRPr lang="en-US" altLang="zh-CN" sz="2000" dirty="0">
              <a:solidFill>
                <a:srgbClr val="FF0000"/>
              </a:solidFill>
            </a:endParaRPr>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sp>
        <p:nvSpPr>
          <p:cNvPr id="4" name="灯片编号占位符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864651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solidFill>
                  <a:srgbClr val="FF0000"/>
                </a:solidFill>
              </a:rPr>
              <a:t>11.4 </a:t>
            </a:r>
            <a:r>
              <a:rPr lang="zh-CN" altLang="en-US" sz="2000" dirty="0">
                <a:solidFill>
                  <a:srgbClr val="FF0000"/>
                </a:solidFill>
              </a:rPr>
              <a:t>处理超链接</a:t>
            </a:r>
            <a:endParaRPr lang="en-US" altLang="zh-CN" sz="2000" dirty="0">
              <a:solidFill>
                <a:srgbClr val="FF0000"/>
              </a:solidFill>
            </a:endParaRPr>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sp>
        <p:nvSpPr>
          <p:cNvPr id="4" name="灯片编号占位符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446041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11.4 </a:t>
            </a:r>
            <a:r>
              <a:rPr lang="zh-CN" altLang="en-US" sz="3200" dirty="0"/>
              <a:t>处理超链接</a:t>
            </a:r>
          </a:p>
        </p:txBody>
      </p:sp>
      <p:sp>
        <p:nvSpPr>
          <p:cNvPr id="3" name="内容占位符 2"/>
          <p:cNvSpPr>
            <a:spLocks noGrp="1"/>
          </p:cNvSpPr>
          <p:nvPr>
            <p:ph idx="1"/>
          </p:nvPr>
        </p:nvSpPr>
        <p:spPr/>
        <p:txBody>
          <a:bodyPr>
            <a:normAutofit/>
          </a:bodyPr>
          <a:lstStyle/>
          <a:p>
            <a:r>
              <a:rPr lang="zh-CN" altLang="en-US" sz="2000" dirty="0"/>
              <a:t>程序可以通过处理</a:t>
            </a:r>
            <a:r>
              <a:rPr lang="en-US" altLang="zh-CN" sz="2000" dirty="0" err="1"/>
              <a:t>HyperlinkEvent</a:t>
            </a:r>
            <a:r>
              <a:rPr lang="zh-CN" altLang="en-US" sz="2000" b="1" dirty="0">
                <a:solidFill>
                  <a:srgbClr val="0000FF"/>
                </a:solidFill>
              </a:rPr>
              <a:t>事件</a:t>
            </a:r>
            <a:r>
              <a:rPr lang="zh-CN" altLang="en-US" sz="2000" dirty="0"/>
              <a:t>，来显示</a:t>
            </a:r>
            <a:r>
              <a:rPr lang="zh-CN" altLang="en-US" sz="2000" b="1" dirty="0">
                <a:solidFill>
                  <a:srgbClr val="0000FF"/>
                </a:solidFill>
              </a:rPr>
              <a:t>新的</a:t>
            </a:r>
            <a:r>
              <a:rPr lang="en-US" altLang="zh-CN" sz="2000" dirty="0"/>
              <a:t>URL</a:t>
            </a:r>
            <a:r>
              <a:rPr lang="zh-CN" altLang="en-US" sz="2000" dirty="0"/>
              <a:t>中的</a:t>
            </a:r>
            <a:r>
              <a:rPr lang="zh-CN" altLang="en-US" sz="2000" b="1" dirty="0">
                <a:solidFill>
                  <a:srgbClr val="FF0000"/>
                </a:solidFill>
              </a:rPr>
              <a:t>资源</a:t>
            </a:r>
            <a:r>
              <a:rPr lang="zh-CN" altLang="en-US" sz="2000" dirty="0"/>
              <a:t>。</a:t>
            </a:r>
            <a:endParaRPr lang="en-US" altLang="zh-CN" sz="2000" dirty="0"/>
          </a:p>
          <a:p>
            <a:r>
              <a:rPr lang="en-US" altLang="zh-CN" sz="2000" dirty="0" err="1"/>
              <a:t>JEditorPane</a:t>
            </a:r>
            <a:r>
              <a:rPr lang="zh-CN" altLang="en-US" sz="2000" dirty="0"/>
              <a:t>对象调用</a:t>
            </a:r>
            <a:r>
              <a:rPr lang="en-US" altLang="zh-CN" sz="2000" dirty="0" err="1"/>
              <a:t>addHyperlink</a:t>
            </a:r>
            <a:r>
              <a:rPr lang="en-US" altLang="zh-CN" sz="2000" b="1" dirty="0" err="1">
                <a:solidFill>
                  <a:srgbClr val="0000FF"/>
                </a:solidFill>
              </a:rPr>
              <a:t>Listener</a:t>
            </a:r>
            <a:r>
              <a:rPr lang="en-US" altLang="zh-CN" sz="2000" dirty="0"/>
              <a:t>(</a:t>
            </a:r>
            <a:r>
              <a:rPr lang="en-US" altLang="zh-CN" sz="2000" dirty="0" err="1"/>
              <a:t>HyperlinkListener</a:t>
            </a:r>
            <a:r>
              <a:rPr lang="en-US" altLang="zh-CN" sz="2000" dirty="0"/>
              <a:t> listener)</a:t>
            </a:r>
            <a:r>
              <a:rPr lang="zh-CN" altLang="en-US" sz="2000" dirty="0"/>
              <a:t>获得监视器。</a:t>
            </a:r>
            <a:endParaRPr lang="en-US" altLang="zh-CN" sz="2000" dirty="0"/>
          </a:p>
          <a:p>
            <a:r>
              <a:rPr lang="zh-CN" altLang="en-US" sz="2000" dirty="0"/>
              <a:t>监视器需要实现</a:t>
            </a:r>
            <a:r>
              <a:rPr lang="en-US" altLang="zh-CN" sz="2000" dirty="0" err="1"/>
              <a:t>HyperlinkListener</a:t>
            </a:r>
            <a:r>
              <a:rPr lang="zh-CN" altLang="en-US" sz="2000" dirty="0"/>
              <a:t>接口，该接口中的方法是</a:t>
            </a:r>
          </a:p>
          <a:p>
            <a:pPr marL="0" indent="0">
              <a:buNone/>
            </a:pPr>
            <a:r>
              <a:rPr lang="en-US" altLang="zh-CN" sz="2000" dirty="0"/>
              <a:t>	void </a:t>
            </a:r>
            <a:r>
              <a:rPr lang="en-US" altLang="zh-CN" sz="2000" b="1" dirty="0" err="1">
                <a:solidFill>
                  <a:srgbClr val="FF0000"/>
                </a:solidFill>
              </a:rPr>
              <a:t>hyperlinkUpdate</a:t>
            </a:r>
            <a:r>
              <a:rPr lang="en-US" altLang="zh-CN" sz="2000" dirty="0"/>
              <a:t>(</a:t>
            </a:r>
            <a:r>
              <a:rPr lang="en-US" altLang="zh-CN" sz="2000" dirty="0" err="1"/>
              <a:t>HyperlinkEvent</a:t>
            </a:r>
            <a:r>
              <a:rPr lang="en-US" altLang="zh-CN" sz="2000" dirty="0"/>
              <a:t> e)</a:t>
            </a:r>
          </a:p>
          <a:p>
            <a:endParaRPr lang="en-US" altLang="zh-CN" sz="2000" dirty="0"/>
          </a:p>
          <a:p>
            <a:r>
              <a:rPr lang="zh-CN" altLang="en-US" sz="2000" dirty="0"/>
              <a:t>在下面的例子</a:t>
            </a:r>
            <a:r>
              <a:rPr lang="en-US" altLang="zh-CN" sz="2000" dirty="0"/>
              <a:t>Example11_3.java</a:t>
            </a:r>
            <a:r>
              <a:rPr lang="zh-CN" altLang="en-US" sz="2000" dirty="0"/>
              <a:t>中，当单击超链接时，</a:t>
            </a:r>
            <a:r>
              <a:rPr lang="en-US" altLang="zh-CN" sz="2000" dirty="0" err="1"/>
              <a:t>JEditorPane</a:t>
            </a:r>
            <a:r>
              <a:rPr lang="zh-CN" altLang="en-US" sz="2000" dirty="0"/>
              <a:t>对象 将显示超链接所指向的网页。 </a:t>
            </a:r>
          </a:p>
        </p:txBody>
      </p:sp>
      <p:sp>
        <p:nvSpPr>
          <p:cNvPr id="4" name="Rectangle 3"/>
          <p:cNvSpPr/>
          <p:nvPr/>
        </p:nvSpPr>
        <p:spPr>
          <a:xfrm>
            <a:off x="7452320" y="35332"/>
            <a:ext cx="1636410" cy="369332"/>
          </a:xfrm>
          <a:prstGeom prst="rect">
            <a:avLst/>
          </a:prstGeom>
        </p:spPr>
        <p:txBody>
          <a:bodyPr wrap="none">
            <a:spAutoFit/>
          </a:bodyPr>
          <a:lstStyle/>
          <a:p>
            <a:r>
              <a:rPr lang="en-US" altLang="zh-CN" b="1" dirty="0" err="1">
                <a:solidFill>
                  <a:srgbClr val="FF0000"/>
                </a:solidFill>
              </a:rPr>
              <a:t>HyperlinkEvent</a:t>
            </a:r>
            <a:endParaRPr lang="en-US" b="1" dirty="0">
              <a:solidFill>
                <a:srgbClr val="FF0000"/>
              </a:solidFill>
            </a:endParaRPr>
          </a:p>
        </p:txBody>
      </p:sp>
      <p:sp>
        <p:nvSpPr>
          <p:cNvPr id="5" name="灯片编号占位符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755552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11.4 </a:t>
            </a:r>
            <a:r>
              <a:rPr lang="zh-CN" altLang="en-US" sz="3200" dirty="0"/>
              <a:t>处理超链接</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3】</a:t>
            </a:r>
          </a:p>
          <a:p>
            <a:r>
              <a:rPr lang="en-US" altLang="zh-CN" sz="2000" dirty="0"/>
              <a:t>Example11_3.java</a:t>
            </a:r>
            <a:endParaRPr lang="zh-CN" altLang="en-US" sz="2000" dirty="0"/>
          </a:p>
        </p:txBody>
      </p:sp>
      <p:pic>
        <p:nvPicPr>
          <p:cNvPr id="6" name="图片 5">
            <a:extLst>
              <a:ext uri="{FF2B5EF4-FFF2-40B4-BE49-F238E27FC236}">
                <a16:creationId xmlns:a16="http://schemas.microsoft.com/office/drawing/2014/main" id="{907FBECD-B143-C584-4F3F-61A652FDCE54}"/>
              </a:ext>
            </a:extLst>
          </p:cNvPr>
          <p:cNvPicPr>
            <a:picLocks noChangeAspect="1"/>
          </p:cNvPicPr>
          <p:nvPr/>
        </p:nvPicPr>
        <p:blipFill>
          <a:blip r:embed="rId2" cstate="print"/>
          <a:stretch>
            <a:fillRect/>
          </a:stretch>
        </p:blipFill>
        <p:spPr>
          <a:xfrm>
            <a:off x="4932040" y="2780928"/>
            <a:ext cx="3375721" cy="2850176"/>
          </a:xfrm>
          <a:prstGeom prst="rect">
            <a:avLst/>
          </a:prstGeom>
        </p:spPr>
      </p:pic>
      <p:pic>
        <p:nvPicPr>
          <p:cNvPr id="12" name="图片 11">
            <a:extLst>
              <a:ext uri="{FF2B5EF4-FFF2-40B4-BE49-F238E27FC236}">
                <a16:creationId xmlns:a16="http://schemas.microsoft.com/office/drawing/2014/main" id="{8996629F-B1F4-B913-D2D5-9CC1C1EE403D}"/>
              </a:ext>
            </a:extLst>
          </p:cNvPr>
          <p:cNvPicPr>
            <a:picLocks noChangeAspect="1"/>
          </p:cNvPicPr>
          <p:nvPr/>
        </p:nvPicPr>
        <p:blipFill>
          <a:blip r:embed="rId3" cstate="print"/>
          <a:stretch>
            <a:fillRect/>
          </a:stretch>
        </p:blipFill>
        <p:spPr>
          <a:xfrm>
            <a:off x="539551" y="2760748"/>
            <a:ext cx="3466335" cy="2828491"/>
          </a:xfrm>
          <a:prstGeom prst="rect">
            <a:avLst/>
          </a:prstGeom>
          <a:ln>
            <a:solidFill>
              <a:schemeClr val="tx1"/>
            </a:solidFill>
          </a:ln>
        </p:spPr>
      </p:pic>
      <p:cxnSp>
        <p:nvCxnSpPr>
          <p:cNvPr id="8" name="Straight Arrow Connector 5">
            <a:extLst>
              <a:ext uri="{FF2B5EF4-FFF2-40B4-BE49-F238E27FC236}">
                <a16:creationId xmlns:a16="http://schemas.microsoft.com/office/drawing/2014/main" id="{B4F9EF06-6DA7-400E-8D3B-2DD8C81CDBEE}"/>
              </a:ext>
            </a:extLst>
          </p:cNvPr>
          <p:cNvCxnSpPr>
            <a:cxnSpLocks/>
          </p:cNvCxnSpPr>
          <p:nvPr/>
        </p:nvCxnSpPr>
        <p:spPr>
          <a:xfrm flipV="1">
            <a:off x="2051720" y="3713237"/>
            <a:ext cx="3086396" cy="43584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061103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50E454-2E51-4C36-B098-1C5FDDC76600}"/>
              </a:ext>
            </a:extLst>
          </p:cNvPr>
          <p:cNvSpPr/>
          <p:nvPr/>
        </p:nvSpPr>
        <p:spPr>
          <a:xfrm>
            <a:off x="2447764" y="1874728"/>
            <a:ext cx="4248472" cy="3108543"/>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javax.swing.event</a:t>
            </a:r>
            <a:r>
              <a:rPr lang="en-US" altLang="zh-CN" sz="1400" b="1" dirty="0">
                <a:solidFill>
                  <a:srgbClr val="000000"/>
                </a:solidFill>
                <a:latin typeface="Consolas" panose="020B0609020204030204" pitchFamily="49" charset="0"/>
              </a:rPr>
              <a:t>.*;</a:t>
            </a:r>
          </a:p>
          <a:p>
            <a:pPr algn="l"/>
            <a:endParaRPr lang="zh-CN" altLang="en-US" sz="1400" dirty="0">
              <a:latin typeface="Consolas" panose="020B0609020204030204" pitchFamily="49" charset="0"/>
            </a:endParaRP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Example11_3</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WinTwo</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sp>
        <p:nvSpPr>
          <p:cNvPr id="3" name="灯片编号占位符 2"/>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172678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50E454-2E51-4C36-B098-1C5FDDC76600}"/>
              </a:ext>
            </a:extLst>
          </p:cNvPr>
          <p:cNvSpPr/>
          <p:nvPr/>
        </p:nvSpPr>
        <p:spPr>
          <a:xfrm>
            <a:off x="1187624" y="38100"/>
            <a:ext cx="6480720" cy="6555641"/>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WinTwo</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ActionListener,Runnable</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URL </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JTextField</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JEditorPane</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Thread </a:t>
            </a:r>
            <a:r>
              <a:rPr lang="en-US" altLang="zh-CN" sz="1400" dirty="0" err="1">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WinTwo</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(20);</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JEditorPane</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.setEditable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false</a:t>
            </a:r>
            <a:r>
              <a:rPr lang="en-US" altLang="zh-CN" sz="1400" b="1" dirty="0">
                <a:solidFill>
                  <a:srgbClr val="000000"/>
                </a:solidFill>
                <a:latin typeface="Consolas" panose="020B0609020204030204" pitchFamily="49" charset="0"/>
              </a:rPr>
              <a:t>);</a:t>
            </a:r>
          </a:p>
          <a:p>
            <a:pPr algn="l"/>
            <a:r>
              <a:rPr lang="en-US" altLang="zh-CN" sz="1400" dirty="0">
                <a:solidFill>
                  <a:srgbClr val="0000C0"/>
                </a:solidFill>
                <a:latin typeface="Consolas" panose="020B0609020204030204" pitchFamily="49" charset="0"/>
              </a:rPr>
              <a:t>        button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确定</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button</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JPanel</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JPanel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JLabel</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输入网址</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Container </a:t>
            </a:r>
            <a:r>
              <a:rPr lang="en-US" altLang="zh-CN" sz="1400" dirty="0">
                <a:solidFill>
                  <a:srgbClr val="6A3E3E"/>
                </a:solidFill>
                <a:latin typeface="Consolas" panose="020B0609020204030204" pitchFamily="49" charset="0"/>
              </a:rPr>
              <a:t>con</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getContentPane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editPane</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CENTER</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NORTH</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endParaRPr lang="en-US" altLang="zh-CN" sz="1400"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setBounds</a:t>
            </a:r>
            <a:r>
              <a:rPr lang="en-US" altLang="zh-CN" sz="1400" dirty="0">
                <a:solidFill>
                  <a:srgbClr val="000000"/>
                </a:solidFill>
                <a:latin typeface="Consolas" panose="020B0609020204030204" pitchFamily="49" charset="0"/>
              </a:rPr>
              <a:t>(60,60,360,300);</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validate();</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a:t>
            </a:r>
          </a:p>
          <a:p>
            <a:pPr algn="l"/>
            <a:r>
              <a:rPr lang="en-US" altLang="zh-CN" sz="1400" dirty="0">
                <a:solidFill>
                  <a:srgbClr val="0000C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p:txBody>
      </p:sp>
      <p:sp>
        <p:nvSpPr>
          <p:cNvPr id="3" name="灯片编号占位符 2"/>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185353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E154374-52CF-41FD-9C9D-B8870A3A7982}"/>
              </a:ext>
            </a:extLst>
          </p:cNvPr>
          <p:cNvSpPr/>
          <p:nvPr/>
        </p:nvSpPr>
        <p:spPr>
          <a:xfrm>
            <a:off x="899592" y="1336119"/>
            <a:ext cx="7344816" cy="4185761"/>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.addHyperlinkListener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HyperlinkListener</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hyperlinkUpdate</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HyperlinkEvent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e</a:t>
            </a:r>
            <a:r>
              <a:rPr lang="en-US" altLang="zh-CN" sz="1400" b="1" dirty="0" err="1">
                <a:solidFill>
                  <a:srgbClr val="000000"/>
                </a:solidFill>
                <a:latin typeface="Consolas" panose="020B0609020204030204" pitchFamily="49" charset="0"/>
              </a:rPr>
              <a:t>.getEventType</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HyperlinkEvent.EventType.</a:t>
            </a:r>
            <a:r>
              <a:rPr lang="en-US" altLang="zh-CN" sz="1400" b="1" i="1" dirty="0" err="1">
                <a:solidFill>
                  <a:srgbClr val="0000C0"/>
                </a:solidFill>
                <a:latin typeface="Consolas" panose="020B0609020204030204" pitchFamily="49" charset="0"/>
              </a:rPr>
              <a:t>ACTIVATED</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.setPage</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e</a:t>
            </a:r>
            <a:r>
              <a:rPr lang="en-US" altLang="zh-CN" sz="1400" dirty="0" err="1">
                <a:solidFill>
                  <a:srgbClr val="000000"/>
                </a:solidFill>
                <a:latin typeface="Consolas" panose="020B0609020204030204" pitchFamily="49" charset="0"/>
              </a:rPr>
              <a:t>.getURL</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a:t>
            </a:r>
          </a:p>
        </p:txBody>
      </p:sp>
      <p:cxnSp>
        <p:nvCxnSpPr>
          <p:cNvPr id="4" name="Straight Arrow Connector 5">
            <a:extLst>
              <a:ext uri="{FF2B5EF4-FFF2-40B4-BE49-F238E27FC236}">
                <a16:creationId xmlns:a16="http://schemas.microsoft.com/office/drawing/2014/main" id="{C04F9B1A-F26E-4D97-9FB8-BC30214433FF}"/>
              </a:ext>
            </a:extLst>
          </p:cNvPr>
          <p:cNvCxnSpPr>
            <a:cxnSpLocks/>
          </p:cNvCxnSpPr>
          <p:nvPr/>
        </p:nvCxnSpPr>
        <p:spPr>
          <a:xfrm>
            <a:off x="1660054" y="3212976"/>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946737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849F49-A89E-48F9-A41F-8278C8466308}"/>
              </a:ext>
            </a:extLst>
          </p:cNvPr>
          <p:cNvSpPr/>
          <p:nvPr/>
        </p:nvSpPr>
        <p:spPr>
          <a:xfrm>
            <a:off x="2123728" y="1659285"/>
            <a:ext cx="4896544" cy="3539430"/>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thread</a:t>
            </a:r>
            <a:r>
              <a:rPr lang="en-US" altLang="zh-CN" sz="1400" b="1" dirty="0" err="1">
                <a:solidFill>
                  <a:srgbClr val="000000"/>
                </a:solidFill>
                <a:latin typeface="Consolas" panose="020B0609020204030204" pitchFamily="49" charset="0"/>
              </a:rPr>
              <a:t>.isAlive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thread</a:t>
            </a:r>
            <a:r>
              <a:rPr lang="en-US" altLang="zh-CN" sz="1400" dirty="0" err="1">
                <a:solidFill>
                  <a:srgbClr val="000000"/>
                </a:solidFill>
                <a:latin typeface="Consolas" panose="020B0609020204030204" pitchFamily="49" charset="0"/>
              </a:rPr>
              <a:t>.start</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err="1">
                <a:solidFill>
                  <a:srgbClr val="6A3E3E"/>
                </a:solidFill>
                <a:latin typeface="Consolas" panose="020B0609020204030204" pitchFamily="49" charset="0"/>
              </a:rPr>
              <a:t>ee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我正在读取</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
        <p:nvSpPr>
          <p:cNvPr id="3" name="灯片编号占位符 2"/>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428769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70B77EC-057A-4615-89B7-623A48DAD1AB}"/>
              </a:ext>
            </a:extLst>
          </p:cNvPr>
          <p:cNvSpPr/>
          <p:nvPr/>
        </p:nvSpPr>
        <p:spPr>
          <a:xfrm>
            <a:off x="2051720" y="797510"/>
            <a:ext cx="5040560" cy="5262979"/>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URL(</a:t>
            </a:r>
            <a:r>
              <a:rPr lang="en-US" altLang="zh-CN" sz="1400" b="1" dirty="0" err="1">
                <a:solidFill>
                  <a:srgbClr val="0000C0"/>
                </a:solidFill>
                <a:latin typeface="Consolas" panose="020B0609020204030204" pitchFamily="49" charset="0"/>
              </a:rPr>
              <a:t>text</a:t>
            </a:r>
            <a:r>
              <a:rPr lang="en-US" altLang="zh-CN" sz="1400" b="1" dirty="0" err="1">
                <a:solidFill>
                  <a:srgbClr val="000000"/>
                </a:solidFill>
                <a:latin typeface="Consolas" panose="020B0609020204030204" pitchFamily="49" charset="0"/>
              </a:rPr>
              <a:t>.getText</a:t>
            </a:r>
            <a:r>
              <a:rPr lang="en-US" altLang="zh-CN" sz="1400" b="1" dirty="0">
                <a:solidFill>
                  <a:srgbClr val="000000"/>
                </a:solidFill>
                <a:latin typeface="Consolas" panose="020B0609020204030204" pitchFamily="49" charset="0"/>
              </a:rPr>
              <a:t>().trim());</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n</a:t>
            </a:r>
            <a:r>
              <a:rPr lang="en-US" altLang="zh-CN" sz="1400" b="1" dirty="0">
                <a:solidFill>
                  <a:srgbClr val="000000"/>
                </a:solidFill>
                <a:latin typeface="Consolas" panose="020B0609020204030204" pitchFamily="49" charset="0"/>
              </a:rPr>
              <a:t> = -1;</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.setPage</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MalformedURLException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a:t>
            </a:r>
          </a:p>
        </p:txBody>
      </p:sp>
      <p:sp>
        <p:nvSpPr>
          <p:cNvPr id="3" name="灯片编号占位符 2"/>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873641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solidFill>
                  <a:srgbClr val="FF0000"/>
                </a:solidFill>
              </a:rPr>
              <a:t>11.5 </a:t>
            </a:r>
            <a:r>
              <a:rPr lang="en-US" altLang="zh-CN" sz="2000" dirty="0" err="1">
                <a:solidFill>
                  <a:srgbClr val="FF0000"/>
                </a:solidFill>
              </a:rPr>
              <a:t>InetAddress</a:t>
            </a:r>
            <a:r>
              <a:rPr lang="zh-CN" altLang="en-US" sz="2000" dirty="0">
                <a:solidFill>
                  <a:srgbClr val="FF0000"/>
                </a:solidFill>
              </a:rPr>
              <a:t>类</a:t>
            </a:r>
            <a:endParaRPr lang="en-US" altLang="zh-CN" sz="2000" dirty="0">
              <a:solidFill>
                <a:srgbClr val="FF0000"/>
              </a:solidFill>
            </a:endParaRPr>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sp>
        <p:nvSpPr>
          <p:cNvPr id="4" name="灯片编号占位符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947634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11.5 </a:t>
            </a:r>
            <a:r>
              <a:rPr lang="en-US" altLang="zh-CN" sz="3200" dirty="0" err="1"/>
              <a:t>InetAddress</a:t>
            </a:r>
            <a:r>
              <a:rPr lang="zh-CN" altLang="en-US" sz="3200" dirty="0"/>
              <a:t>类</a:t>
            </a:r>
          </a:p>
        </p:txBody>
      </p:sp>
      <p:sp>
        <p:nvSpPr>
          <p:cNvPr id="3" name="内容占位符 2"/>
          <p:cNvSpPr>
            <a:spLocks noGrp="1"/>
          </p:cNvSpPr>
          <p:nvPr>
            <p:ph idx="1"/>
          </p:nvPr>
        </p:nvSpPr>
        <p:spPr/>
        <p:txBody>
          <a:bodyPr>
            <a:normAutofit/>
          </a:bodyPr>
          <a:lstStyle/>
          <a:p>
            <a:r>
              <a:rPr lang="en-US" altLang="zh-CN" sz="2000" dirty="0" err="1"/>
              <a:t>InetAddress</a:t>
            </a:r>
            <a:r>
              <a:rPr lang="zh-CN" altLang="en-US" sz="2000" dirty="0"/>
              <a:t>类的对象含有一个</a:t>
            </a:r>
            <a:r>
              <a:rPr lang="en-US" altLang="zh-CN" sz="2000" dirty="0"/>
              <a:t>Internet</a:t>
            </a:r>
            <a:r>
              <a:rPr lang="zh-CN" altLang="en-US" sz="2000" dirty="0"/>
              <a:t>主机地址的</a:t>
            </a:r>
            <a:r>
              <a:rPr lang="zh-CN" altLang="en-US" sz="2000" b="1" dirty="0">
                <a:solidFill>
                  <a:srgbClr val="FF0000"/>
                </a:solidFill>
              </a:rPr>
              <a:t>域名</a:t>
            </a:r>
            <a:r>
              <a:rPr lang="zh-CN" altLang="en-US" sz="2000" dirty="0"/>
              <a:t>和</a:t>
            </a:r>
            <a:r>
              <a:rPr lang="en-US" altLang="zh-CN" sz="2000" b="1" dirty="0">
                <a:solidFill>
                  <a:srgbClr val="0000FF"/>
                </a:solidFill>
              </a:rPr>
              <a:t>IP</a:t>
            </a:r>
            <a:r>
              <a:rPr lang="zh-CN" altLang="en-US" sz="2000" b="1" dirty="0">
                <a:solidFill>
                  <a:srgbClr val="0000FF"/>
                </a:solidFill>
              </a:rPr>
              <a:t>地址</a:t>
            </a:r>
            <a:r>
              <a:rPr lang="zh-CN" altLang="en-US" sz="2000" dirty="0"/>
              <a:t>，例如：</a:t>
            </a:r>
          </a:p>
          <a:p>
            <a:pPr marL="0" indent="0">
              <a:buNone/>
            </a:pPr>
            <a:r>
              <a:rPr lang="en-US" altLang="zh-CN" sz="2000" dirty="0"/>
              <a:t>	</a:t>
            </a:r>
            <a:r>
              <a:rPr lang="en-US" altLang="zh-CN" sz="2000" b="1" dirty="0">
                <a:solidFill>
                  <a:srgbClr val="FF0000"/>
                </a:solidFill>
              </a:rPr>
              <a:t>www.sina.com.cn</a:t>
            </a:r>
            <a:r>
              <a:rPr lang="en-US" altLang="zh-CN" sz="2000" dirty="0"/>
              <a:t>/</a:t>
            </a:r>
            <a:r>
              <a:rPr lang="en-US" altLang="zh-CN" sz="2000" b="1" dirty="0">
                <a:solidFill>
                  <a:srgbClr val="0000FF"/>
                </a:solidFill>
              </a:rPr>
              <a:t>157.255.224.244</a:t>
            </a:r>
          </a:p>
          <a:p>
            <a:endParaRPr lang="en-US" altLang="zh-CN" sz="2000" dirty="0"/>
          </a:p>
          <a:p>
            <a:r>
              <a:rPr lang="zh-CN" altLang="en-US" sz="2000" dirty="0"/>
              <a:t>域名容易记忆，当你在连接网络时输入一个主机地址的域名后，域名服务器（</a:t>
            </a:r>
            <a:r>
              <a:rPr lang="en-US" altLang="zh-CN" sz="2000" dirty="0"/>
              <a:t>Domain Name Servers, DNS</a:t>
            </a:r>
            <a:r>
              <a:rPr lang="zh-CN" altLang="en-US" sz="2000" dirty="0"/>
              <a:t>）负责将域名转化为</a:t>
            </a:r>
            <a:r>
              <a:rPr lang="en-US" altLang="zh-CN" sz="2000" dirty="0"/>
              <a:t>IP</a:t>
            </a:r>
            <a:r>
              <a:rPr lang="zh-CN" altLang="en-US" sz="2000" dirty="0"/>
              <a:t>地址，这样我们才能和主机建立连接。 </a:t>
            </a:r>
          </a:p>
        </p:txBody>
      </p:sp>
      <p:sp>
        <p:nvSpPr>
          <p:cNvPr id="4" name="灯片编号占位符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137501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 URL</a:t>
            </a:r>
            <a:r>
              <a:rPr lang="zh-CN" altLang="en-US" sz="3200" dirty="0"/>
              <a:t>类</a:t>
            </a:r>
          </a:p>
        </p:txBody>
      </p:sp>
      <p:sp>
        <p:nvSpPr>
          <p:cNvPr id="3" name="内容占位符 2"/>
          <p:cNvSpPr>
            <a:spLocks noGrp="1"/>
          </p:cNvSpPr>
          <p:nvPr>
            <p:ph idx="1"/>
          </p:nvPr>
        </p:nvSpPr>
        <p:spPr/>
        <p:txBody>
          <a:bodyPr>
            <a:normAutofit/>
          </a:bodyPr>
          <a:lstStyle/>
          <a:p>
            <a:r>
              <a:rPr lang="zh-CN" altLang="en-US" sz="2000" dirty="0"/>
              <a:t>一个</a:t>
            </a:r>
            <a:r>
              <a:rPr lang="en-US" altLang="zh-CN" sz="2000" dirty="0"/>
              <a:t>URL</a:t>
            </a:r>
            <a:r>
              <a:rPr lang="zh-CN" altLang="en-US" sz="2000" dirty="0"/>
              <a:t>对象通常包含最基本的三部分信息：协议、地址、资源。</a:t>
            </a:r>
            <a:endParaRPr lang="en-US" altLang="zh-CN" sz="2000" dirty="0"/>
          </a:p>
          <a:p>
            <a:pPr lvl="1"/>
            <a:r>
              <a:rPr lang="zh-CN" altLang="en-US" sz="2000" dirty="0"/>
              <a:t>常用的</a:t>
            </a:r>
            <a:r>
              <a:rPr lang="en-US" altLang="zh-CN" sz="2000" dirty="0"/>
              <a:t>http</a:t>
            </a:r>
            <a:r>
              <a:rPr lang="zh-CN" altLang="en-US" sz="2000" dirty="0"/>
              <a:t>、</a:t>
            </a:r>
            <a:r>
              <a:rPr lang="en-US" altLang="zh-CN" sz="2000" dirty="0"/>
              <a:t>ftp</a:t>
            </a:r>
            <a:r>
              <a:rPr lang="zh-CN" altLang="en-US" sz="2000" dirty="0"/>
              <a:t>、</a:t>
            </a:r>
            <a:r>
              <a:rPr lang="en-US" altLang="zh-CN" sz="2000" dirty="0"/>
              <a:t>file</a:t>
            </a:r>
            <a:r>
              <a:rPr lang="zh-CN" altLang="en-US" sz="2000" b="1" dirty="0">
                <a:solidFill>
                  <a:srgbClr val="FF0000"/>
                </a:solidFill>
              </a:rPr>
              <a:t>协议</a:t>
            </a:r>
            <a:r>
              <a:rPr lang="zh-CN" altLang="en-US" sz="2000" dirty="0"/>
              <a:t>都是</a:t>
            </a:r>
            <a:r>
              <a:rPr lang="en-US" altLang="zh-CN" sz="2000" dirty="0"/>
              <a:t>JVM</a:t>
            </a:r>
            <a:r>
              <a:rPr lang="zh-CN" altLang="en-US" sz="2000" dirty="0"/>
              <a:t>支持的协议</a:t>
            </a:r>
            <a:endParaRPr lang="en-US" altLang="zh-CN" sz="2000" dirty="0"/>
          </a:p>
          <a:p>
            <a:pPr lvl="1"/>
            <a:r>
              <a:rPr lang="zh-CN" altLang="en-US" sz="2000" b="1" dirty="0">
                <a:solidFill>
                  <a:srgbClr val="FF0000"/>
                </a:solidFill>
              </a:rPr>
              <a:t>地址</a:t>
            </a:r>
            <a:r>
              <a:rPr lang="zh-CN" altLang="en-US" sz="2000" dirty="0"/>
              <a:t>必须是能连接的有效的</a:t>
            </a:r>
            <a:r>
              <a:rPr lang="en-US" altLang="zh-CN" sz="2000" dirty="0"/>
              <a:t>IP</a:t>
            </a:r>
            <a:r>
              <a:rPr lang="zh-CN" altLang="en-US" sz="2000" dirty="0"/>
              <a:t>地址或域名（</a:t>
            </a:r>
            <a:r>
              <a:rPr lang="en-US" altLang="zh-CN" sz="2000" dirty="0"/>
              <a:t>host name</a:t>
            </a:r>
            <a:r>
              <a:rPr lang="zh-CN" altLang="en-US" sz="2000" dirty="0"/>
              <a:t>）</a:t>
            </a:r>
            <a:endParaRPr lang="en-US" altLang="zh-CN" sz="2000" dirty="0"/>
          </a:p>
          <a:p>
            <a:pPr lvl="1"/>
            <a:r>
              <a:rPr lang="zh-CN" altLang="en-US" sz="2000" b="1" dirty="0">
                <a:solidFill>
                  <a:srgbClr val="FF0000"/>
                </a:solidFill>
              </a:rPr>
              <a:t>资源</a:t>
            </a:r>
            <a:r>
              <a:rPr lang="zh-CN" altLang="en-US" sz="2000" dirty="0"/>
              <a:t>可以是主机上的任何一个</a:t>
            </a:r>
            <a:r>
              <a:rPr lang="zh-CN" altLang="en-US" sz="2000" dirty="0">
                <a:solidFill>
                  <a:srgbClr val="FF0000"/>
                </a:solidFill>
              </a:rPr>
              <a:t>文件</a:t>
            </a:r>
          </a:p>
          <a:p>
            <a:pPr marL="0" indent="0">
              <a:buNone/>
            </a:pPr>
            <a:endParaRPr lang="en-US" altLang="zh-CN" sz="2000" dirty="0"/>
          </a:p>
          <a:p>
            <a:r>
              <a:rPr lang="en-US" altLang="zh-CN" sz="2000" dirty="0"/>
              <a:t>IP: Internet Protocol</a:t>
            </a:r>
          </a:p>
          <a:p>
            <a:r>
              <a:rPr lang="en-US" altLang="zh-CN" sz="2000" dirty="0"/>
              <a:t>DNS: Domain Name Servers</a:t>
            </a:r>
            <a:r>
              <a:rPr lang="zh-CN" altLang="en-US" sz="2000" dirty="0"/>
              <a:t>，用来把</a:t>
            </a:r>
            <a:r>
              <a:rPr lang="en-US" altLang="zh-CN" sz="2000" dirty="0"/>
              <a:t>host name</a:t>
            </a:r>
            <a:r>
              <a:rPr lang="zh-CN" altLang="en-US" sz="2000" dirty="0"/>
              <a:t>转换成</a:t>
            </a:r>
            <a:r>
              <a:rPr lang="en-US" altLang="zh-CN" sz="2000" dirty="0"/>
              <a:t>IP</a:t>
            </a:r>
            <a:r>
              <a:rPr lang="zh-CN" altLang="en-US" sz="2000" dirty="0"/>
              <a:t>地址</a:t>
            </a:r>
            <a:endParaRPr lang="en-US" altLang="zh-CN" sz="2000" dirty="0"/>
          </a:p>
          <a:p>
            <a:endParaRPr lang="zh-CN" altLang="en-US" sz="2000" dirty="0"/>
          </a:p>
        </p:txBody>
      </p:sp>
      <p:sp>
        <p:nvSpPr>
          <p:cNvPr id="4" name="灯片编号占位符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668801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11.5 </a:t>
            </a:r>
            <a:r>
              <a:rPr lang="en-US" altLang="zh-CN" sz="3200" dirty="0" err="1"/>
              <a:t>InetAddress</a:t>
            </a:r>
            <a:r>
              <a:rPr lang="zh-CN" altLang="en-US" sz="3200" dirty="0"/>
              <a:t>类</a:t>
            </a:r>
          </a:p>
        </p:txBody>
      </p:sp>
      <p:sp>
        <p:nvSpPr>
          <p:cNvPr id="3" name="内容占位符 2"/>
          <p:cNvSpPr>
            <a:spLocks noGrp="1"/>
          </p:cNvSpPr>
          <p:nvPr>
            <p:ph idx="1"/>
          </p:nvPr>
        </p:nvSpPr>
        <p:spPr/>
        <p:txBody>
          <a:bodyPr>
            <a:normAutofit/>
          </a:bodyPr>
          <a:lstStyle/>
          <a:p>
            <a:r>
              <a:rPr lang="en-US" altLang="zh-CN" sz="2000" dirty="0"/>
              <a:t>1.</a:t>
            </a:r>
            <a:r>
              <a:rPr lang="zh-CN" altLang="en-US" sz="2000" dirty="0"/>
              <a:t>获取</a:t>
            </a:r>
            <a:r>
              <a:rPr lang="en-US" altLang="zh-CN" sz="2000" dirty="0"/>
              <a:t>Internet</a:t>
            </a:r>
            <a:r>
              <a:rPr lang="zh-CN" altLang="en-US" sz="2000" dirty="0"/>
              <a:t>上主机的地址</a:t>
            </a:r>
          </a:p>
          <a:p>
            <a:r>
              <a:rPr lang="en-US" altLang="zh-CN" sz="2000" dirty="0" err="1"/>
              <a:t>InetAddress</a:t>
            </a:r>
            <a:r>
              <a:rPr lang="zh-CN" altLang="en-US" sz="2000" dirty="0"/>
              <a:t>类的静态方法：</a:t>
            </a:r>
          </a:p>
          <a:p>
            <a:pPr marL="0" indent="0">
              <a:buNone/>
            </a:pPr>
            <a:r>
              <a:rPr lang="en-US" altLang="zh-CN" sz="2000" dirty="0"/>
              <a:t>	</a:t>
            </a:r>
            <a:r>
              <a:rPr lang="en-US" altLang="zh-CN" sz="2000" dirty="0" err="1"/>
              <a:t>getByName</a:t>
            </a:r>
            <a:r>
              <a:rPr lang="en-US" altLang="zh-CN" sz="2000" dirty="0"/>
              <a:t>(String s);</a:t>
            </a:r>
          </a:p>
          <a:p>
            <a:endParaRPr lang="en-US" altLang="zh-CN" sz="2000" dirty="0"/>
          </a:p>
          <a:p>
            <a:r>
              <a:rPr lang="zh-CN" altLang="en-US" sz="2000" dirty="0"/>
              <a:t>获得一个</a:t>
            </a:r>
            <a:r>
              <a:rPr lang="en-US" altLang="zh-CN" sz="2000" dirty="0" err="1"/>
              <a:t>InetAddress</a:t>
            </a:r>
            <a:r>
              <a:rPr lang="zh-CN" altLang="en-US" sz="2000" dirty="0"/>
              <a:t>对象，该对象含有主机地址的域名和</a:t>
            </a:r>
            <a:r>
              <a:rPr lang="en-US" altLang="zh-CN" sz="2000" dirty="0"/>
              <a:t>IP</a:t>
            </a:r>
            <a:r>
              <a:rPr lang="zh-CN" altLang="en-US" sz="2000" dirty="0"/>
              <a:t>地址，该对象用如下格式表示它包含的信息：</a:t>
            </a:r>
          </a:p>
          <a:p>
            <a:pPr marL="0" indent="0">
              <a:buNone/>
            </a:pPr>
            <a:r>
              <a:rPr lang="en-US" altLang="zh-CN" sz="2000" dirty="0"/>
              <a:t>	www.sina.com.cn/157.255.224.244</a:t>
            </a:r>
          </a:p>
          <a:p>
            <a:endParaRPr lang="en-US" altLang="zh-CN" sz="2000" dirty="0"/>
          </a:p>
        </p:txBody>
      </p:sp>
      <p:sp>
        <p:nvSpPr>
          <p:cNvPr id="4" name="灯片编号占位符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149046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4754CA1-E7C1-468C-A3D3-45DE781B7889}"/>
              </a:ext>
            </a:extLst>
          </p:cNvPr>
          <p:cNvSpPr/>
          <p:nvPr/>
        </p:nvSpPr>
        <p:spPr>
          <a:xfrm>
            <a:off x="611560" y="2492896"/>
            <a:ext cx="7848872" cy="3970318"/>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 </a:t>
            </a: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Example11_4</a:t>
            </a:r>
          </a:p>
          <a:p>
            <a:pPr algn="l"/>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try</a:t>
            </a:r>
          </a:p>
          <a:p>
            <a:pPr algn="l"/>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InetAddress</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address_1</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InetAddress.</a:t>
            </a:r>
            <a:r>
              <a:rPr lang="en-US" altLang="zh-CN" sz="1400" i="1" dirty="0" err="1">
                <a:solidFill>
                  <a:srgbClr val="000000"/>
                </a:solidFill>
                <a:latin typeface="Consolas" panose="020B0609020204030204" pitchFamily="49" charset="0"/>
              </a:rPr>
              <a:t>getByName</a:t>
            </a:r>
            <a:r>
              <a:rPr lang="en-US" altLang="zh-CN" sz="1400" i="1" dirty="0">
                <a:solidFill>
                  <a:srgbClr val="000000"/>
                </a:solidFill>
                <a:latin typeface="Consolas" panose="020B0609020204030204" pitchFamily="49" charset="0"/>
              </a:rPr>
              <a:t>(</a:t>
            </a:r>
            <a:r>
              <a:rPr lang="en-US" altLang="zh-CN" sz="1400" i="1" dirty="0">
                <a:solidFill>
                  <a:srgbClr val="2A00FF"/>
                </a:solidFill>
                <a:latin typeface="Consolas" panose="020B0609020204030204" pitchFamily="49" charset="0"/>
              </a:rPr>
              <a:t>"www.sina.com.cn"</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 </a:t>
            </a:r>
            <a:r>
              <a:rPr lang="en-US" altLang="zh-CN" sz="1400" b="1" i="1" dirty="0">
                <a:solidFill>
                  <a:srgbClr val="6A3E3E"/>
                </a:solidFill>
                <a:latin typeface="Consolas" panose="020B0609020204030204" pitchFamily="49" charset="0"/>
              </a:rPr>
              <a:t>address_1</a:t>
            </a:r>
            <a:r>
              <a:rPr lang="en-US" altLang="zh-CN" sz="1400" b="1" i="1" dirty="0">
                <a:solidFill>
                  <a:srgbClr val="000000"/>
                </a:solidFill>
                <a:latin typeface="Consolas" panose="020B0609020204030204" pitchFamily="49" charset="0"/>
              </a:rPr>
              <a:t>.toString()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 </a:t>
            </a:r>
            <a:r>
              <a:rPr lang="en-US" altLang="zh-CN" sz="1400" b="1" i="1" dirty="0">
                <a:solidFill>
                  <a:srgbClr val="6A3E3E"/>
                </a:solidFill>
                <a:latin typeface="Consolas" panose="020B0609020204030204" pitchFamily="49" charset="0"/>
              </a:rPr>
              <a:t>address_1</a:t>
            </a:r>
            <a:r>
              <a:rPr lang="en-US" altLang="zh-CN" sz="1400" b="1" i="1" dirty="0">
                <a:solidFill>
                  <a:srgbClr val="000000"/>
                </a:solidFill>
                <a:latin typeface="Consolas" panose="020B0609020204030204" pitchFamily="49" charset="0"/>
              </a:rPr>
              <a:t>.getHostName()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 </a:t>
            </a:r>
            <a:r>
              <a:rPr lang="en-US" altLang="zh-CN" sz="1400" b="1" i="1" dirty="0">
                <a:solidFill>
                  <a:srgbClr val="6A3E3E"/>
                </a:solidFill>
                <a:latin typeface="Consolas" panose="020B0609020204030204" pitchFamily="49" charset="0"/>
              </a:rPr>
              <a:t>address_1</a:t>
            </a:r>
            <a:r>
              <a:rPr lang="en-US" altLang="zh-CN" sz="1400" b="1" i="1" dirty="0">
                <a:solidFill>
                  <a:srgbClr val="000000"/>
                </a:solidFill>
                <a:latin typeface="Consolas" panose="020B0609020204030204" pitchFamily="49" charset="0"/>
              </a:rPr>
              <a:t>.getHostAddress()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UnknownHostException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zh-CN" altLang="en-US" sz="1400" b="1" i="1" dirty="0">
                <a:solidFill>
                  <a:srgbClr val="2A00FF"/>
                </a:solidFill>
                <a:latin typeface="Consolas" panose="020B0609020204030204" pitchFamily="49" charset="0"/>
              </a:rPr>
              <a:t>无法找到</a:t>
            </a:r>
            <a:r>
              <a:rPr lang="en-US" altLang="zh-CN" sz="1400" b="1" i="1" dirty="0">
                <a:solidFill>
                  <a:srgbClr val="2A00FF"/>
                </a:solidFill>
                <a:latin typeface="Consolas" panose="020B0609020204030204" pitchFamily="49" charset="0"/>
              </a:rPr>
              <a:t>www.sina.com.cn"</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sp>
        <p:nvSpPr>
          <p:cNvPr id="2" name="标题 1"/>
          <p:cNvSpPr>
            <a:spLocks noGrp="1"/>
          </p:cNvSpPr>
          <p:nvPr>
            <p:ph type="title"/>
          </p:nvPr>
        </p:nvSpPr>
        <p:spPr/>
        <p:txBody>
          <a:bodyPr>
            <a:normAutofit/>
          </a:bodyPr>
          <a:lstStyle/>
          <a:p>
            <a:pPr algn="l"/>
            <a:r>
              <a:rPr lang="en-US" altLang="zh-CN" sz="3200" dirty="0"/>
              <a:t>11.5 </a:t>
            </a:r>
            <a:r>
              <a:rPr lang="en-US" altLang="zh-CN" sz="3200" dirty="0" err="1"/>
              <a:t>InetAddress</a:t>
            </a:r>
            <a:r>
              <a:rPr lang="zh-CN" altLang="en-US" sz="3200" dirty="0"/>
              <a:t>类</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4】</a:t>
            </a:r>
          </a:p>
          <a:p>
            <a:r>
              <a:rPr lang="en-US" altLang="zh-CN" sz="2000" dirty="0"/>
              <a:t>Exampel11_4.java</a:t>
            </a:r>
            <a:endParaRPr lang="zh-CN" altLang="en-US" sz="2000" dirty="0"/>
          </a:p>
        </p:txBody>
      </p:sp>
      <p:pic>
        <p:nvPicPr>
          <p:cNvPr id="5" name="图片 4">
            <a:extLst>
              <a:ext uri="{FF2B5EF4-FFF2-40B4-BE49-F238E27FC236}">
                <a16:creationId xmlns:a16="http://schemas.microsoft.com/office/drawing/2014/main" id="{78723C4B-8981-485D-8575-41C2FA8E3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0747" y="1452529"/>
            <a:ext cx="3693377" cy="775919"/>
          </a:xfrm>
          <a:prstGeom prst="rect">
            <a:avLst/>
          </a:prstGeom>
        </p:spPr>
      </p:pic>
      <p:cxnSp>
        <p:nvCxnSpPr>
          <p:cNvPr id="7" name="Straight Arrow Connector 5">
            <a:extLst>
              <a:ext uri="{FF2B5EF4-FFF2-40B4-BE49-F238E27FC236}">
                <a16:creationId xmlns:a16="http://schemas.microsoft.com/office/drawing/2014/main" id="{96382712-7CC0-4D98-BD95-F211E19EE872}"/>
              </a:ext>
            </a:extLst>
          </p:cNvPr>
          <p:cNvCxnSpPr>
            <a:cxnSpLocks/>
          </p:cNvCxnSpPr>
          <p:nvPr/>
        </p:nvCxnSpPr>
        <p:spPr>
          <a:xfrm flipH="1">
            <a:off x="5796136" y="3719165"/>
            <a:ext cx="554574" cy="28803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12B0247-929C-4E4B-A9E6-0771D1A6C982}"/>
              </a:ext>
            </a:extLst>
          </p:cNvPr>
          <p:cNvSpPr txBox="1"/>
          <p:nvPr/>
        </p:nvSpPr>
        <p:spPr>
          <a:xfrm>
            <a:off x="5497760" y="3068960"/>
            <a:ext cx="2746648" cy="584775"/>
          </a:xfrm>
          <a:prstGeom prst="rect">
            <a:avLst/>
          </a:prstGeom>
          <a:noFill/>
          <a:ln w="12700">
            <a:solidFill>
              <a:srgbClr val="FF0000"/>
            </a:solidFill>
          </a:ln>
        </p:spPr>
        <p:txBody>
          <a:bodyPr wrap="square">
            <a:spAutoFit/>
          </a:bodyPr>
          <a:lstStyle/>
          <a:p>
            <a:r>
              <a:rPr lang="zh-CN" altLang="en-US" sz="1600" dirty="0"/>
              <a:t>InetAddress类没有构造方法，可以通过</a:t>
            </a:r>
            <a:r>
              <a:rPr lang="zh-CN" altLang="en-US" sz="1600" b="1" dirty="0">
                <a:solidFill>
                  <a:srgbClr val="FF0000"/>
                </a:solidFill>
              </a:rPr>
              <a:t>静态方法</a:t>
            </a:r>
            <a:r>
              <a:rPr lang="zh-CN" altLang="en-US" sz="1600" dirty="0"/>
              <a:t>获得对象</a:t>
            </a:r>
          </a:p>
        </p:txBody>
      </p:sp>
      <p:sp>
        <p:nvSpPr>
          <p:cNvPr id="8" name="灯片编号占位符 7"/>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522956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b="1" dirty="0">
                <a:solidFill>
                  <a:srgbClr val="FF0000"/>
                </a:solidFill>
              </a:rPr>
              <a:t>11.6 </a:t>
            </a:r>
            <a:r>
              <a:rPr lang="zh-CN" altLang="en-US" sz="2000" b="1" dirty="0">
                <a:solidFill>
                  <a:srgbClr val="FF0000"/>
                </a:solidFill>
              </a:rPr>
              <a:t>套接字</a:t>
            </a:r>
            <a:r>
              <a:rPr lang="en-US" altLang="zh-CN" sz="2000" b="1" dirty="0">
                <a:solidFill>
                  <a:srgbClr val="FF0000"/>
                </a:solidFill>
              </a:rPr>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cxnSp>
        <p:nvCxnSpPr>
          <p:cNvPr id="6" name="Straight Arrow Connector 5"/>
          <p:cNvCxnSpPr>
            <a:cxnSpLocks/>
          </p:cNvCxnSpPr>
          <p:nvPr/>
        </p:nvCxnSpPr>
        <p:spPr>
          <a:xfrm>
            <a:off x="179512" y="3623687"/>
            <a:ext cx="36004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4162771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11.6 </a:t>
            </a:r>
            <a:r>
              <a:rPr lang="zh-CN" altLang="en-US" sz="3200" dirty="0"/>
              <a:t>套接字</a:t>
            </a:r>
            <a:r>
              <a:rPr lang="en-US" altLang="zh-CN" sz="3200" dirty="0"/>
              <a:t>Socket</a:t>
            </a:r>
            <a:endParaRPr lang="zh-CN" altLang="en-US" sz="3200" dirty="0"/>
          </a:p>
        </p:txBody>
      </p:sp>
      <p:sp>
        <p:nvSpPr>
          <p:cNvPr id="3" name="内容占位符 2"/>
          <p:cNvSpPr>
            <a:spLocks noGrp="1"/>
          </p:cNvSpPr>
          <p:nvPr>
            <p:ph idx="1"/>
          </p:nvPr>
        </p:nvSpPr>
        <p:spPr/>
        <p:txBody>
          <a:bodyPr>
            <a:normAutofit/>
          </a:bodyPr>
          <a:lstStyle/>
          <a:p>
            <a:r>
              <a:rPr lang="zh-CN" altLang="en-US" sz="2000" dirty="0"/>
              <a:t>端口号与</a:t>
            </a:r>
            <a:r>
              <a:rPr lang="en-US" altLang="zh-CN" sz="2000" dirty="0"/>
              <a:t>IP</a:t>
            </a:r>
            <a:r>
              <a:rPr lang="zh-CN" altLang="en-US" sz="2000" dirty="0"/>
              <a:t>地址的组合得到一个</a:t>
            </a:r>
            <a:r>
              <a:rPr lang="zh-CN" altLang="en-US" sz="2000" b="1" dirty="0">
                <a:solidFill>
                  <a:srgbClr val="FF0000"/>
                </a:solidFill>
              </a:rPr>
              <a:t>网络套接字</a:t>
            </a:r>
            <a:r>
              <a:rPr lang="zh-CN" altLang="en-US" sz="2000" dirty="0"/>
              <a:t>。</a:t>
            </a:r>
            <a:endParaRPr lang="en-US" altLang="zh-CN" sz="2000" dirty="0"/>
          </a:p>
          <a:p>
            <a:endParaRPr lang="en-US" altLang="zh-CN" sz="2000" dirty="0"/>
          </a:p>
          <a:p>
            <a:r>
              <a:rPr lang="zh-CN" altLang="en-US" sz="2000" b="1" dirty="0">
                <a:solidFill>
                  <a:srgbClr val="FF0000"/>
                </a:solidFill>
              </a:rPr>
              <a:t>端口号</a:t>
            </a:r>
            <a:r>
              <a:rPr lang="zh-CN" altLang="en-US" sz="2000" dirty="0"/>
              <a:t>被规定为一个</a:t>
            </a:r>
            <a:r>
              <a:rPr lang="en-US" altLang="zh-CN" sz="2000" dirty="0"/>
              <a:t>16</a:t>
            </a:r>
            <a:r>
              <a:rPr lang="zh-CN" altLang="en-US" sz="2000" dirty="0"/>
              <a:t>位的整数</a:t>
            </a:r>
            <a:r>
              <a:rPr lang="en-US" altLang="zh-CN" sz="2000" dirty="0"/>
              <a:t>0~65535</a:t>
            </a:r>
            <a:r>
              <a:rPr lang="zh-CN" altLang="en-US" sz="2000" dirty="0"/>
              <a:t>。其中，</a:t>
            </a:r>
            <a:r>
              <a:rPr lang="en-US" altLang="zh-CN" sz="2000" dirty="0"/>
              <a:t>0~1023</a:t>
            </a:r>
            <a:r>
              <a:rPr lang="zh-CN" altLang="en-US" sz="2000" dirty="0"/>
              <a:t>被预先定义的服务通信占用（如</a:t>
            </a:r>
            <a:r>
              <a:rPr lang="en-US" altLang="zh-CN" sz="2000" dirty="0"/>
              <a:t>telnet</a:t>
            </a:r>
            <a:r>
              <a:rPr lang="zh-CN" altLang="en-US" sz="2000" dirty="0"/>
              <a:t>占用端口</a:t>
            </a:r>
            <a:r>
              <a:rPr lang="en-US" altLang="zh-CN" sz="2000" dirty="0"/>
              <a:t>23</a:t>
            </a:r>
            <a:r>
              <a:rPr lang="zh-CN" altLang="en-US" sz="2000" dirty="0"/>
              <a:t>，</a:t>
            </a:r>
            <a:r>
              <a:rPr lang="en-US" altLang="zh-CN" sz="2000" dirty="0"/>
              <a:t>http</a:t>
            </a:r>
            <a:r>
              <a:rPr lang="zh-CN" altLang="en-US" sz="2000" dirty="0"/>
              <a:t>占用端口</a:t>
            </a:r>
            <a:r>
              <a:rPr lang="en-US" altLang="zh-CN" sz="2000" dirty="0"/>
              <a:t>80</a:t>
            </a:r>
            <a:r>
              <a:rPr lang="zh-CN" altLang="en-US" sz="2000" dirty="0"/>
              <a:t>等）。除非我们需要访问这些特定的服务，否则，就应该使用</a:t>
            </a:r>
            <a:r>
              <a:rPr lang="en-US" altLang="zh-CN" sz="2000" dirty="0"/>
              <a:t>1024~65535</a:t>
            </a:r>
            <a:r>
              <a:rPr lang="zh-CN" altLang="en-US" sz="2000" dirty="0"/>
              <a:t>这些端口中的某一个进行通信，以免发生</a:t>
            </a:r>
            <a:r>
              <a:rPr lang="zh-CN" altLang="en-US" sz="2000" b="1" dirty="0">
                <a:solidFill>
                  <a:srgbClr val="0000FF"/>
                </a:solidFill>
              </a:rPr>
              <a:t>端口冲突</a:t>
            </a:r>
            <a:r>
              <a:rPr lang="zh-CN" altLang="en-US" sz="2000" dirty="0"/>
              <a:t>。 </a:t>
            </a:r>
          </a:p>
        </p:txBody>
      </p:sp>
      <p:sp>
        <p:nvSpPr>
          <p:cNvPr id="4" name="灯片编号占位符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956030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11.6 </a:t>
            </a:r>
            <a:r>
              <a:rPr lang="zh-CN" altLang="en-US" sz="3200" dirty="0"/>
              <a:t>套接字</a:t>
            </a:r>
            <a:r>
              <a:rPr lang="en-US" altLang="zh-CN" sz="3200" dirty="0"/>
              <a:t>Socket</a:t>
            </a:r>
            <a:endParaRPr lang="zh-CN" altLang="en-US" sz="3200" dirty="0"/>
          </a:p>
        </p:txBody>
      </p:sp>
      <p:sp>
        <p:nvSpPr>
          <p:cNvPr id="3" name="内容占位符 2"/>
          <p:cNvSpPr>
            <a:spLocks noGrp="1"/>
          </p:cNvSpPr>
          <p:nvPr>
            <p:ph idx="1"/>
          </p:nvPr>
        </p:nvSpPr>
        <p:spPr/>
        <p:txBody>
          <a:bodyPr>
            <a:normAutofit/>
          </a:bodyPr>
          <a:lstStyle/>
          <a:p>
            <a:r>
              <a:rPr lang="en-US" altLang="zh-CN" sz="2000" dirty="0"/>
              <a:t>1.</a:t>
            </a:r>
            <a:r>
              <a:rPr lang="zh-CN" altLang="en-US" sz="2000" dirty="0"/>
              <a:t>套接字连接</a:t>
            </a:r>
          </a:p>
          <a:p>
            <a:r>
              <a:rPr lang="zh-CN" altLang="en-US" sz="2000" dirty="0"/>
              <a:t>所谓套接字连接就是</a:t>
            </a:r>
            <a:r>
              <a:rPr lang="zh-CN" altLang="en-US" sz="2000" b="1" dirty="0">
                <a:solidFill>
                  <a:srgbClr val="FF0000"/>
                </a:solidFill>
              </a:rPr>
              <a:t>客户端</a:t>
            </a:r>
            <a:r>
              <a:rPr lang="zh-CN" altLang="en-US" sz="2000" dirty="0"/>
              <a:t>的</a:t>
            </a:r>
            <a:r>
              <a:rPr lang="zh-CN" altLang="en-US" sz="2000" b="1" dirty="0">
                <a:solidFill>
                  <a:srgbClr val="0000FF"/>
                </a:solidFill>
              </a:rPr>
              <a:t>套接字对象</a:t>
            </a:r>
            <a:r>
              <a:rPr lang="zh-CN" altLang="en-US" sz="2000" dirty="0"/>
              <a:t>和</a:t>
            </a:r>
            <a:r>
              <a:rPr lang="zh-CN" altLang="en-US" sz="2000" b="1" dirty="0">
                <a:solidFill>
                  <a:srgbClr val="FF0000"/>
                </a:solidFill>
              </a:rPr>
              <a:t>服务器端</a:t>
            </a:r>
            <a:r>
              <a:rPr lang="zh-CN" altLang="en-US" sz="2000" dirty="0"/>
              <a:t>的</a:t>
            </a:r>
            <a:r>
              <a:rPr lang="zh-CN" altLang="en-US" sz="2000" b="1" dirty="0">
                <a:solidFill>
                  <a:srgbClr val="0000FF"/>
                </a:solidFill>
              </a:rPr>
              <a:t>套接字对象</a:t>
            </a:r>
            <a:r>
              <a:rPr lang="zh-CN" altLang="en-US" sz="2000" dirty="0"/>
              <a:t>通过</a:t>
            </a:r>
            <a:r>
              <a:rPr lang="zh-CN" altLang="en-US" sz="2000" b="1" dirty="0">
                <a:solidFill>
                  <a:srgbClr val="FF0000"/>
                </a:solidFill>
              </a:rPr>
              <a:t>输入流</a:t>
            </a:r>
            <a:r>
              <a:rPr lang="zh-CN" altLang="en-US" sz="2000" dirty="0"/>
              <a:t>和</a:t>
            </a:r>
            <a:r>
              <a:rPr lang="zh-CN" altLang="en-US" sz="2000" b="1" dirty="0">
                <a:solidFill>
                  <a:srgbClr val="FF0000"/>
                </a:solidFill>
              </a:rPr>
              <a:t>输出流</a:t>
            </a:r>
            <a:r>
              <a:rPr lang="zh-CN" altLang="en-US" sz="2000" dirty="0"/>
              <a:t>连接在一起，现在我们分三个步骤来说明套接字连接的基本模式。</a:t>
            </a:r>
          </a:p>
          <a:p>
            <a:endParaRPr lang="en-US" altLang="zh-CN" sz="2000" dirty="0"/>
          </a:p>
          <a:p>
            <a:r>
              <a:rPr lang="en-US" altLang="zh-CN" sz="2000" dirty="0"/>
              <a:t>(1) </a:t>
            </a:r>
            <a:r>
              <a:rPr lang="zh-CN" altLang="en-US" sz="2000" dirty="0"/>
              <a:t>服务器建立</a:t>
            </a:r>
            <a:r>
              <a:rPr lang="en-US" altLang="zh-CN" sz="2000" dirty="0" err="1"/>
              <a:t>ServerSocket</a:t>
            </a:r>
            <a:r>
              <a:rPr lang="zh-CN" altLang="en-US" sz="2000" dirty="0"/>
              <a:t>对象</a:t>
            </a:r>
          </a:p>
          <a:p>
            <a:r>
              <a:rPr lang="en-US" altLang="zh-CN" sz="2000" dirty="0" err="1"/>
              <a:t>ServerSocket</a:t>
            </a:r>
            <a:r>
              <a:rPr lang="zh-CN" altLang="en-US" sz="2000" dirty="0"/>
              <a:t>对象负责等待客户端的请求，进而建立套接字连接。</a:t>
            </a:r>
            <a:endParaRPr lang="en-US" altLang="zh-CN" sz="2000" dirty="0"/>
          </a:p>
          <a:p>
            <a:r>
              <a:rPr lang="en-US" altLang="zh-CN" sz="2000" dirty="0" err="1"/>
              <a:t>ServerSocket</a:t>
            </a:r>
            <a:r>
              <a:rPr lang="zh-CN" altLang="en-US" sz="2000" dirty="0"/>
              <a:t>的构造方法是：</a:t>
            </a:r>
            <a:r>
              <a:rPr lang="en-US" altLang="zh-CN" sz="2000" dirty="0" err="1"/>
              <a:t>ServerSocket</a:t>
            </a:r>
            <a:r>
              <a:rPr lang="en-US" altLang="zh-CN" sz="2000" dirty="0"/>
              <a:t>(</a:t>
            </a:r>
            <a:r>
              <a:rPr lang="en-US" altLang="zh-CN" sz="2000" dirty="0" err="1"/>
              <a:t>int</a:t>
            </a:r>
            <a:r>
              <a:rPr lang="en-US" altLang="zh-CN" sz="2000" dirty="0"/>
              <a:t> port)</a:t>
            </a:r>
            <a:endParaRPr lang="zh-CN" altLang="en-US" sz="2000" dirty="0"/>
          </a:p>
        </p:txBody>
      </p:sp>
      <p:sp>
        <p:nvSpPr>
          <p:cNvPr id="4" name="文本框 3"/>
          <p:cNvSpPr txBox="1"/>
          <p:nvPr/>
        </p:nvSpPr>
        <p:spPr>
          <a:xfrm>
            <a:off x="899592" y="4437112"/>
            <a:ext cx="5760640" cy="1323439"/>
          </a:xfrm>
          <a:prstGeom prst="rect">
            <a:avLst/>
          </a:prstGeom>
          <a:solidFill>
            <a:srgbClr val="CCFFFF"/>
          </a:solidFill>
        </p:spPr>
        <p:txBody>
          <a:bodyPr wrap="square" rtlCol="0">
            <a:spAutoFit/>
          </a:bodyPr>
          <a:lstStyle/>
          <a:p>
            <a:r>
              <a:rPr lang="en-US" altLang="zh-CN" sz="1600" dirty="0"/>
              <a:t>try</a:t>
            </a:r>
          </a:p>
          <a:p>
            <a:r>
              <a:rPr lang="en-US" altLang="zh-CN" sz="1600" dirty="0"/>
              <a:t>{  </a:t>
            </a:r>
          </a:p>
          <a:p>
            <a:r>
              <a:rPr lang="en-US" altLang="zh-CN" sz="1600" dirty="0"/>
              <a:t>       </a:t>
            </a:r>
            <a:r>
              <a:rPr lang="en-US" altLang="zh-CN" sz="1600" dirty="0" err="1"/>
              <a:t>ServerSocket</a:t>
            </a:r>
            <a:r>
              <a:rPr lang="en-US" altLang="zh-CN" sz="1600" dirty="0"/>
              <a:t> </a:t>
            </a:r>
            <a:r>
              <a:rPr lang="en-US" altLang="zh-CN" sz="1600" dirty="0" err="1"/>
              <a:t>waitSocketConnection</a:t>
            </a:r>
            <a:r>
              <a:rPr lang="en-US" altLang="zh-CN" sz="1600" dirty="0"/>
              <a:t> = new </a:t>
            </a:r>
            <a:r>
              <a:rPr lang="en-US" altLang="zh-CN" sz="1600" dirty="0" err="1"/>
              <a:t>ServerSocket</a:t>
            </a:r>
            <a:r>
              <a:rPr lang="en-US" altLang="zh-CN" sz="1600" dirty="0"/>
              <a:t>(1880);</a:t>
            </a:r>
          </a:p>
          <a:p>
            <a:r>
              <a:rPr lang="en-US" altLang="zh-CN" sz="1600" dirty="0"/>
              <a:t>}</a:t>
            </a:r>
          </a:p>
          <a:p>
            <a:r>
              <a:rPr lang="en-US" altLang="zh-CN" sz="1600" dirty="0"/>
              <a:t>catch(</a:t>
            </a:r>
            <a:r>
              <a:rPr lang="en-US" altLang="zh-CN" sz="1600" dirty="0" err="1"/>
              <a:t>IOException</a:t>
            </a:r>
            <a:r>
              <a:rPr lang="en-US" altLang="zh-CN" sz="1600" dirty="0"/>
              <a:t> e){}</a:t>
            </a:r>
          </a:p>
        </p:txBody>
      </p:sp>
      <p:sp>
        <p:nvSpPr>
          <p:cNvPr id="5" name="灯片编号占位符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153796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11.6 </a:t>
            </a:r>
            <a:r>
              <a:rPr lang="zh-CN" altLang="en-US" sz="3200" dirty="0"/>
              <a:t>套接字</a:t>
            </a:r>
            <a:r>
              <a:rPr lang="en-US" altLang="zh-CN" sz="3200" dirty="0"/>
              <a:t>Socket</a:t>
            </a:r>
            <a:endParaRPr lang="zh-CN" altLang="en-US" sz="3200" dirty="0"/>
          </a:p>
        </p:txBody>
      </p:sp>
      <p:sp>
        <p:nvSpPr>
          <p:cNvPr id="3" name="内容占位符 2"/>
          <p:cNvSpPr>
            <a:spLocks noGrp="1"/>
          </p:cNvSpPr>
          <p:nvPr>
            <p:ph idx="1"/>
          </p:nvPr>
        </p:nvSpPr>
        <p:spPr/>
        <p:txBody>
          <a:bodyPr>
            <a:noAutofit/>
          </a:bodyPr>
          <a:lstStyle/>
          <a:p>
            <a:r>
              <a:rPr lang="zh-CN" altLang="en-US" sz="2000" dirty="0"/>
              <a:t>当服务器端的</a:t>
            </a:r>
            <a:r>
              <a:rPr lang="en-US" altLang="zh-CN" sz="2000" dirty="0" err="1"/>
              <a:t>ServerSocket</a:t>
            </a:r>
            <a:r>
              <a:rPr lang="zh-CN" altLang="en-US" sz="2000" dirty="0"/>
              <a:t>对象</a:t>
            </a:r>
            <a:r>
              <a:rPr lang="en-US" altLang="zh-CN" sz="2000" dirty="0" err="1"/>
              <a:t>waitSocketConnection</a:t>
            </a:r>
            <a:r>
              <a:rPr lang="zh-CN" altLang="en-US" sz="2000" dirty="0"/>
              <a:t>建立后，就可以使用方法</a:t>
            </a:r>
            <a:r>
              <a:rPr lang="en-US" altLang="zh-CN" sz="2000" dirty="0"/>
              <a:t>accept()</a:t>
            </a:r>
            <a:r>
              <a:rPr lang="zh-CN" altLang="en-US" sz="2000" b="1" dirty="0">
                <a:solidFill>
                  <a:srgbClr val="FF0000"/>
                </a:solidFill>
              </a:rPr>
              <a:t>接收</a:t>
            </a:r>
            <a:r>
              <a:rPr lang="zh-CN" altLang="en-US" sz="2000" dirty="0"/>
              <a:t>客户端的套接字连接请求，代码如下所示：</a:t>
            </a:r>
            <a:endParaRPr lang="en-US" altLang="zh-CN" sz="2000" dirty="0"/>
          </a:p>
          <a:p>
            <a:endParaRPr lang="en-US" altLang="zh-CN" sz="2000" dirty="0"/>
          </a:p>
          <a:p>
            <a:endParaRPr lang="en-US" altLang="zh-CN" sz="2000" dirty="0"/>
          </a:p>
          <a:p>
            <a:r>
              <a:rPr lang="zh-CN" altLang="en-US" sz="2000" dirty="0"/>
              <a:t>所谓“接收”客户的套接字请求，就是</a:t>
            </a:r>
            <a:r>
              <a:rPr lang="en-US" altLang="zh-CN" sz="2000" dirty="0"/>
              <a:t>accept()</a:t>
            </a:r>
            <a:r>
              <a:rPr lang="zh-CN" altLang="en-US" sz="2000" dirty="0"/>
              <a:t>方法会返回一个</a:t>
            </a:r>
            <a:r>
              <a:rPr lang="en-US" altLang="zh-CN" sz="2000" b="1" dirty="0">
                <a:solidFill>
                  <a:srgbClr val="0000FF"/>
                </a:solidFill>
              </a:rPr>
              <a:t>Socket</a:t>
            </a:r>
            <a:r>
              <a:rPr lang="zh-CN" altLang="en-US" sz="2000" b="1" dirty="0">
                <a:solidFill>
                  <a:srgbClr val="0000FF"/>
                </a:solidFill>
              </a:rPr>
              <a:t>对象</a:t>
            </a:r>
            <a:r>
              <a:rPr lang="zh-CN" altLang="en-US" sz="2000" dirty="0"/>
              <a:t>（即</a:t>
            </a:r>
            <a:r>
              <a:rPr lang="en-US" altLang="zh-CN" sz="2000" dirty="0" err="1"/>
              <a:t>socketAtServer</a:t>
            </a:r>
            <a:r>
              <a:rPr lang="zh-CN" altLang="en-US" sz="2000" dirty="0"/>
              <a:t>），称作服务器端的</a:t>
            </a:r>
            <a:r>
              <a:rPr lang="zh-CN" altLang="en-US" sz="2000" b="1" dirty="0">
                <a:solidFill>
                  <a:srgbClr val="0000FF"/>
                </a:solidFill>
              </a:rPr>
              <a:t>套接字对象</a:t>
            </a:r>
            <a:r>
              <a:rPr lang="zh-CN" altLang="en-US" sz="2000" dirty="0"/>
              <a:t>。</a:t>
            </a:r>
          </a:p>
        </p:txBody>
      </p:sp>
      <p:sp>
        <p:nvSpPr>
          <p:cNvPr id="5" name="文本框 4"/>
          <p:cNvSpPr txBox="1"/>
          <p:nvPr/>
        </p:nvSpPr>
        <p:spPr>
          <a:xfrm>
            <a:off x="899592" y="2348880"/>
            <a:ext cx="4896544" cy="338554"/>
          </a:xfrm>
          <a:prstGeom prst="rect">
            <a:avLst/>
          </a:prstGeom>
          <a:solidFill>
            <a:srgbClr val="CCFFFF"/>
          </a:solidFill>
        </p:spPr>
        <p:txBody>
          <a:bodyPr wrap="square" rtlCol="0">
            <a:spAutoFit/>
          </a:bodyPr>
          <a:lstStyle/>
          <a:p>
            <a:r>
              <a:rPr lang="en-US" altLang="zh-CN" sz="1600" dirty="0"/>
              <a:t>Socket </a:t>
            </a:r>
            <a:r>
              <a:rPr lang="en-US" altLang="zh-CN" sz="1600" dirty="0" err="1"/>
              <a:t>socketAtServer</a:t>
            </a:r>
            <a:r>
              <a:rPr lang="en-US" altLang="zh-CN" sz="1600" dirty="0"/>
              <a:t> = </a:t>
            </a:r>
            <a:r>
              <a:rPr lang="en-US" altLang="zh-CN" sz="1600" dirty="0" err="1"/>
              <a:t>waitSocketConnection.accept</a:t>
            </a:r>
            <a:r>
              <a:rPr lang="en-US" altLang="zh-CN" sz="1600" dirty="0"/>
              <a:t>();</a:t>
            </a:r>
            <a:endParaRPr lang="zh-CN" altLang="en-US" sz="1600" dirty="0"/>
          </a:p>
        </p:txBody>
      </p:sp>
      <p:sp>
        <p:nvSpPr>
          <p:cNvPr id="6" name="灯片编号占位符 5"/>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737365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11.6 </a:t>
            </a:r>
            <a:r>
              <a:rPr lang="zh-CN" altLang="en-US" sz="3200" dirty="0"/>
              <a:t>套接字</a:t>
            </a:r>
            <a:r>
              <a:rPr lang="en-US" altLang="zh-CN" sz="3200" dirty="0"/>
              <a:t>Socket</a:t>
            </a:r>
            <a:endParaRPr lang="zh-CN" altLang="en-US" sz="3200" dirty="0"/>
          </a:p>
        </p:txBody>
      </p:sp>
      <p:sp>
        <p:nvSpPr>
          <p:cNvPr id="3" name="内容占位符 2"/>
          <p:cNvSpPr>
            <a:spLocks noGrp="1"/>
          </p:cNvSpPr>
          <p:nvPr>
            <p:ph idx="1"/>
          </p:nvPr>
        </p:nvSpPr>
        <p:spPr/>
        <p:txBody>
          <a:bodyPr>
            <a:normAutofit/>
          </a:bodyPr>
          <a:lstStyle/>
          <a:p>
            <a:r>
              <a:rPr lang="en-US" altLang="zh-CN" sz="2000" dirty="0"/>
              <a:t>(2) </a:t>
            </a:r>
            <a:r>
              <a:rPr lang="zh-CN" altLang="en-US" sz="2000" dirty="0"/>
              <a:t>客户端创建</a:t>
            </a:r>
            <a:r>
              <a:rPr lang="en-US" altLang="zh-CN" sz="2000" dirty="0"/>
              <a:t>Socket</a:t>
            </a:r>
            <a:r>
              <a:rPr lang="zh-CN" altLang="en-US" sz="2000" dirty="0"/>
              <a:t>对象</a:t>
            </a:r>
          </a:p>
          <a:p>
            <a:r>
              <a:rPr lang="zh-CN" altLang="en-US" sz="2000" dirty="0"/>
              <a:t>客户端程序可以使用</a:t>
            </a:r>
            <a:r>
              <a:rPr lang="en-US" altLang="zh-CN" sz="2000" dirty="0"/>
              <a:t>Socket</a:t>
            </a:r>
            <a:r>
              <a:rPr lang="zh-CN" altLang="en-US" sz="2000" dirty="0"/>
              <a:t>类创建对象，</a:t>
            </a:r>
            <a:r>
              <a:rPr lang="en-US" altLang="zh-CN" sz="2000" dirty="0"/>
              <a:t>Socket</a:t>
            </a:r>
            <a:r>
              <a:rPr lang="zh-CN" altLang="en-US" sz="2000" dirty="0"/>
              <a:t>的构造方法是：</a:t>
            </a:r>
            <a:r>
              <a:rPr lang="en-US" altLang="zh-CN" sz="2000" dirty="0"/>
              <a:t>Socket(String host, </a:t>
            </a:r>
            <a:r>
              <a:rPr lang="en-US" altLang="zh-CN" sz="2000" dirty="0" err="1"/>
              <a:t>int</a:t>
            </a:r>
            <a:r>
              <a:rPr lang="en-US" altLang="zh-CN" sz="2000" dirty="0"/>
              <a:t> port)</a:t>
            </a:r>
          </a:p>
          <a:p>
            <a:endParaRPr lang="en-US" altLang="zh-CN" sz="2000" dirty="0"/>
          </a:p>
          <a:p>
            <a:endParaRPr lang="en-US" altLang="zh-CN" sz="2000" dirty="0"/>
          </a:p>
          <a:p>
            <a:r>
              <a:rPr lang="zh-CN" altLang="en-US" sz="2000" dirty="0"/>
              <a:t>也可以使用</a:t>
            </a:r>
            <a:r>
              <a:rPr lang="en-US" altLang="zh-CN" sz="2000" dirty="0"/>
              <a:t>Socket</a:t>
            </a:r>
            <a:r>
              <a:rPr lang="zh-CN" altLang="en-US" sz="2000" dirty="0"/>
              <a:t>类不带参数的构造方法</a:t>
            </a:r>
            <a:r>
              <a:rPr lang="en-US" altLang="zh-CN" sz="2000" dirty="0"/>
              <a:t>public Socket()</a:t>
            </a:r>
          </a:p>
          <a:p>
            <a:r>
              <a:rPr lang="zh-CN" altLang="en-US" sz="2000" dirty="0"/>
              <a:t>该对象再调用</a:t>
            </a:r>
            <a:r>
              <a:rPr lang="en-US" altLang="zh-CN" sz="2000" dirty="0"/>
              <a:t>public void connect(</a:t>
            </a:r>
            <a:r>
              <a:rPr lang="en-US" altLang="zh-CN" sz="2000" dirty="0" err="1"/>
              <a:t>InetSocketAddress</a:t>
            </a:r>
            <a:r>
              <a:rPr lang="en-US" altLang="zh-CN" sz="2000" dirty="0"/>
              <a:t> endpoint) throws </a:t>
            </a:r>
            <a:r>
              <a:rPr lang="en-US" altLang="zh-CN" sz="2000" dirty="0" err="1"/>
              <a:t>IOException</a:t>
            </a:r>
            <a:r>
              <a:rPr lang="zh-CN" altLang="en-US" sz="2000" b="1" dirty="0">
                <a:solidFill>
                  <a:srgbClr val="FF0000"/>
                </a:solidFill>
              </a:rPr>
              <a:t>请求</a:t>
            </a:r>
            <a:r>
              <a:rPr lang="zh-CN" altLang="en-US" sz="2000" dirty="0"/>
              <a:t>和参数</a:t>
            </a:r>
            <a:r>
              <a:rPr lang="en-US" altLang="zh-CN" sz="2000" dirty="0" err="1"/>
              <a:t>InetSocketAddress</a:t>
            </a:r>
            <a:r>
              <a:rPr lang="zh-CN" altLang="en-US" sz="2000" dirty="0"/>
              <a:t>指定地址的套接字建立连接。</a:t>
            </a:r>
            <a:endParaRPr lang="en-US" altLang="zh-CN" sz="2000" dirty="0"/>
          </a:p>
          <a:p>
            <a:endParaRPr lang="en-US" altLang="zh-CN" sz="2000" dirty="0"/>
          </a:p>
          <a:p>
            <a:r>
              <a:rPr lang="zh-CN" altLang="en-US" sz="2000" dirty="0"/>
              <a:t>客户端建立</a:t>
            </a:r>
            <a:r>
              <a:rPr lang="en-US" altLang="zh-CN" sz="2000" b="1" dirty="0">
                <a:solidFill>
                  <a:srgbClr val="0000FF"/>
                </a:solidFill>
              </a:rPr>
              <a:t>Socket</a:t>
            </a:r>
            <a:r>
              <a:rPr lang="zh-CN" altLang="en-US" sz="2000" b="1" dirty="0">
                <a:solidFill>
                  <a:srgbClr val="0000FF"/>
                </a:solidFill>
              </a:rPr>
              <a:t>对象</a:t>
            </a:r>
            <a:r>
              <a:rPr lang="zh-CN" altLang="en-US" sz="2000" dirty="0"/>
              <a:t>（即</a:t>
            </a:r>
            <a:r>
              <a:rPr lang="en-US" altLang="zh-CN" sz="2000" dirty="0" err="1"/>
              <a:t>socketAtClient</a:t>
            </a:r>
            <a:r>
              <a:rPr lang="zh-CN" altLang="en-US" sz="2000" dirty="0"/>
              <a:t>）的过程就是向服务器发出套接字连接请求，如果服务器端相应的端口上有套接字对象</a:t>
            </a:r>
            <a:r>
              <a:rPr lang="zh-CN" altLang="en-US" sz="2000" b="1" dirty="0"/>
              <a:t>正在</a:t>
            </a:r>
            <a:r>
              <a:rPr lang="zh-CN" altLang="en-US" sz="2000" dirty="0"/>
              <a:t>使用</a:t>
            </a:r>
            <a:r>
              <a:rPr lang="en-US" altLang="zh-CN" sz="2000" dirty="0"/>
              <a:t>accept()</a:t>
            </a:r>
            <a:r>
              <a:rPr lang="zh-CN" altLang="en-US" sz="2000" dirty="0"/>
              <a:t>方法等待客户端，那么双方的</a:t>
            </a:r>
            <a:r>
              <a:rPr lang="zh-CN" altLang="en-US" sz="2000" b="1" dirty="0">
                <a:solidFill>
                  <a:srgbClr val="0000FF"/>
                </a:solidFill>
              </a:rPr>
              <a:t>套接字对象</a:t>
            </a:r>
            <a:r>
              <a:rPr lang="zh-CN" altLang="en-US" sz="2000" dirty="0"/>
              <a:t>（即</a:t>
            </a:r>
            <a:r>
              <a:rPr lang="en-US" altLang="zh-CN" sz="2000" dirty="0" err="1"/>
              <a:t>socketAtClient</a:t>
            </a:r>
            <a:r>
              <a:rPr lang="zh-CN" altLang="en-US" sz="2000" dirty="0"/>
              <a:t>和</a:t>
            </a:r>
            <a:r>
              <a:rPr lang="en-US" altLang="zh-CN" sz="2000" dirty="0" err="1"/>
              <a:t>socketAtServer</a:t>
            </a:r>
            <a:r>
              <a:rPr lang="zh-CN" altLang="en-US" sz="2000" dirty="0"/>
              <a:t>）就都诞生了。 </a:t>
            </a:r>
          </a:p>
        </p:txBody>
      </p:sp>
      <p:sp>
        <p:nvSpPr>
          <p:cNvPr id="4" name="文本框 3"/>
          <p:cNvSpPr txBox="1"/>
          <p:nvPr/>
        </p:nvSpPr>
        <p:spPr>
          <a:xfrm>
            <a:off x="899592" y="2636912"/>
            <a:ext cx="4752528" cy="338554"/>
          </a:xfrm>
          <a:prstGeom prst="rect">
            <a:avLst/>
          </a:prstGeom>
          <a:solidFill>
            <a:srgbClr val="CCFFFF"/>
          </a:solidFill>
        </p:spPr>
        <p:txBody>
          <a:bodyPr wrap="square" rtlCol="0">
            <a:spAutoFit/>
          </a:bodyPr>
          <a:lstStyle/>
          <a:p>
            <a:r>
              <a:rPr lang="en-US" altLang="zh-CN" sz="1600" dirty="0"/>
              <a:t>Socket </a:t>
            </a:r>
            <a:r>
              <a:rPr lang="en-US" altLang="zh-CN" sz="1600" dirty="0" err="1"/>
              <a:t>socketAtClient</a:t>
            </a:r>
            <a:r>
              <a:rPr lang="en-US" altLang="zh-CN" sz="1600" dirty="0"/>
              <a:t> = new Socket(localhost, 1880);</a:t>
            </a:r>
            <a:endParaRPr lang="zh-CN" altLang="en-US" sz="1600" dirty="0"/>
          </a:p>
        </p:txBody>
      </p:sp>
      <p:sp>
        <p:nvSpPr>
          <p:cNvPr id="5" name="灯片编号占位符 4"/>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4361701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11.6 </a:t>
            </a:r>
            <a:r>
              <a:rPr lang="zh-CN" altLang="en-US" sz="3200" dirty="0"/>
              <a:t>套接字</a:t>
            </a:r>
            <a:r>
              <a:rPr lang="en-US" altLang="zh-CN" sz="3200" dirty="0"/>
              <a:t>Socket</a:t>
            </a:r>
            <a:endParaRPr lang="zh-CN" altLang="en-US" sz="3200" dirty="0"/>
          </a:p>
        </p:txBody>
      </p:sp>
      <p:sp>
        <p:nvSpPr>
          <p:cNvPr id="3" name="内容占位符 2"/>
          <p:cNvSpPr>
            <a:spLocks noGrp="1"/>
          </p:cNvSpPr>
          <p:nvPr>
            <p:ph idx="1"/>
          </p:nvPr>
        </p:nvSpPr>
        <p:spPr/>
        <p:txBody>
          <a:bodyPr>
            <a:normAutofit/>
          </a:bodyPr>
          <a:lstStyle/>
          <a:p>
            <a:r>
              <a:rPr lang="en-US" altLang="zh-CN" sz="2000" dirty="0"/>
              <a:t>(3) </a:t>
            </a:r>
            <a:r>
              <a:rPr lang="zh-CN" altLang="en-US" sz="2000" dirty="0"/>
              <a:t>流连接</a:t>
            </a:r>
          </a:p>
          <a:p>
            <a:r>
              <a:rPr lang="zh-CN" altLang="en-US" sz="2000" dirty="0"/>
              <a:t>客户端和服务器端的</a:t>
            </a:r>
            <a:r>
              <a:rPr lang="en-US" altLang="zh-CN" sz="2000" b="1" dirty="0">
                <a:solidFill>
                  <a:srgbClr val="0000FF"/>
                </a:solidFill>
              </a:rPr>
              <a:t>Socket</a:t>
            </a:r>
            <a:r>
              <a:rPr lang="zh-CN" altLang="en-US" sz="2000" b="1" dirty="0">
                <a:solidFill>
                  <a:srgbClr val="0000FF"/>
                </a:solidFill>
              </a:rPr>
              <a:t>对象</a:t>
            </a:r>
            <a:r>
              <a:rPr lang="zh-CN" altLang="en-US" sz="2000" dirty="0"/>
              <a:t>诞生以后，还必须进行输入流、输出流的连接。</a:t>
            </a:r>
          </a:p>
          <a:p>
            <a:endParaRPr lang="en-US" altLang="zh-CN" sz="2000" dirty="0"/>
          </a:p>
          <a:p>
            <a:r>
              <a:rPr lang="zh-CN" altLang="en-US" sz="2000" dirty="0"/>
              <a:t>服务器端的这个</a:t>
            </a:r>
            <a:r>
              <a:rPr lang="en-US" altLang="zh-CN" sz="2000" dirty="0"/>
              <a:t>Socket</a:t>
            </a:r>
            <a:r>
              <a:rPr lang="zh-CN" altLang="en-US" sz="2000" dirty="0"/>
              <a:t>对象（即</a:t>
            </a:r>
            <a:r>
              <a:rPr lang="en-US" altLang="zh-CN" sz="2000" dirty="0" err="1"/>
              <a:t>socketAtServer</a:t>
            </a:r>
            <a:r>
              <a:rPr lang="zh-CN" altLang="en-US" sz="2000" dirty="0"/>
              <a:t>）使用方法</a:t>
            </a:r>
            <a:r>
              <a:rPr lang="en-US" altLang="zh-CN" sz="2000" dirty="0" err="1"/>
              <a:t>getOutputStream</a:t>
            </a:r>
            <a:r>
              <a:rPr lang="en-US" altLang="zh-CN" sz="2000" dirty="0"/>
              <a:t>()</a:t>
            </a:r>
            <a:r>
              <a:rPr lang="zh-CN" altLang="en-US" sz="2000" dirty="0"/>
              <a:t>获得的</a:t>
            </a:r>
            <a:r>
              <a:rPr lang="zh-CN" altLang="en-US" sz="2000" b="1" dirty="0">
                <a:solidFill>
                  <a:srgbClr val="FF0000"/>
                </a:solidFill>
              </a:rPr>
              <a:t>输出流</a:t>
            </a:r>
            <a:r>
              <a:rPr lang="zh-CN" altLang="en-US" sz="2000" dirty="0"/>
              <a:t>，将指向客户端</a:t>
            </a:r>
            <a:r>
              <a:rPr lang="en-US" altLang="zh-CN" sz="2000" dirty="0"/>
              <a:t>Socket</a:t>
            </a:r>
            <a:r>
              <a:rPr lang="zh-CN" altLang="en-US" sz="2000" dirty="0"/>
              <a:t>对象（即</a:t>
            </a:r>
            <a:r>
              <a:rPr lang="en-US" altLang="zh-CN" sz="2000" dirty="0" err="1"/>
              <a:t>socketAtClient</a:t>
            </a:r>
            <a:r>
              <a:rPr lang="zh-CN" altLang="en-US" sz="2000" dirty="0"/>
              <a:t>）使用方法</a:t>
            </a:r>
            <a:r>
              <a:rPr lang="en-US" altLang="zh-CN" sz="2000" dirty="0" err="1"/>
              <a:t>getInputStream</a:t>
            </a:r>
            <a:r>
              <a:rPr lang="en-US" altLang="zh-CN" sz="2000" dirty="0"/>
              <a:t>()</a:t>
            </a:r>
            <a:r>
              <a:rPr lang="zh-CN" altLang="en-US" sz="2000" dirty="0"/>
              <a:t>获得的那个</a:t>
            </a:r>
            <a:r>
              <a:rPr lang="zh-CN" altLang="en-US" sz="2000" b="1" dirty="0">
                <a:solidFill>
                  <a:srgbClr val="0000FF"/>
                </a:solidFill>
              </a:rPr>
              <a:t>输入流</a:t>
            </a:r>
            <a:r>
              <a:rPr lang="zh-CN" altLang="en-US" sz="2000" dirty="0"/>
              <a:t>。</a:t>
            </a:r>
            <a:endParaRPr lang="en-US" altLang="zh-CN" sz="2000" dirty="0"/>
          </a:p>
          <a:p>
            <a:r>
              <a:rPr lang="zh-CN" altLang="en-US" sz="2000" dirty="0"/>
              <a:t>服务器端的这个</a:t>
            </a:r>
            <a:r>
              <a:rPr lang="en-US" altLang="zh-CN" sz="2000" dirty="0"/>
              <a:t>Socket</a:t>
            </a:r>
            <a:r>
              <a:rPr lang="zh-CN" altLang="en-US" sz="2000" dirty="0"/>
              <a:t>对象（即</a:t>
            </a:r>
            <a:r>
              <a:rPr lang="en-US" altLang="zh-CN" sz="2000" dirty="0" err="1"/>
              <a:t>socketAtServer</a:t>
            </a:r>
            <a:r>
              <a:rPr lang="zh-CN" altLang="en-US" sz="2000" dirty="0"/>
              <a:t>）使用方法</a:t>
            </a:r>
            <a:r>
              <a:rPr lang="en-US" altLang="zh-CN" sz="2000" dirty="0" err="1"/>
              <a:t>getInputStream</a:t>
            </a:r>
            <a:r>
              <a:rPr lang="en-US" altLang="zh-CN" sz="2000" dirty="0"/>
              <a:t>()</a:t>
            </a:r>
            <a:r>
              <a:rPr lang="zh-CN" altLang="en-US" sz="2000" dirty="0"/>
              <a:t>获得的</a:t>
            </a:r>
            <a:r>
              <a:rPr lang="zh-CN" altLang="en-US" sz="2000" b="1" dirty="0">
                <a:solidFill>
                  <a:srgbClr val="FF0000"/>
                </a:solidFill>
              </a:rPr>
              <a:t>输入流</a:t>
            </a:r>
            <a:r>
              <a:rPr lang="zh-CN" altLang="en-US" sz="2000" dirty="0"/>
              <a:t>，将指向客户端</a:t>
            </a:r>
            <a:r>
              <a:rPr lang="en-US" altLang="zh-CN" sz="2000" dirty="0"/>
              <a:t>Socket</a:t>
            </a:r>
            <a:r>
              <a:rPr lang="zh-CN" altLang="en-US" sz="2000" dirty="0"/>
              <a:t>对象（即</a:t>
            </a:r>
            <a:r>
              <a:rPr lang="en-US" altLang="zh-CN" sz="2000" dirty="0" err="1"/>
              <a:t>socketAtClient</a:t>
            </a:r>
            <a:r>
              <a:rPr lang="zh-CN" altLang="en-US" sz="2000" dirty="0"/>
              <a:t>）使用方法</a:t>
            </a:r>
            <a:r>
              <a:rPr lang="en-US" altLang="zh-CN" sz="2000" dirty="0" err="1"/>
              <a:t>getOutputStream</a:t>
            </a:r>
            <a:r>
              <a:rPr lang="en-US" altLang="zh-CN" sz="2000" dirty="0"/>
              <a:t>()</a:t>
            </a:r>
            <a:r>
              <a:rPr lang="zh-CN" altLang="en-US" sz="2000" dirty="0"/>
              <a:t>获得的那个</a:t>
            </a:r>
            <a:r>
              <a:rPr lang="zh-CN" altLang="en-US" sz="2000" b="1" dirty="0">
                <a:solidFill>
                  <a:srgbClr val="0000FF"/>
                </a:solidFill>
              </a:rPr>
              <a:t>输出流</a:t>
            </a:r>
            <a:r>
              <a:rPr lang="zh-CN" altLang="en-US" sz="2000" dirty="0"/>
              <a:t>。</a:t>
            </a:r>
            <a:endParaRPr lang="en-US" altLang="zh-CN" sz="2000" dirty="0"/>
          </a:p>
          <a:p>
            <a:endParaRPr lang="en-US" altLang="zh-CN" sz="2000" dirty="0"/>
          </a:p>
          <a:p>
            <a:r>
              <a:rPr lang="zh-CN" altLang="en-US" sz="2000" dirty="0"/>
              <a:t>因此，当服务器向这个输出流写入信息时，客户端通过相应的输入流就能读取，反之亦然。 </a:t>
            </a:r>
            <a:endParaRPr lang="en-US" altLang="zh-CN" sz="2000" dirty="0"/>
          </a:p>
        </p:txBody>
      </p:sp>
      <p:sp>
        <p:nvSpPr>
          <p:cNvPr id="4" name="灯片编号占位符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4568464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11.6 </a:t>
            </a:r>
            <a:r>
              <a:rPr lang="zh-CN" altLang="en-US" sz="3200" dirty="0"/>
              <a:t>套接字</a:t>
            </a:r>
            <a:r>
              <a:rPr lang="en-US" altLang="zh-CN" sz="3200" dirty="0"/>
              <a:t>Socket</a:t>
            </a:r>
            <a:endParaRPr lang="zh-CN" altLang="en-US" sz="3200" dirty="0"/>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5】</a:t>
            </a:r>
          </a:p>
          <a:p>
            <a:r>
              <a:rPr lang="en-US" altLang="zh-CN" sz="2000" dirty="0"/>
              <a:t>Example11_5</a:t>
            </a:r>
          </a:p>
          <a:p>
            <a:pPr lvl="1"/>
            <a:r>
              <a:rPr lang="en-US" altLang="zh-CN" sz="2000" dirty="0"/>
              <a:t>Client.java</a:t>
            </a:r>
          </a:p>
          <a:p>
            <a:pPr lvl="1"/>
            <a:r>
              <a:rPr lang="en-US" altLang="zh-CN" sz="2000" dirty="0"/>
              <a:t>Server.java</a:t>
            </a:r>
          </a:p>
          <a:p>
            <a:endParaRPr lang="en-US" altLang="zh-CN" sz="2000" dirty="0"/>
          </a:p>
          <a:p>
            <a:endParaRPr lang="en-US" altLang="zh-CN" sz="2000" dirty="0"/>
          </a:p>
          <a:p>
            <a:r>
              <a:rPr lang="zh-CN" altLang="en-US" sz="2000" b="1" dirty="0">
                <a:solidFill>
                  <a:srgbClr val="FF0000"/>
                </a:solidFill>
              </a:rPr>
              <a:t>先</a:t>
            </a:r>
            <a:r>
              <a:rPr lang="zh-CN" altLang="en-US" sz="2000" dirty="0"/>
              <a:t>运行服务器端程序</a:t>
            </a:r>
            <a:r>
              <a:rPr lang="en-US" altLang="zh-CN" sz="2000" dirty="0"/>
              <a:t>Server.java</a:t>
            </a:r>
          </a:p>
          <a:p>
            <a:r>
              <a:rPr lang="zh-CN" altLang="en-US" sz="2000" dirty="0">
                <a:solidFill>
                  <a:srgbClr val="0000FF"/>
                </a:solidFill>
              </a:rPr>
              <a:t>再</a:t>
            </a:r>
            <a:r>
              <a:rPr lang="zh-CN" altLang="en-US" sz="2000" dirty="0"/>
              <a:t>运行客户端程序</a:t>
            </a:r>
            <a:r>
              <a:rPr lang="en-US" altLang="zh-CN" sz="2000" dirty="0"/>
              <a:t>Client.java</a:t>
            </a:r>
          </a:p>
          <a:p>
            <a:endParaRPr lang="zh-CN" altLang="en-US" sz="2000" dirty="0"/>
          </a:p>
        </p:txBody>
      </p:sp>
      <p:pic>
        <p:nvPicPr>
          <p:cNvPr id="4" name="图片 3"/>
          <p:cNvPicPr>
            <a:picLocks noChangeAspect="1"/>
          </p:cNvPicPr>
          <p:nvPr/>
        </p:nvPicPr>
        <p:blipFill>
          <a:blip r:embed="rId2" cstate="print"/>
          <a:stretch>
            <a:fillRect/>
          </a:stretch>
        </p:blipFill>
        <p:spPr>
          <a:xfrm>
            <a:off x="4325592" y="19051"/>
            <a:ext cx="4782912" cy="3429000"/>
          </a:xfrm>
          <a:prstGeom prst="rect">
            <a:avLst/>
          </a:prstGeom>
        </p:spPr>
      </p:pic>
      <p:pic>
        <p:nvPicPr>
          <p:cNvPr id="5" name="图片 4"/>
          <p:cNvPicPr>
            <a:picLocks noChangeAspect="1"/>
          </p:cNvPicPr>
          <p:nvPr/>
        </p:nvPicPr>
        <p:blipFill>
          <a:blip r:embed="rId3" cstate="print"/>
          <a:stretch>
            <a:fillRect/>
          </a:stretch>
        </p:blipFill>
        <p:spPr>
          <a:xfrm>
            <a:off x="4325592" y="3268003"/>
            <a:ext cx="4782911" cy="3572948"/>
          </a:xfrm>
          <a:prstGeom prst="rect">
            <a:avLst/>
          </a:prstGeom>
        </p:spPr>
      </p:pic>
      <p:sp>
        <p:nvSpPr>
          <p:cNvPr id="6" name="灯片编号占位符 5"/>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2328774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2A0D3F2-E258-4EBC-940A-D37410349C3C}"/>
              </a:ext>
            </a:extLst>
          </p:cNvPr>
          <p:cNvSpPr/>
          <p:nvPr/>
        </p:nvSpPr>
        <p:spPr>
          <a:xfrm>
            <a:off x="2375756" y="1336119"/>
            <a:ext cx="4392488" cy="4185761"/>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Server</a:t>
            </a:r>
          </a:p>
          <a:p>
            <a:pPr algn="l"/>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ServerSocket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server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Socket </a:t>
            </a:r>
            <a:r>
              <a:rPr lang="en-US" altLang="zh-CN" sz="1400" dirty="0" err="1">
                <a:solidFill>
                  <a:srgbClr val="6A3E3E"/>
                </a:solidFill>
                <a:latin typeface="Consolas" panose="020B0609020204030204" pitchFamily="49" charset="0"/>
              </a:rPr>
              <a:t>socketAtServer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DataOutputStream</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DataInputStream</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endParaRPr lang="zh-CN" altLang="en-US" sz="1400" dirty="0">
              <a:latin typeface="Consolas" panose="020B0609020204030204" pitchFamily="49" charset="0"/>
            </a:endParaRPr>
          </a:p>
          <a:p>
            <a:pPr algn="l"/>
            <a:r>
              <a:rPr lang="en-US" altLang="zh-CN" sz="1400" b="1" dirty="0">
                <a:solidFill>
                  <a:srgbClr val="7F0055"/>
                </a:solidFill>
                <a:latin typeface="Consolas" panose="020B0609020204030204" pitchFamily="49" charset="0"/>
              </a:rPr>
              <a:t>      try</a:t>
            </a:r>
          </a:p>
          <a:p>
            <a:pPr algn="l"/>
            <a:r>
              <a:rPr lang="en-US" altLang="zh-CN" sz="1400" dirty="0">
                <a:solidFill>
                  <a:srgbClr val="000000"/>
                </a:solidFill>
                <a:latin typeface="Consolas" panose="020B0609020204030204" pitchFamily="49" charset="0"/>
              </a:rPr>
              <a:t>      {</a:t>
            </a:r>
          </a:p>
          <a:p>
            <a:pPr algn="l"/>
            <a:r>
              <a:rPr lang="en-US" altLang="zh-CN" sz="1400" dirty="0">
                <a:solidFill>
                  <a:srgbClr val="6A3E3E"/>
                </a:solidFill>
                <a:latin typeface="Consolas" panose="020B0609020204030204" pitchFamily="49" charset="0"/>
              </a:rPr>
              <a:t>         server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ServerSocket</a:t>
            </a:r>
            <a:r>
              <a:rPr lang="en-US" altLang="zh-CN" sz="1400" b="1" dirty="0">
                <a:solidFill>
                  <a:srgbClr val="000000"/>
                </a:solidFill>
                <a:latin typeface="Consolas" panose="020B0609020204030204" pitchFamily="49" charset="0"/>
              </a:rPr>
              <a:t>(4333);</a:t>
            </a:r>
          </a:p>
          <a:p>
            <a:pPr algn="l"/>
            <a:r>
              <a:rPr lang="en-US" altLang="zh-CN" sz="1400" dirty="0">
                <a:solidFill>
                  <a:srgbClr val="000000"/>
                </a:solidFill>
                <a:latin typeface="Consolas" panose="020B0609020204030204" pitchFamily="49" charset="0"/>
              </a:rPr>
              <a:t>      }</a:t>
            </a:r>
          </a:p>
          <a:p>
            <a:pPr algn="l"/>
            <a:r>
              <a:rPr lang="en-US" altLang="zh-CN" sz="1400" b="1" dirty="0">
                <a:solidFill>
                  <a:srgbClr val="7F0055"/>
                </a:solidFill>
                <a:latin typeface="Consolas" panose="020B0609020204030204" pitchFamily="49" charset="0"/>
              </a:rPr>
              <a:t>      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p>
          <a:p>
            <a:pPr algn="l"/>
            <a:r>
              <a:rPr lang="de-DE" altLang="zh-CN" sz="1400" dirty="0">
                <a:solidFill>
                  <a:srgbClr val="000000"/>
                </a:solidFill>
                <a:latin typeface="Consolas" panose="020B0609020204030204" pitchFamily="49" charset="0"/>
              </a:rPr>
              <a:t>         System.</a:t>
            </a:r>
            <a:r>
              <a:rPr lang="de-DE" altLang="zh-CN" sz="1400" b="1" i="1" dirty="0">
                <a:solidFill>
                  <a:srgbClr val="0000C0"/>
                </a:solidFill>
                <a:latin typeface="Consolas" panose="020B0609020204030204" pitchFamily="49" charset="0"/>
              </a:rPr>
              <a:t>out</a:t>
            </a:r>
            <a:r>
              <a:rPr lang="de-DE" altLang="zh-CN" sz="1400" b="1" i="1" dirty="0">
                <a:solidFill>
                  <a:srgbClr val="000000"/>
                </a:solidFill>
                <a:latin typeface="Consolas" panose="020B0609020204030204" pitchFamily="49" charset="0"/>
              </a:rPr>
              <a:t>.println(</a:t>
            </a:r>
            <a:r>
              <a:rPr lang="de-DE" altLang="zh-CN" sz="1400" b="1" i="1" dirty="0">
                <a:solidFill>
                  <a:srgbClr val="2A00FF"/>
                </a:solidFill>
                <a:latin typeface="Consolas" panose="020B0609020204030204" pitchFamily="49" charset="0"/>
              </a:rPr>
              <a:t>"ERRO:"</a:t>
            </a:r>
            <a:r>
              <a:rPr lang="de-DE" altLang="zh-CN" sz="1400" b="1" i="1" dirty="0">
                <a:solidFill>
                  <a:srgbClr val="000000"/>
                </a:solidFill>
                <a:latin typeface="Consolas" panose="020B0609020204030204" pitchFamily="49" charset="0"/>
              </a:rPr>
              <a:t>+</a:t>
            </a:r>
            <a:r>
              <a:rPr lang="de-DE" altLang="zh-CN" sz="1400" b="1" i="1" dirty="0">
                <a:solidFill>
                  <a:srgbClr val="6A3E3E"/>
                </a:solidFill>
                <a:latin typeface="Consolas" panose="020B0609020204030204" pitchFamily="49" charset="0"/>
              </a:rPr>
              <a:t>e1</a:t>
            </a:r>
            <a:r>
              <a:rPr lang="de-DE"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 </a:t>
            </a:r>
          </a:p>
        </p:txBody>
      </p:sp>
      <p:cxnSp>
        <p:nvCxnSpPr>
          <p:cNvPr id="3" name="Straight Arrow Connector 5">
            <a:extLst>
              <a:ext uri="{FF2B5EF4-FFF2-40B4-BE49-F238E27FC236}">
                <a16:creationId xmlns:a16="http://schemas.microsoft.com/office/drawing/2014/main" id="{A4146AB9-F52A-4F99-BB86-1E7F19603B78}"/>
              </a:ext>
            </a:extLst>
          </p:cNvPr>
          <p:cNvCxnSpPr>
            <a:cxnSpLocks/>
          </p:cNvCxnSpPr>
          <p:nvPr/>
        </p:nvCxnSpPr>
        <p:spPr>
          <a:xfrm>
            <a:off x="1907704" y="4261018"/>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550556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 URL</a:t>
            </a:r>
            <a:r>
              <a:rPr lang="zh-CN" altLang="en-US" sz="3200" dirty="0"/>
              <a:t>类</a:t>
            </a:r>
          </a:p>
        </p:txBody>
      </p:sp>
      <p:sp>
        <p:nvSpPr>
          <p:cNvPr id="3" name="内容占位符 2"/>
          <p:cNvSpPr>
            <a:spLocks noGrp="1"/>
          </p:cNvSpPr>
          <p:nvPr>
            <p:ph idx="1"/>
          </p:nvPr>
        </p:nvSpPr>
        <p:spPr/>
        <p:txBody>
          <a:bodyPr>
            <a:noAutofit/>
          </a:bodyPr>
          <a:lstStyle/>
          <a:p>
            <a:r>
              <a:rPr lang="en-US" altLang="zh-CN" sz="2000" dirty="0"/>
              <a:t>1.URL</a:t>
            </a:r>
            <a:r>
              <a:rPr lang="zh-CN" altLang="en-US" sz="2000" dirty="0"/>
              <a:t>的构造方法</a:t>
            </a:r>
          </a:p>
          <a:p>
            <a:pPr marL="0" indent="0">
              <a:buNone/>
            </a:pPr>
            <a:r>
              <a:rPr lang="en-US" altLang="zh-CN" sz="2000" dirty="0"/>
              <a:t>	public </a:t>
            </a:r>
            <a:r>
              <a:rPr lang="en-US" altLang="zh-CN" sz="2000" b="1" dirty="0">
                <a:solidFill>
                  <a:srgbClr val="FF0000"/>
                </a:solidFill>
              </a:rPr>
              <a:t>URL(String spec) </a:t>
            </a:r>
            <a:r>
              <a:rPr lang="en-US" altLang="zh-CN" sz="2000" dirty="0"/>
              <a:t> throws </a:t>
            </a:r>
            <a:r>
              <a:rPr lang="en-US" altLang="zh-CN" sz="2000" dirty="0" err="1"/>
              <a:t>MalformedURLException</a:t>
            </a:r>
            <a:endParaRPr lang="en-US" altLang="zh-CN" sz="2000" dirty="0"/>
          </a:p>
          <a:p>
            <a:r>
              <a:rPr lang="zh-CN" altLang="en-US" sz="2000" dirty="0"/>
              <a:t>该构造方法使用字符串初始化一个</a:t>
            </a:r>
            <a:r>
              <a:rPr lang="en-US" altLang="zh-CN" sz="2000" dirty="0"/>
              <a:t>URL</a:t>
            </a:r>
            <a:r>
              <a:rPr lang="zh-CN" altLang="en-US" sz="2000" dirty="0"/>
              <a:t>对象，例如</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pPr lvl="1"/>
            <a:r>
              <a:rPr lang="zh-CN" altLang="en-US" sz="2000" dirty="0"/>
              <a:t>该</a:t>
            </a:r>
            <a:r>
              <a:rPr lang="en-US" altLang="zh-CN" sz="2000" dirty="0"/>
              <a:t>URL</a:t>
            </a:r>
            <a:r>
              <a:rPr lang="zh-CN" altLang="en-US" sz="2000" dirty="0"/>
              <a:t>对象使用的</a:t>
            </a:r>
            <a:r>
              <a:rPr lang="zh-CN" altLang="en-US" sz="2000" b="1" dirty="0">
                <a:solidFill>
                  <a:srgbClr val="FF0000"/>
                </a:solidFill>
              </a:rPr>
              <a:t>协议</a:t>
            </a:r>
            <a:r>
              <a:rPr lang="zh-CN" altLang="en-US" sz="2000" dirty="0"/>
              <a:t>是</a:t>
            </a:r>
            <a:r>
              <a:rPr lang="en-US" altLang="zh-CN" sz="2000" dirty="0"/>
              <a:t>http</a:t>
            </a:r>
            <a:r>
              <a:rPr lang="zh-CN" altLang="en-US" sz="2000" dirty="0"/>
              <a:t>协议，即用户按这种协议和指定的服务器通信；该</a:t>
            </a:r>
            <a:r>
              <a:rPr lang="en-US" altLang="zh-CN" sz="2000" dirty="0"/>
              <a:t>URL</a:t>
            </a:r>
            <a:r>
              <a:rPr lang="zh-CN" altLang="en-US" sz="2000" dirty="0"/>
              <a:t>对象包含的</a:t>
            </a:r>
            <a:r>
              <a:rPr lang="zh-CN" altLang="en-US" sz="2000" b="1" dirty="0">
                <a:solidFill>
                  <a:srgbClr val="FF0000"/>
                </a:solidFill>
              </a:rPr>
              <a:t>地址</a:t>
            </a:r>
            <a:r>
              <a:rPr lang="zh-CN" altLang="en-US" sz="2000" dirty="0"/>
              <a:t>是</a:t>
            </a:r>
            <a:r>
              <a:rPr lang="en-US" altLang="zh-CN" sz="2000" dirty="0"/>
              <a:t>yahoo.com.cn</a:t>
            </a:r>
            <a:r>
              <a:rPr lang="zh-CN" altLang="en-US" sz="2000" dirty="0"/>
              <a:t>；所包含的</a:t>
            </a:r>
            <a:r>
              <a:rPr lang="zh-CN" altLang="en-US" sz="2000" b="1" dirty="0">
                <a:solidFill>
                  <a:srgbClr val="FF0000"/>
                </a:solidFill>
              </a:rPr>
              <a:t>资源</a:t>
            </a:r>
            <a:r>
              <a:rPr lang="zh-CN" altLang="en-US" sz="2000" dirty="0"/>
              <a:t>是</a:t>
            </a:r>
            <a:r>
              <a:rPr lang="zh-CN" altLang="en-US" sz="2000" dirty="0">
                <a:solidFill>
                  <a:srgbClr val="FF0000"/>
                </a:solidFill>
              </a:rPr>
              <a:t>默认</a:t>
            </a:r>
            <a:r>
              <a:rPr lang="zh-CN" altLang="en-US" sz="2000" dirty="0"/>
              <a:t>的资源（主页）。</a:t>
            </a:r>
          </a:p>
        </p:txBody>
      </p:sp>
      <p:sp>
        <p:nvSpPr>
          <p:cNvPr id="4" name="文本框 3"/>
          <p:cNvSpPr txBox="1"/>
          <p:nvPr/>
        </p:nvSpPr>
        <p:spPr>
          <a:xfrm>
            <a:off x="971600" y="2704852"/>
            <a:ext cx="4248472" cy="2123658"/>
          </a:xfrm>
          <a:prstGeom prst="rect">
            <a:avLst/>
          </a:prstGeom>
          <a:solidFill>
            <a:srgbClr val="CCFFFF"/>
          </a:solidFill>
        </p:spPr>
        <p:txBody>
          <a:bodyPr wrap="square" rtlCol="0">
            <a:spAutoFit/>
          </a:bodyPr>
          <a:lstStyle/>
          <a:p>
            <a:r>
              <a:rPr lang="en-US" altLang="zh-CN" sz="1600" dirty="0"/>
              <a:t>try </a:t>
            </a:r>
          </a:p>
          <a:p>
            <a:r>
              <a:rPr lang="en-US" altLang="zh-CN" sz="1600" dirty="0"/>
              <a:t>{</a:t>
            </a:r>
          </a:p>
          <a:p>
            <a:r>
              <a:rPr lang="en-US" altLang="zh-CN" sz="1600" dirty="0"/>
              <a:t>      </a:t>
            </a:r>
            <a:r>
              <a:rPr lang="en-US" altLang="zh-CN" sz="1600" dirty="0" err="1"/>
              <a:t>url</a:t>
            </a:r>
            <a:r>
              <a:rPr lang="en-US" altLang="zh-CN" sz="1600" dirty="0"/>
              <a:t>=new URL("http://yahoo.com.cn");</a:t>
            </a:r>
          </a:p>
          <a:p>
            <a:r>
              <a:rPr lang="en-US" altLang="zh-CN" sz="1600" dirty="0"/>
              <a:t>}</a:t>
            </a:r>
          </a:p>
          <a:p>
            <a:r>
              <a:rPr lang="en-US" altLang="zh-CN" sz="1600" dirty="0"/>
              <a:t>catch(</a:t>
            </a:r>
            <a:r>
              <a:rPr lang="en-US" altLang="zh-CN" sz="1600" dirty="0" err="1"/>
              <a:t>MalformedURLException</a:t>
            </a:r>
            <a:r>
              <a:rPr lang="en-US" altLang="zh-CN" sz="1600" dirty="0"/>
              <a:t> e)</a:t>
            </a:r>
          </a:p>
          <a:p>
            <a:r>
              <a:rPr lang="en-US" altLang="zh-CN" sz="1600" dirty="0"/>
              <a:t>{ </a:t>
            </a:r>
          </a:p>
          <a:p>
            <a:r>
              <a:rPr lang="en-US" altLang="zh-CN" sz="1600" dirty="0"/>
              <a:t>      </a:t>
            </a:r>
            <a:r>
              <a:rPr lang="en-US" altLang="zh-CN" sz="1600" dirty="0" err="1"/>
              <a:t>System.out.println</a:t>
            </a:r>
            <a:r>
              <a:rPr lang="en-US" altLang="zh-CN" sz="1600" dirty="0"/>
              <a:t>("Bad URL:"+</a:t>
            </a:r>
            <a:r>
              <a:rPr lang="en-US" altLang="zh-CN" sz="1600" dirty="0" err="1"/>
              <a:t>url</a:t>
            </a:r>
            <a:r>
              <a:rPr lang="en-US" altLang="zh-CN" sz="1600" dirty="0"/>
              <a:t>);</a:t>
            </a:r>
          </a:p>
          <a:p>
            <a:r>
              <a:rPr lang="en-US" altLang="zh-CN" sz="1600" dirty="0"/>
              <a:t>}</a:t>
            </a:r>
          </a:p>
        </p:txBody>
      </p:sp>
      <p:sp>
        <p:nvSpPr>
          <p:cNvPr id="5" name="灯片编号占位符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6779345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0B5C27B6-F6B2-4524-AB6F-CAB4066F672D}"/>
              </a:ext>
            </a:extLst>
          </p:cNvPr>
          <p:cNvSpPr/>
          <p:nvPr/>
        </p:nvSpPr>
        <p:spPr>
          <a:xfrm>
            <a:off x="539552" y="1120676"/>
            <a:ext cx="8064896" cy="4616648"/>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      try</a:t>
            </a:r>
          </a:p>
          <a:p>
            <a:pPr algn="l"/>
            <a:r>
              <a:rPr lang="en-US" altLang="zh-CN" sz="1400" dirty="0">
                <a:solidFill>
                  <a:srgbClr val="000000"/>
                </a:solidFill>
                <a:latin typeface="Consolas" panose="020B0609020204030204" pitchFamily="49" charset="0"/>
              </a:rPr>
              <a:t>      {</a:t>
            </a:r>
          </a:p>
          <a:p>
            <a:pPr algn="l"/>
            <a:r>
              <a:rPr lang="en-US" altLang="zh-CN" sz="1400" dirty="0">
                <a:solidFill>
                  <a:srgbClr val="6A3E3E"/>
                </a:solidFill>
                <a:latin typeface="Consolas" panose="020B0609020204030204" pitchFamily="49" charset="0"/>
              </a:rPr>
              <a:t>         </a:t>
            </a:r>
            <a:r>
              <a:rPr lang="en-US" altLang="zh-CN" sz="1400" dirty="0" err="1">
                <a:solidFill>
                  <a:srgbClr val="6A3E3E"/>
                </a:solidFill>
                <a:latin typeface="Consolas" panose="020B0609020204030204" pitchFamily="49" charset="0"/>
              </a:rPr>
              <a:t>socketAtServer</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server</a:t>
            </a:r>
            <a:r>
              <a:rPr lang="en-US" altLang="zh-CN" sz="1400" dirty="0" err="1">
                <a:solidFill>
                  <a:srgbClr val="000000"/>
                </a:solidFill>
                <a:latin typeface="Consolas" panose="020B0609020204030204" pitchFamily="49" charset="0"/>
              </a:rPr>
              <a:t>.accept</a:t>
            </a:r>
            <a:r>
              <a:rPr lang="en-US" altLang="zh-CN" sz="1400" dirty="0">
                <a:solidFill>
                  <a:srgbClr val="000000"/>
                </a:solidFill>
                <a:latin typeface="Consolas" panose="020B0609020204030204" pitchFamily="49" charset="0"/>
              </a:rPr>
              <a:t>();</a:t>
            </a:r>
          </a:p>
          <a:p>
            <a:pPr algn="l"/>
            <a:r>
              <a:rPr lang="en-US" altLang="zh-CN" sz="1400" dirty="0">
                <a:solidFill>
                  <a:srgbClr val="6A3E3E"/>
                </a:solidFill>
                <a:latin typeface="Consolas" panose="020B0609020204030204" pitchFamily="49" charset="0"/>
              </a:rPr>
              <a:t>         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DataInputStream</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socketAtServer</a:t>
            </a:r>
            <a:r>
              <a:rPr lang="en-US" altLang="zh-CN" sz="1400" b="1" dirty="0" err="1">
                <a:solidFill>
                  <a:srgbClr val="000000"/>
                </a:solidFill>
                <a:latin typeface="Consolas" panose="020B0609020204030204" pitchFamily="49" charset="0"/>
              </a:rPr>
              <a:t>.getInputStream</a:t>
            </a:r>
            <a:r>
              <a:rPr lang="en-US" altLang="zh-CN" sz="1400" b="1" dirty="0">
                <a:solidFill>
                  <a:srgbClr val="000000"/>
                </a:solidFill>
                <a:latin typeface="Consolas" panose="020B0609020204030204" pitchFamily="49" charset="0"/>
              </a:rPr>
              <a:t>());</a:t>
            </a:r>
          </a:p>
          <a:p>
            <a:pPr algn="l"/>
            <a:r>
              <a:rPr lang="en-US" altLang="zh-CN" sz="1400" dirty="0">
                <a:solidFill>
                  <a:srgbClr val="6A3E3E"/>
                </a:solidFill>
                <a:latin typeface="Consolas" panose="020B0609020204030204" pitchFamily="49" charset="0"/>
              </a:rPr>
              <a:t>         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DataOutputStream</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socketAtServer</a:t>
            </a:r>
            <a:r>
              <a:rPr lang="en-US" altLang="zh-CN" sz="1400" b="1" dirty="0" err="1">
                <a:solidFill>
                  <a:srgbClr val="000000"/>
                </a:solidFill>
                <a:latin typeface="Consolas" panose="020B0609020204030204" pitchFamily="49" charset="0"/>
              </a:rPr>
              <a:t>.getOutputStream</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m</a:t>
            </a:r>
            <a:r>
              <a:rPr lang="en-US" altLang="zh-CN" sz="1400" b="1" dirty="0">
                <a:solidFill>
                  <a:srgbClr val="000000"/>
                </a:solidFill>
                <a:latin typeface="Consolas" panose="020B0609020204030204" pitchFamily="49" charset="0"/>
              </a:rPr>
              <a:t> = 0;</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in</a:t>
            </a:r>
            <a:r>
              <a:rPr lang="en-US" altLang="zh-CN" sz="1400" dirty="0" err="1">
                <a:solidFill>
                  <a:srgbClr val="000000"/>
                </a:solidFill>
                <a:latin typeface="Consolas" panose="020B0609020204030204" pitchFamily="49" charset="0"/>
              </a:rPr>
              <a:t>.readInt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out</a:t>
            </a:r>
            <a:r>
              <a:rPr lang="en-US" altLang="zh-CN" sz="1400" dirty="0" err="1">
                <a:solidFill>
                  <a:srgbClr val="000000"/>
                </a:solidFill>
                <a:latin typeface="Consolas" panose="020B0609020204030204" pitchFamily="49" charset="0"/>
              </a:rPr>
              <a:t>.writeInt</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m</a:t>
            </a:r>
            <a:r>
              <a:rPr lang="en-US" altLang="zh-CN" sz="1400" dirty="0">
                <a:solidFill>
                  <a:srgbClr val="000000"/>
                </a:solidFill>
                <a:latin typeface="Consolas" panose="020B0609020204030204" pitchFamily="49" charset="0"/>
              </a:rPr>
              <a:t>*2);</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"Server received: "</a:t>
            </a:r>
            <a:r>
              <a:rPr lang="en-US" altLang="zh-CN" sz="1400" b="1" i="1" dirty="0">
                <a:solidFill>
                  <a:srgbClr val="000000"/>
                </a:solidFill>
                <a:latin typeface="Consolas" panose="020B0609020204030204" pitchFamily="49" charset="0"/>
              </a:rPr>
              <a:t> + </a:t>
            </a:r>
            <a:r>
              <a:rPr lang="en-US" altLang="zh-CN" sz="1400" b="1" i="1" dirty="0">
                <a:solidFill>
                  <a:srgbClr val="6A3E3E"/>
                </a:solidFill>
                <a:latin typeface="Consolas" panose="020B0609020204030204" pitchFamily="49" charset="0"/>
              </a:rPr>
              <a:t>m</a:t>
            </a:r>
            <a:r>
              <a:rPr lang="en-US" altLang="zh-CN" sz="1400" b="1" i="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Thread.</a:t>
            </a:r>
            <a:r>
              <a:rPr lang="en-US" altLang="zh-CN" sz="1400" i="1" dirty="0" err="1">
                <a:solidFill>
                  <a:srgbClr val="000000"/>
                </a:solidFill>
                <a:latin typeface="Consolas" panose="020B0609020204030204" pitchFamily="49" charset="0"/>
              </a:rPr>
              <a:t>sleep</a:t>
            </a:r>
            <a:r>
              <a:rPr lang="en-US" altLang="zh-CN" sz="1400" i="1" dirty="0">
                <a:solidFill>
                  <a:srgbClr val="000000"/>
                </a:solidFill>
                <a:latin typeface="Consolas" panose="020B0609020204030204" pitchFamily="49" charset="0"/>
              </a:rPr>
              <a:t>(500);</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en-US" altLang="zh-CN" sz="1400" b="1" i="1" dirty="0">
                <a:solidFill>
                  <a:srgbClr val="000000"/>
                </a:solidFill>
                <a:latin typeface="Consolas" panose="020B0609020204030204" pitchFamily="49" charset="0"/>
              </a:rPr>
              <a:t>+</a:t>
            </a:r>
            <a:r>
              <a:rPr lang="en-US" altLang="zh-CN" sz="1400" b="1" i="1" dirty="0">
                <a:solidFill>
                  <a:srgbClr val="6A3E3E"/>
                </a:solidFill>
                <a:latin typeface="Consolas" panose="020B0609020204030204" pitchFamily="49" charset="0"/>
              </a:rPr>
              <a:t>e</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InterruptedException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cxnSp>
        <p:nvCxnSpPr>
          <p:cNvPr id="3" name="Straight Arrow Connector 5">
            <a:extLst>
              <a:ext uri="{FF2B5EF4-FFF2-40B4-BE49-F238E27FC236}">
                <a16:creationId xmlns:a16="http://schemas.microsoft.com/office/drawing/2014/main" id="{82D349B9-2A51-47C0-8FBA-DD2F6205624F}"/>
              </a:ext>
            </a:extLst>
          </p:cNvPr>
          <p:cNvCxnSpPr>
            <a:cxnSpLocks/>
          </p:cNvCxnSpPr>
          <p:nvPr/>
        </p:nvCxnSpPr>
        <p:spPr>
          <a:xfrm>
            <a:off x="176557" y="1700808"/>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37621729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CA1D118-0BF5-4345-AEB6-AABCFE1E991A}"/>
              </a:ext>
            </a:extLst>
          </p:cNvPr>
          <p:cNvSpPr/>
          <p:nvPr/>
        </p:nvSpPr>
        <p:spPr>
          <a:xfrm>
            <a:off x="899592" y="42292"/>
            <a:ext cx="7488832" cy="6771084"/>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Client</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Socket </a:t>
            </a:r>
            <a:r>
              <a:rPr lang="en-US" altLang="zh-CN" sz="1400" dirty="0" err="1">
                <a:solidFill>
                  <a:srgbClr val="6A3E3E"/>
                </a:solidFill>
                <a:latin typeface="Consolas" panose="020B0609020204030204" pitchFamily="49" charset="0"/>
              </a:rPr>
              <a:t>socketAtClient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DataInputStream</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DataOutputStream</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6A3E3E"/>
                </a:solidFill>
                <a:latin typeface="Consolas" panose="020B0609020204030204" pitchFamily="49" charset="0"/>
              </a:rPr>
              <a:t>           </a:t>
            </a:r>
            <a:r>
              <a:rPr lang="en-US" altLang="zh-CN" sz="1400" dirty="0" err="1">
                <a:solidFill>
                  <a:srgbClr val="6A3E3E"/>
                </a:solidFill>
                <a:latin typeface="Consolas" panose="020B0609020204030204" pitchFamily="49" charset="0"/>
              </a:rPr>
              <a:t>socketAtClient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Socket(</a:t>
            </a:r>
            <a:r>
              <a:rPr lang="en-US" altLang="zh-CN" sz="1400" b="1" dirty="0">
                <a:solidFill>
                  <a:srgbClr val="2A00FF"/>
                </a:solidFill>
                <a:latin typeface="Consolas" panose="020B0609020204030204" pitchFamily="49" charset="0"/>
              </a:rPr>
              <a:t>"localhost"</a:t>
            </a:r>
            <a:r>
              <a:rPr lang="en-US" altLang="zh-CN" sz="1400" b="1" dirty="0">
                <a:solidFill>
                  <a:srgbClr val="000000"/>
                </a:solidFill>
                <a:latin typeface="Consolas" panose="020B0609020204030204" pitchFamily="49" charset="0"/>
              </a:rPr>
              <a:t>, 4333);        </a:t>
            </a:r>
          </a:p>
          <a:p>
            <a:pPr algn="l"/>
            <a:r>
              <a:rPr lang="en-US" altLang="zh-CN" sz="1400" dirty="0">
                <a:solidFill>
                  <a:srgbClr val="6A3E3E"/>
                </a:solidFill>
                <a:latin typeface="Consolas" panose="020B0609020204030204" pitchFamily="49" charset="0"/>
              </a:rPr>
              <a:t>           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DataInputStream</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socketAtClient</a:t>
            </a:r>
            <a:r>
              <a:rPr lang="en-US" altLang="zh-CN" sz="1400" b="1" dirty="0" err="1">
                <a:solidFill>
                  <a:srgbClr val="000000"/>
                </a:solidFill>
                <a:latin typeface="Consolas" panose="020B0609020204030204" pitchFamily="49" charset="0"/>
              </a:rPr>
              <a:t>.getInputStream</a:t>
            </a:r>
            <a:r>
              <a:rPr lang="en-US" altLang="zh-CN" sz="1400" b="1" dirty="0">
                <a:solidFill>
                  <a:srgbClr val="000000"/>
                </a:solidFill>
                <a:latin typeface="Consolas" panose="020B0609020204030204" pitchFamily="49" charset="0"/>
              </a:rPr>
              <a:t>());</a:t>
            </a:r>
          </a:p>
          <a:p>
            <a:pPr algn="l"/>
            <a:r>
              <a:rPr lang="en-US" altLang="zh-CN" sz="1400" dirty="0">
                <a:solidFill>
                  <a:srgbClr val="6A3E3E"/>
                </a:solidFill>
                <a:latin typeface="Consolas" panose="020B0609020204030204" pitchFamily="49" charset="0"/>
              </a:rPr>
              <a:t>           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DataOutputStream</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socketAtClient</a:t>
            </a:r>
            <a:r>
              <a:rPr lang="en-US" altLang="zh-CN" sz="1400" b="1" dirty="0" err="1">
                <a:solidFill>
                  <a:srgbClr val="000000"/>
                </a:solidFill>
                <a:latin typeface="Consolas" panose="020B0609020204030204" pitchFamily="49" charset="0"/>
              </a:rPr>
              <a:t>.getOutputStream</a:t>
            </a:r>
            <a:r>
              <a:rPr lang="en-US" altLang="zh-CN" sz="1400" b="1" dirty="0">
                <a:solidFill>
                  <a:srgbClr val="000000"/>
                </a:solidFill>
                <a:latin typeface="Consolas" panose="020B0609020204030204" pitchFamily="49" charset="0"/>
              </a:rPr>
              <a:t>());</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out</a:t>
            </a:r>
            <a:r>
              <a:rPr lang="en-US" altLang="zh-CN" sz="1400" dirty="0" err="1">
                <a:solidFill>
                  <a:srgbClr val="000000"/>
                </a:solidFill>
                <a:latin typeface="Consolas" panose="020B0609020204030204" pitchFamily="49" charset="0"/>
              </a:rPr>
              <a:t>.writeInt</a:t>
            </a:r>
            <a:r>
              <a:rPr lang="en-US" altLang="zh-CN" sz="1400" dirty="0">
                <a:solidFill>
                  <a:srgbClr val="000000"/>
                </a:solidFill>
                <a:latin typeface="Consolas" panose="020B0609020204030204" pitchFamily="49" charset="0"/>
              </a:rPr>
              <a:t>(1);</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m2</a:t>
            </a:r>
            <a:r>
              <a:rPr lang="en-US" altLang="zh-CN" sz="1400" b="1" dirty="0">
                <a:solidFill>
                  <a:srgbClr val="000000"/>
                </a:solidFill>
                <a:latin typeface="Consolas" panose="020B0609020204030204" pitchFamily="49" charset="0"/>
              </a:rPr>
              <a:t> = 0;</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m2</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in</a:t>
            </a:r>
            <a:r>
              <a:rPr lang="en-US" altLang="zh-CN" sz="1400" dirty="0" err="1">
                <a:solidFill>
                  <a:srgbClr val="000000"/>
                </a:solidFill>
                <a:latin typeface="Consolas" panose="020B0609020204030204" pitchFamily="49" charset="0"/>
              </a:rPr>
              <a:t>.readInt</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out</a:t>
            </a:r>
            <a:r>
              <a:rPr lang="en-US" altLang="zh-CN" sz="1400" dirty="0" err="1">
                <a:solidFill>
                  <a:srgbClr val="000000"/>
                </a:solidFill>
                <a:latin typeface="Consolas" panose="020B0609020204030204" pitchFamily="49" charset="0"/>
              </a:rPr>
              <a:t>.writeInt</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m2</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"Client received: "</a:t>
            </a:r>
            <a:r>
              <a:rPr lang="en-US" altLang="zh-CN" sz="1400" b="1" i="1" dirty="0">
                <a:solidFill>
                  <a:srgbClr val="000000"/>
                </a:solidFill>
                <a:latin typeface="Consolas" panose="020B0609020204030204" pitchFamily="49" charset="0"/>
              </a:rPr>
              <a:t> + </a:t>
            </a:r>
            <a:r>
              <a:rPr lang="en-US" altLang="zh-CN" sz="1400" b="1" i="1" dirty="0">
                <a:solidFill>
                  <a:srgbClr val="6A3E3E"/>
                </a:solidFill>
                <a:latin typeface="Consolas" panose="020B0609020204030204" pitchFamily="49" charset="0"/>
              </a:rPr>
              <a:t>m2</a:t>
            </a:r>
            <a:r>
              <a:rPr lang="en-US" altLang="zh-CN" sz="1400" b="1" i="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Thread.</a:t>
            </a:r>
            <a:r>
              <a:rPr lang="en-US" altLang="zh-CN" sz="1400" i="1" dirty="0" err="1">
                <a:solidFill>
                  <a:srgbClr val="000000"/>
                </a:solidFill>
                <a:latin typeface="Consolas" panose="020B0609020204030204" pitchFamily="49" charset="0"/>
              </a:rPr>
              <a:t>sleep</a:t>
            </a:r>
            <a:r>
              <a:rPr lang="en-US" altLang="zh-CN" sz="1400" i="1" dirty="0">
                <a:solidFill>
                  <a:srgbClr val="000000"/>
                </a:solidFill>
                <a:latin typeface="Consolas" panose="020B0609020204030204" pitchFamily="49" charset="0"/>
              </a:rPr>
              <a:t>(500);</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"Unable to connect to the server"</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InterruptedException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cxnSp>
        <p:nvCxnSpPr>
          <p:cNvPr id="3" name="Straight Arrow Connector 5">
            <a:extLst>
              <a:ext uri="{FF2B5EF4-FFF2-40B4-BE49-F238E27FC236}">
                <a16:creationId xmlns:a16="http://schemas.microsoft.com/office/drawing/2014/main" id="{CC0C7D2A-9116-4A04-920A-0D018C0C2F18}"/>
              </a:ext>
            </a:extLst>
          </p:cNvPr>
          <p:cNvCxnSpPr>
            <a:cxnSpLocks/>
          </p:cNvCxnSpPr>
          <p:nvPr/>
        </p:nvCxnSpPr>
        <p:spPr>
          <a:xfrm>
            <a:off x="700342" y="2547148"/>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2470098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solidFill>
                  <a:srgbClr val="FF0000"/>
                </a:solidFill>
              </a:rPr>
              <a:t>11.7 </a:t>
            </a:r>
            <a:r>
              <a:rPr lang="zh-CN" altLang="en-US" sz="2000" dirty="0">
                <a:solidFill>
                  <a:srgbClr val="FF0000"/>
                </a:solidFill>
              </a:rPr>
              <a:t>使用多线程处理套接字连接</a:t>
            </a:r>
            <a:endParaRPr lang="en-US" altLang="zh-CN" sz="2000" dirty="0">
              <a:solidFill>
                <a:srgbClr val="FF0000"/>
              </a:solidFill>
            </a:endParaRPr>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sp>
        <p:nvSpPr>
          <p:cNvPr id="4" name="灯片编号占位符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14173958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11.7 </a:t>
            </a:r>
            <a:r>
              <a:rPr lang="zh-CN" altLang="en-US" sz="3200" dirty="0"/>
              <a:t>使用多线程处理套接字连接</a:t>
            </a:r>
          </a:p>
        </p:txBody>
      </p:sp>
      <p:sp>
        <p:nvSpPr>
          <p:cNvPr id="3" name="内容占位符 2"/>
          <p:cNvSpPr>
            <a:spLocks noGrp="1"/>
          </p:cNvSpPr>
          <p:nvPr>
            <p:ph idx="1"/>
          </p:nvPr>
        </p:nvSpPr>
        <p:spPr/>
        <p:txBody>
          <a:bodyPr>
            <a:normAutofit/>
          </a:bodyPr>
          <a:lstStyle/>
          <a:p>
            <a:r>
              <a:rPr lang="zh-CN" altLang="en-US" sz="2000" dirty="0"/>
              <a:t>在下面的例子</a:t>
            </a:r>
            <a:r>
              <a:rPr lang="en-US" altLang="zh-CN" sz="2000" dirty="0"/>
              <a:t>6</a:t>
            </a:r>
            <a:r>
              <a:rPr lang="zh-CN" altLang="en-US" sz="2000" dirty="0"/>
              <a:t>中，客户输入一个一元二次方程的系数并发送给服务器，服务器把计算出的方程的实根返回给客户端。因此，你可以将计算量大的工作放在服务器端，客户端负责计算量小的工作，实现客户端</a:t>
            </a:r>
            <a:r>
              <a:rPr lang="en-US" altLang="zh-CN" sz="2000" dirty="0"/>
              <a:t>-</a:t>
            </a:r>
            <a:r>
              <a:rPr lang="zh-CN" altLang="en-US" sz="2000" dirty="0"/>
              <a:t>服务器端的交互计算，进而完成某项任务。</a:t>
            </a:r>
          </a:p>
        </p:txBody>
      </p:sp>
      <p:sp>
        <p:nvSpPr>
          <p:cNvPr id="4" name="灯片编号占位符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33499117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11.7 </a:t>
            </a:r>
            <a:r>
              <a:rPr lang="zh-CN" altLang="en-US" sz="3200" dirty="0"/>
              <a:t>使用多线程处理套接字连接</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6】</a:t>
            </a:r>
          </a:p>
          <a:p>
            <a:r>
              <a:rPr lang="en-US" altLang="zh-CN" sz="2000" dirty="0"/>
              <a:t>Example11_6</a:t>
            </a:r>
          </a:p>
          <a:p>
            <a:pPr lvl="1"/>
            <a:r>
              <a:rPr lang="en-US" altLang="zh-CN" sz="2000" dirty="0"/>
              <a:t>MutiServer.java</a:t>
            </a:r>
          </a:p>
          <a:p>
            <a:pPr lvl="1"/>
            <a:r>
              <a:rPr lang="en-US" altLang="zh-CN" sz="2000" dirty="0"/>
              <a:t>ClientFrame.java</a:t>
            </a:r>
            <a:endParaRPr lang="zh-CN" altLang="en-US" sz="2000" dirty="0"/>
          </a:p>
        </p:txBody>
      </p:sp>
      <p:pic>
        <p:nvPicPr>
          <p:cNvPr id="5" name="图片 4">
            <a:extLst>
              <a:ext uri="{FF2B5EF4-FFF2-40B4-BE49-F238E27FC236}">
                <a16:creationId xmlns:a16="http://schemas.microsoft.com/office/drawing/2014/main" id="{D18DE7F8-03A3-4D64-A93D-13D8EC12C9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7784" y="3167357"/>
            <a:ext cx="5020376" cy="2981741"/>
          </a:xfrm>
          <a:prstGeom prst="rect">
            <a:avLst/>
          </a:prstGeom>
        </p:spPr>
      </p:pic>
      <p:sp>
        <p:nvSpPr>
          <p:cNvPr id="6" name="灯片编号占位符 5"/>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22867515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215516" y="1700808"/>
            <a:ext cx="8712968" cy="2462213"/>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java.util</a:t>
            </a:r>
            <a:r>
              <a:rPr lang="en-US" altLang="zh-CN" sz="1400" b="1" dirty="0">
                <a:solidFill>
                  <a:srgbClr val="000000"/>
                </a:solidFill>
                <a:latin typeface="Consolas" panose="020B0609020204030204" pitchFamily="49" charset="0"/>
              </a:rPr>
              <a:t>.*;</a:t>
            </a:r>
          </a:p>
          <a:p>
            <a:pPr algn="l"/>
            <a:endParaRPr lang="zh-CN" altLang="en-US" sz="1400" dirty="0">
              <a:latin typeface="Consolas" panose="020B0609020204030204" pitchFamily="49" charset="0"/>
            </a:endParaRP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MutiServer</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ServerSocket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server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ServerThread</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thread</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Socket </a:t>
            </a:r>
            <a:r>
              <a:rPr lang="en-US" altLang="zh-CN" sz="1400" dirty="0" err="1">
                <a:solidFill>
                  <a:srgbClr val="6A3E3E"/>
                </a:solidFill>
                <a:latin typeface="Consolas" panose="020B0609020204030204" pitchFamily="49" charset="0"/>
              </a:rPr>
              <a:t>socketAtServer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p:txBody>
      </p:sp>
      <p:sp>
        <p:nvSpPr>
          <p:cNvPr id="9" name="文本框 8">
            <a:extLst>
              <a:ext uri="{FF2B5EF4-FFF2-40B4-BE49-F238E27FC236}">
                <a16:creationId xmlns:a16="http://schemas.microsoft.com/office/drawing/2014/main" id="{B1691E8B-06E8-4F75-B6E0-3DFAA7E294EE}"/>
              </a:ext>
            </a:extLst>
          </p:cNvPr>
          <p:cNvSpPr txBox="1"/>
          <p:nvPr/>
        </p:nvSpPr>
        <p:spPr>
          <a:xfrm>
            <a:off x="7502332" y="6488668"/>
            <a:ext cx="1641668" cy="369332"/>
          </a:xfrm>
          <a:prstGeom prst="rect">
            <a:avLst/>
          </a:prstGeom>
          <a:noFill/>
        </p:spPr>
        <p:txBody>
          <a:bodyPr wrap="none" rtlCol="0">
            <a:spAutoFit/>
          </a:bodyPr>
          <a:lstStyle/>
          <a:p>
            <a:r>
              <a:rPr lang="en-US" altLang="zh-CN" dirty="0"/>
              <a:t>MutiServer.java</a:t>
            </a:r>
          </a:p>
        </p:txBody>
      </p:sp>
      <p:sp>
        <p:nvSpPr>
          <p:cNvPr id="4" name="灯片编号占位符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427773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207978" y="142747"/>
            <a:ext cx="8712968" cy="6555641"/>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        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server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ServerSocket</a:t>
            </a:r>
            <a:r>
              <a:rPr lang="en-US" altLang="zh-CN" sz="1400" b="1" dirty="0">
                <a:solidFill>
                  <a:srgbClr val="000000"/>
                </a:solidFill>
                <a:latin typeface="Consolas" panose="020B0609020204030204" pitchFamily="49" charset="0"/>
              </a:rPr>
              <a:t>(4332);</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zh-CN" altLang="en-US" sz="1400" b="1" i="1" dirty="0">
                <a:solidFill>
                  <a:srgbClr val="2A00FF"/>
                </a:solidFill>
                <a:latin typeface="Consolas" panose="020B0609020204030204" pitchFamily="49" charset="0"/>
              </a:rPr>
              <a:t>正在监听</a:t>
            </a:r>
            <a:r>
              <a:rPr lang="en-US" altLang="zh-CN" sz="1400" b="1" i="1" dirty="0">
                <a:solidFill>
                  <a:srgbClr val="2A00FF"/>
                </a:solidFill>
                <a:latin typeface="Consolas" panose="020B0609020204030204" pitchFamily="49" charset="0"/>
              </a:rPr>
              <a:t>"</a:t>
            </a:r>
            <a:r>
              <a:rPr lang="en-US" altLang="zh-CN" sz="1400" b="1" i="1" dirty="0">
                <a:solidFill>
                  <a:srgbClr val="000000"/>
                </a:solidFill>
                <a:latin typeface="Consolas" panose="020B0609020204030204" pitchFamily="49" charset="0"/>
              </a:rPr>
              <a:t>);   </a:t>
            </a:r>
            <a:r>
              <a:rPr lang="en-US" altLang="zh-CN" sz="1400" b="1" i="1" dirty="0">
                <a:solidFill>
                  <a:srgbClr val="3F7F5F"/>
                </a:solidFill>
                <a:latin typeface="Consolas" panose="020B0609020204030204" pitchFamily="49" charset="0"/>
              </a:rPr>
              <a:t>//</a:t>
            </a:r>
            <a:r>
              <a:rPr lang="en-US" altLang="zh-CN" sz="1400" b="1" i="1" dirty="0" err="1">
                <a:solidFill>
                  <a:srgbClr val="3F7F5F"/>
                </a:solidFill>
                <a:latin typeface="Consolas" panose="020B0609020204030204" pitchFamily="49" charset="0"/>
              </a:rPr>
              <a:t>ServerSocket</a:t>
            </a:r>
            <a:r>
              <a:rPr lang="zh-CN" altLang="en-US" sz="1400" b="1" i="1" dirty="0">
                <a:solidFill>
                  <a:srgbClr val="3F7F5F"/>
                </a:solidFill>
                <a:latin typeface="Consolas" panose="020B0609020204030204" pitchFamily="49" charset="0"/>
              </a:rPr>
              <a:t>对象不能重复创建</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socketAtServer</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server</a:t>
            </a:r>
            <a:r>
              <a:rPr lang="en-US" altLang="zh-CN" sz="1400" dirty="0" err="1">
                <a:solidFill>
                  <a:srgbClr val="000000"/>
                </a:solidFill>
                <a:latin typeface="Consolas" panose="020B0609020204030204" pitchFamily="49" charset="0"/>
              </a:rPr>
              <a:t>.accept</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zh-CN" altLang="en-US" sz="1400" b="1" i="1" dirty="0">
                <a:solidFill>
                  <a:srgbClr val="2A00FF"/>
                </a:solidFill>
                <a:latin typeface="Consolas" panose="020B0609020204030204" pitchFamily="49" charset="0"/>
              </a:rPr>
              <a:t>客户的地址</a:t>
            </a:r>
            <a:r>
              <a:rPr lang="en-US" altLang="zh-CN" sz="1400" b="1" i="1" dirty="0">
                <a:solidFill>
                  <a:srgbClr val="2A00FF"/>
                </a:solidFill>
                <a:latin typeface="Consolas" panose="020B0609020204030204" pitchFamily="49" charset="0"/>
              </a:rPr>
              <a:t>:"</a:t>
            </a:r>
            <a:r>
              <a:rPr lang="zh-CN" altLang="en-US" sz="1400" b="1" i="1" dirty="0">
                <a:solidFill>
                  <a:srgbClr val="000000"/>
                </a:solidFill>
                <a:latin typeface="Consolas" panose="020B0609020204030204" pitchFamily="49" charset="0"/>
              </a:rPr>
              <a:t> </a:t>
            </a:r>
            <a:r>
              <a:rPr lang="en-US" altLang="zh-CN" sz="1400" b="1" i="1" dirty="0">
                <a:solidFill>
                  <a:srgbClr val="000000"/>
                </a:solidFill>
                <a:latin typeface="Consolas" panose="020B0609020204030204" pitchFamily="49" charset="0"/>
              </a:rPr>
              <a:t>+ </a:t>
            </a:r>
            <a:r>
              <a:rPr lang="en-US" altLang="zh-CN" sz="1400" b="1" i="1" dirty="0" err="1">
                <a:solidFill>
                  <a:srgbClr val="6A3E3E"/>
                </a:solidFill>
                <a:latin typeface="Consolas" panose="020B0609020204030204" pitchFamily="49" charset="0"/>
              </a:rPr>
              <a:t>socketAtServer</a:t>
            </a:r>
            <a:r>
              <a:rPr lang="en-US" altLang="zh-CN" sz="1400" b="1" i="1" dirty="0" err="1">
                <a:solidFill>
                  <a:srgbClr val="000000"/>
                </a:solidFill>
                <a:latin typeface="Consolas" panose="020B0609020204030204" pitchFamily="49" charset="0"/>
              </a:rPr>
              <a:t>.getInetAddress</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zh-CN" altLang="en-US" sz="1400" b="1" i="1" dirty="0">
                <a:solidFill>
                  <a:srgbClr val="2A00FF"/>
                </a:solidFill>
                <a:latin typeface="Consolas" panose="020B0609020204030204" pitchFamily="49" charset="0"/>
              </a:rPr>
              <a:t>正在等待客户</a:t>
            </a:r>
            <a:r>
              <a:rPr lang="en-US" altLang="zh-CN" sz="1400" b="1" i="1" dirty="0">
                <a:solidFill>
                  <a:srgbClr val="2A00FF"/>
                </a:solidFill>
                <a:latin typeface="Consolas" panose="020B0609020204030204" pitchFamily="49" charset="0"/>
              </a:rPr>
              <a:t>"</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socketAtServer</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ServerThread</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socketAtServer</a:t>
            </a:r>
            <a:r>
              <a:rPr lang="en-US" altLang="zh-CN" sz="1400" b="1" dirty="0">
                <a:solidFill>
                  <a:srgbClr val="000000"/>
                </a:solidFill>
                <a:latin typeface="Consolas" panose="020B0609020204030204" pitchFamily="49" charset="0"/>
              </a:rPr>
              <a:t>).start(); </a:t>
            </a:r>
            <a:r>
              <a:rPr lang="en-US" altLang="zh-CN" sz="1400" b="1" dirty="0">
                <a:solidFill>
                  <a:srgbClr val="3F7F5F"/>
                </a:solidFill>
                <a:latin typeface="Consolas" panose="020B0609020204030204" pitchFamily="49" charset="0"/>
              </a:rPr>
              <a:t>//</a:t>
            </a:r>
            <a:r>
              <a:rPr lang="zh-CN" altLang="en-US" sz="1400" b="1" dirty="0">
                <a:solidFill>
                  <a:srgbClr val="3F7F5F"/>
                </a:solidFill>
                <a:latin typeface="Consolas" panose="020B0609020204030204" pitchFamily="49" charset="0"/>
              </a:rPr>
              <a:t>为每个客户启动一个专门的线程</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else</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continue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sp>
        <p:nvSpPr>
          <p:cNvPr id="3" name="文本框 2">
            <a:extLst>
              <a:ext uri="{FF2B5EF4-FFF2-40B4-BE49-F238E27FC236}">
                <a16:creationId xmlns:a16="http://schemas.microsoft.com/office/drawing/2014/main" id="{9734D91F-02FE-48AD-A809-D22170B44D04}"/>
              </a:ext>
            </a:extLst>
          </p:cNvPr>
          <p:cNvSpPr txBox="1"/>
          <p:nvPr/>
        </p:nvSpPr>
        <p:spPr>
          <a:xfrm>
            <a:off x="7502332" y="6488668"/>
            <a:ext cx="1641668" cy="369332"/>
          </a:xfrm>
          <a:prstGeom prst="rect">
            <a:avLst/>
          </a:prstGeom>
          <a:noFill/>
        </p:spPr>
        <p:txBody>
          <a:bodyPr wrap="none" rtlCol="0">
            <a:spAutoFit/>
          </a:bodyPr>
          <a:lstStyle/>
          <a:p>
            <a:r>
              <a:rPr lang="en-US" altLang="zh-CN" dirty="0"/>
              <a:t>MutiServer.java</a:t>
            </a:r>
          </a:p>
        </p:txBody>
      </p:sp>
      <p:cxnSp>
        <p:nvCxnSpPr>
          <p:cNvPr id="4" name="Straight Arrow Connector 5">
            <a:extLst>
              <a:ext uri="{FF2B5EF4-FFF2-40B4-BE49-F238E27FC236}">
                <a16:creationId xmlns:a16="http://schemas.microsoft.com/office/drawing/2014/main" id="{97E6EAAD-BD85-4556-B089-F52F0D167457}"/>
              </a:ext>
            </a:extLst>
          </p:cNvPr>
          <p:cNvCxnSpPr>
            <a:cxnSpLocks/>
          </p:cNvCxnSpPr>
          <p:nvPr/>
        </p:nvCxnSpPr>
        <p:spPr>
          <a:xfrm>
            <a:off x="323528" y="4797152"/>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7534198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539552" y="1551563"/>
            <a:ext cx="8064896" cy="3754874"/>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    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ServerThread</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Thread</a:t>
            </a:r>
          </a:p>
          <a:p>
            <a:pPr algn="l"/>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Socket </a:t>
            </a:r>
            <a:r>
              <a:rPr lang="en-US" altLang="zh-CN" sz="1400" dirty="0" err="1">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DataOutputStream</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DataInputStream</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String </a:t>
            </a:r>
            <a:r>
              <a:rPr lang="en-US" altLang="zh-CN" sz="1400" dirty="0">
                <a:solidFill>
                  <a:srgbClr val="0000C0"/>
                </a:solidFill>
                <a:latin typeface="Consolas" panose="020B0609020204030204" pitchFamily="49" charset="0"/>
              </a:rPr>
              <a:t>s</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ServerThread</a:t>
            </a:r>
            <a:r>
              <a:rPr lang="en-US" altLang="zh-CN" sz="1400" dirty="0">
                <a:solidFill>
                  <a:srgbClr val="000000"/>
                </a:solidFill>
                <a:latin typeface="Consolas" panose="020B0609020204030204" pitchFamily="49" charset="0"/>
              </a:rPr>
              <a:t>(Socket </a:t>
            </a:r>
            <a:r>
              <a:rPr lang="en-US" altLang="zh-CN" sz="1400" dirty="0">
                <a:solidFill>
                  <a:srgbClr val="6A3E3E"/>
                </a:solidFill>
                <a:latin typeface="Consolas" panose="020B0609020204030204" pitchFamily="49" charset="0"/>
              </a:rPr>
              <a:t>t</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dirty="0">
                <a:solidFill>
                  <a:srgbClr val="6A3E3E"/>
                </a:solidFill>
                <a:latin typeface="Consolas" panose="020B0609020204030204" pitchFamily="49" charset="0"/>
              </a:rPr>
              <a:t>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DataInputStream</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socket</a:t>
            </a:r>
            <a:r>
              <a:rPr lang="en-US" altLang="zh-CN" sz="1400" b="1" dirty="0" err="1">
                <a:solidFill>
                  <a:srgbClr val="000000"/>
                </a:solidFill>
                <a:latin typeface="Consolas" panose="020B0609020204030204" pitchFamily="49" charset="0"/>
              </a:rPr>
              <a:t>.getInputStream</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DataOutputStream</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socket</a:t>
            </a:r>
            <a:r>
              <a:rPr lang="en-US" altLang="zh-CN" sz="1400" b="1" dirty="0" err="1">
                <a:solidFill>
                  <a:srgbClr val="000000"/>
                </a:solidFill>
                <a:latin typeface="Consolas" panose="020B0609020204030204" pitchFamily="49" charset="0"/>
              </a:rPr>
              <a:t>.getOutputStream</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
        <p:nvSpPr>
          <p:cNvPr id="3" name="文本框 2">
            <a:extLst>
              <a:ext uri="{FF2B5EF4-FFF2-40B4-BE49-F238E27FC236}">
                <a16:creationId xmlns:a16="http://schemas.microsoft.com/office/drawing/2014/main" id="{97C6FA4E-4A03-4712-B24A-B0DF43AF07AA}"/>
              </a:ext>
            </a:extLst>
          </p:cNvPr>
          <p:cNvSpPr txBox="1"/>
          <p:nvPr/>
        </p:nvSpPr>
        <p:spPr>
          <a:xfrm>
            <a:off x="7502332" y="6488668"/>
            <a:ext cx="1641668" cy="369332"/>
          </a:xfrm>
          <a:prstGeom prst="rect">
            <a:avLst/>
          </a:prstGeom>
          <a:noFill/>
        </p:spPr>
        <p:txBody>
          <a:bodyPr wrap="none" rtlCol="0">
            <a:spAutoFit/>
          </a:bodyPr>
          <a:lstStyle/>
          <a:p>
            <a:r>
              <a:rPr lang="en-US" altLang="zh-CN" dirty="0"/>
              <a:t>MutiServer.java</a:t>
            </a:r>
          </a:p>
        </p:txBody>
      </p:sp>
      <p:cxnSp>
        <p:nvCxnSpPr>
          <p:cNvPr id="4" name="Straight Arrow Connector 5">
            <a:extLst>
              <a:ext uri="{FF2B5EF4-FFF2-40B4-BE49-F238E27FC236}">
                <a16:creationId xmlns:a16="http://schemas.microsoft.com/office/drawing/2014/main" id="{BE30E1E8-57AB-4B9F-B307-A0181814AACA}"/>
              </a:ext>
            </a:extLst>
          </p:cNvPr>
          <p:cNvCxnSpPr>
            <a:cxnSpLocks/>
          </p:cNvCxnSpPr>
          <p:nvPr/>
        </p:nvCxnSpPr>
        <p:spPr>
          <a:xfrm>
            <a:off x="107504" y="1719858"/>
            <a:ext cx="88558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4615517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539552" y="582067"/>
            <a:ext cx="8064896" cy="5693866"/>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a</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c</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root1</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root2</a:t>
            </a:r>
            <a:r>
              <a:rPr lang="en-US" altLang="zh-CN" sz="1400" b="1" dirty="0">
                <a:solidFill>
                  <a:srgbClr val="000000"/>
                </a:solidFill>
                <a:latin typeface="Consolas" panose="020B0609020204030204" pitchFamily="49" charset="0"/>
              </a:rPr>
              <a:t>=0;</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a</a:t>
            </a:r>
            <a:r>
              <a:rPr lang="en-US" altLang="zh-CN" sz="1400" dirty="0">
                <a:solidFill>
                  <a:srgbClr val="000000"/>
                </a:solidFill>
                <a:latin typeface="Consolas" panose="020B0609020204030204" pitchFamily="49" charset="0"/>
              </a:rPr>
              <a:t> = </a:t>
            </a:r>
            <a:r>
              <a:rPr lang="en-US" altLang="zh-CN" sz="1400" dirty="0" err="1">
                <a:solidFill>
                  <a:srgbClr val="0000C0"/>
                </a:solidFill>
                <a:latin typeface="Consolas" panose="020B0609020204030204" pitchFamily="49" charset="0"/>
              </a:rPr>
              <a:t>in</a:t>
            </a:r>
            <a:r>
              <a:rPr lang="en-US" altLang="zh-CN" sz="1400" dirty="0" err="1">
                <a:solidFill>
                  <a:srgbClr val="000000"/>
                </a:solidFill>
                <a:latin typeface="Consolas" panose="020B0609020204030204" pitchFamily="49" charset="0"/>
              </a:rPr>
              <a:t>.readDouble</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a:t>
            </a:r>
            <a:r>
              <a:rPr lang="zh-CN" altLang="en-US" sz="1400" dirty="0">
                <a:solidFill>
                  <a:srgbClr val="3F7F5F"/>
                </a:solidFill>
                <a:latin typeface="Consolas" panose="020B0609020204030204" pitchFamily="49" charset="0"/>
              </a:rPr>
              <a:t>堵塞状态，除非读取到信息</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a:t>
            </a:r>
            <a:r>
              <a:rPr lang="en-US" altLang="zh-CN" sz="1400" dirty="0">
                <a:solidFill>
                  <a:srgbClr val="000000"/>
                </a:solidFill>
                <a:latin typeface="Consolas" panose="020B0609020204030204" pitchFamily="49" charset="0"/>
              </a:rPr>
              <a:t> = </a:t>
            </a:r>
            <a:r>
              <a:rPr lang="en-US" altLang="zh-CN" sz="1400" dirty="0" err="1">
                <a:solidFill>
                  <a:srgbClr val="0000C0"/>
                </a:solidFill>
                <a:latin typeface="Consolas" panose="020B0609020204030204" pitchFamily="49" charset="0"/>
              </a:rPr>
              <a:t>in</a:t>
            </a:r>
            <a:r>
              <a:rPr lang="en-US" altLang="zh-CN" sz="1400" dirty="0" err="1">
                <a:solidFill>
                  <a:srgbClr val="000000"/>
                </a:solidFill>
                <a:latin typeface="Consolas" panose="020B0609020204030204" pitchFamily="49" charset="0"/>
              </a:rPr>
              <a:t>.readDouble</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c</a:t>
            </a:r>
            <a:r>
              <a:rPr lang="en-US" altLang="zh-CN" sz="1400" dirty="0">
                <a:solidFill>
                  <a:srgbClr val="000000"/>
                </a:solidFill>
                <a:latin typeface="Consolas" panose="020B0609020204030204" pitchFamily="49" charset="0"/>
              </a:rPr>
              <a:t> = </a:t>
            </a:r>
            <a:r>
              <a:rPr lang="en-US" altLang="zh-CN" sz="1400" dirty="0" err="1">
                <a:solidFill>
                  <a:srgbClr val="0000C0"/>
                </a:solidFill>
                <a:latin typeface="Consolas" panose="020B0609020204030204" pitchFamily="49" charset="0"/>
              </a:rPr>
              <a:t>in</a:t>
            </a:r>
            <a:r>
              <a:rPr lang="en-US" altLang="zh-CN" sz="1400" dirty="0" err="1">
                <a:solidFill>
                  <a:srgbClr val="000000"/>
                </a:solidFill>
                <a:latin typeface="Consolas" panose="020B0609020204030204" pitchFamily="49" charset="0"/>
              </a:rPr>
              <a:t>.readDouble</a:t>
            </a:r>
            <a:r>
              <a:rPr lang="en-US" altLang="zh-CN" sz="1400"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disk</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-4*</a:t>
            </a:r>
            <a:r>
              <a:rPr lang="en-US" altLang="zh-CN" sz="1400" b="1" dirty="0">
                <a:solidFill>
                  <a:srgbClr val="6A3E3E"/>
                </a:solidFill>
                <a:latin typeface="Consolas" panose="020B0609020204030204" pitchFamily="49" charset="0"/>
              </a:rPr>
              <a:t>a</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c</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root1</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b</a:t>
            </a:r>
            <a:r>
              <a:rPr lang="en-US" altLang="zh-CN" sz="1400" dirty="0" err="1">
                <a:solidFill>
                  <a:srgbClr val="000000"/>
                </a:solidFill>
                <a:latin typeface="Consolas" panose="020B0609020204030204" pitchFamily="49" charset="0"/>
              </a:rPr>
              <a:t>+Math.</a:t>
            </a:r>
            <a:r>
              <a:rPr lang="en-US" altLang="zh-CN" sz="1400" i="1" dirty="0" err="1">
                <a:solidFill>
                  <a:srgbClr val="000000"/>
                </a:solidFill>
                <a:latin typeface="Consolas" panose="020B0609020204030204" pitchFamily="49" charset="0"/>
              </a:rPr>
              <a:t>sqrt</a:t>
            </a:r>
            <a:r>
              <a:rPr lang="en-US" altLang="zh-CN" sz="1400" i="1" dirty="0">
                <a:solidFill>
                  <a:srgbClr val="000000"/>
                </a:solidFill>
                <a:latin typeface="Consolas" panose="020B0609020204030204" pitchFamily="49" charset="0"/>
              </a:rPr>
              <a:t>(</a:t>
            </a:r>
            <a:r>
              <a:rPr lang="en-US" altLang="zh-CN" sz="1400" i="1" dirty="0">
                <a:solidFill>
                  <a:srgbClr val="6A3E3E"/>
                </a:solidFill>
                <a:latin typeface="Consolas" panose="020B0609020204030204" pitchFamily="49" charset="0"/>
              </a:rPr>
              <a:t>disk</a:t>
            </a:r>
            <a:r>
              <a:rPr lang="en-US" altLang="zh-CN" sz="1400" i="1" dirty="0">
                <a:solidFill>
                  <a:srgbClr val="000000"/>
                </a:solidFill>
                <a:latin typeface="Consolas" panose="020B0609020204030204" pitchFamily="49" charset="0"/>
              </a:rPr>
              <a:t>))/(2*</a:t>
            </a:r>
            <a:r>
              <a:rPr lang="en-US" altLang="zh-CN" sz="1400" i="1" dirty="0">
                <a:solidFill>
                  <a:srgbClr val="6A3E3E"/>
                </a:solidFill>
                <a:latin typeface="Consolas" panose="020B0609020204030204" pitchFamily="49" charset="0"/>
              </a:rPr>
              <a:t>a</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root2</a:t>
            </a:r>
            <a:r>
              <a:rPr lang="en-US" altLang="zh-CN" sz="1400" dirty="0">
                <a:solidFill>
                  <a:srgbClr val="000000"/>
                </a:solidFill>
                <a:latin typeface="Consolas" panose="020B0609020204030204" pitchFamily="49" charset="0"/>
              </a:rPr>
              <a:t> = (-</a:t>
            </a:r>
            <a:r>
              <a:rPr lang="en-US" altLang="zh-CN" sz="1400" dirty="0">
                <a:solidFill>
                  <a:srgbClr val="6A3E3E"/>
                </a:solidFill>
                <a:latin typeface="Consolas" panose="020B0609020204030204" pitchFamily="49" charset="0"/>
              </a:rPr>
              <a:t>b</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Math.</a:t>
            </a:r>
            <a:r>
              <a:rPr lang="en-US" altLang="zh-CN" sz="1400" i="1" dirty="0" err="1">
                <a:solidFill>
                  <a:srgbClr val="000000"/>
                </a:solidFill>
                <a:latin typeface="Consolas" panose="020B0609020204030204" pitchFamily="49" charset="0"/>
              </a:rPr>
              <a:t>sqrt</a:t>
            </a:r>
            <a:r>
              <a:rPr lang="en-US" altLang="zh-CN" sz="1400" i="1" dirty="0">
                <a:solidFill>
                  <a:srgbClr val="000000"/>
                </a:solidFill>
                <a:latin typeface="Consolas" panose="020B0609020204030204" pitchFamily="49" charset="0"/>
              </a:rPr>
              <a:t>(</a:t>
            </a:r>
            <a:r>
              <a:rPr lang="en-US" altLang="zh-CN" sz="1400" i="1" dirty="0">
                <a:solidFill>
                  <a:srgbClr val="6A3E3E"/>
                </a:solidFill>
                <a:latin typeface="Consolas" panose="020B0609020204030204" pitchFamily="49" charset="0"/>
              </a:rPr>
              <a:t>disk</a:t>
            </a:r>
            <a:r>
              <a:rPr lang="en-US" altLang="zh-CN" sz="1400" i="1" dirty="0">
                <a:solidFill>
                  <a:srgbClr val="000000"/>
                </a:solidFill>
                <a:latin typeface="Consolas" panose="020B0609020204030204" pitchFamily="49" charset="0"/>
              </a:rPr>
              <a:t>))/(2*</a:t>
            </a:r>
            <a:r>
              <a:rPr lang="en-US" altLang="zh-CN" sz="1400" i="1" dirty="0">
                <a:solidFill>
                  <a:srgbClr val="6A3E3E"/>
                </a:solidFill>
                <a:latin typeface="Consolas" panose="020B0609020204030204" pitchFamily="49" charset="0"/>
              </a:rPr>
              <a:t>a</a:t>
            </a:r>
            <a:r>
              <a:rPr lang="en-US" altLang="zh-CN" sz="1400"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a:t>
            </a:r>
            <a:r>
              <a:rPr lang="en-US" altLang="zh-CN" sz="1400" dirty="0" err="1">
                <a:solidFill>
                  <a:srgbClr val="000000"/>
                </a:solidFill>
                <a:latin typeface="Consolas" panose="020B0609020204030204" pitchFamily="49" charset="0"/>
              </a:rPr>
              <a:t>.writeDouble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root1</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a:t>
            </a:r>
            <a:r>
              <a:rPr lang="en-US" altLang="zh-CN" sz="1400" dirty="0" err="1">
                <a:solidFill>
                  <a:srgbClr val="000000"/>
                </a:solidFill>
                <a:latin typeface="Consolas" panose="020B0609020204030204" pitchFamily="49" charset="0"/>
              </a:rPr>
              <a:t>.writeDouble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root2</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zh-CN" altLang="en-US" sz="1400" b="1" i="1" dirty="0">
                <a:solidFill>
                  <a:srgbClr val="2A00FF"/>
                </a:solidFill>
                <a:latin typeface="Consolas" panose="020B0609020204030204" pitchFamily="49" charset="0"/>
              </a:rPr>
              <a:t>客户离开</a:t>
            </a:r>
            <a:r>
              <a:rPr lang="en-US" altLang="zh-CN" sz="1400" b="1" i="1" dirty="0">
                <a:solidFill>
                  <a:srgbClr val="2A00FF"/>
                </a:solidFill>
                <a:latin typeface="Consolas" panose="020B0609020204030204" pitchFamily="49" charset="0"/>
              </a:rPr>
              <a:t>"</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break</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sp>
        <p:nvSpPr>
          <p:cNvPr id="2" name="文本框 1">
            <a:extLst>
              <a:ext uri="{FF2B5EF4-FFF2-40B4-BE49-F238E27FC236}">
                <a16:creationId xmlns:a16="http://schemas.microsoft.com/office/drawing/2014/main" id="{19ABDAA8-54A3-42E2-BDDA-203064D76111}"/>
              </a:ext>
            </a:extLst>
          </p:cNvPr>
          <p:cNvSpPr txBox="1"/>
          <p:nvPr/>
        </p:nvSpPr>
        <p:spPr>
          <a:xfrm>
            <a:off x="7502332" y="6488668"/>
            <a:ext cx="1641668" cy="369332"/>
          </a:xfrm>
          <a:prstGeom prst="rect">
            <a:avLst/>
          </a:prstGeom>
          <a:noFill/>
        </p:spPr>
        <p:txBody>
          <a:bodyPr wrap="none" rtlCol="0">
            <a:spAutoFit/>
          </a:bodyPr>
          <a:lstStyle/>
          <a:p>
            <a:r>
              <a:rPr lang="en-US" altLang="zh-CN" dirty="0"/>
              <a:t>MutiServer.java</a:t>
            </a:r>
          </a:p>
        </p:txBody>
      </p:sp>
      <p:sp>
        <p:nvSpPr>
          <p:cNvPr id="4" name="灯片编号占位符 3"/>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32402631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539552" y="1120676"/>
            <a:ext cx="8064896" cy="3108543"/>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  </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ClientFrame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Runnable, ActionListener</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connection</a:t>
            </a:r>
            <a:r>
              <a:rPr lang="en-US" altLang="zh-CN" sz="1400" dirty="0" err="1">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computer</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JTextField</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inputA</a:t>
            </a:r>
            <a:r>
              <a:rPr lang="en-US" altLang="zh-CN" sz="1400" dirty="0" err="1">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inputB</a:t>
            </a:r>
            <a:r>
              <a:rPr lang="en-US" altLang="zh-CN" sz="1400" dirty="0" err="1">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inputC</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JTextArea</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Socket </a:t>
            </a:r>
            <a:r>
              <a:rPr lang="en-US" altLang="zh-CN" sz="1400" dirty="0" err="1">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DataInputStream</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DataOutputStream</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Thread </a:t>
            </a:r>
            <a:r>
              <a:rPr lang="en-US" altLang="zh-CN" sz="1400" dirty="0" err="1">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 </a:t>
            </a:r>
          </a:p>
        </p:txBody>
      </p:sp>
      <p:sp>
        <p:nvSpPr>
          <p:cNvPr id="3" name="文本框 2">
            <a:extLst>
              <a:ext uri="{FF2B5EF4-FFF2-40B4-BE49-F238E27FC236}">
                <a16:creationId xmlns:a16="http://schemas.microsoft.com/office/drawing/2014/main" id="{02186584-353A-40B9-9532-D0CF5690AAF2}"/>
              </a:ext>
            </a:extLst>
          </p:cNvPr>
          <p:cNvSpPr txBox="1"/>
          <p:nvPr/>
        </p:nvSpPr>
        <p:spPr>
          <a:xfrm>
            <a:off x="7380312" y="6488668"/>
            <a:ext cx="1747914" cy="369332"/>
          </a:xfrm>
          <a:prstGeom prst="rect">
            <a:avLst/>
          </a:prstGeom>
          <a:noFill/>
        </p:spPr>
        <p:txBody>
          <a:bodyPr wrap="none" rtlCol="0">
            <a:spAutoFit/>
          </a:bodyPr>
          <a:lstStyle/>
          <a:p>
            <a:r>
              <a:rPr lang="en-US" altLang="zh-CN" dirty="0"/>
              <a:t>ClientFrame.java</a:t>
            </a:r>
          </a:p>
        </p:txBody>
      </p:sp>
      <p:cxnSp>
        <p:nvCxnSpPr>
          <p:cNvPr id="6" name="直接连接符 5">
            <a:extLst>
              <a:ext uri="{FF2B5EF4-FFF2-40B4-BE49-F238E27FC236}">
                <a16:creationId xmlns:a16="http://schemas.microsoft.com/office/drawing/2014/main" id="{850642CD-73E4-45D3-8C02-1BC35EB7B7BE}"/>
              </a:ext>
            </a:extLst>
          </p:cNvPr>
          <p:cNvCxnSpPr>
            <a:cxnSpLocks/>
          </p:cNvCxnSpPr>
          <p:nvPr/>
        </p:nvCxnSpPr>
        <p:spPr>
          <a:xfrm>
            <a:off x="803201" y="4058022"/>
            <a:ext cx="158417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419F96A5-133C-4D86-B084-38F92EA0F8DF}"/>
              </a:ext>
            </a:extLst>
          </p:cNvPr>
          <p:cNvCxnSpPr>
            <a:cxnSpLocks/>
          </p:cNvCxnSpPr>
          <p:nvPr/>
        </p:nvCxnSpPr>
        <p:spPr>
          <a:xfrm>
            <a:off x="5580112" y="2348880"/>
            <a:ext cx="100811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3419403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 URL</a:t>
            </a:r>
            <a:r>
              <a:rPr lang="zh-CN" altLang="en-US" sz="3200" dirty="0"/>
              <a:t>类</a:t>
            </a:r>
          </a:p>
        </p:txBody>
      </p:sp>
      <p:sp>
        <p:nvSpPr>
          <p:cNvPr id="3" name="内容占位符 2"/>
          <p:cNvSpPr>
            <a:spLocks noGrp="1"/>
          </p:cNvSpPr>
          <p:nvPr>
            <p:ph idx="1"/>
          </p:nvPr>
        </p:nvSpPr>
        <p:spPr/>
        <p:txBody>
          <a:bodyPr>
            <a:normAutofit/>
          </a:bodyPr>
          <a:lstStyle/>
          <a:p>
            <a:r>
              <a:rPr lang="en-US" altLang="zh-CN" sz="2000" dirty="0"/>
              <a:t>public </a:t>
            </a:r>
            <a:r>
              <a:rPr lang="en-US" altLang="zh-CN" sz="2000" b="1" dirty="0">
                <a:solidFill>
                  <a:srgbClr val="FF0000"/>
                </a:solidFill>
              </a:rPr>
              <a:t>URL(String protocol, String host, String file)</a:t>
            </a:r>
            <a:r>
              <a:rPr lang="en-US" altLang="zh-CN" sz="2000" dirty="0"/>
              <a:t> throws </a:t>
            </a:r>
            <a:r>
              <a:rPr lang="en-US" altLang="zh-CN" sz="2000" dirty="0" err="1"/>
              <a:t>MalformedURLException</a:t>
            </a:r>
            <a:endParaRPr lang="en-US" altLang="zh-CN" sz="2000" dirty="0"/>
          </a:p>
          <a:p>
            <a:endParaRPr lang="en-US" altLang="zh-CN" sz="2000" dirty="0"/>
          </a:p>
          <a:p>
            <a:r>
              <a:rPr lang="zh-CN" altLang="en-US" sz="2000" dirty="0"/>
              <a:t>该构造方法创建的</a:t>
            </a:r>
            <a:r>
              <a:rPr lang="en-US" altLang="zh-CN" sz="2000" dirty="0"/>
              <a:t>URL</a:t>
            </a:r>
            <a:r>
              <a:rPr lang="zh-CN" altLang="en-US" sz="2000" dirty="0"/>
              <a:t>对象的</a:t>
            </a:r>
            <a:r>
              <a:rPr lang="zh-CN" altLang="en-US" sz="2000" b="1" dirty="0">
                <a:solidFill>
                  <a:srgbClr val="FF0000"/>
                </a:solidFill>
              </a:rPr>
              <a:t>协议</a:t>
            </a:r>
            <a:r>
              <a:rPr lang="zh-CN" altLang="en-US" sz="2000" dirty="0"/>
              <a:t>、</a:t>
            </a:r>
            <a:r>
              <a:rPr lang="zh-CN" altLang="en-US" sz="2000" b="1" dirty="0">
                <a:solidFill>
                  <a:srgbClr val="FF0000"/>
                </a:solidFill>
              </a:rPr>
              <a:t>地址</a:t>
            </a:r>
            <a:r>
              <a:rPr lang="zh-CN" altLang="en-US" sz="2000" dirty="0"/>
              <a:t>和</a:t>
            </a:r>
            <a:r>
              <a:rPr lang="zh-CN" altLang="en-US" sz="2000" b="1" dirty="0">
                <a:solidFill>
                  <a:srgbClr val="FF0000"/>
                </a:solidFill>
              </a:rPr>
              <a:t>资源</a:t>
            </a:r>
            <a:r>
              <a:rPr lang="zh-CN" altLang="en-US" sz="2000" dirty="0"/>
              <a:t>分别由参数</a:t>
            </a:r>
            <a:r>
              <a:rPr lang="en-US" altLang="zh-CN" sz="2000" dirty="0"/>
              <a:t>protocol</a:t>
            </a:r>
            <a:r>
              <a:rPr lang="zh-CN" altLang="en-US" sz="2000" dirty="0"/>
              <a:t>、</a:t>
            </a:r>
            <a:r>
              <a:rPr lang="en-US" altLang="zh-CN" sz="2000" dirty="0"/>
              <a:t>host</a:t>
            </a:r>
            <a:r>
              <a:rPr lang="zh-CN" altLang="en-US" sz="2000" dirty="0"/>
              <a:t>和</a:t>
            </a:r>
            <a:r>
              <a:rPr lang="en-US" altLang="zh-CN" sz="2000" dirty="0"/>
              <a:t>file</a:t>
            </a:r>
            <a:r>
              <a:rPr lang="zh-CN" altLang="en-US" sz="2000" dirty="0"/>
              <a:t>指定。</a:t>
            </a:r>
          </a:p>
        </p:txBody>
      </p:sp>
      <p:sp>
        <p:nvSpPr>
          <p:cNvPr id="4" name="灯片编号占位符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4878188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539552" y="366623"/>
            <a:ext cx="8064896" cy="6124754"/>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ClientFrame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Socket(); </a:t>
            </a:r>
            <a:r>
              <a:rPr lang="en-US" altLang="zh-CN" sz="1400" b="1" dirty="0">
                <a:solidFill>
                  <a:srgbClr val="3F7F5F"/>
                </a:solidFill>
                <a:latin typeface="Consolas" panose="020B0609020204030204" pitchFamily="49" charset="0"/>
              </a:rPr>
              <a:t>//</a:t>
            </a:r>
            <a:r>
              <a:rPr lang="zh-CN" altLang="en-US" sz="1400" b="1" dirty="0">
                <a:solidFill>
                  <a:srgbClr val="3F7F5F"/>
                </a:solidFill>
                <a:latin typeface="Consolas" panose="020B0609020204030204" pitchFamily="49" charset="0"/>
              </a:rPr>
              <a:t>待连接的套接字</a:t>
            </a:r>
          </a:p>
          <a:p>
            <a:pPr algn="l"/>
            <a:r>
              <a:rPr lang="en-US" altLang="zh-CN" sz="1400" dirty="0">
                <a:solidFill>
                  <a:srgbClr val="0000C0"/>
                </a:solidFill>
                <a:latin typeface="Consolas" panose="020B0609020204030204" pitchFamily="49" charset="0"/>
              </a:rPr>
              <a:t>        connection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连接服务器</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connection</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computer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求方程的根</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computer</a:t>
            </a:r>
            <a:r>
              <a:rPr lang="en-US" altLang="zh-CN" sz="1400" dirty="0" err="1">
                <a:solidFill>
                  <a:srgbClr val="000000"/>
                </a:solidFill>
                <a:latin typeface="Consolas" panose="020B0609020204030204" pitchFamily="49" charset="0"/>
              </a:rPr>
              <a:t>.setEnabled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false</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a:t>
            </a:r>
            <a:r>
              <a:rPr lang="zh-CN" altLang="en-US" sz="1400" b="1" dirty="0">
                <a:solidFill>
                  <a:srgbClr val="3F7F5F"/>
                </a:solidFill>
                <a:latin typeface="Consolas" panose="020B0609020204030204" pitchFamily="49" charset="0"/>
              </a:rPr>
              <a:t>没有和服务器连接之前，该按钮不可用</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computer</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inputA</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"0"</a:t>
            </a:r>
            <a:r>
              <a:rPr lang="en-US" altLang="zh-CN" sz="1400" b="1" dirty="0">
                <a:solidFill>
                  <a:srgbClr val="000000"/>
                </a:solidFill>
                <a:latin typeface="Consolas" panose="020B0609020204030204" pitchFamily="49" charset="0"/>
              </a:rPr>
              <a:t>,12);</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inputB</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"0"</a:t>
            </a:r>
            <a:r>
              <a:rPr lang="en-US" altLang="zh-CN" sz="1400" b="1" dirty="0">
                <a:solidFill>
                  <a:srgbClr val="000000"/>
                </a:solidFill>
                <a:latin typeface="Consolas" panose="020B0609020204030204" pitchFamily="49" charset="0"/>
              </a:rPr>
              <a:t>,12);</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inputC</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"0"</a:t>
            </a:r>
            <a:r>
              <a:rPr lang="en-US" altLang="zh-CN" sz="1400" b="1" dirty="0">
                <a:solidFill>
                  <a:srgbClr val="000000"/>
                </a:solidFill>
                <a:latin typeface="Consolas" panose="020B0609020204030204" pitchFamily="49" charset="0"/>
              </a:rPr>
              <a:t>,12);</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Box </a:t>
            </a:r>
            <a:r>
              <a:rPr lang="en-US" altLang="zh-CN" sz="1400" dirty="0">
                <a:solidFill>
                  <a:srgbClr val="6A3E3E"/>
                </a:solidFill>
                <a:latin typeface="Consolas" panose="020B0609020204030204" pitchFamily="49" charset="0"/>
              </a:rPr>
              <a:t>boxV1</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Box.</a:t>
            </a:r>
            <a:r>
              <a:rPr lang="en-US" altLang="zh-CN" sz="1400" i="1" dirty="0" err="1">
                <a:solidFill>
                  <a:srgbClr val="000000"/>
                </a:solidFill>
                <a:latin typeface="Consolas" panose="020B0609020204030204" pitchFamily="49" charset="0"/>
              </a:rPr>
              <a:t>createVerticalBox</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boxV1</a:t>
            </a:r>
            <a:r>
              <a:rPr lang="en-US" altLang="zh-CN" sz="1400" dirty="0">
                <a:solidFill>
                  <a:srgbClr val="000000"/>
                </a:solidFill>
                <a:latin typeface="Consolas" panose="020B0609020204030204" pitchFamily="49" charset="0"/>
              </a:rPr>
              <a:t>.add(</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JLabel</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输入</a:t>
            </a:r>
            <a:r>
              <a:rPr lang="en-US" altLang="zh-CN" sz="1400" b="1" dirty="0">
                <a:solidFill>
                  <a:srgbClr val="2A00FF"/>
                </a:solidFill>
                <a:latin typeface="Consolas" panose="020B0609020204030204" pitchFamily="49" charset="0"/>
              </a:rPr>
              <a:t>2</a:t>
            </a:r>
            <a:r>
              <a:rPr lang="zh-CN" altLang="en-US" sz="1400" b="1" dirty="0">
                <a:solidFill>
                  <a:srgbClr val="2A00FF"/>
                </a:solidFill>
                <a:latin typeface="Consolas" panose="020B0609020204030204" pitchFamily="49" charset="0"/>
              </a:rPr>
              <a:t>次项系数</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boxV1</a:t>
            </a:r>
            <a:r>
              <a:rPr lang="en-US" altLang="zh-CN" sz="1400" dirty="0">
                <a:solidFill>
                  <a:srgbClr val="000000"/>
                </a:solidFill>
                <a:latin typeface="Consolas" panose="020B0609020204030204" pitchFamily="49" charset="0"/>
              </a:rPr>
              <a:t>.add(</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JLabel</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输入</a:t>
            </a:r>
            <a:r>
              <a:rPr lang="en-US" altLang="zh-CN" sz="1400" b="1" dirty="0">
                <a:solidFill>
                  <a:srgbClr val="2A00FF"/>
                </a:solidFill>
                <a:latin typeface="Consolas" panose="020B0609020204030204" pitchFamily="49" charset="0"/>
              </a:rPr>
              <a:t>1</a:t>
            </a:r>
            <a:r>
              <a:rPr lang="zh-CN" altLang="en-US" sz="1400" b="1" dirty="0">
                <a:solidFill>
                  <a:srgbClr val="2A00FF"/>
                </a:solidFill>
                <a:latin typeface="Consolas" panose="020B0609020204030204" pitchFamily="49" charset="0"/>
              </a:rPr>
              <a:t>次项系数</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boxV1</a:t>
            </a:r>
            <a:r>
              <a:rPr lang="en-US" altLang="zh-CN" sz="1400" dirty="0">
                <a:solidFill>
                  <a:srgbClr val="000000"/>
                </a:solidFill>
                <a:latin typeface="Consolas" panose="020B0609020204030204" pitchFamily="49" charset="0"/>
              </a:rPr>
              <a:t>.add(</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JLabel</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输入常数项</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Box </a:t>
            </a:r>
            <a:r>
              <a:rPr lang="en-US" altLang="zh-CN" sz="1400" dirty="0">
                <a:solidFill>
                  <a:srgbClr val="6A3E3E"/>
                </a:solidFill>
                <a:latin typeface="Consolas" panose="020B0609020204030204" pitchFamily="49" charset="0"/>
              </a:rPr>
              <a:t>boxV2</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Box.</a:t>
            </a:r>
            <a:r>
              <a:rPr lang="en-US" altLang="zh-CN" sz="1400" i="1" dirty="0" err="1">
                <a:solidFill>
                  <a:srgbClr val="000000"/>
                </a:solidFill>
                <a:latin typeface="Consolas" panose="020B0609020204030204" pitchFamily="49" charset="0"/>
              </a:rPr>
              <a:t>createVerticalBox</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boxV2</a:t>
            </a:r>
            <a:r>
              <a:rPr lang="en-US" altLang="zh-CN" sz="1400" dirty="0">
                <a:solidFill>
                  <a:srgbClr val="000000"/>
                </a:solidFill>
                <a:latin typeface="Consolas" panose="020B0609020204030204" pitchFamily="49" charset="0"/>
              </a:rPr>
              <a:t>.add(</a:t>
            </a:r>
            <a:r>
              <a:rPr lang="en-US" altLang="zh-CN" sz="1400" dirty="0" err="1">
                <a:solidFill>
                  <a:srgbClr val="0000C0"/>
                </a:solidFill>
                <a:latin typeface="Consolas" panose="020B0609020204030204" pitchFamily="49" charset="0"/>
              </a:rPr>
              <a:t>inputA</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boxV2</a:t>
            </a:r>
            <a:r>
              <a:rPr lang="en-US" altLang="zh-CN" sz="1400" dirty="0">
                <a:solidFill>
                  <a:srgbClr val="000000"/>
                </a:solidFill>
                <a:latin typeface="Consolas" panose="020B0609020204030204" pitchFamily="49" charset="0"/>
              </a:rPr>
              <a:t>.add(</a:t>
            </a:r>
            <a:r>
              <a:rPr lang="en-US" altLang="zh-CN" sz="1400" dirty="0" err="1">
                <a:solidFill>
                  <a:srgbClr val="0000C0"/>
                </a:solidFill>
                <a:latin typeface="Consolas" panose="020B0609020204030204" pitchFamily="49" charset="0"/>
              </a:rPr>
              <a:t>inputB</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boxV2</a:t>
            </a:r>
            <a:r>
              <a:rPr lang="en-US" altLang="zh-CN" sz="1400" dirty="0">
                <a:solidFill>
                  <a:srgbClr val="000000"/>
                </a:solidFill>
                <a:latin typeface="Consolas" panose="020B0609020204030204" pitchFamily="49" charset="0"/>
              </a:rPr>
              <a:t>.add(</a:t>
            </a:r>
            <a:r>
              <a:rPr lang="en-US" altLang="zh-CN" sz="1400" dirty="0" err="1">
                <a:solidFill>
                  <a:srgbClr val="0000C0"/>
                </a:solidFill>
                <a:latin typeface="Consolas" panose="020B0609020204030204" pitchFamily="49" charset="0"/>
              </a:rPr>
              <a:t>inputC</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Box </a:t>
            </a:r>
            <a:r>
              <a:rPr lang="en-US" altLang="zh-CN" sz="1400" dirty="0" err="1">
                <a:solidFill>
                  <a:srgbClr val="6A3E3E"/>
                </a:solidFill>
                <a:latin typeface="Consolas" panose="020B0609020204030204" pitchFamily="49" charset="0"/>
              </a:rPr>
              <a:t>baseBox</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Box.</a:t>
            </a:r>
            <a:r>
              <a:rPr lang="en-US" altLang="zh-CN" sz="1400" i="1" dirty="0" err="1">
                <a:solidFill>
                  <a:srgbClr val="000000"/>
                </a:solidFill>
                <a:latin typeface="Consolas" panose="020B0609020204030204" pitchFamily="49" charset="0"/>
              </a:rPr>
              <a:t>createHorizontalBox</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baseBox</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boxV1</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baseBox</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boxV2</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JTextArea</a:t>
            </a:r>
            <a:r>
              <a:rPr lang="en-US" altLang="zh-CN" sz="1400" b="1" dirty="0">
                <a:solidFill>
                  <a:srgbClr val="000000"/>
                </a:solidFill>
                <a:latin typeface="Consolas" panose="020B0609020204030204" pitchFamily="49" charset="0"/>
              </a:rPr>
              <a:t>(8,18);</a:t>
            </a:r>
          </a:p>
        </p:txBody>
      </p:sp>
      <p:sp>
        <p:nvSpPr>
          <p:cNvPr id="3" name="文本框 2">
            <a:extLst>
              <a:ext uri="{FF2B5EF4-FFF2-40B4-BE49-F238E27FC236}">
                <a16:creationId xmlns:a16="http://schemas.microsoft.com/office/drawing/2014/main" id="{7AD05C01-6C87-47F6-83E2-B18ED89330BF}"/>
              </a:ext>
            </a:extLst>
          </p:cNvPr>
          <p:cNvSpPr txBox="1"/>
          <p:nvPr/>
        </p:nvSpPr>
        <p:spPr>
          <a:xfrm>
            <a:off x="7380312" y="6488668"/>
            <a:ext cx="1747914" cy="369332"/>
          </a:xfrm>
          <a:prstGeom prst="rect">
            <a:avLst/>
          </a:prstGeom>
          <a:noFill/>
        </p:spPr>
        <p:txBody>
          <a:bodyPr wrap="none" rtlCol="0">
            <a:spAutoFit/>
          </a:bodyPr>
          <a:lstStyle/>
          <a:p>
            <a:r>
              <a:rPr lang="en-US" altLang="zh-CN" dirty="0"/>
              <a:t>ClientFrame.java</a:t>
            </a:r>
          </a:p>
        </p:txBody>
      </p:sp>
      <p:sp>
        <p:nvSpPr>
          <p:cNvPr id="4" name="灯片编号占位符 3"/>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20517820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539552" y="1336119"/>
            <a:ext cx="8064896" cy="4185761"/>
          </a:xfrm>
          <a:prstGeom prst="rect">
            <a:avLst/>
          </a:prstGeom>
          <a:solidFill>
            <a:srgbClr val="CCFFFF"/>
          </a:solidFill>
        </p:spPr>
        <p:txBody>
          <a:bodyPr wrap="square">
            <a:spAutoFit/>
          </a:bodyPr>
          <a:lstStyle/>
          <a:p>
            <a:pPr algn="l"/>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JTextArea</a:t>
            </a:r>
            <a:r>
              <a:rPr lang="en-US" altLang="zh-CN" sz="1400" b="1" dirty="0">
                <a:solidFill>
                  <a:srgbClr val="000000"/>
                </a:solidFill>
                <a:latin typeface="Consolas" panose="020B0609020204030204" pitchFamily="49" charset="0"/>
              </a:rPr>
              <a:t>(8,18);</a:t>
            </a:r>
          </a:p>
          <a:p>
            <a:pPr algn="l"/>
            <a:r>
              <a:rPr lang="zh-CN" altLang="en-US" sz="1400"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Container </a:t>
            </a:r>
            <a:r>
              <a:rPr lang="en-US" altLang="zh-CN" sz="1400" dirty="0">
                <a:solidFill>
                  <a:srgbClr val="6A3E3E"/>
                </a:solidFill>
                <a:latin typeface="Consolas" panose="020B0609020204030204" pitchFamily="49" charset="0"/>
              </a:rPr>
              <a:t>con</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getContentPane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.setLayout</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FlowLayout</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connection</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baseBox</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computer</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showResult</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setBounds</a:t>
            </a:r>
            <a:r>
              <a:rPr lang="en-US" altLang="zh-CN" sz="1400" dirty="0">
                <a:solidFill>
                  <a:srgbClr val="000000"/>
                </a:solidFill>
                <a:latin typeface="Consolas" panose="020B0609020204030204" pitchFamily="49" charset="0"/>
              </a:rPr>
              <a:t>(100,100,360,310);</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
        <p:nvSpPr>
          <p:cNvPr id="3" name="文本框 2">
            <a:extLst>
              <a:ext uri="{FF2B5EF4-FFF2-40B4-BE49-F238E27FC236}">
                <a16:creationId xmlns:a16="http://schemas.microsoft.com/office/drawing/2014/main" id="{7AD05C01-6C87-47F6-83E2-B18ED89330BF}"/>
              </a:ext>
            </a:extLst>
          </p:cNvPr>
          <p:cNvSpPr txBox="1"/>
          <p:nvPr/>
        </p:nvSpPr>
        <p:spPr>
          <a:xfrm>
            <a:off x="7380312" y="6488668"/>
            <a:ext cx="1747914" cy="369332"/>
          </a:xfrm>
          <a:prstGeom prst="rect">
            <a:avLst/>
          </a:prstGeom>
          <a:noFill/>
        </p:spPr>
        <p:txBody>
          <a:bodyPr wrap="none" rtlCol="0">
            <a:spAutoFit/>
          </a:bodyPr>
          <a:lstStyle/>
          <a:p>
            <a:r>
              <a:rPr lang="en-US" altLang="zh-CN" dirty="0"/>
              <a:t>ClientFrame.java</a:t>
            </a:r>
          </a:p>
        </p:txBody>
      </p:sp>
      <p:cxnSp>
        <p:nvCxnSpPr>
          <p:cNvPr id="5" name="直接连接符 4">
            <a:extLst>
              <a:ext uri="{FF2B5EF4-FFF2-40B4-BE49-F238E27FC236}">
                <a16:creationId xmlns:a16="http://schemas.microsoft.com/office/drawing/2014/main" id="{9A479FCE-CD4F-4E47-8D1F-C6A7DFA28268}"/>
              </a:ext>
            </a:extLst>
          </p:cNvPr>
          <p:cNvCxnSpPr>
            <a:cxnSpLocks/>
          </p:cNvCxnSpPr>
          <p:nvPr/>
        </p:nvCxnSpPr>
        <p:spPr>
          <a:xfrm>
            <a:off x="1322115" y="5128617"/>
            <a:ext cx="273630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灯片编号占位符 5"/>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36251000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539552" y="1336119"/>
            <a:ext cx="8064896" cy="4185761"/>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root1</a:t>
            </a:r>
            <a:r>
              <a:rPr lang="en-US" altLang="zh-CN" sz="1400" b="1" dirty="0">
                <a:solidFill>
                  <a:srgbClr val="000000"/>
                </a:solidFill>
                <a:latin typeface="Consolas" panose="020B0609020204030204" pitchFamily="49" charset="0"/>
              </a:rPr>
              <a:t> = </a:t>
            </a:r>
            <a:r>
              <a:rPr lang="en-US" altLang="zh-CN" sz="1400" b="1" dirty="0" err="1">
                <a:solidFill>
                  <a:srgbClr val="0000C0"/>
                </a:solidFill>
                <a:latin typeface="Consolas" panose="020B0609020204030204" pitchFamily="49" charset="0"/>
              </a:rPr>
              <a:t>in</a:t>
            </a:r>
            <a:r>
              <a:rPr lang="en-US" altLang="zh-CN" sz="1400" b="1" dirty="0" err="1">
                <a:solidFill>
                  <a:srgbClr val="000000"/>
                </a:solidFill>
                <a:latin typeface="Consolas" panose="020B0609020204030204" pitchFamily="49" charset="0"/>
              </a:rPr>
              <a:t>.readDouble</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a:t>
            </a:r>
            <a:r>
              <a:rPr lang="zh-CN" altLang="en-US" sz="1400" b="1" dirty="0">
                <a:solidFill>
                  <a:srgbClr val="3F7F5F"/>
                </a:solidFill>
                <a:latin typeface="Consolas" panose="020B0609020204030204" pitchFamily="49" charset="0"/>
              </a:rPr>
              <a:t>堵塞状态，除非读取到信息</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root2</a:t>
            </a:r>
            <a:r>
              <a:rPr lang="en-US" altLang="zh-CN" sz="1400" b="1" dirty="0">
                <a:solidFill>
                  <a:srgbClr val="000000"/>
                </a:solidFill>
                <a:latin typeface="Consolas" panose="020B0609020204030204" pitchFamily="49" charset="0"/>
              </a:rPr>
              <a:t> = </a:t>
            </a:r>
            <a:r>
              <a:rPr lang="en-US" altLang="zh-CN" sz="1400" b="1" dirty="0" err="1">
                <a:solidFill>
                  <a:srgbClr val="0000C0"/>
                </a:solidFill>
                <a:latin typeface="Consolas" panose="020B0609020204030204" pitchFamily="49" charset="0"/>
              </a:rPr>
              <a:t>in</a:t>
            </a:r>
            <a:r>
              <a:rPr lang="en-US" altLang="zh-CN" sz="1400" b="1" dirty="0" err="1">
                <a:solidFill>
                  <a:srgbClr val="000000"/>
                </a:solidFill>
                <a:latin typeface="Consolas" panose="020B0609020204030204" pitchFamily="49" charset="0"/>
              </a:rPr>
              <a:t>.readDouble</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zh-CN" altLang="en-US" sz="1400" dirty="0">
                <a:solidFill>
                  <a:srgbClr val="2A00FF"/>
                </a:solidFill>
                <a:latin typeface="Consolas" panose="020B0609020204030204" pitchFamily="49" charset="0"/>
              </a:rPr>
              <a:t>两个根</a:t>
            </a:r>
            <a:r>
              <a:rPr lang="en-US" altLang="zh-CN" sz="1400" dirty="0">
                <a:solidFill>
                  <a:srgbClr val="2A00FF"/>
                </a:solidFill>
                <a:latin typeface="Consolas" panose="020B0609020204030204" pitchFamily="49" charset="0"/>
              </a:rPr>
              <a:t>:\n"</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root1</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root2</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.setCaretPosition</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.getText</a:t>
            </a:r>
            <a:r>
              <a:rPr lang="en-US" altLang="zh-CN" sz="1400" dirty="0">
                <a:solidFill>
                  <a:srgbClr val="000000"/>
                </a:solidFill>
                <a:latin typeface="Consolas" panose="020B0609020204030204" pitchFamily="49" charset="0"/>
              </a:rPr>
              <a:t>()).length());</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与服务器已断开</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computer</a:t>
            </a:r>
            <a:r>
              <a:rPr lang="en-US" altLang="zh-CN" sz="1400" dirty="0" err="1">
                <a:solidFill>
                  <a:srgbClr val="000000"/>
                </a:solidFill>
                <a:latin typeface="Consolas" panose="020B0609020204030204" pitchFamily="49" charset="0"/>
              </a:rPr>
              <a:t>.setEnabled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false</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break</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
        <p:nvSpPr>
          <p:cNvPr id="3" name="文本框 2">
            <a:extLst>
              <a:ext uri="{FF2B5EF4-FFF2-40B4-BE49-F238E27FC236}">
                <a16:creationId xmlns:a16="http://schemas.microsoft.com/office/drawing/2014/main" id="{7D7BB82E-2AD1-4534-AD99-064CF270A5DC}"/>
              </a:ext>
            </a:extLst>
          </p:cNvPr>
          <p:cNvSpPr txBox="1"/>
          <p:nvPr/>
        </p:nvSpPr>
        <p:spPr>
          <a:xfrm>
            <a:off x="7380312" y="6488668"/>
            <a:ext cx="1747914" cy="369332"/>
          </a:xfrm>
          <a:prstGeom prst="rect">
            <a:avLst/>
          </a:prstGeom>
          <a:noFill/>
        </p:spPr>
        <p:txBody>
          <a:bodyPr wrap="none" rtlCol="0">
            <a:spAutoFit/>
          </a:bodyPr>
          <a:lstStyle/>
          <a:p>
            <a:r>
              <a:rPr lang="en-US" altLang="zh-CN" dirty="0"/>
              <a:t>ClientFrame.java</a:t>
            </a:r>
          </a:p>
        </p:txBody>
      </p:sp>
      <p:cxnSp>
        <p:nvCxnSpPr>
          <p:cNvPr id="9" name="直接连接符 8">
            <a:extLst>
              <a:ext uri="{FF2B5EF4-FFF2-40B4-BE49-F238E27FC236}">
                <a16:creationId xmlns:a16="http://schemas.microsoft.com/office/drawing/2014/main" id="{05EDDAD4-D68E-4B5F-B810-28CC89E425AB}"/>
              </a:ext>
            </a:extLst>
          </p:cNvPr>
          <p:cNvCxnSpPr>
            <a:cxnSpLocks/>
          </p:cNvCxnSpPr>
          <p:nvPr/>
        </p:nvCxnSpPr>
        <p:spPr>
          <a:xfrm>
            <a:off x="971600" y="1268760"/>
            <a:ext cx="189659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48799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35496" y="474345"/>
            <a:ext cx="9073008" cy="6124754"/>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e</a:t>
            </a:r>
            <a:r>
              <a:rPr lang="en-US" altLang="zh-CN" sz="1400" b="1" dirty="0" err="1">
                <a:solidFill>
                  <a:srgbClr val="000000"/>
                </a:solidFill>
                <a:latin typeface="Consolas" panose="020B0609020204030204" pitchFamily="49" charset="0"/>
              </a:rPr>
              <a:t>.getSource</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connection</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socket</a:t>
            </a:r>
            <a:r>
              <a:rPr lang="en-US" altLang="zh-CN" sz="1400" b="1" dirty="0" err="1">
                <a:solidFill>
                  <a:srgbClr val="000000"/>
                </a:solidFill>
                <a:latin typeface="Consolas" panose="020B0609020204030204" pitchFamily="49" charset="0"/>
              </a:rPr>
              <a:t>.isConnected</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else</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InetAddress</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address</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InetAddress.</a:t>
            </a:r>
            <a:r>
              <a:rPr lang="en-US" altLang="zh-CN" sz="1400" i="1" dirty="0" err="1">
                <a:solidFill>
                  <a:srgbClr val="000000"/>
                </a:solidFill>
                <a:latin typeface="Consolas" panose="020B0609020204030204" pitchFamily="49" charset="0"/>
              </a:rPr>
              <a:t>getByName</a:t>
            </a:r>
            <a:r>
              <a:rPr lang="en-US" altLang="zh-CN" sz="1400" i="1" dirty="0">
                <a:solidFill>
                  <a:srgbClr val="000000"/>
                </a:solidFill>
                <a:latin typeface="Consolas" panose="020B0609020204030204" pitchFamily="49" charset="0"/>
              </a:rPr>
              <a:t>(</a:t>
            </a:r>
            <a:r>
              <a:rPr lang="en-US" altLang="zh-CN" sz="1400" i="1" dirty="0">
                <a:solidFill>
                  <a:srgbClr val="2A00FF"/>
                </a:solidFill>
                <a:latin typeface="Consolas" panose="020B0609020204030204" pitchFamily="49" charset="0"/>
              </a:rPr>
              <a:t>"127.0.0.1"</a:t>
            </a:r>
            <a:r>
              <a:rPr lang="en-US" altLang="zh-CN" sz="1400" i="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InetSocketAddress</a:t>
            </a:r>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socketAddress</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InetSocketAddress</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address</a:t>
            </a:r>
            <a:r>
              <a:rPr lang="en-US" altLang="zh-CN" sz="1400" b="1" dirty="0">
                <a:solidFill>
                  <a:srgbClr val="000000"/>
                </a:solidFill>
                <a:latin typeface="Consolas" panose="020B0609020204030204" pitchFamily="49" charset="0"/>
              </a:rPr>
              <a:t>,4332);</a:t>
            </a:r>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socket</a:t>
            </a:r>
            <a:r>
              <a:rPr lang="en-US" altLang="zh-CN" sz="1400" dirty="0" err="1">
                <a:solidFill>
                  <a:srgbClr val="000000"/>
                </a:solidFill>
                <a:latin typeface="Consolas" panose="020B0609020204030204" pitchFamily="49" charset="0"/>
              </a:rPr>
              <a:t>.connect</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socketAddress</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in</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DataInputStream</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socket</a:t>
            </a:r>
            <a:r>
              <a:rPr lang="en-US" altLang="zh-CN" sz="1400" b="1" dirty="0" err="1">
                <a:solidFill>
                  <a:srgbClr val="000000"/>
                </a:solidFill>
                <a:latin typeface="Consolas" panose="020B0609020204030204" pitchFamily="49" charset="0"/>
              </a:rPr>
              <a:t>.getInputStream</a:t>
            </a:r>
            <a:r>
              <a:rPr lang="en-US" altLang="zh-CN" sz="1400" b="1" dirty="0">
                <a:solidFill>
                  <a:srgbClr val="000000"/>
                </a:solidFill>
                <a:latin typeface="Consolas" panose="020B0609020204030204" pitchFamily="49" charset="0"/>
              </a:rPr>
              <a:t>());</a:t>
            </a:r>
          </a:p>
          <a:p>
            <a:pPr algn="l"/>
            <a:r>
              <a:rPr lang="en-US" altLang="zh-CN" sz="1400" b="1"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out</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DataOutputStream</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socket</a:t>
            </a:r>
            <a:r>
              <a:rPr lang="en-US" altLang="zh-CN" sz="1400" b="1" dirty="0" err="1">
                <a:solidFill>
                  <a:srgbClr val="000000"/>
                </a:solidFill>
                <a:latin typeface="Consolas" panose="020B0609020204030204" pitchFamily="49" charset="0"/>
              </a:rPr>
              <a:t>.getOutputStream</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computer.setEnabled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thread.start</a:t>
            </a:r>
            <a:r>
              <a:rPr lang="en-US" altLang="zh-CN" sz="1400"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b="1"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err="1">
                <a:solidFill>
                  <a:srgbClr val="6A3E3E"/>
                </a:solidFill>
                <a:latin typeface="Consolas" panose="020B0609020204030204" pitchFamily="49" charset="0"/>
              </a:rPr>
              <a:t>ee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err="1">
                <a:solidFill>
                  <a:srgbClr val="6A3E3E"/>
                </a:solidFill>
                <a:latin typeface="Consolas" panose="020B0609020204030204" pitchFamily="49" charset="0"/>
              </a:rPr>
              <a:t>ee</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Socket();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
        <p:nvSpPr>
          <p:cNvPr id="3" name="文本框 2">
            <a:extLst>
              <a:ext uri="{FF2B5EF4-FFF2-40B4-BE49-F238E27FC236}">
                <a16:creationId xmlns:a16="http://schemas.microsoft.com/office/drawing/2014/main" id="{1B68BFA9-1063-424D-B4E6-E29BA6AC6BAE}"/>
              </a:ext>
            </a:extLst>
          </p:cNvPr>
          <p:cNvSpPr txBox="1"/>
          <p:nvPr/>
        </p:nvSpPr>
        <p:spPr>
          <a:xfrm>
            <a:off x="7380312" y="6488668"/>
            <a:ext cx="1747914" cy="369332"/>
          </a:xfrm>
          <a:prstGeom prst="rect">
            <a:avLst/>
          </a:prstGeom>
          <a:noFill/>
        </p:spPr>
        <p:txBody>
          <a:bodyPr wrap="none" rtlCol="0">
            <a:spAutoFit/>
          </a:bodyPr>
          <a:lstStyle/>
          <a:p>
            <a:r>
              <a:rPr lang="en-US" altLang="zh-CN" dirty="0"/>
              <a:t>ClientFrame.java</a:t>
            </a:r>
          </a:p>
        </p:txBody>
      </p:sp>
      <p:cxnSp>
        <p:nvCxnSpPr>
          <p:cNvPr id="6" name="直接连接符 5">
            <a:extLst>
              <a:ext uri="{FF2B5EF4-FFF2-40B4-BE49-F238E27FC236}">
                <a16:creationId xmlns:a16="http://schemas.microsoft.com/office/drawing/2014/main" id="{EFE011FC-A56D-4578-BD72-A9E774C50C21}"/>
              </a:ext>
            </a:extLst>
          </p:cNvPr>
          <p:cNvCxnSpPr>
            <a:cxnSpLocks/>
          </p:cNvCxnSpPr>
          <p:nvPr/>
        </p:nvCxnSpPr>
        <p:spPr>
          <a:xfrm>
            <a:off x="1854746" y="4681711"/>
            <a:ext cx="170914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25285821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35496" y="44624"/>
            <a:ext cx="9073008" cy="6771084"/>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e</a:t>
            </a:r>
            <a:r>
              <a:rPr lang="en-US" altLang="zh-CN" sz="1400" b="1" dirty="0" err="1">
                <a:solidFill>
                  <a:srgbClr val="000000"/>
                </a:solidFill>
                <a:latin typeface="Consolas" panose="020B0609020204030204" pitchFamily="49" charset="0"/>
              </a:rPr>
              <a:t>.getSource</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computer</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a</a:t>
            </a:r>
            <a:r>
              <a:rPr lang="en-US" altLang="zh-CN" sz="1400" b="1" dirty="0">
                <a:solidFill>
                  <a:srgbClr val="000000"/>
                </a:solidFill>
                <a:latin typeface="Consolas" panose="020B0609020204030204" pitchFamily="49" charset="0"/>
              </a:rPr>
              <a:t> = </a:t>
            </a:r>
            <a:r>
              <a:rPr lang="en-US" altLang="zh-CN" sz="1400" b="1" dirty="0" err="1">
                <a:solidFill>
                  <a:srgbClr val="000000"/>
                </a:solidFill>
                <a:latin typeface="Consolas" panose="020B0609020204030204" pitchFamily="49" charset="0"/>
              </a:rPr>
              <a:t>Double.</a:t>
            </a:r>
            <a:r>
              <a:rPr lang="en-US" altLang="zh-CN" sz="1400" b="1" i="1" dirty="0" err="1">
                <a:solidFill>
                  <a:srgbClr val="000000"/>
                </a:solidFill>
                <a:latin typeface="Consolas" panose="020B0609020204030204" pitchFamily="49" charset="0"/>
              </a:rPr>
              <a:t>parseDouble</a:t>
            </a:r>
            <a:r>
              <a:rPr lang="en-US" altLang="zh-CN" sz="1400" b="1" i="1" dirty="0">
                <a:solidFill>
                  <a:srgbClr val="000000"/>
                </a:solidFill>
                <a:latin typeface="Consolas" panose="020B0609020204030204" pitchFamily="49" charset="0"/>
              </a:rPr>
              <a:t>(</a:t>
            </a:r>
            <a:r>
              <a:rPr lang="en-US" altLang="zh-CN" sz="1400" b="1" i="1" dirty="0" err="1">
                <a:solidFill>
                  <a:srgbClr val="0000C0"/>
                </a:solidFill>
                <a:latin typeface="Consolas" panose="020B0609020204030204" pitchFamily="49" charset="0"/>
              </a:rPr>
              <a:t>inputA</a:t>
            </a:r>
            <a:r>
              <a:rPr lang="en-US" altLang="zh-CN" sz="1400" b="1" i="1" dirty="0" err="1">
                <a:solidFill>
                  <a:srgbClr val="000000"/>
                </a:solidFill>
                <a:latin typeface="Consolas" panose="020B0609020204030204" pitchFamily="49" charset="0"/>
              </a:rPr>
              <a:t>.getText</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Double.</a:t>
            </a:r>
            <a:r>
              <a:rPr lang="en-US" altLang="zh-CN" sz="1400" i="1" dirty="0" err="1">
                <a:solidFill>
                  <a:srgbClr val="000000"/>
                </a:solidFill>
                <a:latin typeface="Consolas" panose="020B0609020204030204" pitchFamily="49" charset="0"/>
              </a:rPr>
              <a:t>parseDouble</a:t>
            </a:r>
            <a:r>
              <a:rPr lang="en-US" altLang="zh-CN" sz="1400" i="1" dirty="0">
                <a:solidFill>
                  <a:srgbClr val="000000"/>
                </a:solidFill>
                <a:latin typeface="Consolas" panose="020B0609020204030204" pitchFamily="49" charset="0"/>
              </a:rPr>
              <a:t>(</a:t>
            </a:r>
            <a:r>
              <a:rPr lang="en-US" altLang="zh-CN" sz="1400" i="1" dirty="0" err="1">
                <a:solidFill>
                  <a:srgbClr val="0000C0"/>
                </a:solidFill>
                <a:latin typeface="Consolas" panose="020B0609020204030204" pitchFamily="49" charset="0"/>
              </a:rPr>
              <a:t>inputB</a:t>
            </a:r>
            <a:r>
              <a:rPr lang="en-US" altLang="zh-CN" sz="1400" i="1" dirty="0" err="1">
                <a:solidFill>
                  <a:srgbClr val="000000"/>
                </a:solidFill>
                <a:latin typeface="Consolas" panose="020B0609020204030204" pitchFamily="49" charset="0"/>
              </a:rPr>
              <a:t>.getText</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c</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Double.</a:t>
            </a:r>
            <a:r>
              <a:rPr lang="en-US" altLang="zh-CN" sz="1400" i="1" dirty="0" err="1">
                <a:solidFill>
                  <a:srgbClr val="000000"/>
                </a:solidFill>
                <a:latin typeface="Consolas" panose="020B0609020204030204" pitchFamily="49" charset="0"/>
              </a:rPr>
              <a:t>parseDouble</a:t>
            </a:r>
            <a:r>
              <a:rPr lang="en-US" altLang="zh-CN" sz="1400" i="1" dirty="0">
                <a:solidFill>
                  <a:srgbClr val="000000"/>
                </a:solidFill>
                <a:latin typeface="Consolas" panose="020B0609020204030204" pitchFamily="49" charset="0"/>
              </a:rPr>
              <a:t>(</a:t>
            </a:r>
            <a:r>
              <a:rPr lang="en-US" altLang="zh-CN" sz="1400" i="1" dirty="0" err="1">
                <a:solidFill>
                  <a:srgbClr val="0000C0"/>
                </a:solidFill>
                <a:latin typeface="Consolas" panose="020B0609020204030204" pitchFamily="49" charset="0"/>
              </a:rPr>
              <a:t>inputC</a:t>
            </a:r>
            <a:r>
              <a:rPr lang="en-US" altLang="zh-CN" sz="1400" i="1" dirty="0" err="1">
                <a:solidFill>
                  <a:srgbClr val="000000"/>
                </a:solidFill>
                <a:latin typeface="Consolas" panose="020B0609020204030204" pitchFamily="49" charset="0"/>
              </a:rPr>
              <a:t>.getText</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disk</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-4*</a:t>
            </a:r>
            <a:r>
              <a:rPr lang="en-US" altLang="zh-CN" sz="1400" b="1" dirty="0">
                <a:solidFill>
                  <a:srgbClr val="6A3E3E"/>
                </a:solidFill>
                <a:latin typeface="Consolas" panose="020B0609020204030204" pitchFamily="49" charset="0"/>
              </a:rPr>
              <a:t>a</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c</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disk</a:t>
            </a:r>
            <a:r>
              <a:rPr lang="en-US" altLang="zh-CN" sz="1400" b="1" dirty="0">
                <a:solidFill>
                  <a:srgbClr val="000000"/>
                </a:solidFill>
                <a:latin typeface="Consolas" panose="020B0609020204030204" pitchFamily="49" charset="0"/>
              </a:rPr>
              <a:t>&gt;=0)</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a:t>
            </a:r>
            <a:r>
              <a:rPr lang="en-US" altLang="zh-CN" sz="1400" dirty="0" err="1">
                <a:solidFill>
                  <a:srgbClr val="000000"/>
                </a:solidFill>
                <a:latin typeface="Consolas" panose="020B0609020204030204" pitchFamily="49" charset="0"/>
              </a:rPr>
              <a:t>.writeDouble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a</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a:t>
            </a:r>
            <a:r>
              <a:rPr lang="en-US" altLang="zh-CN" sz="1400" dirty="0" err="1">
                <a:solidFill>
                  <a:srgbClr val="000000"/>
                </a:solidFill>
                <a:latin typeface="Consolas" panose="020B0609020204030204" pitchFamily="49" charset="0"/>
              </a:rPr>
              <a:t>.writeDouble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b</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a:t>
            </a:r>
            <a:r>
              <a:rPr lang="en-US" altLang="zh-CN" sz="1400" dirty="0" err="1">
                <a:solidFill>
                  <a:srgbClr val="000000"/>
                </a:solidFill>
                <a:latin typeface="Consolas" panose="020B0609020204030204" pitchFamily="49" charset="0"/>
              </a:rPr>
              <a:t>.writeDouble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c</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b="1" dirty="0">
                <a:solidFill>
                  <a:srgbClr val="7F0055"/>
                </a:solidFill>
                <a:latin typeface="Consolas" panose="020B0609020204030204" pitchFamily="49" charset="0"/>
              </a:rPr>
              <a:t>                   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root1</a:t>
            </a:r>
            <a:r>
              <a:rPr lang="en-US" altLang="zh-CN" sz="1400" b="1" dirty="0">
                <a:solidFill>
                  <a:srgbClr val="000000"/>
                </a:solidFill>
                <a:latin typeface="Consolas" panose="020B0609020204030204" pitchFamily="49" charset="0"/>
              </a:rPr>
              <a:t> = </a:t>
            </a:r>
            <a:r>
              <a:rPr lang="en-US" altLang="zh-CN" sz="1400" b="1" dirty="0" err="1">
                <a:solidFill>
                  <a:srgbClr val="0000C0"/>
                </a:solidFill>
                <a:latin typeface="Consolas" panose="020B0609020204030204" pitchFamily="49" charset="0"/>
              </a:rPr>
              <a:t>in</a:t>
            </a:r>
            <a:r>
              <a:rPr lang="en-US" altLang="zh-CN" sz="1400" b="1" dirty="0" err="1">
                <a:solidFill>
                  <a:srgbClr val="000000"/>
                </a:solidFill>
                <a:latin typeface="Consolas" panose="020B0609020204030204" pitchFamily="49" charset="0"/>
              </a:rPr>
              <a:t>.readDouble</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a:t>
            </a:r>
            <a:r>
              <a:rPr lang="zh-CN" altLang="en-US" sz="1400" b="1" dirty="0">
                <a:solidFill>
                  <a:srgbClr val="3F7F5F"/>
                </a:solidFill>
                <a:latin typeface="Consolas" panose="020B0609020204030204" pitchFamily="49" charset="0"/>
              </a:rPr>
              <a:t>堵塞状态，除非读取到信息</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root2</a:t>
            </a:r>
            <a:r>
              <a:rPr lang="en-US" altLang="zh-CN" sz="1400" b="1" dirty="0">
                <a:solidFill>
                  <a:srgbClr val="000000"/>
                </a:solidFill>
                <a:latin typeface="Consolas" panose="020B0609020204030204" pitchFamily="49" charset="0"/>
              </a:rPr>
              <a:t> = </a:t>
            </a:r>
            <a:r>
              <a:rPr lang="en-US" altLang="zh-CN" sz="1400" b="1" dirty="0" err="1">
                <a:solidFill>
                  <a:srgbClr val="0000C0"/>
                </a:solidFill>
                <a:latin typeface="Consolas" panose="020B0609020204030204" pitchFamily="49" charset="0"/>
              </a:rPr>
              <a:t>in</a:t>
            </a:r>
            <a:r>
              <a:rPr lang="en-US" altLang="zh-CN" sz="1400" b="1" dirty="0" err="1">
                <a:solidFill>
                  <a:srgbClr val="000000"/>
                </a:solidFill>
                <a:latin typeface="Consolas" panose="020B0609020204030204" pitchFamily="49" charset="0"/>
              </a:rPr>
              <a:t>.readDouble</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zh-CN" altLang="en-US" sz="1400" dirty="0">
                <a:solidFill>
                  <a:srgbClr val="2A00FF"/>
                </a:solidFill>
                <a:latin typeface="Consolas" panose="020B0609020204030204" pitchFamily="49" charset="0"/>
              </a:rPr>
              <a:t>两个根</a:t>
            </a:r>
            <a:r>
              <a:rPr lang="en-US" altLang="zh-CN" sz="1400" dirty="0">
                <a:solidFill>
                  <a:srgbClr val="2A00FF"/>
                </a:solidFill>
                <a:latin typeface="Consolas" panose="020B0609020204030204" pitchFamily="49" charset="0"/>
              </a:rPr>
              <a:t>:\n"</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root1</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root2</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.setCaretPosition</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.getText</a:t>
            </a:r>
            <a:r>
              <a:rPr lang="en-US" altLang="zh-CN" sz="1400" dirty="0">
                <a:solidFill>
                  <a:srgbClr val="000000"/>
                </a:solidFill>
                <a:latin typeface="Consolas" panose="020B0609020204030204" pitchFamily="49" charset="0"/>
              </a:rPr>
              <a:t>()).length());</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else</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inputA</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此</a:t>
            </a:r>
            <a:r>
              <a:rPr lang="en-US" altLang="zh-CN" sz="1400" dirty="0">
                <a:solidFill>
                  <a:srgbClr val="2A00FF"/>
                </a:solidFill>
                <a:latin typeface="Consolas" panose="020B0609020204030204" pitchFamily="49" charset="0"/>
              </a:rPr>
              <a:t>2</a:t>
            </a:r>
            <a:r>
              <a:rPr lang="zh-CN" altLang="en-US" sz="1400" dirty="0">
                <a:solidFill>
                  <a:srgbClr val="2A00FF"/>
                </a:solidFill>
                <a:latin typeface="Consolas" panose="020B0609020204030204" pitchFamily="49" charset="0"/>
              </a:rPr>
              <a:t>次方程无实根</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err="1">
                <a:solidFill>
                  <a:srgbClr val="6A3E3E"/>
                </a:solidFill>
                <a:latin typeface="Consolas" panose="020B0609020204030204" pitchFamily="49" charset="0"/>
              </a:rPr>
              <a:t>ee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inputA</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请输入数字字符</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zh-CN" altLang="en-US" sz="1400" dirty="0">
              <a:solidFill>
                <a:srgbClr val="000000"/>
              </a:solidFill>
              <a:latin typeface="Consolas" panose="020B0609020204030204" pitchFamily="49" charset="0"/>
            </a:endParaRPr>
          </a:p>
        </p:txBody>
      </p:sp>
      <p:sp>
        <p:nvSpPr>
          <p:cNvPr id="3" name="文本框 2">
            <a:extLst>
              <a:ext uri="{FF2B5EF4-FFF2-40B4-BE49-F238E27FC236}">
                <a16:creationId xmlns:a16="http://schemas.microsoft.com/office/drawing/2014/main" id="{F07AE78D-35CF-454E-8727-2662E80A9935}"/>
              </a:ext>
            </a:extLst>
          </p:cNvPr>
          <p:cNvSpPr txBox="1"/>
          <p:nvPr/>
        </p:nvSpPr>
        <p:spPr>
          <a:xfrm>
            <a:off x="7380312" y="6488668"/>
            <a:ext cx="1747914" cy="369332"/>
          </a:xfrm>
          <a:prstGeom prst="rect">
            <a:avLst/>
          </a:prstGeom>
          <a:noFill/>
        </p:spPr>
        <p:txBody>
          <a:bodyPr wrap="none" rtlCol="0">
            <a:spAutoFit/>
          </a:bodyPr>
          <a:lstStyle/>
          <a:p>
            <a:r>
              <a:rPr lang="en-US" altLang="zh-CN" dirty="0"/>
              <a:t>ClientFrame.java</a:t>
            </a:r>
          </a:p>
        </p:txBody>
      </p:sp>
      <p:sp>
        <p:nvSpPr>
          <p:cNvPr id="4" name="灯片编号占位符 3"/>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8972039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35496" y="2844224"/>
            <a:ext cx="9073008" cy="1169551"/>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    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ClientFrame</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win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ClientFrame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a:t>
            </a:r>
          </a:p>
        </p:txBody>
      </p:sp>
      <p:sp>
        <p:nvSpPr>
          <p:cNvPr id="3" name="文本框 2">
            <a:extLst>
              <a:ext uri="{FF2B5EF4-FFF2-40B4-BE49-F238E27FC236}">
                <a16:creationId xmlns:a16="http://schemas.microsoft.com/office/drawing/2014/main" id="{5EBD2BDF-ECB5-44F3-83B7-52D334137834}"/>
              </a:ext>
            </a:extLst>
          </p:cNvPr>
          <p:cNvSpPr txBox="1"/>
          <p:nvPr/>
        </p:nvSpPr>
        <p:spPr>
          <a:xfrm>
            <a:off x="7380312" y="6488668"/>
            <a:ext cx="1747914" cy="369332"/>
          </a:xfrm>
          <a:prstGeom prst="rect">
            <a:avLst/>
          </a:prstGeom>
          <a:noFill/>
        </p:spPr>
        <p:txBody>
          <a:bodyPr wrap="none" rtlCol="0">
            <a:spAutoFit/>
          </a:bodyPr>
          <a:lstStyle/>
          <a:p>
            <a:r>
              <a:rPr lang="en-US" altLang="zh-CN" dirty="0"/>
              <a:t>ClientFrame.java</a:t>
            </a:r>
          </a:p>
        </p:txBody>
      </p:sp>
      <p:sp>
        <p:nvSpPr>
          <p:cNvPr id="4" name="灯片编号占位符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7080484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solidFill>
                  <a:srgbClr val="FF0000"/>
                </a:solidFill>
              </a:rPr>
              <a:t>11.8 UDP</a:t>
            </a:r>
            <a:r>
              <a:rPr lang="zh-CN" altLang="en-US" sz="2000" dirty="0">
                <a:solidFill>
                  <a:srgbClr val="FF0000"/>
                </a:solidFill>
              </a:rPr>
              <a:t>数据报</a:t>
            </a:r>
            <a:endParaRPr lang="en-US" altLang="zh-CN" sz="2000" dirty="0">
              <a:solidFill>
                <a:srgbClr val="FF0000"/>
              </a:solidFill>
            </a:endParaRPr>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sp>
        <p:nvSpPr>
          <p:cNvPr id="4" name="灯片编号占位符 3"/>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39710110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p>
        </p:txBody>
      </p:sp>
      <p:sp>
        <p:nvSpPr>
          <p:cNvPr id="3" name="内容占位符 2"/>
          <p:cNvSpPr>
            <a:spLocks noGrp="1"/>
          </p:cNvSpPr>
          <p:nvPr>
            <p:ph idx="1"/>
          </p:nvPr>
        </p:nvSpPr>
        <p:spPr/>
        <p:txBody>
          <a:bodyPr>
            <a:normAutofit/>
          </a:bodyPr>
          <a:lstStyle/>
          <a:p>
            <a:r>
              <a:rPr lang="zh-CN" altLang="en-US" sz="2000" dirty="0"/>
              <a:t>基于</a:t>
            </a:r>
            <a:r>
              <a:rPr lang="en-US" altLang="zh-CN" sz="2000" dirty="0"/>
              <a:t>UDP</a:t>
            </a:r>
            <a:r>
              <a:rPr lang="zh-CN" altLang="en-US" sz="2000" dirty="0"/>
              <a:t>通信的基本模式是</a:t>
            </a:r>
          </a:p>
          <a:p>
            <a:r>
              <a:rPr lang="en-US" altLang="zh-CN" sz="2000" dirty="0"/>
              <a:t>(1) </a:t>
            </a:r>
            <a:r>
              <a:rPr lang="zh-CN" altLang="en-US" sz="2000" dirty="0"/>
              <a:t>将数据打包，称为数据包（好比将信件装入信封一样），然后将数据包发往目的地。</a:t>
            </a:r>
          </a:p>
          <a:p>
            <a:r>
              <a:rPr lang="en-US" altLang="zh-CN" sz="2000" dirty="0"/>
              <a:t>(2) </a:t>
            </a:r>
            <a:r>
              <a:rPr lang="zh-CN" altLang="en-US" sz="2000" dirty="0"/>
              <a:t>接收别人发来的数据包（好比接收信封一样），然后查看数据包中的内容。</a:t>
            </a:r>
          </a:p>
          <a:p>
            <a:endParaRPr lang="en-US" altLang="zh-CN" sz="2000" dirty="0"/>
          </a:p>
          <a:p>
            <a:r>
              <a:rPr lang="en-US" altLang="zh-CN" sz="2000" dirty="0"/>
              <a:t>1.</a:t>
            </a:r>
            <a:r>
              <a:rPr lang="zh-CN" altLang="en-US" sz="2000" dirty="0"/>
              <a:t>发送数据</a:t>
            </a:r>
          </a:p>
          <a:p>
            <a:r>
              <a:rPr lang="en-US" altLang="zh-CN" sz="2000" dirty="0"/>
              <a:t>(1) </a:t>
            </a:r>
            <a:r>
              <a:rPr lang="zh-CN" altLang="en-US" sz="2000" dirty="0"/>
              <a:t>创建</a:t>
            </a:r>
            <a:r>
              <a:rPr lang="en-US" altLang="zh-CN" sz="2000" dirty="0" err="1"/>
              <a:t>DatagramPacket</a:t>
            </a:r>
            <a:r>
              <a:rPr lang="zh-CN" altLang="en-US" sz="2000" dirty="0"/>
              <a:t>对象</a:t>
            </a:r>
          </a:p>
          <a:p>
            <a:r>
              <a:rPr lang="zh-CN" altLang="en-US" sz="2000" dirty="0"/>
              <a:t>首先用</a:t>
            </a:r>
            <a:r>
              <a:rPr lang="en-US" altLang="zh-CN" sz="2000" dirty="0" err="1"/>
              <a:t>DatagramPacket</a:t>
            </a:r>
            <a:r>
              <a:rPr lang="zh-CN" altLang="en-US" sz="2000" dirty="0"/>
              <a:t>类将数据打包，即用</a:t>
            </a:r>
            <a:r>
              <a:rPr lang="en-US" altLang="zh-CN" sz="2000" dirty="0" err="1"/>
              <a:t>DatagramPacket</a:t>
            </a:r>
            <a:r>
              <a:rPr lang="zh-CN" altLang="en-US" sz="2000" dirty="0"/>
              <a:t>类创建一个对象，称为数据包。</a:t>
            </a:r>
          </a:p>
        </p:txBody>
      </p:sp>
      <p:sp>
        <p:nvSpPr>
          <p:cNvPr id="4" name="灯片编号占位符 3"/>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38054764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p>
        </p:txBody>
      </p:sp>
      <p:sp>
        <p:nvSpPr>
          <p:cNvPr id="3" name="内容占位符 2"/>
          <p:cNvSpPr>
            <a:spLocks noGrp="1"/>
          </p:cNvSpPr>
          <p:nvPr>
            <p:ph idx="1"/>
          </p:nvPr>
        </p:nvSpPr>
        <p:spPr/>
        <p:txBody>
          <a:bodyPr>
            <a:noAutofit/>
          </a:bodyPr>
          <a:lstStyle/>
          <a:p>
            <a:r>
              <a:rPr lang="zh-CN" altLang="en-US" sz="2000" dirty="0"/>
              <a:t>用</a:t>
            </a:r>
            <a:r>
              <a:rPr lang="en-US" altLang="zh-CN" sz="2000" dirty="0" err="1"/>
              <a:t>DatagramPacket</a:t>
            </a:r>
            <a:r>
              <a:rPr lang="zh-CN" altLang="en-US" sz="2000" dirty="0"/>
              <a:t>的以下两个构造方法创建待发送的数据包：</a:t>
            </a:r>
          </a:p>
          <a:p>
            <a:pPr marL="457200" lvl="1" indent="0">
              <a:buNone/>
            </a:pPr>
            <a:r>
              <a:rPr lang="en-US" altLang="zh-CN" sz="1800" dirty="0" err="1"/>
              <a:t>DatagramPacket</a:t>
            </a:r>
            <a:r>
              <a:rPr lang="en-US" altLang="zh-CN" sz="1800" dirty="0"/>
              <a:t>(byte data[], </a:t>
            </a:r>
            <a:r>
              <a:rPr lang="en-US" altLang="zh-CN" sz="1800" dirty="0" err="1"/>
              <a:t>int</a:t>
            </a:r>
            <a:r>
              <a:rPr lang="en-US" altLang="zh-CN" sz="1800" dirty="0"/>
              <a:t> length, </a:t>
            </a:r>
            <a:r>
              <a:rPr lang="en-US" altLang="zh-CN" sz="1800" dirty="0" err="1"/>
              <a:t>InetAddress</a:t>
            </a:r>
            <a:r>
              <a:rPr lang="en-US" altLang="zh-CN" sz="1800" dirty="0"/>
              <a:t> address, </a:t>
            </a:r>
            <a:r>
              <a:rPr lang="en-US" altLang="zh-CN" sz="1800" dirty="0" err="1"/>
              <a:t>int</a:t>
            </a:r>
            <a:r>
              <a:rPr lang="en-US" altLang="zh-CN" sz="1800" dirty="0"/>
              <a:t> port)</a:t>
            </a:r>
          </a:p>
          <a:p>
            <a:pPr marL="457200" lvl="1" indent="0">
              <a:buNone/>
            </a:pPr>
            <a:r>
              <a:rPr lang="en-US" altLang="zh-CN" sz="1800" dirty="0" err="1"/>
              <a:t>DatagramPacket</a:t>
            </a:r>
            <a:r>
              <a:rPr lang="en-US" altLang="zh-CN" sz="1800" dirty="0"/>
              <a:t>(byte data[], </a:t>
            </a:r>
            <a:r>
              <a:rPr lang="en-US" altLang="zh-CN" sz="1800" dirty="0" err="1"/>
              <a:t>int</a:t>
            </a:r>
            <a:r>
              <a:rPr lang="en-US" altLang="zh-CN" sz="1800" dirty="0"/>
              <a:t> offset, </a:t>
            </a:r>
            <a:r>
              <a:rPr lang="en-US" altLang="zh-CN" sz="1800" dirty="0" err="1"/>
              <a:t>int</a:t>
            </a:r>
            <a:r>
              <a:rPr lang="en-US" altLang="zh-CN" sz="1800" dirty="0"/>
              <a:t> length, </a:t>
            </a:r>
            <a:r>
              <a:rPr lang="en-US" altLang="zh-CN" sz="1800" dirty="0" err="1"/>
              <a:t>InetAddress</a:t>
            </a:r>
            <a:r>
              <a:rPr lang="en-US" altLang="zh-CN" sz="1800" dirty="0"/>
              <a:t> address, </a:t>
            </a:r>
            <a:r>
              <a:rPr lang="en-US" altLang="zh-CN" sz="1800" dirty="0" err="1"/>
              <a:t>int</a:t>
            </a:r>
            <a:r>
              <a:rPr lang="en-US" altLang="zh-CN" sz="1800" dirty="0"/>
              <a:t> port)</a:t>
            </a:r>
          </a:p>
          <a:p>
            <a:endParaRPr lang="en-US" altLang="zh-CN" sz="2000" dirty="0"/>
          </a:p>
          <a:p>
            <a:r>
              <a:rPr lang="zh-CN" altLang="en-US" sz="2000" dirty="0"/>
              <a:t>使用构造方法创建的数据包对象具有下列两个性质：</a:t>
            </a:r>
          </a:p>
          <a:p>
            <a:pPr lvl="1"/>
            <a:r>
              <a:rPr lang="zh-CN" altLang="en-US" sz="2000" dirty="0"/>
              <a:t>含有</a:t>
            </a:r>
            <a:r>
              <a:rPr lang="en-US" altLang="zh-CN" sz="2000" dirty="0"/>
              <a:t>data</a:t>
            </a:r>
            <a:r>
              <a:rPr lang="zh-CN" altLang="en-US" sz="2000" dirty="0"/>
              <a:t>数组指定的数据</a:t>
            </a:r>
          </a:p>
          <a:p>
            <a:pPr lvl="1"/>
            <a:r>
              <a:rPr lang="zh-CN" altLang="en-US" sz="2000" dirty="0"/>
              <a:t>该数据包将发送到地址是</a:t>
            </a:r>
            <a:r>
              <a:rPr lang="en-US" altLang="zh-CN" sz="2000" dirty="0"/>
              <a:t>address</a:t>
            </a:r>
            <a:r>
              <a:rPr lang="zh-CN" altLang="en-US" sz="2000" dirty="0"/>
              <a:t>、端口号是</a:t>
            </a:r>
            <a:r>
              <a:rPr lang="en-US" altLang="zh-CN" sz="2000" dirty="0"/>
              <a:t>port</a:t>
            </a:r>
            <a:r>
              <a:rPr lang="zh-CN" altLang="en-US" sz="2000" dirty="0"/>
              <a:t>的主机上</a:t>
            </a:r>
          </a:p>
          <a:p>
            <a:r>
              <a:rPr lang="zh-CN" altLang="en-US" sz="2000" dirty="0"/>
              <a:t>我们称</a:t>
            </a:r>
            <a:r>
              <a:rPr lang="en-US" altLang="zh-CN" sz="2000" dirty="0"/>
              <a:t>address</a:t>
            </a:r>
            <a:r>
              <a:rPr lang="zh-CN" altLang="en-US" sz="2000" dirty="0"/>
              <a:t>是它的目标地址、</a:t>
            </a:r>
            <a:r>
              <a:rPr lang="en-US" altLang="zh-CN" sz="2000" dirty="0"/>
              <a:t>port</a:t>
            </a:r>
            <a:r>
              <a:rPr lang="zh-CN" altLang="en-US" sz="2000" dirty="0"/>
              <a:t>是这个数据包的目标端口号。其中，第</a:t>
            </a:r>
            <a:r>
              <a:rPr lang="en-US" altLang="zh-CN" sz="2000" dirty="0"/>
              <a:t>2</a:t>
            </a:r>
            <a:r>
              <a:rPr lang="zh-CN" altLang="en-US" sz="2000" dirty="0"/>
              <a:t>个构造方法创建的数据包对象含有数组</a:t>
            </a:r>
            <a:r>
              <a:rPr lang="en-US" altLang="zh-CN" sz="2000" dirty="0"/>
              <a:t>data</a:t>
            </a:r>
            <a:r>
              <a:rPr lang="zh-CN" altLang="en-US" sz="2000" dirty="0"/>
              <a:t>从</a:t>
            </a:r>
            <a:r>
              <a:rPr lang="en-US" altLang="zh-CN" sz="2000" dirty="0"/>
              <a:t>offset</a:t>
            </a:r>
            <a:r>
              <a:rPr lang="zh-CN" altLang="en-US" sz="2000" dirty="0"/>
              <a:t>开始指定长度的数据。</a:t>
            </a:r>
          </a:p>
          <a:p>
            <a:pPr marL="0" indent="0">
              <a:buNone/>
            </a:pPr>
            <a:endParaRPr lang="zh-CN" altLang="en-US" sz="2000" dirty="0"/>
          </a:p>
        </p:txBody>
      </p:sp>
      <p:sp>
        <p:nvSpPr>
          <p:cNvPr id="4" name="灯片编号占位符 3"/>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32590485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a:t>
            </a:r>
            <a:endParaRPr lang="zh-CN" altLang="en-US" sz="2000" dirty="0"/>
          </a:p>
          <a:p>
            <a:pPr marL="0" indent="0">
              <a:buNone/>
            </a:pPr>
            <a:r>
              <a:rPr lang="en-US" altLang="zh-CN" sz="2000" dirty="0"/>
              <a:t>  </a:t>
            </a:r>
            <a:endParaRPr lang="zh-CN" altLang="en-US" sz="2000" dirty="0"/>
          </a:p>
        </p:txBody>
      </p:sp>
      <p:sp>
        <p:nvSpPr>
          <p:cNvPr id="4" name="文本框 3"/>
          <p:cNvSpPr txBox="1"/>
          <p:nvPr/>
        </p:nvSpPr>
        <p:spPr>
          <a:xfrm>
            <a:off x="539552" y="2132856"/>
            <a:ext cx="8147248" cy="923330"/>
          </a:xfrm>
          <a:prstGeom prst="rect">
            <a:avLst/>
          </a:prstGeom>
          <a:solidFill>
            <a:srgbClr val="CCFFFF"/>
          </a:solidFill>
        </p:spPr>
        <p:txBody>
          <a:bodyPr wrap="square" rtlCol="0">
            <a:spAutoFit/>
          </a:bodyPr>
          <a:lstStyle/>
          <a:p>
            <a:r>
              <a:rPr lang="en-US" altLang="zh-CN" dirty="0"/>
              <a:t>byte data[ ]="</a:t>
            </a:r>
            <a:r>
              <a:rPr lang="zh-CN" altLang="en-US" dirty="0"/>
              <a:t>近来好吗</a:t>
            </a:r>
            <a:r>
              <a:rPr lang="en-US" altLang="zh-CN" dirty="0"/>
              <a:t>".</a:t>
            </a:r>
            <a:r>
              <a:rPr lang="en-US" altLang="zh-CN" dirty="0" err="1"/>
              <a:t>getByte</a:t>
            </a:r>
            <a:r>
              <a:rPr lang="en-US" altLang="zh-CN" dirty="0"/>
              <a:t>();</a:t>
            </a:r>
          </a:p>
          <a:p>
            <a:r>
              <a:rPr lang="en-US" altLang="zh-CN" dirty="0" err="1"/>
              <a:t>InetAddress</a:t>
            </a:r>
            <a:r>
              <a:rPr lang="en-US" altLang="zh-CN" dirty="0"/>
              <a:t> address = </a:t>
            </a:r>
            <a:r>
              <a:rPr lang="en-US" altLang="zh-CN" dirty="0" err="1"/>
              <a:t>InetAddtress.getName</a:t>
            </a:r>
            <a:r>
              <a:rPr lang="en-US" altLang="zh-CN" dirty="0"/>
              <a:t>("www.sina.com.cn");</a:t>
            </a:r>
          </a:p>
          <a:p>
            <a:r>
              <a:rPr lang="en-US" altLang="zh-CN" dirty="0" err="1"/>
              <a:t>DatagramPacket</a:t>
            </a:r>
            <a:r>
              <a:rPr lang="en-US" altLang="zh-CN" dirty="0"/>
              <a:t>  </a:t>
            </a:r>
            <a:r>
              <a:rPr lang="en-US" altLang="zh-CN" dirty="0" err="1"/>
              <a:t>data_pack</a:t>
            </a:r>
            <a:r>
              <a:rPr lang="en-US" altLang="zh-CN" dirty="0"/>
              <a:t> = new  </a:t>
            </a:r>
            <a:r>
              <a:rPr lang="en-US" altLang="zh-CN" dirty="0" err="1"/>
              <a:t>DatagramPacket</a:t>
            </a:r>
            <a:r>
              <a:rPr lang="en-US" altLang="zh-CN" dirty="0"/>
              <a:t>(data, </a:t>
            </a:r>
            <a:r>
              <a:rPr lang="en-US" altLang="zh-CN" dirty="0" err="1"/>
              <a:t>data.length</a:t>
            </a:r>
            <a:r>
              <a:rPr lang="en-US" altLang="zh-CN" dirty="0"/>
              <a:t>, address, </a:t>
            </a:r>
            <a:r>
              <a:rPr lang="en-US" altLang="zh-CN" dirty="0">
                <a:solidFill>
                  <a:srgbClr val="FF0000"/>
                </a:solidFill>
              </a:rPr>
              <a:t>5678</a:t>
            </a:r>
            <a:r>
              <a:rPr lang="en-US" altLang="zh-CN" dirty="0"/>
              <a:t>);</a:t>
            </a:r>
            <a:endParaRPr lang="zh-CN" altLang="en-US" dirty="0"/>
          </a:p>
        </p:txBody>
      </p:sp>
      <p:sp>
        <p:nvSpPr>
          <p:cNvPr id="5" name="灯片编号占位符 4"/>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598359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solidFill>
                  <a:srgbClr val="FF0000"/>
                </a:solidFill>
              </a:rPr>
              <a:t>11.2 </a:t>
            </a:r>
            <a:r>
              <a:rPr lang="zh-CN" altLang="en-US" sz="2000" dirty="0">
                <a:solidFill>
                  <a:srgbClr val="FF0000"/>
                </a:solidFill>
              </a:rPr>
              <a:t>读取</a:t>
            </a:r>
            <a:r>
              <a:rPr lang="en-US" altLang="zh-CN" sz="2000" dirty="0">
                <a:solidFill>
                  <a:srgbClr val="FF0000"/>
                </a:solidFill>
              </a:rPr>
              <a:t>URL</a:t>
            </a:r>
            <a:r>
              <a:rPr lang="zh-CN" altLang="en-US" sz="2000" dirty="0">
                <a:solidFill>
                  <a:srgbClr val="FF0000"/>
                </a:solidFill>
              </a:rPr>
              <a:t>中的资源</a:t>
            </a:r>
            <a:endParaRPr lang="en-US" altLang="zh-CN" sz="2000" dirty="0">
              <a:solidFill>
                <a:srgbClr val="FF0000"/>
              </a:solidFill>
            </a:endParaRPr>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sp>
        <p:nvSpPr>
          <p:cNvPr id="4" name="灯片编号占位符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8167169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p>
        </p:txBody>
      </p:sp>
      <p:sp>
        <p:nvSpPr>
          <p:cNvPr id="3" name="内容占位符 2"/>
          <p:cNvSpPr>
            <a:spLocks noGrp="1"/>
          </p:cNvSpPr>
          <p:nvPr>
            <p:ph idx="1"/>
          </p:nvPr>
        </p:nvSpPr>
        <p:spPr/>
        <p:txBody>
          <a:bodyPr>
            <a:normAutofit/>
          </a:bodyPr>
          <a:lstStyle/>
          <a:p>
            <a:r>
              <a:rPr lang="en-US" altLang="zh-CN" sz="2000" dirty="0"/>
              <a:t>(2)</a:t>
            </a:r>
            <a:r>
              <a:rPr lang="zh-CN" altLang="en-US" sz="2000" dirty="0"/>
              <a:t>发送数据</a:t>
            </a:r>
          </a:p>
          <a:p>
            <a:r>
              <a:rPr lang="zh-CN" altLang="en-US" sz="2000" dirty="0"/>
              <a:t>然后用</a:t>
            </a:r>
            <a:r>
              <a:rPr lang="en-US" altLang="zh-CN" sz="2000" dirty="0" err="1"/>
              <a:t>DatagramSocket</a:t>
            </a:r>
            <a:r>
              <a:rPr lang="zh-CN" altLang="en-US" sz="2000" dirty="0"/>
              <a:t>类的不带参数的构造方法</a:t>
            </a:r>
            <a:r>
              <a:rPr lang="en-US" altLang="zh-CN" sz="2000" dirty="0" err="1"/>
              <a:t>DatagramSocket</a:t>
            </a:r>
            <a:r>
              <a:rPr lang="en-US" altLang="zh-CN" sz="2000" dirty="0"/>
              <a:t>()</a:t>
            </a:r>
            <a:r>
              <a:rPr lang="zh-CN" altLang="en-US" sz="2000" dirty="0"/>
              <a:t>创建一个对象，该对象负责发送数据包。</a:t>
            </a:r>
          </a:p>
          <a:p>
            <a:endParaRPr lang="zh-CN" altLang="en-US" sz="2000" dirty="0"/>
          </a:p>
        </p:txBody>
      </p:sp>
      <p:sp>
        <p:nvSpPr>
          <p:cNvPr id="4" name="文本框 3"/>
          <p:cNvSpPr txBox="1"/>
          <p:nvPr/>
        </p:nvSpPr>
        <p:spPr>
          <a:xfrm>
            <a:off x="827584" y="2708920"/>
            <a:ext cx="5297760" cy="646331"/>
          </a:xfrm>
          <a:prstGeom prst="rect">
            <a:avLst/>
          </a:prstGeom>
          <a:solidFill>
            <a:srgbClr val="CCFFFF"/>
          </a:solidFill>
        </p:spPr>
        <p:txBody>
          <a:bodyPr wrap="square" rtlCol="0">
            <a:spAutoFit/>
          </a:bodyPr>
          <a:lstStyle/>
          <a:p>
            <a:r>
              <a:rPr lang="en-US" altLang="zh-CN" dirty="0" err="1"/>
              <a:t>DatagramSocket</a:t>
            </a:r>
            <a:r>
              <a:rPr lang="en-US" altLang="zh-CN" dirty="0"/>
              <a:t> </a:t>
            </a:r>
            <a:r>
              <a:rPr lang="en-US" altLang="zh-CN" dirty="0" err="1"/>
              <a:t>mail_out</a:t>
            </a:r>
            <a:r>
              <a:rPr lang="en-US" altLang="zh-CN" dirty="0"/>
              <a:t> = new </a:t>
            </a:r>
            <a:r>
              <a:rPr lang="en-US" altLang="zh-CN" dirty="0" err="1"/>
              <a:t>DatagramSocket</a:t>
            </a:r>
            <a:r>
              <a:rPr lang="en-US" altLang="zh-CN" dirty="0"/>
              <a:t>();</a:t>
            </a:r>
          </a:p>
          <a:p>
            <a:r>
              <a:rPr lang="en-US" altLang="zh-CN" dirty="0" err="1"/>
              <a:t>mail_out.send</a:t>
            </a:r>
            <a:r>
              <a:rPr lang="en-US" altLang="zh-CN" dirty="0"/>
              <a:t>(</a:t>
            </a:r>
            <a:r>
              <a:rPr lang="en-US" altLang="zh-CN" dirty="0" err="1"/>
              <a:t>data_pack</a:t>
            </a:r>
            <a:r>
              <a:rPr lang="en-US" altLang="zh-CN" dirty="0"/>
              <a:t>);</a:t>
            </a:r>
            <a:endParaRPr lang="zh-CN" altLang="en-US" dirty="0"/>
          </a:p>
        </p:txBody>
      </p:sp>
      <p:sp>
        <p:nvSpPr>
          <p:cNvPr id="5" name="灯片编号占位符 4"/>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5794260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p>
        </p:txBody>
      </p:sp>
      <p:sp>
        <p:nvSpPr>
          <p:cNvPr id="3" name="内容占位符 2"/>
          <p:cNvSpPr>
            <a:spLocks noGrp="1"/>
          </p:cNvSpPr>
          <p:nvPr>
            <p:ph idx="1"/>
          </p:nvPr>
        </p:nvSpPr>
        <p:spPr/>
        <p:txBody>
          <a:bodyPr>
            <a:normAutofit/>
          </a:bodyPr>
          <a:lstStyle/>
          <a:p>
            <a:r>
              <a:rPr lang="en-US" altLang="zh-CN" sz="2000" dirty="0"/>
              <a:t>2.</a:t>
            </a:r>
            <a:r>
              <a:rPr lang="zh-CN" altLang="en-US" sz="2000" dirty="0"/>
              <a:t>接收数据</a:t>
            </a:r>
          </a:p>
          <a:p>
            <a:r>
              <a:rPr lang="en-US" altLang="zh-CN" sz="2000" dirty="0" err="1"/>
              <a:t>DatagramSocket</a:t>
            </a:r>
            <a:r>
              <a:rPr lang="zh-CN" altLang="en-US" sz="2000" dirty="0"/>
              <a:t>类的另一个构造方法</a:t>
            </a:r>
            <a:r>
              <a:rPr lang="en-US" altLang="zh-CN" sz="2000" dirty="0" err="1"/>
              <a:t>DatagramSocket</a:t>
            </a:r>
            <a:r>
              <a:rPr lang="en-US" altLang="zh-CN" sz="2000" dirty="0"/>
              <a:t>(</a:t>
            </a:r>
            <a:r>
              <a:rPr lang="en-US" altLang="zh-CN" sz="2000" dirty="0" err="1"/>
              <a:t>int</a:t>
            </a:r>
            <a:r>
              <a:rPr lang="en-US" altLang="zh-CN" sz="2000" dirty="0"/>
              <a:t> port)</a:t>
            </a:r>
            <a:r>
              <a:rPr lang="zh-CN" altLang="en-US" sz="2000" dirty="0"/>
              <a:t>创建一个对象，其中的参数必须和待接收的数据包的端口号相同。例如，如果发送方发送的数据包的端口号是</a:t>
            </a:r>
            <a:r>
              <a:rPr lang="en-US" altLang="zh-CN" sz="2000" dirty="0">
                <a:solidFill>
                  <a:srgbClr val="FF0000"/>
                </a:solidFill>
              </a:rPr>
              <a:t>5678</a:t>
            </a:r>
            <a:r>
              <a:rPr lang="zh-CN" altLang="en-US" sz="2000" dirty="0"/>
              <a:t>：</a:t>
            </a:r>
          </a:p>
        </p:txBody>
      </p:sp>
      <p:sp>
        <p:nvSpPr>
          <p:cNvPr id="4" name="文本框 3"/>
          <p:cNvSpPr txBox="1"/>
          <p:nvPr/>
        </p:nvSpPr>
        <p:spPr>
          <a:xfrm>
            <a:off x="899592" y="2996952"/>
            <a:ext cx="5297760" cy="369332"/>
          </a:xfrm>
          <a:prstGeom prst="rect">
            <a:avLst/>
          </a:prstGeom>
          <a:solidFill>
            <a:srgbClr val="CCFFFF"/>
          </a:solidFill>
        </p:spPr>
        <p:txBody>
          <a:bodyPr wrap="square" rtlCol="0">
            <a:spAutoFit/>
          </a:bodyPr>
          <a:lstStyle/>
          <a:p>
            <a:r>
              <a:rPr lang="en-US" altLang="zh-CN" dirty="0" err="1"/>
              <a:t>DatagramSocket</a:t>
            </a:r>
            <a:r>
              <a:rPr lang="en-US" altLang="zh-CN" dirty="0"/>
              <a:t>  </a:t>
            </a:r>
            <a:r>
              <a:rPr lang="en-US" altLang="zh-CN" dirty="0" err="1"/>
              <a:t>mail_in</a:t>
            </a:r>
            <a:r>
              <a:rPr lang="en-US" altLang="zh-CN" dirty="0"/>
              <a:t> = new </a:t>
            </a:r>
            <a:r>
              <a:rPr lang="en-US" altLang="zh-CN" dirty="0" err="1"/>
              <a:t>DatagramSocket</a:t>
            </a:r>
            <a:r>
              <a:rPr lang="en-US" altLang="zh-CN" dirty="0"/>
              <a:t>(</a:t>
            </a:r>
            <a:r>
              <a:rPr lang="en-US" altLang="zh-CN" dirty="0">
                <a:solidFill>
                  <a:srgbClr val="FF0000"/>
                </a:solidFill>
              </a:rPr>
              <a:t>5678</a:t>
            </a:r>
            <a:r>
              <a:rPr lang="en-US" altLang="zh-CN" dirty="0"/>
              <a:t>);</a:t>
            </a:r>
          </a:p>
        </p:txBody>
      </p:sp>
      <p:sp>
        <p:nvSpPr>
          <p:cNvPr id="5" name="灯片编号占位符 4"/>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33047236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p>
        </p:txBody>
      </p:sp>
      <p:sp>
        <p:nvSpPr>
          <p:cNvPr id="3" name="内容占位符 2"/>
          <p:cNvSpPr>
            <a:spLocks noGrp="1"/>
          </p:cNvSpPr>
          <p:nvPr>
            <p:ph idx="1"/>
          </p:nvPr>
        </p:nvSpPr>
        <p:spPr/>
        <p:txBody>
          <a:bodyPr>
            <a:normAutofit/>
          </a:bodyPr>
          <a:lstStyle/>
          <a:p>
            <a:r>
              <a:rPr lang="zh-CN" altLang="en-US" sz="2000" dirty="0"/>
              <a:t>该对象</a:t>
            </a:r>
            <a:r>
              <a:rPr lang="en-US" altLang="zh-CN" sz="2000" dirty="0" err="1"/>
              <a:t>mail_in</a:t>
            </a:r>
            <a:r>
              <a:rPr lang="zh-CN" altLang="en-US" sz="2000" dirty="0"/>
              <a:t>使用方法</a:t>
            </a:r>
            <a:r>
              <a:rPr lang="en-US" altLang="zh-CN" sz="2000" dirty="0"/>
              <a:t>receive(</a:t>
            </a:r>
            <a:r>
              <a:rPr lang="en-US" altLang="zh-CN" sz="2000" dirty="0" err="1"/>
              <a:t>DatagramPacket</a:t>
            </a:r>
            <a:r>
              <a:rPr lang="en-US" altLang="zh-CN" sz="2000" dirty="0"/>
              <a:t> pack)</a:t>
            </a:r>
            <a:r>
              <a:rPr lang="zh-CN" altLang="en-US" sz="2000" dirty="0"/>
              <a:t>接收数据包。该方法有一个数据包参数</a:t>
            </a:r>
            <a:r>
              <a:rPr lang="en-US" altLang="zh-CN" sz="2000" dirty="0"/>
              <a:t>pack</a:t>
            </a:r>
            <a:r>
              <a:rPr lang="zh-CN" altLang="en-US" sz="2000" dirty="0"/>
              <a:t>，方法</a:t>
            </a:r>
            <a:r>
              <a:rPr lang="en-US" altLang="zh-CN" sz="2000" dirty="0"/>
              <a:t>receive()</a:t>
            </a:r>
            <a:r>
              <a:rPr lang="zh-CN" altLang="en-US" sz="2000" dirty="0"/>
              <a:t>把收到的数据包传递给该参数。因此我们必须预备一个数据包以便收取数据包。这时需使用 </a:t>
            </a:r>
            <a:r>
              <a:rPr lang="en-US" altLang="zh-CN" sz="2000" dirty="0" err="1"/>
              <a:t>DatagramPack</a:t>
            </a:r>
            <a:r>
              <a:rPr lang="zh-CN" altLang="en-US" sz="2000" dirty="0"/>
              <a:t>类的另外一个构造方法：</a:t>
            </a:r>
            <a:r>
              <a:rPr lang="en-US" altLang="zh-CN" sz="2000" dirty="0" err="1"/>
              <a:t>DatagramPack</a:t>
            </a:r>
            <a:r>
              <a:rPr lang="en-US" altLang="zh-CN" sz="2000" dirty="0"/>
              <a:t>(byte data[], </a:t>
            </a:r>
            <a:r>
              <a:rPr lang="en-US" altLang="zh-CN" sz="2000" dirty="0" err="1"/>
              <a:t>int</a:t>
            </a:r>
            <a:r>
              <a:rPr lang="en-US" altLang="zh-CN" sz="2000" dirty="0"/>
              <a:t> length)</a:t>
            </a:r>
            <a:r>
              <a:rPr lang="zh-CN" altLang="en-US" sz="2000" dirty="0"/>
              <a:t>创建一个数据包，用于接收数据包，例如：</a:t>
            </a:r>
          </a:p>
          <a:p>
            <a:r>
              <a:rPr lang="zh-CN" altLang="en-US" sz="2000" dirty="0"/>
              <a:t>该数据包</a:t>
            </a:r>
            <a:r>
              <a:rPr lang="en-US" altLang="zh-CN" sz="2000" dirty="0"/>
              <a:t>pack</a:t>
            </a:r>
            <a:r>
              <a:rPr lang="zh-CN" altLang="en-US" sz="2000" dirty="0"/>
              <a:t>将接收长度为</a:t>
            </a:r>
            <a:r>
              <a:rPr lang="en-US" altLang="zh-CN" sz="2000" dirty="0"/>
              <a:t>length</a:t>
            </a:r>
            <a:r>
              <a:rPr lang="zh-CN" altLang="en-US" sz="2000" dirty="0"/>
              <a:t>的数据放入</a:t>
            </a:r>
            <a:r>
              <a:rPr lang="en-US" altLang="zh-CN" sz="2000" dirty="0"/>
              <a:t>data</a:t>
            </a:r>
            <a:r>
              <a:rPr lang="zh-CN" altLang="en-US" sz="2000" dirty="0"/>
              <a:t>。 </a:t>
            </a:r>
          </a:p>
          <a:p>
            <a:endParaRPr lang="en-US" altLang="zh-CN" sz="2000" dirty="0"/>
          </a:p>
          <a:p>
            <a:endParaRPr lang="en-US" altLang="zh-CN" sz="2000" dirty="0"/>
          </a:p>
          <a:p>
            <a:endParaRPr lang="en-US" altLang="zh-CN" sz="2000" dirty="0"/>
          </a:p>
          <a:p>
            <a:endParaRPr lang="en-US" altLang="zh-CN" sz="2000" dirty="0"/>
          </a:p>
          <a:p>
            <a:r>
              <a:rPr lang="zh-CN" altLang="en-US" sz="2000" dirty="0"/>
              <a:t>在下面的例子</a:t>
            </a:r>
            <a:r>
              <a:rPr lang="en-US" altLang="zh-CN" sz="2000" dirty="0"/>
              <a:t>7</a:t>
            </a:r>
            <a:r>
              <a:rPr lang="zh-CN" altLang="en-US" sz="2000" dirty="0"/>
              <a:t>中，两个主机（可用本地机模拟）互相发送和接收数据包。 </a:t>
            </a:r>
          </a:p>
          <a:p>
            <a:endParaRPr lang="zh-CN" altLang="en-US" sz="2000" dirty="0"/>
          </a:p>
        </p:txBody>
      </p:sp>
      <p:sp>
        <p:nvSpPr>
          <p:cNvPr id="4" name="文本框 3"/>
          <p:cNvSpPr txBox="1"/>
          <p:nvPr/>
        </p:nvSpPr>
        <p:spPr>
          <a:xfrm>
            <a:off x="1403648" y="3596823"/>
            <a:ext cx="5688632" cy="1200329"/>
          </a:xfrm>
          <a:prstGeom prst="rect">
            <a:avLst/>
          </a:prstGeom>
          <a:solidFill>
            <a:srgbClr val="CCFFFF"/>
          </a:solidFill>
        </p:spPr>
        <p:txBody>
          <a:bodyPr wrap="square" rtlCol="0">
            <a:spAutoFit/>
          </a:bodyPr>
          <a:lstStyle/>
          <a:p>
            <a:r>
              <a:rPr lang="en-US" altLang="zh-CN" dirty="0"/>
              <a:t>byte[] data = new byte[100];</a:t>
            </a:r>
          </a:p>
          <a:p>
            <a:r>
              <a:rPr lang="en-US" altLang="zh-CN" dirty="0" err="1"/>
              <a:t>int</a:t>
            </a:r>
            <a:r>
              <a:rPr lang="en-US" altLang="zh-CN" dirty="0"/>
              <a:t> length = 90;</a:t>
            </a:r>
          </a:p>
          <a:p>
            <a:r>
              <a:rPr lang="en-US" altLang="zh-CN" dirty="0" err="1"/>
              <a:t>DatagramPacket</a:t>
            </a:r>
            <a:r>
              <a:rPr lang="en-US" altLang="zh-CN" dirty="0"/>
              <a:t> pack = new </a:t>
            </a:r>
            <a:r>
              <a:rPr lang="en-US" altLang="zh-CN" dirty="0" err="1"/>
              <a:t>DatagramPacket</a:t>
            </a:r>
            <a:r>
              <a:rPr lang="en-US" altLang="zh-CN" dirty="0"/>
              <a:t>(data, length);</a:t>
            </a:r>
          </a:p>
          <a:p>
            <a:r>
              <a:rPr lang="en-US" altLang="zh-CN" dirty="0" err="1"/>
              <a:t>mail_in.receive</a:t>
            </a:r>
            <a:r>
              <a:rPr lang="en-US" altLang="zh-CN" dirty="0"/>
              <a:t>(pack);</a:t>
            </a:r>
          </a:p>
        </p:txBody>
      </p:sp>
      <p:sp>
        <p:nvSpPr>
          <p:cNvPr id="5" name="灯片编号占位符 4"/>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41287148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7】</a:t>
            </a:r>
          </a:p>
          <a:p>
            <a:r>
              <a:rPr lang="en-US" altLang="zh-CN" sz="2000" dirty="0"/>
              <a:t>Example11_7</a:t>
            </a:r>
          </a:p>
          <a:p>
            <a:pPr lvl="1"/>
            <a:r>
              <a:rPr lang="en-US" altLang="zh-CN" sz="2000" dirty="0"/>
              <a:t>A.java</a:t>
            </a:r>
          </a:p>
          <a:p>
            <a:pPr lvl="1"/>
            <a:r>
              <a:rPr lang="en-US" altLang="zh-CN" sz="2000" dirty="0"/>
              <a:t>B.java</a:t>
            </a:r>
            <a:endParaRPr lang="zh-CN" altLang="en-US" sz="2000" dirty="0"/>
          </a:p>
        </p:txBody>
      </p:sp>
      <p:pic>
        <p:nvPicPr>
          <p:cNvPr id="5" name="图片 4">
            <a:extLst>
              <a:ext uri="{FF2B5EF4-FFF2-40B4-BE49-F238E27FC236}">
                <a16:creationId xmlns:a16="http://schemas.microsoft.com/office/drawing/2014/main" id="{78E605CD-84EB-41FD-8FE0-AF25BBEB56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8337" y="3155542"/>
            <a:ext cx="6087325" cy="1857634"/>
          </a:xfrm>
          <a:prstGeom prst="rect">
            <a:avLst/>
          </a:prstGeom>
        </p:spPr>
      </p:pic>
      <p:sp>
        <p:nvSpPr>
          <p:cNvPr id="6" name="灯片编号占位符 5"/>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30279247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A0BED3-BF32-46D9-A7E5-7A044259E469}"/>
              </a:ext>
            </a:extLst>
          </p:cNvPr>
          <p:cNvSpPr txBox="1"/>
          <p:nvPr/>
        </p:nvSpPr>
        <p:spPr>
          <a:xfrm>
            <a:off x="8394564" y="6488668"/>
            <a:ext cx="749436" cy="369332"/>
          </a:xfrm>
          <a:prstGeom prst="rect">
            <a:avLst/>
          </a:prstGeom>
          <a:noFill/>
        </p:spPr>
        <p:txBody>
          <a:bodyPr wrap="none" rtlCol="0">
            <a:spAutoFit/>
          </a:bodyPr>
          <a:lstStyle/>
          <a:p>
            <a:r>
              <a:rPr lang="en-US" altLang="zh-CN" dirty="0"/>
              <a:t>A.java</a:t>
            </a:r>
          </a:p>
        </p:txBody>
      </p:sp>
      <p:sp>
        <p:nvSpPr>
          <p:cNvPr id="3" name="矩形 2">
            <a:extLst>
              <a:ext uri="{FF2B5EF4-FFF2-40B4-BE49-F238E27FC236}">
                <a16:creationId xmlns:a16="http://schemas.microsoft.com/office/drawing/2014/main" id="{9F3CF82F-FC3F-44D7-B773-44FB3679301A}"/>
              </a:ext>
            </a:extLst>
          </p:cNvPr>
          <p:cNvSpPr/>
          <p:nvPr/>
        </p:nvSpPr>
        <p:spPr>
          <a:xfrm>
            <a:off x="35496" y="44624"/>
            <a:ext cx="9073008" cy="6771084"/>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 </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Runnable, ActionListener</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JTextField</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outMessage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(12);</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JTextArea</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JTextArea</a:t>
            </a:r>
            <a:r>
              <a:rPr lang="en-US" altLang="zh-CN" sz="1400" b="1" dirty="0">
                <a:solidFill>
                  <a:srgbClr val="000000"/>
                </a:solidFill>
                <a:latin typeface="Consolas" panose="020B0609020204030204" pitchFamily="49" charset="0"/>
              </a:rPr>
              <a:t>(12,20);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b</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发送数据</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super</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"I AM A"</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b</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setSize</a:t>
            </a:r>
            <a:r>
              <a:rPr lang="en-US" altLang="zh-CN" sz="1400" dirty="0">
                <a:solidFill>
                  <a:srgbClr val="000000"/>
                </a:solidFill>
                <a:latin typeface="Consolas" panose="020B0609020204030204" pitchFamily="49" charset="0"/>
              </a:rPr>
              <a:t>(320,200);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JPanel</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JPanel</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outMessage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b</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Container </a:t>
            </a:r>
            <a:r>
              <a:rPr lang="en-US" altLang="zh-CN" sz="1400" dirty="0">
                <a:solidFill>
                  <a:srgbClr val="6A3E3E"/>
                </a:solidFill>
                <a:latin typeface="Consolas" panose="020B0609020204030204" pitchFamily="49" charset="0"/>
              </a:rPr>
              <a:t>con</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getContentPane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inMessage</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CENTER</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NORTH</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validate();</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Thread </a:t>
            </a:r>
            <a:r>
              <a:rPr lang="en-US" altLang="zh-CN" sz="1400" dirty="0" err="1">
                <a:solidFill>
                  <a:srgbClr val="6A3E3E"/>
                </a:solidFill>
                <a:latin typeface="Consolas" panose="020B0609020204030204" pitchFamily="49" charset="0"/>
              </a:rPr>
              <a:t>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thread</a:t>
            </a:r>
            <a:r>
              <a:rPr lang="en-US" altLang="zh-CN" sz="1400" dirty="0" err="1">
                <a:solidFill>
                  <a:srgbClr val="000000"/>
                </a:solidFill>
                <a:latin typeface="Consolas" panose="020B0609020204030204" pitchFamily="49" charset="0"/>
              </a:rPr>
              <a:t>.start</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a:t>
            </a:r>
            <a:r>
              <a:rPr lang="zh-CN" altLang="en-US" sz="1400" dirty="0">
                <a:solidFill>
                  <a:srgbClr val="3F7F5F"/>
                </a:solidFill>
                <a:latin typeface="Consolas" panose="020B0609020204030204" pitchFamily="49" charset="0"/>
              </a:rPr>
              <a:t>线程负责接收数据</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
        <p:nvSpPr>
          <p:cNvPr id="4" name="灯片编号占位符 3"/>
          <p:cNvSpPr>
            <a:spLocks noGrp="1"/>
          </p:cNvSpPr>
          <p:nvPr>
            <p:ph type="sldNum" sz="quarter" idx="12"/>
          </p:nvPr>
        </p:nvSpPr>
        <p:spPr/>
        <p:txBody>
          <a:bodyPr/>
          <a:lstStyle/>
          <a:p>
            <a:fld id="{B6F15528-21DE-4FAA-801E-634DDDAF4B2B}" type="slidenum">
              <a:rPr lang="en-US" smtClean="0"/>
              <a:pPr/>
              <a:t>64</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5357818" y="1285860"/>
            <a:ext cx="3571900" cy="2283152"/>
          </a:xfrm>
          <a:prstGeom prst="rect">
            <a:avLst/>
          </a:prstGeom>
          <a:noFill/>
          <a:ln w="9525">
            <a:noFill/>
            <a:miter lim="800000"/>
            <a:headEnd/>
            <a:tailEnd/>
          </a:ln>
          <a:effectLst/>
        </p:spPr>
      </p:pic>
    </p:spTree>
    <p:extLst>
      <p:ext uri="{BB962C8B-B14F-4D97-AF65-F5344CB8AC3E}">
        <p14:creationId xmlns:p14="http://schemas.microsoft.com/office/powerpoint/2010/main" val="9019269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3E62A0E-FE3C-49C5-BB2F-4EE106640B1A}"/>
              </a:ext>
            </a:extLst>
          </p:cNvPr>
          <p:cNvSpPr txBox="1"/>
          <p:nvPr/>
        </p:nvSpPr>
        <p:spPr>
          <a:xfrm>
            <a:off x="8394564" y="6488668"/>
            <a:ext cx="749436" cy="369332"/>
          </a:xfrm>
          <a:prstGeom prst="rect">
            <a:avLst/>
          </a:prstGeom>
          <a:noFill/>
        </p:spPr>
        <p:txBody>
          <a:bodyPr wrap="none" rtlCol="0">
            <a:spAutoFit/>
          </a:bodyPr>
          <a:lstStyle/>
          <a:p>
            <a:r>
              <a:rPr lang="en-US" altLang="zh-CN" dirty="0"/>
              <a:t>A.java</a:t>
            </a:r>
          </a:p>
        </p:txBody>
      </p:sp>
      <p:sp>
        <p:nvSpPr>
          <p:cNvPr id="3" name="矩形 2">
            <a:extLst>
              <a:ext uri="{FF2B5EF4-FFF2-40B4-BE49-F238E27FC236}">
                <a16:creationId xmlns:a16="http://schemas.microsoft.com/office/drawing/2014/main" id="{EBE12D3C-AFF1-4B1B-8463-E88A4F0EE778}"/>
              </a:ext>
            </a:extLst>
          </p:cNvPr>
          <p:cNvSpPr/>
          <p:nvPr/>
        </p:nvSpPr>
        <p:spPr>
          <a:xfrm>
            <a:off x="35496" y="1659285"/>
            <a:ext cx="9073008" cy="3539430"/>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event</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单击按钮发送数据</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 = </a:t>
            </a:r>
            <a:r>
              <a:rPr lang="en-US" altLang="zh-CN" sz="1400" b="1" dirty="0" err="1">
                <a:solidFill>
                  <a:srgbClr val="0000C0"/>
                </a:solidFill>
                <a:latin typeface="Consolas" panose="020B0609020204030204" pitchFamily="49" charset="0"/>
              </a:rPr>
              <a:t>outMessage</a:t>
            </a:r>
            <a:r>
              <a:rPr lang="en-US" altLang="zh-CN" sz="1400" b="1" dirty="0" err="1">
                <a:solidFill>
                  <a:srgbClr val="000000"/>
                </a:solidFill>
                <a:latin typeface="Consolas" panose="020B0609020204030204" pitchFamily="49" charset="0"/>
              </a:rPr>
              <a:t>.getText</a:t>
            </a:r>
            <a:r>
              <a:rPr lang="en-US" altLang="zh-CN" sz="1400" b="1" dirty="0">
                <a:solidFill>
                  <a:srgbClr val="000000"/>
                </a:solidFill>
                <a:latin typeface="Consolas" panose="020B0609020204030204" pitchFamily="49" charset="0"/>
              </a:rPr>
              <a:t>().trim().</a:t>
            </a:r>
            <a:r>
              <a:rPr lang="en-US" altLang="zh-CN" sz="1400" b="1" dirty="0" err="1">
                <a:solidFill>
                  <a:srgbClr val="000000"/>
                </a:solidFill>
                <a:latin typeface="Consolas" panose="020B0609020204030204" pitchFamily="49" charset="0"/>
              </a:rPr>
              <a:t>getBytes</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InetAddress</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address</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InetAddress.</a:t>
            </a:r>
            <a:r>
              <a:rPr lang="en-US" altLang="zh-CN" sz="1400" i="1" dirty="0" err="1">
                <a:solidFill>
                  <a:srgbClr val="000000"/>
                </a:solidFill>
                <a:latin typeface="Consolas" panose="020B0609020204030204" pitchFamily="49" charset="0"/>
              </a:rPr>
              <a:t>getByName</a:t>
            </a:r>
            <a:r>
              <a:rPr lang="en-US" altLang="zh-CN" sz="1400" i="1" dirty="0">
                <a:solidFill>
                  <a:srgbClr val="000000"/>
                </a:solidFill>
                <a:latin typeface="Consolas" panose="020B0609020204030204" pitchFamily="49" charset="0"/>
              </a:rPr>
              <a:t>(</a:t>
            </a:r>
            <a:r>
              <a:rPr lang="en-US" altLang="zh-CN" sz="1400" i="1" dirty="0">
                <a:solidFill>
                  <a:srgbClr val="2A00FF"/>
                </a:solidFill>
                <a:latin typeface="Consolas" panose="020B0609020204030204" pitchFamily="49" charset="0"/>
              </a:rPr>
              <a:t>"127.0.0.1"</a:t>
            </a:r>
            <a:r>
              <a:rPr lang="en-US" altLang="zh-CN" sz="1400"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DatagramPacket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data</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DatagramPacket</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length</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address</a:t>
            </a:r>
            <a:r>
              <a:rPr lang="en-US" altLang="zh-CN" sz="1400" b="1" dirty="0">
                <a:solidFill>
                  <a:srgbClr val="000000"/>
                </a:solidFill>
                <a:latin typeface="Consolas" panose="020B0609020204030204" pitchFamily="49" charset="0"/>
              </a:rPr>
              <a:t>,1234);</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DatagramSocket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mail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DatagramSocket</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6A3E3E"/>
                </a:solidFill>
                <a:latin typeface="Consolas" panose="020B0609020204030204" pitchFamily="49" charset="0"/>
              </a:rPr>
              <a:t>          </a:t>
            </a:r>
            <a:r>
              <a:rPr lang="en-US" altLang="zh-CN" sz="1400" dirty="0" err="1">
                <a:solidFill>
                  <a:srgbClr val="6A3E3E"/>
                </a:solidFill>
                <a:latin typeface="Consolas" panose="020B0609020204030204" pitchFamily="49" charset="0"/>
              </a:rPr>
              <a:t>mail</a:t>
            </a:r>
            <a:r>
              <a:rPr lang="en-US" altLang="zh-CN" sz="1400" dirty="0" err="1">
                <a:solidFill>
                  <a:srgbClr val="000000"/>
                </a:solidFill>
                <a:latin typeface="Consolas" panose="020B0609020204030204" pitchFamily="49" charset="0"/>
              </a:rPr>
              <a:t>.send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data</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cxnSp>
        <p:nvCxnSpPr>
          <p:cNvPr id="4" name="Straight Arrow Connector 5">
            <a:extLst>
              <a:ext uri="{FF2B5EF4-FFF2-40B4-BE49-F238E27FC236}">
                <a16:creationId xmlns:a16="http://schemas.microsoft.com/office/drawing/2014/main" id="{1494CC35-D24F-4668-9B20-476B6198DE3F}"/>
              </a:ext>
            </a:extLst>
          </p:cNvPr>
          <p:cNvCxnSpPr>
            <a:cxnSpLocks/>
          </p:cNvCxnSpPr>
          <p:nvPr/>
        </p:nvCxnSpPr>
        <p:spPr>
          <a:xfrm>
            <a:off x="179512" y="4384154"/>
            <a:ext cx="88558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B6F15528-21DE-4FAA-801E-634DDDAF4B2B}" type="slidenum">
              <a:rPr lang="en-US" smtClean="0"/>
              <a:pPr/>
              <a:t>65</a:t>
            </a:fld>
            <a:endParaRPr lang="en-US"/>
          </a:p>
        </p:txBody>
      </p:sp>
      <p:pic>
        <p:nvPicPr>
          <p:cNvPr id="6" name="Picture 2"/>
          <p:cNvPicPr>
            <a:picLocks noChangeAspect="1" noChangeArrowheads="1"/>
          </p:cNvPicPr>
          <p:nvPr/>
        </p:nvPicPr>
        <p:blipFill>
          <a:blip r:embed="rId2" cstate="print"/>
          <a:srcRect/>
          <a:stretch>
            <a:fillRect/>
          </a:stretch>
        </p:blipFill>
        <p:spPr bwMode="auto">
          <a:xfrm>
            <a:off x="5500694" y="-24"/>
            <a:ext cx="3571900" cy="2283152"/>
          </a:xfrm>
          <a:prstGeom prst="rect">
            <a:avLst/>
          </a:prstGeom>
          <a:noFill/>
          <a:ln w="9525">
            <a:noFill/>
            <a:miter lim="800000"/>
            <a:headEnd/>
            <a:tailEnd/>
          </a:ln>
          <a:effectLst/>
        </p:spPr>
      </p:pic>
    </p:spTree>
    <p:extLst>
      <p:ext uri="{BB962C8B-B14F-4D97-AF65-F5344CB8AC3E}">
        <p14:creationId xmlns:p14="http://schemas.microsoft.com/office/powerpoint/2010/main" val="21165406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9D64BC4-1847-4908-A472-639DD688E758}"/>
              </a:ext>
            </a:extLst>
          </p:cNvPr>
          <p:cNvSpPr txBox="1"/>
          <p:nvPr/>
        </p:nvSpPr>
        <p:spPr>
          <a:xfrm>
            <a:off x="8394564" y="6488668"/>
            <a:ext cx="749436" cy="369332"/>
          </a:xfrm>
          <a:prstGeom prst="rect">
            <a:avLst/>
          </a:prstGeom>
          <a:noFill/>
        </p:spPr>
        <p:txBody>
          <a:bodyPr wrap="none" rtlCol="0">
            <a:spAutoFit/>
          </a:bodyPr>
          <a:lstStyle/>
          <a:p>
            <a:r>
              <a:rPr lang="en-US" altLang="zh-CN" dirty="0"/>
              <a:t>A.java</a:t>
            </a:r>
          </a:p>
        </p:txBody>
      </p:sp>
      <p:sp>
        <p:nvSpPr>
          <p:cNvPr id="3" name="矩形 2">
            <a:extLst>
              <a:ext uri="{FF2B5EF4-FFF2-40B4-BE49-F238E27FC236}">
                <a16:creationId xmlns:a16="http://schemas.microsoft.com/office/drawing/2014/main" id="{1CFB3EEF-F7EE-48E2-917E-8584328C5B21}"/>
              </a:ext>
            </a:extLst>
          </p:cNvPr>
          <p:cNvSpPr/>
          <p:nvPr/>
        </p:nvSpPr>
        <p:spPr>
          <a:xfrm>
            <a:off x="35496" y="614873"/>
            <a:ext cx="9073008" cy="5478423"/>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接收数据</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DatagramPacket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pack</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DatagramSocket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mail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[8192];</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6A3E3E"/>
                </a:solidFill>
                <a:latin typeface="Consolas" panose="020B0609020204030204" pitchFamily="49" charset="0"/>
              </a:rPr>
              <a:t>          pack</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DatagramPacket</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b</a:t>
            </a:r>
            <a:r>
              <a:rPr lang="en-US" altLang="zh-CN" sz="1400" b="1" dirty="0" err="1">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b</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length</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6A3E3E"/>
                </a:solidFill>
                <a:latin typeface="Consolas" panose="020B0609020204030204" pitchFamily="49" charset="0"/>
              </a:rPr>
              <a:t>          mail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DatagramSocket</a:t>
            </a:r>
            <a:r>
              <a:rPr lang="en-US" altLang="zh-CN" sz="1400" b="1" dirty="0">
                <a:solidFill>
                  <a:srgbClr val="000000"/>
                </a:solidFill>
                <a:latin typeface="Consolas" panose="020B0609020204030204" pitchFamily="49" charset="0"/>
              </a:rPr>
              <a:t>(5678);</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6A3E3E"/>
                </a:solidFill>
                <a:latin typeface="Consolas" panose="020B0609020204030204" pitchFamily="49" charset="0"/>
              </a:rPr>
              <a:t>             </a:t>
            </a:r>
            <a:r>
              <a:rPr lang="en-US" altLang="zh-CN" sz="1400" dirty="0" err="1">
                <a:solidFill>
                  <a:srgbClr val="6A3E3E"/>
                </a:solidFill>
                <a:latin typeface="Consolas" panose="020B0609020204030204" pitchFamily="49" charset="0"/>
              </a:rPr>
              <a:t>mail</a:t>
            </a:r>
            <a:r>
              <a:rPr lang="en-US" altLang="zh-CN" sz="1400" dirty="0" err="1">
                <a:solidFill>
                  <a:srgbClr val="000000"/>
                </a:solidFill>
                <a:latin typeface="Consolas" panose="020B0609020204030204" pitchFamily="49" charset="0"/>
              </a:rPr>
              <a:t>.receive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pack</a:t>
            </a:r>
            <a:r>
              <a:rPr lang="en-US" altLang="zh-CN" sz="1400" dirty="0">
                <a:solidFill>
                  <a:srgbClr val="000000"/>
                </a:solidFill>
                <a:latin typeface="Consolas" panose="020B0609020204030204" pitchFamily="49" charset="0"/>
              </a:rPr>
              <a:t>); </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String </a:t>
            </a:r>
            <a:r>
              <a:rPr lang="en-US" altLang="zh-CN" sz="1400" dirty="0">
                <a:solidFill>
                  <a:srgbClr val="6A3E3E"/>
                </a:solidFill>
                <a:latin typeface="Consolas" panose="020B0609020204030204" pitchFamily="49" charset="0"/>
              </a:rPr>
              <a:t>message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String(</a:t>
            </a:r>
            <a:r>
              <a:rPr lang="en-US" altLang="zh-CN" sz="1400" b="1" dirty="0" err="1">
                <a:solidFill>
                  <a:srgbClr val="6A3E3E"/>
                </a:solidFill>
                <a:latin typeface="Consolas" panose="020B0609020204030204" pitchFamily="49" charset="0"/>
              </a:rPr>
              <a:t>pack</a:t>
            </a:r>
            <a:r>
              <a:rPr lang="en-US" altLang="zh-CN" sz="1400" b="1" dirty="0" err="1">
                <a:solidFill>
                  <a:srgbClr val="000000"/>
                </a:solidFill>
                <a:latin typeface="Consolas" panose="020B0609020204030204" pitchFamily="49" charset="0"/>
              </a:rPr>
              <a:t>.getData</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pack</a:t>
            </a:r>
            <a:r>
              <a:rPr lang="en-US" altLang="zh-CN" sz="1400" b="1" dirty="0">
                <a:solidFill>
                  <a:srgbClr val="000000"/>
                </a:solidFill>
                <a:latin typeface="Consolas" panose="020B0609020204030204" pitchFamily="49" charset="0"/>
              </a:rPr>
              <a:t>.getLength());</a:t>
            </a:r>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收到数据来自：</a:t>
            </a:r>
            <a:r>
              <a:rPr lang="en-US" altLang="zh-CN" sz="1400" dirty="0">
                <a:solidFill>
                  <a:srgbClr val="2A00FF"/>
                </a:solidFill>
                <a:latin typeface="Consolas" panose="020B0609020204030204" pitchFamily="49" charset="0"/>
              </a:rPr>
              <a:t>"</a:t>
            </a:r>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pack</a:t>
            </a:r>
            <a:r>
              <a:rPr lang="en-US" altLang="zh-CN" sz="1400" dirty="0" err="1">
                <a:solidFill>
                  <a:srgbClr val="000000"/>
                </a:solidFill>
                <a:latin typeface="Consolas" panose="020B0609020204030204" pitchFamily="49" charset="0"/>
              </a:rPr>
              <a:t>.getAddress</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zh-CN" altLang="en-US" sz="1400" dirty="0">
                <a:solidFill>
                  <a:srgbClr val="2A00FF"/>
                </a:solidFill>
                <a:latin typeface="Consolas" panose="020B0609020204030204" pitchFamily="49" charset="0"/>
              </a:rPr>
              <a:t>收到数据是：</a:t>
            </a:r>
            <a:r>
              <a:rPr lang="en-US" altLang="zh-CN" sz="1400" dirty="0">
                <a:solidFill>
                  <a:srgbClr val="2A00FF"/>
                </a:solidFill>
                <a:latin typeface="Consolas" panose="020B0609020204030204" pitchFamily="49" charset="0"/>
              </a:rPr>
              <a:t>"</a:t>
            </a:r>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message</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.setCaretPosition</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.getText</a:t>
            </a:r>
            <a:r>
              <a:rPr lang="en-US" altLang="zh-CN" sz="1400" dirty="0">
                <a:solidFill>
                  <a:srgbClr val="000000"/>
                </a:solidFill>
                <a:latin typeface="Consolas" panose="020B0609020204030204" pitchFamily="49" charset="0"/>
              </a:rPr>
              <a:t>().length());</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cxnSp>
        <p:nvCxnSpPr>
          <p:cNvPr id="4" name="Straight Arrow Connector 5">
            <a:extLst>
              <a:ext uri="{FF2B5EF4-FFF2-40B4-BE49-F238E27FC236}">
                <a16:creationId xmlns:a16="http://schemas.microsoft.com/office/drawing/2014/main" id="{4419A6DA-0A82-47E4-B9E0-5FE454E1BE9B}"/>
              </a:ext>
            </a:extLst>
          </p:cNvPr>
          <p:cNvCxnSpPr>
            <a:cxnSpLocks/>
          </p:cNvCxnSpPr>
          <p:nvPr/>
        </p:nvCxnSpPr>
        <p:spPr>
          <a:xfrm>
            <a:off x="97979" y="4192513"/>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25989574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7207290F-3063-49F4-8DC7-CD8E5B1D5B10}"/>
              </a:ext>
            </a:extLst>
          </p:cNvPr>
          <p:cNvSpPr txBox="1"/>
          <p:nvPr/>
        </p:nvSpPr>
        <p:spPr>
          <a:xfrm>
            <a:off x="8394564" y="6488668"/>
            <a:ext cx="749436" cy="369332"/>
          </a:xfrm>
          <a:prstGeom prst="rect">
            <a:avLst/>
          </a:prstGeom>
          <a:noFill/>
        </p:spPr>
        <p:txBody>
          <a:bodyPr wrap="none" rtlCol="0">
            <a:spAutoFit/>
          </a:bodyPr>
          <a:lstStyle/>
          <a:p>
            <a:r>
              <a:rPr lang="en-US" altLang="zh-CN" dirty="0"/>
              <a:t>A.java</a:t>
            </a:r>
          </a:p>
        </p:txBody>
      </p:sp>
      <p:sp>
        <p:nvSpPr>
          <p:cNvPr id="9" name="矩形 8">
            <a:extLst>
              <a:ext uri="{FF2B5EF4-FFF2-40B4-BE49-F238E27FC236}">
                <a16:creationId xmlns:a16="http://schemas.microsoft.com/office/drawing/2014/main" id="{45DF7703-7328-4005-90D3-4F04A70A204E}"/>
              </a:ext>
            </a:extLst>
          </p:cNvPr>
          <p:cNvSpPr/>
          <p:nvPr/>
        </p:nvSpPr>
        <p:spPr>
          <a:xfrm>
            <a:off x="35496" y="2844224"/>
            <a:ext cx="9073008" cy="1169551"/>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a:t>
            </a:r>
          </a:p>
        </p:txBody>
      </p:sp>
      <p:sp>
        <p:nvSpPr>
          <p:cNvPr id="4" name="灯片编号占位符 3"/>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29027174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9D5B223-2047-4ACB-AE6C-651D0D99133F}"/>
              </a:ext>
            </a:extLst>
          </p:cNvPr>
          <p:cNvSpPr txBox="1"/>
          <p:nvPr/>
        </p:nvSpPr>
        <p:spPr>
          <a:xfrm>
            <a:off x="8394564" y="6488668"/>
            <a:ext cx="749436" cy="369332"/>
          </a:xfrm>
          <a:prstGeom prst="rect">
            <a:avLst/>
          </a:prstGeom>
          <a:noFill/>
        </p:spPr>
        <p:txBody>
          <a:bodyPr wrap="none" rtlCol="0">
            <a:spAutoFit/>
          </a:bodyPr>
          <a:lstStyle/>
          <a:p>
            <a:r>
              <a:rPr lang="en-US" altLang="zh-CN" dirty="0"/>
              <a:t>B.java</a:t>
            </a:r>
          </a:p>
        </p:txBody>
      </p:sp>
      <p:sp>
        <p:nvSpPr>
          <p:cNvPr id="3" name="矩形 2">
            <a:extLst>
              <a:ext uri="{FF2B5EF4-FFF2-40B4-BE49-F238E27FC236}">
                <a16:creationId xmlns:a16="http://schemas.microsoft.com/office/drawing/2014/main" id="{82796892-105D-45B9-AA31-0BD93AB07013}"/>
              </a:ext>
            </a:extLst>
          </p:cNvPr>
          <p:cNvSpPr/>
          <p:nvPr/>
        </p:nvSpPr>
        <p:spPr>
          <a:xfrm>
            <a:off x="35496" y="1644"/>
            <a:ext cx="9073008" cy="6555641"/>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 </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endParaRPr lang="zh-CN" altLang="en-US" sz="1400" dirty="0">
              <a:latin typeface="Consolas" panose="020B0609020204030204" pitchFamily="49" charset="0"/>
            </a:endParaRP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B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Runnable, ActionListener</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JTextField</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outMessage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(12);</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JTextArea</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JTextArea</a:t>
            </a:r>
            <a:r>
              <a:rPr lang="en-US" altLang="zh-CN" sz="1400" b="1" dirty="0">
                <a:solidFill>
                  <a:srgbClr val="000000"/>
                </a:solidFill>
                <a:latin typeface="Consolas" panose="020B0609020204030204" pitchFamily="49" charset="0"/>
              </a:rPr>
              <a:t>(12,20);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b</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发送数据</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B()</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super</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"I AM B"</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b</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setBounds</a:t>
            </a:r>
            <a:r>
              <a:rPr lang="en-US" altLang="zh-CN" sz="1400" dirty="0">
                <a:solidFill>
                  <a:srgbClr val="000000"/>
                </a:solidFill>
                <a:latin typeface="Consolas" panose="020B0609020204030204" pitchFamily="49" charset="0"/>
              </a:rPr>
              <a:t>(350,100,320,200);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JPanel</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JPanel</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outMessage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b</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Container </a:t>
            </a:r>
            <a:r>
              <a:rPr lang="en-US" altLang="zh-CN" sz="1400" dirty="0">
                <a:solidFill>
                  <a:srgbClr val="6A3E3E"/>
                </a:solidFill>
                <a:latin typeface="Consolas" panose="020B0609020204030204" pitchFamily="49" charset="0"/>
              </a:rPr>
              <a:t>con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getContentPane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inMessage</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CENTER</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NORTH</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validate();</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Thread </a:t>
            </a:r>
            <a:r>
              <a:rPr lang="en-US" altLang="zh-CN" sz="1400" dirty="0" err="1">
                <a:solidFill>
                  <a:srgbClr val="6A3E3E"/>
                </a:solidFill>
                <a:latin typeface="Consolas" panose="020B0609020204030204" pitchFamily="49" charset="0"/>
              </a:rPr>
              <a:t>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thread</a:t>
            </a:r>
            <a:r>
              <a:rPr lang="en-US" altLang="zh-CN" sz="1400" dirty="0" err="1">
                <a:solidFill>
                  <a:srgbClr val="000000"/>
                </a:solidFill>
                <a:latin typeface="Consolas" panose="020B0609020204030204" pitchFamily="49" charset="0"/>
              </a:rPr>
              <a:t>.start</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线程负责接收数据</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
        <p:nvSpPr>
          <p:cNvPr id="4" name="灯片编号占位符 3"/>
          <p:cNvSpPr>
            <a:spLocks noGrp="1"/>
          </p:cNvSpPr>
          <p:nvPr>
            <p:ph type="sldNum" sz="quarter" idx="12"/>
          </p:nvPr>
        </p:nvSpPr>
        <p:spPr/>
        <p:txBody>
          <a:bodyPr/>
          <a:lstStyle/>
          <a:p>
            <a:fld id="{B6F15528-21DE-4FAA-801E-634DDDAF4B2B}" type="slidenum">
              <a:rPr lang="en-US" smtClean="0"/>
              <a:pPr/>
              <a:t>68</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5362596" y="1142984"/>
            <a:ext cx="3709998" cy="2305322"/>
          </a:xfrm>
          <a:prstGeom prst="rect">
            <a:avLst/>
          </a:prstGeom>
          <a:noFill/>
          <a:ln w="9525">
            <a:noFill/>
            <a:miter lim="800000"/>
            <a:headEnd/>
            <a:tailEnd/>
          </a:ln>
          <a:effectLst/>
        </p:spPr>
      </p:pic>
    </p:spTree>
    <p:extLst>
      <p:ext uri="{BB962C8B-B14F-4D97-AF65-F5344CB8AC3E}">
        <p14:creationId xmlns:p14="http://schemas.microsoft.com/office/powerpoint/2010/main" val="32271429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F89746E-0393-4360-A84A-D3EF4BD37EFB}"/>
              </a:ext>
            </a:extLst>
          </p:cNvPr>
          <p:cNvSpPr txBox="1"/>
          <p:nvPr/>
        </p:nvSpPr>
        <p:spPr>
          <a:xfrm>
            <a:off x="8394564" y="6488668"/>
            <a:ext cx="749436" cy="369332"/>
          </a:xfrm>
          <a:prstGeom prst="rect">
            <a:avLst/>
          </a:prstGeom>
          <a:noFill/>
        </p:spPr>
        <p:txBody>
          <a:bodyPr wrap="none" rtlCol="0">
            <a:spAutoFit/>
          </a:bodyPr>
          <a:lstStyle/>
          <a:p>
            <a:r>
              <a:rPr lang="en-US" altLang="zh-CN" dirty="0"/>
              <a:t>B.java</a:t>
            </a:r>
          </a:p>
        </p:txBody>
      </p:sp>
      <p:sp>
        <p:nvSpPr>
          <p:cNvPr id="3" name="矩形 2">
            <a:extLst>
              <a:ext uri="{FF2B5EF4-FFF2-40B4-BE49-F238E27FC236}">
                <a16:creationId xmlns:a16="http://schemas.microsoft.com/office/drawing/2014/main" id="{79BDC9AE-D5C8-4EFB-B1BC-55EA7A691496}"/>
              </a:ext>
            </a:extLst>
          </p:cNvPr>
          <p:cNvSpPr/>
          <p:nvPr/>
        </p:nvSpPr>
        <p:spPr>
          <a:xfrm>
            <a:off x="35496" y="2060848"/>
            <a:ext cx="9073008" cy="3108543"/>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event</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单击按钮发送数据</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outMessage</a:t>
            </a:r>
            <a:r>
              <a:rPr lang="en-US" altLang="zh-CN" sz="1400" b="1" dirty="0" err="1">
                <a:solidFill>
                  <a:srgbClr val="000000"/>
                </a:solidFill>
                <a:latin typeface="Consolas" panose="020B0609020204030204" pitchFamily="49" charset="0"/>
              </a:rPr>
              <a:t>.getText</a:t>
            </a:r>
            <a:r>
              <a:rPr lang="en-US" altLang="zh-CN" sz="1400" b="1" dirty="0">
                <a:solidFill>
                  <a:srgbClr val="000000"/>
                </a:solidFill>
                <a:latin typeface="Consolas" panose="020B0609020204030204" pitchFamily="49" charset="0"/>
              </a:rPr>
              <a:t>().trim().</a:t>
            </a:r>
            <a:r>
              <a:rPr lang="en-US" altLang="zh-CN" sz="1400" b="1" dirty="0" err="1">
                <a:solidFill>
                  <a:srgbClr val="000000"/>
                </a:solidFill>
                <a:latin typeface="Consolas" panose="020B0609020204030204" pitchFamily="49" charset="0"/>
              </a:rPr>
              <a:t>getBytes</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InetAddress</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address</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InetAddress.</a:t>
            </a:r>
            <a:r>
              <a:rPr lang="en-US" altLang="zh-CN" sz="1400" i="1" dirty="0" err="1">
                <a:solidFill>
                  <a:srgbClr val="000000"/>
                </a:solidFill>
                <a:latin typeface="Consolas" panose="020B0609020204030204" pitchFamily="49" charset="0"/>
              </a:rPr>
              <a:t>getByName</a:t>
            </a:r>
            <a:r>
              <a:rPr lang="en-US" altLang="zh-CN" sz="1400" i="1" dirty="0">
                <a:solidFill>
                  <a:srgbClr val="000000"/>
                </a:solidFill>
                <a:latin typeface="Consolas" panose="020B0609020204030204" pitchFamily="49" charset="0"/>
              </a:rPr>
              <a:t>(</a:t>
            </a:r>
            <a:r>
              <a:rPr lang="en-US" altLang="zh-CN" sz="1400" i="1" dirty="0">
                <a:solidFill>
                  <a:srgbClr val="2A00FF"/>
                </a:solidFill>
                <a:latin typeface="Consolas" panose="020B0609020204030204" pitchFamily="49" charset="0"/>
              </a:rPr>
              <a:t>"127.0.0.1"</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DatagramPacket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data</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DatagramPacket</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length</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address</a:t>
            </a:r>
            <a:r>
              <a:rPr lang="en-US" altLang="zh-CN" sz="1400" b="1" dirty="0">
                <a:solidFill>
                  <a:srgbClr val="000000"/>
                </a:solidFill>
                <a:latin typeface="Consolas" panose="020B0609020204030204" pitchFamily="49" charset="0"/>
              </a:rPr>
              <a:t>,5678);</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DatagramSocket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mail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DatagramSocket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mail</a:t>
            </a:r>
            <a:r>
              <a:rPr lang="en-US" altLang="zh-CN" sz="1400" dirty="0" err="1">
                <a:solidFill>
                  <a:srgbClr val="000000"/>
                </a:solidFill>
                <a:latin typeface="Consolas" panose="020B0609020204030204" pitchFamily="49" charset="0"/>
              </a:rPr>
              <a:t>.send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data</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p:txBody>
      </p:sp>
      <p:cxnSp>
        <p:nvCxnSpPr>
          <p:cNvPr id="4" name="Straight Arrow Connector 5">
            <a:extLst>
              <a:ext uri="{FF2B5EF4-FFF2-40B4-BE49-F238E27FC236}">
                <a16:creationId xmlns:a16="http://schemas.microsoft.com/office/drawing/2014/main" id="{46996AF9-5CB0-4307-80FB-0875F589E1C3}"/>
              </a:ext>
            </a:extLst>
          </p:cNvPr>
          <p:cNvCxnSpPr>
            <a:cxnSpLocks/>
          </p:cNvCxnSpPr>
          <p:nvPr/>
        </p:nvCxnSpPr>
        <p:spPr>
          <a:xfrm>
            <a:off x="107504" y="4149080"/>
            <a:ext cx="94080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B6F15528-21DE-4FAA-801E-634DDDAF4B2B}" type="slidenum">
              <a:rPr lang="en-US" smtClean="0"/>
              <a:pPr/>
              <a:t>69</a:t>
            </a:fld>
            <a:endParaRPr lang="en-US"/>
          </a:p>
        </p:txBody>
      </p:sp>
      <p:pic>
        <p:nvPicPr>
          <p:cNvPr id="6" name="Picture 2"/>
          <p:cNvPicPr>
            <a:picLocks noChangeAspect="1" noChangeArrowheads="1"/>
          </p:cNvPicPr>
          <p:nvPr/>
        </p:nvPicPr>
        <p:blipFill>
          <a:blip r:embed="rId2" cstate="print"/>
          <a:srcRect/>
          <a:stretch>
            <a:fillRect/>
          </a:stretch>
        </p:blipFill>
        <p:spPr bwMode="auto">
          <a:xfrm>
            <a:off x="5357818" y="52108"/>
            <a:ext cx="3709998" cy="2305322"/>
          </a:xfrm>
          <a:prstGeom prst="rect">
            <a:avLst/>
          </a:prstGeom>
          <a:noFill/>
          <a:ln w="9525">
            <a:noFill/>
            <a:miter lim="800000"/>
            <a:headEnd/>
            <a:tailEnd/>
          </a:ln>
          <a:effectLst/>
        </p:spPr>
      </p:pic>
    </p:spTree>
    <p:extLst>
      <p:ext uri="{BB962C8B-B14F-4D97-AF65-F5344CB8AC3E}">
        <p14:creationId xmlns:p14="http://schemas.microsoft.com/office/powerpoint/2010/main" val="382323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11.2 </a:t>
            </a:r>
            <a:r>
              <a:rPr lang="zh-CN" altLang="en-US" sz="3200" dirty="0"/>
              <a:t>读取</a:t>
            </a:r>
            <a:r>
              <a:rPr lang="en-US" altLang="zh-CN" sz="3200" dirty="0"/>
              <a:t>URL</a:t>
            </a:r>
            <a:r>
              <a:rPr lang="zh-CN" altLang="en-US" sz="3200" dirty="0"/>
              <a:t>中的资源</a:t>
            </a:r>
          </a:p>
        </p:txBody>
      </p:sp>
      <p:sp>
        <p:nvSpPr>
          <p:cNvPr id="3" name="内容占位符 2"/>
          <p:cNvSpPr>
            <a:spLocks noGrp="1"/>
          </p:cNvSpPr>
          <p:nvPr>
            <p:ph idx="1"/>
          </p:nvPr>
        </p:nvSpPr>
        <p:spPr/>
        <p:txBody>
          <a:bodyPr>
            <a:noAutofit/>
          </a:bodyPr>
          <a:lstStyle/>
          <a:p>
            <a:r>
              <a:rPr lang="en-US" altLang="zh-CN" sz="2000" dirty="0"/>
              <a:t>URL</a:t>
            </a:r>
            <a:r>
              <a:rPr lang="zh-CN" altLang="en-US" sz="2000" dirty="0"/>
              <a:t>对象</a:t>
            </a:r>
            <a:r>
              <a:rPr lang="zh-CN" altLang="en-US" sz="2000" b="1" dirty="0">
                <a:solidFill>
                  <a:srgbClr val="FF0000"/>
                </a:solidFill>
              </a:rPr>
              <a:t>调用</a:t>
            </a:r>
          </a:p>
          <a:p>
            <a:pPr marL="0" indent="0">
              <a:buNone/>
            </a:pPr>
            <a:r>
              <a:rPr lang="en-US" altLang="zh-CN" sz="2000" dirty="0"/>
              <a:t>	</a:t>
            </a:r>
            <a:r>
              <a:rPr lang="en-US" altLang="zh-CN" sz="2000" dirty="0" err="1"/>
              <a:t>InputStream</a:t>
            </a:r>
            <a:r>
              <a:rPr lang="en-US" altLang="zh-CN" sz="2000" dirty="0"/>
              <a:t> </a:t>
            </a:r>
            <a:r>
              <a:rPr lang="en-US" altLang="zh-CN" sz="2000" dirty="0" err="1"/>
              <a:t>openStream</a:t>
            </a:r>
            <a:r>
              <a:rPr lang="en-US" altLang="zh-CN" sz="2000" dirty="0"/>
              <a:t>()  </a:t>
            </a:r>
          </a:p>
          <a:p>
            <a:r>
              <a:rPr lang="zh-CN" altLang="en-US" sz="2000" dirty="0"/>
              <a:t>该方法可以返回一个输入流，该输入流指向</a:t>
            </a:r>
            <a:r>
              <a:rPr lang="en-US" altLang="zh-CN" sz="2000" dirty="0"/>
              <a:t>URL</a:t>
            </a:r>
            <a:r>
              <a:rPr lang="zh-CN" altLang="en-US" sz="2000" dirty="0"/>
              <a:t>对象所包含的</a:t>
            </a:r>
            <a:r>
              <a:rPr lang="zh-CN" altLang="en-US" sz="2000" b="1" dirty="0">
                <a:solidFill>
                  <a:srgbClr val="FF0000"/>
                </a:solidFill>
              </a:rPr>
              <a:t>资源</a:t>
            </a:r>
            <a:r>
              <a:rPr lang="zh-CN" altLang="en-US" sz="2000" dirty="0"/>
              <a:t>。通过该输入流可以将</a:t>
            </a:r>
            <a:r>
              <a:rPr lang="zh-CN" altLang="en-US" sz="2000" b="1" dirty="0">
                <a:solidFill>
                  <a:srgbClr val="0000FF"/>
                </a:solidFill>
              </a:rPr>
              <a:t>服务器</a:t>
            </a:r>
            <a:r>
              <a:rPr lang="zh-CN" altLang="en-US" sz="2000" dirty="0"/>
              <a:t>上的资源信息读入到</a:t>
            </a:r>
            <a:r>
              <a:rPr lang="zh-CN" altLang="en-US" sz="2000" b="1" dirty="0">
                <a:solidFill>
                  <a:srgbClr val="0000FF"/>
                </a:solidFill>
              </a:rPr>
              <a:t>客户端</a:t>
            </a:r>
            <a:r>
              <a:rPr lang="zh-CN" altLang="en-US" sz="2000" dirty="0"/>
              <a:t>。</a:t>
            </a:r>
            <a:endParaRPr lang="en-US" altLang="zh-CN" sz="2000" dirty="0"/>
          </a:p>
          <a:p>
            <a:endParaRPr lang="zh-CN" altLang="en-US" sz="2000" dirty="0"/>
          </a:p>
          <a:p>
            <a:r>
              <a:rPr lang="zh-CN" altLang="en-US" sz="2000" dirty="0"/>
              <a:t>下面的例子</a:t>
            </a:r>
            <a:r>
              <a:rPr lang="en-US" altLang="zh-CN" sz="2000" dirty="0"/>
              <a:t>Example11_1.java</a:t>
            </a:r>
            <a:r>
              <a:rPr lang="zh-CN" altLang="en-US" sz="2000" dirty="0"/>
              <a:t>在一个文本框中输入网址，然后点击确定按钮读取服务器上的资源。由于网络速度或其它因素，</a:t>
            </a:r>
            <a:r>
              <a:rPr lang="en-US" altLang="zh-CN" sz="2000" dirty="0"/>
              <a:t>URL</a:t>
            </a:r>
            <a:r>
              <a:rPr lang="zh-CN" altLang="en-US" sz="2000" dirty="0"/>
              <a:t>资源的读取可能会引起</a:t>
            </a:r>
            <a:r>
              <a:rPr lang="zh-CN" altLang="en-US" sz="2000" dirty="0">
                <a:solidFill>
                  <a:srgbClr val="FF0000"/>
                </a:solidFill>
              </a:rPr>
              <a:t>堵塞</a:t>
            </a:r>
            <a:r>
              <a:rPr lang="zh-CN" altLang="en-US" sz="2000" dirty="0"/>
              <a:t>，因此，程序需在</a:t>
            </a:r>
            <a:r>
              <a:rPr lang="zh-CN" altLang="en-US" sz="2000" b="1" dirty="0">
                <a:solidFill>
                  <a:srgbClr val="FF0000"/>
                </a:solidFill>
              </a:rPr>
              <a:t>一个线程中</a:t>
            </a:r>
            <a:r>
              <a:rPr lang="zh-CN" altLang="en-US" sz="2000" dirty="0"/>
              <a:t>读取</a:t>
            </a:r>
            <a:r>
              <a:rPr lang="en-US" altLang="zh-CN" sz="2000" dirty="0"/>
              <a:t>URL</a:t>
            </a:r>
            <a:r>
              <a:rPr lang="zh-CN" altLang="en-US" sz="2000" dirty="0"/>
              <a:t>资源，以免堵塞主线程。 </a:t>
            </a:r>
          </a:p>
        </p:txBody>
      </p:sp>
      <p:sp>
        <p:nvSpPr>
          <p:cNvPr id="4" name="灯片编号占位符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4306204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2B50B98-8391-423C-B157-5F821B699A4E}"/>
              </a:ext>
            </a:extLst>
          </p:cNvPr>
          <p:cNvSpPr txBox="1"/>
          <p:nvPr/>
        </p:nvSpPr>
        <p:spPr>
          <a:xfrm>
            <a:off x="8394564" y="6488668"/>
            <a:ext cx="749436" cy="369332"/>
          </a:xfrm>
          <a:prstGeom prst="rect">
            <a:avLst/>
          </a:prstGeom>
          <a:noFill/>
        </p:spPr>
        <p:txBody>
          <a:bodyPr wrap="none" rtlCol="0">
            <a:spAutoFit/>
          </a:bodyPr>
          <a:lstStyle/>
          <a:p>
            <a:r>
              <a:rPr lang="en-US" altLang="zh-CN" dirty="0"/>
              <a:t>B.java</a:t>
            </a:r>
          </a:p>
        </p:txBody>
      </p:sp>
      <p:sp>
        <p:nvSpPr>
          <p:cNvPr id="3" name="矩形 2">
            <a:extLst>
              <a:ext uri="{FF2B5EF4-FFF2-40B4-BE49-F238E27FC236}">
                <a16:creationId xmlns:a16="http://schemas.microsoft.com/office/drawing/2014/main" id="{2000FE2A-C012-4829-8879-82610A29D48B}"/>
              </a:ext>
            </a:extLst>
          </p:cNvPr>
          <p:cNvSpPr/>
          <p:nvPr/>
        </p:nvSpPr>
        <p:spPr>
          <a:xfrm>
            <a:off x="35496" y="472018"/>
            <a:ext cx="9073008" cy="5909310"/>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接收数据</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DatagramPacket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pack</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DatagramSocket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mail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[8192];</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6A3E3E"/>
                </a:solidFill>
                <a:latin typeface="Consolas" panose="020B0609020204030204" pitchFamily="49" charset="0"/>
              </a:rPr>
              <a:t>          pack</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DatagramPacket</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b</a:t>
            </a:r>
            <a:r>
              <a:rPr lang="en-US" altLang="zh-CN" sz="1400" b="1" dirty="0" err="1">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b</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length</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6A3E3E"/>
                </a:solidFill>
                <a:latin typeface="Consolas" panose="020B0609020204030204" pitchFamily="49" charset="0"/>
              </a:rPr>
              <a:t>          mail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DatagramSocket</a:t>
            </a:r>
            <a:r>
              <a:rPr lang="en-US" altLang="zh-CN" sz="1400" b="1" dirty="0">
                <a:solidFill>
                  <a:srgbClr val="000000"/>
                </a:solidFill>
                <a:latin typeface="Consolas" panose="020B0609020204030204" pitchFamily="49" charset="0"/>
              </a:rPr>
              <a:t>(1234);</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 </a:t>
            </a:r>
          </a:p>
          <a:p>
            <a:pPr algn="l"/>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6A3E3E"/>
                </a:solidFill>
                <a:latin typeface="Consolas" panose="020B0609020204030204" pitchFamily="49" charset="0"/>
              </a:rPr>
              <a:t>              </a:t>
            </a:r>
            <a:r>
              <a:rPr lang="en-US" altLang="zh-CN" sz="1400" dirty="0" err="1">
                <a:solidFill>
                  <a:srgbClr val="6A3E3E"/>
                </a:solidFill>
                <a:latin typeface="Consolas" panose="020B0609020204030204" pitchFamily="49" charset="0"/>
              </a:rPr>
              <a:t>mail</a:t>
            </a:r>
            <a:r>
              <a:rPr lang="en-US" altLang="zh-CN" sz="1400" dirty="0" err="1">
                <a:solidFill>
                  <a:srgbClr val="000000"/>
                </a:solidFill>
                <a:latin typeface="Consolas" panose="020B0609020204030204" pitchFamily="49" charset="0"/>
              </a:rPr>
              <a:t>.receive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pack</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String </a:t>
            </a:r>
            <a:r>
              <a:rPr lang="en-US" altLang="zh-CN" sz="1400" dirty="0">
                <a:solidFill>
                  <a:srgbClr val="6A3E3E"/>
                </a:solidFill>
                <a:latin typeface="Consolas" panose="020B0609020204030204" pitchFamily="49" charset="0"/>
              </a:rPr>
              <a:t>message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String(</a:t>
            </a:r>
            <a:r>
              <a:rPr lang="en-US" altLang="zh-CN" sz="1400" b="1" dirty="0" err="1">
                <a:solidFill>
                  <a:srgbClr val="6A3E3E"/>
                </a:solidFill>
                <a:latin typeface="Consolas" panose="020B0609020204030204" pitchFamily="49" charset="0"/>
              </a:rPr>
              <a:t>pack</a:t>
            </a:r>
            <a:r>
              <a:rPr lang="en-US" altLang="zh-CN" sz="1400" b="1" dirty="0" err="1">
                <a:solidFill>
                  <a:srgbClr val="000000"/>
                </a:solidFill>
                <a:latin typeface="Consolas" panose="020B0609020204030204" pitchFamily="49" charset="0"/>
              </a:rPr>
              <a:t>.getData</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pack</a:t>
            </a:r>
            <a:r>
              <a:rPr lang="en-US" altLang="zh-CN" sz="1400" b="1" dirty="0">
                <a:solidFill>
                  <a:srgbClr val="000000"/>
                </a:solidFill>
                <a:latin typeface="Consolas" panose="020B0609020204030204" pitchFamily="49" charset="0"/>
              </a:rPr>
              <a:t>.getLength());</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收到数据来自：</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pack</a:t>
            </a:r>
            <a:r>
              <a:rPr lang="en-US" altLang="zh-CN" sz="1400" dirty="0" err="1">
                <a:solidFill>
                  <a:srgbClr val="000000"/>
                </a:solidFill>
                <a:latin typeface="Consolas" panose="020B0609020204030204" pitchFamily="49" charset="0"/>
              </a:rPr>
              <a:t>.getAddress</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zh-CN" altLang="en-US" sz="1400" dirty="0">
                <a:solidFill>
                  <a:srgbClr val="2A00FF"/>
                </a:solidFill>
                <a:latin typeface="Consolas" panose="020B0609020204030204" pitchFamily="49" charset="0"/>
              </a:rPr>
              <a:t>收到数据是：</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message</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.setCaretPosition</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.getText</a:t>
            </a:r>
            <a:r>
              <a:rPr lang="en-US" altLang="zh-CN" sz="1400" dirty="0">
                <a:solidFill>
                  <a:srgbClr val="000000"/>
                </a:solidFill>
                <a:latin typeface="Consolas" panose="020B0609020204030204" pitchFamily="49" charset="0"/>
              </a:rPr>
              <a:t>().length());</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cxnSp>
        <p:nvCxnSpPr>
          <p:cNvPr id="4" name="Straight Arrow Connector 5">
            <a:extLst>
              <a:ext uri="{FF2B5EF4-FFF2-40B4-BE49-F238E27FC236}">
                <a16:creationId xmlns:a16="http://schemas.microsoft.com/office/drawing/2014/main" id="{083CDB24-4C8E-46D7-9E9D-7E199B3E7D8D}"/>
              </a:ext>
            </a:extLst>
          </p:cNvPr>
          <p:cNvCxnSpPr>
            <a:cxnSpLocks/>
          </p:cNvCxnSpPr>
          <p:nvPr/>
        </p:nvCxnSpPr>
        <p:spPr>
          <a:xfrm>
            <a:off x="136054" y="4264521"/>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21749027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F98DF0F-440F-4D02-9FF1-289F6A3BD2EA}"/>
              </a:ext>
            </a:extLst>
          </p:cNvPr>
          <p:cNvSpPr txBox="1"/>
          <p:nvPr/>
        </p:nvSpPr>
        <p:spPr>
          <a:xfrm>
            <a:off x="8394564" y="6488668"/>
            <a:ext cx="749436" cy="369332"/>
          </a:xfrm>
          <a:prstGeom prst="rect">
            <a:avLst/>
          </a:prstGeom>
          <a:noFill/>
        </p:spPr>
        <p:txBody>
          <a:bodyPr wrap="none" rtlCol="0">
            <a:spAutoFit/>
          </a:bodyPr>
          <a:lstStyle/>
          <a:p>
            <a:r>
              <a:rPr lang="en-US" altLang="zh-CN" dirty="0"/>
              <a:t>B.java</a:t>
            </a:r>
          </a:p>
        </p:txBody>
      </p:sp>
      <p:sp>
        <p:nvSpPr>
          <p:cNvPr id="3" name="矩形 2">
            <a:extLst>
              <a:ext uri="{FF2B5EF4-FFF2-40B4-BE49-F238E27FC236}">
                <a16:creationId xmlns:a16="http://schemas.microsoft.com/office/drawing/2014/main" id="{F372F44D-F2AF-423E-8FC4-DB3988FE306F}"/>
              </a:ext>
            </a:extLst>
          </p:cNvPr>
          <p:cNvSpPr/>
          <p:nvPr/>
        </p:nvSpPr>
        <p:spPr>
          <a:xfrm>
            <a:off x="35496" y="2844224"/>
            <a:ext cx="9073008" cy="1169551"/>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B();</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a:t>
            </a:r>
          </a:p>
        </p:txBody>
      </p:sp>
      <p:sp>
        <p:nvSpPr>
          <p:cNvPr id="4" name="灯片编号占位符 3"/>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21140997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solidFill>
                  <a:srgbClr val="FF0000"/>
                </a:solidFill>
              </a:rPr>
              <a:t>11.9 </a:t>
            </a:r>
            <a:r>
              <a:rPr lang="zh-CN" altLang="en-US" sz="2000" dirty="0">
                <a:solidFill>
                  <a:srgbClr val="FF0000"/>
                </a:solidFill>
              </a:rPr>
              <a:t>广播数据报</a:t>
            </a:r>
            <a:endParaRPr lang="en-US" altLang="zh-CN" sz="2000" dirty="0">
              <a:solidFill>
                <a:srgbClr val="FF0000"/>
              </a:solidFill>
            </a:endParaRPr>
          </a:p>
          <a:p>
            <a:r>
              <a:rPr lang="en-US" altLang="zh-CN" sz="2000" dirty="0"/>
              <a:t>11.10 Java</a:t>
            </a:r>
            <a:r>
              <a:rPr lang="zh-CN" altLang="en-US" sz="2000" dirty="0"/>
              <a:t>远程调用</a:t>
            </a:r>
          </a:p>
        </p:txBody>
      </p:sp>
      <p:sp>
        <p:nvSpPr>
          <p:cNvPr id="4" name="灯片编号占位符 3"/>
          <p:cNvSpPr>
            <a:spLocks noGrp="1"/>
          </p:cNvSpPr>
          <p:nvPr>
            <p:ph type="sldNum" sz="quarter" idx="12"/>
          </p:nvPr>
        </p:nvSpPr>
        <p:spPr/>
        <p:txBody>
          <a:bodyPr/>
          <a:lstStyle/>
          <a:p>
            <a:fld id="{B6F15528-21DE-4FAA-801E-634DDDAF4B2B}" type="slidenum">
              <a:rPr lang="en-US" smtClean="0"/>
              <a:pPr/>
              <a:t>72</a:t>
            </a:fld>
            <a:endParaRPr lang="en-US"/>
          </a:p>
        </p:txBody>
      </p:sp>
    </p:spTree>
    <p:extLst>
      <p:ext uri="{BB962C8B-B14F-4D97-AF65-F5344CB8AC3E}">
        <p14:creationId xmlns:p14="http://schemas.microsoft.com/office/powerpoint/2010/main" val="28878503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p>
        </p:txBody>
      </p:sp>
      <p:sp>
        <p:nvSpPr>
          <p:cNvPr id="3" name="内容占位符 2"/>
          <p:cNvSpPr>
            <a:spLocks noGrp="1"/>
          </p:cNvSpPr>
          <p:nvPr>
            <p:ph idx="1"/>
          </p:nvPr>
        </p:nvSpPr>
        <p:spPr/>
        <p:txBody>
          <a:bodyPr>
            <a:normAutofit lnSpcReduction="10000"/>
          </a:bodyPr>
          <a:lstStyle/>
          <a:p>
            <a:r>
              <a:rPr lang="zh-CN" altLang="en-US" sz="2000" dirty="0"/>
              <a:t>广播数据包类似于电台广播，进行广播的电台需在指定的波段和频率上广播信息，接收者只有将收音机调到指定的波段、频率上才能收听到广播的内容。</a:t>
            </a:r>
            <a:endParaRPr lang="en-US" altLang="zh-CN" sz="2000" dirty="0"/>
          </a:p>
          <a:p>
            <a:endParaRPr lang="zh-CN" altLang="en-US" sz="2000" dirty="0"/>
          </a:p>
          <a:p>
            <a:r>
              <a:rPr lang="zh-CN" altLang="en-US" sz="2000" dirty="0"/>
              <a:t>广播数据包涉及到地址和端口。我们知道，</a:t>
            </a:r>
            <a:r>
              <a:rPr lang="en-US" altLang="zh-CN" sz="2000" dirty="0"/>
              <a:t>Internet</a:t>
            </a:r>
            <a:r>
              <a:rPr lang="zh-CN" altLang="en-US" sz="2000" dirty="0"/>
              <a:t>的地址是</a:t>
            </a:r>
            <a:r>
              <a:rPr lang="en-US" altLang="zh-CN" sz="2000" dirty="0" err="1"/>
              <a:t>a.b.c.d</a:t>
            </a:r>
            <a:r>
              <a:rPr lang="zh-CN" altLang="en-US" sz="2000" dirty="0"/>
              <a:t>的形式。该地址的一部分代表用户自己的</a:t>
            </a:r>
            <a:r>
              <a:rPr lang="zh-CN" altLang="en-US" sz="2000" dirty="0">
                <a:solidFill>
                  <a:srgbClr val="FF0000"/>
                </a:solidFill>
              </a:rPr>
              <a:t>主机</a:t>
            </a:r>
            <a:r>
              <a:rPr lang="zh-CN" altLang="en-US" sz="2000" dirty="0"/>
              <a:t>，而另一部分代表用户所在的</a:t>
            </a:r>
            <a:r>
              <a:rPr lang="zh-CN" altLang="en-US" sz="2000" dirty="0">
                <a:solidFill>
                  <a:srgbClr val="0000FF"/>
                </a:solidFill>
              </a:rPr>
              <a:t>网络</a:t>
            </a:r>
            <a:r>
              <a:rPr lang="zh-CN" altLang="en-US" sz="2000" dirty="0"/>
              <a:t>。</a:t>
            </a:r>
            <a:endParaRPr lang="en-US" altLang="zh-CN" sz="2000" dirty="0"/>
          </a:p>
          <a:p>
            <a:pPr lvl="1"/>
            <a:r>
              <a:rPr lang="zh-CN" altLang="en-US" sz="2000" dirty="0"/>
              <a:t>当</a:t>
            </a:r>
            <a:r>
              <a:rPr lang="en-US" altLang="zh-CN" sz="2000" dirty="0"/>
              <a:t>a</a:t>
            </a:r>
            <a:r>
              <a:rPr lang="zh-CN" altLang="en-US" sz="2000" dirty="0"/>
              <a:t>小于</a:t>
            </a:r>
            <a:r>
              <a:rPr lang="en-US" altLang="zh-CN" sz="2000" dirty="0"/>
              <a:t>128</a:t>
            </a:r>
            <a:r>
              <a:rPr lang="zh-CN" altLang="en-US" sz="2000" dirty="0"/>
              <a:t>，那么</a:t>
            </a:r>
            <a:r>
              <a:rPr lang="en-US" altLang="zh-CN" sz="2000" dirty="0" err="1">
                <a:solidFill>
                  <a:srgbClr val="FF0000"/>
                </a:solidFill>
              </a:rPr>
              <a:t>b.c.d</a:t>
            </a:r>
            <a:r>
              <a:rPr lang="zh-CN" altLang="en-US" sz="2000" dirty="0"/>
              <a:t>就用来表示主机，这类地址称做</a:t>
            </a:r>
            <a:r>
              <a:rPr lang="en-US" altLang="zh-CN" sz="2000" dirty="0"/>
              <a:t>A</a:t>
            </a:r>
            <a:r>
              <a:rPr lang="zh-CN" altLang="en-US" sz="2000" dirty="0"/>
              <a:t>类地址。</a:t>
            </a:r>
            <a:endParaRPr lang="en-US" altLang="zh-CN" sz="2000" dirty="0"/>
          </a:p>
          <a:p>
            <a:pPr lvl="1"/>
            <a:r>
              <a:rPr lang="zh-CN" altLang="en-US" sz="2000" dirty="0"/>
              <a:t>当</a:t>
            </a:r>
            <a:r>
              <a:rPr lang="en-US" altLang="zh-CN" sz="2000" dirty="0"/>
              <a:t>a</a:t>
            </a:r>
            <a:r>
              <a:rPr lang="zh-CN" altLang="en-US" sz="2000" dirty="0"/>
              <a:t>大于等于</a:t>
            </a:r>
            <a:r>
              <a:rPr lang="en-US" altLang="zh-CN" sz="2000" dirty="0"/>
              <a:t>128</a:t>
            </a:r>
            <a:r>
              <a:rPr lang="zh-CN" altLang="en-US" sz="2000" dirty="0"/>
              <a:t>并且小于</a:t>
            </a:r>
            <a:r>
              <a:rPr lang="en-US" altLang="zh-CN" sz="2000" dirty="0"/>
              <a:t>192</a:t>
            </a:r>
            <a:r>
              <a:rPr lang="zh-CN" altLang="en-US" sz="2000" dirty="0"/>
              <a:t>，则</a:t>
            </a:r>
            <a:r>
              <a:rPr lang="en-US" altLang="zh-CN" sz="2000" dirty="0" err="1"/>
              <a:t>a.b</a:t>
            </a:r>
            <a:r>
              <a:rPr lang="zh-CN" altLang="en-US" sz="2000" dirty="0"/>
              <a:t>表示网络地址，而</a:t>
            </a:r>
            <a:r>
              <a:rPr lang="en-US" altLang="zh-CN" sz="2000" dirty="0" err="1">
                <a:solidFill>
                  <a:srgbClr val="FF0000"/>
                </a:solidFill>
              </a:rPr>
              <a:t>c.d</a:t>
            </a:r>
            <a:r>
              <a:rPr lang="zh-CN" altLang="en-US" sz="2000" dirty="0"/>
              <a:t>表示主机地址，这类地址称做</a:t>
            </a:r>
            <a:r>
              <a:rPr lang="en-US" altLang="zh-CN" sz="2000" dirty="0"/>
              <a:t>B</a:t>
            </a:r>
            <a:r>
              <a:rPr lang="zh-CN" altLang="en-US" sz="2000" dirty="0"/>
              <a:t>类地址。</a:t>
            </a:r>
            <a:endParaRPr lang="en-US" altLang="zh-CN" sz="2000" dirty="0"/>
          </a:p>
          <a:p>
            <a:pPr lvl="1"/>
            <a:r>
              <a:rPr lang="zh-CN" altLang="en-US" sz="2000" dirty="0"/>
              <a:t>当</a:t>
            </a:r>
            <a:r>
              <a:rPr lang="en-US" altLang="zh-CN" sz="2000" dirty="0"/>
              <a:t>a</a:t>
            </a:r>
            <a:r>
              <a:rPr lang="zh-CN" altLang="en-US" sz="2000" dirty="0"/>
              <a:t>大于等于</a:t>
            </a:r>
            <a:r>
              <a:rPr lang="en-US" altLang="zh-CN" sz="2000" dirty="0"/>
              <a:t>192</a:t>
            </a:r>
            <a:r>
              <a:rPr lang="zh-CN" altLang="en-US" sz="2000" dirty="0"/>
              <a:t>，则网络地址是</a:t>
            </a:r>
            <a:r>
              <a:rPr lang="en-US" altLang="zh-CN" sz="2000" dirty="0" err="1"/>
              <a:t>a.b.c</a:t>
            </a:r>
            <a:r>
              <a:rPr lang="zh-CN" altLang="en-US" sz="2000" dirty="0"/>
              <a:t>，</a:t>
            </a:r>
            <a:r>
              <a:rPr lang="en-US" altLang="zh-CN" sz="2000" dirty="0">
                <a:solidFill>
                  <a:srgbClr val="FF0000"/>
                </a:solidFill>
              </a:rPr>
              <a:t>d</a:t>
            </a:r>
            <a:r>
              <a:rPr lang="zh-CN" altLang="en-US" sz="2000" dirty="0"/>
              <a:t>表示主机地址，这类地址称做</a:t>
            </a:r>
            <a:r>
              <a:rPr lang="en-US" altLang="zh-CN" sz="2000" dirty="0"/>
              <a:t>C</a:t>
            </a:r>
            <a:r>
              <a:rPr lang="zh-CN" altLang="en-US" sz="2000" dirty="0"/>
              <a:t>类地址。 </a:t>
            </a:r>
            <a:endParaRPr lang="en-US" altLang="zh-CN" sz="2000" dirty="0"/>
          </a:p>
          <a:p>
            <a:pPr lvl="1"/>
            <a:r>
              <a:rPr lang="en-US" altLang="zh-CN" sz="2000" dirty="0"/>
              <a:t>224.0.0.0</a:t>
            </a:r>
            <a:r>
              <a:rPr lang="zh-CN" altLang="en-US" sz="2000" dirty="0"/>
              <a:t>与</a:t>
            </a:r>
            <a:r>
              <a:rPr lang="en-US" altLang="zh-CN" sz="2000" dirty="0"/>
              <a:t>239.255.255.255</a:t>
            </a:r>
            <a:r>
              <a:rPr lang="zh-CN" altLang="en-US" sz="2000" dirty="0"/>
              <a:t>之间的地址称做</a:t>
            </a:r>
            <a:r>
              <a:rPr lang="en-US" altLang="zh-CN" sz="2000" b="1" dirty="0">
                <a:solidFill>
                  <a:srgbClr val="FF0000"/>
                </a:solidFill>
              </a:rPr>
              <a:t>D</a:t>
            </a:r>
            <a:r>
              <a:rPr lang="zh-CN" altLang="en-US" sz="2000" b="1" dirty="0">
                <a:solidFill>
                  <a:srgbClr val="FF0000"/>
                </a:solidFill>
              </a:rPr>
              <a:t>类地址</a:t>
            </a:r>
            <a:r>
              <a:rPr lang="zh-CN" altLang="en-US" sz="2000" dirty="0"/>
              <a:t>，</a:t>
            </a:r>
            <a:r>
              <a:rPr lang="en-US" altLang="zh-CN" sz="2000" dirty="0"/>
              <a:t>D</a:t>
            </a:r>
            <a:r>
              <a:rPr lang="zh-CN" altLang="en-US" sz="2000" dirty="0"/>
              <a:t>类地址并不代表某个特定主机的位置。</a:t>
            </a:r>
          </a:p>
        </p:txBody>
      </p:sp>
      <p:sp>
        <p:nvSpPr>
          <p:cNvPr id="4" name="灯片编号占位符 3"/>
          <p:cNvSpPr>
            <a:spLocks noGrp="1"/>
          </p:cNvSpPr>
          <p:nvPr>
            <p:ph type="sldNum" sz="quarter" idx="12"/>
          </p:nvPr>
        </p:nvSpPr>
        <p:spPr/>
        <p:txBody>
          <a:bodyPr/>
          <a:lstStyle/>
          <a:p>
            <a:fld id="{B6F15528-21DE-4FAA-801E-634DDDAF4B2B}" type="slidenum">
              <a:rPr lang="en-US" smtClean="0"/>
              <a:pPr/>
              <a:t>73</a:t>
            </a:fld>
            <a:endParaRPr lang="en-US"/>
          </a:p>
        </p:txBody>
      </p:sp>
    </p:spTree>
    <p:extLst>
      <p:ext uri="{BB962C8B-B14F-4D97-AF65-F5344CB8AC3E}">
        <p14:creationId xmlns:p14="http://schemas.microsoft.com/office/powerpoint/2010/main" val="30477398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p>
        </p:txBody>
      </p:sp>
      <p:sp>
        <p:nvSpPr>
          <p:cNvPr id="3" name="内容占位符 2"/>
          <p:cNvSpPr>
            <a:spLocks noGrp="1"/>
          </p:cNvSpPr>
          <p:nvPr>
            <p:ph idx="1"/>
          </p:nvPr>
        </p:nvSpPr>
        <p:spPr/>
        <p:txBody>
          <a:bodyPr>
            <a:normAutofit/>
          </a:bodyPr>
          <a:lstStyle/>
          <a:p>
            <a:r>
              <a:rPr lang="zh-CN" altLang="en-US" sz="2000" dirty="0"/>
              <a:t>一个具有</a:t>
            </a:r>
            <a:r>
              <a:rPr lang="en-US" altLang="zh-CN" sz="2000" dirty="0"/>
              <a:t>A</a:t>
            </a:r>
            <a:r>
              <a:rPr lang="zh-CN" altLang="en-US" sz="2000" dirty="0"/>
              <a:t>、</a:t>
            </a:r>
            <a:r>
              <a:rPr lang="en-US" altLang="zh-CN" sz="2000" dirty="0"/>
              <a:t>B</a:t>
            </a:r>
            <a:r>
              <a:rPr lang="zh-CN" altLang="en-US" sz="2000" dirty="0"/>
              <a:t>或</a:t>
            </a:r>
            <a:r>
              <a:rPr lang="en-US" altLang="zh-CN" sz="2000" dirty="0"/>
              <a:t>C</a:t>
            </a:r>
            <a:r>
              <a:rPr lang="zh-CN" altLang="en-US" sz="2000" dirty="0"/>
              <a:t>类地址的主机要广播数据或接收广播，都</a:t>
            </a:r>
            <a:r>
              <a:rPr lang="zh-CN" altLang="en-US" sz="2000" dirty="0">
                <a:solidFill>
                  <a:srgbClr val="FF0000"/>
                </a:solidFill>
              </a:rPr>
              <a:t>必须加入到同一个</a:t>
            </a:r>
            <a:r>
              <a:rPr lang="en-US" altLang="zh-CN" sz="2000" b="1" dirty="0">
                <a:solidFill>
                  <a:srgbClr val="FF0000"/>
                </a:solidFill>
              </a:rPr>
              <a:t>D</a:t>
            </a:r>
            <a:r>
              <a:rPr lang="zh-CN" altLang="en-US" sz="2000" b="1" dirty="0">
                <a:solidFill>
                  <a:srgbClr val="FF0000"/>
                </a:solidFill>
              </a:rPr>
              <a:t>类地址</a:t>
            </a:r>
            <a:r>
              <a:rPr lang="zh-CN" altLang="en-US" sz="2000" dirty="0"/>
              <a:t>。</a:t>
            </a:r>
            <a:endParaRPr lang="en-US" altLang="zh-CN" sz="2000" dirty="0"/>
          </a:p>
          <a:p>
            <a:r>
              <a:rPr lang="zh-CN" altLang="en-US" sz="2000" dirty="0"/>
              <a:t>一个</a:t>
            </a:r>
            <a:r>
              <a:rPr lang="en-US" altLang="zh-CN" sz="2000" dirty="0"/>
              <a:t>D</a:t>
            </a:r>
            <a:r>
              <a:rPr lang="zh-CN" altLang="en-US" sz="2000" dirty="0"/>
              <a:t>类地址也称做一个</a:t>
            </a:r>
            <a:r>
              <a:rPr lang="zh-CN" altLang="en-US" sz="2000" dirty="0">
                <a:solidFill>
                  <a:srgbClr val="FF0000"/>
                </a:solidFill>
              </a:rPr>
              <a:t>组播地址</a:t>
            </a:r>
            <a:r>
              <a:rPr lang="zh-CN" altLang="en-US" sz="2000" dirty="0"/>
              <a:t>，加入到同一个组播地址的主机可以在某个端口上广播信息，也可以在某个端口上接收信息。</a:t>
            </a:r>
          </a:p>
          <a:p>
            <a:endParaRPr lang="en-US" altLang="zh-CN" sz="2000" dirty="0"/>
          </a:p>
          <a:p>
            <a:endParaRPr lang="zh-CN" altLang="en-US" sz="2000" dirty="0"/>
          </a:p>
        </p:txBody>
      </p:sp>
      <p:sp>
        <p:nvSpPr>
          <p:cNvPr id="4" name="灯片编号占位符 3"/>
          <p:cNvSpPr>
            <a:spLocks noGrp="1"/>
          </p:cNvSpPr>
          <p:nvPr>
            <p:ph type="sldNum" sz="quarter" idx="12"/>
          </p:nvPr>
        </p:nvSpPr>
        <p:spPr/>
        <p:txBody>
          <a:bodyPr/>
          <a:lstStyle/>
          <a:p>
            <a:fld id="{B6F15528-21DE-4FAA-801E-634DDDAF4B2B}" type="slidenum">
              <a:rPr lang="en-US" smtClean="0"/>
              <a:pPr/>
              <a:t>74</a:t>
            </a:fld>
            <a:endParaRPr lang="en-US"/>
          </a:p>
        </p:txBody>
      </p:sp>
    </p:spTree>
    <p:extLst>
      <p:ext uri="{BB962C8B-B14F-4D97-AF65-F5344CB8AC3E}">
        <p14:creationId xmlns:p14="http://schemas.microsoft.com/office/powerpoint/2010/main" val="33292164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p>
        </p:txBody>
      </p:sp>
      <p:sp>
        <p:nvSpPr>
          <p:cNvPr id="3" name="内容占位符 2"/>
          <p:cNvSpPr>
            <a:spLocks noGrp="1"/>
          </p:cNvSpPr>
          <p:nvPr>
            <p:ph idx="1"/>
          </p:nvPr>
        </p:nvSpPr>
        <p:spPr/>
        <p:txBody>
          <a:bodyPr>
            <a:normAutofit/>
          </a:bodyPr>
          <a:lstStyle/>
          <a:p>
            <a:r>
              <a:rPr lang="zh-CN" altLang="en-US" sz="2000" dirty="0"/>
              <a:t>准备广播或接收的主机需经过下列步骤：</a:t>
            </a:r>
          </a:p>
          <a:p>
            <a:endParaRPr lang="en-US" altLang="zh-CN" sz="2000" dirty="0"/>
          </a:p>
          <a:p>
            <a:r>
              <a:rPr lang="en-US" altLang="zh-CN" sz="2000" dirty="0"/>
              <a:t>1.</a:t>
            </a:r>
            <a:r>
              <a:rPr lang="zh-CN" altLang="en-US" sz="2000" dirty="0"/>
              <a:t>设置组播地址</a:t>
            </a:r>
          </a:p>
          <a:p>
            <a:r>
              <a:rPr lang="zh-CN" altLang="en-US" sz="2000" dirty="0"/>
              <a:t>使用</a:t>
            </a:r>
            <a:r>
              <a:rPr lang="en-US" altLang="zh-CN" sz="2000" dirty="0" err="1"/>
              <a:t>InetAddress</a:t>
            </a:r>
            <a:r>
              <a:rPr lang="zh-CN" altLang="en-US" sz="2000" dirty="0"/>
              <a:t>类创建</a:t>
            </a:r>
            <a:r>
              <a:rPr lang="zh-CN" altLang="en-US" sz="2000" b="1" dirty="0">
                <a:solidFill>
                  <a:srgbClr val="FF0000"/>
                </a:solidFill>
              </a:rPr>
              <a:t>组播地址</a:t>
            </a:r>
            <a:r>
              <a:rPr lang="zh-CN" altLang="en-US" sz="2000" dirty="0"/>
              <a:t>，例如：</a:t>
            </a:r>
          </a:p>
          <a:p>
            <a:r>
              <a:rPr lang="en-US" altLang="zh-CN" sz="2000" dirty="0" err="1"/>
              <a:t>InetAddress</a:t>
            </a:r>
            <a:r>
              <a:rPr lang="en-US" altLang="zh-CN" sz="2000" dirty="0"/>
              <a:t> group = </a:t>
            </a:r>
            <a:r>
              <a:rPr lang="en-US" altLang="zh-CN" sz="2000" dirty="0" err="1"/>
              <a:t>InetAddress.getByName</a:t>
            </a:r>
            <a:r>
              <a:rPr lang="en-US" altLang="zh-CN" sz="2000" dirty="0"/>
              <a:t>("</a:t>
            </a:r>
            <a:r>
              <a:rPr lang="en-US" altLang="zh-CN" sz="2000" dirty="0">
                <a:solidFill>
                  <a:srgbClr val="FF0000"/>
                </a:solidFill>
              </a:rPr>
              <a:t>239.255.8.0</a:t>
            </a:r>
            <a:r>
              <a:rPr lang="en-US" altLang="zh-CN" sz="2000" dirty="0"/>
              <a:t>");</a:t>
            </a:r>
          </a:p>
          <a:p>
            <a:endParaRPr lang="en-US" altLang="zh-CN" sz="2000" dirty="0"/>
          </a:p>
          <a:p>
            <a:r>
              <a:rPr lang="en-US" altLang="zh-CN" sz="2000" dirty="0"/>
              <a:t>2.</a:t>
            </a:r>
            <a:r>
              <a:rPr lang="zh-CN" altLang="en-US" sz="2000" dirty="0"/>
              <a:t>创建多点广播套接字</a:t>
            </a:r>
          </a:p>
          <a:p>
            <a:r>
              <a:rPr lang="zh-CN" altLang="en-US" sz="2000" dirty="0"/>
              <a:t>使用</a:t>
            </a:r>
            <a:r>
              <a:rPr lang="en-US" altLang="zh-CN" sz="2000" dirty="0" err="1"/>
              <a:t>MulticastSocket</a:t>
            </a:r>
            <a:r>
              <a:rPr lang="zh-CN" altLang="en-US" sz="2000" dirty="0"/>
              <a:t>类创建一个多点广播套接字对象。</a:t>
            </a:r>
            <a:r>
              <a:rPr lang="en-US" altLang="zh-CN" sz="2000" dirty="0" err="1"/>
              <a:t>MulticastSocket</a:t>
            </a:r>
            <a:r>
              <a:rPr lang="zh-CN" altLang="en-US" sz="2000" dirty="0"/>
              <a:t>的构造方法：</a:t>
            </a:r>
            <a:r>
              <a:rPr lang="en-US" altLang="zh-CN" sz="2000" dirty="0"/>
              <a:t>public </a:t>
            </a:r>
            <a:r>
              <a:rPr lang="en-US" altLang="zh-CN" sz="2000" b="1" dirty="0" err="1">
                <a:solidFill>
                  <a:srgbClr val="FF0000"/>
                </a:solidFill>
              </a:rPr>
              <a:t>MulticastSocket</a:t>
            </a:r>
            <a:r>
              <a:rPr lang="en-US" altLang="zh-CN" sz="2000" dirty="0"/>
              <a:t>(</a:t>
            </a:r>
            <a:r>
              <a:rPr lang="en-US" altLang="zh-CN" sz="2000" dirty="0" err="1"/>
              <a:t>int</a:t>
            </a:r>
            <a:r>
              <a:rPr lang="en-US" altLang="zh-CN" sz="2000" dirty="0"/>
              <a:t> port) throws </a:t>
            </a:r>
            <a:r>
              <a:rPr lang="en-US" altLang="zh-CN" sz="2000" dirty="0" err="1"/>
              <a:t>IOException</a:t>
            </a:r>
            <a:r>
              <a:rPr lang="en-US" altLang="zh-CN" sz="2000" dirty="0"/>
              <a:t> </a:t>
            </a:r>
            <a:r>
              <a:rPr lang="zh-CN" altLang="en-US" sz="2000" dirty="0"/>
              <a:t>创建的多点广播套接字可以在参数指定的端口上</a:t>
            </a:r>
            <a:r>
              <a:rPr lang="zh-CN" altLang="en-US" sz="2000" b="1" dirty="0">
                <a:solidFill>
                  <a:srgbClr val="FF0000"/>
                </a:solidFill>
              </a:rPr>
              <a:t>广播</a:t>
            </a:r>
            <a:r>
              <a:rPr lang="zh-CN" altLang="en-US" sz="2000" dirty="0"/>
              <a:t>。</a:t>
            </a:r>
          </a:p>
        </p:txBody>
      </p:sp>
      <p:sp>
        <p:nvSpPr>
          <p:cNvPr id="4" name="灯片编号占位符 3"/>
          <p:cNvSpPr>
            <a:spLocks noGrp="1"/>
          </p:cNvSpPr>
          <p:nvPr>
            <p:ph type="sldNum" sz="quarter" idx="12"/>
          </p:nvPr>
        </p:nvSpPr>
        <p:spPr/>
        <p:txBody>
          <a:bodyPr/>
          <a:lstStyle/>
          <a:p>
            <a:fld id="{B6F15528-21DE-4FAA-801E-634DDDAF4B2B}" type="slidenum">
              <a:rPr lang="en-US" smtClean="0"/>
              <a:pPr/>
              <a:t>75</a:t>
            </a:fld>
            <a:endParaRPr lang="en-US"/>
          </a:p>
        </p:txBody>
      </p:sp>
    </p:spTree>
    <p:extLst>
      <p:ext uri="{BB962C8B-B14F-4D97-AF65-F5344CB8AC3E}">
        <p14:creationId xmlns:p14="http://schemas.microsoft.com/office/powerpoint/2010/main" val="5764394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p>
        </p:txBody>
      </p:sp>
      <p:sp>
        <p:nvSpPr>
          <p:cNvPr id="3" name="内容占位符 2"/>
          <p:cNvSpPr>
            <a:spLocks noGrp="1"/>
          </p:cNvSpPr>
          <p:nvPr>
            <p:ph idx="1"/>
          </p:nvPr>
        </p:nvSpPr>
        <p:spPr/>
        <p:txBody>
          <a:bodyPr>
            <a:noAutofit/>
          </a:bodyPr>
          <a:lstStyle/>
          <a:p>
            <a:r>
              <a:rPr lang="en-US" altLang="zh-CN" sz="2000" dirty="0"/>
              <a:t>3.</a:t>
            </a:r>
            <a:r>
              <a:rPr lang="zh-CN" altLang="en-US" sz="2000" dirty="0"/>
              <a:t>设置广播的</a:t>
            </a:r>
            <a:r>
              <a:rPr lang="zh-CN" altLang="en-US" sz="2000" b="1" dirty="0">
                <a:solidFill>
                  <a:srgbClr val="FF0000"/>
                </a:solidFill>
              </a:rPr>
              <a:t>范围</a:t>
            </a:r>
          </a:p>
          <a:p>
            <a:r>
              <a:rPr lang="zh-CN" altLang="en-US" sz="2000" dirty="0"/>
              <a:t>准备广播的主机必须让多点广播套接字（</a:t>
            </a:r>
            <a:r>
              <a:rPr lang="en-US" altLang="zh-CN" sz="2000" dirty="0" err="1"/>
              <a:t>MulticastSocket</a:t>
            </a:r>
            <a:r>
              <a:rPr lang="zh-CN" altLang="en-US" sz="2000" dirty="0"/>
              <a:t>）对象调用</a:t>
            </a:r>
            <a:r>
              <a:rPr lang="en-US" altLang="zh-CN" sz="2000" dirty="0"/>
              <a:t>public void </a:t>
            </a:r>
            <a:r>
              <a:rPr lang="en-US" altLang="zh-CN" sz="2000" b="1" dirty="0" err="1">
                <a:solidFill>
                  <a:srgbClr val="FF0000"/>
                </a:solidFill>
              </a:rPr>
              <a:t>setTimeToLive</a:t>
            </a:r>
            <a:r>
              <a:rPr lang="en-US" altLang="zh-CN" sz="2000" dirty="0"/>
              <a:t>(int </a:t>
            </a:r>
            <a:r>
              <a:rPr lang="en-US" altLang="zh-CN" sz="2000" dirty="0" err="1"/>
              <a:t>ttl</a:t>
            </a:r>
            <a:r>
              <a:rPr lang="en-US" altLang="zh-CN" sz="2000" dirty="0"/>
              <a:t>) throws </a:t>
            </a:r>
            <a:r>
              <a:rPr lang="en-US" altLang="zh-CN" sz="2000" dirty="0" err="1"/>
              <a:t>IOException</a:t>
            </a:r>
            <a:r>
              <a:rPr lang="zh-CN" altLang="en-US" sz="2000" dirty="0"/>
              <a:t>设置多播的</a:t>
            </a:r>
            <a:r>
              <a:rPr lang="zh-CN" altLang="en-US" sz="2000" b="1" dirty="0">
                <a:solidFill>
                  <a:srgbClr val="FF0000"/>
                </a:solidFill>
              </a:rPr>
              <a:t>范围</a:t>
            </a:r>
            <a:r>
              <a:rPr lang="zh-CN" altLang="en-US" sz="2000" dirty="0"/>
              <a:t>（多播数据包的默认生存时间）。</a:t>
            </a:r>
          </a:p>
          <a:p>
            <a:endParaRPr lang="en-US" altLang="zh-CN" sz="2000" dirty="0"/>
          </a:p>
          <a:p>
            <a:r>
              <a:rPr lang="en-US" altLang="zh-CN" sz="2000" dirty="0"/>
              <a:t>4.</a:t>
            </a:r>
            <a:r>
              <a:rPr lang="zh-CN" altLang="en-US" sz="2000" dirty="0"/>
              <a:t>加入</a:t>
            </a:r>
            <a:r>
              <a:rPr lang="zh-CN" altLang="en-US" sz="2000" b="1" dirty="0">
                <a:solidFill>
                  <a:srgbClr val="FF0000"/>
                </a:solidFill>
              </a:rPr>
              <a:t>组播组</a:t>
            </a:r>
          </a:p>
          <a:p>
            <a:r>
              <a:rPr lang="zh-CN" altLang="en-US" sz="2000" dirty="0"/>
              <a:t>准备广播或接收的主机必须让多点广播套接字（</a:t>
            </a:r>
            <a:r>
              <a:rPr lang="en-US" altLang="zh-CN" sz="2000" dirty="0" err="1"/>
              <a:t>MulticastSocket</a:t>
            </a:r>
            <a:r>
              <a:rPr lang="zh-CN" altLang="en-US" sz="2000" dirty="0"/>
              <a:t>）对象调用</a:t>
            </a:r>
            <a:r>
              <a:rPr lang="en-US" altLang="zh-CN" sz="2000" dirty="0"/>
              <a:t>public void </a:t>
            </a:r>
            <a:r>
              <a:rPr lang="en-US" altLang="zh-CN" sz="2000" b="1" dirty="0" err="1">
                <a:solidFill>
                  <a:srgbClr val="FF0000"/>
                </a:solidFill>
              </a:rPr>
              <a:t>joinGroup</a:t>
            </a:r>
            <a:r>
              <a:rPr lang="en-US" altLang="zh-CN" sz="2000" dirty="0"/>
              <a:t>(</a:t>
            </a:r>
            <a:r>
              <a:rPr lang="en-US" altLang="zh-CN" sz="2000" dirty="0" err="1"/>
              <a:t>InetAddress</a:t>
            </a:r>
            <a:r>
              <a:rPr lang="en-US" altLang="zh-CN" sz="2000" dirty="0"/>
              <a:t> </a:t>
            </a:r>
            <a:r>
              <a:rPr lang="en-US" altLang="zh-CN" sz="2000" dirty="0" err="1"/>
              <a:t>mcastaddr</a:t>
            </a:r>
            <a:r>
              <a:rPr lang="en-US" altLang="zh-CN" sz="2000" dirty="0"/>
              <a:t>) throws </a:t>
            </a:r>
            <a:r>
              <a:rPr lang="en-US" altLang="zh-CN" sz="2000" dirty="0" err="1"/>
              <a:t>IOException</a:t>
            </a:r>
            <a:endParaRPr lang="en-US" altLang="zh-CN" sz="2000" dirty="0"/>
          </a:p>
          <a:p>
            <a:pPr marL="0" indent="0">
              <a:buNone/>
            </a:pPr>
            <a:r>
              <a:rPr lang="zh-CN" altLang="en-US" sz="2000" dirty="0"/>
              <a:t>方法</a:t>
            </a:r>
            <a:r>
              <a:rPr lang="zh-CN" altLang="en-US" sz="2000" b="1" dirty="0">
                <a:solidFill>
                  <a:srgbClr val="FF0000"/>
                </a:solidFill>
              </a:rPr>
              <a:t>加入</a:t>
            </a:r>
            <a:r>
              <a:rPr lang="zh-CN" altLang="en-US" sz="2000" dirty="0"/>
              <a:t>组播</a:t>
            </a:r>
            <a:r>
              <a:rPr lang="zh-CN" altLang="en-US" sz="2000" b="1" dirty="0">
                <a:solidFill>
                  <a:srgbClr val="FF0000"/>
                </a:solidFill>
              </a:rPr>
              <a:t>组</a:t>
            </a:r>
            <a:r>
              <a:rPr lang="zh-CN" altLang="en-US" sz="2000" dirty="0"/>
              <a:t>。</a:t>
            </a:r>
            <a:endParaRPr lang="en-US" altLang="zh-CN" sz="2000" dirty="0"/>
          </a:p>
          <a:p>
            <a:pPr marL="0" indent="0">
              <a:buNone/>
            </a:pPr>
            <a:endParaRPr lang="zh-CN" altLang="en-US" sz="2000" dirty="0"/>
          </a:p>
          <a:p>
            <a:r>
              <a:rPr lang="zh-CN" altLang="en-US" sz="2000" dirty="0"/>
              <a:t>多点广播套接字（</a:t>
            </a:r>
            <a:r>
              <a:rPr lang="en-US" altLang="zh-CN" sz="2000" dirty="0" err="1"/>
              <a:t>MulticastSocket</a:t>
            </a:r>
            <a:r>
              <a:rPr lang="zh-CN" altLang="en-US" sz="2000" dirty="0"/>
              <a:t>）对象调用</a:t>
            </a:r>
            <a:r>
              <a:rPr lang="en-US" altLang="zh-CN" sz="2000" dirty="0"/>
              <a:t>public void </a:t>
            </a:r>
            <a:r>
              <a:rPr lang="en-US" altLang="zh-CN" sz="2000" b="1" dirty="0" err="1">
                <a:solidFill>
                  <a:srgbClr val="FF0000"/>
                </a:solidFill>
              </a:rPr>
              <a:t>leaveGroup</a:t>
            </a:r>
            <a:r>
              <a:rPr lang="en-US" altLang="zh-CN" sz="2000" dirty="0"/>
              <a:t>(</a:t>
            </a:r>
            <a:r>
              <a:rPr lang="en-US" altLang="zh-CN" sz="2000" dirty="0" err="1"/>
              <a:t>InetAddress</a:t>
            </a:r>
            <a:r>
              <a:rPr lang="en-US" altLang="zh-CN" sz="2000" dirty="0"/>
              <a:t> </a:t>
            </a:r>
            <a:r>
              <a:rPr lang="en-US" altLang="zh-CN" sz="2000" dirty="0" err="1"/>
              <a:t>mcastaddr</a:t>
            </a:r>
            <a:r>
              <a:rPr lang="en-US" altLang="zh-CN" sz="2000" dirty="0"/>
              <a:t>) throws </a:t>
            </a:r>
            <a:r>
              <a:rPr lang="en-US" altLang="zh-CN" sz="2000" dirty="0" err="1"/>
              <a:t>IOException</a:t>
            </a:r>
            <a:r>
              <a:rPr lang="zh-CN" altLang="en-US" sz="2000" dirty="0"/>
              <a:t>方法可以</a:t>
            </a:r>
            <a:r>
              <a:rPr lang="zh-CN" altLang="en-US" sz="2000" b="1" dirty="0">
                <a:solidFill>
                  <a:srgbClr val="FF0000"/>
                </a:solidFill>
              </a:rPr>
              <a:t>离开</a:t>
            </a:r>
            <a:r>
              <a:rPr lang="zh-CN" altLang="en-US" sz="2000" dirty="0"/>
              <a:t>已经加入的组播</a:t>
            </a:r>
            <a:r>
              <a:rPr lang="zh-CN" altLang="en-US" sz="2000" b="1" dirty="0">
                <a:solidFill>
                  <a:srgbClr val="FF0000"/>
                </a:solidFill>
              </a:rPr>
              <a:t>组</a:t>
            </a:r>
            <a:r>
              <a:rPr lang="zh-CN" altLang="en-US" sz="2000" dirty="0"/>
              <a:t>。</a:t>
            </a:r>
          </a:p>
        </p:txBody>
      </p:sp>
      <p:sp>
        <p:nvSpPr>
          <p:cNvPr id="4" name="灯片编号占位符 3"/>
          <p:cNvSpPr>
            <a:spLocks noGrp="1"/>
          </p:cNvSpPr>
          <p:nvPr>
            <p:ph type="sldNum" sz="quarter" idx="12"/>
          </p:nvPr>
        </p:nvSpPr>
        <p:spPr/>
        <p:txBody>
          <a:bodyPr/>
          <a:lstStyle/>
          <a:p>
            <a:fld id="{B6F15528-21DE-4FAA-801E-634DDDAF4B2B}" type="slidenum">
              <a:rPr lang="en-US" smtClean="0"/>
              <a:pPr/>
              <a:t>76</a:t>
            </a:fld>
            <a:endParaRPr lang="en-US"/>
          </a:p>
        </p:txBody>
      </p:sp>
    </p:spTree>
    <p:extLst>
      <p:ext uri="{BB962C8B-B14F-4D97-AF65-F5344CB8AC3E}">
        <p14:creationId xmlns:p14="http://schemas.microsoft.com/office/powerpoint/2010/main" val="31548602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p>
        </p:txBody>
      </p:sp>
      <p:sp>
        <p:nvSpPr>
          <p:cNvPr id="3" name="内容占位符 2"/>
          <p:cNvSpPr>
            <a:spLocks noGrp="1"/>
          </p:cNvSpPr>
          <p:nvPr>
            <p:ph idx="1"/>
          </p:nvPr>
        </p:nvSpPr>
        <p:spPr/>
        <p:txBody>
          <a:bodyPr>
            <a:normAutofit/>
          </a:bodyPr>
          <a:lstStyle/>
          <a:p>
            <a:r>
              <a:rPr lang="en-US" altLang="zh-CN" sz="2000" dirty="0"/>
              <a:t>5.</a:t>
            </a:r>
            <a:r>
              <a:rPr lang="zh-CN" altLang="en-US" sz="2000" dirty="0"/>
              <a:t>广播数据和接收数据</a:t>
            </a:r>
          </a:p>
          <a:p>
            <a:r>
              <a:rPr lang="zh-CN" altLang="en-US" sz="2000" dirty="0"/>
              <a:t>进行广播的主机可以让多点广播套接字（</a:t>
            </a:r>
            <a:r>
              <a:rPr lang="en-US" altLang="zh-CN" sz="2000" dirty="0" err="1"/>
              <a:t>MulticastSocket</a:t>
            </a:r>
            <a:r>
              <a:rPr lang="zh-CN" altLang="en-US" sz="2000" dirty="0"/>
              <a:t>）对象调用</a:t>
            </a:r>
            <a:r>
              <a:rPr lang="en-US" altLang="zh-CN" sz="2000" dirty="0"/>
              <a:t>public void </a:t>
            </a:r>
            <a:r>
              <a:rPr lang="en-US" altLang="zh-CN" sz="2000" b="1" dirty="0">
                <a:solidFill>
                  <a:srgbClr val="FF0000"/>
                </a:solidFill>
              </a:rPr>
              <a:t>send</a:t>
            </a:r>
            <a:r>
              <a:rPr lang="en-US" altLang="zh-CN" sz="2000" dirty="0"/>
              <a:t>(</a:t>
            </a:r>
            <a:r>
              <a:rPr lang="en-US" altLang="zh-CN" sz="2000" dirty="0" err="1"/>
              <a:t>DatagramPacket</a:t>
            </a:r>
            <a:r>
              <a:rPr lang="en-US" altLang="zh-CN" sz="2000" dirty="0"/>
              <a:t> p) throws </a:t>
            </a:r>
            <a:r>
              <a:rPr lang="en-US" altLang="zh-CN" sz="2000" dirty="0" err="1"/>
              <a:t>IOException</a:t>
            </a:r>
            <a:r>
              <a:rPr lang="zh-CN" altLang="en-US" sz="2000" dirty="0"/>
              <a:t>将参数</a:t>
            </a:r>
            <a:r>
              <a:rPr lang="en-US" altLang="zh-CN" sz="2000" dirty="0"/>
              <a:t>p</a:t>
            </a:r>
            <a:r>
              <a:rPr lang="zh-CN" altLang="en-US" sz="2000" dirty="0"/>
              <a:t>指定的数据包</a:t>
            </a:r>
            <a:r>
              <a:rPr lang="zh-CN" altLang="en-US" sz="2000" b="1" dirty="0">
                <a:solidFill>
                  <a:srgbClr val="FF0000"/>
                </a:solidFill>
              </a:rPr>
              <a:t>广播</a:t>
            </a:r>
            <a:r>
              <a:rPr lang="zh-CN" altLang="en-US" sz="2000" dirty="0"/>
              <a:t>到组播</a:t>
            </a:r>
            <a:r>
              <a:rPr lang="zh-CN" altLang="en-US" sz="2000" b="1" dirty="0">
                <a:solidFill>
                  <a:srgbClr val="FF0000"/>
                </a:solidFill>
              </a:rPr>
              <a:t>组</a:t>
            </a:r>
            <a:r>
              <a:rPr lang="zh-CN" altLang="en-US" sz="2000" dirty="0"/>
              <a:t>中的其它主机。</a:t>
            </a:r>
            <a:endParaRPr lang="en-US" altLang="zh-CN" sz="2000" dirty="0"/>
          </a:p>
          <a:p>
            <a:endParaRPr lang="zh-CN" altLang="en-US" sz="2000" dirty="0"/>
          </a:p>
          <a:p>
            <a:r>
              <a:rPr lang="zh-CN" altLang="en-US" sz="2000" dirty="0">
                <a:solidFill>
                  <a:srgbClr val="FF0000"/>
                </a:solidFill>
              </a:rPr>
              <a:t>接收</a:t>
            </a:r>
            <a:r>
              <a:rPr lang="zh-CN" altLang="en-US" sz="2000" dirty="0"/>
              <a:t>广播的主机可以让多点广播套接字（</a:t>
            </a:r>
            <a:r>
              <a:rPr lang="en-US" altLang="zh-CN" sz="2000" dirty="0" err="1"/>
              <a:t>MulticastSocket</a:t>
            </a:r>
            <a:r>
              <a:rPr lang="zh-CN" altLang="en-US" sz="2000" dirty="0"/>
              <a:t>）对象调用</a:t>
            </a:r>
            <a:r>
              <a:rPr lang="en-US" altLang="zh-CN" sz="2000" dirty="0"/>
              <a:t>public void </a:t>
            </a:r>
            <a:r>
              <a:rPr lang="en-US" altLang="zh-CN" sz="2000" b="1" dirty="0">
                <a:solidFill>
                  <a:srgbClr val="FF0000"/>
                </a:solidFill>
              </a:rPr>
              <a:t>receive</a:t>
            </a:r>
            <a:r>
              <a:rPr lang="en-US" altLang="zh-CN" sz="2000" dirty="0"/>
              <a:t>(</a:t>
            </a:r>
            <a:r>
              <a:rPr lang="en-US" altLang="zh-CN" sz="2000" dirty="0" err="1"/>
              <a:t>DatagramPacket</a:t>
            </a:r>
            <a:r>
              <a:rPr lang="en-US" altLang="zh-CN" sz="2000" dirty="0"/>
              <a:t> p) throws </a:t>
            </a:r>
            <a:r>
              <a:rPr lang="en-US" altLang="zh-CN" sz="2000" dirty="0" err="1"/>
              <a:t>IOException</a:t>
            </a:r>
            <a:r>
              <a:rPr lang="zh-CN" altLang="en-US" sz="2000" dirty="0"/>
              <a:t>方法来接收数据。</a:t>
            </a:r>
          </a:p>
        </p:txBody>
      </p:sp>
      <p:sp>
        <p:nvSpPr>
          <p:cNvPr id="4" name="灯片编号占位符 3"/>
          <p:cNvSpPr>
            <a:spLocks noGrp="1"/>
          </p:cNvSpPr>
          <p:nvPr>
            <p:ph type="sldNum" sz="quarter" idx="12"/>
          </p:nvPr>
        </p:nvSpPr>
        <p:spPr/>
        <p:txBody>
          <a:bodyPr/>
          <a:lstStyle/>
          <a:p>
            <a:fld id="{B6F15528-21DE-4FAA-801E-634DDDAF4B2B}" type="slidenum">
              <a:rPr lang="en-US" smtClean="0"/>
              <a:pPr/>
              <a:t>77</a:t>
            </a:fld>
            <a:endParaRPr lang="en-US"/>
          </a:p>
        </p:txBody>
      </p:sp>
    </p:spTree>
    <p:extLst>
      <p:ext uri="{BB962C8B-B14F-4D97-AF65-F5344CB8AC3E}">
        <p14:creationId xmlns:p14="http://schemas.microsoft.com/office/powerpoint/2010/main" val="18978394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p>
        </p:txBody>
      </p:sp>
      <p:sp>
        <p:nvSpPr>
          <p:cNvPr id="3" name="内容占位符 2"/>
          <p:cNvSpPr>
            <a:spLocks noGrp="1"/>
          </p:cNvSpPr>
          <p:nvPr>
            <p:ph idx="1"/>
          </p:nvPr>
        </p:nvSpPr>
        <p:spPr/>
        <p:txBody>
          <a:bodyPr/>
          <a:lstStyle/>
          <a:p>
            <a:r>
              <a:rPr lang="zh-CN" altLang="en-US" sz="2000" dirty="0"/>
              <a:t>在下面的例子</a:t>
            </a:r>
            <a:r>
              <a:rPr lang="en-US" altLang="zh-CN" sz="2000" dirty="0"/>
              <a:t>8</a:t>
            </a:r>
            <a:r>
              <a:rPr lang="zh-CN" altLang="en-US" sz="2000" dirty="0"/>
              <a:t>中，一个主机不断地重复广播同一信息，加入到同一组的主机都可以随时接收广播的信息。接收者将正在接收的信息放入一个文本区，把已接收到的全部信息放入另一个文本区。</a:t>
            </a:r>
          </a:p>
          <a:p>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78</a:t>
            </a:fld>
            <a:endParaRPr lang="en-US"/>
          </a:p>
        </p:txBody>
      </p:sp>
    </p:spTree>
    <p:extLst>
      <p:ext uri="{BB962C8B-B14F-4D97-AF65-F5344CB8AC3E}">
        <p14:creationId xmlns:p14="http://schemas.microsoft.com/office/powerpoint/2010/main" val="34981017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p>
        </p:txBody>
      </p:sp>
      <p:sp>
        <p:nvSpPr>
          <p:cNvPr id="3" name="内容占位符 2"/>
          <p:cNvSpPr>
            <a:spLocks noGrp="1"/>
          </p:cNvSpPr>
          <p:nvPr>
            <p:ph idx="1"/>
          </p:nvPr>
        </p:nvSpPr>
        <p:spPr/>
        <p:txBody>
          <a:bodyPr/>
          <a:lstStyle/>
          <a:p>
            <a:r>
              <a:rPr lang="en-US" altLang="zh-CN" sz="2000" dirty="0"/>
              <a:t>【</a:t>
            </a:r>
            <a:r>
              <a:rPr lang="zh-CN" altLang="en-US" sz="2000" dirty="0"/>
              <a:t>例子</a:t>
            </a:r>
            <a:r>
              <a:rPr lang="en-US" altLang="zh-CN" sz="2000" dirty="0"/>
              <a:t>8】</a:t>
            </a:r>
          </a:p>
          <a:p>
            <a:r>
              <a:rPr lang="en-US" altLang="zh-CN" sz="2000" dirty="0"/>
              <a:t>Example11_8</a:t>
            </a:r>
          </a:p>
          <a:p>
            <a:pPr lvl="1"/>
            <a:r>
              <a:rPr lang="en-US" altLang="zh-CN" sz="2000" dirty="0"/>
              <a:t>BroadCast.java</a:t>
            </a:r>
          </a:p>
          <a:p>
            <a:pPr lvl="1"/>
            <a:r>
              <a:rPr lang="en-US" altLang="zh-CN" sz="2000" dirty="0"/>
              <a:t>Receive.java</a:t>
            </a:r>
            <a:endParaRPr lang="zh-CN" altLang="en-US" sz="3600" dirty="0"/>
          </a:p>
        </p:txBody>
      </p:sp>
      <p:pic>
        <p:nvPicPr>
          <p:cNvPr id="7" name="图片 6">
            <a:extLst>
              <a:ext uri="{FF2B5EF4-FFF2-40B4-BE49-F238E27FC236}">
                <a16:creationId xmlns:a16="http://schemas.microsoft.com/office/drawing/2014/main" id="{9840BD2B-69BC-4369-9E96-C9399A5F39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5472" y="1775793"/>
            <a:ext cx="5842992" cy="4389511"/>
          </a:xfrm>
          <a:prstGeom prst="rect">
            <a:avLst/>
          </a:prstGeom>
        </p:spPr>
      </p:pic>
      <p:sp>
        <p:nvSpPr>
          <p:cNvPr id="5" name="灯片编号占位符 4"/>
          <p:cNvSpPr>
            <a:spLocks noGrp="1"/>
          </p:cNvSpPr>
          <p:nvPr>
            <p:ph type="sldNum" sz="quarter" idx="12"/>
          </p:nvPr>
        </p:nvSpPr>
        <p:spPr/>
        <p:txBody>
          <a:bodyPr/>
          <a:lstStyle/>
          <a:p>
            <a:fld id="{B6F15528-21DE-4FAA-801E-634DDDAF4B2B}" type="slidenum">
              <a:rPr lang="en-US" smtClean="0"/>
              <a:pPr/>
              <a:t>79</a:t>
            </a:fld>
            <a:endParaRPr lang="en-US"/>
          </a:p>
        </p:txBody>
      </p:sp>
    </p:spTree>
    <p:extLst>
      <p:ext uri="{BB962C8B-B14F-4D97-AF65-F5344CB8AC3E}">
        <p14:creationId xmlns:p14="http://schemas.microsoft.com/office/powerpoint/2010/main" val="1072931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11.2 </a:t>
            </a:r>
            <a:r>
              <a:rPr lang="zh-CN" altLang="en-US" sz="3200" dirty="0"/>
              <a:t>读取</a:t>
            </a:r>
            <a:r>
              <a:rPr lang="en-US" altLang="zh-CN" sz="3200" dirty="0"/>
              <a:t>URL</a:t>
            </a:r>
            <a:r>
              <a:rPr lang="zh-CN" altLang="en-US" sz="3200" dirty="0"/>
              <a:t>中的资源</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1】</a:t>
            </a:r>
          </a:p>
          <a:p>
            <a:r>
              <a:rPr lang="en-US" altLang="zh-CN" sz="2000"/>
              <a:t>Example11_1.java</a:t>
            </a:r>
          </a:p>
          <a:p>
            <a:endParaRPr lang="zh-CN" altLang="en-US" sz="2000" dirty="0"/>
          </a:p>
        </p:txBody>
      </p:sp>
      <p:pic>
        <p:nvPicPr>
          <p:cNvPr id="7" name="图片 6">
            <a:extLst>
              <a:ext uri="{FF2B5EF4-FFF2-40B4-BE49-F238E27FC236}">
                <a16:creationId xmlns:a16="http://schemas.microsoft.com/office/drawing/2014/main" id="{B3A7EC05-46D2-F40D-9503-E4EC68AE9194}"/>
              </a:ext>
            </a:extLst>
          </p:cNvPr>
          <p:cNvPicPr>
            <a:picLocks noChangeAspect="1"/>
          </p:cNvPicPr>
          <p:nvPr/>
        </p:nvPicPr>
        <p:blipFill>
          <a:blip r:embed="rId2" cstate="print"/>
          <a:stretch>
            <a:fillRect/>
          </a:stretch>
        </p:blipFill>
        <p:spPr>
          <a:xfrm>
            <a:off x="3275856" y="1772816"/>
            <a:ext cx="4457888" cy="3628256"/>
          </a:xfrm>
          <a:prstGeom prst="rect">
            <a:avLst/>
          </a:prstGeom>
          <a:ln>
            <a:solidFill>
              <a:schemeClr val="tx1"/>
            </a:solidFill>
          </a:ln>
        </p:spPr>
      </p:pic>
      <p:sp>
        <p:nvSpPr>
          <p:cNvPr id="5" name="灯片编号占位符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5975630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9E49A90-7574-4610-83A3-47DAB247E60F}"/>
              </a:ext>
            </a:extLst>
          </p:cNvPr>
          <p:cNvSpPr txBox="1"/>
          <p:nvPr/>
        </p:nvSpPr>
        <p:spPr>
          <a:xfrm>
            <a:off x="7562659" y="6480540"/>
            <a:ext cx="1568956" cy="369332"/>
          </a:xfrm>
          <a:prstGeom prst="rect">
            <a:avLst/>
          </a:prstGeom>
          <a:noFill/>
        </p:spPr>
        <p:txBody>
          <a:bodyPr wrap="none" rtlCol="0">
            <a:spAutoFit/>
          </a:bodyPr>
          <a:lstStyle/>
          <a:p>
            <a:r>
              <a:rPr lang="en-US" altLang="zh-CN" dirty="0"/>
              <a:t>BroadCast.java</a:t>
            </a:r>
          </a:p>
        </p:txBody>
      </p:sp>
      <p:sp>
        <p:nvSpPr>
          <p:cNvPr id="9" name="矩形 8">
            <a:extLst>
              <a:ext uri="{FF2B5EF4-FFF2-40B4-BE49-F238E27FC236}">
                <a16:creationId xmlns:a16="http://schemas.microsoft.com/office/drawing/2014/main" id="{BB6B53C1-6BC9-45A4-A682-10E6B8461185}"/>
              </a:ext>
            </a:extLst>
          </p:cNvPr>
          <p:cNvSpPr/>
          <p:nvPr/>
        </p:nvSpPr>
        <p:spPr>
          <a:xfrm>
            <a:off x="35496" y="1188616"/>
            <a:ext cx="9073008" cy="4616648"/>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endParaRPr lang="zh-CN" altLang="en-US" sz="1400" dirty="0">
              <a:latin typeface="Consolas" panose="020B0609020204030204" pitchFamily="49" charset="0"/>
            </a:endParaRP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BroadCast</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Thread</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String </a:t>
            </a:r>
            <a:r>
              <a:rPr lang="en-US" altLang="zh-CN" sz="1400" dirty="0">
                <a:solidFill>
                  <a:srgbClr val="0000C0"/>
                </a:solidFill>
                <a:latin typeface="Consolas" panose="020B0609020204030204" pitchFamily="49" charset="0"/>
              </a:rPr>
              <a:t>s</a:t>
            </a:r>
            <a:r>
              <a:rPr lang="en-US" altLang="zh-CN" sz="1400" dirty="0">
                <a:solidFill>
                  <a:srgbClr val="000000"/>
                </a:solidFill>
                <a:latin typeface="Consolas" panose="020B0609020204030204" pitchFamily="49" charset="0"/>
              </a:rPr>
              <a:t> = </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捋起袖子加油干！</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a:solidFill>
                  <a:srgbClr val="0000C0"/>
                </a:solidFill>
                <a:latin typeface="Consolas" panose="020B0609020204030204" pitchFamily="49" charset="0"/>
              </a:rPr>
              <a:t>port</a:t>
            </a:r>
            <a:r>
              <a:rPr lang="en-US" altLang="zh-CN" sz="1400" b="1" dirty="0">
                <a:solidFill>
                  <a:srgbClr val="000000"/>
                </a:solidFill>
                <a:latin typeface="Consolas" panose="020B0609020204030204" pitchFamily="49" charset="0"/>
              </a:rPr>
              <a:t> = 5858;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组播的端口</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InetAddress</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group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组播组</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MulticastSocket</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多点广播套接字</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BroadCast</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group</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InetAddress.</a:t>
            </a:r>
            <a:r>
              <a:rPr lang="en-US" altLang="zh-CN" sz="1400" i="1" dirty="0" err="1">
                <a:solidFill>
                  <a:srgbClr val="000000"/>
                </a:solidFill>
                <a:latin typeface="Consolas" panose="020B0609020204030204" pitchFamily="49" charset="0"/>
              </a:rPr>
              <a:t>getByName</a:t>
            </a:r>
            <a:r>
              <a:rPr lang="en-US" altLang="zh-CN" sz="1400" i="1" dirty="0">
                <a:solidFill>
                  <a:srgbClr val="000000"/>
                </a:solidFill>
                <a:latin typeface="Consolas" panose="020B0609020204030204" pitchFamily="49" charset="0"/>
              </a:rPr>
              <a:t>(</a:t>
            </a:r>
            <a:r>
              <a:rPr lang="en-US" altLang="zh-CN" sz="1400" i="1" dirty="0">
                <a:solidFill>
                  <a:srgbClr val="2A00FF"/>
                </a:solidFill>
                <a:latin typeface="Consolas" panose="020B0609020204030204" pitchFamily="49" charset="0"/>
              </a:rPr>
              <a:t>"239.255.8.0"</a:t>
            </a:r>
            <a:r>
              <a:rPr lang="en-US" altLang="zh-CN" sz="1400" i="1" dirty="0">
                <a:solidFill>
                  <a:srgbClr val="000000"/>
                </a:solidFill>
                <a:latin typeface="Consolas" panose="020B0609020204030204" pitchFamily="49" charset="0"/>
              </a:rPr>
              <a:t>); </a:t>
            </a:r>
            <a:r>
              <a:rPr lang="en-US" altLang="zh-CN" sz="1400" i="1" dirty="0">
                <a:solidFill>
                  <a:srgbClr val="3F7F5F"/>
                </a:solidFill>
                <a:latin typeface="Consolas" panose="020B0609020204030204" pitchFamily="49" charset="0"/>
              </a:rPr>
              <a:t>// </a:t>
            </a:r>
            <a:r>
              <a:rPr lang="zh-CN" altLang="en-US" sz="1400" i="1" dirty="0">
                <a:solidFill>
                  <a:srgbClr val="3F7F5F"/>
                </a:solidFill>
                <a:latin typeface="Consolas" panose="020B0609020204030204" pitchFamily="49" charset="0"/>
              </a:rPr>
              <a:t>设置组播组为</a:t>
            </a:r>
            <a:r>
              <a:rPr lang="en-US" altLang="zh-CN" sz="1400" i="1" dirty="0">
                <a:solidFill>
                  <a:srgbClr val="3F7F5F"/>
                </a:solidFill>
                <a:latin typeface="Consolas" panose="020B0609020204030204" pitchFamily="49" charset="0"/>
              </a:rPr>
              <a:t>239.255.8.0</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MulticastSocket</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port</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多点广播套接字将在</a:t>
            </a:r>
            <a:r>
              <a:rPr lang="en-US" altLang="zh-CN" sz="1400" b="1" dirty="0">
                <a:solidFill>
                  <a:srgbClr val="3F7F5F"/>
                </a:solidFill>
                <a:latin typeface="Consolas" panose="020B0609020204030204" pitchFamily="49" charset="0"/>
              </a:rPr>
              <a:t>port</a:t>
            </a:r>
            <a:r>
              <a:rPr lang="zh-CN" altLang="en-US" sz="1400" b="1" dirty="0">
                <a:solidFill>
                  <a:srgbClr val="3F7F5F"/>
                </a:solidFill>
                <a:latin typeface="Consolas" panose="020B0609020204030204" pitchFamily="49" charset="0"/>
              </a:rPr>
              <a:t>端口广播</a:t>
            </a:r>
          </a:p>
          <a:p>
            <a:pPr algn="l"/>
            <a:r>
              <a:rPr lang="zh-CN" altLang="en-US"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socket</a:t>
            </a:r>
            <a:r>
              <a:rPr lang="en-US" altLang="zh-CN" sz="1400" dirty="0" err="1">
                <a:solidFill>
                  <a:srgbClr val="000000"/>
                </a:solidFill>
                <a:latin typeface="Consolas" panose="020B0609020204030204" pitchFamily="49" charset="0"/>
              </a:rPr>
              <a:t>.setTimeToLive</a:t>
            </a:r>
            <a:r>
              <a:rPr lang="en-US" altLang="zh-CN" sz="1400" dirty="0">
                <a:solidFill>
                  <a:srgbClr val="000000"/>
                </a:solidFill>
                <a:latin typeface="Consolas" panose="020B0609020204030204" pitchFamily="49" charset="0"/>
              </a:rPr>
              <a:t>(0);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多点广播套接字发送数据报范围为本地主机</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socket</a:t>
            </a:r>
            <a:r>
              <a:rPr lang="en-US" altLang="zh-CN" sz="1400" dirty="0" err="1">
                <a:solidFill>
                  <a:srgbClr val="000000"/>
                </a:solidFill>
                <a:latin typeface="Consolas" panose="020B0609020204030204" pitchFamily="49" charset="0"/>
              </a:rPr>
              <a:t>.</a:t>
            </a:r>
            <a:r>
              <a:rPr lang="en-US" altLang="zh-CN" sz="1400" strike="sngStrike" dirty="0" err="1">
                <a:solidFill>
                  <a:srgbClr val="000000"/>
                </a:solidFill>
                <a:latin typeface="Consolas" panose="020B0609020204030204" pitchFamily="49" charset="0"/>
              </a:rPr>
              <a:t>joinGroup</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group</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加入组播组</a:t>
            </a:r>
            <a:r>
              <a:rPr lang="en-US" altLang="zh-CN" sz="1400" dirty="0">
                <a:solidFill>
                  <a:srgbClr val="3F7F5F"/>
                </a:solidFill>
                <a:latin typeface="Consolas" panose="020B0609020204030204" pitchFamily="49" charset="0"/>
              </a:rPr>
              <a:t>,</a:t>
            </a:r>
            <a:r>
              <a:rPr lang="zh-CN" altLang="en-US" sz="1400" dirty="0">
                <a:solidFill>
                  <a:srgbClr val="3F7F5F"/>
                </a:solidFill>
                <a:latin typeface="Consolas" panose="020B0609020204030204" pitchFamily="49" charset="0"/>
              </a:rPr>
              <a:t>加入</a:t>
            </a:r>
            <a:r>
              <a:rPr lang="en-US" altLang="zh-CN" sz="1400" dirty="0">
                <a:solidFill>
                  <a:srgbClr val="3F7F5F"/>
                </a:solidFill>
                <a:latin typeface="Consolas" panose="020B0609020204030204" pitchFamily="49" charset="0"/>
              </a:rPr>
              <a:t>group</a:t>
            </a:r>
            <a:r>
              <a:rPr lang="zh-CN" altLang="en-US" sz="1400" dirty="0">
                <a:solidFill>
                  <a:srgbClr val="3F7F5F"/>
                </a:solidFill>
                <a:latin typeface="Consolas" panose="020B0609020204030204" pitchFamily="49" charset="0"/>
              </a:rPr>
              <a:t>后</a:t>
            </a:r>
            <a:r>
              <a:rPr lang="en-US" altLang="zh-CN" sz="1400" dirty="0">
                <a:solidFill>
                  <a:srgbClr val="3F7F5F"/>
                </a:solidFill>
                <a:latin typeface="Consolas" panose="020B0609020204030204" pitchFamily="49" charset="0"/>
              </a:rPr>
              <a:t>,socket</a:t>
            </a:r>
            <a:r>
              <a:rPr lang="zh-CN" altLang="en-US" sz="1400" dirty="0">
                <a:solidFill>
                  <a:srgbClr val="3F7F5F"/>
                </a:solidFill>
                <a:latin typeface="Consolas" panose="020B0609020204030204" pitchFamily="49" charset="0"/>
              </a:rPr>
              <a:t>发送的数据报可以被加入到</a:t>
            </a:r>
            <a:r>
              <a:rPr lang="en-US" altLang="zh-CN" sz="1400" dirty="0">
                <a:solidFill>
                  <a:srgbClr val="3F7F5F"/>
                </a:solidFill>
                <a:latin typeface="Consolas" panose="020B0609020204030204" pitchFamily="49" charset="0"/>
              </a:rPr>
              <a:t>group</a:t>
            </a:r>
            <a:r>
              <a:rPr lang="zh-CN" altLang="en-US" sz="1400" dirty="0">
                <a:solidFill>
                  <a:srgbClr val="3F7F5F"/>
                </a:solidFill>
                <a:latin typeface="Consolas" panose="020B0609020204030204" pitchFamily="49" charset="0"/>
              </a:rPr>
              <a:t>中的成员接收到</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cxnSp>
        <p:nvCxnSpPr>
          <p:cNvPr id="10" name="Straight Arrow Connector 5">
            <a:extLst>
              <a:ext uri="{FF2B5EF4-FFF2-40B4-BE49-F238E27FC236}">
                <a16:creationId xmlns:a16="http://schemas.microsoft.com/office/drawing/2014/main" id="{58AA3AE0-7848-409E-827A-F26E14A47BFB}"/>
              </a:ext>
            </a:extLst>
          </p:cNvPr>
          <p:cNvCxnSpPr>
            <a:cxnSpLocks/>
          </p:cNvCxnSpPr>
          <p:nvPr/>
        </p:nvCxnSpPr>
        <p:spPr>
          <a:xfrm>
            <a:off x="395536" y="4778102"/>
            <a:ext cx="74157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B6F15528-21DE-4FAA-801E-634DDDAF4B2B}" type="slidenum">
              <a:rPr lang="en-US" smtClean="0"/>
              <a:pPr/>
              <a:t>80</a:t>
            </a:fld>
            <a:endParaRPr lang="en-US"/>
          </a:p>
        </p:txBody>
      </p:sp>
    </p:spTree>
    <p:extLst>
      <p:ext uri="{BB962C8B-B14F-4D97-AF65-F5344CB8AC3E}">
        <p14:creationId xmlns:p14="http://schemas.microsoft.com/office/powerpoint/2010/main" val="34685080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497FC45-2447-4831-9CF9-928D0D9F8E74}"/>
              </a:ext>
            </a:extLst>
          </p:cNvPr>
          <p:cNvSpPr txBox="1"/>
          <p:nvPr/>
        </p:nvSpPr>
        <p:spPr>
          <a:xfrm>
            <a:off x="7562659" y="6480540"/>
            <a:ext cx="1568956" cy="369332"/>
          </a:xfrm>
          <a:prstGeom prst="rect">
            <a:avLst/>
          </a:prstGeom>
          <a:noFill/>
        </p:spPr>
        <p:txBody>
          <a:bodyPr wrap="none" rtlCol="0">
            <a:spAutoFit/>
          </a:bodyPr>
          <a:lstStyle/>
          <a:p>
            <a:r>
              <a:rPr lang="en-US" altLang="zh-CN" dirty="0"/>
              <a:t>BroadCast.java</a:t>
            </a:r>
          </a:p>
        </p:txBody>
      </p:sp>
      <p:sp>
        <p:nvSpPr>
          <p:cNvPr id="3" name="矩形 2">
            <a:extLst>
              <a:ext uri="{FF2B5EF4-FFF2-40B4-BE49-F238E27FC236}">
                <a16:creationId xmlns:a16="http://schemas.microsoft.com/office/drawing/2014/main" id="{917D7BAC-D72E-494A-8596-574545D95F91}"/>
              </a:ext>
            </a:extLst>
          </p:cNvPr>
          <p:cNvSpPr/>
          <p:nvPr/>
        </p:nvSpPr>
        <p:spPr>
          <a:xfrm>
            <a:off x="35496" y="980728"/>
            <a:ext cx="9073008" cy="4832092"/>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DatagramPacket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待广播的数据报</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data</a:t>
            </a:r>
            <a:r>
              <a:rPr lang="en-US" altLang="zh-CN" sz="1400" b="1" dirty="0">
                <a:solidFill>
                  <a:srgbClr val="000000"/>
                </a:solidFill>
                <a:latin typeface="Consolas" panose="020B0609020204030204" pitchFamily="49" charset="0"/>
              </a:rPr>
              <a:t>[] = </a:t>
            </a:r>
            <a:r>
              <a:rPr lang="en-US" altLang="zh-CN" sz="1400" b="1" dirty="0" err="1">
                <a:solidFill>
                  <a:srgbClr val="0000C0"/>
                </a:solidFill>
                <a:latin typeface="Consolas" panose="020B0609020204030204" pitchFamily="49" charset="0"/>
              </a:rPr>
              <a:t>s</a:t>
            </a:r>
            <a:r>
              <a:rPr lang="en-US" altLang="zh-CN" sz="1400" b="1" dirty="0" err="1">
                <a:solidFill>
                  <a:srgbClr val="000000"/>
                </a:solidFill>
                <a:latin typeface="Consolas" panose="020B0609020204030204" pitchFamily="49" charset="0"/>
              </a:rPr>
              <a:t>.getBytes</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DatagramPacket</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data</a:t>
            </a:r>
            <a:r>
              <a:rPr lang="en-US" altLang="zh-CN" sz="1400" b="1" dirty="0">
                <a:solidFill>
                  <a:srgbClr val="000000"/>
                </a:solidFill>
                <a:latin typeface="Consolas" panose="020B0609020204030204" pitchFamily="49" charset="0"/>
              </a:rPr>
              <a:t>, </a:t>
            </a:r>
            <a:r>
              <a:rPr lang="en-US" altLang="zh-CN" sz="1400" b="1" dirty="0" err="1">
                <a:solidFill>
                  <a:srgbClr val="6A3E3E"/>
                </a:solidFill>
                <a:latin typeface="Consolas" panose="020B0609020204030204" pitchFamily="49" charset="0"/>
              </a:rPr>
              <a:t>data</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length</a:t>
            </a:r>
            <a:r>
              <a:rPr lang="en-US" altLang="zh-CN" sz="1400" b="1" dirty="0">
                <a:solidFill>
                  <a:srgbClr val="000000"/>
                </a:solidFill>
                <a:latin typeface="Consolas" panose="020B0609020204030204" pitchFamily="49" charset="0"/>
              </a:rPr>
              <a:t>, </a:t>
            </a:r>
            <a:r>
              <a:rPr lang="en-US" altLang="zh-CN" sz="1400" b="1" dirty="0">
                <a:solidFill>
                  <a:srgbClr val="0000C0"/>
                </a:solidFill>
                <a:latin typeface="Consolas" panose="020B0609020204030204" pitchFamily="49" charset="0"/>
              </a:rPr>
              <a:t>group</a:t>
            </a:r>
            <a:r>
              <a:rPr lang="en-US" altLang="zh-CN" sz="1400" b="1" dirty="0">
                <a:solidFill>
                  <a:srgbClr val="000000"/>
                </a:solidFill>
                <a:latin typeface="Consolas" panose="020B0609020204030204" pitchFamily="49" charset="0"/>
              </a:rPr>
              <a:t>, </a:t>
            </a:r>
            <a:r>
              <a:rPr lang="en-US" altLang="zh-CN" sz="1400" b="1" dirty="0">
                <a:solidFill>
                  <a:srgbClr val="0000C0"/>
                </a:solidFill>
                <a:latin typeface="Consolas" panose="020B0609020204030204" pitchFamily="49" charset="0"/>
              </a:rPr>
              <a:t>port</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7F0055"/>
                </a:solidFill>
                <a:latin typeface="Consolas" panose="020B0609020204030204" pitchFamily="49" charset="0"/>
              </a:rPr>
              <a:t>new</a:t>
            </a:r>
            <a:r>
              <a:rPr lang="en-US" altLang="zh-CN" sz="1400" b="1" i="1" dirty="0">
                <a:solidFill>
                  <a:srgbClr val="000000"/>
                </a:solidFill>
                <a:latin typeface="Consolas" panose="020B0609020204030204" pitchFamily="49" charset="0"/>
              </a:rPr>
              <a:t> String(</a:t>
            </a:r>
            <a:r>
              <a:rPr lang="en-US" altLang="zh-CN" sz="1400" b="1" i="1" dirty="0">
                <a:solidFill>
                  <a:srgbClr val="6A3E3E"/>
                </a:solidFill>
                <a:latin typeface="Consolas" panose="020B0609020204030204" pitchFamily="49" charset="0"/>
              </a:rPr>
              <a:t>data</a:t>
            </a:r>
            <a:r>
              <a:rPr lang="en-US" altLang="zh-CN" sz="1400" b="1" i="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socket</a:t>
            </a:r>
            <a:r>
              <a:rPr lang="en-US" altLang="zh-CN" sz="1400" dirty="0" err="1">
                <a:solidFill>
                  <a:srgbClr val="000000"/>
                </a:solidFill>
                <a:latin typeface="Consolas" panose="020B0609020204030204" pitchFamily="49" charset="0"/>
              </a:rPr>
              <a:t>.send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packet</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广播数据报</a:t>
            </a:r>
          </a:p>
          <a:p>
            <a:pPr algn="l"/>
            <a:r>
              <a:rPr lang="en-US" altLang="zh-CN" sz="1400" dirty="0">
                <a:solidFill>
                  <a:srgbClr val="000000"/>
                </a:solidFill>
                <a:latin typeface="Consolas" panose="020B0609020204030204" pitchFamily="49" charset="0"/>
              </a:rPr>
              <a:t>             </a:t>
            </a:r>
            <a:r>
              <a:rPr lang="en-US" altLang="zh-CN" sz="1400" i="1" dirty="0">
                <a:solidFill>
                  <a:srgbClr val="000000"/>
                </a:solidFill>
                <a:latin typeface="Consolas" panose="020B0609020204030204" pitchFamily="49" charset="0"/>
              </a:rPr>
              <a:t>sleep(2000);</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BroadCast</a:t>
            </a:r>
            <a:r>
              <a:rPr lang="en-US" altLang="zh-CN" sz="1400" b="1" dirty="0">
                <a:solidFill>
                  <a:srgbClr val="000000"/>
                </a:solidFill>
                <a:latin typeface="Consolas" panose="020B0609020204030204" pitchFamily="49" charset="0"/>
              </a:rPr>
              <a:t>().start();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a:t>
            </a:r>
          </a:p>
        </p:txBody>
      </p:sp>
      <p:cxnSp>
        <p:nvCxnSpPr>
          <p:cNvPr id="4" name="Straight Arrow Connector 5">
            <a:extLst>
              <a:ext uri="{FF2B5EF4-FFF2-40B4-BE49-F238E27FC236}">
                <a16:creationId xmlns:a16="http://schemas.microsoft.com/office/drawing/2014/main" id="{5732DB3D-B8A7-4B7B-B36F-C5E613F8F5F0}"/>
              </a:ext>
            </a:extLst>
          </p:cNvPr>
          <p:cNvCxnSpPr>
            <a:cxnSpLocks/>
          </p:cNvCxnSpPr>
          <p:nvPr/>
        </p:nvCxnSpPr>
        <p:spPr>
          <a:xfrm>
            <a:off x="129447" y="3284984"/>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B6F15528-21DE-4FAA-801E-634DDDAF4B2B}" type="slidenum">
              <a:rPr lang="en-US" smtClean="0"/>
              <a:pPr/>
              <a:t>81</a:t>
            </a:fld>
            <a:endParaRPr lang="en-US"/>
          </a:p>
        </p:txBody>
      </p:sp>
    </p:spTree>
    <p:extLst>
      <p:ext uri="{BB962C8B-B14F-4D97-AF65-F5344CB8AC3E}">
        <p14:creationId xmlns:p14="http://schemas.microsoft.com/office/powerpoint/2010/main" val="31026364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263954B-EB5C-497F-A5CC-8513489E80AD}"/>
              </a:ext>
            </a:extLst>
          </p:cNvPr>
          <p:cNvSpPr txBox="1"/>
          <p:nvPr/>
        </p:nvSpPr>
        <p:spPr>
          <a:xfrm>
            <a:off x="7797970" y="6480540"/>
            <a:ext cx="1334917" cy="369332"/>
          </a:xfrm>
          <a:prstGeom prst="rect">
            <a:avLst/>
          </a:prstGeom>
          <a:noFill/>
        </p:spPr>
        <p:txBody>
          <a:bodyPr wrap="none" rtlCol="0">
            <a:spAutoFit/>
          </a:bodyPr>
          <a:lstStyle/>
          <a:p>
            <a:r>
              <a:rPr lang="en-US" altLang="zh-CN" dirty="0"/>
              <a:t>Receive.java</a:t>
            </a:r>
          </a:p>
        </p:txBody>
      </p:sp>
      <p:sp>
        <p:nvSpPr>
          <p:cNvPr id="4" name="矩形 3">
            <a:extLst>
              <a:ext uri="{FF2B5EF4-FFF2-40B4-BE49-F238E27FC236}">
                <a16:creationId xmlns:a16="http://schemas.microsoft.com/office/drawing/2014/main" id="{BFFB3A3F-746C-4A4C-A314-F280002B0543}"/>
              </a:ext>
            </a:extLst>
          </p:cNvPr>
          <p:cNvSpPr/>
          <p:nvPr/>
        </p:nvSpPr>
        <p:spPr>
          <a:xfrm>
            <a:off x="35496" y="2060848"/>
            <a:ext cx="9073008" cy="2893100"/>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 </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Receive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Runnable,ActionListener</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int</a:t>
            </a:r>
            <a:r>
              <a:rPr lang="en-US" altLang="zh-CN" sz="1400" b="1" dirty="0">
                <a:solidFill>
                  <a:srgbClr val="000000"/>
                </a:solidFill>
                <a:latin typeface="Consolas" panose="020B0609020204030204" pitchFamily="49" charset="0"/>
              </a:rPr>
              <a:t> </a:t>
            </a:r>
            <a:r>
              <a:rPr lang="en-US" altLang="zh-CN" sz="1400" b="1" dirty="0">
                <a:solidFill>
                  <a:srgbClr val="0000C0"/>
                </a:solidFill>
                <a:latin typeface="Consolas" panose="020B0609020204030204" pitchFamily="49" charset="0"/>
              </a:rPr>
              <a:t>port</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组播的端口</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InetAddress</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group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组播组的地址</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MulticastSocket</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多点广播套接字</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startReceive</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stopReceive</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JTextArea</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showArea</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Thread </a:t>
            </a:r>
            <a:r>
              <a:rPr lang="en-US" altLang="zh-CN" sz="1400" dirty="0" err="1">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负责接收信息的线程</a:t>
            </a:r>
          </a:p>
          <a:p>
            <a:pPr algn="l"/>
            <a:r>
              <a:rPr lang="en-US" altLang="zh-CN" sz="1400" dirty="0">
                <a:solidFill>
                  <a:srgbClr val="000000"/>
                </a:solidFill>
                <a:latin typeface="Consolas" panose="020B0609020204030204" pitchFamily="49" charset="0"/>
              </a:rPr>
              <a:t>   </a:t>
            </a:r>
            <a:r>
              <a:rPr lang="en-US" altLang="zh-CN" sz="1400" b="1" dirty="0" err="1">
                <a:solidFill>
                  <a:srgbClr val="7F0055"/>
                </a:solidFill>
                <a:latin typeface="Consolas" panose="020B0609020204030204" pitchFamily="49" charset="0"/>
              </a:rPr>
              <a:t>boolean</a:t>
            </a:r>
            <a:r>
              <a:rPr lang="en-US" altLang="zh-CN" sz="1400" b="1" dirty="0">
                <a:solidFill>
                  <a:srgbClr val="000000"/>
                </a:solidFill>
                <a:latin typeface="Consolas" panose="020B0609020204030204" pitchFamily="49" charset="0"/>
              </a:rPr>
              <a:t> </a:t>
            </a:r>
            <a:r>
              <a:rPr lang="en-US" altLang="zh-CN" sz="1400" b="1" dirty="0">
                <a:solidFill>
                  <a:srgbClr val="0000C0"/>
                </a:solidFill>
                <a:latin typeface="Consolas" panose="020B0609020204030204" pitchFamily="49" charset="0"/>
              </a:rPr>
              <a:t>stop</a:t>
            </a:r>
            <a:r>
              <a:rPr lang="en-US" altLang="zh-CN" sz="1400" b="1"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false</a:t>
            </a:r>
            <a:r>
              <a:rPr lang="en-US" altLang="zh-CN" sz="1400" b="1"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sp>
        <p:nvSpPr>
          <p:cNvPr id="5" name="灯片编号占位符 4"/>
          <p:cNvSpPr>
            <a:spLocks noGrp="1"/>
          </p:cNvSpPr>
          <p:nvPr>
            <p:ph type="sldNum" sz="quarter" idx="12"/>
          </p:nvPr>
        </p:nvSpPr>
        <p:spPr/>
        <p:txBody>
          <a:bodyPr/>
          <a:lstStyle/>
          <a:p>
            <a:fld id="{B6F15528-21DE-4FAA-801E-634DDDAF4B2B}" type="slidenum">
              <a:rPr lang="en-US" smtClean="0"/>
              <a:pPr/>
              <a:t>82</a:t>
            </a:fld>
            <a:endParaRPr lang="en-US"/>
          </a:p>
        </p:txBody>
      </p:sp>
    </p:spTree>
    <p:extLst>
      <p:ext uri="{BB962C8B-B14F-4D97-AF65-F5344CB8AC3E}">
        <p14:creationId xmlns:p14="http://schemas.microsoft.com/office/powerpoint/2010/main" val="38691731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2E6F92A-5C25-490A-AE69-E9A612AA35F0}"/>
              </a:ext>
            </a:extLst>
          </p:cNvPr>
          <p:cNvSpPr txBox="1"/>
          <p:nvPr/>
        </p:nvSpPr>
        <p:spPr>
          <a:xfrm>
            <a:off x="7797970" y="6480540"/>
            <a:ext cx="1334917" cy="369332"/>
          </a:xfrm>
          <a:prstGeom prst="rect">
            <a:avLst/>
          </a:prstGeom>
          <a:noFill/>
        </p:spPr>
        <p:txBody>
          <a:bodyPr wrap="none" rtlCol="0">
            <a:spAutoFit/>
          </a:bodyPr>
          <a:lstStyle/>
          <a:p>
            <a:r>
              <a:rPr lang="en-US" altLang="zh-CN" dirty="0"/>
              <a:t>Receive.java</a:t>
            </a:r>
          </a:p>
        </p:txBody>
      </p:sp>
      <p:sp>
        <p:nvSpPr>
          <p:cNvPr id="4" name="矩形 3">
            <a:extLst>
              <a:ext uri="{FF2B5EF4-FFF2-40B4-BE49-F238E27FC236}">
                <a16:creationId xmlns:a16="http://schemas.microsoft.com/office/drawing/2014/main" id="{0ACC6A0F-E28E-4F7A-866E-537F696A6C55}"/>
              </a:ext>
            </a:extLst>
          </p:cNvPr>
          <p:cNvSpPr/>
          <p:nvPr/>
        </p:nvSpPr>
        <p:spPr>
          <a:xfrm>
            <a:off x="35496" y="10716"/>
            <a:ext cx="9073008" cy="6555641"/>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Receive()</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super</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定时接收信息</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startReceive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开始接收</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startReceive</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stopReceive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停止接收</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stopReceive</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showArea</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JTextArea</a:t>
            </a:r>
            <a:r>
              <a:rPr lang="en-US" altLang="zh-CN" sz="1400" b="1" dirty="0">
                <a:solidFill>
                  <a:srgbClr val="000000"/>
                </a:solidFill>
                <a:latin typeface="Consolas" panose="020B0609020204030204" pitchFamily="49" charset="0"/>
              </a:rPr>
              <a:t>(10,10);</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JPanel</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north</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JPanel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north</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startReceive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north</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stopReceive</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Container </a:t>
            </a:r>
            <a:r>
              <a:rPr lang="en-US" altLang="zh-CN" sz="1400" dirty="0">
                <a:solidFill>
                  <a:srgbClr val="6A3E3E"/>
                </a:solidFill>
                <a:latin typeface="Consolas" panose="020B0609020204030204" pitchFamily="49" charset="0"/>
              </a:rPr>
              <a:t>con</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getContentPane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north</a:t>
            </a:r>
            <a:r>
              <a:rPr lang="en-US" altLang="zh-CN" sz="1400"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NORTH</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showArea</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CENTER</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port</a:t>
            </a:r>
            <a:r>
              <a:rPr lang="en-US" altLang="zh-CN" sz="1400" dirty="0">
                <a:solidFill>
                  <a:srgbClr val="000000"/>
                </a:solidFill>
                <a:latin typeface="Consolas" panose="020B0609020204030204" pitchFamily="49" charset="0"/>
              </a:rPr>
              <a:t>=5858;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group</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InetAddress.</a:t>
            </a:r>
            <a:r>
              <a:rPr lang="en-US" altLang="zh-CN" sz="1400" i="1" dirty="0" err="1">
                <a:solidFill>
                  <a:srgbClr val="000000"/>
                </a:solidFill>
                <a:latin typeface="Consolas" panose="020B0609020204030204" pitchFamily="49" charset="0"/>
              </a:rPr>
              <a:t>getByName</a:t>
            </a:r>
            <a:r>
              <a:rPr lang="en-US" altLang="zh-CN" sz="1400" i="1" dirty="0">
                <a:solidFill>
                  <a:srgbClr val="000000"/>
                </a:solidFill>
                <a:latin typeface="Consolas" panose="020B0609020204030204" pitchFamily="49" charset="0"/>
              </a:rPr>
              <a:t>(</a:t>
            </a:r>
            <a:r>
              <a:rPr lang="en-US" altLang="zh-CN" sz="1400" i="1" dirty="0">
                <a:solidFill>
                  <a:srgbClr val="2A00FF"/>
                </a:solidFill>
                <a:latin typeface="Consolas" panose="020B0609020204030204" pitchFamily="49" charset="0"/>
              </a:rPr>
              <a:t>"239.255.8.0"</a:t>
            </a:r>
            <a:r>
              <a:rPr lang="en-US" altLang="zh-CN" sz="1400" i="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MulticastSocket</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port</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socket</a:t>
            </a:r>
            <a:r>
              <a:rPr lang="en-US" altLang="zh-CN" sz="1400" dirty="0" err="1">
                <a:solidFill>
                  <a:srgbClr val="000000"/>
                </a:solidFill>
                <a:latin typeface="Consolas" panose="020B0609020204030204" pitchFamily="49" charset="0"/>
              </a:rPr>
              <a:t>.</a:t>
            </a:r>
            <a:r>
              <a:rPr lang="en-US" altLang="zh-CN" sz="1400" u="sng" strike="sngStrike" dirty="0" err="1">
                <a:solidFill>
                  <a:srgbClr val="000000"/>
                </a:solidFill>
                <a:latin typeface="Consolas" panose="020B0609020204030204" pitchFamily="49" charset="0"/>
              </a:rPr>
              <a:t>joinGroup</a:t>
            </a:r>
            <a:r>
              <a:rPr lang="en-US" altLang="zh-CN" sz="1400" u="sng" strike="sngStrike" dirty="0">
                <a:solidFill>
                  <a:srgbClr val="000000"/>
                </a:solidFill>
                <a:latin typeface="Consolas" panose="020B0609020204030204" pitchFamily="49" charset="0"/>
              </a:rPr>
              <a:t>(</a:t>
            </a:r>
            <a:r>
              <a:rPr lang="en-US" altLang="zh-CN" sz="1400" u="sng" strike="sngStrike" dirty="0">
                <a:solidFill>
                  <a:srgbClr val="0000C0"/>
                </a:solidFill>
                <a:latin typeface="Consolas" panose="020B0609020204030204" pitchFamily="49" charset="0"/>
              </a:rPr>
              <a:t>group</a:t>
            </a:r>
            <a:r>
              <a:rPr lang="en-US" altLang="zh-CN" sz="1400" u="sng" strike="sngStrike"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setSize</a:t>
            </a:r>
            <a:r>
              <a:rPr lang="en-US" altLang="zh-CN" sz="1400" dirty="0">
                <a:solidFill>
                  <a:srgbClr val="000000"/>
                </a:solidFill>
                <a:latin typeface="Consolas" panose="020B0609020204030204" pitchFamily="49" charset="0"/>
              </a:rPr>
              <a:t>(320,300); validate();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cxnSp>
        <p:nvCxnSpPr>
          <p:cNvPr id="5" name="Straight Arrow Connector 5">
            <a:extLst>
              <a:ext uri="{FF2B5EF4-FFF2-40B4-BE49-F238E27FC236}">
                <a16:creationId xmlns:a16="http://schemas.microsoft.com/office/drawing/2014/main" id="{7D07907B-819B-49B0-92CA-AE87C3CC1591}"/>
              </a:ext>
            </a:extLst>
          </p:cNvPr>
          <p:cNvCxnSpPr>
            <a:cxnSpLocks/>
          </p:cNvCxnSpPr>
          <p:nvPr/>
        </p:nvCxnSpPr>
        <p:spPr>
          <a:xfrm>
            <a:off x="467544" y="5301208"/>
            <a:ext cx="59755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灯片编号占位符 5"/>
          <p:cNvSpPr>
            <a:spLocks noGrp="1"/>
          </p:cNvSpPr>
          <p:nvPr>
            <p:ph type="sldNum" sz="quarter" idx="12"/>
          </p:nvPr>
        </p:nvSpPr>
        <p:spPr/>
        <p:txBody>
          <a:bodyPr/>
          <a:lstStyle/>
          <a:p>
            <a:fld id="{B6F15528-21DE-4FAA-801E-634DDDAF4B2B}" type="slidenum">
              <a:rPr lang="en-US" smtClean="0"/>
              <a:pPr/>
              <a:t>83</a:t>
            </a:fld>
            <a:endParaRPr lang="en-US"/>
          </a:p>
        </p:txBody>
      </p:sp>
    </p:spTree>
    <p:extLst>
      <p:ext uri="{BB962C8B-B14F-4D97-AF65-F5344CB8AC3E}">
        <p14:creationId xmlns:p14="http://schemas.microsoft.com/office/powerpoint/2010/main" val="6638978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AF4E1E7-2451-42A0-8752-75C6E425889C}"/>
              </a:ext>
            </a:extLst>
          </p:cNvPr>
          <p:cNvSpPr txBox="1"/>
          <p:nvPr/>
        </p:nvSpPr>
        <p:spPr>
          <a:xfrm>
            <a:off x="7797970" y="6480540"/>
            <a:ext cx="1334917" cy="369332"/>
          </a:xfrm>
          <a:prstGeom prst="rect">
            <a:avLst/>
          </a:prstGeom>
          <a:noFill/>
        </p:spPr>
        <p:txBody>
          <a:bodyPr wrap="none" rtlCol="0">
            <a:spAutoFit/>
          </a:bodyPr>
          <a:lstStyle/>
          <a:p>
            <a:r>
              <a:rPr lang="en-US" altLang="zh-CN" dirty="0"/>
              <a:t>Receive.java</a:t>
            </a:r>
          </a:p>
        </p:txBody>
      </p:sp>
      <p:sp>
        <p:nvSpPr>
          <p:cNvPr id="3" name="矩形 2">
            <a:extLst>
              <a:ext uri="{FF2B5EF4-FFF2-40B4-BE49-F238E27FC236}">
                <a16:creationId xmlns:a16="http://schemas.microsoft.com/office/drawing/2014/main" id="{FFD5B915-60A6-4423-B372-2B6D2ED476A3}"/>
              </a:ext>
            </a:extLst>
          </p:cNvPr>
          <p:cNvSpPr/>
          <p:nvPr/>
        </p:nvSpPr>
        <p:spPr>
          <a:xfrm>
            <a:off x="35496" y="1196752"/>
            <a:ext cx="9073008" cy="4616648"/>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e</a:t>
            </a:r>
            <a:r>
              <a:rPr lang="en-US" altLang="zh-CN" sz="1400" b="1" dirty="0" err="1">
                <a:solidFill>
                  <a:srgbClr val="000000"/>
                </a:solidFill>
                <a:latin typeface="Consolas" panose="020B0609020204030204" pitchFamily="49" charset="0"/>
              </a:rPr>
              <a:t>.getSource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startReceive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thread</a:t>
            </a:r>
            <a:r>
              <a:rPr lang="en-US" altLang="zh-CN" sz="1400" b="1" dirty="0" err="1">
                <a:solidFill>
                  <a:srgbClr val="000000"/>
                </a:solidFill>
                <a:latin typeface="Consolas" panose="020B0609020204030204" pitchFamily="49" charset="0"/>
              </a:rPr>
              <a:t>.isAlive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stop</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false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thread</a:t>
            </a:r>
            <a:r>
              <a:rPr lang="en-US" altLang="zh-CN" sz="1400" dirty="0" err="1">
                <a:solidFill>
                  <a:srgbClr val="000000"/>
                </a:solidFill>
                <a:latin typeface="Consolas" panose="020B0609020204030204" pitchFamily="49" charset="0"/>
              </a:rPr>
              <a:t>.start</a:t>
            </a:r>
            <a:r>
              <a:rPr lang="en-US" altLang="zh-CN" sz="1400"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err="1">
                <a:solidFill>
                  <a:srgbClr val="6A3E3E"/>
                </a:solidFill>
                <a:latin typeface="Consolas" panose="020B0609020204030204" pitchFamily="49" charset="0"/>
              </a:rPr>
              <a:t>ee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e</a:t>
            </a:r>
            <a:r>
              <a:rPr lang="en-US" altLang="zh-CN" sz="1400" b="1" dirty="0" err="1">
                <a:solidFill>
                  <a:srgbClr val="000000"/>
                </a:solidFill>
                <a:latin typeface="Consolas" panose="020B0609020204030204" pitchFamily="49" charset="0"/>
              </a:rPr>
              <a:t>.getSource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stopReceive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stop</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
        <p:nvSpPr>
          <p:cNvPr id="4" name="灯片编号占位符 3"/>
          <p:cNvSpPr>
            <a:spLocks noGrp="1"/>
          </p:cNvSpPr>
          <p:nvPr>
            <p:ph type="sldNum" sz="quarter" idx="12"/>
          </p:nvPr>
        </p:nvSpPr>
        <p:spPr/>
        <p:txBody>
          <a:bodyPr/>
          <a:lstStyle/>
          <a:p>
            <a:fld id="{B6F15528-21DE-4FAA-801E-634DDDAF4B2B}" type="slidenum">
              <a:rPr lang="en-US" smtClean="0"/>
              <a:pPr/>
              <a:t>84</a:t>
            </a:fld>
            <a:endParaRPr lang="en-US"/>
          </a:p>
        </p:txBody>
      </p:sp>
    </p:spTree>
    <p:extLst>
      <p:ext uri="{BB962C8B-B14F-4D97-AF65-F5344CB8AC3E}">
        <p14:creationId xmlns:p14="http://schemas.microsoft.com/office/powerpoint/2010/main" val="14004921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AF4E1E7-2451-42A0-8752-75C6E425889C}"/>
              </a:ext>
            </a:extLst>
          </p:cNvPr>
          <p:cNvSpPr txBox="1"/>
          <p:nvPr/>
        </p:nvSpPr>
        <p:spPr>
          <a:xfrm>
            <a:off x="7797970" y="6480540"/>
            <a:ext cx="1334917" cy="369332"/>
          </a:xfrm>
          <a:prstGeom prst="rect">
            <a:avLst/>
          </a:prstGeom>
          <a:noFill/>
        </p:spPr>
        <p:txBody>
          <a:bodyPr wrap="none" rtlCol="0">
            <a:spAutoFit/>
          </a:bodyPr>
          <a:lstStyle/>
          <a:p>
            <a:r>
              <a:rPr lang="en-US" altLang="zh-CN" dirty="0"/>
              <a:t>Receive.java</a:t>
            </a:r>
          </a:p>
        </p:txBody>
      </p:sp>
      <p:sp>
        <p:nvSpPr>
          <p:cNvPr id="3" name="矩形 2">
            <a:extLst>
              <a:ext uri="{FF2B5EF4-FFF2-40B4-BE49-F238E27FC236}">
                <a16:creationId xmlns:a16="http://schemas.microsoft.com/office/drawing/2014/main" id="{FFD5B915-60A6-4423-B372-2B6D2ED476A3}"/>
              </a:ext>
            </a:extLst>
          </p:cNvPr>
          <p:cNvSpPr/>
          <p:nvPr/>
        </p:nvSpPr>
        <p:spPr>
          <a:xfrm>
            <a:off x="35496" y="404664"/>
            <a:ext cx="9073008" cy="5909310"/>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data</a:t>
            </a:r>
            <a:r>
              <a:rPr lang="en-US" altLang="zh-CN" sz="1400" b="1"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[8192];</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DatagramPacket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DatagramPacket</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data</a:t>
            </a:r>
            <a:r>
              <a:rPr lang="en-US" altLang="zh-CN" sz="1400" b="1" dirty="0" err="1">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data</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length</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group</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port</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socket</a:t>
            </a:r>
            <a:r>
              <a:rPr lang="en-US" altLang="zh-CN" sz="1400" dirty="0" err="1">
                <a:solidFill>
                  <a:srgbClr val="000000"/>
                </a:solidFill>
                <a:latin typeface="Consolas" panose="020B0609020204030204" pitchFamily="49" charset="0"/>
              </a:rPr>
              <a:t>.receive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packet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String </a:t>
            </a:r>
            <a:r>
              <a:rPr lang="en-US" altLang="zh-CN" sz="1400" dirty="0">
                <a:solidFill>
                  <a:srgbClr val="6A3E3E"/>
                </a:solidFill>
                <a:latin typeface="Consolas" panose="020B0609020204030204" pitchFamily="49" charset="0"/>
              </a:rPr>
              <a:t>message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String(</a:t>
            </a:r>
            <a:r>
              <a:rPr lang="en-US" altLang="zh-CN" sz="1400" b="1" dirty="0" err="1">
                <a:solidFill>
                  <a:srgbClr val="6A3E3E"/>
                </a:solidFill>
                <a:latin typeface="Consolas" panose="020B0609020204030204" pitchFamily="49" charset="0"/>
              </a:rPr>
              <a:t>packet</a:t>
            </a:r>
            <a:r>
              <a:rPr lang="en-US" altLang="zh-CN" sz="1400" b="1" dirty="0" err="1">
                <a:solidFill>
                  <a:srgbClr val="000000"/>
                </a:solidFill>
                <a:latin typeface="Consolas" panose="020B0609020204030204" pitchFamily="49" charset="0"/>
              </a:rPr>
              <a:t>.getData</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packet</a:t>
            </a:r>
            <a:r>
              <a:rPr lang="en-US" altLang="zh-CN" sz="1400" b="1" dirty="0">
                <a:solidFill>
                  <a:srgbClr val="000000"/>
                </a:solidFill>
                <a:latin typeface="Consolas" panose="020B0609020204030204" pitchFamily="49" charset="0"/>
              </a:rPr>
              <a:t>.getLength());</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showArea</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en-US" altLang="zh-CN" sz="1400" dirty="0" err="1">
                <a:solidFill>
                  <a:srgbClr val="2A00FF"/>
                </a:solidFill>
                <a:latin typeface="Consolas" panose="020B0609020204030204" pitchFamily="49" charset="0"/>
              </a:rPr>
              <a:t>n"</a:t>
            </a:r>
            <a:r>
              <a:rPr lang="en-US" altLang="zh-CN" sz="1400" dirty="0" err="1">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message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showArea</a:t>
            </a:r>
            <a:r>
              <a:rPr lang="en-US" altLang="zh-CN" sz="1400" dirty="0" err="1">
                <a:solidFill>
                  <a:srgbClr val="000000"/>
                </a:solidFill>
                <a:latin typeface="Consolas" panose="020B0609020204030204" pitchFamily="49" charset="0"/>
              </a:rPr>
              <a:t>.setCaretPosition</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showArea</a:t>
            </a:r>
            <a:r>
              <a:rPr lang="en-US" altLang="zh-CN" sz="1400" dirty="0" err="1">
                <a:solidFill>
                  <a:srgbClr val="000000"/>
                </a:solidFill>
                <a:latin typeface="Consolas" panose="020B0609020204030204" pitchFamily="49" charset="0"/>
              </a:rPr>
              <a:t>.getText</a:t>
            </a:r>
            <a:r>
              <a:rPr lang="en-US" altLang="zh-CN" sz="1400" dirty="0">
                <a:solidFill>
                  <a:srgbClr val="000000"/>
                </a:solidFill>
                <a:latin typeface="Consolas" panose="020B0609020204030204" pitchFamily="49" charset="0"/>
              </a:rPr>
              <a:t>().length());</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stop</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break</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Receive();</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cxnSp>
        <p:nvCxnSpPr>
          <p:cNvPr id="4" name="Straight Arrow Connector 5">
            <a:extLst>
              <a:ext uri="{FF2B5EF4-FFF2-40B4-BE49-F238E27FC236}">
                <a16:creationId xmlns:a16="http://schemas.microsoft.com/office/drawing/2014/main" id="{DFC3F30A-FB81-4386-8EED-3CA12697A7D4}"/>
              </a:ext>
            </a:extLst>
          </p:cNvPr>
          <p:cNvCxnSpPr>
            <a:cxnSpLocks/>
          </p:cNvCxnSpPr>
          <p:nvPr/>
        </p:nvCxnSpPr>
        <p:spPr>
          <a:xfrm>
            <a:off x="83121" y="2492896"/>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B6F15528-21DE-4FAA-801E-634DDDAF4B2B}" type="slidenum">
              <a:rPr lang="en-US" smtClean="0"/>
              <a:pPr/>
              <a:t>85</a:t>
            </a:fld>
            <a:endParaRPr lang="en-US"/>
          </a:p>
        </p:txBody>
      </p:sp>
    </p:spTree>
    <p:extLst>
      <p:ext uri="{BB962C8B-B14F-4D97-AF65-F5344CB8AC3E}">
        <p14:creationId xmlns:p14="http://schemas.microsoft.com/office/powerpoint/2010/main" val="23241326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solidFill>
                  <a:srgbClr val="FF0000"/>
                </a:solidFill>
              </a:rPr>
              <a:t>11.10 Java</a:t>
            </a:r>
            <a:r>
              <a:rPr lang="zh-CN" altLang="en-US" sz="2000" dirty="0">
                <a:solidFill>
                  <a:srgbClr val="FF0000"/>
                </a:solidFill>
              </a:rPr>
              <a:t>远程调用</a:t>
            </a:r>
          </a:p>
        </p:txBody>
      </p:sp>
      <p:sp>
        <p:nvSpPr>
          <p:cNvPr id="4" name="灯片编号占位符 3"/>
          <p:cNvSpPr>
            <a:spLocks noGrp="1"/>
          </p:cNvSpPr>
          <p:nvPr>
            <p:ph type="sldNum" sz="quarter" idx="12"/>
          </p:nvPr>
        </p:nvSpPr>
        <p:spPr/>
        <p:txBody>
          <a:bodyPr/>
          <a:lstStyle/>
          <a:p>
            <a:fld id="{B6F15528-21DE-4FAA-801E-634DDDAF4B2B}" type="slidenum">
              <a:rPr lang="en-US" smtClean="0"/>
              <a:pPr/>
              <a:t>86</a:t>
            </a:fld>
            <a:endParaRPr lang="en-US"/>
          </a:p>
        </p:txBody>
      </p:sp>
    </p:spTree>
    <p:extLst>
      <p:ext uri="{BB962C8B-B14F-4D97-AF65-F5344CB8AC3E}">
        <p14:creationId xmlns:p14="http://schemas.microsoft.com/office/powerpoint/2010/main" val="31273353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rmAutofit/>
          </a:bodyPr>
          <a:lstStyle/>
          <a:p>
            <a:r>
              <a:rPr lang="en-US" altLang="zh-CN" sz="2000" dirty="0"/>
              <a:t>Java</a:t>
            </a:r>
            <a:r>
              <a:rPr lang="zh-CN" altLang="en-US" sz="2000" dirty="0"/>
              <a:t>远程调用（</a:t>
            </a:r>
            <a:r>
              <a:rPr lang="en-US" altLang="zh-CN" sz="2000" dirty="0"/>
              <a:t>Remote Method Invocation, RMI</a:t>
            </a:r>
            <a:r>
              <a:rPr lang="zh-CN" altLang="en-US" sz="2000" dirty="0"/>
              <a:t>）是一种分布式技术，使用</a:t>
            </a:r>
            <a:r>
              <a:rPr lang="en-US" altLang="zh-CN" sz="2000" dirty="0"/>
              <a:t>RMI</a:t>
            </a:r>
            <a:r>
              <a:rPr lang="zh-CN" altLang="en-US" sz="2000" dirty="0"/>
              <a:t>可以让一个虚拟机上的应用程序请求调用位于网络上另一处虚拟机上的对象。</a:t>
            </a:r>
            <a:endParaRPr lang="en-US" altLang="zh-CN" sz="2000" dirty="0"/>
          </a:p>
          <a:p>
            <a:endParaRPr lang="en-US" altLang="zh-CN" sz="2000" dirty="0"/>
          </a:p>
          <a:p>
            <a:r>
              <a:rPr lang="zh-CN" altLang="en-US" sz="2000" dirty="0"/>
              <a:t>习惯上称发出调用请求的虚拟机为</a:t>
            </a:r>
            <a:r>
              <a:rPr lang="zh-CN" altLang="en-US" sz="2000" b="1" dirty="0">
                <a:solidFill>
                  <a:srgbClr val="FF0000"/>
                </a:solidFill>
              </a:rPr>
              <a:t>（本地）客户机</a:t>
            </a:r>
            <a:r>
              <a:rPr lang="zh-CN" altLang="en-US" sz="2000" dirty="0"/>
              <a:t>，称接受并执行请求的虚拟机为</a:t>
            </a:r>
            <a:r>
              <a:rPr lang="zh-CN" altLang="en-US" sz="2000" b="1" dirty="0">
                <a:solidFill>
                  <a:srgbClr val="0000FF"/>
                </a:solidFill>
              </a:rPr>
              <a:t>（远程）服务器</a:t>
            </a:r>
            <a:r>
              <a:rPr lang="zh-CN" altLang="en-US" sz="2000" dirty="0"/>
              <a:t>。 </a:t>
            </a:r>
          </a:p>
        </p:txBody>
      </p:sp>
      <p:sp>
        <p:nvSpPr>
          <p:cNvPr id="4" name="灯片编号占位符 3"/>
          <p:cNvSpPr>
            <a:spLocks noGrp="1"/>
          </p:cNvSpPr>
          <p:nvPr>
            <p:ph type="sldNum" sz="quarter" idx="12"/>
          </p:nvPr>
        </p:nvSpPr>
        <p:spPr/>
        <p:txBody>
          <a:bodyPr/>
          <a:lstStyle/>
          <a:p>
            <a:fld id="{B6F15528-21DE-4FAA-801E-634DDDAF4B2B}" type="slidenum">
              <a:rPr lang="en-US" smtClean="0"/>
              <a:pPr/>
              <a:t>87</a:t>
            </a:fld>
            <a:endParaRPr lang="en-US"/>
          </a:p>
        </p:txBody>
      </p:sp>
    </p:spTree>
    <p:extLst>
      <p:ext uri="{BB962C8B-B14F-4D97-AF65-F5344CB8AC3E}">
        <p14:creationId xmlns:p14="http://schemas.microsoft.com/office/powerpoint/2010/main" val="13220383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rmAutofit fontScale="62500" lnSpcReduction="20000"/>
          </a:bodyPr>
          <a:lstStyle/>
          <a:p>
            <a:r>
              <a:rPr lang="en-US" altLang="zh-CN" dirty="0"/>
              <a:t>1. </a:t>
            </a:r>
            <a:r>
              <a:rPr lang="zh-CN" altLang="en-US" dirty="0"/>
              <a:t>远程对象及其代理</a:t>
            </a:r>
          </a:p>
          <a:p>
            <a:r>
              <a:rPr lang="en-US" altLang="zh-CN" dirty="0"/>
              <a:t>1) </a:t>
            </a:r>
            <a:r>
              <a:rPr lang="zh-CN" altLang="en-US" dirty="0"/>
              <a:t>远程对象</a:t>
            </a:r>
          </a:p>
          <a:p>
            <a:r>
              <a:rPr lang="zh-CN" altLang="en-US" dirty="0"/>
              <a:t>驻留在</a:t>
            </a:r>
            <a:r>
              <a:rPr lang="zh-CN" altLang="en-US" b="1" dirty="0">
                <a:solidFill>
                  <a:srgbClr val="0000FF"/>
                </a:solidFill>
              </a:rPr>
              <a:t>（远程）服务器</a:t>
            </a:r>
            <a:r>
              <a:rPr lang="zh-CN" altLang="en-US" dirty="0"/>
              <a:t>上的对象是客户要请求的对象，称作远程对象，即客户程序请求远程对象调用方法，然后远程对象调用方法并返回必要的结果。</a:t>
            </a:r>
          </a:p>
          <a:p>
            <a:endParaRPr lang="en-US" altLang="zh-CN" dirty="0"/>
          </a:p>
          <a:p>
            <a:r>
              <a:rPr lang="en-US" altLang="zh-CN" dirty="0"/>
              <a:t>2) </a:t>
            </a:r>
            <a:r>
              <a:rPr lang="zh-CN" altLang="en-US" dirty="0"/>
              <a:t>代理与存根（</a:t>
            </a:r>
            <a:r>
              <a:rPr lang="en-US" altLang="zh-CN" dirty="0"/>
              <a:t>Stub</a:t>
            </a:r>
            <a:r>
              <a:rPr lang="zh-CN" altLang="en-US" dirty="0"/>
              <a:t>）</a:t>
            </a:r>
          </a:p>
          <a:p>
            <a:r>
              <a:rPr lang="en-US" altLang="zh-CN" dirty="0"/>
              <a:t>RMI</a:t>
            </a:r>
            <a:r>
              <a:rPr lang="zh-CN" altLang="en-US" dirty="0"/>
              <a:t>不希望客户应用程序直接与远程对象打交道，代替地让用户程序和</a:t>
            </a:r>
            <a:r>
              <a:rPr lang="zh-CN" altLang="en-US" b="1" dirty="0">
                <a:solidFill>
                  <a:srgbClr val="FF0000"/>
                </a:solidFill>
              </a:rPr>
              <a:t>远程对象的代理</a:t>
            </a:r>
            <a:r>
              <a:rPr lang="zh-CN" altLang="en-US" dirty="0"/>
              <a:t>打交道。代理的特点是它与远程对象</a:t>
            </a:r>
            <a:r>
              <a:rPr lang="zh-CN" altLang="en-US" b="1" dirty="0">
                <a:solidFill>
                  <a:srgbClr val="FF0000"/>
                </a:solidFill>
              </a:rPr>
              <a:t>实现了相同的接口</a:t>
            </a:r>
            <a:r>
              <a:rPr lang="zh-CN" altLang="en-US" dirty="0"/>
              <a:t>，当用户请求代理调用这样的方法时，如果代理确认远程对象能调用相同的方法，就把实际的方法调用委派给远程对象。</a:t>
            </a:r>
          </a:p>
          <a:p>
            <a:r>
              <a:rPr lang="en-US" altLang="zh-CN" dirty="0"/>
              <a:t>RMI</a:t>
            </a:r>
            <a:r>
              <a:rPr lang="zh-CN" altLang="en-US" dirty="0"/>
              <a:t>会帮助生成一个存根（</a:t>
            </a:r>
            <a:r>
              <a:rPr lang="en-US" altLang="zh-CN" dirty="0"/>
              <a:t>Stub</a:t>
            </a:r>
            <a:r>
              <a:rPr lang="zh-CN" altLang="en-US" dirty="0"/>
              <a:t>）：一种特殊的字节码，并</a:t>
            </a:r>
            <a:r>
              <a:rPr lang="zh-CN" altLang="en-US" dirty="0">
                <a:solidFill>
                  <a:srgbClr val="FF0000"/>
                </a:solidFill>
              </a:rPr>
              <a:t>让这个存根产生的对象作为远程对象的代理</a:t>
            </a:r>
            <a:r>
              <a:rPr lang="zh-CN" altLang="en-US" dirty="0"/>
              <a:t>。代理需要驻留在客户端。因此，在</a:t>
            </a:r>
            <a:r>
              <a:rPr lang="en-US" altLang="zh-CN" dirty="0"/>
              <a:t>RMI</a:t>
            </a:r>
            <a:r>
              <a:rPr lang="zh-CN" altLang="en-US" dirty="0"/>
              <a:t>中，用户实际上是在和远程对象的代理直接打交道，用户想请求远程对象调用某个方法，只需向</a:t>
            </a:r>
            <a:r>
              <a:rPr lang="zh-CN" altLang="en-US" dirty="0">
                <a:solidFill>
                  <a:srgbClr val="FF0000"/>
                </a:solidFill>
              </a:rPr>
              <a:t>远程对象的代理</a:t>
            </a:r>
            <a:r>
              <a:rPr lang="zh-CN" altLang="en-US" dirty="0"/>
              <a:t>发出同样的请求即可，如图</a:t>
            </a:r>
            <a:r>
              <a:rPr lang="en-US" altLang="zh-CN" dirty="0"/>
              <a:t>11.8</a:t>
            </a:r>
            <a:r>
              <a:rPr lang="zh-CN" altLang="en-US" dirty="0"/>
              <a:t>所示。</a:t>
            </a: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88</a:t>
            </a:fld>
            <a:endParaRPr lang="en-US"/>
          </a:p>
        </p:txBody>
      </p:sp>
    </p:spTree>
    <p:extLst>
      <p:ext uri="{BB962C8B-B14F-4D97-AF65-F5344CB8AC3E}">
        <p14:creationId xmlns:p14="http://schemas.microsoft.com/office/powerpoint/2010/main" val="35291384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灯片编号占位符 2"/>
          <p:cNvSpPr>
            <a:spLocks noGrp="1"/>
          </p:cNvSpPr>
          <p:nvPr>
            <p:ph type="sldNum" sz="quarter" idx="12"/>
          </p:nvPr>
        </p:nvSpPr>
        <p:spPr/>
        <p:txBody>
          <a:bodyPr/>
          <a:lstStyle/>
          <a:p>
            <a:fld id="{B6F15528-21DE-4FAA-801E-634DDDAF4B2B}" type="slidenum">
              <a:rPr lang="en-US" smtClean="0"/>
              <a:pPr/>
              <a:t>89</a:t>
            </a:fld>
            <a:endParaRPr lang="en-US"/>
          </a:p>
        </p:txBody>
      </p:sp>
      <p:pic>
        <p:nvPicPr>
          <p:cNvPr id="4099" name="Picture 3"/>
          <p:cNvPicPr>
            <a:picLocks noChangeAspect="1" noChangeArrowheads="1"/>
          </p:cNvPicPr>
          <p:nvPr/>
        </p:nvPicPr>
        <p:blipFill>
          <a:blip r:embed="rId2" cstate="print"/>
          <a:srcRect/>
          <a:stretch>
            <a:fillRect/>
          </a:stretch>
        </p:blipFill>
        <p:spPr bwMode="auto">
          <a:xfrm>
            <a:off x="1282700" y="2311400"/>
            <a:ext cx="6667500" cy="2984500"/>
          </a:xfrm>
          <a:prstGeom prst="rect">
            <a:avLst/>
          </a:prstGeom>
          <a:noFill/>
        </p:spPr>
      </p:pic>
    </p:spTree>
    <p:extLst>
      <p:ext uri="{BB962C8B-B14F-4D97-AF65-F5344CB8AC3E}">
        <p14:creationId xmlns:p14="http://schemas.microsoft.com/office/powerpoint/2010/main" val="2502626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E51478D-E8D5-4FEF-8F28-84A628EA4C0F}"/>
              </a:ext>
            </a:extLst>
          </p:cNvPr>
          <p:cNvSpPr/>
          <p:nvPr/>
        </p:nvSpPr>
        <p:spPr>
          <a:xfrm>
            <a:off x="2447764" y="2090172"/>
            <a:ext cx="4248472" cy="2677656"/>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Example11_1</a:t>
            </a:r>
          </a:p>
          <a:p>
            <a:pPr algn="l"/>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NetWin</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sp>
        <p:nvSpPr>
          <p:cNvPr id="3" name="灯片编号占位符 2"/>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0675142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rmAutofit/>
          </a:bodyPr>
          <a:lstStyle/>
          <a:p>
            <a:r>
              <a:rPr lang="en-US" altLang="zh-CN" sz="2000" dirty="0"/>
              <a:t>3) Remote</a:t>
            </a:r>
            <a:r>
              <a:rPr lang="zh-CN" altLang="en-US" sz="2000" dirty="0"/>
              <a:t>接口</a:t>
            </a:r>
          </a:p>
          <a:p>
            <a:r>
              <a:rPr lang="en-US" altLang="zh-CN" sz="2000" dirty="0"/>
              <a:t>RMI</a:t>
            </a:r>
            <a:r>
              <a:rPr lang="zh-CN" altLang="en-US" sz="2000" dirty="0"/>
              <a:t>为了标识一个对象是远程对象，即可以被客户请求的对象，要求远程对象必须实现</a:t>
            </a:r>
            <a:r>
              <a:rPr lang="en-US" altLang="zh-CN" sz="2000" dirty="0" err="1"/>
              <a:t>java.rmi</a:t>
            </a:r>
            <a:r>
              <a:rPr lang="zh-CN" altLang="en-US" sz="2000" dirty="0"/>
              <a:t>包中的</a:t>
            </a:r>
            <a:r>
              <a:rPr lang="en-US" altLang="zh-CN" sz="2000" b="1" dirty="0">
                <a:solidFill>
                  <a:srgbClr val="FF0000"/>
                </a:solidFill>
              </a:rPr>
              <a:t>Remote</a:t>
            </a:r>
            <a:r>
              <a:rPr lang="zh-CN" altLang="en-US" sz="2000" b="1" dirty="0">
                <a:solidFill>
                  <a:srgbClr val="FF0000"/>
                </a:solidFill>
              </a:rPr>
              <a:t>接口</a:t>
            </a:r>
            <a:r>
              <a:rPr lang="zh-CN" altLang="en-US" sz="2000" dirty="0"/>
              <a:t>，也就是说只有实现该接口的类的实例才被</a:t>
            </a:r>
            <a:r>
              <a:rPr lang="en-US" altLang="zh-CN" sz="2000" dirty="0"/>
              <a:t>RMI</a:t>
            </a:r>
            <a:r>
              <a:rPr lang="zh-CN" altLang="en-US" sz="2000" dirty="0"/>
              <a:t>认为是一个远程对象。</a:t>
            </a:r>
            <a:endParaRPr lang="en-US" altLang="zh-CN" sz="2000" dirty="0"/>
          </a:p>
          <a:p>
            <a:endParaRPr lang="en-US" altLang="zh-CN" sz="2000" dirty="0"/>
          </a:p>
          <a:p>
            <a:r>
              <a:rPr lang="en-US" altLang="zh-CN" sz="2000" dirty="0"/>
              <a:t>Remote</a:t>
            </a:r>
            <a:r>
              <a:rPr lang="zh-CN" altLang="en-US" sz="2000" dirty="0"/>
              <a:t>接口中没有方法，该接口仅仅起到一个</a:t>
            </a:r>
            <a:r>
              <a:rPr lang="zh-CN" altLang="en-US" sz="2000" b="1" dirty="0">
                <a:solidFill>
                  <a:srgbClr val="FF0000"/>
                </a:solidFill>
              </a:rPr>
              <a:t>标识</a:t>
            </a:r>
            <a:r>
              <a:rPr lang="zh-CN" altLang="en-US" sz="2000" dirty="0"/>
              <a:t>作用，因此，</a:t>
            </a:r>
            <a:r>
              <a:rPr lang="zh-CN" altLang="en-US" sz="2000" b="1" dirty="0">
                <a:solidFill>
                  <a:srgbClr val="FF0000"/>
                </a:solidFill>
              </a:rPr>
              <a:t>必须扩展（</a:t>
            </a:r>
            <a:r>
              <a:rPr lang="en-US" altLang="zh-CN" sz="2000" b="1" dirty="0">
                <a:solidFill>
                  <a:srgbClr val="FF0000"/>
                </a:solidFill>
              </a:rPr>
              <a:t>extends</a:t>
            </a:r>
            <a:r>
              <a:rPr lang="zh-CN" altLang="en-US" sz="2000" b="1" dirty="0">
                <a:solidFill>
                  <a:srgbClr val="FF0000"/>
                </a:solidFill>
              </a:rPr>
              <a:t>）</a:t>
            </a:r>
            <a:r>
              <a:rPr lang="en-US" altLang="zh-CN" sz="2000" b="1" dirty="0">
                <a:solidFill>
                  <a:srgbClr val="FF0000"/>
                </a:solidFill>
              </a:rPr>
              <a:t>Remote</a:t>
            </a:r>
            <a:r>
              <a:rPr lang="zh-CN" altLang="en-US" sz="2000" b="1" dirty="0">
                <a:solidFill>
                  <a:srgbClr val="FF0000"/>
                </a:solidFill>
              </a:rPr>
              <a:t>接口</a:t>
            </a:r>
            <a:r>
              <a:rPr lang="zh-CN" altLang="en-US" sz="2000" dirty="0"/>
              <a:t>，以便规定远程对象的哪些方法是客户可以请求的方法。</a:t>
            </a:r>
            <a:endParaRPr lang="en-US" altLang="zh-CN" sz="2000" dirty="0"/>
          </a:p>
          <a:p>
            <a:endParaRPr lang="en-US" altLang="zh-CN" sz="2000" dirty="0"/>
          </a:p>
          <a:p>
            <a:r>
              <a:rPr lang="zh-CN" altLang="en-US" sz="2000" dirty="0"/>
              <a:t>用户程序不必编写和远程代理有关的代码，只需知道远程代理和远程对象实现了相同的接口。</a:t>
            </a:r>
          </a:p>
          <a:p>
            <a:endParaRPr lang="zh-CN" altLang="en-US" sz="2000" dirty="0"/>
          </a:p>
        </p:txBody>
      </p:sp>
      <p:sp>
        <p:nvSpPr>
          <p:cNvPr id="4" name="灯片编号占位符 3"/>
          <p:cNvSpPr>
            <a:spLocks noGrp="1"/>
          </p:cNvSpPr>
          <p:nvPr>
            <p:ph type="sldNum" sz="quarter" idx="12"/>
          </p:nvPr>
        </p:nvSpPr>
        <p:spPr/>
        <p:txBody>
          <a:bodyPr/>
          <a:lstStyle/>
          <a:p>
            <a:fld id="{B6F15528-21DE-4FAA-801E-634DDDAF4B2B}" type="slidenum">
              <a:rPr lang="en-US" smtClean="0"/>
              <a:pPr/>
              <a:t>90</a:t>
            </a:fld>
            <a:endParaRPr lang="en-US"/>
          </a:p>
        </p:txBody>
      </p:sp>
    </p:spTree>
    <p:extLst>
      <p:ext uri="{BB962C8B-B14F-4D97-AF65-F5344CB8AC3E}">
        <p14:creationId xmlns:p14="http://schemas.microsoft.com/office/powerpoint/2010/main" val="17779397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rmAutofit/>
          </a:bodyPr>
          <a:lstStyle/>
          <a:p>
            <a:r>
              <a:rPr lang="en-US" altLang="zh-CN" sz="2000" dirty="0"/>
              <a:t>2.RMI</a:t>
            </a:r>
            <a:r>
              <a:rPr lang="zh-CN" altLang="en-US" sz="2000" dirty="0"/>
              <a:t>的设计细节</a:t>
            </a:r>
          </a:p>
          <a:p>
            <a:r>
              <a:rPr lang="zh-CN" altLang="en-US" sz="2000" dirty="0"/>
              <a:t>为了叙述方便，我们假设本地客户机存放有关类的目录是</a:t>
            </a:r>
            <a:r>
              <a:rPr lang="en-US" altLang="zh-CN" sz="2000" dirty="0"/>
              <a:t>D:\Client</a:t>
            </a:r>
            <a:r>
              <a:rPr lang="zh-CN" altLang="en-US" sz="2000" dirty="0"/>
              <a:t>；远程服务器的</a:t>
            </a:r>
            <a:r>
              <a:rPr lang="en-US" altLang="zh-CN" sz="2000" dirty="0"/>
              <a:t>IP</a:t>
            </a:r>
            <a:r>
              <a:rPr lang="zh-CN" altLang="en-US" sz="2000" dirty="0"/>
              <a:t>是</a:t>
            </a:r>
            <a:r>
              <a:rPr lang="en-US" altLang="zh-CN" sz="2000" dirty="0"/>
              <a:t>127.0.0.1</a:t>
            </a:r>
            <a:r>
              <a:rPr lang="zh-CN" altLang="en-US" sz="2000" dirty="0"/>
              <a:t>，存放有关类的目录是</a:t>
            </a:r>
            <a:r>
              <a:rPr lang="en-US" altLang="zh-CN" sz="2000" dirty="0"/>
              <a:t>D:\Server</a:t>
            </a:r>
            <a:r>
              <a:rPr lang="zh-CN" altLang="en-US" sz="2000" dirty="0"/>
              <a:t>。</a:t>
            </a:r>
          </a:p>
          <a:p>
            <a:endParaRPr lang="en-US" altLang="zh-CN" sz="2000" dirty="0"/>
          </a:p>
          <a:p>
            <a:r>
              <a:rPr lang="en-US" altLang="zh-CN" sz="2000" dirty="0"/>
              <a:t>1) </a:t>
            </a:r>
            <a:r>
              <a:rPr lang="zh-CN" altLang="en-US" sz="2000" dirty="0"/>
              <a:t>扩展</a:t>
            </a:r>
            <a:r>
              <a:rPr lang="en-US" altLang="zh-CN" sz="2000" dirty="0"/>
              <a:t>Remote</a:t>
            </a:r>
            <a:r>
              <a:rPr lang="zh-CN" altLang="en-US" sz="2000" dirty="0"/>
              <a:t>接口</a:t>
            </a:r>
          </a:p>
          <a:p>
            <a:r>
              <a:rPr lang="zh-CN" altLang="en-US" sz="2000" dirty="0"/>
              <a:t>定义一个接口是</a:t>
            </a:r>
            <a:r>
              <a:rPr lang="en-US" altLang="zh-CN" sz="2000" dirty="0" err="1"/>
              <a:t>java.rmi</a:t>
            </a:r>
            <a:r>
              <a:rPr lang="zh-CN" altLang="en-US" sz="2000" dirty="0"/>
              <a:t>包中</a:t>
            </a:r>
            <a:r>
              <a:rPr lang="en-US" altLang="zh-CN" sz="2000" dirty="0"/>
              <a:t>Remote</a:t>
            </a:r>
            <a:r>
              <a:rPr lang="zh-CN" altLang="en-US" sz="2000" dirty="0"/>
              <a:t>的子接口，即扩展</a:t>
            </a:r>
            <a:r>
              <a:rPr lang="en-US" altLang="zh-CN" sz="2000" dirty="0"/>
              <a:t>Remote</a:t>
            </a:r>
            <a:r>
              <a:rPr lang="zh-CN" altLang="en-US" sz="2000" dirty="0"/>
              <a:t>接口。</a:t>
            </a:r>
          </a:p>
          <a:p>
            <a:endParaRPr lang="en-US" altLang="zh-CN" sz="2000" dirty="0"/>
          </a:p>
          <a:p>
            <a:r>
              <a:rPr lang="zh-CN" altLang="en-US" sz="2000" dirty="0"/>
              <a:t>我们定义的</a:t>
            </a:r>
            <a:r>
              <a:rPr lang="en-US" altLang="zh-CN" sz="2000" dirty="0"/>
              <a:t>Remote</a:t>
            </a:r>
            <a:r>
              <a:rPr lang="zh-CN" altLang="en-US" sz="2000" dirty="0"/>
              <a:t>的子接口是</a:t>
            </a:r>
            <a:r>
              <a:rPr lang="en-US" altLang="zh-CN" sz="2000" dirty="0" err="1">
                <a:solidFill>
                  <a:srgbClr val="FF0000"/>
                </a:solidFill>
              </a:rPr>
              <a:t>RemoteSubject</a:t>
            </a:r>
            <a:r>
              <a:rPr lang="zh-CN" altLang="en-US" sz="2000" dirty="0"/>
              <a:t>。</a:t>
            </a:r>
            <a:r>
              <a:rPr lang="en-US" altLang="zh-CN" sz="2000" dirty="0" err="1"/>
              <a:t>RemoteSubject</a:t>
            </a:r>
            <a:r>
              <a:rPr lang="zh-CN" altLang="en-US" sz="2000" dirty="0"/>
              <a:t>子接口中定义了计算面积的方法，即要求远程对象为用户计算某种几何图形的面积。</a:t>
            </a:r>
            <a:r>
              <a:rPr lang="en-US" altLang="zh-CN" sz="2000" dirty="0" err="1"/>
              <a:t>RemoteSubject</a:t>
            </a:r>
            <a:r>
              <a:rPr lang="zh-CN" altLang="en-US" sz="2000" dirty="0"/>
              <a:t>的代码见下一页。</a:t>
            </a:r>
          </a:p>
        </p:txBody>
      </p:sp>
      <p:sp>
        <p:nvSpPr>
          <p:cNvPr id="4" name="灯片编号占位符 3"/>
          <p:cNvSpPr>
            <a:spLocks noGrp="1"/>
          </p:cNvSpPr>
          <p:nvPr>
            <p:ph type="sldNum" sz="quarter" idx="12"/>
          </p:nvPr>
        </p:nvSpPr>
        <p:spPr/>
        <p:txBody>
          <a:bodyPr/>
          <a:lstStyle/>
          <a:p>
            <a:fld id="{B6F15528-21DE-4FAA-801E-634DDDAF4B2B}" type="slidenum">
              <a:rPr lang="en-US" smtClean="0"/>
              <a:pPr/>
              <a:t>91</a:t>
            </a:fld>
            <a:endParaRPr lang="en-US"/>
          </a:p>
        </p:txBody>
      </p:sp>
    </p:spTree>
    <p:extLst>
      <p:ext uri="{BB962C8B-B14F-4D97-AF65-F5344CB8AC3E}">
        <p14:creationId xmlns:p14="http://schemas.microsoft.com/office/powerpoint/2010/main" val="201712948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rmAutofit/>
          </a:bodyPr>
          <a:lstStyle/>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该接口需要保存在远程服务器的</a:t>
            </a:r>
            <a:r>
              <a:rPr lang="en-US" altLang="zh-CN" sz="2000" dirty="0"/>
              <a:t>D:\Server</a:t>
            </a:r>
            <a:r>
              <a:rPr lang="zh-CN" altLang="en-US" sz="2000" dirty="0"/>
              <a:t>目录中，并编译它生成相应的</a:t>
            </a:r>
            <a:r>
              <a:rPr lang="en-US" altLang="zh-CN" sz="2000" dirty="0"/>
              <a:t>.class</a:t>
            </a:r>
            <a:r>
              <a:rPr lang="zh-CN" altLang="en-US" sz="2000" dirty="0"/>
              <a:t>字节码文件。</a:t>
            </a:r>
            <a:endParaRPr lang="en-US" altLang="zh-CN" sz="2000" dirty="0"/>
          </a:p>
          <a:p>
            <a:r>
              <a:rPr lang="zh-CN" altLang="en-US" sz="2000" dirty="0"/>
              <a:t>由于客户端的远程代理也需要该接口，因此需要将生成的字节码文件</a:t>
            </a:r>
            <a:r>
              <a:rPr lang="en-US" altLang="zh-CN" sz="2000" dirty="0" err="1"/>
              <a:t>RmoteSubject.class</a:t>
            </a:r>
            <a:r>
              <a:rPr lang="zh-CN" altLang="en-US" sz="2000" dirty="0"/>
              <a:t>复制到客户机的</a:t>
            </a:r>
            <a:r>
              <a:rPr lang="en-US" altLang="zh-CN" sz="2000" dirty="0"/>
              <a:t>D:\Client</a:t>
            </a:r>
            <a:r>
              <a:rPr lang="zh-CN" altLang="en-US" sz="2000" dirty="0"/>
              <a:t>目录中。</a:t>
            </a:r>
          </a:p>
          <a:p>
            <a:endParaRPr lang="zh-CN" altLang="en-US" sz="2000" dirty="0"/>
          </a:p>
        </p:txBody>
      </p:sp>
      <p:sp>
        <p:nvSpPr>
          <p:cNvPr id="5" name="文本框 4"/>
          <p:cNvSpPr txBox="1"/>
          <p:nvPr/>
        </p:nvSpPr>
        <p:spPr>
          <a:xfrm>
            <a:off x="918642" y="1700808"/>
            <a:ext cx="6455060" cy="2031325"/>
          </a:xfrm>
          <a:prstGeom prst="rect">
            <a:avLst/>
          </a:prstGeom>
          <a:solidFill>
            <a:srgbClr val="CCFFFF"/>
          </a:solidFill>
        </p:spPr>
        <p:txBody>
          <a:bodyPr wrap="square" rtlCol="0">
            <a:spAutoFit/>
          </a:bodyPr>
          <a:lstStyle/>
          <a:p>
            <a:r>
              <a:rPr lang="en-US" altLang="zh-CN" dirty="0"/>
              <a:t>import </a:t>
            </a:r>
            <a:r>
              <a:rPr lang="en-US" altLang="zh-CN" dirty="0" err="1"/>
              <a:t>java.rmi</a:t>
            </a:r>
            <a:r>
              <a:rPr lang="en-US" altLang="zh-CN" dirty="0"/>
              <a:t>.*;</a:t>
            </a:r>
          </a:p>
          <a:p>
            <a:r>
              <a:rPr lang="en-US" altLang="zh-CN" dirty="0"/>
              <a:t>public interface </a:t>
            </a:r>
            <a:r>
              <a:rPr lang="en-US" altLang="zh-CN" b="1" dirty="0" err="1">
                <a:solidFill>
                  <a:srgbClr val="0000FF"/>
                </a:solidFill>
              </a:rPr>
              <a:t>RemoteSubject</a:t>
            </a:r>
            <a:r>
              <a:rPr lang="en-US" altLang="zh-CN" dirty="0"/>
              <a:t> extends Remote</a:t>
            </a:r>
          </a:p>
          <a:p>
            <a:r>
              <a:rPr lang="en-US" altLang="zh-CN" dirty="0"/>
              <a:t>{</a:t>
            </a:r>
          </a:p>
          <a:p>
            <a:r>
              <a:rPr lang="en-US" altLang="zh-CN" dirty="0"/>
              <a:t>       public void </a:t>
            </a:r>
            <a:r>
              <a:rPr lang="en-US" altLang="zh-CN" dirty="0" err="1"/>
              <a:t>setHeight</a:t>
            </a:r>
            <a:r>
              <a:rPr lang="en-US" altLang="zh-CN" dirty="0"/>
              <a:t>(double height) throws </a:t>
            </a:r>
            <a:r>
              <a:rPr lang="en-US" altLang="zh-CN" dirty="0" err="1"/>
              <a:t>RemoteException</a:t>
            </a:r>
            <a:r>
              <a:rPr lang="en-US" altLang="zh-CN" dirty="0"/>
              <a:t>;</a:t>
            </a:r>
          </a:p>
          <a:p>
            <a:r>
              <a:rPr lang="en-US" altLang="zh-CN" dirty="0"/>
              <a:t>       public void </a:t>
            </a:r>
            <a:r>
              <a:rPr lang="en-US" altLang="zh-CN" dirty="0" err="1"/>
              <a:t>setWidth</a:t>
            </a:r>
            <a:r>
              <a:rPr lang="en-US" altLang="zh-CN" dirty="0"/>
              <a:t>(double width) throws </a:t>
            </a:r>
            <a:r>
              <a:rPr lang="en-US" altLang="zh-CN" dirty="0" err="1"/>
              <a:t>RemoteException</a:t>
            </a:r>
            <a:r>
              <a:rPr lang="en-US" altLang="zh-CN" dirty="0"/>
              <a:t>;</a:t>
            </a:r>
          </a:p>
          <a:p>
            <a:r>
              <a:rPr lang="en-US" altLang="zh-CN" dirty="0"/>
              <a:t>       public double </a:t>
            </a:r>
            <a:r>
              <a:rPr lang="en-US" altLang="zh-CN" dirty="0" err="1"/>
              <a:t>getArea</a:t>
            </a:r>
            <a:r>
              <a:rPr lang="en-US" altLang="zh-CN" dirty="0"/>
              <a:t>() throws </a:t>
            </a:r>
            <a:r>
              <a:rPr lang="en-US" altLang="zh-CN" dirty="0" err="1"/>
              <a:t>RemoteException</a:t>
            </a:r>
            <a:r>
              <a:rPr lang="en-US" altLang="zh-CN" dirty="0"/>
              <a:t>;</a:t>
            </a:r>
          </a:p>
          <a:p>
            <a:r>
              <a:rPr lang="en-US" altLang="zh-CN" dirty="0"/>
              <a:t>}</a:t>
            </a:r>
          </a:p>
        </p:txBody>
      </p:sp>
      <p:sp>
        <p:nvSpPr>
          <p:cNvPr id="6" name="TextBox 5"/>
          <p:cNvSpPr txBox="1"/>
          <p:nvPr/>
        </p:nvSpPr>
        <p:spPr>
          <a:xfrm>
            <a:off x="35496" y="4077072"/>
            <a:ext cx="779765" cy="369332"/>
          </a:xfrm>
          <a:prstGeom prst="rect">
            <a:avLst/>
          </a:prstGeom>
          <a:noFill/>
          <a:ln w="25400">
            <a:solidFill>
              <a:srgbClr val="FF0000"/>
            </a:solidFill>
          </a:ln>
        </p:spPr>
        <p:txBody>
          <a:bodyPr wrap="none" rtlCol="0">
            <a:spAutoFit/>
          </a:bodyPr>
          <a:lstStyle/>
          <a:p>
            <a:r>
              <a:rPr lang="en-US" altLang="zh-CN" b="1" dirty="0"/>
              <a:t>Step 1</a:t>
            </a:r>
            <a:endParaRPr lang="zh-CN" altLang="en-US" b="1" dirty="0"/>
          </a:p>
        </p:txBody>
      </p:sp>
      <p:sp>
        <p:nvSpPr>
          <p:cNvPr id="7" name="TextBox 6"/>
          <p:cNvSpPr txBox="1"/>
          <p:nvPr/>
        </p:nvSpPr>
        <p:spPr>
          <a:xfrm>
            <a:off x="35496" y="4760769"/>
            <a:ext cx="779765" cy="369332"/>
          </a:xfrm>
          <a:prstGeom prst="rect">
            <a:avLst/>
          </a:prstGeom>
          <a:noFill/>
          <a:ln w="25400">
            <a:solidFill>
              <a:srgbClr val="FF0000"/>
            </a:solidFill>
          </a:ln>
        </p:spPr>
        <p:txBody>
          <a:bodyPr wrap="none" rtlCol="0">
            <a:spAutoFit/>
          </a:bodyPr>
          <a:lstStyle/>
          <a:p>
            <a:r>
              <a:rPr lang="en-US" altLang="zh-CN" b="1" dirty="0"/>
              <a:t>Step 2</a:t>
            </a:r>
            <a:endParaRPr lang="zh-CN" altLang="en-US" b="1" dirty="0"/>
          </a:p>
        </p:txBody>
      </p:sp>
      <p:sp>
        <p:nvSpPr>
          <p:cNvPr id="8" name="灯片编号占位符 7"/>
          <p:cNvSpPr>
            <a:spLocks noGrp="1"/>
          </p:cNvSpPr>
          <p:nvPr>
            <p:ph type="sldNum" sz="quarter" idx="12"/>
          </p:nvPr>
        </p:nvSpPr>
        <p:spPr/>
        <p:txBody>
          <a:bodyPr/>
          <a:lstStyle/>
          <a:p>
            <a:fld id="{B6F15528-21DE-4FAA-801E-634DDDAF4B2B}" type="slidenum">
              <a:rPr lang="en-US" smtClean="0"/>
              <a:pPr/>
              <a:t>92</a:t>
            </a:fld>
            <a:endParaRPr lang="en-US"/>
          </a:p>
        </p:txBody>
      </p:sp>
    </p:spTree>
    <p:extLst>
      <p:ext uri="{BB962C8B-B14F-4D97-AF65-F5344CB8AC3E}">
        <p14:creationId xmlns:p14="http://schemas.microsoft.com/office/powerpoint/2010/main" val="17073388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Autofit/>
          </a:bodyPr>
          <a:lstStyle/>
          <a:p>
            <a:r>
              <a:rPr lang="en-US" altLang="zh-CN" sz="2000" dirty="0"/>
              <a:t>2) </a:t>
            </a:r>
            <a:r>
              <a:rPr lang="zh-CN" altLang="en-US" sz="2000" dirty="0"/>
              <a:t>远程对象</a:t>
            </a:r>
          </a:p>
          <a:p>
            <a:r>
              <a:rPr lang="zh-CN" altLang="en-US" sz="2000" dirty="0"/>
              <a:t>创建远程对象的类必须要实现</a:t>
            </a:r>
            <a:r>
              <a:rPr lang="en-US" altLang="zh-CN" sz="2000" dirty="0"/>
              <a:t>Remote</a:t>
            </a:r>
            <a:r>
              <a:rPr lang="zh-CN" altLang="en-US" sz="2000" dirty="0"/>
              <a:t>接口，</a:t>
            </a:r>
            <a:r>
              <a:rPr lang="en-US" altLang="zh-CN" sz="2000" dirty="0"/>
              <a:t>RMI</a:t>
            </a:r>
            <a:r>
              <a:rPr lang="zh-CN" altLang="en-US" sz="2000" dirty="0"/>
              <a:t>使用</a:t>
            </a:r>
            <a:r>
              <a:rPr lang="en-US" altLang="zh-CN" sz="2000" dirty="0"/>
              <a:t>Remote</a:t>
            </a:r>
            <a:r>
              <a:rPr lang="zh-CN" altLang="en-US" sz="2000" dirty="0"/>
              <a:t>接口来</a:t>
            </a:r>
            <a:r>
              <a:rPr lang="zh-CN" altLang="en-US" sz="2000" dirty="0">
                <a:solidFill>
                  <a:srgbClr val="FF0000"/>
                </a:solidFill>
              </a:rPr>
              <a:t>标识</a:t>
            </a:r>
            <a:r>
              <a:rPr lang="zh-CN" altLang="en-US" sz="2000" dirty="0"/>
              <a:t>远程对象。</a:t>
            </a:r>
            <a:r>
              <a:rPr lang="en-US" altLang="zh-CN" sz="2000" dirty="0"/>
              <a:t>Remote</a:t>
            </a:r>
            <a:r>
              <a:rPr lang="zh-CN" altLang="en-US" sz="2000" dirty="0"/>
              <a:t>接口中没有方法，因此创建远程对象的类需要实现</a:t>
            </a:r>
            <a:r>
              <a:rPr lang="en-US" altLang="zh-CN" sz="2000" dirty="0"/>
              <a:t>Remote</a:t>
            </a:r>
            <a:r>
              <a:rPr lang="zh-CN" altLang="en-US" sz="2000" dirty="0"/>
              <a:t>接口的一个子接口。在编写创建远程对象的类时，可以让该类是</a:t>
            </a:r>
            <a:r>
              <a:rPr lang="en-US" altLang="zh-CN" sz="2000" dirty="0"/>
              <a:t>RMI</a:t>
            </a:r>
            <a:r>
              <a:rPr lang="zh-CN" altLang="en-US" sz="2000" dirty="0"/>
              <a:t>提供的</a:t>
            </a:r>
            <a:r>
              <a:rPr lang="en-US" altLang="zh-CN" sz="2000" dirty="0" err="1"/>
              <a:t>java.rmi.server</a:t>
            </a:r>
            <a:r>
              <a:rPr lang="zh-CN" altLang="en-US" sz="2000" dirty="0"/>
              <a:t>包中的</a:t>
            </a:r>
            <a:r>
              <a:rPr lang="en-US" altLang="zh-CN" sz="2000" b="1" dirty="0" err="1">
                <a:solidFill>
                  <a:srgbClr val="FF0000"/>
                </a:solidFill>
              </a:rPr>
              <a:t>UnicastRemoteObject</a:t>
            </a:r>
            <a:r>
              <a:rPr lang="zh-CN" altLang="en-US" sz="2000" dirty="0"/>
              <a:t>类的子类即可。</a:t>
            </a:r>
          </a:p>
        </p:txBody>
      </p:sp>
      <p:sp>
        <p:nvSpPr>
          <p:cNvPr id="4" name="灯片编号占位符 3"/>
          <p:cNvSpPr>
            <a:spLocks noGrp="1"/>
          </p:cNvSpPr>
          <p:nvPr>
            <p:ph type="sldNum" sz="quarter" idx="12"/>
          </p:nvPr>
        </p:nvSpPr>
        <p:spPr/>
        <p:txBody>
          <a:bodyPr/>
          <a:lstStyle/>
          <a:p>
            <a:fld id="{B6F15528-21DE-4FAA-801E-634DDDAF4B2B}" type="slidenum">
              <a:rPr lang="en-US" smtClean="0"/>
              <a:pPr/>
              <a:t>93</a:t>
            </a:fld>
            <a:endParaRPr lang="en-US"/>
          </a:p>
        </p:txBody>
      </p:sp>
    </p:spTree>
    <p:extLst>
      <p:ext uri="{BB962C8B-B14F-4D97-AF65-F5344CB8AC3E}">
        <p14:creationId xmlns:p14="http://schemas.microsoft.com/office/powerpoint/2010/main" val="1218811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Autofit/>
          </a:bodyPr>
          <a:lstStyle/>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该类是</a:t>
            </a:r>
            <a:r>
              <a:rPr lang="en-US" altLang="zh-CN" sz="2000" dirty="0" err="1"/>
              <a:t>UnicastRemoteObject</a:t>
            </a:r>
            <a:r>
              <a:rPr lang="zh-CN" altLang="en-US" sz="2000" dirty="0"/>
              <a:t>类的子类并实现了上述</a:t>
            </a:r>
            <a:r>
              <a:rPr lang="en-US" altLang="zh-CN" sz="2000" dirty="0" err="1"/>
              <a:t>RemoteSubject</a:t>
            </a:r>
            <a:r>
              <a:rPr lang="zh-CN" altLang="en-US" sz="2000" dirty="0"/>
              <a:t>接口，所创建的远程对象可以</a:t>
            </a:r>
            <a:r>
              <a:rPr lang="zh-CN" altLang="en-US" sz="2000" dirty="0">
                <a:solidFill>
                  <a:srgbClr val="FF0000"/>
                </a:solidFill>
              </a:rPr>
              <a:t>计算矩形的面积</a:t>
            </a:r>
            <a:r>
              <a:rPr lang="zh-CN" altLang="en-US" sz="2000" dirty="0"/>
              <a:t>。</a:t>
            </a:r>
          </a:p>
        </p:txBody>
      </p:sp>
      <p:sp>
        <p:nvSpPr>
          <p:cNvPr id="4" name="文本框 3"/>
          <p:cNvSpPr txBox="1"/>
          <p:nvPr/>
        </p:nvSpPr>
        <p:spPr>
          <a:xfrm>
            <a:off x="683568" y="1371540"/>
            <a:ext cx="8208912" cy="3785652"/>
          </a:xfrm>
          <a:prstGeom prst="rect">
            <a:avLst/>
          </a:prstGeom>
          <a:solidFill>
            <a:srgbClr val="CCFFFF"/>
          </a:solidFill>
        </p:spPr>
        <p:txBody>
          <a:bodyPr wrap="square" rtlCol="0">
            <a:spAutoFit/>
          </a:bodyPr>
          <a:lstStyle/>
          <a:p>
            <a:r>
              <a:rPr lang="en-US" altLang="zh-CN" sz="1600" dirty="0"/>
              <a:t>import </a:t>
            </a:r>
            <a:r>
              <a:rPr lang="en-US" altLang="zh-CN" sz="1600" dirty="0" err="1"/>
              <a:t>java.rmi</a:t>
            </a:r>
            <a:r>
              <a:rPr lang="en-US" altLang="zh-CN" sz="1600" dirty="0"/>
              <a:t>.*;</a:t>
            </a:r>
          </a:p>
          <a:p>
            <a:r>
              <a:rPr lang="en-US" altLang="zh-CN" sz="1600" dirty="0"/>
              <a:t>import </a:t>
            </a:r>
            <a:r>
              <a:rPr lang="en-US" altLang="zh-CN" sz="1600" dirty="0" err="1"/>
              <a:t>java.rmi.server.UnicastRemoteObject</a:t>
            </a:r>
            <a:r>
              <a:rPr lang="en-US" altLang="zh-CN" sz="1600" dirty="0"/>
              <a:t>;</a:t>
            </a:r>
          </a:p>
          <a:p>
            <a:r>
              <a:rPr lang="en-US" altLang="zh-CN" sz="1600" dirty="0"/>
              <a:t>public class </a:t>
            </a:r>
            <a:r>
              <a:rPr lang="en-US" altLang="zh-CN" sz="1600" dirty="0" err="1"/>
              <a:t>RemoteConcreteSubject</a:t>
            </a:r>
            <a:r>
              <a:rPr lang="en-US" altLang="zh-CN" sz="1600" dirty="0"/>
              <a:t> extends </a:t>
            </a:r>
            <a:r>
              <a:rPr lang="en-US" altLang="zh-CN" sz="1600" b="1" dirty="0" err="1">
                <a:solidFill>
                  <a:srgbClr val="FF0000"/>
                </a:solidFill>
              </a:rPr>
              <a:t>UnicastRemoteObject</a:t>
            </a:r>
            <a:r>
              <a:rPr lang="en-US" altLang="zh-CN" sz="1600" dirty="0"/>
              <a:t> implements</a:t>
            </a:r>
            <a:r>
              <a:rPr lang="en-US" altLang="zh-CN" sz="1600" b="1" dirty="0">
                <a:solidFill>
                  <a:srgbClr val="0000FF"/>
                </a:solidFill>
              </a:rPr>
              <a:t> </a:t>
            </a:r>
            <a:r>
              <a:rPr lang="en-US" altLang="zh-CN" sz="1600" b="1" dirty="0" err="1">
                <a:solidFill>
                  <a:srgbClr val="0000FF"/>
                </a:solidFill>
              </a:rPr>
              <a:t>RemoteSubject</a:t>
            </a:r>
            <a:r>
              <a:rPr lang="en-US" altLang="zh-CN" sz="1600" dirty="0"/>
              <a:t>{</a:t>
            </a:r>
          </a:p>
          <a:p>
            <a:pPr lvl="1"/>
            <a:r>
              <a:rPr lang="en-US" altLang="zh-CN" sz="1600" dirty="0"/>
              <a:t>double </a:t>
            </a:r>
            <a:r>
              <a:rPr lang="en-US" altLang="zh-CN" sz="1600" dirty="0" err="1"/>
              <a:t>width,height</a:t>
            </a:r>
            <a:r>
              <a:rPr lang="en-US" altLang="zh-CN" sz="1600" dirty="0"/>
              <a:t>;</a:t>
            </a:r>
          </a:p>
          <a:p>
            <a:pPr lvl="1"/>
            <a:r>
              <a:rPr lang="en-US" altLang="zh-CN" sz="1600" dirty="0"/>
              <a:t>public </a:t>
            </a:r>
            <a:r>
              <a:rPr lang="en-US" altLang="zh-CN" sz="1600" dirty="0" err="1"/>
              <a:t>RemoteConcreteSubject</a:t>
            </a:r>
            <a:r>
              <a:rPr lang="en-US" altLang="zh-CN" sz="1600" dirty="0"/>
              <a:t>() throws </a:t>
            </a:r>
            <a:r>
              <a:rPr lang="en-US" altLang="zh-CN" sz="1600" dirty="0" err="1"/>
              <a:t>RemoteException</a:t>
            </a:r>
            <a:r>
              <a:rPr lang="en-US" altLang="zh-CN" sz="1600" dirty="0"/>
              <a:t> {}</a:t>
            </a:r>
          </a:p>
          <a:p>
            <a:pPr lvl="1"/>
            <a:r>
              <a:rPr lang="en-US" altLang="zh-CN" sz="1600" dirty="0"/>
              <a:t>public void </a:t>
            </a:r>
            <a:r>
              <a:rPr lang="en-US" altLang="zh-CN" sz="1600" dirty="0" err="1"/>
              <a:t>setWidth</a:t>
            </a:r>
            <a:r>
              <a:rPr lang="en-US" altLang="zh-CN" sz="1600" dirty="0"/>
              <a:t>(double width) throws </a:t>
            </a:r>
            <a:r>
              <a:rPr lang="en-US" altLang="zh-CN" sz="1600" dirty="0" err="1"/>
              <a:t>RemoteException</a:t>
            </a:r>
            <a:r>
              <a:rPr lang="en-US" altLang="zh-CN" sz="1600" dirty="0"/>
              <a:t>{</a:t>
            </a:r>
          </a:p>
          <a:p>
            <a:pPr lvl="1"/>
            <a:r>
              <a:rPr lang="en-US" altLang="zh-CN" sz="1600" dirty="0"/>
              <a:t>	</a:t>
            </a:r>
            <a:r>
              <a:rPr lang="en-US" altLang="zh-CN" sz="1600" dirty="0" err="1"/>
              <a:t>this.width</a:t>
            </a:r>
            <a:r>
              <a:rPr lang="en-US" altLang="zh-CN" sz="1600" dirty="0"/>
              <a:t>=width;</a:t>
            </a:r>
          </a:p>
          <a:p>
            <a:pPr lvl="1"/>
            <a:r>
              <a:rPr lang="en-US" altLang="zh-CN" sz="1600" dirty="0"/>
              <a:t>}</a:t>
            </a:r>
          </a:p>
          <a:p>
            <a:pPr lvl="1"/>
            <a:r>
              <a:rPr lang="en-US" altLang="zh-CN" sz="1600" dirty="0"/>
              <a:t>public void </a:t>
            </a:r>
            <a:r>
              <a:rPr lang="en-US" altLang="zh-CN" sz="1600" dirty="0" err="1"/>
              <a:t>setHeight</a:t>
            </a:r>
            <a:r>
              <a:rPr lang="en-US" altLang="zh-CN" sz="1600" dirty="0"/>
              <a:t>(double height) throws </a:t>
            </a:r>
            <a:r>
              <a:rPr lang="en-US" altLang="zh-CN" sz="1600" dirty="0" err="1"/>
              <a:t>RemoteException</a:t>
            </a:r>
            <a:r>
              <a:rPr lang="en-US" altLang="zh-CN" sz="1600" dirty="0"/>
              <a:t>{</a:t>
            </a:r>
          </a:p>
          <a:p>
            <a:pPr lvl="1"/>
            <a:r>
              <a:rPr lang="en-US" altLang="zh-CN" sz="1600" dirty="0"/>
              <a:t>           </a:t>
            </a:r>
            <a:r>
              <a:rPr lang="en-US" altLang="zh-CN" sz="1600" dirty="0" err="1"/>
              <a:t>this.height</a:t>
            </a:r>
            <a:r>
              <a:rPr lang="en-US" altLang="zh-CN" sz="1600" dirty="0"/>
              <a:t>=height;</a:t>
            </a:r>
          </a:p>
          <a:p>
            <a:pPr lvl="1"/>
            <a:r>
              <a:rPr lang="en-US" altLang="zh-CN" sz="1600" dirty="0"/>
              <a:t>}</a:t>
            </a:r>
          </a:p>
          <a:p>
            <a:pPr lvl="1"/>
            <a:r>
              <a:rPr lang="en-US" altLang="zh-CN" sz="1600" dirty="0"/>
              <a:t>public double </a:t>
            </a:r>
            <a:r>
              <a:rPr lang="en-US" altLang="zh-CN" sz="1600" dirty="0" err="1"/>
              <a:t>getArea</a:t>
            </a:r>
            <a:r>
              <a:rPr lang="en-US" altLang="zh-CN" sz="1600" dirty="0"/>
              <a:t>() throws </a:t>
            </a:r>
            <a:r>
              <a:rPr lang="en-US" altLang="zh-CN" sz="1600" dirty="0" err="1"/>
              <a:t>RemoteException</a:t>
            </a:r>
            <a:r>
              <a:rPr lang="en-US" altLang="zh-CN" sz="1600" dirty="0"/>
              <a:t> {</a:t>
            </a:r>
          </a:p>
          <a:p>
            <a:pPr lvl="1"/>
            <a:r>
              <a:rPr lang="en-US" altLang="zh-CN" sz="1600" dirty="0"/>
              <a:t>           return width*height;</a:t>
            </a:r>
          </a:p>
          <a:p>
            <a:pPr lvl="1"/>
            <a:r>
              <a:rPr lang="en-US" altLang="zh-CN" sz="1600" dirty="0"/>
              <a:t>}</a:t>
            </a:r>
          </a:p>
          <a:p>
            <a:r>
              <a:rPr lang="en-US" altLang="zh-CN" sz="1600" dirty="0"/>
              <a:t>}</a:t>
            </a:r>
          </a:p>
        </p:txBody>
      </p:sp>
      <p:sp>
        <p:nvSpPr>
          <p:cNvPr id="5" name="TextBox 4"/>
          <p:cNvSpPr txBox="1"/>
          <p:nvPr/>
        </p:nvSpPr>
        <p:spPr>
          <a:xfrm>
            <a:off x="35496" y="3789040"/>
            <a:ext cx="779765" cy="369332"/>
          </a:xfrm>
          <a:prstGeom prst="rect">
            <a:avLst/>
          </a:prstGeom>
          <a:noFill/>
          <a:ln w="25400">
            <a:solidFill>
              <a:srgbClr val="FF0000"/>
            </a:solidFill>
          </a:ln>
        </p:spPr>
        <p:txBody>
          <a:bodyPr wrap="none" rtlCol="0">
            <a:spAutoFit/>
          </a:bodyPr>
          <a:lstStyle/>
          <a:p>
            <a:r>
              <a:rPr lang="en-US" altLang="zh-CN" b="1" dirty="0"/>
              <a:t>Step 3</a:t>
            </a:r>
            <a:endParaRPr lang="zh-CN" altLang="en-US" b="1" dirty="0"/>
          </a:p>
        </p:txBody>
      </p:sp>
      <p:sp>
        <p:nvSpPr>
          <p:cNvPr id="6" name="灯片编号占位符 5"/>
          <p:cNvSpPr>
            <a:spLocks noGrp="1"/>
          </p:cNvSpPr>
          <p:nvPr>
            <p:ph type="sldNum" sz="quarter" idx="12"/>
          </p:nvPr>
        </p:nvSpPr>
        <p:spPr/>
        <p:txBody>
          <a:bodyPr/>
          <a:lstStyle/>
          <a:p>
            <a:fld id="{B6F15528-21DE-4FAA-801E-634DDDAF4B2B}" type="slidenum">
              <a:rPr lang="en-US" smtClean="0"/>
              <a:pPr/>
              <a:t>94</a:t>
            </a:fld>
            <a:endParaRPr lang="en-US"/>
          </a:p>
        </p:txBody>
      </p:sp>
    </p:spTree>
    <p:extLst>
      <p:ext uri="{BB962C8B-B14F-4D97-AF65-F5344CB8AC3E}">
        <p14:creationId xmlns:p14="http://schemas.microsoft.com/office/powerpoint/2010/main" val="6255581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rmAutofit/>
          </a:bodyPr>
          <a:lstStyle/>
          <a:p>
            <a:r>
              <a:rPr lang="en-US" altLang="zh-CN" sz="2000" dirty="0"/>
              <a:t>3) </a:t>
            </a:r>
            <a:r>
              <a:rPr lang="zh-CN" altLang="en-US" sz="2000" dirty="0"/>
              <a:t>存根（</a:t>
            </a:r>
            <a:r>
              <a:rPr lang="en-US" altLang="zh-CN" sz="2000" dirty="0"/>
              <a:t>Stub</a:t>
            </a:r>
            <a:r>
              <a:rPr lang="zh-CN" altLang="en-US" sz="2000" dirty="0"/>
              <a:t>）与代理</a:t>
            </a:r>
          </a:p>
          <a:p>
            <a:r>
              <a:rPr lang="en-US" altLang="zh-CN" sz="2000" dirty="0"/>
              <a:t>RMI</a:t>
            </a:r>
            <a:r>
              <a:rPr lang="zh-CN" altLang="en-US" sz="2000" dirty="0"/>
              <a:t>负责产生存根（</a:t>
            </a:r>
            <a:r>
              <a:rPr lang="en-US" altLang="zh-CN" sz="2000" dirty="0"/>
              <a:t>Stub Object</a:t>
            </a:r>
            <a:r>
              <a:rPr lang="zh-CN" altLang="en-US" sz="2000" dirty="0"/>
              <a:t>），如果创建远程对象的字节码是</a:t>
            </a:r>
            <a:r>
              <a:rPr lang="en-US" altLang="zh-CN" sz="2000" dirty="0" err="1"/>
              <a:t>RemoteConcreteSubject.class</a:t>
            </a:r>
            <a:r>
              <a:rPr lang="zh-CN" altLang="en-US" sz="2000" dirty="0"/>
              <a:t>，那么存根（</a:t>
            </a:r>
            <a:r>
              <a:rPr lang="en-US" altLang="zh-CN" sz="2000" dirty="0"/>
              <a:t>Stub</a:t>
            </a:r>
            <a:r>
              <a:rPr lang="zh-CN" altLang="en-US" sz="2000" dirty="0"/>
              <a:t>）的字节码是</a:t>
            </a:r>
            <a:r>
              <a:rPr lang="en-US" altLang="zh-CN" sz="2000" dirty="0" err="1"/>
              <a:t>RemoteConcreteSubject_Stub.class</a:t>
            </a:r>
            <a:r>
              <a:rPr lang="zh-CN" altLang="en-US" sz="2000" dirty="0"/>
              <a:t>，即后缀为</a:t>
            </a:r>
            <a:r>
              <a:rPr lang="en-US" altLang="zh-CN" sz="2000" dirty="0"/>
              <a:t>"_Stub"</a:t>
            </a:r>
            <a:r>
              <a:rPr lang="zh-CN" altLang="en-US" sz="2000" dirty="0"/>
              <a:t>。</a:t>
            </a:r>
          </a:p>
          <a:p>
            <a:endParaRPr lang="en-US" altLang="zh-CN" sz="2000" dirty="0"/>
          </a:p>
          <a:p>
            <a:r>
              <a:rPr lang="en-US" altLang="zh-CN" sz="2000" dirty="0"/>
              <a:t>RMI</a:t>
            </a:r>
            <a:r>
              <a:rPr lang="zh-CN" altLang="en-US" sz="2000" dirty="0"/>
              <a:t>使用</a:t>
            </a:r>
            <a:r>
              <a:rPr lang="en-US" altLang="zh-CN" sz="2000" dirty="0" err="1"/>
              <a:t>rmic</a:t>
            </a:r>
            <a:r>
              <a:rPr lang="zh-CN" altLang="en-US" sz="2000" dirty="0"/>
              <a:t>命令生成存根：首先进入</a:t>
            </a:r>
            <a:r>
              <a:rPr lang="en-US" altLang="zh-CN" sz="2000" dirty="0"/>
              <a:t>D:\Server</a:t>
            </a:r>
            <a:r>
              <a:rPr lang="zh-CN" altLang="en-US" sz="2000" dirty="0"/>
              <a:t>目录，然后执行如下</a:t>
            </a:r>
            <a:r>
              <a:rPr lang="en-US" altLang="zh-CN" sz="2000" dirty="0" err="1"/>
              <a:t>rmic</a:t>
            </a:r>
            <a:r>
              <a:rPr lang="zh-CN" altLang="en-US" sz="2000" dirty="0"/>
              <a:t>命令：</a:t>
            </a:r>
            <a:r>
              <a:rPr lang="en-US" altLang="zh-CN" sz="2000" dirty="0" err="1"/>
              <a:t>rmic</a:t>
            </a:r>
            <a:r>
              <a:rPr lang="en-US" altLang="zh-CN" sz="2000" dirty="0"/>
              <a:t> </a:t>
            </a:r>
            <a:r>
              <a:rPr lang="en-US" altLang="zh-CN" sz="2000" dirty="0" err="1"/>
              <a:t>RemoteConcreteSubject</a:t>
            </a:r>
            <a:endParaRPr lang="en-US" altLang="zh-CN" sz="2000" dirty="0"/>
          </a:p>
          <a:p>
            <a:endParaRPr lang="en-US" altLang="zh-CN" sz="2000" dirty="0"/>
          </a:p>
          <a:p>
            <a:r>
              <a:rPr lang="zh-CN" altLang="en-US" sz="2000" dirty="0"/>
              <a:t>客户端需要使用存根（</a:t>
            </a:r>
            <a:r>
              <a:rPr lang="en-US" altLang="zh-CN" sz="2000" dirty="0"/>
              <a:t>Stub</a:t>
            </a:r>
            <a:r>
              <a:rPr lang="zh-CN" altLang="en-US" sz="2000" dirty="0"/>
              <a:t>）来创建一个对象，即远程代理，因此需要将</a:t>
            </a:r>
            <a:r>
              <a:rPr lang="en-US" altLang="zh-CN" sz="2000" dirty="0" err="1"/>
              <a:t>RemoteConcreteSubject_Stub.class</a:t>
            </a:r>
            <a:r>
              <a:rPr lang="zh-CN" altLang="en-US" sz="2000" dirty="0"/>
              <a:t>复制到前面约定的客户机的</a:t>
            </a:r>
            <a:r>
              <a:rPr lang="en-US" altLang="zh-CN" sz="2000" dirty="0"/>
              <a:t>D:\Client</a:t>
            </a:r>
            <a:r>
              <a:rPr lang="zh-CN" altLang="en-US" sz="2000" dirty="0"/>
              <a:t>目录中。</a:t>
            </a:r>
          </a:p>
        </p:txBody>
      </p:sp>
      <p:sp>
        <p:nvSpPr>
          <p:cNvPr id="4" name="TextBox 3"/>
          <p:cNvSpPr txBox="1"/>
          <p:nvPr/>
        </p:nvSpPr>
        <p:spPr>
          <a:xfrm>
            <a:off x="35496" y="2276872"/>
            <a:ext cx="779765" cy="369332"/>
          </a:xfrm>
          <a:prstGeom prst="rect">
            <a:avLst/>
          </a:prstGeom>
          <a:noFill/>
          <a:ln w="25400">
            <a:solidFill>
              <a:srgbClr val="FF0000"/>
            </a:solidFill>
          </a:ln>
        </p:spPr>
        <p:txBody>
          <a:bodyPr wrap="none" rtlCol="0">
            <a:spAutoFit/>
          </a:bodyPr>
          <a:lstStyle/>
          <a:p>
            <a:r>
              <a:rPr lang="en-US" altLang="zh-CN" b="1" dirty="0"/>
              <a:t>Step 4</a:t>
            </a:r>
            <a:endParaRPr lang="zh-CN" altLang="en-US" b="1" dirty="0"/>
          </a:p>
        </p:txBody>
      </p:sp>
      <p:sp>
        <p:nvSpPr>
          <p:cNvPr id="5" name="TextBox 4"/>
          <p:cNvSpPr txBox="1"/>
          <p:nvPr/>
        </p:nvSpPr>
        <p:spPr>
          <a:xfrm>
            <a:off x="35496" y="3635732"/>
            <a:ext cx="779765" cy="369332"/>
          </a:xfrm>
          <a:prstGeom prst="rect">
            <a:avLst/>
          </a:prstGeom>
          <a:noFill/>
          <a:ln w="25400">
            <a:solidFill>
              <a:srgbClr val="FF0000"/>
            </a:solidFill>
          </a:ln>
        </p:spPr>
        <p:txBody>
          <a:bodyPr wrap="none" rtlCol="0">
            <a:spAutoFit/>
          </a:bodyPr>
          <a:lstStyle/>
          <a:p>
            <a:r>
              <a:rPr lang="en-US" altLang="zh-CN" b="1" dirty="0"/>
              <a:t>Step 5</a:t>
            </a:r>
            <a:endParaRPr lang="zh-CN" altLang="en-US" b="1" dirty="0"/>
          </a:p>
        </p:txBody>
      </p:sp>
      <p:sp>
        <p:nvSpPr>
          <p:cNvPr id="6" name="TextBox 5"/>
          <p:cNvSpPr txBox="1"/>
          <p:nvPr/>
        </p:nvSpPr>
        <p:spPr>
          <a:xfrm>
            <a:off x="35496" y="4760769"/>
            <a:ext cx="779765" cy="369332"/>
          </a:xfrm>
          <a:prstGeom prst="rect">
            <a:avLst/>
          </a:prstGeom>
          <a:noFill/>
          <a:ln w="25400">
            <a:solidFill>
              <a:srgbClr val="FF0000"/>
            </a:solidFill>
          </a:ln>
        </p:spPr>
        <p:txBody>
          <a:bodyPr wrap="none" rtlCol="0">
            <a:spAutoFit/>
          </a:bodyPr>
          <a:lstStyle/>
          <a:p>
            <a:r>
              <a:rPr lang="en-US" altLang="zh-CN" b="1" dirty="0"/>
              <a:t>Step 6</a:t>
            </a:r>
            <a:endParaRPr lang="zh-CN" altLang="en-US" b="1" dirty="0"/>
          </a:p>
        </p:txBody>
      </p:sp>
      <p:sp>
        <p:nvSpPr>
          <p:cNvPr id="7" name="灯片编号占位符 6"/>
          <p:cNvSpPr>
            <a:spLocks noGrp="1"/>
          </p:cNvSpPr>
          <p:nvPr>
            <p:ph type="sldNum" sz="quarter" idx="12"/>
          </p:nvPr>
        </p:nvSpPr>
        <p:spPr/>
        <p:txBody>
          <a:bodyPr/>
          <a:lstStyle/>
          <a:p>
            <a:fld id="{B6F15528-21DE-4FAA-801E-634DDDAF4B2B}" type="slidenum">
              <a:rPr lang="en-US" smtClean="0"/>
              <a:pPr/>
              <a:t>95</a:t>
            </a:fld>
            <a:endParaRPr lang="en-US"/>
          </a:p>
        </p:txBody>
      </p:sp>
    </p:spTree>
    <p:extLst>
      <p:ext uri="{BB962C8B-B14F-4D97-AF65-F5344CB8AC3E}">
        <p14:creationId xmlns:p14="http://schemas.microsoft.com/office/powerpoint/2010/main" val="32698275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rmAutofit/>
          </a:bodyPr>
          <a:lstStyle/>
          <a:p>
            <a:r>
              <a:rPr lang="en-US" altLang="zh-CN" sz="2000" dirty="0"/>
              <a:t>4) </a:t>
            </a:r>
            <a:r>
              <a:rPr lang="zh-CN" altLang="en-US" sz="2000" dirty="0"/>
              <a:t>启动注册（</a:t>
            </a:r>
            <a:r>
              <a:rPr lang="en-US" altLang="zh-CN" sz="2000" dirty="0" err="1"/>
              <a:t>rmiregistry</a:t>
            </a:r>
            <a:r>
              <a:rPr lang="zh-CN" altLang="en-US" sz="2000" dirty="0"/>
              <a:t>）</a:t>
            </a:r>
          </a:p>
          <a:p>
            <a:r>
              <a:rPr lang="zh-CN" altLang="en-US" sz="2000" dirty="0"/>
              <a:t>在远程服务器创建远程对象之前，</a:t>
            </a:r>
            <a:r>
              <a:rPr lang="en-US" altLang="zh-CN" sz="2000" dirty="0"/>
              <a:t>RMI</a:t>
            </a:r>
            <a:r>
              <a:rPr lang="zh-CN" altLang="en-US" sz="2000" dirty="0"/>
              <a:t>要求远程服务器必须首先启动注册</a:t>
            </a:r>
            <a:r>
              <a:rPr lang="en-US" altLang="zh-CN" sz="2000" dirty="0" err="1"/>
              <a:t>rmiregistry</a:t>
            </a:r>
            <a:r>
              <a:rPr lang="zh-CN" altLang="en-US" sz="2000" dirty="0"/>
              <a:t>，只有启动了</a:t>
            </a:r>
            <a:r>
              <a:rPr lang="en-US" altLang="zh-CN" sz="2000" dirty="0" err="1"/>
              <a:t>rmiregistry</a:t>
            </a:r>
            <a:r>
              <a:rPr lang="zh-CN" altLang="en-US" sz="2000" dirty="0"/>
              <a:t>，远程服务器才可以创建远程对象，并将该对象注册到</a:t>
            </a:r>
            <a:r>
              <a:rPr lang="en-US" altLang="zh-CN" sz="2000" dirty="0" err="1"/>
              <a:t>rmiregistry</a:t>
            </a:r>
            <a:r>
              <a:rPr lang="zh-CN" altLang="en-US" sz="2000" dirty="0"/>
              <a:t>所管理的注册表中。</a:t>
            </a:r>
            <a:endParaRPr lang="en-US" altLang="zh-CN" sz="2000" dirty="0"/>
          </a:p>
          <a:p>
            <a:endParaRPr lang="zh-CN" altLang="en-US" sz="2000" dirty="0"/>
          </a:p>
          <a:p>
            <a:r>
              <a:rPr lang="zh-CN" altLang="en-US" sz="2000" dirty="0"/>
              <a:t>在远程服务器开启一个终端，比如在</a:t>
            </a:r>
            <a:r>
              <a:rPr lang="en-US" altLang="zh-CN" sz="2000" dirty="0"/>
              <a:t>MS-DOS</a:t>
            </a:r>
            <a:r>
              <a:rPr lang="zh-CN" altLang="en-US" sz="2000" dirty="0"/>
              <a:t>命令行窗口进入</a:t>
            </a:r>
            <a:r>
              <a:rPr lang="en-US" altLang="zh-CN" sz="2000" dirty="0"/>
              <a:t>D:\Server</a:t>
            </a:r>
            <a:r>
              <a:rPr lang="zh-CN" altLang="en-US" sz="2000" dirty="0"/>
              <a:t>目录，然后执行</a:t>
            </a:r>
            <a:r>
              <a:rPr lang="en-US" altLang="zh-CN" sz="2000" dirty="0" err="1"/>
              <a:t>rmiregistry</a:t>
            </a:r>
            <a:r>
              <a:rPr lang="zh-CN" altLang="en-US" sz="2000" dirty="0"/>
              <a:t>命令。</a:t>
            </a:r>
            <a:endParaRPr lang="en-US" altLang="zh-CN" sz="2000" dirty="0"/>
          </a:p>
        </p:txBody>
      </p:sp>
      <p:sp>
        <p:nvSpPr>
          <p:cNvPr id="4" name="TextBox 3"/>
          <p:cNvSpPr txBox="1"/>
          <p:nvPr/>
        </p:nvSpPr>
        <p:spPr>
          <a:xfrm>
            <a:off x="35496" y="3563724"/>
            <a:ext cx="779765" cy="369332"/>
          </a:xfrm>
          <a:prstGeom prst="rect">
            <a:avLst/>
          </a:prstGeom>
          <a:noFill/>
          <a:ln w="25400">
            <a:solidFill>
              <a:srgbClr val="FF0000"/>
            </a:solidFill>
          </a:ln>
        </p:spPr>
        <p:txBody>
          <a:bodyPr wrap="none" rtlCol="0">
            <a:spAutoFit/>
          </a:bodyPr>
          <a:lstStyle/>
          <a:p>
            <a:r>
              <a:rPr lang="en-US" altLang="zh-CN" b="1" dirty="0"/>
              <a:t>Step 7</a:t>
            </a:r>
            <a:endParaRPr lang="zh-CN" altLang="en-US" b="1" dirty="0"/>
          </a:p>
        </p:txBody>
      </p:sp>
      <p:sp>
        <p:nvSpPr>
          <p:cNvPr id="5" name="灯片编号占位符 4"/>
          <p:cNvSpPr>
            <a:spLocks noGrp="1"/>
          </p:cNvSpPr>
          <p:nvPr>
            <p:ph type="sldNum" sz="quarter" idx="12"/>
          </p:nvPr>
        </p:nvSpPr>
        <p:spPr/>
        <p:txBody>
          <a:bodyPr/>
          <a:lstStyle/>
          <a:p>
            <a:fld id="{B6F15528-21DE-4FAA-801E-634DDDAF4B2B}" type="slidenum">
              <a:rPr lang="en-US" smtClean="0"/>
              <a:pPr/>
              <a:t>96</a:t>
            </a:fld>
            <a:endParaRPr lang="en-US"/>
          </a:p>
        </p:txBody>
      </p:sp>
    </p:spTree>
    <p:extLst>
      <p:ext uri="{BB962C8B-B14F-4D97-AF65-F5344CB8AC3E}">
        <p14:creationId xmlns:p14="http://schemas.microsoft.com/office/powerpoint/2010/main" val="373722507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rmAutofit/>
          </a:bodyPr>
          <a:lstStyle/>
          <a:p>
            <a:r>
              <a:rPr lang="en-US" altLang="zh-CN" sz="2000" dirty="0"/>
              <a:t>5) </a:t>
            </a:r>
            <a:r>
              <a:rPr lang="zh-CN" altLang="en-US" sz="2000" dirty="0"/>
              <a:t>启动远程对象服务</a:t>
            </a:r>
          </a:p>
          <a:p>
            <a:r>
              <a:rPr lang="zh-CN" altLang="en-US" sz="2000" dirty="0"/>
              <a:t>远程服务器启动注册</a:t>
            </a:r>
            <a:r>
              <a:rPr lang="en-US" altLang="zh-CN" sz="2000" dirty="0" err="1"/>
              <a:t>rmiregistry</a:t>
            </a:r>
            <a:r>
              <a:rPr lang="zh-CN" altLang="en-US" sz="2000" dirty="0"/>
              <a:t>后，远程服务器就可以启动远程对象服务了，即编写程序来创建和注册远程对象，并运行该程序。远程服务器使用</a:t>
            </a:r>
            <a:r>
              <a:rPr lang="en-US" altLang="zh-CN" sz="2000" dirty="0" err="1"/>
              <a:t>java.rmi</a:t>
            </a:r>
            <a:r>
              <a:rPr lang="zh-CN" altLang="en-US" sz="2000" dirty="0"/>
              <a:t>包中的</a:t>
            </a:r>
            <a:r>
              <a:rPr lang="en-US" altLang="zh-CN" sz="2000" dirty="0"/>
              <a:t>Naming</a:t>
            </a:r>
            <a:r>
              <a:rPr lang="zh-CN" altLang="en-US" sz="2000" dirty="0"/>
              <a:t>类调用其类方法：</a:t>
            </a:r>
            <a:r>
              <a:rPr lang="en-US" altLang="zh-CN" sz="2000" dirty="0">
                <a:solidFill>
                  <a:srgbClr val="FF0000"/>
                </a:solidFill>
              </a:rPr>
              <a:t>rebind(String name, Remote obj)</a:t>
            </a:r>
            <a:r>
              <a:rPr lang="en-US" altLang="zh-CN" sz="2000" dirty="0"/>
              <a:t> </a:t>
            </a:r>
            <a:r>
              <a:rPr lang="zh-CN" altLang="en-US" sz="2000" dirty="0"/>
              <a:t>绑定一个远程对象到</a:t>
            </a:r>
            <a:r>
              <a:rPr lang="en-US" altLang="zh-CN" sz="2000" dirty="0" err="1"/>
              <a:t>rmiregistry</a:t>
            </a:r>
            <a:r>
              <a:rPr lang="zh-CN" altLang="en-US" sz="2000" dirty="0"/>
              <a:t>所管理的注册表中，该方法的</a:t>
            </a:r>
            <a:r>
              <a:rPr lang="en-US" altLang="zh-CN" sz="2000" dirty="0"/>
              <a:t>name</a:t>
            </a:r>
            <a:r>
              <a:rPr lang="zh-CN" altLang="en-US" sz="2000" dirty="0"/>
              <a:t>参数是</a:t>
            </a:r>
            <a:r>
              <a:rPr lang="en-US" altLang="zh-CN" sz="2000" dirty="0"/>
              <a:t>URL</a:t>
            </a:r>
            <a:r>
              <a:rPr lang="zh-CN" altLang="en-US" sz="2000" dirty="0"/>
              <a:t>格式，</a:t>
            </a:r>
            <a:r>
              <a:rPr lang="en-US" altLang="zh-CN" sz="2000" dirty="0" err="1"/>
              <a:t>obj</a:t>
            </a:r>
            <a:r>
              <a:rPr lang="zh-CN" altLang="en-US" sz="2000" dirty="0"/>
              <a:t>参数是远程对象，</a:t>
            </a:r>
            <a:r>
              <a:rPr lang="zh-CN" altLang="en-US" sz="2000" b="1" dirty="0">
                <a:solidFill>
                  <a:srgbClr val="FF0000"/>
                </a:solidFill>
              </a:rPr>
              <a:t>将来客户端的代理会通过</a:t>
            </a:r>
            <a:r>
              <a:rPr lang="en-US" altLang="zh-CN" sz="2000" b="1" dirty="0">
                <a:solidFill>
                  <a:srgbClr val="FF0000"/>
                </a:solidFill>
              </a:rPr>
              <a:t>name</a:t>
            </a:r>
            <a:r>
              <a:rPr lang="zh-CN" altLang="en-US" sz="2000" b="1" dirty="0">
                <a:solidFill>
                  <a:srgbClr val="FF0000"/>
                </a:solidFill>
              </a:rPr>
              <a:t>找到远程对象</a:t>
            </a:r>
            <a:r>
              <a:rPr lang="en-US" altLang="zh-CN" sz="2000" b="1" dirty="0" err="1">
                <a:solidFill>
                  <a:srgbClr val="FF0000"/>
                </a:solidFill>
              </a:rPr>
              <a:t>obj</a:t>
            </a:r>
            <a:r>
              <a:rPr lang="zh-CN" altLang="en-US" sz="2000" dirty="0"/>
              <a:t>。</a:t>
            </a:r>
          </a:p>
          <a:p>
            <a:endParaRPr lang="en-US" altLang="zh-CN" sz="2000" dirty="0"/>
          </a:p>
          <a:p>
            <a:r>
              <a:rPr lang="zh-CN" altLang="en-US" sz="2000" dirty="0"/>
              <a:t>以下是我们编写的远程服务器上的应用程序，运行该程序就启动了远程对象服务，该应用程序可以让用户访问它注册的远程对象。效果如图</a:t>
            </a:r>
            <a:r>
              <a:rPr lang="en-US" altLang="zh-CN" sz="2000" dirty="0"/>
              <a:t>11.11</a:t>
            </a:r>
            <a:r>
              <a:rPr lang="zh-CN" altLang="en-US" sz="2000" dirty="0"/>
              <a:t>。</a:t>
            </a:r>
          </a:p>
        </p:txBody>
      </p:sp>
      <p:sp>
        <p:nvSpPr>
          <p:cNvPr id="4" name="灯片编号占位符 3"/>
          <p:cNvSpPr>
            <a:spLocks noGrp="1"/>
          </p:cNvSpPr>
          <p:nvPr>
            <p:ph type="sldNum" sz="quarter" idx="12"/>
          </p:nvPr>
        </p:nvSpPr>
        <p:spPr/>
        <p:txBody>
          <a:bodyPr/>
          <a:lstStyle/>
          <a:p>
            <a:fld id="{B6F15528-21DE-4FAA-801E-634DDDAF4B2B}" type="slidenum">
              <a:rPr lang="en-US" smtClean="0"/>
              <a:pPr/>
              <a:t>97</a:t>
            </a:fld>
            <a:endParaRPr lang="en-US"/>
          </a:p>
        </p:txBody>
      </p:sp>
    </p:spTree>
    <p:extLst>
      <p:ext uri="{BB962C8B-B14F-4D97-AF65-F5344CB8AC3E}">
        <p14:creationId xmlns:p14="http://schemas.microsoft.com/office/powerpoint/2010/main" val="9455845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5" name="文本框 4"/>
          <p:cNvSpPr txBox="1"/>
          <p:nvPr/>
        </p:nvSpPr>
        <p:spPr>
          <a:xfrm>
            <a:off x="543744" y="1417638"/>
            <a:ext cx="8420744" cy="3693319"/>
          </a:xfrm>
          <a:prstGeom prst="rect">
            <a:avLst/>
          </a:prstGeom>
          <a:solidFill>
            <a:srgbClr val="CCFFFF"/>
          </a:solidFill>
        </p:spPr>
        <p:txBody>
          <a:bodyPr wrap="square" rtlCol="0">
            <a:spAutoFit/>
          </a:bodyPr>
          <a:lstStyle/>
          <a:p>
            <a:r>
              <a:rPr lang="en-US" altLang="zh-CN" dirty="0"/>
              <a:t>import </a:t>
            </a:r>
            <a:r>
              <a:rPr lang="en-US" altLang="zh-CN" dirty="0" err="1"/>
              <a:t>java.rmi</a:t>
            </a:r>
            <a:r>
              <a:rPr lang="en-US" altLang="zh-CN" dirty="0"/>
              <a:t>.*;   //BindRemoteObject.java</a:t>
            </a:r>
          </a:p>
          <a:p>
            <a:r>
              <a:rPr lang="en-US" altLang="zh-CN" dirty="0"/>
              <a:t>public class </a:t>
            </a:r>
            <a:r>
              <a:rPr lang="en-US" altLang="zh-CN" dirty="0" err="1"/>
              <a:t>BindRemoteObject</a:t>
            </a:r>
            <a:r>
              <a:rPr lang="en-US" altLang="zh-CN" dirty="0"/>
              <a:t> {</a:t>
            </a:r>
          </a:p>
          <a:p>
            <a:r>
              <a:rPr lang="en-US" altLang="zh-CN" dirty="0"/>
              <a:t>public static void main(String </a:t>
            </a:r>
            <a:r>
              <a:rPr lang="en-US" altLang="zh-CN" dirty="0" err="1"/>
              <a:t>args</a:t>
            </a:r>
            <a:r>
              <a:rPr lang="en-US" altLang="zh-CN" dirty="0"/>
              <a:t>[]) {</a:t>
            </a:r>
          </a:p>
          <a:p>
            <a:r>
              <a:rPr lang="en-US" altLang="zh-CN" dirty="0"/>
              <a:t>     try{</a:t>
            </a:r>
          </a:p>
          <a:p>
            <a:r>
              <a:rPr lang="en-US" altLang="zh-CN" dirty="0"/>
              <a:t>	</a:t>
            </a:r>
            <a:r>
              <a:rPr lang="en-US" altLang="zh-CN" dirty="0" err="1"/>
              <a:t>RemoteConcreteSubject</a:t>
            </a:r>
            <a:r>
              <a:rPr lang="en-US" altLang="zh-CN" dirty="0"/>
              <a:t> </a:t>
            </a:r>
            <a:r>
              <a:rPr lang="en-US" altLang="zh-CN" dirty="0" err="1">
                <a:solidFill>
                  <a:srgbClr val="FF0000"/>
                </a:solidFill>
              </a:rPr>
              <a:t>remoteObject</a:t>
            </a:r>
            <a:r>
              <a:rPr lang="en-US" altLang="zh-CN" dirty="0"/>
              <a:t> = new </a:t>
            </a:r>
            <a:r>
              <a:rPr lang="en-US" altLang="zh-CN" dirty="0" err="1"/>
              <a:t>RemoteConcreteSubject</a:t>
            </a:r>
            <a:r>
              <a:rPr lang="en-US" altLang="zh-CN" dirty="0"/>
              <a:t>(); </a:t>
            </a:r>
          </a:p>
          <a:p>
            <a:r>
              <a:rPr lang="en-US" altLang="zh-CN" dirty="0"/>
              <a:t>	</a:t>
            </a:r>
            <a:r>
              <a:rPr lang="en-US" altLang="zh-CN" dirty="0" err="1"/>
              <a:t>Naming.rebind</a:t>
            </a:r>
            <a:r>
              <a:rPr lang="en-US" altLang="zh-CN" dirty="0"/>
              <a:t>("</a:t>
            </a:r>
            <a:r>
              <a:rPr lang="en-US" altLang="zh-CN" b="1" dirty="0" err="1">
                <a:solidFill>
                  <a:srgbClr val="0000FF"/>
                </a:solidFill>
              </a:rPr>
              <a:t>rmi</a:t>
            </a:r>
            <a:r>
              <a:rPr lang="en-US" altLang="zh-CN" b="1" dirty="0">
                <a:solidFill>
                  <a:srgbClr val="0000FF"/>
                </a:solidFill>
              </a:rPr>
              <a:t>://127.0.0.1/</a:t>
            </a:r>
            <a:r>
              <a:rPr lang="en-US" altLang="zh-CN" b="1" dirty="0" err="1">
                <a:solidFill>
                  <a:srgbClr val="0000FF"/>
                </a:solidFill>
              </a:rPr>
              <a:t>rect</a:t>
            </a:r>
            <a:r>
              <a:rPr lang="en-US" altLang="zh-CN" dirty="0"/>
              <a:t>", </a:t>
            </a:r>
            <a:r>
              <a:rPr lang="en-US" altLang="zh-CN" dirty="0" err="1">
                <a:solidFill>
                  <a:srgbClr val="FF0000"/>
                </a:solidFill>
              </a:rPr>
              <a:t>remoteObject</a:t>
            </a:r>
            <a:r>
              <a:rPr lang="en-US" altLang="zh-CN" dirty="0"/>
              <a:t>);</a:t>
            </a:r>
          </a:p>
          <a:p>
            <a:r>
              <a:rPr lang="en-US" altLang="zh-CN" dirty="0"/>
              <a:t>	</a:t>
            </a:r>
            <a:r>
              <a:rPr lang="en-US" altLang="zh-CN" dirty="0" err="1"/>
              <a:t>System.out.println</a:t>
            </a:r>
            <a:r>
              <a:rPr lang="en-US" altLang="zh-CN" dirty="0"/>
              <a:t>("be ready for client server...");</a:t>
            </a:r>
          </a:p>
          <a:p>
            <a:r>
              <a:rPr lang="en-US" altLang="zh-CN" dirty="0"/>
              <a:t>       }</a:t>
            </a:r>
          </a:p>
          <a:p>
            <a:r>
              <a:rPr lang="en-US" altLang="zh-CN" dirty="0"/>
              <a:t>       catch(Exception </a:t>
            </a:r>
            <a:r>
              <a:rPr lang="en-US" altLang="zh-CN" dirty="0" err="1"/>
              <a:t>exp</a:t>
            </a:r>
            <a:r>
              <a:rPr lang="en-US" altLang="zh-CN" dirty="0"/>
              <a:t>){ </a:t>
            </a:r>
          </a:p>
          <a:p>
            <a:r>
              <a:rPr lang="en-US" altLang="zh-CN" dirty="0"/>
              <a:t>	</a:t>
            </a:r>
            <a:r>
              <a:rPr lang="en-US" altLang="zh-CN" dirty="0" err="1"/>
              <a:t>System.out.println</a:t>
            </a:r>
            <a:r>
              <a:rPr lang="en-US" altLang="zh-CN" dirty="0"/>
              <a:t>(</a:t>
            </a:r>
            <a:r>
              <a:rPr lang="en-US" altLang="zh-CN" dirty="0" err="1"/>
              <a:t>exp</a:t>
            </a:r>
            <a:r>
              <a:rPr lang="en-US" altLang="zh-CN" dirty="0"/>
              <a:t>);</a:t>
            </a:r>
          </a:p>
          <a:p>
            <a:r>
              <a:rPr lang="en-US" altLang="zh-CN" dirty="0"/>
              <a:t>       }</a:t>
            </a:r>
          </a:p>
          <a:p>
            <a:r>
              <a:rPr lang="en-US" altLang="zh-CN" dirty="0"/>
              <a:t>   }</a:t>
            </a:r>
          </a:p>
          <a:p>
            <a:r>
              <a:rPr lang="en-US" altLang="zh-CN" dirty="0"/>
              <a:t>}</a:t>
            </a:r>
          </a:p>
        </p:txBody>
      </p:sp>
      <p:sp>
        <p:nvSpPr>
          <p:cNvPr id="6" name="TextBox 5"/>
          <p:cNvSpPr txBox="1"/>
          <p:nvPr/>
        </p:nvSpPr>
        <p:spPr>
          <a:xfrm>
            <a:off x="35496" y="5219908"/>
            <a:ext cx="779765" cy="369332"/>
          </a:xfrm>
          <a:prstGeom prst="rect">
            <a:avLst/>
          </a:prstGeom>
          <a:noFill/>
          <a:ln w="25400">
            <a:solidFill>
              <a:srgbClr val="FF0000"/>
            </a:solidFill>
          </a:ln>
        </p:spPr>
        <p:txBody>
          <a:bodyPr wrap="none" rtlCol="0">
            <a:spAutoFit/>
          </a:bodyPr>
          <a:lstStyle/>
          <a:p>
            <a:r>
              <a:rPr lang="en-US" altLang="zh-CN" b="1" dirty="0"/>
              <a:t>Step 8</a:t>
            </a:r>
            <a:endParaRPr lang="zh-CN" altLang="en-US" b="1" dirty="0"/>
          </a:p>
        </p:txBody>
      </p:sp>
      <p:sp>
        <p:nvSpPr>
          <p:cNvPr id="7" name="灯片编号占位符 6"/>
          <p:cNvSpPr>
            <a:spLocks noGrp="1"/>
          </p:cNvSpPr>
          <p:nvPr>
            <p:ph type="sldNum" sz="quarter" idx="12"/>
          </p:nvPr>
        </p:nvSpPr>
        <p:spPr/>
        <p:txBody>
          <a:bodyPr/>
          <a:lstStyle/>
          <a:p>
            <a:fld id="{B6F15528-21DE-4FAA-801E-634DDDAF4B2B}" type="slidenum">
              <a:rPr lang="en-US" smtClean="0"/>
              <a:pPr/>
              <a:t>98</a:t>
            </a:fld>
            <a:endParaRPr lang="en-US"/>
          </a:p>
        </p:txBody>
      </p:sp>
    </p:spTree>
    <p:extLst>
      <p:ext uri="{BB962C8B-B14F-4D97-AF65-F5344CB8AC3E}">
        <p14:creationId xmlns:p14="http://schemas.microsoft.com/office/powerpoint/2010/main" val="26881101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Autofit/>
          </a:bodyPr>
          <a:lstStyle/>
          <a:p>
            <a:r>
              <a:rPr lang="en-US" altLang="zh-CN" sz="2000" dirty="0"/>
              <a:t>6) </a:t>
            </a:r>
            <a:r>
              <a:rPr lang="zh-CN" altLang="en-US" sz="2000" dirty="0"/>
              <a:t>运行客户端程序</a:t>
            </a:r>
          </a:p>
          <a:p>
            <a:r>
              <a:rPr lang="zh-CN" altLang="en-US" sz="2000" dirty="0"/>
              <a:t>远程服务器启动远程对象服务后，客户端就可以运行有关程序，访问使用远程对象。</a:t>
            </a:r>
          </a:p>
          <a:p>
            <a:endParaRPr lang="en-US" altLang="zh-CN" sz="2000" dirty="0"/>
          </a:p>
          <a:p>
            <a:r>
              <a:rPr lang="zh-CN" altLang="en-US" sz="2000" dirty="0"/>
              <a:t>客户端使用</a:t>
            </a:r>
            <a:r>
              <a:rPr lang="en-US" altLang="zh-CN" sz="2000" dirty="0" err="1"/>
              <a:t>java.rmi</a:t>
            </a:r>
            <a:r>
              <a:rPr lang="zh-CN" altLang="en-US" sz="2000" dirty="0"/>
              <a:t>包中的</a:t>
            </a:r>
            <a:r>
              <a:rPr lang="en-US" altLang="zh-CN" sz="2000" dirty="0"/>
              <a:t>Naming</a:t>
            </a:r>
            <a:r>
              <a:rPr lang="zh-CN" altLang="en-US" sz="2000" dirty="0"/>
              <a:t>类调用其类方法</a:t>
            </a:r>
            <a:r>
              <a:rPr lang="en-US" altLang="zh-CN" sz="2000" dirty="0">
                <a:solidFill>
                  <a:srgbClr val="FF0000"/>
                </a:solidFill>
              </a:rPr>
              <a:t>lookup(String name)</a:t>
            </a:r>
            <a:r>
              <a:rPr lang="zh-CN" altLang="en-US" sz="2000" dirty="0"/>
              <a:t>返回一个远程对象的代理，即使用存根</a:t>
            </a:r>
            <a:r>
              <a:rPr lang="en-US" altLang="zh-CN" sz="2000" dirty="0"/>
              <a:t>(Stub)</a:t>
            </a:r>
            <a:r>
              <a:rPr lang="zh-CN" altLang="en-US" sz="2000" dirty="0"/>
              <a:t>产生一个和远程对象具有同样接口的对象。</a:t>
            </a:r>
            <a:r>
              <a:rPr lang="en-US" altLang="zh-CN" sz="2000" dirty="0"/>
              <a:t>lookup(String name)</a:t>
            </a:r>
            <a:r>
              <a:rPr lang="zh-CN" altLang="en-US" sz="2000" dirty="0"/>
              <a:t>方法中的</a:t>
            </a:r>
            <a:r>
              <a:rPr lang="en-US" altLang="zh-CN" sz="2000" dirty="0"/>
              <a:t>name</a:t>
            </a:r>
            <a:r>
              <a:rPr lang="zh-CN" altLang="en-US" sz="2000" dirty="0"/>
              <a:t>参数的取值必须是远程对象注册的</a:t>
            </a:r>
            <a:r>
              <a:rPr lang="en-US" altLang="zh-CN" sz="2000" dirty="0"/>
              <a:t>name</a:t>
            </a:r>
            <a:r>
              <a:rPr lang="zh-CN" altLang="en-US" sz="2000" dirty="0"/>
              <a:t>，比如：</a:t>
            </a:r>
            <a:r>
              <a:rPr lang="en-US" altLang="zh-CN" sz="2000" dirty="0"/>
              <a:t>"</a:t>
            </a:r>
            <a:r>
              <a:rPr lang="en-US" altLang="zh-CN" sz="2000" dirty="0" err="1"/>
              <a:t>rmi</a:t>
            </a:r>
            <a:r>
              <a:rPr lang="en-US" altLang="zh-CN" sz="2000" dirty="0"/>
              <a:t>://127.0.0.1/</a:t>
            </a:r>
            <a:r>
              <a:rPr lang="en-US" altLang="zh-CN" sz="2000" dirty="0" err="1"/>
              <a:t>rect</a:t>
            </a:r>
            <a:r>
              <a:rPr lang="en-US" altLang="zh-CN" sz="2000" dirty="0"/>
              <a:t>"</a:t>
            </a:r>
            <a:r>
              <a:rPr lang="zh-CN" altLang="en-US" sz="2000" dirty="0"/>
              <a:t>。</a:t>
            </a:r>
          </a:p>
          <a:p>
            <a:r>
              <a:rPr lang="zh-CN" altLang="en-US" sz="2000" dirty="0"/>
              <a:t>客户程序可以像使用远程对象一样来使用</a:t>
            </a:r>
            <a:r>
              <a:rPr lang="en-US" altLang="zh-CN" sz="2000" dirty="0"/>
              <a:t>lookup(String name)</a:t>
            </a:r>
            <a:r>
              <a:rPr lang="zh-CN" altLang="en-US" sz="2000" dirty="0"/>
              <a:t>方法返回的远程代理。</a:t>
            </a:r>
          </a:p>
          <a:p>
            <a:r>
              <a:rPr lang="en-US" altLang="zh-CN" sz="2000" dirty="0" err="1"/>
              <a:t>ClientApplication</a:t>
            </a:r>
            <a:r>
              <a:rPr lang="zh-CN" altLang="en-US" sz="2000" dirty="0"/>
              <a:t>使用远程代理计算了矩形的面积。程序运行效果如图</a:t>
            </a:r>
            <a:r>
              <a:rPr lang="en-US" altLang="zh-CN" sz="2000" dirty="0"/>
              <a:t>11.12</a:t>
            </a:r>
            <a:r>
              <a:rPr lang="zh-CN" altLang="en-US" sz="2000" dirty="0"/>
              <a:t>所示。</a:t>
            </a:r>
            <a:endParaRPr lang="en-US" altLang="zh-CN" sz="2000" dirty="0"/>
          </a:p>
        </p:txBody>
      </p:sp>
      <p:sp>
        <p:nvSpPr>
          <p:cNvPr id="4" name="灯片编号占位符 3"/>
          <p:cNvSpPr>
            <a:spLocks noGrp="1"/>
          </p:cNvSpPr>
          <p:nvPr>
            <p:ph type="sldNum" sz="quarter" idx="12"/>
          </p:nvPr>
        </p:nvSpPr>
        <p:spPr/>
        <p:txBody>
          <a:bodyPr/>
          <a:lstStyle/>
          <a:p>
            <a:fld id="{B6F15528-21DE-4FAA-801E-634DDDAF4B2B}" type="slidenum">
              <a:rPr lang="en-US" smtClean="0"/>
              <a:pPr/>
              <a:t>99</a:t>
            </a:fld>
            <a:endParaRPr lang="en-US"/>
          </a:p>
        </p:txBody>
      </p:sp>
    </p:spTree>
    <p:extLst>
      <p:ext uri="{BB962C8B-B14F-4D97-AF65-F5344CB8AC3E}">
        <p14:creationId xmlns:p14="http://schemas.microsoft.com/office/powerpoint/2010/main" val="3912301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4573</TotalTime>
  <Words>9452</Words>
  <Application>Microsoft Office PowerPoint</Application>
  <PresentationFormat>全屏显示(4:3)</PresentationFormat>
  <Paragraphs>1491</Paragraphs>
  <Slides>102</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102</vt:i4>
      </vt:variant>
    </vt:vector>
  </HeadingPairs>
  <TitlesOfParts>
    <vt:vector size="108" baseType="lpstr">
      <vt:lpstr>仿宋</vt:lpstr>
      <vt:lpstr>宋体</vt:lpstr>
      <vt:lpstr>Arial</vt:lpstr>
      <vt:lpstr>Calibri</vt:lpstr>
      <vt:lpstr>Consolas</vt:lpstr>
      <vt:lpstr>Office Theme</vt:lpstr>
      <vt:lpstr>JAVA程序设计</vt:lpstr>
      <vt:lpstr>Outline</vt:lpstr>
      <vt:lpstr>11.1 URL类</vt:lpstr>
      <vt:lpstr>11.1 URL类</vt:lpstr>
      <vt:lpstr>11.1 URL类</vt:lpstr>
      <vt:lpstr>Outline</vt:lpstr>
      <vt:lpstr>11.2 读取URL中的资源</vt:lpstr>
      <vt:lpstr>11.2 读取URL中的资源</vt:lpstr>
      <vt:lpstr>PowerPoint 演示文稿</vt:lpstr>
      <vt:lpstr>PowerPoint 演示文稿</vt:lpstr>
      <vt:lpstr>PowerPoint 演示文稿</vt:lpstr>
      <vt:lpstr>PowerPoint 演示文稿</vt:lpstr>
      <vt:lpstr>Outline</vt:lpstr>
      <vt:lpstr>11.3 显示URL资源中的HTML文件</vt:lpstr>
      <vt:lpstr>11.3 显示URL资源中的HTML文件</vt:lpstr>
      <vt:lpstr>PowerPoint 演示文稿</vt:lpstr>
      <vt:lpstr>PowerPoint 演示文稿</vt:lpstr>
      <vt:lpstr>PowerPoint 演示文稿</vt:lpstr>
      <vt:lpstr>PowerPoint 演示文稿</vt:lpstr>
      <vt:lpstr>Outline</vt:lpstr>
      <vt:lpstr>11.4 处理超链接</vt:lpstr>
      <vt:lpstr>11.4 处理超链接</vt:lpstr>
      <vt:lpstr>PowerPoint 演示文稿</vt:lpstr>
      <vt:lpstr>PowerPoint 演示文稿</vt:lpstr>
      <vt:lpstr>PowerPoint 演示文稿</vt:lpstr>
      <vt:lpstr>PowerPoint 演示文稿</vt:lpstr>
      <vt:lpstr>PowerPoint 演示文稿</vt:lpstr>
      <vt:lpstr>Outline</vt:lpstr>
      <vt:lpstr>11.5 InetAddress类</vt:lpstr>
      <vt:lpstr>11.5 InetAddress类</vt:lpstr>
      <vt:lpstr>11.5 InetAddress类</vt:lpstr>
      <vt:lpstr>Outline</vt:lpstr>
      <vt:lpstr>11.6 套接字Socket</vt:lpstr>
      <vt:lpstr>11.6 套接字Socket</vt:lpstr>
      <vt:lpstr>11.6 套接字Socket</vt:lpstr>
      <vt:lpstr>11.6 套接字Socket</vt:lpstr>
      <vt:lpstr>11.6 套接字Socket</vt:lpstr>
      <vt:lpstr>11.6 套接字Socket</vt:lpstr>
      <vt:lpstr>PowerPoint 演示文稿</vt:lpstr>
      <vt:lpstr>PowerPoint 演示文稿</vt:lpstr>
      <vt:lpstr>PowerPoint 演示文稿</vt:lpstr>
      <vt:lpstr>Outline</vt:lpstr>
      <vt:lpstr>11.7 使用多线程处理套接字连接</vt:lpstr>
      <vt:lpstr>11.7 使用多线程处理套接字连接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11.8 UDP数据报</vt:lpstr>
      <vt:lpstr>11.8 UDP数据报</vt:lpstr>
      <vt:lpstr>11.8 UDP数据报</vt:lpstr>
      <vt:lpstr>11.8 UDP数据报</vt:lpstr>
      <vt:lpstr>11.8 UDP数据报</vt:lpstr>
      <vt:lpstr>11.8 UDP数据报</vt:lpstr>
      <vt:lpstr>11.8 UDP数据报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11.9 广播数据报</vt:lpstr>
      <vt:lpstr>11.9 广播数据报</vt:lpstr>
      <vt:lpstr>11.9 广播数据报</vt:lpstr>
      <vt:lpstr>11.9 广播数据报</vt:lpstr>
      <vt:lpstr>11.9 广播数据报</vt:lpstr>
      <vt:lpstr>11.9 广播数据报</vt:lpstr>
      <vt:lpstr>11.9 广播数据报</vt:lpstr>
      <vt:lpstr>PowerPoint 演示文稿</vt:lpstr>
      <vt:lpstr>PowerPoint 演示文稿</vt:lpstr>
      <vt:lpstr>PowerPoint 演示文稿</vt:lpstr>
      <vt:lpstr>PowerPoint 演示文稿</vt:lpstr>
      <vt:lpstr>PowerPoint 演示文稿</vt:lpstr>
      <vt:lpstr>PowerPoint 演示文稿</vt:lpstr>
      <vt:lpstr>Outline</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Weike Pan</dc:creator>
  <cp:lastModifiedBy>Tony</cp:lastModifiedBy>
  <cp:revision>881</cp:revision>
  <dcterms:created xsi:type="dcterms:W3CDTF">2006-08-16T00:00:00Z</dcterms:created>
  <dcterms:modified xsi:type="dcterms:W3CDTF">2023-12-26T13:25:38Z</dcterms:modified>
</cp:coreProperties>
</file>