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1"/>
  </p:notesMasterIdLst>
  <p:sldIdLst>
    <p:sldId id="508" r:id="rId2"/>
    <p:sldId id="467" r:id="rId3"/>
    <p:sldId id="500" r:id="rId4"/>
    <p:sldId id="491" r:id="rId5"/>
    <p:sldId id="502" r:id="rId6"/>
    <p:sldId id="505" r:id="rId7"/>
    <p:sldId id="504" r:id="rId8"/>
    <p:sldId id="506" r:id="rId9"/>
    <p:sldId id="507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003F"/>
    <a:srgbClr val="D5A6DF"/>
    <a:srgbClr val="FF91C8"/>
    <a:srgbClr val="0000FF"/>
    <a:srgbClr val="464DD9"/>
    <a:srgbClr val="92D050"/>
    <a:srgbClr val="BDD7EE"/>
    <a:srgbClr val="A50021"/>
    <a:srgbClr val="7030A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44" autoAdjust="0"/>
    <p:restoredTop sz="85051" autoAdjust="0"/>
  </p:normalViewPr>
  <p:slideViewPr>
    <p:cSldViewPr snapToGrid="0">
      <p:cViewPr varScale="1">
        <p:scale>
          <a:sx n="94" d="100"/>
          <a:sy n="94" d="100"/>
        </p:scale>
        <p:origin x="14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64AA-669E-4804-A1D5-94FA36B6DCCD}" type="datetimeFigureOut">
              <a:rPr lang="zh-CN" altLang="en-US" smtClean="0"/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C56F0-BEE5-4715-8E33-DABC78619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748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8888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691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8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539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5816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4811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7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DC56F0-BEE5-4715-8E33-DABC78619DE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843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3B95-C703-CD4C-B49F-E1CD62379AD1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465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A74F4-7A2A-464D-AD92-27658FAA9AEC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99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 bwMode="auto">
          <a:xfrm>
            <a:off x="457200" y="1066800"/>
            <a:ext cx="82296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Content Placeholder 7"/>
          <p:cNvSpPr>
            <a:spLocks noGrp="1"/>
          </p:cNvSpPr>
          <p:nvPr>
            <p:ph sz="quarter" idx="11"/>
          </p:nvPr>
        </p:nvSpPr>
        <p:spPr>
          <a:xfrm>
            <a:off x="457200" y="1299599"/>
            <a:ext cx="8229600" cy="4876800"/>
          </a:xfrm>
          <a:prstGeom prst="rect">
            <a:avLst/>
          </a:prstGeom>
        </p:spPr>
        <p:txBody>
          <a:bodyPr/>
          <a:lstStyle>
            <a:lvl1pPr marL="342892" indent="-342892">
              <a:spcAft>
                <a:spcPts val="0"/>
              </a:spcAft>
              <a:buFont typeface="Arial" panose="020B0604020202020204" pitchFamily="34" charset="0"/>
              <a:buChar char="•"/>
              <a:defRPr sz="3200">
                <a:latin typeface="+mj-lt"/>
                <a:cs typeface="Arial"/>
              </a:defRPr>
            </a:lvl1pPr>
            <a:lvl2pPr marL="685783" marR="0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Calibri" panose="020F0502020204030204" pitchFamily="34" charset="0"/>
              <a:buChar char="◦"/>
              <a:tabLst/>
              <a:defRPr sz="2800">
                <a:latin typeface="+mj-lt"/>
                <a:cs typeface="Arial"/>
              </a:defRPr>
            </a:lvl2pPr>
            <a:lvl3pPr marL="942952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latin typeface="+mj-lt"/>
                <a:cs typeface="Arial"/>
              </a:defRPr>
            </a:lvl3pPr>
            <a:lvl4pPr marL="1285843" marR="0" indent="-25716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>
                <a:latin typeface="+mj-lt"/>
                <a:cs typeface="Arial"/>
              </a:defRPr>
            </a:lvl4pPr>
            <a:lvl5pPr marL="1585874" marR="0" indent="-214308" algn="l" defTabSz="685783" rtl="0" eaLnBrk="1" fontAlgn="base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>
                <a:latin typeface="+mj-lt"/>
                <a:cs typeface="Arial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marL="685783" marR="0" lvl="1" indent="-342892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Second level</a:t>
            </a:r>
          </a:p>
          <a:p>
            <a:pPr marL="942952" marR="0" lvl="2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Third level</a:t>
            </a:r>
          </a:p>
          <a:p>
            <a:pPr marL="1285843" marR="0" lvl="3" indent="-25716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Fourth level</a:t>
            </a:r>
          </a:p>
          <a:p>
            <a:pPr marL="1585874" marR="0" lvl="4" indent="-214308" algn="l" defTabSz="685783" rtl="0" eaLnBrk="1" fontAlgn="base" latinLnBrk="0" hangingPunct="1">
              <a:lnSpc>
                <a:spcPct val="90000"/>
              </a:lnSpc>
              <a:spcBef>
                <a:spcPts val="375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Fifth </a:t>
            </a:r>
            <a:r>
              <a:rPr lang="en-GB" dirty="0" err="1"/>
              <a:t>leve</a:t>
            </a:r>
            <a:r>
              <a:rPr lang="en-US" dirty="0"/>
              <a:t>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80999"/>
            <a:ext cx="8229600" cy="6096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938883"/>
                </a:solidFill>
              </a:defRPr>
            </a:lvl1pPr>
          </a:lstStyle>
          <a:p>
            <a:fld id="{036C557A-1475-2747-AFDC-D7C825D68B4C}" type="slidenum">
              <a:rPr lang="uk-UA" smtClean="0"/>
              <a:pPr/>
              <a:t>‹#›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82224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687"/>
            <a:ext cx="7886700" cy="532945"/>
          </a:xfrm>
        </p:spPr>
        <p:txBody>
          <a:bodyPr/>
          <a:lstStyle>
            <a:lvl1pPr>
              <a:defRPr>
                <a:solidFill>
                  <a:srgbClr val="94003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698B4-4B2D-654A-B790-9D28830F66D1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8318" y="6492875"/>
            <a:ext cx="775255" cy="365125"/>
          </a:xfrm>
        </p:spPr>
        <p:txBody>
          <a:bodyPr/>
          <a:lstStyle>
            <a:lvl1pPr algn="ctr">
              <a:defRPr/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62250D-7816-4698-AB06-D55CC1575AE0}"/>
              </a:ext>
            </a:extLst>
          </p:cNvPr>
          <p:cNvSpPr/>
          <p:nvPr userDrawn="1"/>
        </p:nvSpPr>
        <p:spPr>
          <a:xfrm>
            <a:off x="304799" y="132161"/>
            <a:ext cx="238125" cy="532945"/>
          </a:xfrm>
          <a:prstGeom prst="roundRect">
            <a:avLst/>
          </a:prstGeom>
          <a:solidFill>
            <a:srgbClr val="9400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15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30037"/>
            <a:ext cx="3886200" cy="476942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789E-5532-C44B-BE37-3720379333A3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20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4CE90-35DF-714E-A54B-1616793996EF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25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B29BE-C124-6E4B-9540-86B6226EA005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1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54D0E-4541-D041-AAF9-9DC55280BABC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01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121E4-0B7D-5B4D-A93A-4D6BDC0EFBD5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9496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477D0-6F70-944E-B052-F3A5D9F888C2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82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81147-639A-1645-AB65-BD692A4B0E54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778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5121" y="95705"/>
            <a:ext cx="7886700" cy="532945"/>
          </a:xfrm>
          <a:prstGeom prst="rect">
            <a:avLst/>
          </a:prstGeom>
          <a:noFill/>
        </p:spPr>
        <p:txBody>
          <a:bodyPr/>
          <a:lstStyle/>
          <a:p>
            <a:pPr marL="0" lvl="0"/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16831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0783800F-2EDC-054D-B04D-A89CE5DA3858}" type="datetime1">
              <a:rPr lang="en-US" altLang="zh-CN" smtClean="0"/>
              <a:t>2/26/2025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1988" y="6492875"/>
            <a:ext cx="7628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B792F4E-54C0-4D36-B331-9C6FCFE9A3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8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3200" b="1" kern="1200" cap="none" spc="0" dirty="0">
          <a:ln w="0"/>
          <a:solidFill>
            <a:schemeClr val="bg1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90000"/>
        </a:lnSpc>
        <a:spcBef>
          <a:spcPts val="1000"/>
        </a:spcBef>
        <a:buClr>
          <a:srgbClr val="94003F"/>
        </a:buClr>
        <a:buSzPct val="70000"/>
        <a:buFont typeface="Wingdings" panose="05000000000000000000" pitchFamily="2" charset="2"/>
        <a:buChar char="u"/>
        <a:defRPr sz="2800" b="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04b" panose="00000400000000000000" pitchFamily="2" charset="0"/>
        <a:buChar char="-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csshzhongdavidgao@szu.edu.cn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ilibili.com/video/av34139909?from=search&amp;seid=11379846794181157764" TargetMode="External"/><Relationship Id="rId3" Type="http://schemas.openxmlformats.org/officeDocument/2006/relationships/hyperlink" Target="https://pan.baidu.com/s/1ngrZuhCsIPzlsARe3mckwA" TargetMode="External"/><Relationship Id="rId7" Type="http://schemas.openxmlformats.org/officeDocument/2006/relationships/hyperlink" Target="https://www.bilibili.com/video/av73765756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libili.com/video/av16047429?from=search&amp;seid=11375928179282469837" TargetMode="External"/><Relationship Id="rId5" Type="http://schemas.openxmlformats.org/officeDocument/2006/relationships/hyperlink" Target="https://www.ren3.cn/280.htm" TargetMode="External"/><Relationship Id="rId4" Type="http://schemas.openxmlformats.org/officeDocument/2006/relationships/hyperlink" Target="https://www.ren3.cn/" TargetMode="External"/><Relationship Id="rId9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B0737-0771-45C8-9CD7-A3CBF1E811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563" y="1386946"/>
            <a:ext cx="7772400" cy="2387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sz="5400" dirty="0">
                <a:solidFill>
                  <a:srgbClr val="94003F"/>
                </a:solidFill>
              </a:rPr>
              <a:t>基于</a:t>
            </a:r>
            <a:r>
              <a:rPr lang="en-US" altLang="zh-CN" sz="5400" dirty="0">
                <a:solidFill>
                  <a:srgbClr val="94003F"/>
                </a:solidFill>
              </a:rPr>
              <a:t>Photoshop</a:t>
            </a:r>
            <a:r>
              <a:rPr lang="zh-CN" altLang="en-US" sz="5400" dirty="0">
                <a:solidFill>
                  <a:srgbClr val="94003F"/>
                </a:solidFill>
              </a:rPr>
              <a:t>的</a:t>
            </a:r>
            <a:br>
              <a:rPr lang="en-US" altLang="zh-CN" sz="5400" dirty="0">
                <a:solidFill>
                  <a:srgbClr val="94003F"/>
                </a:solidFill>
              </a:rPr>
            </a:br>
            <a:r>
              <a:rPr lang="zh-CN" altLang="en-US" sz="5400" dirty="0">
                <a:solidFill>
                  <a:srgbClr val="94003F"/>
                </a:solidFill>
              </a:rPr>
              <a:t>图像处理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307A8E-1E70-4269-B64B-7B4FE2CB43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3763" y="4054042"/>
            <a:ext cx="6858000" cy="23876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授课教师：朱映映</a:t>
            </a: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邮箱：</a:t>
            </a:r>
            <a:r>
              <a:rPr lang="en-US" altLang="zh-CN" dirty="0"/>
              <a:t>zhuyy</a:t>
            </a:r>
            <a:r>
              <a:rPr lang="en-US" altLang="zh-CN" dirty="0">
                <a:hlinkClick r:id="rId2"/>
              </a:rPr>
              <a:t>@szu.edu.cn</a:t>
            </a:r>
            <a:endParaRPr lang="en-US" altLang="zh-CN" dirty="0"/>
          </a:p>
        </p:txBody>
      </p:sp>
      <p:pic>
        <p:nvPicPr>
          <p:cNvPr id="6" name="图片 10">
            <a:extLst>
              <a:ext uri="{FF2B5EF4-FFF2-40B4-BE49-F238E27FC236}">
                <a16:creationId xmlns:a16="http://schemas.microsoft.com/office/drawing/2014/main" id="{3A5016C3-5892-442E-ABFD-D52AFF38DD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29" y="240061"/>
            <a:ext cx="972064" cy="9720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61E0DD-8BFE-4D16-AFD0-6C0D6CD188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52" r="11334" b="15673"/>
          <a:stretch/>
        </p:blipFill>
        <p:spPr>
          <a:xfrm>
            <a:off x="1587252" y="435758"/>
            <a:ext cx="5982790" cy="67169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5AF210B-38FD-403E-B32F-0243E3095A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46"/>
          <a:stretch/>
        </p:blipFill>
        <p:spPr bwMode="auto">
          <a:xfrm>
            <a:off x="7716202" y="240061"/>
            <a:ext cx="1028437" cy="972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7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，简称“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PS”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，是由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Systems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开发和发行的图像处理软件。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2003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8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被更名为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2012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年，发布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CS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系列的最后一个版本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 Photoshop CS6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2013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年，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Adobe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公司推出了新版本的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 CC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（</a:t>
            </a:r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Creative Cloud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）</a:t>
            </a:r>
            <a:endParaRPr lang="en-US" altLang="zh-TW" sz="3000" dirty="0">
              <a:latin typeface="Cambria" charset="0"/>
              <a:ea typeface="新細明體" charset="0"/>
              <a:cs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0813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Photoshop</a:t>
            </a:r>
            <a:r>
              <a:rPr lang="zh-CN" altLang="en-US" dirty="0"/>
              <a:t>软件安装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6831"/>
            <a:ext cx="7886700" cy="5395040"/>
          </a:xfrm>
        </p:spPr>
        <p:txBody>
          <a:bodyPr>
            <a:normAutofit/>
          </a:bodyPr>
          <a:lstStyle/>
          <a:p>
            <a:r>
              <a:rPr lang="en-US" altLang="zh-TW" sz="2600" dirty="0">
                <a:latin typeface="Cambria" charset="0"/>
                <a:ea typeface="新細明體" charset="0"/>
                <a:cs typeface="新細明體" charset="0"/>
              </a:rPr>
              <a:t>Photoshop CS6/CC 2018</a:t>
            </a:r>
            <a:r>
              <a:rPr lang="zh-TW" altLang="en-US" sz="2600" dirty="0">
                <a:latin typeface="Cambria" charset="0"/>
                <a:ea typeface="新細明體" charset="0"/>
                <a:cs typeface="新細明體" charset="0"/>
              </a:rPr>
              <a:t>软件包</a:t>
            </a:r>
          </a:p>
          <a:p>
            <a:pPr lvl="1"/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CC2018</a:t>
            </a:r>
            <a:r>
              <a:rPr lang="zh-TW" altLang="en-US" dirty="0">
                <a:latin typeface="Cambria" charset="0"/>
                <a:ea typeface="新細明體" charset="0"/>
                <a:cs typeface="新細明體" charset="0"/>
              </a:rPr>
              <a:t>链接：</a:t>
            </a:r>
            <a:r>
              <a:rPr lang="en-US" altLang="zh-TW" dirty="0">
                <a:latin typeface="Cambria" charset="0"/>
                <a:ea typeface="新細明體" charset="0"/>
                <a:cs typeface="新細明體" charset="0"/>
                <a:hlinkClick r:id="rId3"/>
              </a:rPr>
              <a:t>http://www.downza.cn/soft/270078.html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CS6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链接：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https://xiazai.zol.com.cn/detail/15/146785.shtml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相关学习资料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学习网站：</a:t>
            </a:r>
            <a:r>
              <a:rPr lang="en-US" dirty="0">
                <a:solidFill>
                  <a:srgbClr val="0070C0"/>
                </a:solidFill>
                <a:latin typeface="Cambria" charset="0"/>
                <a:ea typeface="新細明體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https://www.ren3.cn/</a:t>
            </a:r>
            <a:endParaRPr lang="en-US" dirty="0">
              <a:solidFill>
                <a:srgbClr val="0070C0"/>
              </a:solidFill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</a:rPr>
              <a:t>Photoshop CS6 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学习视频</a:t>
            </a:r>
            <a:r>
              <a:rPr lang="zh-TW" altLang="en-US" dirty="0">
                <a:latin typeface="Cambria" charset="0"/>
                <a:ea typeface="新細明體" charset="0"/>
                <a:cs typeface="新細明體" charset="0"/>
              </a:rPr>
              <a:t>：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5"/>
              </a:rPr>
              <a:t>https://www.ren3.cn/280.htm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cs typeface="新細明體" charset="0"/>
                <a:hlinkClick r:id="rId6"/>
              </a:rPr>
              <a:t>https://www.bilibili.com/video/av16047429?from=search&amp;seid=11375928179282469837</a:t>
            </a:r>
            <a:endParaRPr lang="en-US" altLang="zh-TW" dirty="0">
              <a:latin typeface="Cambria" charset="0"/>
              <a:ea typeface="新細明體" charset="0"/>
              <a:cs typeface="新細明體" charset="0"/>
            </a:endParaRPr>
          </a:p>
          <a:p>
            <a:pPr lvl="1"/>
            <a:r>
              <a:rPr lang="en-US" altLang="zh-CN" dirty="0">
                <a:latin typeface="Cambria" charset="0"/>
                <a:ea typeface="新細明體" charset="0"/>
              </a:rPr>
              <a:t>Photoshop CC2018 </a:t>
            </a:r>
            <a:r>
              <a:rPr lang="zh-CN" altLang="en-US" dirty="0">
                <a:latin typeface="Cambria" charset="0"/>
                <a:ea typeface="新細明體" charset="0"/>
              </a:rPr>
              <a:t>学习视频：</a:t>
            </a:r>
            <a:endParaRPr lang="en-US" altLang="zh-CN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7"/>
              </a:rPr>
              <a:t>https://www.bilibili.com/video/av73765756</a:t>
            </a:r>
            <a:endParaRPr lang="en-US" altLang="zh-TW" dirty="0">
              <a:latin typeface="Cambria" charset="0"/>
              <a:ea typeface="新細明體" charset="0"/>
            </a:endParaRPr>
          </a:p>
          <a:p>
            <a:pPr lvl="1"/>
            <a:r>
              <a:rPr lang="en-US" altLang="zh-TW" dirty="0">
                <a:latin typeface="Cambria" charset="0"/>
                <a:ea typeface="新細明體" charset="0"/>
                <a:hlinkClick r:id="rId8"/>
              </a:rPr>
              <a:t>https://www.bilibili.com/video/av34139909?from=search&amp;seid=11379846794181157764</a:t>
            </a:r>
            <a:endParaRPr lang="en-US" altLang="zh-TW" dirty="0">
              <a:latin typeface="Cambria" charset="0"/>
              <a:ea typeface="新細明體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60813-9FD1-4E69-B072-AD2B64584F1D}"/>
              </a:ext>
            </a:extLst>
          </p:cNvPr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7125" y="6927"/>
            <a:ext cx="1865602" cy="179416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58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软件界面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8728C59D-9B64-4700-8AF9-1D18A3E09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688" y="753773"/>
            <a:ext cx="8250624" cy="5350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179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软件工具栏（注：各版本可能有一些差异）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1026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699B79F9-0C73-4962-AFC9-590F47D90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08" y="785454"/>
            <a:ext cx="7723910" cy="5930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65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选框工具：用于选取需要的区域，快捷键是字母“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M”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移动工具：移动图层或选区里的图像，快捷键 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V”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2050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9B84DD71-1DCB-4CB3-ADBD-5A950AFA6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97" y="1503891"/>
            <a:ext cx="8161199" cy="2832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E91027E6-934A-427E-82B5-C691B545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0051" y="5254716"/>
            <a:ext cx="778566" cy="632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6868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套索工具：快键是字母“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L”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魔术棒工具：根据颜色相似原理，选择颜色相近的区域。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3076" name="Picture 4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D84D217A-F05C-445F-842E-055045B6B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0" y="1312172"/>
            <a:ext cx="7393470" cy="123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61326146-867A-4949-90E2-F8A6CC155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60" y="3939652"/>
            <a:ext cx="7313055" cy="135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5467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  <a:cs typeface="新細明體" charset="0"/>
              </a:rPr>
              <a:t>软件工具栏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A0DBAC4-F56C-4543-95F4-CBDFCEB5E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376202" cy="539504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修复工具：快捷键是字母“</a:t>
            </a:r>
            <a:r>
              <a:rPr lang="en-US" altLang="zh-CN" sz="2600" dirty="0">
                <a:latin typeface="Cambria" charset="0"/>
                <a:ea typeface="新細明體" charset="0"/>
                <a:cs typeface="新細明體" charset="0"/>
              </a:rPr>
              <a:t>J“</a:t>
            </a: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。</a:t>
            </a:r>
            <a:endParaRPr lang="en-US" altLang="zh-CN" sz="2600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sz="2600" dirty="0">
                <a:latin typeface="Cambria" charset="0"/>
                <a:ea typeface="新細明體" charset="0"/>
                <a:cs typeface="新細明體" charset="0"/>
              </a:rPr>
              <a:t>仿制图章工具：从图像中取样，然后您可将样本应用到其他图像或同一图像的其他位置。</a:t>
            </a:r>
            <a:endParaRPr lang="en-US" altLang="zh-TW" sz="2600" dirty="0">
              <a:latin typeface="Cambria" charset="0"/>
              <a:ea typeface="新細明體" charset="0"/>
            </a:endParaRPr>
          </a:p>
        </p:txBody>
      </p:sp>
      <p:pic>
        <p:nvPicPr>
          <p:cNvPr id="5122" name="Picture 2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E82C98F0-5ECE-47FA-9ABD-ABC582855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2" y="1225205"/>
            <a:ext cx="7880117" cy="169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1-1 Photoshopåºç¡æç¨-Photoshopå·¥å·çè®¤è¯åå°æå·§">
            <a:extLst>
              <a:ext uri="{FF2B5EF4-FFF2-40B4-BE49-F238E27FC236}">
                <a16:creationId xmlns:a16="http://schemas.microsoft.com/office/drawing/2014/main" id="{7D1CE307-5459-4301-9F12-FB909023C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422" y="4146067"/>
            <a:ext cx="7849172" cy="1042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931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libri" charset="0"/>
              </a:rPr>
              <a:t>实验任务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92F4E-54C0-4D36-B331-9C6FCFE9A34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0E2AE6-CB11-4010-910F-B4DCD7DF9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730422"/>
            <a:ext cx="8107846" cy="53950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实验报告内容：具体要求参看</a:t>
            </a:r>
            <a:r>
              <a:rPr lang="en-US" altLang="zh-CN" dirty="0">
                <a:latin typeface="Cambria" charset="0"/>
                <a:ea typeface="新細明體" charset="0"/>
                <a:cs typeface="新細明體" charset="0"/>
              </a:rPr>
              <a:t>Blackboard</a:t>
            </a: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作业通知。</a:t>
            </a:r>
            <a:endParaRPr lang="en-US" altLang="zh-CN" dirty="0">
              <a:latin typeface="Cambria" charset="0"/>
              <a:ea typeface="新細明體" charset="0"/>
              <a:cs typeface="新細明體" charset="0"/>
            </a:endParaRPr>
          </a:p>
          <a:p>
            <a:pPr>
              <a:lnSpc>
                <a:spcPct val="150000"/>
              </a:lnSpc>
              <a:defRPr/>
            </a:pPr>
            <a:r>
              <a:rPr lang="zh-CN" altLang="en-US" dirty="0">
                <a:latin typeface="Cambria" charset="0"/>
                <a:ea typeface="新細明體" charset="0"/>
                <a:cs typeface="新細明體" charset="0"/>
              </a:rPr>
              <a:t>思考：</a:t>
            </a:r>
            <a:endParaRPr lang="en-US" altLang="zh-CN" dirty="0">
              <a:latin typeface="Cambria" charset="0"/>
              <a:ea typeface="新細明體" charset="0"/>
              <a:cs typeface="新細明體" charset="0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Photoshop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的作用主要有哪些？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Photoshop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抠图方式有哪些？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3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PS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中去水印方法有哪些？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（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4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）</a:t>
            </a:r>
            <a:r>
              <a:rPr lang="en-US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Photoshop</a:t>
            </a:r>
            <a:r>
              <a:rPr lang="zh-CN" altLang="zh-CN" sz="2000" kern="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  <a:cs typeface="宋体" panose="02010600030101010101" pitchFamily="2" charset="-122"/>
              </a:rPr>
              <a:t>通道的作用？</a:t>
            </a: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TW" sz="2600" dirty="0">
              <a:latin typeface="Cambria" charset="0"/>
              <a:ea typeface="新細明體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85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3571</TotalTime>
  <Words>388</Words>
  <Application>Microsoft Office PowerPoint</Application>
  <PresentationFormat>全屏显示(4:3)</PresentationFormat>
  <Paragraphs>66</Paragraphs>
  <Slides>9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04b</vt:lpstr>
      <vt:lpstr>微软雅黑</vt:lpstr>
      <vt:lpstr>Arial</vt:lpstr>
      <vt:lpstr>Calibri</vt:lpstr>
      <vt:lpstr>Cambria</vt:lpstr>
      <vt:lpstr>Times New Roman</vt:lpstr>
      <vt:lpstr>Verdana</vt:lpstr>
      <vt:lpstr>Wingdings</vt:lpstr>
      <vt:lpstr>Office 主题</vt:lpstr>
      <vt:lpstr>基于Photoshop的 图像处理</vt:lpstr>
      <vt:lpstr>Photoshop简介</vt:lpstr>
      <vt:lpstr>Photoshop软件安装</vt:lpstr>
      <vt:lpstr>软件界面</vt:lpstr>
      <vt:lpstr>软件工具栏（注：各版本可能有一些差异）</vt:lpstr>
      <vt:lpstr>软件工具栏</vt:lpstr>
      <vt:lpstr>软件工具栏</vt:lpstr>
      <vt:lpstr>软件工具栏</vt:lpstr>
      <vt:lpstr>实验任务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Ruizhen Hu</dc:creator>
  <cp:lastModifiedBy>admin</cp:lastModifiedBy>
  <cp:revision>580</cp:revision>
  <dcterms:created xsi:type="dcterms:W3CDTF">2016-08-04T07:29:19Z</dcterms:created>
  <dcterms:modified xsi:type="dcterms:W3CDTF">2025-02-26T08:18:09Z</dcterms:modified>
</cp:coreProperties>
</file>