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8"/>
  </p:notesMasterIdLst>
  <p:sldIdLst>
    <p:sldId id="258" r:id="rId3"/>
    <p:sldId id="467" r:id="rId4"/>
    <p:sldId id="526" r:id="rId5"/>
    <p:sldId id="527" r:id="rId6"/>
    <p:sldId id="528"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静旭 林" initials="静旭" lastIdx="2" clrIdx="0">
    <p:extLst>
      <p:ext uri="{19B8F6BF-5375-455C-9EA6-DF929625EA0E}">
        <p15:presenceInfo xmlns:p15="http://schemas.microsoft.com/office/powerpoint/2012/main" userId="977255612da6b4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1376"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5CF27-A452-4A97-8C43-1915FAF05461}" type="datetimeFigureOut">
              <a:rPr lang="zh-CN" altLang="en-US" smtClean="0"/>
              <a:t>2021/6/12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B0550-EC6F-4993-9C1D-61FF09810D46}" type="slidenum">
              <a:rPr lang="zh-CN" altLang="en-US" smtClean="0"/>
              <a:t>‹#›</a:t>
            </a:fld>
            <a:endParaRPr lang="zh-CN" altLang="en-US"/>
          </a:p>
        </p:txBody>
      </p:sp>
    </p:spTree>
    <p:extLst>
      <p:ext uri="{BB962C8B-B14F-4D97-AF65-F5344CB8AC3E}">
        <p14:creationId xmlns:p14="http://schemas.microsoft.com/office/powerpoint/2010/main" val="1363899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DC56F0-BEE5-4715-8E33-DABC78619DE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8888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DC56F0-BEE5-4715-8E33-DABC78619DE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37838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FF7DF1C-0D80-4B62-B970-74E546E7B923}" type="datetimeFigureOut">
              <a:rPr lang="zh-CN" altLang="en-US" smtClean="0"/>
              <a:t>2021/6/12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3916516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F7DF1C-0D80-4B62-B970-74E546E7B923}" type="datetimeFigureOut">
              <a:rPr lang="zh-CN" altLang="en-US" smtClean="0"/>
              <a:t>2021/6/12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189754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F7DF1C-0D80-4B62-B970-74E546E7B923}" type="datetimeFigureOut">
              <a:rPr lang="zh-CN" altLang="en-US" smtClean="0"/>
              <a:t>2021/6/12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4234156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BE93B95-C703-CD4C-B49F-E1CD62379AD1}" type="datetime1">
              <a:rPr lang="en-US" altLang="zh-CN" smtClean="0"/>
              <a:t>6/12/2021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024499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9D698B4-4B2D-654A-B790-9D28830F66D1}" type="datetime1">
              <a:rPr lang="en-US" altLang="zh-CN" smtClean="0"/>
              <a:t>6/12/2021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pPr/>
              <a:t>‹#›</a:t>
            </a:fld>
            <a:endParaRPr lang="zh-CN" altLang="en-US" dirty="0"/>
          </a:p>
        </p:txBody>
      </p:sp>
      <p:sp>
        <p:nvSpPr>
          <p:cNvPr id="7" name="矩形: 圆角 6">
            <a:extLst>
              <a:ext uri="{FF2B5EF4-FFF2-40B4-BE49-F238E27FC236}">
                <a16:creationId xmlns:a16="http://schemas.microsoft.com/office/drawing/2014/main" id="{E0993C0D-7566-4CF5-B840-E4C9F72317A6}"/>
              </a:ext>
            </a:extLst>
          </p:cNvPr>
          <p:cNvSpPr/>
          <p:nvPr userDrawn="1"/>
        </p:nvSpPr>
        <p:spPr>
          <a:xfrm>
            <a:off x="304799" y="132165"/>
            <a:ext cx="238125" cy="532945"/>
          </a:xfrm>
          <a:prstGeom prst="roundRect">
            <a:avLst/>
          </a:prstGeom>
          <a:solidFill>
            <a:srgbClr val="9400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750684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783800F-2EDC-054D-B04D-A89CE5DA3858}" type="datetime1">
              <a:rPr lang="en-US" altLang="zh-CN" smtClean="0"/>
              <a:t>6/12/2021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pPr/>
              <a:t>‹#›</a:t>
            </a:fld>
            <a:endParaRPr lang="zh-CN" altLang="en-US"/>
          </a:p>
        </p:txBody>
      </p:sp>
    </p:spTree>
    <p:extLst>
      <p:ext uri="{BB962C8B-B14F-4D97-AF65-F5344CB8AC3E}">
        <p14:creationId xmlns:p14="http://schemas.microsoft.com/office/powerpoint/2010/main" val="2281051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32F789E-5532-C44B-BE37-3720379333A3}" type="datetime1">
              <a:rPr lang="en-US" altLang="zh-CN" smtClean="0"/>
              <a:t>6/12/2021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1017978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0C4CE90-35DF-714E-A54B-1616793996EF}" type="datetime1">
              <a:rPr lang="en-US" altLang="zh-CN" smtClean="0"/>
              <a:t>6/12/2021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597390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CB29BE-C124-6E4B-9540-86B6226EA005}" type="datetime1">
              <a:rPr lang="en-US" altLang="zh-CN" smtClean="0"/>
              <a:t>6/12/2021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908641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54D0E-4541-D041-AAF9-9DC55280BABC}" type="datetime1">
              <a:rPr lang="en-US" altLang="zh-CN" smtClean="0"/>
              <a:t>6/12/2021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17594065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8121E4-0B7D-5B4D-A93A-4D6BDC0EFBD5}" type="datetime1">
              <a:rPr lang="en-US" altLang="zh-CN" smtClean="0"/>
              <a:t>6/12/2021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1162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F7DF1C-0D80-4B62-B970-74E546E7B923}" type="datetimeFigureOut">
              <a:rPr lang="zh-CN" altLang="en-US" smtClean="0"/>
              <a:t>2021/6/12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2357876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28477D0-6F70-944E-B052-F3A5D9F888C2}" type="datetime1">
              <a:rPr lang="en-US" altLang="zh-CN" smtClean="0"/>
              <a:t>6/12/2021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475387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7A81147-639A-1645-AB65-BD692A4B0E54}" type="datetime1">
              <a:rPr lang="en-US" altLang="zh-CN" smtClean="0"/>
              <a:t>6/12/2021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13037206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783800F-2EDC-054D-B04D-A89CE5DA3858}" type="datetime1">
              <a:rPr lang="en-US" altLang="zh-CN" smtClean="0"/>
              <a:t>6/12/2021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pPr/>
              <a:t>‹#›</a:t>
            </a:fld>
            <a:endParaRPr lang="zh-CN" altLang="en-US"/>
          </a:p>
        </p:txBody>
      </p:sp>
    </p:spTree>
    <p:extLst>
      <p:ext uri="{BB962C8B-B14F-4D97-AF65-F5344CB8AC3E}">
        <p14:creationId xmlns:p14="http://schemas.microsoft.com/office/powerpoint/2010/main" val="1978890240"/>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30037"/>
            <a:ext cx="3886200" cy="476942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30037"/>
            <a:ext cx="3886200" cy="476942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32F789E-5532-C44B-BE37-3720379333A3}" type="datetime1">
              <a:rPr lang="en-US" altLang="zh-CN" smtClean="0"/>
              <a:t>6/12/2021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215153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cxnSp>
        <p:nvCxnSpPr>
          <p:cNvPr id="4" name="Straight Connector 3"/>
          <p:cNvCxnSpPr/>
          <p:nvPr userDrawn="1"/>
        </p:nvCxnSpPr>
        <p:spPr bwMode="auto">
          <a:xfrm>
            <a:off x="457200" y="1066800"/>
            <a:ext cx="8229600" cy="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 name="Content Placeholder 7"/>
          <p:cNvSpPr>
            <a:spLocks noGrp="1"/>
          </p:cNvSpPr>
          <p:nvPr>
            <p:ph sz="quarter" idx="11"/>
          </p:nvPr>
        </p:nvSpPr>
        <p:spPr>
          <a:xfrm>
            <a:off x="457200" y="1299599"/>
            <a:ext cx="8229600" cy="4876800"/>
          </a:xfrm>
          <a:prstGeom prst="rect">
            <a:avLst/>
          </a:prstGeom>
        </p:spPr>
        <p:txBody>
          <a:bodyPr/>
          <a:lstStyle>
            <a:lvl1pPr marL="342883" indent="-342883">
              <a:spcAft>
                <a:spcPts val="0"/>
              </a:spcAft>
              <a:buFont typeface="Arial" panose="020B0604020202020204" pitchFamily="34" charset="0"/>
              <a:buChar char="•"/>
              <a:defRPr sz="3200">
                <a:latin typeface="+mj-lt"/>
                <a:cs typeface="Arial"/>
              </a:defRPr>
            </a:lvl1pPr>
            <a:lvl2pPr marL="685766" marR="0" indent="-342883" algn="l" defTabSz="685766" rtl="0" eaLnBrk="1" fontAlgn="base" latinLnBrk="0" hangingPunct="1">
              <a:lnSpc>
                <a:spcPct val="90000"/>
              </a:lnSpc>
              <a:spcBef>
                <a:spcPts val="375"/>
              </a:spcBef>
              <a:spcAft>
                <a:spcPts val="0"/>
              </a:spcAft>
              <a:buClrTx/>
              <a:buSzTx/>
              <a:buFont typeface="Calibri" panose="020F0502020204030204" pitchFamily="34" charset="0"/>
              <a:buChar char="◦"/>
              <a:tabLst/>
              <a:defRPr sz="2800">
                <a:latin typeface="+mj-lt"/>
                <a:cs typeface="Arial"/>
              </a:defRPr>
            </a:lvl2pPr>
            <a:lvl3pPr marL="942928" marR="0" indent="-257162" algn="l" defTabSz="685766" rtl="0" eaLnBrk="1" fontAlgn="base" latinLnBrk="0" hangingPunct="1">
              <a:lnSpc>
                <a:spcPct val="90000"/>
              </a:lnSpc>
              <a:spcBef>
                <a:spcPts val="0"/>
              </a:spcBef>
              <a:spcAft>
                <a:spcPts val="0"/>
              </a:spcAft>
              <a:buClrTx/>
              <a:buSzTx/>
              <a:buFont typeface="Arial" panose="020B0604020202020204" pitchFamily="34" charset="0"/>
              <a:buChar char="•"/>
              <a:tabLst/>
              <a:defRPr sz="2400">
                <a:latin typeface="+mj-lt"/>
                <a:cs typeface="Arial"/>
              </a:defRPr>
            </a:lvl3pPr>
            <a:lvl4pPr marL="1285811" marR="0" indent="-257162" algn="l" defTabSz="685766" rtl="0" eaLnBrk="1" fontAlgn="base" latinLnBrk="0" hangingPunct="1">
              <a:lnSpc>
                <a:spcPct val="90000"/>
              </a:lnSpc>
              <a:spcBef>
                <a:spcPts val="0"/>
              </a:spcBef>
              <a:spcAft>
                <a:spcPts val="0"/>
              </a:spcAft>
              <a:buClrTx/>
              <a:buSzTx/>
              <a:buFont typeface="Arial" panose="020B0604020202020204" pitchFamily="34" charset="0"/>
              <a:buChar char="•"/>
              <a:tabLst/>
              <a:defRPr sz="1800">
                <a:latin typeface="+mj-lt"/>
                <a:cs typeface="Arial"/>
              </a:defRPr>
            </a:lvl4pPr>
            <a:lvl5pPr marL="1585835" marR="0" indent="-214303" algn="l" defTabSz="685766" rtl="0" eaLnBrk="1" fontAlgn="base" latinLnBrk="0" hangingPunct="1">
              <a:lnSpc>
                <a:spcPct val="90000"/>
              </a:lnSpc>
              <a:spcBef>
                <a:spcPts val="0"/>
              </a:spcBef>
              <a:spcAft>
                <a:spcPts val="0"/>
              </a:spcAft>
              <a:buClrTx/>
              <a:buSzTx/>
              <a:buFont typeface="Arial" panose="020B0604020202020204" pitchFamily="34" charset="0"/>
              <a:buChar char="•"/>
              <a:tabLst/>
              <a:defRPr sz="1600">
                <a:latin typeface="+mj-lt"/>
                <a:cs typeface="Arial"/>
              </a:defRPr>
            </a:lvl5pPr>
          </a:lstStyle>
          <a:p>
            <a:pPr lvl="0"/>
            <a:r>
              <a:rPr lang="en-GB" dirty="0"/>
              <a:t>Click to edit Master text styles</a:t>
            </a:r>
          </a:p>
          <a:p>
            <a:pPr marL="685766" marR="0" lvl="1" indent="-342883" algn="l" defTabSz="685766"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Second level</a:t>
            </a:r>
          </a:p>
          <a:p>
            <a:pPr marL="942928" marR="0" lvl="2" indent="-257162" algn="l" defTabSz="685766"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Third level</a:t>
            </a:r>
          </a:p>
          <a:p>
            <a:pPr marL="1285811" marR="0" lvl="3" indent="-257162" algn="l" defTabSz="685766"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Fourth level</a:t>
            </a:r>
          </a:p>
          <a:p>
            <a:pPr marL="1585835" marR="0" lvl="4" indent="-214303" algn="l" defTabSz="685766"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Fifth </a:t>
            </a:r>
            <a:r>
              <a:rPr lang="en-GB" dirty="0" err="1"/>
              <a:t>leve</a:t>
            </a:r>
            <a:r>
              <a:rPr lang="en-US" dirty="0"/>
              <a:t>l</a:t>
            </a:r>
          </a:p>
        </p:txBody>
      </p:sp>
      <p:sp>
        <p:nvSpPr>
          <p:cNvPr id="14" name="Title Placeholder 1"/>
          <p:cNvSpPr>
            <a:spLocks noGrp="1"/>
          </p:cNvSpPr>
          <p:nvPr>
            <p:ph type="title"/>
          </p:nvPr>
        </p:nvSpPr>
        <p:spPr bwMode="auto">
          <a:xfrm>
            <a:off x="457200" y="380999"/>
            <a:ext cx="8229600" cy="6096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2" name="Slide Number Placeholder 1"/>
          <p:cNvSpPr>
            <a:spLocks noGrp="1"/>
          </p:cNvSpPr>
          <p:nvPr>
            <p:ph type="sldNum" sz="quarter" idx="12"/>
          </p:nvPr>
        </p:nvSpPr>
        <p:spPr/>
        <p:txBody>
          <a:bodyPr/>
          <a:lstStyle>
            <a:lvl1pPr>
              <a:defRPr>
                <a:solidFill>
                  <a:srgbClr val="938883"/>
                </a:solidFill>
              </a:defRPr>
            </a:lvl1pPr>
          </a:lstStyle>
          <a:p>
            <a:fld id="{036C557A-1475-2747-AFDC-D7C825D68B4C}" type="slidenum">
              <a:rPr lang="uk-UA" smtClean="0"/>
              <a:pPr/>
              <a:t>‹#›</a:t>
            </a:fld>
            <a:endParaRPr lang="uk-UA" dirty="0"/>
          </a:p>
        </p:txBody>
      </p:sp>
    </p:spTree>
    <p:extLst>
      <p:ext uri="{BB962C8B-B14F-4D97-AF65-F5344CB8AC3E}">
        <p14:creationId xmlns:p14="http://schemas.microsoft.com/office/powerpoint/2010/main" val="313343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F7DF1C-0D80-4B62-B970-74E546E7B923}" type="datetimeFigureOut">
              <a:rPr lang="zh-CN" altLang="en-US" smtClean="0"/>
              <a:t>2021/6/12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162587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FF7DF1C-0D80-4B62-B970-74E546E7B923}" type="datetimeFigureOut">
              <a:rPr lang="zh-CN" altLang="en-US" smtClean="0"/>
              <a:t>2021/6/12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7977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FF7DF1C-0D80-4B62-B970-74E546E7B923}" type="datetimeFigureOut">
              <a:rPr lang="zh-CN" altLang="en-US" smtClean="0"/>
              <a:t>2021/6/12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237811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FF7DF1C-0D80-4B62-B970-74E546E7B923}" type="datetimeFigureOut">
              <a:rPr lang="zh-CN" altLang="en-US" smtClean="0"/>
              <a:t>2021/6/12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16746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7DF1C-0D80-4B62-B970-74E546E7B923}" type="datetimeFigureOut">
              <a:rPr lang="zh-CN" altLang="en-US" smtClean="0"/>
              <a:t>2021/6/12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415323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F7DF1C-0D80-4B62-B970-74E546E7B923}" type="datetimeFigureOut">
              <a:rPr lang="zh-CN" altLang="en-US" smtClean="0"/>
              <a:t>2021/6/12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250786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F7DF1C-0D80-4B62-B970-74E546E7B923}" type="datetimeFigureOut">
              <a:rPr lang="zh-CN" altLang="en-US" smtClean="0"/>
              <a:t>2021/6/12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171654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7DF1C-0D80-4B62-B970-74E546E7B923}" type="datetimeFigureOut">
              <a:rPr lang="zh-CN" altLang="en-US" smtClean="0"/>
              <a:t>2021/6/12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918140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3800F-2EDC-054D-B04D-A89CE5DA3858}" type="datetime1">
              <a:rPr lang="en-US" altLang="zh-CN" smtClean="0"/>
              <a:t>6/12/2021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92F4E-54C0-4D36-B331-9C6FCFE9A340}" type="slidenum">
              <a:rPr lang="zh-CN" altLang="en-US" smtClean="0"/>
              <a:pPr/>
              <a:t>‹#›</a:t>
            </a:fld>
            <a:endParaRPr lang="zh-CN" altLang="en-US"/>
          </a:p>
        </p:txBody>
      </p:sp>
    </p:spTree>
    <p:extLst>
      <p:ext uri="{BB962C8B-B14F-4D97-AF65-F5344CB8AC3E}">
        <p14:creationId xmlns:p14="http://schemas.microsoft.com/office/powerpoint/2010/main" val="20327363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63" r:id="rId12"/>
    <p:sldLayoutId id="214748367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B0737-0771-45C8-9CD7-A3CBF1E811D3}"/>
              </a:ext>
            </a:extLst>
          </p:cNvPr>
          <p:cNvSpPr>
            <a:spLocks noGrp="1"/>
          </p:cNvSpPr>
          <p:nvPr>
            <p:ph type="ctrTitle"/>
          </p:nvPr>
        </p:nvSpPr>
        <p:spPr>
          <a:xfrm>
            <a:off x="692449" y="2235200"/>
            <a:ext cx="7772400" cy="2387600"/>
          </a:xfrm>
        </p:spPr>
        <p:txBody>
          <a:bodyPr/>
          <a:lstStyle/>
          <a:p>
            <a:pPr>
              <a:lnSpc>
                <a:spcPct val="150000"/>
              </a:lnSpc>
            </a:pPr>
            <a:r>
              <a:rPr lang="zh-CN" altLang="en-US" sz="5400" b="1" dirty="0">
                <a:solidFill>
                  <a:srgbClr val="94003F"/>
                </a:solidFill>
                <a:latin typeface="微软雅黑" panose="020B0503020204020204" pitchFamily="34" charset="-122"/>
                <a:ea typeface="微软雅黑" panose="020B0503020204020204" pitchFamily="34" charset="-122"/>
              </a:rPr>
              <a:t>多媒体系统导论</a:t>
            </a:r>
            <a:br>
              <a:rPr lang="en-US" altLang="zh-CN" sz="5400" b="1" dirty="0">
                <a:solidFill>
                  <a:srgbClr val="94003F"/>
                </a:solidFill>
                <a:latin typeface="微软雅黑" panose="020B0503020204020204" pitchFamily="34" charset="-122"/>
                <a:ea typeface="微软雅黑" panose="020B0503020204020204" pitchFamily="34" charset="-122"/>
              </a:rPr>
            </a:br>
            <a:r>
              <a:rPr lang="zh-CN" altLang="en-US" sz="4800" b="1" dirty="0">
                <a:solidFill>
                  <a:srgbClr val="94003F"/>
                </a:solidFill>
                <a:latin typeface="微软雅黑" panose="020B0503020204020204" pitchFamily="34" charset="-122"/>
                <a:ea typeface="微软雅黑" panose="020B0503020204020204" pitchFamily="34" charset="-122"/>
              </a:rPr>
              <a:t>图像压缩编码实验</a:t>
            </a:r>
            <a:endParaRPr lang="zh-CN" altLang="en-US" sz="5400" b="1" dirty="0">
              <a:solidFill>
                <a:srgbClr val="94003F"/>
              </a:solidFill>
              <a:latin typeface="微软雅黑" panose="020B0503020204020204" pitchFamily="34" charset="-122"/>
              <a:ea typeface="微软雅黑" panose="020B0503020204020204" pitchFamily="34" charset="-122"/>
            </a:endParaRPr>
          </a:p>
        </p:txBody>
      </p:sp>
      <p:pic>
        <p:nvPicPr>
          <p:cNvPr id="6" name="图片 10">
            <a:extLst>
              <a:ext uri="{FF2B5EF4-FFF2-40B4-BE49-F238E27FC236}">
                <a16:creationId xmlns:a16="http://schemas.microsoft.com/office/drawing/2014/main" id="{3A5016C3-5892-442E-ABFD-D52AFF38DD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029" y="240061"/>
            <a:ext cx="972064" cy="972064"/>
          </a:xfrm>
          <a:prstGeom prst="rect">
            <a:avLst/>
          </a:prstGeom>
        </p:spPr>
      </p:pic>
      <p:pic>
        <p:nvPicPr>
          <p:cNvPr id="10" name="图片 9">
            <a:extLst>
              <a:ext uri="{FF2B5EF4-FFF2-40B4-BE49-F238E27FC236}">
                <a16:creationId xmlns:a16="http://schemas.microsoft.com/office/drawing/2014/main" id="{B961E0DD-8BFE-4D16-AFD0-6C0D6CD188CD}"/>
              </a:ext>
            </a:extLst>
          </p:cNvPr>
          <p:cNvPicPr>
            <a:picLocks noChangeAspect="1"/>
          </p:cNvPicPr>
          <p:nvPr/>
        </p:nvPicPr>
        <p:blipFill rotWithShape="1">
          <a:blip r:embed="rId3"/>
          <a:srcRect l="952" r="11334" b="15673"/>
          <a:stretch/>
        </p:blipFill>
        <p:spPr>
          <a:xfrm>
            <a:off x="1587254" y="435759"/>
            <a:ext cx="5982791" cy="671692"/>
          </a:xfrm>
          <a:prstGeom prst="rect">
            <a:avLst/>
          </a:prstGeom>
        </p:spPr>
      </p:pic>
      <p:pic>
        <p:nvPicPr>
          <p:cNvPr id="2050" name="Picture 2">
            <a:extLst>
              <a:ext uri="{FF2B5EF4-FFF2-40B4-BE49-F238E27FC236}">
                <a16:creationId xmlns:a16="http://schemas.microsoft.com/office/drawing/2014/main" id="{45AF210B-38FD-403E-B32F-0243E3095A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81446"/>
          <a:stretch/>
        </p:blipFill>
        <p:spPr bwMode="auto">
          <a:xfrm>
            <a:off x="7716205" y="240061"/>
            <a:ext cx="1028437" cy="9720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7363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18051"/>
            <a:ext cx="7886700" cy="637309"/>
          </a:xfrm>
        </p:spPr>
        <p:txBody>
          <a:bodyPr>
            <a:normAutofit fontScale="90000"/>
          </a:bodyPr>
          <a:lstStyle/>
          <a:p>
            <a:r>
              <a:rPr lang="zh-CN" altLang="en-US" b="1" dirty="0">
                <a:latin typeface="仿宋" panose="02010609060101010101" pitchFamily="49" charset="-122"/>
                <a:ea typeface="仿宋" panose="02010609060101010101" pitchFamily="49" charset="-122"/>
              </a:rPr>
              <a:t>图像压缩</a:t>
            </a:r>
            <a:endParaRPr lang="en-US" b="1" dirty="0">
              <a:latin typeface="仿宋" panose="02010609060101010101" pitchFamily="49" charset="-122"/>
              <a:ea typeface="仿宋" panose="02010609060101010101" pitchFamily="49" charset="-122"/>
            </a:endParaRPr>
          </a:p>
        </p:txBody>
      </p:sp>
      <p:sp>
        <p:nvSpPr>
          <p:cNvPr id="3" name="Content Placeholder 2"/>
          <p:cNvSpPr>
            <a:spLocks noGrp="1"/>
          </p:cNvSpPr>
          <p:nvPr>
            <p:ph idx="1"/>
          </p:nvPr>
        </p:nvSpPr>
        <p:spPr>
          <a:xfrm>
            <a:off x="628651" y="1316831"/>
            <a:ext cx="7886700" cy="5395040"/>
          </a:xfrm>
        </p:spPr>
        <p:txBody>
          <a:bodyPr>
            <a:normAutofit/>
          </a:bodyPr>
          <a:lstStyle/>
          <a:p>
            <a:pPr>
              <a:lnSpc>
                <a:spcPct val="110000"/>
              </a:lnSpc>
              <a:buFont typeface="Wingdings" panose="05000000000000000000" pitchFamily="2" charset="2"/>
              <a:buChar char="Ø"/>
              <a:defRPr/>
            </a:pPr>
            <a:r>
              <a:rPr lang="zh-CN" altLang="en-US" sz="2600" dirty="0">
                <a:latin typeface="仿宋" panose="02010609060101010101" pitchFamily="49" charset="-122"/>
                <a:ea typeface="仿宋" panose="02010609060101010101" pitchFamily="49" charset="-122"/>
                <a:cs typeface="新細明體" charset="0"/>
              </a:rPr>
              <a:t>图像压缩是数据压缩技术在数字图像上的应用，它的目的是减少图像数据中的冗余信息从而用更加高效的格式存储和传输数据。</a:t>
            </a:r>
            <a:endParaRPr lang="en-US" altLang="zh-CN" sz="2600" dirty="0">
              <a:latin typeface="仿宋" panose="02010609060101010101" pitchFamily="49" charset="-122"/>
              <a:ea typeface="仿宋" panose="02010609060101010101" pitchFamily="49" charset="-122"/>
              <a:cs typeface="新細明體" charset="0"/>
            </a:endParaRPr>
          </a:p>
          <a:p>
            <a:pPr>
              <a:lnSpc>
                <a:spcPct val="110000"/>
              </a:lnSpc>
              <a:buFont typeface="Wingdings" panose="05000000000000000000" pitchFamily="2" charset="2"/>
              <a:buChar char="Ø"/>
              <a:defRPr/>
            </a:pPr>
            <a:r>
              <a:rPr lang="zh-CN" altLang="en-US" sz="2600" dirty="0">
                <a:latin typeface="仿宋" panose="02010609060101010101" pitchFamily="49" charset="-122"/>
                <a:ea typeface="仿宋" panose="02010609060101010101" pitchFamily="49" charset="-122"/>
                <a:cs typeface="新細明體" charset="0"/>
              </a:rPr>
              <a:t>根据解码后的图像数据是否与原始图像数据一致，可分为有损图像压缩和无损图像压缩</a:t>
            </a:r>
            <a:endParaRPr lang="en-US" altLang="zh-CN" sz="2600" dirty="0">
              <a:latin typeface="仿宋" panose="02010609060101010101" pitchFamily="49" charset="-122"/>
              <a:ea typeface="仿宋" panose="02010609060101010101" pitchFamily="49" charset="-122"/>
              <a:cs typeface="新細明體" charset="0"/>
            </a:endParaRPr>
          </a:p>
          <a:p>
            <a:pPr>
              <a:lnSpc>
                <a:spcPct val="110000"/>
              </a:lnSpc>
              <a:buFont typeface="Wingdings" panose="05000000000000000000" pitchFamily="2" charset="2"/>
              <a:buChar char="Ø"/>
              <a:defRPr/>
            </a:pPr>
            <a:r>
              <a:rPr lang="zh-CN" altLang="en-US" sz="2600" dirty="0">
                <a:latin typeface="仿宋" panose="02010609060101010101" pitchFamily="49" charset="-122"/>
                <a:ea typeface="仿宋" panose="02010609060101010101" pitchFamily="49" charset="-122"/>
                <a:cs typeface="新細明體" charset="0"/>
              </a:rPr>
              <a:t>常用的技术包括：</a:t>
            </a:r>
            <a:endParaRPr lang="en-US" altLang="zh-CN" sz="2600" dirty="0">
              <a:latin typeface="仿宋" panose="02010609060101010101" pitchFamily="49" charset="-122"/>
              <a:ea typeface="仿宋" panose="02010609060101010101" pitchFamily="49" charset="-122"/>
              <a:cs typeface="新細明體" charset="0"/>
            </a:endParaRPr>
          </a:p>
          <a:p>
            <a:pPr lvl="1">
              <a:lnSpc>
                <a:spcPct val="110000"/>
              </a:lnSpc>
              <a:buFont typeface="Wingdings" panose="05000000000000000000" pitchFamily="2" charset="2"/>
              <a:buChar char="Ø"/>
              <a:defRPr/>
            </a:pPr>
            <a:r>
              <a:rPr lang="zh-CN" altLang="en-US" sz="2200" dirty="0">
                <a:latin typeface="仿宋" panose="02010609060101010101" pitchFamily="49" charset="-122"/>
                <a:ea typeface="仿宋" panose="02010609060101010101" pitchFamily="49" charset="-122"/>
                <a:cs typeface="新細明體" charset="0"/>
              </a:rPr>
              <a:t>预测编码：如差分预测</a:t>
            </a:r>
            <a:endParaRPr lang="en-US" altLang="zh-CN" sz="2200" dirty="0">
              <a:latin typeface="仿宋" panose="02010609060101010101" pitchFamily="49" charset="-122"/>
              <a:ea typeface="仿宋" panose="02010609060101010101" pitchFamily="49" charset="-122"/>
              <a:cs typeface="新細明體" charset="0"/>
            </a:endParaRPr>
          </a:p>
          <a:p>
            <a:pPr lvl="1">
              <a:lnSpc>
                <a:spcPct val="110000"/>
              </a:lnSpc>
              <a:buFont typeface="Wingdings" panose="05000000000000000000" pitchFamily="2" charset="2"/>
              <a:buChar char="Ø"/>
              <a:defRPr/>
            </a:pPr>
            <a:r>
              <a:rPr lang="zh-CN" altLang="en-US" sz="2200" dirty="0">
                <a:latin typeface="仿宋" panose="02010609060101010101" pitchFamily="49" charset="-122"/>
                <a:ea typeface="仿宋" panose="02010609060101010101" pitchFamily="49" charset="-122"/>
                <a:cs typeface="新細明體" charset="0"/>
              </a:rPr>
              <a:t>变换编码：如</a:t>
            </a:r>
            <a:r>
              <a:rPr lang="en-US" altLang="zh-CN" sz="2200" dirty="0">
                <a:latin typeface="仿宋" panose="02010609060101010101" pitchFamily="49" charset="-122"/>
                <a:ea typeface="仿宋" panose="02010609060101010101" pitchFamily="49" charset="-122"/>
                <a:cs typeface="新細明體" charset="0"/>
              </a:rPr>
              <a:t>DCT/IDCT</a:t>
            </a:r>
          </a:p>
          <a:p>
            <a:pPr lvl="1">
              <a:lnSpc>
                <a:spcPct val="110000"/>
              </a:lnSpc>
              <a:buFont typeface="Wingdings" panose="05000000000000000000" pitchFamily="2" charset="2"/>
              <a:buChar char="Ø"/>
              <a:defRPr/>
            </a:pPr>
            <a:r>
              <a:rPr lang="zh-CN" altLang="en-US" sz="2200" dirty="0">
                <a:latin typeface="仿宋" panose="02010609060101010101" pitchFamily="49" charset="-122"/>
                <a:ea typeface="仿宋" panose="02010609060101010101" pitchFamily="49" charset="-122"/>
                <a:cs typeface="新細明體" charset="0"/>
              </a:rPr>
              <a:t>熵编码：如</a:t>
            </a:r>
            <a:r>
              <a:rPr lang="en-US" altLang="zh-CN" sz="2200" dirty="0">
                <a:latin typeface="仿宋" panose="02010609060101010101" pitchFamily="49" charset="-122"/>
                <a:ea typeface="仿宋" panose="02010609060101010101" pitchFamily="49" charset="-122"/>
                <a:cs typeface="新細明體" charset="0"/>
              </a:rPr>
              <a:t>Huffman</a:t>
            </a:r>
            <a:r>
              <a:rPr lang="zh-CN" altLang="en-US" sz="2200" dirty="0">
                <a:latin typeface="仿宋" panose="02010609060101010101" pitchFamily="49" charset="-122"/>
                <a:ea typeface="仿宋" panose="02010609060101010101" pitchFamily="49" charset="-122"/>
                <a:cs typeface="新細明體" charset="0"/>
              </a:rPr>
              <a:t> </a:t>
            </a:r>
            <a:r>
              <a:rPr lang="en-US" altLang="zh-CN" sz="2200" dirty="0">
                <a:latin typeface="仿宋" panose="02010609060101010101" pitchFamily="49" charset="-122"/>
                <a:ea typeface="仿宋" panose="02010609060101010101" pitchFamily="49" charset="-122"/>
                <a:cs typeface="新細明體" charset="0"/>
              </a:rPr>
              <a:t>coding</a:t>
            </a:r>
            <a:r>
              <a:rPr lang="zh-CN" altLang="en-US" sz="2200" dirty="0">
                <a:latin typeface="仿宋" panose="02010609060101010101" pitchFamily="49" charset="-122"/>
                <a:ea typeface="仿宋" panose="02010609060101010101" pitchFamily="49" charset="-122"/>
                <a:cs typeface="新細明體" charset="0"/>
              </a:rPr>
              <a:t>，算术编码等</a:t>
            </a:r>
            <a:endParaRPr lang="en-US" altLang="zh-CN" sz="2200" dirty="0">
              <a:latin typeface="仿宋" panose="02010609060101010101" pitchFamily="49" charset="-122"/>
              <a:ea typeface="仿宋" panose="02010609060101010101" pitchFamily="49" charset="-122"/>
              <a:cs typeface="新細明體" charset="0"/>
            </a:endParaRPr>
          </a:p>
          <a:p>
            <a:pPr lvl="1">
              <a:lnSpc>
                <a:spcPct val="110000"/>
              </a:lnSpc>
              <a:buFont typeface="Wingdings" panose="05000000000000000000" pitchFamily="2" charset="2"/>
              <a:buChar char="Ø"/>
              <a:defRPr/>
            </a:pPr>
            <a:r>
              <a:rPr lang="zh-CN" altLang="en-US" sz="2200" dirty="0">
                <a:latin typeface="仿宋" panose="02010609060101010101" pitchFamily="49" charset="-122"/>
                <a:ea typeface="仿宋" panose="02010609060101010101" pitchFamily="49" charset="-122"/>
                <a:cs typeface="新細明體" charset="0"/>
              </a:rPr>
              <a:t>量化</a:t>
            </a:r>
            <a:endParaRPr lang="en-US" altLang="zh-CN" sz="2200" dirty="0">
              <a:latin typeface="仿宋" panose="02010609060101010101" pitchFamily="49" charset="-122"/>
              <a:ea typeface="仿宋" panose="02010609060101010101" pitchFamily="49" charset="-122"/>
              <a:cs typeface="新細明體" charset="0"/>
            </a:endParaRPr>
          </a:p>
          <a:p>
            <a:pPr lvl="1">
              <a:lnSpc>
                <a:spcPct val="110000"/>
              </a:lnSpc>
              <a:buFont typeface="Wingdings" panose="05000000000000000000" pitchFamily="2" charset="2"/>
              <a:buChar char="Ø"/>
              <a:defRPr/>
            </a:pPr>
            <a:r>
              <a:rPr lang="zh-CN" altLang="en-US" sz="2200" dirty="0">
                <a:latin typeface="仿宋" panose="02010609060101010101" pitchFamily="49" charset="-122"/>
                <a:ea typeface="仿宋" panose="02010609060101010101" pitchFamily="49" charset="-122"/>
                <a:cs typeface="新細明體" charset="0"/>
              </a:rPr>
              <a:t>色度二次采样</a:t>
            </a:r>
            <a:endParaRPr lang="en-US" altLang="zh-CN" sz="2200" dirty="0">
              <a:latin typeface="仿宋" panose="02010609060101010101" pitchFamily="49" charset="-122"/>
              <a:ea typeface="仿宋" panose="02010609060101010101" pitchFamily="49" charset="-122"/>
              <a:cs typeface="新細明體" charset="0"/>
            </a:endParaRPr>
          </a:p>
          <a:p>
            <a:pPr>
              <a:lnSpc>
                <a:spcPct val="110000"/>
              </a:lnSpc>
              <a:defRPr/>
            </a:pPr>
            <a:endParaRPr lang="en-US" altLang="zh-TW" sz="2600" dirty="0">
              <a:latin typeface="Cambria" charset="0"/>
              <a:ea typeface="新細明體" charset="0"/>
              <a:cs typeface="新細明體" charset="0"/>
            </a:endParaRPr>
          </a:p>
        </p:txBody>
      </p:sp>
      <p:sp>
        <p:nvSpPr>
          <p:cNvPr id="4" name="Slide Number Placeholder 3"/>
          <p:cNvSpPr>
            <a:spLocks noGrp="1"/>
          </p:cNvSpPr>
          <p:nvPr>
            <p:ph type="sldNum" sz="quarter" idx="12"/>
          </p:nvPr>
        </p:nvSpPr>
        <p:spPr/>
        <p:txBody>
          <a:bodyPr/>
          <a:lstStyle/>
          <a:p>
            <a:fld id="{EB792F4E-54C0-4D36-B331-9C6FCFE9A340}" type="slidenum">
              <a:rPr lang="zh-CN" altLang="en-US">
                <a:solidFill>
                  <a:prstClr val="black"/>
                </a:solidFill>
              </a:rPr>
              <a:pPr/>
              <a:t>2</a:t>
            </a:fld>
            <a:endParaRPr lang="zh-CN" altLang="en-US" dirty="0">
              <a:solidFill>
                <a:prstClr val="black"/>
              </a:solidFill>
            </a:endParaRPr>
          </a:p>
        </p:txBody>
      </p:sp>
    </p:spTree>
    <p:extLst>
      <p:ext uri="{BB962C8B-B14F-4D97-AF65-F5344CB8AC3E}">
        <p14:creationId xmlns:p14="http://schemas.microsoft.com/office/powerpoint/2010/main" val="172081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18051"/>
            <a:ext cx="7886700" cy="637309"/>
          </a:xfrm>
        </p:spPr>
        <p:txBody>
          <a:bodyPr>
            <a:normAutofit fontScale="90000"/>
          </a:bodyPr>
          <a:lstStyle/>
          <a:p>
            <a:r>
              <a:rPr lang="zh-CN" altLang="en-US" b="1" dirty="0">
                <a:latin typeface="仿宋" panose="02010609060101010101" pitchFamily="49" charset="-122"/>
                <a:ea typeface="仿宋" panose="02010609060101010101" pitchFamily="49" charset="-122"/>
              </a:rPr>
              <a:t>图像压缩</a:t>
            </a:r>
            <a:endParaRPr lang="en-US" b="1" dirty="0">
              <a:latin typeface="仿宋" panose="02010609060101010101" pitchFamily="49" charset="-122"/>
              <a:ea typeface="仿宋" panose="02010609060101010101" pitchFamily="49" charset="-122"/>
            </a:endParaRPr>
          </a:p>
        </p:txBody>
      </p:sp>
      <p:sp>
        <p:nvSpPr>
          <p:cNvPr id="3" name="Content Placeholder 2"/>
          <p:cNvSpPr>
            <a:spLocks noGrp="1"/>
          </p:cNvSpPr>
          <p:nvPr>
            <p:ph idx="1"/>
          </p:nvPr>
        </p:nvSpPr>
        <p:spPr>
          <a:xfrm>
            <a:off x="628651" y="1316831"/>
            <a:ext cx="7886700" cy="5395040"/>
          </a:xfrm>
        </p:spPr>
        <p:txBody>
          <a:bodyPr>
            <a:normAutofit/>
          </a:bodyPr>
          <a:lstStyle/>
          <a:p>
            <a:pPr marL="268288" indent="-268288">
              <a:lnSpc>
                <a:spcPct val="110000"/>
              </a:lnSpc>
              <a:buFont typeface="Wingdings" panose="05000000000000000000" pitchFamily="2" charset="2"/>
              <a:buChar char="Ø"/>
              <a:defRPr/>
            </a:pPr>
            <a:r>
              <a:rPr lang="zh-CN" altLang="en-US" sz="2600" dirty="0">
                <a:latin typeface="仿宋" panose="02010609060101010101" pitchFamily="49" charset="-122"/>
                <a:ea typeface="仿宋" panose="02010609060101010101" pitchFamily="49" charset="-122"/>
                <a:cs typeface="新細明體" charset="0"/>
              </a:rPr>
              <a:t>图像压缩系统包括一个编码器和相应的解码器</a:t>
            </a:r>
            <a:endParaRPr lang="en-US" altLang="zh-CN" sz="2600" dirty="0">
              <a:latin typeface="仿宋" panose="02010609060101010101" pitchFamily="49" charset="-122"/>
              <a:ea typeface="仿宋" panose="02010609060101010101" pitchFamily="49" charset="-122"/>
              <a:cs typeface="新細明體" charset="0"/>
            </a:endParaRPr>
          </a:p>
          <a:p>
            <a:pPr marL="268288" indent="-268288">
              <a:lnSpc>
                <a:spcPct val="110000"/>
              </a:lnSpc>
              <a:buFont typeface="Wingdings" panose="05000000000000000000" pitchFamily="2" charset="2"/>
              <a:buChar char="Ø"/>
              <a:defRPr/>
            </a:pPr>
            <a:r>
              <a:rPr lang="zh-CN" altLang="en-US" sz="2000" dirty="0">
                <a:latin typeface="仿宋" panose="02010609060101010101" pitchFamily="49" charset="-122"/>
                <a:ea typeface="仿宋" panose="02010609060101010101" pitchFamily="49" charset="-122"/>
                <a:cs typeface="新細明體" charset="0"/>
              </a:rPr>
              <a:t>编码器：读入待压缩的位图图像数据，通过各种压缩技术，以消除图像数据中存在的空间、统计、视觉等冗余。编码器输出的</a:t>
            </a:r>
            <a:r>
              <a:rPr lang="zh-CN" altLang="en-US" sz="2000" b="1" dirty="0">
                <a:highlight>
                  <a:srgbClr val="FFFF00"/>
                </a:highlight>
                <a:latin typeface="仿宋" panose="02010609060101010101" pitchFamily="49" charset="-122"/>
                <a:ea typeface="仿宋" panose="02010609060101010101" pitchFamily="49" charset="-122"/>
                <a:cs typeface="新細明體" charset="0"/>
              </a:rPr>
              <a:t>二进制码流文件</a:t>
            </a:r>
            <a:r>
              <a:rPr lang="zh-CN" altLang="en-US" sz="2000" dirty="0">
                <a:latin typeface="仿宋" panose="02010609060101010101" pitchFamily="49" charset="-122"/>
                <a:ea typeface="仿宋" panose="02010609060101010101" pitchFamily="49" charset="-122"/>
                <a:cs typeface="新細明體" charset="0"/>
              </a:rPr>
              <a:t>的尺寸由用户设定的参数（如量化等级）控制。</a:t>
            </a:r>
            <a:endParaRPr lang="en-US" altLang="zh-CN" sz="2000" dirty="0">
              <a:latin typeface="仿宋" panose="02010609060101010101" pitchFamily="49" charset="-122"/>
              <a:ea typeface="仿宋" panose="02010609060101010101" pitchFamily="49" charset="-122"/>
              <a:cs typeface="新細明體" charset="0"/>
            </a:endParaRPr>
          </a:p>
          <a:p>
            <a:pPr marL="268288" indent="-268288">
              <a:lnSpc>
                <a:spcPct val="110000"/>
              </a:lnSpc>
              <a:buFont typeface="Wingdings" panose="05000000000000000000" pitchFamily="2" charset="2"/>
              <a:buChar char="Ø"/>
              <a:defRPr/>
            </a:pPr>
            <a:r>
              <a:rPr lang="zh-CN" altLang="en-US" sz="2000" dirty="0">
                <a:latin typeface="仿宋" panose="02010609060101010101" pitchFamily="49" charset="-122"/>
                <a:ea typeface="仿宋" panose="02010609060101010101" pitchFamily="49" charset="-122"/>
                <a:cs typeface="新細明體" charset="0"/>
              </a:rPr>
              <a:t>解码器：读入</a:t>
            </a:r>
            <a:r>
              <a:rPr lang="zh-CN" altLang="en-US" sz="2000" b="1" dirty="0">
                <a:highlight>
                  <a:srgbClr val="FFFF00"/>
                </a:highlight>
                <a:latin typeface="仿宋" panose="02010609060101010101" pitchFamily="49" charset="-122"/>
                <a:ea typeface="仿宋" panose="02010609060101010101" pitchFamily="49" charset="-122"/>
                <a:cs typeface="新細明體" charset="0"/>
              </a:rPr>
              <a:t>二进制码流文件</a:t>
            </a:r>
            <a:r>
              <a:rPr lang="zh-CN" altLang="en-US" sz="2000" dirty="0">
                <a:latin typeface="仿宋" panose="02010609060101010101" pitchFamily="49" charset="-122"/>
                <a:ea typeface="仿宋" panose="02010609060101010101" pitchFamily="49" charset="-122"/>
                <a:cs typeface="新細明體" charset="0"/>
              </a:rPr>
              <a:t>并解码，重建位图图像数据。</a:t>
            </a:r>
            <a:endParaRPr lang="en-US" altLang="zh-CN" sz="2000" dirty="0">
              <a:latin typeface="仿宋" panose="02010609060101010101" pitchFamily="49" charset="-122"/>
              <a:ea typeface="仿宋" panose="02010609060101010101" pitchFamily="49" charset="-122"/>
              <a:cs typeface="新細明體" charset="0"/>
            </a:endParaRPr>
          </a:p>
          <a:p>
            <a:pPr marL="268288" indent="-268288">
              <a:lnSpc>
                <a:spcPct val="110000"/>
              </a:lnSpc>
              <a:buFont typeface="Wingdings" panose="05000000000000000000" pitchFamily="2" charset="2"/>
              <a:buChar char="Ø"/>
              <a:defRPr/>
            </a:pPr>
            <a:r>
              <a:rPr lang="zh-CN" altLang="en-US" sz="2000" b="1" dirty="0">
                <a:latin typeface="仿宋" panose="02010609060101010101" pitchFamily="49" charset="-122"/>
                <a:ea typeface="仿宋" panose="02010609060101010101" pitchFamily="49" charset="-122"/>
                <a:cs typeface="新細明體" charset="0"/>
              </a:rPr>
              <a:t>二进制码流文件</a:t>
            </a:r>
            <a:r>
              <a:rPr lang="zh-CN" altLang="en-US" sz="2000" dirty="0">
                <a:latin typeface="仿宋" panose="02010609060101010101" pitchFamily="49" charset="-122"/>
                <a:ea typeface="仿宋" panose="02010609060101010101" pitchFamily="49" charset="-122"/>
                <a:cs typeface="新細明體" charset="0"/>
              </a:rPr>
              <a:t>：包含了图像的完整信息，如分辨率，通道数，颜色空间模型，色度二次采样格式，量化参数，</a:t>
            </a:r>
            <a:r>
              <a:rPr lang="en-US" altLang="zh-CN" sz="2000" dirty="0">
                <a:latin typeface="仿宋" panose="02010609060101010101" pitchFamily="49" charset="-122"/>
                <a:ea typeface="仿宋" panose="02010609060101010101" pitchFamily="49" charset="-122"/>
                <a:cs typeface="新細明體" charset="0"/>
              </a:rPr>
              <a:t>Huffman tree</a:t>
            </a:r>
            <a:r>
              <a:rPr lang="zh-CN" altLang="en-US" sz="2000" dirty="0">
                <a:latin typeface="仿宋" panose="02010609060101010101" pitchFamily="49" charset="-122"/>
                <a:ea typeface="仿宋" panose="02010609060101010101" pitchFamily="49" charset="-122"/>
                <a:cs typeface="新細明體" charset="0"/>
              </a:rPr>
              <a:t>等其他一些解码中需要用到的信息</a:t>
            </a:r>
            <a:endParaRPr lang="en-US" altLang="zh-TW" sz="2000" dirty="0">
              <a:latin typeface="仿宋" panose="02010609060101010101" pitchFamily="49" charset="-122"/>
              <a:ea typeface="仿宋" panose="02010609060101010101" pitchFamily="49" charset="-122"/>
              <a:cs typeface="新細明體" charset="0"/>
            </a:endParaRPr>
          </a:p>
        </p:txBody>
      </p:sp>
      <p:grpSp>
        <p:nvGrpSpPr>
          <p:cNvPr id="28" name="组合 27">
            <a:extLst>
              <a:ext uri="{FF2B5EF4-FFF2-40B4-BE49-F238E27FC236}">
                <a16:creationId xmlns:a16="http://schemas.microsoft.com/office/drawing/2014/main" id="{7E66B882-CB42-4444-8BB8-DF21BFC2263C}"/>
              </a:ext>
            </a:extLst>
          </p:cNvPr>
          <p:cNvGrpSpPr/>
          <p:nvPr/>
        </p:nvGrpSpPr>
        <p:grpSpPr>
          <a:xfrm>
            <a:off x="776432" y="4765964"/>
            <a:ext cx="7970406" cy="1851614"/>
            <a:chOff x="555742" y="4705182"/>
            <a:chExt cx="8228107" cy="2152818"/>
          </a:xfrm>
        </p:grpSpPr>
        <p:sp>
          <p:nvSpPr>
            <p:cNvPr id="29" name="箭头: 右 28">
              <a:extLst>
                <a:ext uri="{FF2B5EF4-FFF2-40B4-BE49-F238E27FC236}">
                  <a16:creationId xmlns:a16="http://schemas.microsoft.com/office/drawing/2014/main" id="{A0AAC198-DA09-4393-A0EC-46E5884EA8F7}"/>
                </a:ext>
              </a:extLst>
            </p:cNvPr>
            <p:cNvSpPr/>
            <p:nvPr/>
          </p:nvSpPr>
          <p:spPr>
            <a:xfrm>
              <a:off x="3442695" y="5535013"/>
              <a:ext cx="341745" cy="604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右 29">
              <a:extLst>
                <a:ext uri="{FF2B5EF4-FFF2-40B4-BE49-F238E27FC236}">
                  <a16:creationId xmlns:a16="http://schemas.microsoft.com/office/drawing/2014/main" id="{C3EAF7B7-01BD-4BDA-A047-2A306C5A2FCD}"/>
                </a:ext>
              </a:extLst>
            </p:cNvPr>
            <p:cNvSpPr/>
            <p:nvPr/>
          </p:nvSpPr>
          <p:spPr>
            <a:xfrm>
              <a:off x="1925848" y="5535013"/>
              <a:ext cx="341745" cy="604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C72688E7-2FBD-4C98-AC1C-2C265FEA908C}"/>
                </a:ext>
              </a:extLst>
            </p:cNvPr>
            <p:cNvGrpSpPr/>
            <p:nvPr/>
          </p:nvGrpSpPr>
          <p:grpSpPr>
            <a:xfrm>
              <a:off x="555742" y="4705182"/>
              <a:ext cx="8228107" cy="2152818"/>
              <a:chOff x="555742" y="4705182"/>
              <a:chExt cx="8228107" cy="2152818"/>
            </a:xfrm>
          </p:grpSpPr>
          <p:sp>
            <p:nvSpPr>
              <p:cNvPr id="32" name="文本框 31">
                <a:extLst>
                  <a:ext uri="{FF2B5EF4-FFF2-40B4-BE49-F238E27FC236}">
                    <a16:creationId xmlns:a16="http://schemas.microsoft.com/office/drawing/2014/main" id="{37C98156-7FA0-41BD-BD12-38AFC9EAE4E4}"/>
                  </a:ext>
                </a:extLst>
              </p:cNvPr>
              <p:cNvSpPr txBox="1"/>
              <p:nvPr/>
            </p:nvSpPr>
            <p:spPr>
              <a:xfrm>
                <a:off x="3923243" y="6488668"/>
                <a:ext cx="1287963" cy="369332"/>
              </a:xfrm>
              <a:prstGeom prst="rect">
                <a:avLst/>
              </a:prstGeom>
              <a:noFill/>
            </p:spPr>
            <p:txBody>
              <a:bodyPr wrap="square" rtlCol="0">
                <a:spAutoFit/>
              </a:bodyPr>
              <a:lstStyle/>
              <a:p>
                <a:r>
                  <a:rPr lang="zh-CN" altLang="en-US" dirty="0"/>
                  <a:t>码流文件</a:t>
                </a:r>
                <a:r>
                  <a:rPr lang="en-US" altLang="zh-CN" dirty="0"/>
                  <a:t>B</a:t>
                </a:r>
                <a:endParaRPr lang="zh-CN" altLang="en-US" dirty="0"/>
              </a:p>
            </p:txBody>
          </p:sp>
          <p:grpSp>
            <p:nvGrpSpPr>
              <p:cNvPr id="33" name="组合 32">
                <a:extLst>
                  <a:ext uri="{FF2B5EF4-FFF2-40B4-BE49-F238E27FC236}">
                    <a16:creationId xmlns:a16="http://schemas.microsoft.com/office/drawing/2014/main" id="{73B4250B-598E-4BC6-8072-0EF6F575CE55}"/>
                  </a:ext>
                </a:extLst>
              </p:cNvPr>
              <p:cNvGrpSpPr/>
              <p:nvPr/>
            </p:nvGrpSpPr>
            <p:grpSpPr>
              <a:xfrm>
                <a:off x="555742" y="4705182"/>
                <a:ext cx="8228107" cy="2152818"/>
                <a:chOff x="555742" y="4705182"/>
                <a:chExt cx="8228107" cy="2152818"/>
              </a:xfrm>
            </p:grpSpPr>
            <p:sp>
              <p:nvSpPr>
                <p:cNvPr id="34" name="矩形 33">
                  <a:extLst>
                    <a:ext uri="{FF2B5EF4-FFF2-40B4-BE49-F238E27FC236}">
                      <a16:creationId xmlns:a16="http://schemas.microsoft.com/office/drawing/2014/main" id="{03D3DF72-A42E-46F6-B11F-97469F4541F4}"/>
                    </a:ext>
                  </a:extLst>
                </p:cNvPr>
                <p:cNvSpPr/>
                <p:nvPr/>
              </p:nvSpPr>
              <p:spPr>
                <a:xfrm>
                  <a:off x="2368417" y="5477035"/>
                  <a:ext cx="880517" cy="720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编码器</a:t>
                  </a:r>
                </a:p>
              </p:txBody>
            </p:sp>
            <p:sp>
              <p:nvSpPr>
                <p:cNvPr id="35" name="矩形 34">
                  <a:extLst>
                    <a:ext uri="{FF2B5EF4-FFF2-40B4-BE49-F238E27FC236}">
                      <a16:creationId xmlns:a16="http://schemas.microsoft.com/office/drawing/2014/main" id="{4C071A0E-24FA-48E8-949C-BA6B32D1A48E}"/>
                    </a:ext>
                  </a:extLst>
                </p:cNvPr>
                <p:cNvSpPr/>
                <p:nvPr/>
              </p:nvSpPr>
              <p:spPr>
                <a:xfrm>
                  <a:off x="5713484" y="5492060"/>
                  <a:ext cx="880517" cy="725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解码器</a:t>
                  </a:r>
                </a:p>
              </p:txBody>
            </p:sp>
            <p:pic>
              <p:nvPicPr>
                <p:cNvPr id="36" name="图片 35" descr="女人戴着帽子&#10;&#10;描述已自动生成">
                  <a:extLst>
                    <a:ext uri="{FF2B5EF4-FFF2-40B4-BE49-F238E27FC236}">
                      <a16:creationId xmlns:a16="http://schemas.microsoft.com/office/drawing/2014/main" id="{EBA5CD29-6B55-4018-8B1C-FA3633D9D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1855" y="5186344"/>
                  <a:ext cx="1302324" cy="1302324"/>
                </a:xfrm>
                <a:prstGeom prst="rect">
                  <a:avLst/>
                </a:prstGeom>
              </p:spPr>
            </p:pic>
            <p:pic>
              <p:nvPicPr>
                <p:cNvPr id="37" name="图片 36" descr="女人戴着帽子&#10;&#10;描述已自动生成">
                  <a:extLst>
                    <a:ext uri="{FF2B5EF4-FFF2-40B4-BE49-F238E27FC236}">
                      <a16:creationId xmlns:a16="http://schemas.microsoft.com/office/drawing/2014/main" id="{F93A1745-27AA-4EE8-B6BC-6B16DC5CE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742" y="5186344"/>
                  <a:ext cx="1302324" cy="1302324"/>
                </a:xfrm>
                <a:prstGeom prst="rect">
                  <a:avLst/>
                </a:prstGeom>
              </p:spPr>
            </p:pic>
            <p:sp>
              <p:nvSpPr>
                <p:cNvPr id="38" name="箭头: 右 37">
                  <a:extLst>
                    <a:ext uri="{FF2B5EF4-FFF2-40B4-BE49-F238E27FC236}">
                      <a16:creationId xmlns:a16="http://schemas.microsoft.com/office/drawing/2014/main" id="{255E71EA-18DD-4F8D-9F3E-E0515C256F65}"/>
                    </a:ext>
                  </a:extLst>
                </p:cNvPr>
                <p:cNvSpPr/>
                <p:nvPr/>
              </p:nvSpPr>
              <p:spPr>
                <a:xfrm>
                  <a:off x="5216904" y="5535013"/>
                  <a:ext cx="341745" cy="604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a:extLst>
                    <a:ext uri="{FF2B5EF4-FFF2-40B4-BE49-F238E27FC236}">
                      <a16:creationId xmlns:a16="http://schemas.microsoft.com/office/drawing/2014/main" id="{8443E047-3F87-4F0A-9C3B-79A4D3AE0DB8}"/>
                    </a:ext>
                  </a:extLst>
                </p:cNvPr>
                <p:cNvPicPr>
                  <a:picLocks noChangeAspect="1"/>
                </p:cNvPicPr>
                <p:nvPr/>
              </p:nvPicPr>
              <p:blipFill>
                <a:blip r:embed="rId5"/>
                <a:stretch>
                  <a:fillRect/>
                </a:stretch>
              </p:blipFill>
              <p:spPr>
                <a:xfrm>
                  <a:off x="3904835" y="5398779"/>
                  <a:ext cx="1224885" cy="912303"/>
                </a:xfrm>
                <a:prstGeom prst="rect">
                  <a:avLst/>
                </a:prstGeom>
              </p:spPr>
            </p:pic>
            <p:sp>
              <p:nvSpPr>
                <p:cNvPr id="40" name="箭头: 右 39">
                  <a:extLst>
                    <a:ext uri="{FF2B5EF4-FFF2-40B4-BE49-F238E27FC236}">
                      <a16:creationId xmlns:a16="http://schemas.microsoft.com/office/drawing/2014/main" id="{6A5627D4-D074-48C1-8DFA-C5A5359D7630}"/>
                    </a:ext>
                  </a:extLst>
                </p:cNvPr>
                <p:cNvSpPr/>
                <p:nvPr/>
              </p:nvSpPr>
              <p:spPr>
                <a:xfrm>
                  <a:off x="6834744" y="5552437"/>
                  <a:ext cx="341745" cy="604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90745D9E-8A78-447F-A44E-19D714907936}"/>
                    </a:ext>
                  </a:extLst>
                </p:cNvPr>
                <p:cNvSpPr txBox="1"/>
                <p:nvPr/>
              </p:nvSpPr>
              <p:spPr>
                <a:xfrm>
                  <a:off x="612716" y="6488668"/>
                  <a:ext cx="1287963" cy="369332"/>
                </a:xfrm>
                <a:prstGeom prst="rect">
                  <a:avLst/>
                </a:prstGeom>
                <a:noFill/>
              </p:spPr>
              <p:txBody>
                <a:bodyPr wrap="square" rtlCol="0">
                  <a:spAutoFit/>
                </a:bodyPr>
                <a:lstStyle/>
                <a:p>
                  <a:r>
                    <a:rPr lang="zh-CN" altLang="en-US" dirty="0"/>
                    <a:t>原始位图</a:t>
                  </a:r>
                  <a:r>
                    <a:rPr lang="en-US" altLang="zh-CN" dirty="0"/>
                    <a:t>X</a:t>
                  </a:r>
                  <a:endParaRPr lang="zh-CN" altLang="en-US" dirty="0"/>
                </a:p>
              </p:txBody>
            </p:sp>
            <p:sp>
              <p:nvSpPr>
                <p:cNvPr id="42" name="文本框 41">
                  <a:extLst>
                    <a:ext uri="{FF2B5EF4-FFF2-40B4-BE49-F238E27FC236}">
                      <a16:creationId xmlns:a16="http://schemas.microsoft.com/office/drawing/2014/main" id="{91A8A475-2F0B-489E-AE27-9793EE808A27}"/>
                    </a:ext>
                  </a:extLst>
                </p:cNvPr>
                <p:cNvSpPr txBox="1"/>
                <p:nvPr/>
              </p:nvSpPr>
              <p:spPr>
                <a:xfrm>
                  <a:off x="7495886" y="6488668"/>
                  <a:ext cx="1287963" cy="369332"/>
                </a:xfrm>
                <a:prstGeom prst="rect">
                  <a:avLst/>
                </a:prstGeom>
                <a:noFill/>
              </p:spPr>
              <p:txBody>
                <a:bodyPr wrap="square" rtlCol="0">
                  <a:spAutoFit/>
                </a:bodyPr>
                <a:lstStyle/>
                <a:p>
                  <a:r>
                    <a:rPr lang="zh-CN" altLang="en-US" dirty="0"/>
                    <a:t>重建位图</a:t>
                  </a:r>
                  <a:r>
                    <a:rPr lang="en-US" altLang="zh-CN" dirty="0"/>
                    <a:t>Y</a:t>
                  </a:r>
                  <a:endParaRPr lang="zh-CN" altLang="en-US" dirty="0"/>
                </a:p>
              </p:txBody>
            </p:sp>
            <p:sp>
              <p:nvSpPr>
                <p:cNvPr id="43" name="箭头: 右 42">
                  <a:extLst>
                    <a:ext uri="{FF2B5EF4-FFF2-40B4-BE49-F238E27FC236}">
                      <a16:creationId xmlns:a16="http://schemas.microsoft.com/office/drawing/2014/main" id="{4A2CA467-6583-4E7B-9813-C2380CBD54B2}"/>
                    </a:ext>
                  </a:extLst>
                </p:cNvPr>
                <p:cNvSpPr/>
                <p:nvPr/>
              </p:nvSpPr>
              <p:spPr>
                <a:xfrm rot="5400000">
                  <a:off x="2657621" y="4945499"/>
                  <a:ext cx="341745" cy="604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400E9E24-2715-48C9-835B-B6CF810A9A75}"/>
                    </a:ext>
                  </a:extLst>
                </p:cNvPr>
                <p:cNvSpPr txBox="1"/>
                <p:nvPr/>
              </p:nvSpPr>
              <p:spPr>
                <a:xfrm>
                  <a:off x="2267593" y="4705182"/>
                  <a:ext cx="1287963" cy="369332"/>
                </a:xfrm>
                <a:prstGeom prst="rect">
                  <a:avLst/>
                </a:prstGeom>
                <a:noFill/>
              </p:spPr>
              <p:txBody>
                <a:bodyPr wrap="square" rtlCol="0">
                  <a:spAutoFit/>
                </a:bodyPr>
                <a:lstStyle/>
                <a:p>
                  <a:r>
                    <a:rPr lang="zh-CN" altLang="en-US" dirty="0"/>
                    <a:t>控制参数</a:t>
                  </a:r>
                </a:p>
              </p:txBody>
            </p:sp>
          </p:grpSp>
        </p:grpSp>
      </p:grpSp>
    </p:spTree>
    <p:extLst>
      <p:ext uri="{BB962C8B-B14F-4D97-AF65-F5344CB8AC3E}">
        <p14:creationId xmlns:p14="http://schemas.microsoft.com/office/powerpoint/2010/main" val="276612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F7FEC-29C7-4BDA-943C-653FC1A73467}"/>
              </a:ext>
            </a:extLst>
          </p:cNvPr>
          <p:cNvSpPr>
            <a:spLocks noGrp="1"/>
          </p:cNvSpPr>
          <p:nvPr>
            <p:ph type="title"/>
          </p:nvPr>
        </p:nvSpPr>
        <p:spPr>
          <a:xfrm>
            <a:off x="628650" y="136524"/>
            <a:ext cx="7886700" cy="544513"/>
          </a:xfrm>
        </p:spPr>
        <p:txBody>
          <a:bodyPr>
            <a:normAutofit fontScale="90000"/>
          </a:bodyPr>
          <a:lstStyle/>
          <a:p>
            <a:r>
              <a:rPr lang="zh-CN" altLang="en-US" b="1" dirty="0">
                <a:latin typeface="仿宋" panose="02010609060101010101" pitchFamily="49" charset="-122"/>
                <a:ea typeface="仿宋" panose="02010609060101010101" pitchFamily="49" charset="-122"/>
              </a:rPr>
              <a:t>实验</a:t>
            </a:r>
            <a:r>
              <a:rPr lang="en-US" altLang="zh-CN" b="1" dirty="0">
                <a:latin typeface="仿宋" panose="02010609060101010101" pitchFamily="49" charset="-122"/>
                <a:ea typeface="仿宋" panose="02010609060101010101" pitchFamily="49" charset="-122"/>
              </a:rPr>
              <a:t>4 </a:t>
            </a:r>
            <a:r>
              <a:rPr lang="zh-CN" altLang="en-US" b="1" dirty="0">
                <a:latin typeface="仿宋" panose="02010609060101010101" pitchFamily="49" charset="-122"/>
                <a:ea typeface="仿宋" panose="02010609060101010101" pitchFamily="49" charset="-122"/>
              </a:rPr>
              <a:t>图像压缩编码</a:t>
            </a:r>
          </a:p>
        </p:txBody>
      </p:sp>
      <p:sp>
        <p:nvSpPr>
          <p:cNvPr id="3" name="内容占位符 2">
            <a:extLst>
              <a:ext uri="{FF2B5EF4-FFF2-40B4-BE49-F238E27FC236}">
                <a16:creationId xmlns:a16="http://schemas.microsoft.com/office/drawing/2014/main" id="{8CB1E7C1-6273-4276-8A39-2BBAF3D987E7}"/>
              </a:ext>
            </a:extLst>
          </p:cNvPr>
          <p:cNvSpPr>
            <a:spLocks noGrp="1"/>
          </p:cNvSpPr>
          <p:nvPr>
            <p:ph idx="1"/>
          </p:nvPr>
        </p:nvSpPr>
        <p:spPr>
          <a:xfrm>
            <a:off x="628650" y="895927"/>
            <a:ext cx="7886700" cy="5281036"/>
          </a:xfrm>
        </p:spPr>
        <p:txBody>
          <a:bodyPr>
            <a:noAutofit/>
          </a:bodyPr>
          <a:lstStyle/>
          <a:p>
            <a:pPr>
              <a:lnSpc>
                <a:spcPct val="100000"/>
              </a:lnSpc>
              <a:buFont typeface="Wingdings" panose="05000000000000000000" pitchFamily="2" charset="2"/>
              <a:buChar char="p"/>
            </a:pPr>
            <a:r>
              <a:rPr lang="zh-CN" altLang="en-US" sz="1800" b="1" dirty="0">
                <a:latin typeface="仿宋" panose="02010609060101010101" pitchFamily="49" charset="-122"/>
                <a:ea typeface="仿宋" panose="02010609060101010101" pitchFamily="49" charset="-122"/>
              </a:rPr>
              <a:t>实验目的</a:t>
            </a:r>
            <a:r>
              <a:rPr lang="zh-CN" altLang="en-US" sz="1600" dirty="0">
                <a:latin typeface="仿宋" panose="02010609060101010101" pitchFamily="49" charset="-122"/>
                <a:ea typeface="仿宋" panose="02010609060101010101" pitchFamily="49" charset="-122"/>
              </a:rPr>
              <a:t>：</a:t>
            </a:r>
          </a:p>
          <a:p>
            <a:pPr marL="268288" indent="-268288">
              <a:lnSpc>
                <a:spcPct val="100000"/>
              </a:lnSpc>
              <a:buFont typeface="Wingdings" panose="05000000000000000000" pitchFamily="2" charset="2"/>
              <a:buChar char="Ø"/>
            </a:pPr>
            <a:r>
              <a:rPr lang="en-US" altLang="zh-CN" sz="1600" dirty="0">
                <a:latin typeface="仿宋" panose="02010609060101010101" pitchFamily="49" charset="-122"/>
                <a:ea typeface="仿宋" panose="02010609060101010101" pitchFamily="49" charset="-122"/>
              </a:rPr>
              <a:t>1. </a:t>
            </a:r>
            <a:r>
              <a:rPr lang="zh-CN" altLang="en-US" sz="1600" dirty="0">
                <a:latin typeface="仿宋" panose="02010609060101010101" pitchFamily="49" charset="-122"/>
                <a:ea typeface="仿宋" panose="02010609060101010101" pitchFamily="49" charset="-122"/>
              </a:rPr>
              <a:t>掌握无损图像数据的读写方法； </a:t>
            </a:r>
          </a:p>
          <a:p>
            <a:pPr marL="268288" indent="-268288">
              <a:lnSpc>
                <a:spcPct val="100000"/>
              </a:lnSpc>
              <a:buFont typeface="Wingdings" panose="05000000000000000000" pitchFamily="2" charset="2"/>
              <a:buChar char="Ø"/>
            </a:pPr>
            <a:r>
              <a:rPr lang="en-US" altLang="zh-CN" sz="1600" dirty="0">
                <a:latin typeface="仿宋" panose="02010609060101010101" pitchFamily="49" charset="-122"/>
                <a:ea typeface="仿宋" panose="02010609060101010101" pitchFamily="49" charset="-122"/>
              </a:rPr>
              <a:t>2. </a:t>
            </a:r>
            <a:r>
              <a:rPr lang="zh-CN" altLang="en-US" sz="1600" dirty="0">
                <a:latin typeface="仿宋" panose="02010609060101010101" pitchFamily="49" charset="-122"/>
                <a:ea typeface="仿宋" panose="02010609060101010101" pitchFamily="49" charset="-122"/>
              </a:rPr>
              <a:t>掌握图像无损压缩编码压缩技术的基本原理；</a:t>
            </a:r>
            <a:endParaRPr lang="en-US" altLang="zh-CN" sz="1600" dirty="0">
              <a:latin typeface="仿宋" panose="02010609060101010101" pitchFamily="49" charset="-122"/>
              <a:ea typeface="仿宋" panose="02010609060101010101" pitchFamily="49" charset="-122"/>
            </a:endParaRPr>
          </a:p>
          <a:p>
            <a:pPr marL="268288" indent="-268288">
              <a:lnSpc>
                <a:spcPct val="100000"/>
              </a:lnSpc>
              <a:buFont typeface="Wingdings" panose="05000000000000000000" pitchFamily="2" charset="2"/>
              <a:buChar char="Ø"/>
            </a:pP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 编码实现霍夫曼编码，算术编码，词典编码（编程语言不限）； </a:t>
            </a:r>
            <a:endParaRPr lang="en-US" altLang="zh-CN" sz="1600" dirty="0">
              <a:latin typeface="仿宋" panose="02010609060101010101" pitchFamily="49" charset="-122"/>
              <a:ea typeface="仿宋" panose="02010609060101010101" pitchFamily="49" charset="-122"/>
            </a:endParaRPr>
          </a:p>
          <a:p>
            <a:pPr marL="268288" indent="-268288">
              <a:lnSpc>
                <a:spcPct val="100000"/>
              </a:lnSpc>
              <a:buFont typeface="Wingdings" panose="05000000000000000000" pitchFamily="2" charset="2"/>
              <a:buChar char="Ø"/>
            </a:pPr>
            <a:r>
              <a:rPr lang="en-US" altLang="zh-CN" sz="1600" dirty="0">
                <a:latin typeface="仿宋" panose="02010609060101010101" pitchFamily="49" charset="-122"/>
                <a:ea typeface="仿宋" panose="02010609060101010101" pitchFamily="49" charset="-122"/>
              </a:rPr>
              <a:t>4. </a:t>
            </a:r>
            <a:r>
              <a:rPr lang="zh-CN" altLang="en-US" sz="1600" dirty="0">
                <a:latin typeface="仿宋" panose="02010609060101010101" pitchFamily="49" charset="-122"/>
                <a:ea typeface="仿宋" panose="02010609060101010101" pitchFamily="49" charset="-122"/>
              </a:rPr>
              <a:t>编程计算图像的熵、编码后的实际压缩比。</a:t>
            </a:r>
            <a:endParaRPr lang="en-US" altLang="zh-CN" sz="1600" dirty="0">
              <a:latin typeface="仿宋" panose="02010609060101010101" pitchFamily="49" charset="-122"/>
              <a:ea typeface="仿宋" panose="02010609060101010101" pitchFamily="49" charset="-122"/>
            </a:endParaRPr>
          </a:p>
          <a:p>
            <a:pPr>
              <a:lnSpc>
                <a:spcPct val="100000"/>
              </a:lnSpc>
              <a:buFont typeface="Wingdings" panose="05000000000000000000" pitchFamily="2" charset="2"/>
              <a:buChar char="p"/>
            </a:pPr>
            <a:r>
              <a:rPr lang="zh-CN" altLang="en-US" sz="1800" b="1" dirty="0">
                <a:latin typeface="仿宋" panose="02010609060101010101" pitchFamily="49" charset="-122"/>
                <a:ea typeface="仿宋" panose="02010609060101010101" pitchFamily="49" charset="-122"/>
              </a:rPr>
              <a:t>实验要求：</a:t>
            </a:r>
          </a:p>
          <a:p>
            <a:pPr marL="268288" indent="-268288">
              <a:lnSpc>
                <a:spcPct val="100000"/>
              </a:lnSpc>
              <a:buFont typeface="Wingdings" panose="05000000000000000000" pitchFamily="2" charset="2"/>
              <a:buChar char="Ø"/>
            </a:pPr>
            <a:r>
              <a:rPr lang="en-US" altLang="zh-CN" sz="1600" dirty="0">
                <a:latin typeface="仿宋" panose="02010609060101010101" pitchFamily="49" charset="-122"/>
                <a:ea typeface="仿宋" panose="02010609060101010101" pitchFamily="49" charset="-122"/>
              </a:rPr>
              <a:t>1. </a:t>
            </a:r>
            <a:r>
              <a:rPr lang="zh-CN" altLang="en-US" sz="1600" dirty="0">
                <a:latin typeface="仿宋" panose="02010609060101010101" pitchFamily="49" charset="-122"/>
                <a:ea typeface="仿宋" panose="02010609060101010101" pitchFamily="49" charset="-122"/>
              </a:rPr>
              <a:t>编程语言不限制：</a:t>
            </a:r>
            <a:r>
              <a:rPr lang="en-US" altLang="zh-CN" sz="1600" dirty="0" err="1">
                <a:latin typeface="仿宋" panose="02010609060101010101" pitchFamily="49" charset="-122"/>
                <a:ea typeface="仿宋" panose="02010609060101010101" pitchFamily="49" charset="-122"/>
              </a:rPr>
              <a:t>Maltab</a:t>
            </a:r>
            <a:r>
              <a:rPr lang="en-US" altLang="zh-CN" sz="1600" dirty="0">
                <a:latin typeface="仿宋" panose="02010609060101010101" pitchFamily="49" charset="-122"/>
                <a:ea typeface="仿宋" panose="02010609060101010101" pitchFamily="49" charset="-122"/>
              </a:rPr>
              <a:t>/Python/C/C++</a:t>
            </a:r>
            <a:r>
              <a:rPr lang="zh-CN" altLang="en-US" sz="1600" dirty="0">
                <a:latin typeface="仿宋" panose="02010609060101010101" pitchFamily="49" charset="-122"/>
                <a:ea typeface="仿宋" panose="02010609060101010101" pitchFamily="49" charset="-122"/>
              </a:rPr>
              <a:t>等； </a:t>
            </a:r>
          </a:p>
          <a:p>
            <a:pPr marL="268288" indent="-268288">
              <a:lnSpc>
                <a:spcPct val="100000"/>
              </a:lnSpc>
              <a:buFont typeface="Wingdings" panose="05000000000000000000" pitchFamily="2" charset="2"/>
              <a:buChar char="Ø"/>
            </a:pPr>
            <a:r>
              <a:rPr lang="en-US" altLang="zh-CN" sz="1600" dirty="0">
                <a:latin typeface="仿宋" panose="02010609060101010101" pitchFamily="49" charset="-122"/>
                <a:ea typeface="仿宋" panose="02010609060101010101" pitchFamily="49" charset="-122"/>
              </a:rPr>
              <a:t>2. </a:t>
            </a:r>
            <a:r>
              <a:rPr lang="zh-CN" altLang="en-US" sz="1600" dirty="0">
                <a:latin typeface="仿宋" panose="02010609060101010101" pitchFamily="49" charset="-122"/>
                <a:ea typeface="仿宋" panose="02010609060101010101" pitchFamily="49" charset="-122"/>
              </a:rPr>
              <a:t>基本要求：设计一个基于无损编码的图像压缩系统，系统输入为一副图像</a:t>
            </a:r>
            <a:r>
              <a:rPr lang="en-US" altLang="zh-CN" sz="1600" b="1" dirty="0">
                <a:latin typeface="仿宋" panose="02010609060101010101" pitchFamily="49" charset="-122"/>
                <a:ea typeface="仿宋" panose="02010609060101010101" pitchFamily="49" charset="-122"/>
              </a:rPr>
              <a:t>X</a:t>
            </a: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bmp</a:t>
            </a: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建议分辨率不大于</a:t>
            </a:r>
            <a:r>
              <a:rPr lang="en-US" altLang="zh-CN" sz="1600" dirty="0">
                <a:latin typeface="仿宋" panose="02010609060101010101" pitchFamily="49" charset="-122"/>
                <a:ea typeface="仿宋" panose="02010609060101010101" pitchFamily="49" charset="-122"/>
              </a:rPr>
              <a:t>50</a:t>
            </a:r>
            <a:r>
              <a:rPr lang="zh-CN" altLang="en-US" sz="1600" dirty="0">
                <a:latin typeface="仿宋" panose="02010609060101010101" pitchFamily="49" charset="-122"/>
                <a:ea typeface="仿宋" panose="02010609060101010101" pitchFamily="49" charset="-122"/>
              </a:rPr>
              <a:t>*</a:t>
            </a:r>
            <a:r>
              <a:rPr lang="en-US" altLang="zh-CN" sz="1600">
                <a:latin typeface="仿宋" panose="02010609060101010101" pitchFamily="49" charset="-122"/>
                <a:ea typeface="仿宋" panose="02010609060101010101" pitchFamily="49" charset="-122"/>
              </a:rPr>
              <a:t>50),</a:t>
            </a:r>
            <a:r>
              <a:rPr lang="zh-CN" altLang="en-US" sz="1600" dirty="0">
                <a:latin typeface="仿宋" panose="02010609060101010101" pitchFamily="49" charset="-122"/>
                <a:ea typeface="仿宋" panose="02010609060101010101" pitchFamily="49" charset="-122"/>
              </a:rPr>
              <a:t>系统可以允许用户选择霍夫曼编码，算术编码，词典编码来对图像进行</a:t>
            </a:r>
            <a:r>
              <a:rPr lang="zh-CN" altLang="en-US" sz="1600" b="1" dirty="0">
                <a:latin typeface="仿宋" panose="02010609060101010101" pitchFamily="49" charset="-122"/>
                <a:ea typeface="仿宋" panose="02010609060101010101" pitchFamily="49" charset="-122"/>
              </a:rPr>
              <a:t>编解码</a:t>
            </a:r>
            <a:r>
              <a:rPr lang="zh-CN" altLang="en-US" sz="1600" dirty="0">
                <a:latin typeface="仿宋" panose="02010609060101010101" pitchFamily="49" charset="-122"/>
                <a:ea typeface="仿宋" panose="02010609060101010101" pitchFamily="49" charset="-122"/>
              </a:rPr>
              <a:t>；系统输出为二进制码流文件</a:t>
            </a:r>
            <a:r>
              <a:rPr lang="en-US" altLang="zh-CN" sz="1600" b="1" dirty="0">
                <a:latin typeface="仿宋" panose="02010609060101010101" pitchFamily="49" charset="-122"/>
                <a:ea typeface="仿宋" panose="02010609060101010101" pitchFamily="49" charset="-122"/>
              </a:rPr>
              <a:t>B</a:t>
            </a:r>
            <a:r>
              <a:rPr lang="zh-CN" altLang="en-US" sz="1600" dirty="0">
                <a:latin typeface="仿宋" panose="02010609060101010101" pitchFamily="49" charset="-122"/>
                <a:ea typeface="仿宋" panose="02010609060101010101" pitchFamily="49" charset="-122"/>
              </a:rPr>
              <a:t>与解码后的图像文件</a:t>
            </a:r>
            <a:r>
              <a:rPr lang="en-US" altLang="zh-CN" sz="1600" b="1" dirty="0">
                <a:latin typeface="仿宋" panose="02010609060101010101" pitchFamily="49" charset="-122"/>
                <a:ea typeface="仿宋" panose="02010609060101010101" pitchFamily="49" charset="-122"/>
              </a:rPr>
              <a:t>Y</a:t>
            </a:r>
            <a:r>
              <a:rPr lang="zh-CN" altLang="en-US" sz="16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 </a:t>
            </a:r>
            <a:endParaRPr lang="en-US" altLang="zh-CN" sz="1400" dirty="0">
              <a:latin typeface="仿宋" panose="02010609060101010101" pitchFamily="49" charset="-122"/>
              <a:ea typeface="仿宋" panose="02010609060101010101" pitchFamily="49" charset="-122"/>
            </a:endParaRPr>
          </a:p>
          <a:p>
            <a:pPr marL="268288" indent="-268288">
              <a:lnSpc>
                <a:spcPct val="100000"/>
              </a:lnSpc>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2.1 </a:t>
            </a:r>
            <a:r>
              <a:rPr lang="zh-CN" altLang="en-US" sz="1400" dirty="0">
                <a:latin typeface="仿宋" panose="02010609060101010101" pitchFamily="49" charset="-122"/>
                <a:ea typeface="仿宋" panose="02010609060101010101" pitchFamily="49" charset="-122"/>
              </a:rPr>
              <a:t>编码器的</a:t>
            </a:r>
            <a:r>
              <a:rPr lang="zh-CN" altLang="en-US" sz="1400" b="1" dirty="0">
                <a:latin typeface="仿宋" panose="02010609060101010101" pitchFamily="49" charset="-122"/>
                <a:ea typeface="仿宋" panose="02010609060101010101" pitchFamily="49" charset="-122"/>
              </a:rPr>
              <a:t>输入</a:t>
            </a:r>
            <a:r>
              <a:rPr lang="zh-CN" altLang="en-US" sz="1400" dirty="0">
                <a:latin typeface="仿宋" panose="02010609060101010101" pitchFamily="49" charset="-122"/>
                <a:ea typeface="仿宋" panose="02010609060101010101" pitchFamily="49" charset="-122"/>
              </a:rPr>
              <a:t>为任意</a:t>
            </a:r>
            <a:r>
              <a:rPr lang="en-US" altLang="zh-CN" sz="1400" dirty="0">
                <a:latin typeface="仿宋" panose="02010609060101010101" pitchFamily="49" charset="-122"/>
                <a:ea typeface="仿宋" panose="02010609060101010101" pitchFamily="49" charset="-122"/>
              </a:rPr>
              <a:t>bmp</a:t>
            </a:r>
            <a:r>
              <a:rPr lang="zh-CN" altLang="en-US" sz="1400" dirty="0">
                <a:latin typeface="仿宋" panose="02010609060101010101" pitchFamily="49" charset="-122"/>
                <a:ea typeface="仿宋" panose="02010609060101010101" pitchFamily="49" charset="-122"/>
              </a:rPr>
              <a:t>文件。</a:t>
            </a:r>
          </a:p>
          <a:p>
            <a:pPr marL="268288" indent="-268288">
              <a:lnSpc>
                <a:spcPct val="100000"/>
              </a:lnSpc>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2.2 </a:t>
            </a:r>
            <a:r>
              <a:rPr lang="zh-CN" altLang="en-US" sz="1400" dirty="0">
                <a:latin typeface="仿宋" panose="02010609060101010101" pitchFamily="49" charset="-122"/>
                <a:ea typeface="仿宋" panose="02010609060101010101" pitchFamily="49" charset="-122"/>
              </a:rPr>
              <a:t>解码器的</a:t>
            </a:r>
            <a:r>
              <a:rPr lang="zh-CN" altLang="en-US" sz="1400" b="1" dirty="0">
                <a:latin typeface="仿宋" panose="02010609060101010101" pitchFamily="49" charset="-122"/>
                <a:ea typeface="仿宋" panose="02010609060101010101" pitchFamily="49" charset="-122"/>
              </a:rPr>
              <a:t>输入</a:t>
            </a:r>
            <a:r>
              <a:rPr lang="zh-CN" altLang="en-US" sz="1400" dirty="0">
                <a:latin typeface="仿宋" panose="02010609060101010101" pitchFamily="49" charset="-122"/>
                <a:ea typeface="仿宋" panose="02010609060101010101" pitchFamily="49" charset="-122"/>
              </a:rPr>
              <a:t>为二进制码流文件，</a:t>
            </a:r>
            <a:r>
              <a:rPr lang="zh-CN" altLang="en-US" sz="1400" b="1" dirty="0">
                <a:latin typeface="仿宋" panose="02010609060101010101" pitchFamily="49" charset="-122"/>
                <a:ea typeface="仿宋" panose="02010609060101010101" pitchFamily="49" charset="-122"/>
              </a:rPr>
              <a:t>输出</a:t>
            </a:r>
            <a:r>
              <a:rPr lang="zh-CN" altLang="en-US" sz="1400" dirty="0">
                <a:latin typeface="仿宋" panose="02010609060101010101" pitchFamily="49" charset="-122"/>
                <a:ea typeface="仿宋" panose="02010609060101010101" pitchFamily="49" charset="-122"/>
              </a:rPr>
              <a:t>为</a:t>
            </a:r>
            <a:r>
              <a:rPr lang="en-US" altLang="zh-CN" sz="1400" dirty="0">
                <a:latin typeface="仿宋" panose="02010609060101010101" pitchFamily="49" charset="-122"/>
                <a:ea typeface="仿宋" panose="02010609060101010101" pitchFamily="49" charset="-122"/>
              </a:rPr>
              <a:t>bmp</a:t>
            </a:r>
            <a:r>
              <a:rPr lang="zh-CN" altLang="en-US" sz="1400" dirty="0">
                <a:latin typeface="仿宋" panose="02010609060101010101" pitchFamily="49" charset="-122"/>
                <a:ea typeface="仿宋" panose="02010609060101010101" pitchFamily="49" charset="-122"/>
              </a:rPr>
              <a:t>文件。</a:t>
            </a:r>
          </a:p>
          <a:p>
            <a:pPr marL="268288" indent="-268288">
              <a:lnSpc>
                <a:spcPct val="100000"/>
              </a:lnSpc>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2.3 </a:t>
            </a:r>
            <a:r>
              <a:rPr lang="zh-CN" altLang="en-US" sz="1400" dirty="0">
                <a:latin typeface="仿宋" panose="02010609060101010101" pitchFamily="49" charset="-122"/>
                <a:ea typeface="仿宋" panose="02010609060101010101" pitchFamily="49" charset="-122"/>
              </a:rPr>
              <a:t>程序代码要清晰，必须要有注释。实验报告给出算法流程图或者伪代码，输入和输出，并有必要的截图；</a:t>
            </a:r>
            <a:endParaRPr lang="en-US" altLang="zh-CN" sz="1400" dirty="0">
              <a:latin typeface="仿宋" panose="02010609060101010101" pitchFamily="49" charset="-122"/>
              <a:ea typeface="仿宋" panose="02010609060101010101" pitchFamily="49" charset="-122"/>
            </a:endParaRPr>
          </a:p>
          <a:p>
            <a:pPr marL="268288" indent="-268288">
              <a:lnSpc>
                <a:spcPct val="100000"/>
              </a:lnSpc>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2.4 BB</a:t>
            </a:r>
            <a:r>
              <a:rPr lang="zh-CN" altLang="en-US" sz="1400" dirty="0">
                <a:latin typeface="仿宋" panose="02010609060101010101" pitchFamily="49" charset="-122"/>
                <a:ea typeface="仿宋" panose="02010609060101010101" pitchFamily="49" charset="-122"/>
              </a:rPr>
              <a:t>系统提交源代码，</a:t>
            </a:r>
            <a:r>
              <a:rPr lang="en-US" altLang="zh-CN" sz="1400" dirty="0">
                <a:latin typeface="仿宋" panose="02010609060101010101" pitchFamily="49" charset="-122"/>
                <a:ea typeface="仿宋" panose="02010609060101010101" pitchFamily="49" charset="-122"/>
              </a:rPr>
              <a:t>exe</a:t>
            </a:r>
            <a:r>
              <a:rPr lang="zh-CN" altLang="en-US" sz="1400" dirty="0">
                <a:latin typeface="仿宋" panose="02010609060101010101" pitchFamily="49" charset="-122"/>
                <a:ea typeface="仿宋" panose="02010609060101010101" pitchFamily="49" charset="-122"/>
              </a:rPr>
              <a:t>程序，实验报告，输入的图像文件，必要的库文件。</a:t>
            </a:r>
            <a:endParaRPr lang="en-US" altLang="zh-CN" sz="1400" dirty="0">
              <a:latin typeface="仿宋" panose="02010609060101010101" pitchFamily="49" charset="-122"/>
              <a:ea typeface="仿宋" panose="02010609060101010101" pitchFamily="49" charset="-122"/>
            </a:endParaRPr>
          </a:p>
        </p:txBody>
      </p:sp>
      <p:sp>
        <p:nvSpPr>
          <p:cNvPr id="4" name="灯片编号占位符 3">
            <a:extLst>
              <a:ext uri="{FF2B5EF4-FFF2-40B4-BE49-F238E27FC236}">
                <a16:creationId xmlns:a16="http://schemas.microsoft.com/office/drawing/2014/main" id="{790804C7-E441-4AEE-9541-4ECF18FD29A3}"/>
              </a:ext>
            </a:extLst>
          </p:cNvPr>
          <p:cNvSpPr>
            <a:spLocks noGrp="1"/>
          </p:cNvSpPr>
          <p:nvPr>
            <p:ph type="sldNum" sz="quarter" idx="12"/>
          </p:nvPr>
        </p:nvSpPr>
        <p:spPr/>
        <p:txBody>
          <a:bodyPr/>
          <a:lstStyle/>
          <a:p>
            <a:fld id="{EB792F4E-54C0-4D36-B331-9C6FCFE9A340}" type="slidenum">
              <a:rPr lang="zh-CN" altLang="en-US" smtClean="0"/>
              <a:pPr/>
              <a:t>4</a:t>
            </a:fld>
            <a:endParaRPr lang="zh-CN" altLang="en-US" dirty="0"/>
          </a:p>
        </p:txBody>
      </p:sp>
    </p:spTree>
    <p:extLst>
      <p:ext uri="{BB962C8B-B14F-4D97-AF65-F5344CB8AC3E}">
        <p14:creationId xmlns:p14="http://schemas.microsoft.com/office/powerpoint/2010/main" val="196280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9181E-5491-4A40-BB94-F9D3B5CD1A16}"/>
              </a:ext>
            </a:extLst>
          </p:cNvPr>
          <p:cNvSpPr>
            <a:spLocks noGrp="1"/>
          </p:cNvSpPr>
          <p:nvPr>
            <p:ph type="title"/>
          </p:nvPr>
        </p:nvSpPr>
        <p:spPr>
          <a:xfrm>
            <a:off x="584200" y="214313"/>
            <a:ext cx="7886700" cy="466724"/>
          </a:xfrm>
        </p:spPr>
        <p:txBody>
          <a:bodyPr>
            <a:normAutofit fontScale="90000"/>
          </a:bodyPr>
          <a:lstStyle/>
          <a:p>
            <a:r>
              <a:rPr lang="zh-CN" altLang="en-US" b="1" dirty="0">
                <a:latin typeface="仿宋" panose="02010609060101010101" pitchFamily="49" charset="-122"/>
                <a:ea typeface="仿宋" panose="02010609060101010101" pitchFamily="49" charset="-122"/>
              </a:rPr>
              <a:t>思考题</a:t>
            </a:r>
          </a:p>
        </p:txBody>
      </p:sp>
      <p:sp>
        <p:nvSpPr>
          <p:cNvPr id="3" name="内容占位符 2">
            <a:extLst>
              <a:ext uri="{FF2B5EF4-FFF2-40B4-BE49-F238E27FC236}">
                <a16:creationId xmlns:a16="http://schemas.microsoft.com/office/drawing/2014/main" id="{65FD8300-63A5-40C4-BB6C-2AB34DC66F77}"/>
              </a:ext>
            </a:extLst>
          </p:cNvPr>
          <p:cNvSpPr>
            <a:spLocks noGrp="1"/>
          </p:cNvSpPr>
          <p:nvPr>
            <p:ph idx="1"/>
          </p:nvPr>
        </p:nvSpPr>
        <p:spPr>
          <a:xfrm>
            <a:off x="628650" y="958850"/>
            <a:ext cx="7886700" cy="5218113"/>
          </a:xfrm>
        </p:spPr>
        <p:txBody>
          <a:bodyPr/>
          <a:lstStyle/>
          <a:p>
            <a:pPr>
              <a:lnSpc>
                <a:spcPct val="150000"/>
              </a:lnSpc>
            </a:pPr>
            <a:r>
              <a:rPr lang="zh-CN" altLang="en-US" dirty="0">
                <a:latin typeface="仿宋" panose="02010609060101010101" pitchFamily="49" charset="-122"/>
                <a:ea typeface="仿宋" panose="02010609060101010101" pitchFamily="49" charset="-122"/>
              </a:rPr>
              <a:t>选择一个图像文件，针对该图像文件，讨论在上述三个无损编码中，哪一个无损压缩比最高，哪一个最低，并分析原因。</a:t>
            </a:r>
          </a:p>
        </p:txBody>
      </p:sp>
      <p:sp>
        <p:nvSpPr>
          <p:cNvPr id="4" name="灯片编号占位符 3">
            <a:extLst>
              <a:ext uri="{FF2B5EF4-FFF2-40B4-BE49-F238E27FC236}">
                <a16:creationId xmlns:a16="http://schemas.microsoft.com/office/drawing/2014/main" id="{D98767CD-1A9E-409F-B81C-8917C2F7D96F}"/>
              </a:ext>
            </a:extLst>
          </p:cNvPr>
          <p:cNvSpPr>
            <a:spLocks noGrp="1"/>
          </p:cNvSpPr>
          <p:nvPr>
            <p:ph type="sldNum" sz="quarter" idx="12"/>
          </p:nvPr>
        </p:nvSpPr>
        <p:spPr/>
        <p:txBody>
          <a:bodyPr/>
          <a:lstStyle/>
          <a:p>
            <a:fld id="{EB792F4E-54C0-4D36-B331-9C6FCFE9A340}" type="slidenum">
              <a:rPr lang="zh-CN" altLang="en-US" smtClean="0"/>
              <a:pPr/>
              <a:t>5</a:t>
            </a:fld>
            <a:endParaRPr lang="zh-CN" altLang="en-US" dirty="0"/>
          </a:p>
        </p:txBody>
      </p:sp>
    </p:spTree>
    <p:extLst>
      <p:ext uri="{BB962C8B-B14F-4D97-AF65-F5344CB8AC3E}">
        <p14:creationId xmlns:p14="http://schemas.microsoft.com/office/powerpoint/2010/main" val="360897740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1722</TotalTime>
  <Words>498</Words>
  <Application>Microsoft Office PowerPoint</Application>
  <PresentationFormat>全屏显示(4:3)</PresentationFormat>
  <Paragraphs>41</Paragraphs>
  <Slides>5</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vt:i4>
      </vt:variant>
    </vt:vector>
  </HeadingPairs>
  <TitlesOfParts>
    <vt:vector size="15" baseType="lpstr">
      <vt:lpstr>等线</vt:lpstr>
      <vt:lpstr>仿宋</vt:lpstr>
      <vt:lpstr>微软雅黑</vt:lpstr>
      <vt:lpstr>Arial</vt:lpstr>
      <vt:lpstr>Calibri</vt:lpstr>
      <vt:lpstr>Calibri Light</vt:lpstr>
      <vt:lpstr>Cambria</vt:lpstr>
      <vt:lpstr>Wingdings</vt:lpstr>
      <vt:lpstr>Office 主题​​</vt:lpstr>
      <vt:lpstr>Office 主题</vt:lpstr>
      <vt:lpstr>多媒体系统导论 图像压缩编码实验</vt:lpstr>
      <vt:lpstr>图像压缩</vt:lpstr>
      <vt:lpstr>图像压缩</vt:lpstr>
      <vt:lpstr>实验4 图像压缩编码</vt:lpstr>
      <vt:lpstr>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多媒体系统导论 Photoshop实验</dc:title>
  <dc:creator>YK Song</dc:creator>
  <cp:lastModifiedBy>ZhuYingying</cp:lastModifiedBy>
  <cp:revision>170</cp:revision>
  <dcterms:created xsi:type="dcterms:W3CDTF">2020-03-29T14:49:30Z</dcterms:created>
  <dcterms:modified xsi:type="dcterms:W3CDTF">2021-06-12T06:37:43Z</dcterms:modified>
</cp:coreProperties>
</file>