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9" r:id="rId3"/>
    <p:sldId id="284" r:id="rId4"/>
    <p:sldId id="263" r:id="rId5"/>
    <p:sldId id="290" r:id="rId6"/>
    <p:sldId id="266" r:id="rId7"/>
    <p:sldId id="291" r:id="rId8"/>
    <p:sldId id="298" r:id="rId9"/>
    <p:sldId id="299" r:id="rId10"/>
    <p:sldId id="300" r:id="rId11"/>
    <p:sldId id="285" r:id="rId12"/>
    <p:sldId id="297" r:id="rId13"/>
    <p:sldId id="301" r:id="rId14"/>
    <p:sldId id="305" r:id="rId15"/>
    <p:sldId id="302" r:id="rId16"/>
    <p:sldId id="303" r:id="rId17"/>
    <p:sldId id="286" r:id="rId18"/>
    <p:sldId id="304" r:id="rId19"/>
    <p:sldId id="288" r:id="rId20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B3CD"/>
    <a:srgbClr val="1B4367"/>
    <a:srgbClr val="1D4865"/>
    <a:srgbClr val="1D4971"/>
    <a:srgbClr val="83C2DB"/>
    <a:srgbClr val="2980B4"/>
    <a:srgbClr val="4287C6"/>
    <a:srgbClr val="278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47" d="100"/>
          <a:sy n="147" d="100"/>
        </p:scale>
        <p:origin x="54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007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43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214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761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195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1480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943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58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87576" y="1582090"/>
            <a:ext cx="5340191" cy="715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4200" b="1" dirty="0">
                <a:solidFill>
                  <a:srgbClr val="1B4367"/>
                </a:solidFill>
                <a:cs typeface="+mn-ea"/>
                <a:sym typeface="+mn-lt"/>
              </a:rPr>
              <a:t>APCM</a:t>
            </a:r>
            <a:endParaRPr lang="zh-CN" altLang="en-US" sz="42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3075" name="文本框 3074"/>
          <p:cNvSpPr txBox="1"/>
          <p:nvPr/>
        </p:nvSpPr>
        <p:spPr>
          <a:xfrm>
            <a:off x="3404878" y="3196479"/>
            <a:ext cx="3798562" cy="252730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68580" tIns="34290" rIns="68580" bIns="34290" anchor="t">
            <a:spAutoFit/>
          </a:bodyPr>
          <a:lstStyle/>
          <a:p>
            <a:pPr lvl="0" eaLnBrk="0" hangingPunct="0"/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汇报人：何泽锋 刘志鑫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404509" y="2280748"/>
            <a:ext cx="5358765" cy="31547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lvl="0" eaLnBrk="0" hangingPunct="0"/>
            <a:r>
              <a:rPr lang="en-US" altLang="zh-CN" sz="1600" dirty="0"/>
              <a:t>A</a:t>
            </a:r>
            <a:r>
              <a:rPr lang="fr-FR" altLang="zh-CN" sz="1600" dirty="0"/>
              <a:t>daptive Pulse </a:t>
            </a:r>
            <a:r>
              <a:rPr lang="en-US" altLang="zh-CN" sz="1600" dirty="0"/>
              <a:t>C</a:t>
            </a:r>
            <a:r>
              <a:rPr lang="fr-FR" altLang="zh-CN" sz="1600" dirty="0"/>
              <a:t>ode </a:t>
            </a:r>
            <a:r>
              <a:rPr lang="en-US" altLang="zh-CN" sz="1600" dirty="0"/>
              <a:t>M</a:t>
            </a:r>
            <a:r>
              <a:rPr lang="fr-FR" altLang="zh-CN" sz="1600" dirty="0"/>
              <a:t>odulation</a:t>
            </a:r>
            <a:endParaRPr lang="en-US" altLang="zh-CN" sz="1450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458668" y="2626926"/>
            <a:ext cx="1601012" cy="30646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22</a:t>
            </a: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级高性能特色班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0"/>
                            </p:stCondLst>
                            <p:childTnLst>
                              <p:par>
                                <p:cTn id="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1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075" grpId="0"/>
      <p:bldP spid="9" grpId="0"/>
      <p:bldP spid="12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APCM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工作流程</a:t>
            </a:r>
          </a:p>
        </p:txBody>
      </p:sp>
      <p:sp>
        <p:nvSpPr>
          <p:cNvPr id="33" name="燕尾形 12"/>
          <p:cNvSpPr>
            <a:spLocks noChangeArrowheads="1"/>
          </p:cNvSpPr>
          <p:nvPr/>
        </p:nvSpPr>
        <p:spPr bwMode="auto">
          <a:xfrm>
            <a:off x="709386" y="1130726"/>
            <a:ext cx="164663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</a:rPr>
              <a:t>编码输出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774478" y="657417"/>
            <a:ext cx="1585558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621878" y="588789"/>
            <a:ext cx="17642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i="0" dirty="0">
                <a:solidFill>
                  <a:srgbClr val="404040"/>
                </a:solidFill>
                <a:effectLst/>
                <a:latin typeface="DeepSeek-CJK-patch"/>
              </a:rPr>
              <a:t>编码器结构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 userDrawn="1"/>
            </p:nvSpPr>
            <p:spPr>
              <a:xfrm>
                <a:off x="354047" y="1988039"/>
                <a:ext cx="8349165" cy="2110349"/>
              </a:xfrm>
              <a:prstGeom prst="rect">
                <a:avLst/>
              </a:prstGeom>
            </p:spPr>
            <p:txBody>
              <a:bodyPr wrap="square" rtlCol="0">
                <a:noAutofit/>
              </a:bodyPr>
              <a:lstStyle/>
              <a:p>
                <a:pPr marL="304800" marR="304800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altLang="zh-CN" dirty="0"/>
                  <a:t>编码是将量化后的电平转换为二进制代码的过程。在APCM中，编码过程与标准PCM类似，但编码的比特数可能会根据量化步长的变化而调整。</a:t>
                </a:r>
                <a:endParaRPr lang="zh-CN" altLang="zh-CN" dirty="0"/>
              </a:p>
              <a:p>
                <a:pPr marL="304800" marR="304800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altLang="zh-CN" dirty="0" err="1"/>
                  <a:t>编码过程可以表示为</a:t>
                </a:r>
                <a:r>
                  <a:rPr lang="en-US" altLang="zh-CN" dirty="0"/>
                  <a:t>：</a:t>
                </a:r>
                <a:endParaRPr lang="zh-CN" altLang="zh-CN" dirty="0"/>
              </a:p>
              <a:p>
                <a:pPr marL="304800" marR="304800">
                  <a:spcBef>
                    <a:spcPts val="500"/>
                  </a:spcBef>
                  <a:spcAft>
                    <a:spcPts val="5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pPr marL="304800" marR="304800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altLang="zh-CN" dirty="0" err="1"/>
                  <a:t>其中</a:t>
                </a:r>
                <a:r>
                  <a:rPr lang="en-US" altLang="zh-CN" dirty="0"/>
                  <a:t>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 err="1"/>
                  <a:t>表示编码器</a:t>
                </a:r>
                <a:r>
                  <a:rPr lang="en-US" altLang="zh-CN" dirty="0"/>
                  <a:t>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是编码后的二进制序列。</a:t>
                </a:r>
                <a:endParaRPr lang="zh-CN" altLang="zh-CN" dirty="0"/>
              </a:p>
              <a:p>
                <a:pPr marL="304800" marR="304800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altLang="zh-CN" dirty="0" err="1"/>
                  <a:t>在APCM中，编码比特数可能会根据量化步长的变化而调整。例如，当量化步长较小时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高精度</a:t>
                </a:r>
                <a:r>
                  <a:rPr lang="en-US" altLang="zh-CN" dirty="0"/>
                  <a:t>)，</a:t>
                </a:r>
                <a:r>
                  <a:rPr lang="en-US" altLang="zh-CN" dirty="0" err="1"/>
                  <a:t>使用更多的比特进行编码；当量化步长较大时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低精度</a:t>
                </a:r>
                <a:r>
                  <a:rPr lang="en-US" altLang="zh-CN" dirty="0"/>
                  <a:t>)，</a:t>
                </a:r>
                <a:r>
                  <a:rPr lang="en-US" altLang="zh-CN" dirty="0" err="1"/>
                  <a:t>使用较少的比特进行编码</a:t>
                </a:r>
                <a:r>
                  <a:rPr lang="en-US" altLang="zh-CN" dirty="0"/>
                  <a:t>。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54047" y="1988039"/>
                <a:ext cx="8349165" cy="2110349"/>
              </a:xfrm>
              <a:prstGeom prst="rect">
                <a:avLst/>
              </a:prstGeom>
              <a:blipFill>
                <a:blip r:embed="rId3"/>
                <a:stretch>
                  <a:fillRect t="-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029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>
                <a:solidFill>
                  <a:srgbClr val="1B4367"/>
                </a:solidFill>
                <a:cs typeface="+mn-ea"/>
                <a:sym typeface="+mn-lt"/>
              </a:rPr>
              <a:t>解码器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APCM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工作流程</a:t>
            </a:r>
          </a:p>
        </p:txBody>
      </p:sp>
      <p:sp>
        <p:nvSpPr>
          <p:cNvPr id="33" name="燕尾形 12"/>
          <p:cNvSpPr>
            <a:spLocks noChangeArrowheads="1"/>
          </p:cNvSpPr>
          <p:nvPr/>
        </p:nvSpPr>
        <p:spPr bwMode="auto">
          <a:xfrm>
            <a:off x="774478" y="2251944"/>
            <a:ext cx="164663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</a:rPr>
              <a:t>数字信号</a:t>
            </a:r>
            <a:endParaRPr lang="zh-CN" altLang="en-US"/>
          </a:p>
        </p:txBody>
      </p:sp>
      <p:sp>
        <p:nvSpPr>
          <p:cNvPr id="34" name="燕尾形 13"/>
          <p:cNvSpPr>
            <a:spLocks noChangeArrowheads="1"/>
          </p:cNvSpPr>
          <p:nvPr/>
        </p:nvSpPr>
        <p:spPr bwMode="auto">
          <a:xfrm>
            <a:off x="2267035" y="2251944"/>
            <a:ext cx="164663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</a:rPr>
              <a:t>解码</a:t>
            </a:r>
            <a:endParaRPr lang="zh-CN" altLang="en-US"/>
          </a:p>
        </p:txBody>
      </p:sp>
      <p:sp>
        <p:nvSpPr>
          <p:cNvPr id="35" name="燕尾形 14"/>
          <p:cNvSpPr>
            <a:spLocks noChangeArrowheads="1"/>
          </p:cNvSpPr>
          <p:nvPr/>
        </p:nvSpPr>
        <p:spPr bwMode="auto">
          <a:xfrm>
            <a:off x="3754654" y="2251944"/>
            <a:ext cx="1646634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</a:rPr>
              <a:t>反量化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6" name="燕尾形 15"/>
          <p:cNvSpPr>
            <a:spLocks noChangeArrowheads="1"/>
          </p:cNvSpPr>
          <p:nvPr/>
        </p:nvSpPr>
        <p:spPr bwMode="auto">
          <a:xfrm>
            <a:off x="5235776" y="2251944"/>
            <a:ext cx="176481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</a:rPr>
              <a:t>信号重建</a:t>
            </a: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774478" y="657417"/>
            <a:ext cx="1585558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621878" y="588789"/>
            <a:ext cx="17642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i="0">
                <a:solidFill>
                  <a:srgbClr val="404040"/>
                </a:solidFill>
                <a:effectLst/>
                <a:latin typeface="DeepSeek-CJK-patch"/>
              </a:rPr>
              <a:t>解码器</a:t>
            </a:r>
            <a:r>
              <a:rPr lang="zh-CN" altLang="en-US" sz="2000" b="1" i="0" dirty="0">
                <a:solidFill>
                  <a:srgbClr val="404040"/>
                </a:solidFill>
                <a:effectLst/>
                <a:latin typeface="DeepSeek-CJK-patch"/>
              </a:rPr>
              <a:t>结构</a:t>
            </a:r>
          </a:p>
        </p:txBody>
      </p:sp>
      <p:sp>
        <p:nvSpPr>
          <p:cNvPr id="23" name="燕尾形 15"/>
          <p:cNvSpPr>
            <a:spLocks noChangeArrowheads="1"/>
          </p:cNvSpPr>
          <p:nvPr/>
        </p:nvSpPr>
        <p:spPr bwMode="auto">
          <a:xfrm>
            <a:off x="6835800" y="2251944"/>
            <a:ext cx="1544474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</a:rPr>
              <a:t>模拟信号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5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5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5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35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  <p:bldP spid="34" grpId="0" animBg="1"/>
      <p:bldP spid="35" grpId="0" animBg="1"/>
      <p:bldP spid="36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APCM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工作流程</a:t>
            </a:r>
          </a:p>
        </p:txBody>
      </p:sp>
      <p:sp>
        <p:nvSpPr>
          <p:cNvPr id="33" name="燕尾形 12"/>
          <p:cNvSpPr>
            <a:spLocks noChangeArrowheads="1"/>
          </p:cNvSpPr>
          <p:nvPr/>
        </p:nvSpPr>
        <p:spPr bwMode="auto">
          <a:xfrm>
            <a:off x="709386" y="1130726"/>
            <a:ext cx="164663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</a:rPr>
              <a:t>解码过程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774478" y="657417"/>
            <a:ext cx="1585558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621878" y="588789"/>
            <a:ext cx="17642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i="0">
                <a:solidFill>
                  <a:srgbClr val="404040"/>
                </a:solidFill>
                <a:effectLst/>
                <a:latin typeface="DeepSeek-CJK-patch"/>
              </a:rPr>
              <a:t>解码器</a:t>
            </a:r>
            <a:r>
              <a:rPr lang="zh-CN" altLang="en-US" sz="2000" b="1" i="0" dirty="0">
                <a:solidFill>
                  <a:srgbClr val="404040"/>
                </a:solidFill>
                <a:effectLst/>
                <a:latin typeface="DeepSeek-CJK-patch"/>
              </a:rPr>
              <a:t>结构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 userDrawn="1"/>
            </p:nvSpPr>
            <p:spPr>
              <a:xfrm>
                <a:off x="1138316" y="2091202"/>
                <a:ext cx="6867368" cy="1704947"/>
              </a:xfrm>
              <a:prstGeom prst="rect">
                <a:avLst/>
              </a:prstGeom>
            </p:spPr>
            <p:txBody>
              <a:bodyPr wrap="square" rtlCol="0">
                <a:noAutofit/>
              </a:bodyPr>
              <a:lstStyle/>
              <a:p>
                <a:pPr marL="304800" marR="304800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altLang="zh-CN" dirty="0" err="1"/>
                  <a:t>解码是将编码器输出的二进制代码转换回量化电平的过程。在APCM中，解码过程与编码过程相对应，但需要解决量化步长未知的问题</a:t>
                </a:r>
                <a:r>
                  <a:rPr lang="en-US" altLang="zh-CN" dirty="0"/>
                  <a:t>。</a:t>
                </a:r>
                <a:endParaRPr lang="zh-CN" altLang="zh-CN" dirty="0"/>
              </a:p>
              <a:p>
                <a:pPr marL="304800" marR="304800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altLang="zh-CN" dirty="0" err="1"/>
                  <a:t>解码过程可以表示为</a:t>
                </a:r>
                <a:r>
                  <a:rPr lang="en-US" altLang="zh-CN" dirty="0"/>
                  <a:t>：</a:t>
                </a:r>
                <a:endParaRPr lang="zh-CN" altLang="zh-CN" dirty="0"/>
              </a:p>
              <a:p>
                <a:pPr marL="304800" marR="304800">
                  <a:spcBef>
                    <a:spcPts val="500"/>
                  </a:spcBef>
                  <a:spcAft>
                    <a:spcPts val="5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pPr marL="304800" marR="304800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altLang="zh-CN" dirty="0" err="1"/>
                  <a:t>其中</a:t>
                </a:r>
                <a:r>
                  <a:rPr lang="en-US" altLang="zh-CN" dirty="0"/>
                  <a:t>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 err="1"/>
                  <a:t>表示解码器</a:t>
                </a:r>
                <a:r>
                  <a:rPr lang="en-US" altLang="zh-CN" dirty="0"/>
                  <a:t>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是解码后的量化电平。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1138316" y="2091202"/>
                <a:ext cx="6867368" cy="1704947"/>
              </a:xfrm>
              <a:prstGeom prst="rect">
                <a:avLst/>
              </a:prstGeom>
              <a:blipFill>
                <a:blip r:embed="rId3"/>
                <a:stretch>
                  <a:fillRect t="-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789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APCM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工作流程</a:t>
            </a:r>
          </a:p>
        </p:txBody>
      </p:sp>
      <p:sp>
        <p:nvSpPr>
          <p:cNvPr id="33" name="燕尾形 12"/>
          <p:cNvSpPr>
            <a:spLocks noChangeArrowheads="1"/>
          </p:cNvSpPr>
          <p:nvPr/>
        </p:nvSpPr>
        <p:spPr bwMode="auto">
          <a:xfrm>
            <a:off x="709386" y="1130726"/>
            <a:ext cx="164663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</a:rPr>
              <a:t>解码过程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774478" y="657417"/>
            <a:ext cx="1585558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621878" y="588789"/>
            <a:ext cx="17642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i="0">
                <a:solidFill>
                  <a:srgbClr val="404040"/>
                </a:solidFill>
                <a:effectLst/>
                <a:latin typeface="DeepSeek-CJK-patch"/>
              </a:rPr>
              <a:t>解码器</a:t>
            </a:r>
            <a:r>
              <a:rPr lang="zh-CN" altLang="en-US" sz="2000" b="1" i="0" dirty="0">
                <a:solidFill>
                  <a:srgbClr val="404040"/>
                </a:solidFill>
                <a:effectLst/>
                <a:latin typeface="DeepSeek-CJK-patch"/>
              </a:rPr>
              <a:t>结构</a:t>
            </a:r>
          </a:p>
        </p:txBody>
      </p:sp>
      <p:sp>
        <p:nvSpPr>
          <p:cNvPr id="3" name="文本框 2"/>
          <p:cNvSpPr txBox="1"/>
          <p:nvPr userDrawn="1"/>
        </p:nvSpPr>
        <p:spPr>
          <a:xfrm>
            <a:off x="774478" y="2071746"/>
            <a:ext cx="7616578" cy="170494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304800" marR="304800">
              <a:spcBef>
                <a:spcPts val="500"/>
              </a:spcBef>
              <a:spcAft>
                <a:spcPts val="500"/>
              </a:spcAft>
            </a:pPr>
            <a:r>
              <a:rPr lang="en-US" altLang="zh-CN"/>
              <a:t>在APCM中，解码器需要知道编码器使用的量化步长才能正确解码。由于量化步长是动态调整的，解码器需要通过某种方式确定编码器使用的量化步长。常用的解决方法包括：</a:t>
            </a:r>
          </a:p>
          <a:p>
            <a:pPr marL="647700" marR="304800" indent="-342900"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US" altLang="zh-CN"/>
              <a:t>接收量化步长控制信息：解码器接收编码器发送的量化步长控制信息。</a:t>
            </a:r>
          </a:p>
          <a:p>
            <a:pPr marL="647700" marR="304800" indent="-342900"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US" altLang="zh-CN"/>
              <a:t>独立确定量化步长：编码器和解码器使用相同的算法独立确定量化步长。</a:t>
            </a:r>
          </a:p>
          <a:p>
            <a:pPr marL="647700" marR="304800" indent="-342900"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US" altLang="zh-CN"/>
              <a:t>使用预定义的量化步长变化规则：编码器和解码器遵循预定义的量化步长变化规则</a:t>
            </a:r>
            <a:r>
              <a:rPr lang="zh-CN" altLang="en-US"/>
              <a:t>。</a:t>
            </a:r>
            <a:endParaRPr lang="zh-CN" altLang="zh-CN"/>
          </a:p>
          <a:p>
            <a:pPr marL="304800" marR="304800">
              <a:spcBef>
                <a:spcPts val="500"/>
              </a:spcBef>
              <a:spcAft>
                <a:spcPts val="500"/>
              </a:spcAft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317599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APCM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工作流程</a:t>
            </a:r>
          </a:p>
        </p:txBody>
      </p:sp>
      <p:sp>
        <p:nvSpPr>
          <p:cNvPr id="33" name="燕尾形 12"/>
          <p:cNvSpPr>
            <a:spLocks noChangeArrowheads="1"/>
          </p:cNvSpPr>
          <p:nvPr/>
        </p:nvSpPr>
        <p:spPr bwMode="auto">
          <a:xfrm>
            <a:off x="709386" y="1130726"/>
            <a:ext cx="164663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</a:rPr>
              <a:t>反量化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774478" y="657417"/>
            <a:ext cx="1585558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621878" y="588789"/>
            <a:ext cx="17642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i="0">
                <a:solidFill>
                  <a:srgbClr val="404040"/>
                </a:solidFill>
                <a:effectLst/>
                <a:latin typeface="DeepSeek-CJK-patch"/>
              </a:rPr>
              <a:t>解码器</a:t>
            </a:r>
            <a:r>
              <a:rPr lang="zh-CN" altLang="en-US" sz="2000" b="1" i="0" dirty="0">
                <a:solidFill>
                  <a:srgbClr val="404040"/>
                </a:solidFill>
                <a:effectLst/>
                <a:latin typeface="DeepSeek-CJK-patch"/>
              </a:rPr>
              <a:t>结构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 userDrawn="1"/>
            </p:nvSpPr>
            <p:spPr>
              <a:xfrm>
                <a:off x="362258" y="2016172"/>
                <a:ext cx="8283516" cy="2594737"/>
              </a:xfrm>
              <a:prstGeom prst="rect">
                <a:avLst/>
              </a:prstGeom>
            </p:spPr>
            <p:txBody>
              <a:bodyPr wrap="square" rtlCol="0">
                <a:noAutofit/>
              </a:bodyPr>
              <a:lstStyle/>
              <a:p>
                <a:pPr marL="304800" marR="304800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altLang="zh-CN" dirty="0" err="1"/>
                  <a:t>反量化是将量化电平映射回模拟信号值的过程。在APCM中，反量化过程需要使用与编码过程相同的量化步长</a:t>
                </a:r>
                <a:r>
                  <a:rPr lang="en-US" altLang="zh-CN" dirty="0"/>
                  <a:t>。</a:t>
                </a:r>
                <a:endParaRPr lang="zh-CN" altLang="zh-CN" dirty="0"/>
              </a:p>
              <a:p>
                <a:pPr marL="304800" marR="304800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altLang="zh-CN" dirty="0" err="1"/>
                  <a:t>反量化过程可以表示为</a:t>
                </a:r>
                <a:r>
                  <a:rPr lang="en-US" altLang="zh-CN" dirty="0"/>
                  <a:t>：</a:t>
                </a:r>
                <a:endParaRPr lang="zh-CN" altLang="zh-CN" dirty="0"/>
              </a:p>
              <a:p>
                <a:pPr marL="304800" marR="304800">
                  <a:spcBef>
                    <a:spcPts val="500"/>
                  </a:spcBef>
                  <a:spcAft>
                    <a:spcPts val="5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zh-CN" altLang="zh-CN" dirty="0"/>
              </a:p>
              <a:p>
                <a:pPr marL="304800" marR="304800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altLang="zh-CN" dirty="0" err="1"/>
                  <a:t>其中</a:t>
                </a:r>
                <a:r>
                  <a:rPr lang="en-US" altLang="zh-CN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zh-CN" dirty="0" err="1"/>
                  <a:t>是与解码后的量化电平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对应的量化电平值。</a:t>
                </a:r>
              </a:p>
              <a:p>
                <a:pPr marL="304800" marR="304800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altLang="zh-CN" dirty="0" err="1"/>
                  <a:t>由于量化过程中引入了量化误差，反量化后的信号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 err="1"/>
                  <a:t>与原始采样信号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之间存在差异：</a:t>
                </a:r>
                <a:endParaRPr lang="zh-CN" altLang="zh-CN" dirty="0"/>
              </a:p>
              <a:p>
                <a:pPr marL="304800" marR="304800">
                  <a:spcBef>
                    <a:spcPts val="500"/>
                  </a:spcBef>
                  <a:spcAft>
                    <a:spcPts val="5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pPr marL="304800" marR="304800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altLang="zh-CN" dirty="0" err="1"/>
                  <a:t>其中</a:t>
                </a:r>
                <a:r>
                  <a:rPr lang="en-US" altLang="zh-CN" dirty="0"/>
                  <a:t>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是量化误差。</a:t>
                </a:r>
                <a:endParaRPr lang="zh-CN" altLang="zh-CN" dirty="0"/>
              </a:p>
              <a:p>
                <a:pPr marL="304800" marR="304800">
                  <a:spcBef>
                    <a:spcPts val="500"/>
                  </a:spcBef>
                  <a:spcAft>
                    <a:spcPts val="500"/>
                  </a:spcAft>
                </a:pPr>
                <a:endParaRPr lang="zh-CN" altLang="zh-CN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362258" y="2016172"/>
                <a:ext cx="8283516" cy="2594737"/>
              </a:xfrm>
              <a:prstGeom prst="rect">
                <a:avLst/>
              </a:prstGeom>
              <a:blipFill>
                <a:blip r:embed="rId3"/>
                <a:stretch>
                  <a:fillRect t="-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26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APCM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工作流程</a:t>
            </a:r>
          </a:p>
        </p:txBody>
      </p:sp>
      <p:sp>
        <p:nvSpPr>
          <p:cNvPr id="33" name="燕尾形 12"/>
          <p:cNvSpPr>
            <a:spLocks noChangeArrowheads="1"/>
          </p:cNvSpPr>
          <p:nvPr/>
        </p:nvSpPr>
        <p:spPr bwMode="auto">
          <a:xfrm>
            <a:off x="709386" y="1130726"/>
            <a:ext cx="164663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</a:rPr>
              <a:t>信号重建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774478" y="657417"/>
            <a:ext cx="1585558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621878" y="588789"/>
            <a:ext cx="17642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i="0">
                <a:solidFill>
                  <a:srgbClr val="404040"/>
                </a:solidFill>
                <a:effectLst/>
                <a:latin typeface="DeepSeek-CJK-patch"/>
              </a:rPr>
              <a:t>解码器</a:t>
            </a:r>
            <a:r>
              <a:rPr lang="zh-CN" altLang="en-US" sz="2000" b="1" i="0" dirty="0">
                <a:solidFill>
                  <a:srgbClr val="404040"/>
                </a:solidFill>
                <a:effectLst/>
                <a:latin typeface="DeepSeek-CJK-patch"/>
              </a:rPr>
              <a:t>结构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 userDrawn="1"/>
            </p:nvSpPr>
            <p:spPr>
              <a:xfrm>
                <a:off x="552171" y="1983350"/>
                <a:ext cx="8268271" cy="2193060"/>
              </a:xfrm>
              <a:prstGeom prst="rect">
                <a:avLst/>
              </a:prstGeom>
            </p:spPr>
            <p:txBody>
              <a:bodyPr wrap="square" rtlCol="0">
                <a:noAutofit/>
              </a:bodyPr>
              <a:lstStyle/>
              <a:p>
                <a:pPr marL="304800" marR="304800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altLang="zh-CN" dirty="0" err="1"/>
                  <a:t>信号重建是将离散的采样点恢复为连续模拟信号的过程。在APCM中，信号重建通常通过插值滤波器实现</a:t>
                </a:r>
                <a:r>
                  <a:rPr lang="en-US" altLang="zh-CN" dirty="0"/>
                  <a:t>。</a:t>
                </a:r>
                <a:endParaRPr lang="zh-CN" altLang="zh-CN" dirty="0"/>
              </a:p>
              <a:p>
                <a:pPr marL="304800" marR="304800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altLang="zh-CN" dirty="0" err="1"/>
                  <a:t>信号重建过程可以表示为</a:t>
                </a:r>
                <a:r>
                  <a:rPr lang="en-US" altLang="zh-CN" dirty="0"/>
                  <a:t>：</a:t>
                </a:r>
                <a:endParaRPr lang="zh-CN" altLang="zh-CN" dirty="0"/>
              </a:p>
              <a:p>
                <a:pPr marL="304800" marR="304800">
                  <a:spcBef>
                    <a:spcPts val="500"/>
                  </a:spcBef>
                  <a:spcAft>
                    <a:spcPts val="5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altLang="zh-CN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en-US" altLang="zh-CN"/>
                        <m:t>sinc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pPr marL="304800" marR="304800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altLang="zh-CN" dirty="0" err="1"/>
                  <a:t>其中</a:t>
                </a:r>
                <a:r>
                  <a:rPr lang="en-US" altLang="zh-CN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dirty="0" err="1"/>
                  <a:t>是重建的模拟信号</a:t>
                </a:r>
                <a:r>
                  <a:rPr lang="en-US" altLang="zh-CN" dirty="0"/>
                  <a:t>，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/>
                      <m:t>sinc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。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552171" y="1983350"/>
                <a:ext cx="8268271" cy="2193060"/>
              </a:xfrm>
              <a:prstGeom prst="rect">
                <a:avLst/>
              </a:prstGeom>
              <a:blipFill>
                <a:blip r:embed="rId3"/>
                <a:stretch>
                  <a:fillRect t="-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87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椭圆 99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>
                <a:solidFill>
                  <a:srgbClr val="1B4367"/>
                </a:solidFill>
                <a:cs typeface="+mn-ea"/>
                <a:sym typeface="+mn-lt"/>
              </a:rPr>
              <a:t>对比其他编码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3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1" grpId="0"/>
      <p:bldP spid="10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15"/>
          <p:cNvSpPr txBox="1"/>
          <p:nvPr/>
        </p:nvSpPr>
        <p:spPr>
          <a:xfrm>
            <a:off x="709386" y="309785"/>
            <a:ext cx="3642120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>
                <a:solidFill>
                  <a:srgbClr val="1B4367"/>
                </a:solidFill>
                <a:cs typeface="+mn-ea"/>
                <a:sym typeface="+mn-lt"/>
              </a:rPr>
              <a:t>APCM</a:t>
            </a:r>
            <a:r>
              <a:rPr lang="zh-CN" altLang="en-US" sz="1700" b="1">
                <a:solidFill>
                  <a:srgbClr val="1B4367"/>
                </a:solidFill>
                <a:cs typeface="+mn-ea"/>
                <a:sym typeface="+mn-lt"/>
              </a:rPr>
              <a:t>对比</a:t>
            </a:r>
            <a:r>
              <a:rPr lang="en-US" altLang="zh-CN" sz="1700" b="1">
                <a:solidFill>
                  <a:srgbClr val="1B4367"/>
                </a:solidFill>
                <a:cs typeface="+mn-ea"/>
                <a:sym typeface="+mn-lt"/>
              </a:rPr>
              <a:t>PCM</a:t>
            </a:r>
            <a:r>
              <a:rPr lang="zh-CN" altLang="en-US" sz="1700" b="1">
                <a:solidFill>
                  <a:srgbClr val="1B4367"/>
                </a:solidFill>
                <a:cs typeface="+mn-ea"/>
                <a:sym typeface="+mn-lt"/>
              </a:rPr>
              <a:t>、</a:t>
            </a:r>
            <a:r>
              <a:rPr lang="en-US" altLang="zh-CN" sz="1700" b="1">
                <a:solidFill>
                  <a:srgbClr val="1B4367"/>
                </a:solidFill>
                <a:cs typeface="+mn-ea"/>
                <a:sym typeface="+mn-lt"/>
              </a:rPr>
              <a:t>ADPCM</a:t>
            </a:r>
            <a:endParaRPr lang="zh-CN" altLang="en-US" sz="17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cxnSp>
        <p:nvCxnSpPr>
          <p:cNvPr id="20" name="直接连接符 19"/>
          <p:cNvCxnSpPr>
            <a:cxnSpLocks/>
          </p:cNvCxnSpPr>
          <p:nvPr/>
        </p:nvCxnSpPr>
        <p:spPr>
          <a:xfrm flipV="1">
            <a:off x="774478" y="640645"/>
            <a:ext cx="2727479" cy="16772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0357975-DE06-31DE-378C-D5E1B98B3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666607"/>
              </p:ext>
            </p:extLst>
          </p:nvPr>
        </p:nvGraphicFramePr>
        <p:xfrm>
          <a:off x="628650" y="1512206"/>
          <a:ext cx="7886700" cy="1965960"/>
        </p:xfrm>
        <a:graphic>
          <a:graphicData uri="http://schemas.openxmlformats.org/drawingml/2006/table">
            <a:tbl>
              <a:tblPr/>
              <a:tblGrid>
                <a:gridCol w="1971675">
                  <a:extLst>
                    <a:ext uri="{9D8B030D-6E8A-4147-A177-3AD203B41FA5}">
                      <a16:colId xmlns:a16="http://schemas.microsoft.com/office/drawing/2014/main" val="401560253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60875038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837996425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30104280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b="1">
                          <a:effectLst/>
                        </a:rPr>
                        <a:t>特性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PCM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APCM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ADPCM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471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b="1">
                          <a:effectLst/>
                        </a:rPr>
                        <a:t>编码内容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绝对信号值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绝对信号值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预测误差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102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b="1">
                          <a:effectLst/>
                        </a:rPr>
                        <a:t>量化步长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固定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动态调整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动态调整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656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b="1">
                          <a:effectLst/>
                        </a:rPr>
                        <a:t>预测机制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无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有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268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b="1">
                          <a:effectLst/>
                        </a:rPr>
                        <a:t>复杂度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较低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较低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较高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491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CN" altLang="en-US" b="1">
                          <a:effectLst/>
                        </a:rPr>
                        <a:t>性能优势</a:t>
                      </a:r>
                      <a:endParaRPr lang="zh-CN" altLang="en-US">
                        <a:effectLst/>
                      </a:endParaRP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简单直接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对特定信号类型更佳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对高度相关信号更佳</a:t>
                      </a:r>
                    </a:p>
                  </a:txBody>
                  <a:tcPr marL="123825" marR="123825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60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574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374137" y="1884748"/>
            <a:ext cx="4272439" cy="108491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6600" b="1" dirty="0">
                <a:solidFill>
                  <a:srgbClr val="1B4367"/>
                </a:solidFill>
                <a:cs typeface="+mn-ea"/>
                <a:sym typeface="+mn-lt"/>
              </a:rPr>
              <a:t>THANKS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645032" y="1377153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 dirty="0">
                <a:solidFill>
                  <a:schemeClr val="bg1"/>
                </a:solidFill>
                <a:cs typeface="+mn-ea"/>
                <a:sym typeface="+mn-lt"/>
              </a:rPr>
              <a:t>基本概念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135755" y="1357339"/>
            <a:ext cx="478533" cy="393570"/>
            <a:chOff x="5640108" y="966369"/>
            <a:chExt cx="476097" cy="391567"/>
          </a:xfrm>
        </p:grpSpPr>
        <p:sp>
          <p:nvSpPr>
            <p:cNvPr id="25" name="椭圆 2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33" name="文本框 32"/>
          <p:cNvSpPr txBox="1"/>
          <p:nvPr/>
        </p:nvSpPr>
        <p:spPr>
          <a:xfrm>
            <a:off x="2866491" y="2012712"/>
            <a:ext cx="2147298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zh-CN" altLang="en-US" sz="4400" b="1" spc="-225" dirty="0">
                <a:solidFill>
                  <a:srgbClr val="1B4367"/>
                </a:solidFill>
                <a:cs typeface="+mn-ea"/>
                <a:sym typeface="+mn-lt"/>
              </a:rPr>
              <a:t>目 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66491" y="2643910"/>
            <a:ext cx="211315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400" b="1" dirty="0">
                <a:solidFill>
                  <a:srgbClr val="1B4367"/>
                </a:solidFill>
                <a:cs typeface="+mn-ea"/>
                <a:sym typeface="+mn-lt"/>
              </a:rPr>
              <a:t>CONTENTS</a:t>
            </a:r>
          </a:p>
        </p:txBody>
      </p:sp>
      <p:sp>
        <p:nvSpPr>
          <p:cNvPr id="79" name="文本框 10"/>
          <p:cNvSpPr txBox="1"/>
          <p:nvPr/>
        </p:nvSpPr>
        <p:spPr>
          <a:xfrm>
            <a:off x="5645032" y="2094697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>
                <a:solidFill>
                  <a:schemeClr val="bg1"/>
                </a:solidFill>
                <a:cs typeface="+mn-ea"/>
                <a:sym typeface="+mn-lt"/>
              </a:rPr>
              <a:t>编码器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5135755" y="2074883"/>
            <a:ext cx="478533" cy="393570"/>
            <a:chOff x="5640108" y="966369"/>
            <a:chExt cx="476097" cy="391567"/>
          </a:xfrm>
        </p:grpSpPr>
        <p:sp>
          <p:nvSpPr>
            <p:cNvPr id="81" name="椭圆 80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sp>
        <p:nvSpPr>
          <p:cNvPr id="83" name="文本框 10"/>
          <p:cNvSpPr txBox="1"/>
          <p:nvPr/>
        </p:nvSpPr>
        <p:spPr>
          <a:xfrm>
            <a:off x="5645032" y="2812241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zh-CN" altLang="en-US" sz="1700">
                <a:solidFill>
                  <a:schemeClr val="bg1"/>
                </a:solidFill>
                <a:cs typeface="+mn-ea"/>
                <a:sym typeface="+mn-lt"/>
              </a:rPr>
              <a:t>解码器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4" name="组合 83"/>
          <p:cNvGrpSpPr/>
          <p:nvPr/>
        </p:nvGrpSpPr>
        <p:grpSpPr>
          <a:xfrm>
            <a:off x="5135755" y="2792427"/>
            <a:ext cx="478533" cy="393570"/>
            <a:chOff x="5640108" y="966369"/>
            <a:chExt cx="476097" cy="391567"/>
          </a:xfrm>
        </p:grpSpPr>
        <p:sp>
          <p:nvSpPr>
            <p:cNvPr id="85" name="椭圆 84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sp>
        <p:nvSpPr>
          <p:cNvPr id="87" name="文本框 10"/>
          <p:cNvSpPr txBox="1"/>
          <p:nvPr/>
        </p:nvSpPr>
        <p:spPr>
          <a:xfrm>
            <a:off x="5645032" y="3529785"/>
            <a:ext cx="2214693" cy="391597"/>
          </a:xfrm>
          <a:prstGeom prst="roundRect">
            <a:avLst/>
          </a:prstGeom>
          <a:solidFill>
            <a:srgbClr val="1B4367"/>
          </a:solidFill>
        </p:spPr>
        <p:txBody>
          <a:bodyPr wrap="square" rtlCol="0">
            <a:spAutoFit/>
          </a:bodyPr>
          <a:lstStyle/>
          <a:p>
            <a:r>
              <a:rPr lang="en-US" altLang="zh-CN" sz="1700">
                <a:solidFill>
                  <a:schemeClr val="bg1"/>
                </a:solidFill>
                <a:cs typeface="+mn-ea"/>
                <a:sym typeface="+mn-lt"/>
              </a:rPr>
              <a:t>对比</a:t>
            </a:r>
            <a:r>
              <a:rPr lang="zh-CN" altLang="en-US" sz="1700">
                <a:solidFill>
                  <a:schemeClr val="bg1"/>
                </a:solidFill>
                <a:cs typeface="+mn-ea"/>
                <a:sym typeface="+mn-lt"/>
              </a:rPr>
              <a:t>其他编码</a:t>
            </a:r>
            <a:endParaRPr lang="zh-CN" altLang="en-US" sz="17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8" name="组合 87"/>
          <p:cNvGrpSpPr/>
          <p:nvPr/>
        </p:nvGrpSpPr>
        <p:grpSpPr>
          <a:xfrm>
            <a:off x="5135755" y="3509971"/>
            <a:ext cx="478533" cy="393570"/>
            <a:chOff x="5640108" y="966369"/>
            <a:chExt cx="476097" cy="391567"/>
          </a:xfrm>
        </p:grpSpPr>
        <p:sp>
          <p:nvSpPr>
            <p:cNvPr id="89" name="椭圆 8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solidFill>
              <a:srgbClr val="1B4367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0" name="文本框 17"/>
            <p:cNvSpPr txBox="1"/>
            <p:nvPr/>
          </p:nvSpPr>
          <p:spPr>
            <a:xfrm>
              <a:off x="5640108" y="975817"/>
              <a:ext cx="476097" cy="367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800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</p:grpSp>
      <p:sp>
        <p:nvSpPr>
          <p:cNvPr id="4" name="燕尾形 3"/>
          <p:cNvSpPr/>
          <p:nvPr/>
        </p:nvSpPr>
        <p:spPr>
          <a:xfrm>
            <a:off x="4284324" y="2183489"/>
            <a:ext cx="256853" cy="448435"/>
          </a:xfrm>
          <a:prstGeom prst="chevron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3" grpId="0"/>
      <p:bldP spid="3" grpId="0"/>
      <p:bldP spid="79" grpId="0" animBg="1"/>
      <p:bldP spid="83" grpId="0" animBg="1"/>
      <p:bldP spid="87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 dirty="0">
                <a:solidFill>
                  <a:srgbClr val="1B4367"/>
                </a:solidFill>
                <a:cs typeface="+mn-ea"/>
                <a:sym typeface="+mn-lt"/>
              </a:rPr>
              <a:t>基本概念</a:t>
            </a:r>
          </a:p>
        </p:txBody>
      </p:sp>
      <p:sp>
        <p:nvSpPr>
          <p:cNvPr id="95" name="文本框 11"/>
          <p:cNvSpPr txBox="1"/>
          <p:nvPr/>
        </p:nvSpPr>
        <p:spPr>
          <a:xfrm>
            <a:off x="3713476" y="1575042"/>
            <a:ext cx="1732894" cy="81573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/>
      <p:bldP spid="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3"/>
          <p:cNvSpPr>
            <a:spLocks noChangeArrowheads="1"/>
          </p:cNvSpPr>
          <p:nvPr/>
        </p:nvSpPr>
        <p:spPr bwMode="auto">
          <a:xfrm>
            <a:off x="0" y="1103089"/>
            <a:ext cx="4310164" cy="3540032"/>
          </a:xfrm>
          <a:prstGeom prst="rect">
            <a:avLst/>
          </a:prstGeom>
          <a:solidFill>
            <a:srgbClr val="1B4367"/>
          </a:solidFill>
          <a:ln w="9525">
            <a:noFill/>
            <a:bevel/>
          </a:ln>
        </p:spPr>
        <p:txBody>
          <a:bodyPr lIns="68580" tIns="34290" rIns="68580" bIns="34290"/>
          <a:lstStyle/>
          <a:p>
            <a:pPr eaLnBrk="1" hangingPunct="1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TextBox 1210"/>
          <p:cNvSpPr/>
          <p:nvPr/>
        </p:nvSpPr>
        <p:spPr>
          <a:xfrm>
            <a:off x="91538" y="1374124"/>
            <a:ext cx="1677382" cy="438582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定义与概念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10101" y="2083741"/>
            <a:ext cx="4089961" cy="1872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APCM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是在</a:t>
            </a:r>
            <a:r>
              <a:rPr lang="zh-CN" altLang="en-US" sz="1600" b="1" dirty="0">
                <a:solidFill>
                  <a:schemeClr val="bg1"/>
                </a:solidFill>
                <a:cs typeface="+mn-ea"/>
                <a:sym typeface="+mn-lt"/>
              </a:rPr>
              <a:t>标准脉冲编码调制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(PCM)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基础上引入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51B3CD"/>
                </a:highlight>
                <a:cs typeface="+mn-ea"/>
                <a:sym typeface="+mn-lt"/>
              </a:rPr>
              <a:t>自适应特性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的音频编码技术。与标准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PCM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不同，</a:t>
            </a:r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APCM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能够根据信号的特性</a:t>
            </a:r>
            <a:r>
              <a:rPr lang="zh-CN" altLang="en-US" sz="1600" dirty="0">
                <a:solidFill>
                  <a:schemeClr val="bg1"/>
                </a:solidFill>
                <a:highlight>
                  <a:srgbClr val="51B3CD"/>
                </a:highlight>
                <a:cs typeface="+mn-ea"/>
                <a:sym typeface="+mn-lt"/>
              </a:rPr>
              <a:t>动态调整量化参数</a:t>
            </a:r>
            <a:r>
              <a:rPr lang="zh-CN" altLang="en-US" sz="1600" dirty="0">
                <a:solidFill>
                  <a:schemeClr val="bg1"/>
                </a:solidFill>
                <a:cs typeface="+mn-ea"/>
                <a:sym typeface="+mn-lt"/>
              </a:rPr>
              <a:t>，从而在不同信号条件下保持最佳的编码效果</a:t>
            </a:r>
            <a:endParaRPr lang="en-US" altLang="zh-CN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6110" y="316509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APCM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基本原理</a:t>
            </a:r>
          </a:p>
        </p:txBody>
      </p:sp>
      <p:sp>
        <p:nvSpPr>
          <p:cNvPr id="106" name="TextBox 1210"/>
          <p:cNvSpPr/>
          <p:nvPr/>
        </p:nvSpPr>
        <p:spPr>
          <a:xfrm>
            <a:off x="5010142" y="1192922"/>
            <a:ext cx="497572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 algn="l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量化</a:t>
            </a:r>
          </a:p>
        </p:txBody>
      </p:sp>
      <p:sp>
        <p:nvSpPr>
          <p:cNvPr id="107" name="文本框 11"/>
          <p:cNvSpPr txBox="1"/>
          <p:nvPr/>
        </p:nvSpPr>
        <p:spPr>
          <a:xfrm>
            <a:off x="5010141" y="1478113"/>
            <a:ext cx="4042321" cy="1970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模拟信号 </a:t>
            </a:r>
            <a:r>
              <a:rPr lang="en-US" altLang="zh-CN" dirty="0"/>
              <a:t>→ </a:t>
            </a:r>
            <a:r>
              <a:rPr lang="zh-CN" altLang="en-US" dirty="0"/>
              <a:t>离散信号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>
                <a:sym typeface="+mn-lt"/>
              </a:rPr>
              <a:t>在标准</a:t>
            </a:r>
            <a:r>
              <a:rPr lang="en-US" altLang="zh-CN" dirty="0">
                <a:sym typeface="+mn-lt"/>
              </a:rPr>
              <a:t>PCM</a:t>
            </a:r>
            <a:r>
              <a:rPr lang="zh-CN" altLang="en-US" dirty="0">
                <a:sym typeface="+mn-lt"/>
              </a:rPr>
              <a:t>中，量化使用固定的量化步长：</a:t>
            </a:r>
            <a:endParaRPr lang="en-US" altLang="zh-CN" dirty="0"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ym typeface="+mn-lt"/>
              </a:rPr>
              <a:t>对于</a:t>
            </a:r>
            <a:r>
              <a:rPr lang="zh-CN" altLang="en-US" b="1" dirty="0">
                <a:sym typeface="+mn-lt"/>
              </a:rPr>
              <a:t>低幅度</a:t>
            </a:r>
            <a:r>
              <a:rPr lang="zh-CN" altLang="en-US" dirty="0">
                <a:sym typeface="+mn-lt"/>
              </a:rPr>
              <a:t>信号（安静部分），固定量化会导致相对较大的量化误差</a:t>
            </a:r>
            <a:endParaRPr lang="en-US" altLang="zh-CN" dirty="0"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对于</a:t>
            </a:r>
            <a:r>
              <a:rPr lang="zh-CN" altLang="en-US" b="1" dirty="0"/>
              <a:t>高幅度</a:t>
            </a:r>
            <a:r>
              <a:rPr lang="zh-CN" altLang="en-US" dirty="0"/>
              <a:t>信号（响亮部分），固定量化会使用过多的位数</a:t>
            </a:r>
          </a:p>
        </p:txBody>
      </p:sp>
      <p:grpSp>
        <p:nvGrpSpPr>
          <p:cNvPr id="108" name="组合 107"/>
          <p:cNvGrpSpPr/>
          <p:nvPr/>
        </p:nvGrpSpPr>
        <p:grpSpPr>
          <a:xfrm>
            <a:off x="4572000" y="1178950"/>
            <a:ext cx="448164" cy="368593"/>
            <a:chOff x="5630584" y="966369"/>
            <a:chExt cx="476097" cy="391567"/>
          </a:xfrm>
          <a:solidFill>
            <a:srgbClr val="1B4367"/>
          </a:solidFill>
        </p:grpSpPr>
        <p:sp>
          <p:nvSpPr>
            <p:cNvPr id="109" name="椭圆 108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0" name="文本框 17"/>
            <p:cNvSpPr txBox="1"/>
            <p:nvPr/>
          </p:nvSpPr>
          <p:spPr>
            <a:xfrm>
              <a:off x="5630584" y="1004389"/>
              <a:ext cx="476097" cy="3433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5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111" name="TextBox 1210"/>
          <p:cNvSpPr/>
          <p:nvPr/>
        </p:nvSpPr>
        <p:spPr>
          <a:xfrm>
            <a:off x="5050497" y="3595957"/>
            <a:ext cx="1036181" cy="284693"/>
          </a:xfrm>
          <a:prstGeom prst="rect">
            <a:avLst/>
          </a:prstGeom>
          <a:noFill/>
          <a:ln w="9525"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none" lIns="68580" tIns="34290" rIns="68580" bIns="34290">
            <a:spAutoFit/>
          </a:bodyPr>
          <a:lstStyle/>
          <a:p>
            <a:pPr lvl="0"/>
            <a:r>
              <a:rPr lang="zh-CN" altLang="en-US" b="1" dirty="0">
                <a:solidFill>
                  <a:srgbClr val="1B4367"/>
                </a:solidFill>
                <a:cs typeface="+mn-ea"/>
                <a:sym typeface="+mn-lt"/>
              </a:rPr>
              <a:t>自适应量化</a:t>
            </a:r>
          </a:p>
        </p:txBody>
      </p:sp>
      <p:sp>
        <p:nvSpPr>
          <p:cNvPr id="112" name="文本框 11"/>
          <p:cNvSpPr txBox="1"/>
          <p:nvPr/>
        </p:nvSpPr>
        <p:spPr>
          <a:xfrm>
            <a:off x="5050495" y="3881148"/>
            <a:ext cx="3983403" cy="1000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5CA0B4"/>
                </a:solidFill>
              </a14:hiddenFill>
            </a:ext>
          </a:extLst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根据信号特性动态调整量化步长，使均方量化误差最小化，从而在不同信号条件下保持最佳的编码质量</a:t>
            </a:r>
            <a:endParaRPr lang="en-US" altLang="zh-CN" sz="1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4612355" y="3581985"/>
            <a:ext cx="448164" cy="368593"/>
            <a:chOff x="5630584" y="966369"/>
            <a:chExt cx="476097" cy="391567"/>
          </a:xfrm>
          <a:solidFill>
            <a:srgbClr val="1B4367"/>
          </a:solidFill>
        </p:grpSpPr>
        <p:sp>
          <p:nvSpPr>
            <p:cNvPr id="114" name="椭圆 113"/>
            <p:cNvSpPr/>
            <p:nvPr/>
          </p:nvSpPr>
          <p:spPr>
            <a:xfrm>
              <a:off x="5673454" y="966369"/>
              <a:ext cx="391567" cy="391567"/>
            </a:xfrm>
            <a:prstGeom prst="ellipse">
              <a:avLst/>
            </a:prstGeom>
            <a:grp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5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15" name="文本框 17"/>
            <p:cNvSpPr txBox="1"/>
            <p:nvPr/>
          </p:nvSpPr>
          <p:spPr>
            <a:xfrm>
              <a:off x="5630584" y="1004389"/>
              <a:ext cx="476097" cy="3433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5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774478" y="657417"/>
            <a:ext cx="1623282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5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85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35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850"/>
                            </p:stCondLst>
                            <p:childTnLst>
                              <p:par>
                                <p:cTn id="3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350"/>
                            </p:stCondLst>
                            <p:childTnLst>
                              <p:par>
                                <p:cTn id="4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85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350"/>
                            </p:stCondLst>
                            <p:childTnLst>
                              <p:par>
                                <p:cTn id="5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850"/>
                            </p:stCondLst>
                            <p:childTnLst>
                              <p:par>
                                <p:cTn id="5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 autoUpdateAnimBg="0"/>
      <p:bldP spid="25" grpId="0"/>
      <p:bldP spid="12" grpId="0"/>
      <p:bldP spid="16" grpId="0"/>
      <p:bldP spid="106" grpId="0"/>
      <p:bldP spid="107" grpId="0"/>
      <p:bldP spid="111" grpId="0"/>
      <p:bldP spid="1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椭圆 101"/>
          <p:cNvSpPr/>
          <p:nvPr/>
        </p:nvSpPr>
        <p:spPr>
          <a:xfrm>
            <a:off x="3819635" y="1089058"/>
            <a:ext cx="1500028" cy="1500028"/>
          </a:xfrm>
          <a:prstGeom prst="ellipse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1"/>
          <p:cNvSpPr txBox="1"/>
          <p:nvPr/>
        </p:nvSpPr>
        <p:spPr>
          <a:xfrm>
            <a:off x="2483768" y="2709756"/>
            <a:ext cx="4171762" cy="5924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zh-CN" altLang="en-US" sz="3400" b="1">
                <a:solidFill>
                  <a:srgbClr val="1B4367"/>
                </a:solidFill>
                <a:cs typeface="+mn-ea"/>
                <a:sym typeface="+mn-lt"/>
              </a:rPr>
              <a:t>编码器</a:t>
            </a:r>
            <a:endParaRPr lang="zh-CN" altLang="en-US" sz="3400" b="1" dirty="0">
              <a:solidFill>
                <a:srgbClr val="1B4367"/>
              </a:solidFill>
              <a:cs typeface="+mn-ea"/>
              <a:sym typeface="+mn-lt"/>
            </a:endParaRPr>
          </a:p>
        </p:txBody>
      </p:sp>
      <p:sp>
        <p:nvSpPr>
          <p:cNvPr id="105" name="文本框 11"/>
          <p:cNvSpPr txBox="1"/>
          <p:nvPr/>
        </p:nvSpPr>
        <p:spPr>
          <a:xfrm>
            <a:off x="3713476" y="1575042"/>
            <a:ext cx="1732894" cy="83869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altLang="zh-CN" sz="54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5400" dirty="0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ts val="3000"/>
              </a:lnSpc>
            </a:pPr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PART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 tmFilter="0,0; .5, 1; 1, 1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/>
      <p:bldP spid="10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APCM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工作流程</a:t>
            </a:r>
          </a:p>
        </p:txBody>
      </p:sp>
      <p:sp>
        <p:nvSpPr>
          <p:cNvPr id="33" name="燕尾形 12"/>
          <p:cNvSpPr>
            <a:spLocks noChangeArrowheads="1"/>
          </p:cNvSpPr>
          <p:nvPr/>
        </p:nvSpPr>
        <p:spPr bwMode="auto">
          <a:xfrm>
            <a:off x="774478" y="2251944"/>
            <a:ext cx="164663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模拟信号</a:t>
            </a:r>
            <a:endParaRPr lang="zh-CN" altLang="en-US"/>
          </a:p>
        </p:txBody>
      </p:sp>
      <p:sp>
        <p:nvSpPr>
          <p:cNvPr id="34" name="燕尾形 13"/>
          <p:cNvSpPr>
            <a:spLocks noChangeArrowheads="1"/>
          </p:cNvSpPr>
          <p:nvPr/>
        </p:nvSpPr>
        <p:spPr bwMode="auto">
          <a:xfrm>
            <a:off x="2267035" y="2251944"/>
            <a:ext cx="164663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采样</a:t>
            </a:r>
            <a:endParaRPr lang="zh-CN" altLang="en-US"/>
          </a:p>
        </p:txBody>
      </p:sp>
      <p:sp>
        <p:nvSpPr>
          <p:cNvPr id="35" name="燕尾形 14"/>
          <p:cNvSpPr>
            <a:spLocks noChangeArrowheads="1"/>
          </p:cNvSpPr>
          <p:nvPr/>
        </p:nvSpPr>
        <p:spPr bwMode="auto">
          <a:xfrm>
            <a:off x="3754654" y="2251944"/>
            <a:ext cx="1646634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自适应量化</a:t>
            </a:r>
          </a:p>
        </p:txBody>
      </p:sp>
      <p:sp>
        <p:nvSpPr>
          <p:cNvPr id="36" name="燕尾形 15"/>
          <p:cNvSpPr>
            <a:spLocks noChangeArrowheads="1"/>
          </p:cNvSpPr>
          <p:nvPr/>
        </p:nvSpPr>
        <p:spPr bwMode="auto">
          <a:xfrm>
            <a:off x="5235776" y="2251944"/>
            <a:ext cx="176481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编码</a:t>
            </a:r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774478" y="657417"/>
            <a:ext cx="1585558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621878" y="588789"/>
            <a:ext cx="17642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i="0" dirty="0">
                <a:solidFill>
                  <a:srgbClr val="404040"/>
                </a:solidFill>
                <a:effectLst/>
                <a:latin typeface="DeepSeek-CJK-patch"/>
              </a:rPr>
              <a:t>编码器结构</a:t>
            </a:r>
          </a:p>
        </p:txBody>
      </p:sp>
      <p:sp>
        <p:nvSpPr>
          <p:cNvPr id="23" name="燕尾形 15"/>
          <p:cNvSpPr>
            <a:spLocks noChangeArrowheads="1"/>
          </p:cNvSpPr>
          <p:nvPr/>
        </p:nvSpPr>
        <p:spPr bwMode="auto">
          <a:xfrm>
            <a:off x="6835800" y="2251944"/>
            <a:ext cx="1544474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数字信号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50"/>
                            </p:stCondLst>
                            <p:childTnLst>
                              <p:par>
                                <p:cTn id="2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50"/>
                            </p:stCondLst>
                            <p:childTnLst>
                              <p:par>
                                <p:cTn id="2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5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35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  <p:bldP spid="34" grpId="0" animBg="1"/>
      <p:bldP spid="35" grpId="0" animBg="1"/>
      <p:bldP spid="36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APCM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工作流程</a:t>
            </a:r>
          </a:p>
        </p:txBody>
      </p:sp>
      <p:sp>
        <p:nvSpPr>
          <p:cNvPr id="33" name="燕尾形 12"/>
          <p:cNvSpPr>
            <a:spLocks noChangeArrowheads="1"/>
          </p:cNvSpPr>
          <p:nvPr/>
        </p:nvSpPr>
        <p:spPr bwMode="auto">
          <a:xfrm>
            <a:off x="709386" y="1130726"/>
            <a:ext cx="164663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采样过程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774478" y="657417"/>
            <a:ext cx="1585558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621878" y="588789"/>
            <a:ext cx="17642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i="0" dirty="0">
                <a:solidFill>
                  <a:srgbClr val="404040"/>
                </a:solidFill>
                <a:effectLst/>
                <a:latin typeface="DeepSeek-CJK-patch"/>
              </a:rPr>
              <a:t>编码器结构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 userDrawn="1"/>
            </p:nvSpPr>
            <p:spPr>
              <a:xfrm>
                <a:off x="709386" y="1959903"/>
                <a:ext cx="7556686" cy="2654299"/>
              </a:xfrm>
              <a:prstGeom prst="rect">
                <a:avLst/>
              </a:prstGeom>
            </p:spPr>
            <p:txBody>
              <a:bodyPr wrap="square" rtlCol="0">
                <a:noAutofit/>
              </a:bodyPr>
              <a:lstStyle/>
              <a:p>
                <a:pPr algn="l"/>
                <a:r>
                  <a:rPr lang="zh-CN" altLang="en-US" dirty="0"/>
                  <a:t>在</a:t>
                </a:r>
                <a:r>
                  <a:rPr lang="en-US" altLang="zh-CN" dirty="0"/>
                  <a:t> APCM </a:t>
                </a:r>
                <a:r>
                  <a:rPr lang="zh-CN" altLang="en-US" dirty="0"/>
                  <a:t>编码过程中，首先需要对模拟信号进行采样。采样过程遵循奈奎斯特采样定理，确保采样频率至少是信号最高频率的两倍，以避免信号失真。采样间隔的选择直接影响系统的带宽和复杂度。</a:t>
                </a:r>
              </a:p>
              <a:p>
                <a:pPr algn="l"/>
                <a:endParaRPr lang="zh-CN" altLang="en-US" dirty="0"/>
              </a:p>
              <a:p>
                <a:pPr algn="l"/>
                <a:r>
                  <a:rPr lang="zh-CN" altLang="en-US" dirty="0"/>
                  <a:t>采样过程可以表示为：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=0,1,2,...</m:t>
                      </m:r>
                    </m:oMath>
                  </m:oMathPara>
                </a14:m>
                <a:endParaRPr lang="zh-CN" altLang="zh-CN" i="1" dirty="0"/>
              </a:p>
              <a:p>
                <a:pPr algn="l"/>
                <a:endParaRPr lang="zh-CN" altLang="en-US" dirty="0"/>
              </a:p>
              <a:p>
                <a:pPr marL="304800" marR="304800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altLang="zh-CN" dirty="0" err="1"/>
                  <a:t>其中</a:t>
                </a:r>
                <a:r>
                  <a:rPr lang="en-US" altLang="zh-CN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dirty="0" err="1"/>
                  <a:t>是模拟信号</a:t>
                </a:r>
                <a:r>
                  <a:rPr lang="en-US" altLang="zh-CN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=1/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 err="1"/>
                  <a:t>是采样周期</a:t>
                </a:r>
                <a:r>
                  <a:rPr lang="en-US" altLang="zh-CN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 err="1"/>
                  <a:t>是采样频率</a:t>
                </a:r>
                <a:r>
                  <a:rPr lang="en-US" altLang="zh-CN" dirty="0"/>
                  <a:t>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 err="1"/>
                  <a:t>是离散时间信号</a:t>
                </a:r>
                <a:r>
                  <a:rPr lang="en-US" altLang="zh-CN" dirty="0"/>
                  <a:t>。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709386" y="1959903"/>
                <a:ext cx="7556686" cy="2654299"/>
              </a:xfrm>
              <a:prstGeom prst="rect">
                <a:avLst/>
              </a:prstGeom>
              <a:blipFill>
                <a:blip r:embed="rId3"/>
                <a:stretch>
                  <a:fillRect l="-242" t="-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APCM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工作流程</a:t>
            </a:r>
          </a:p>
        </p:txBody>
      </p:sp>
      <p:sp>
        <p:nvSpPr>
          <p:cNvPr id="33" name="燕尾形 12"/>
          <p:cNvSpPr>
            <a:spLocks noChangeArrowheads="1"/>
          </p:cNvSpPr>
          <p:nvPr/>
        </p:nvSpPr>
        <p:spPr bwMode="auto">
          <a:xfrm>
            <a:off x="709386" y="1130726"/>
            <a:ext cx="164663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</a:rPr>
              <a:t>自适应量化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774478" y="657417"/>
            <a:ext cx="1585558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621878" y="588789"/>
            <a:ext cx="17642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i="0" dirty="0">
                <a:solidFill>
                  <a:srgbClr val="404040"/>
                </a:solidFill>
                <a:effectLst/>
                <a:latin typeface="DeepSeek-CJK-patch"/>
              </a:rPr>
              <a:t>编码器结构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 userDrawn="1"/>
            </p:nvSpPr>
            <p:spPr>
              <a:xfrm>
                <a:off x="410318" y="1950524"/>
                <a:ext cx="7598887" cy="1704947"/>
              </a:xfrm>
              <a:prstGeom prst="rect">
                <a:avLst/>
              </a:prstGeom>
            </p:spPr>
            <p:txBody>
              <a:bodyPr wrap="square" rtlCol="0">
                <a:noAutofit/>
              </a:bodyPr>
              <a:lstStyle/>
              <a:p>
                <a:pPr marL="304800" marR="304800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altLang="zh-CN" dirty="0" err="1"/>
                  <a:t>量化是将采样值映射到有限数量的电平上的过程。在APCM中，量化步长会根据信号特性动态调整，这是APCM与标准PCM的主要区别</a:t>
                </a:r>
                <a:r>
                  <a:rPr lang="en-US" altLang="zh-CN" dirty="0"/>
                  <a:t>。</a:t>
                </a:r>
                <a:endParaRPr lang="zh-CN" altLang="zh-CN" dirty="0"/>
              </a:p>
              <a:p>
                <a:pPr marL="304800" marR="304800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altLang="zh-CN" dirty="0" err="1"/>
                  <a:t>量化过程可以表示为</a:t>
                </a:r>
                <a:r>
                  <a:rPr lang="en-US" altLang="zh-CN" dirty="0"/>
                  <a:t>：</a:t>
                </a:r>
                <a:endParaRPr lang="zh-CN" altLang="zh-CN" dirty="0"/>
              </a:p>
              <a:p>
                <a:pPr marL="304800" marR="304800">
                  <a:spcBef>
                    <a:spcPts val="500"/>
                  </a:spcBef>
                  <a:spcAft>
                    <a:spcPts val="5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d>
                        <m:dPr>
                          <m:begChr m:val="|"/>
                          <m:endChr m:val="|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pPr marL="304800" marR="304800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en-US" altLang="zh-CN" dirty="0" err="1"/>
                  <a:t>其中</a:t>
                </a:r>
                <a:r>
                  <a:rPr lang="en-US" altLang="zh-CN" dirty="0"/>
                  <a:t>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dirty="0" err="1"/>
                  <a:t>表示量化器</a:t>
                </a:r>
                <a:r>
                  <a:rPr lang="en-US" altLang="zh-CN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 err="1"/>
                  <a:t>是第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 err="1"/>
                  <a:t>个量化电平</a:t>
                </a:r>
                <a:r>
                  <a:rPr lang="en-US" altLang="zh-CN" dirty="0"/>
                  <a:t>，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是量化后的值。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410318" y="1950524"/>
                <a:ext cx="7598887" cy="1704947"/>
              </a:xfrm>
              <a:prstGeom prst="rect">
                <a:avLst/>
              </a:prstGeom>
              <a:blipFill>
                <a:blip r:embed="rId3"/>
                <a:stretch>
                  <a:fillRect t="-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297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15"/>
          <p:cNvSpPr txBox="1"/>
          <p:nvPr/>
        </p:nvSpPr>
        <p:spPr>
          <a:xfrm>
            <a:off x="709386" y="309785"/>
            <a:ext cx="2261711" cy="33086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en-US" altLang="zh-CN" sz="1700" b="1" dirty="0">
                <a:solidFill>
                  <a:srgbClr val="1B4367"/>
                </a:solidFill>
                <a:cs typeface="+mn-ea"/>
                <a:sym typeface="+mn-lt"/>
              </a:rPr>
              <a:t>APCM</a:t>
            </a:r>
            <a:r>
              <a:rPr lang="zh-CN" altLang="en-US" sz="1700" b="1" dirty="0">
                <a:solidFill>
                  <a:srgbClr val="1B4367"/>
                </a:solidFill>
                <a:cs typeface="+mn-ea"/>
                <a:sym typeface="+mn-lt"/>
              </a:rPr>
              <a:t>工作流程</a:t>
            </a:r>
          </a:p>
        </p:txBody>
      </p:sp>
      <p:sp>
        <p:nvSpPr>
          <p:cNvPr id="33" name="燕尾形 12"/>
          <p:cNvSpPr>
            <a:spLocks noChangeArrowheads="1"/>
          </p:cNvSpPr>
          <p:nvPr/>
        </p:nvSpPr>
        <p:spPr bwMode="auto">
          <a:xfrm>
            <a:off x="709386" y="1130726"/>
            <a:ext cx="1646635" cy="614363"/>
          </a:xfrm>
          <a:prstGeom prst="chevron">
            <a:avLst>
              <a:gd name="adj" fmla="val 38367"/>
            </a:avLst>
          </a:prstGeom>
          <a:solidFill>
            <a:srgbClr val="1B4367"/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txBody>
          <a:bodyPr lIns="68580" tIns="34290" rIns="68580" bIns="34290" anchor="ctr"/>
          <a:lstStyle/>
          <a:p>
            <a:pPr algn="ctr"/>
            <a:r>
              <a:rPr lang="zh-CN" altLang="en-US" b="1">
                <a:solidFill>
                  <a:schemeClr val="bg1"/>
                </a:solidFill>
              </a:rPr>
              <a:t>自适应量化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774478" y="657417"/>
            <a:ext cx="1585558" cy="0"/>
          </a:xfrm>
          <a:prstGeom prst="line">
            <a:avLst/>
          </a:prstGeom>
          <a:ln w="9525">
            <a:solidFill>
              <a:srgbClr val="1B43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621878" y="588789"/>
            <a:ext cx="17642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i="0" dirty="0">
                <a:solidFill>
                  <a:srgbClr val="404040"/>
                </a:solidFill>
                <a:effectLst/>
                <a:latin typeface="DeepSeek-CJK-patch"/>
              </a:rPr>
              <a:t>编码器结构</a:t>
            </a:r>
          </a:p>
        </p:txBody>
      </p:sp>
      <p:sp>
        <p:nvSpPr>
          <p:cNvPr id="3" name="文本框 2"/>
          <p:cNvSpPr txBox="1"/>
          <p:nvPr userDrawn="1"/>
        </p:nvSpPr>
        <p:spPr>
          <a:xfrm>
            <a:off x="582120" y="1973970"/>
            <a:ext cx="7979759" cy="2419839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304800" marR="304800">
              <a:spcBef>
                <a:spcPts val="500"/>
              </a:spcBef>
              <a:spcAft>
                <a:spcPts val="500"/>
              </a:spcAft>
            </a:pPr>
            <a:r>
              <a:rPr lang="en-US" altLang="zh-CN" dirty="0" err="1"/>
              <a:t>在APCM中，量化电平的间隔</a:t>
            </a:r>
            <a:r>
              <a:rPr lang="en-US" altLang="zh-CN" dirty="0"/>
              <a:t>(</a:t>
            </a:r>
            <a:r>
              <a:rPr lang="en-US" altLang="zh-CN" dirty="0" err="1"/>
              <a:t>量化步长</a:t>
            </a:r>
            <a:r>
              <a:rPr lang="en-US" altLang="zh-CN" dirty="0"/>
              <a:t>)</a:t>
            </a:r>
            <a:r>
              <a:rPr lang="en-US" altLang="zh-CN" dirty="0" err="1"/>
              <a:t>会根据信号特性动态调整。常用的自适应量化策略包括</a:t>
            </a:r>
            <a:r>
              <a:rPr lang="en-US" altLang="zh-CN" dirty="0"/>
              <a:t>：</a:t>
            </a:r>
            <a:endParaRPr lang="zh-CN" altLang="zh-CN" dirty="0"/>
          </a:p>
          <a:p>
            <a:pPr marL="342900" marR="304800" lvl="0" indent="-342900"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US" altLang="zh-CN" dirty="0"/>
              <a:t>基于</a:t>
            </a:r>
            <a:r>
              <a:rPr lang="en-US" altLang="zh-CN" b="1" dirty="0"/>
              <a:t>信号幅度</a:t>
            </a:r>
            <a:r>
              <a:rPr lang="en-US" altLang="zh-CN" dirty="0"/>
              <a:t>的量化：根据输入信号的幅度调整量化步长。当信号幅度较大时，使用较小的量化步长；当信号幅度较小时，使用较大的量化步长。</a:t>
            </a:r>
            <a:endParaRPr lang="zh-CN" altLang="zh-CN" dirty="0"/>
          </a:p>
          <a:p>
            <a:pPr marL="342900" marR="304800" lvl="0" indent="-342900"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US" altLang="zh-CN" dirty="0" err="1"/>
              <a:t>基于</a:t>
            </a:r>
            <a:r>
              <a:rPr lang="en-US" altLang="zh-CN" b="1" dirty="0" err="1"/>
              <a:t>信号能量</a:t>
            </a:r>
            <a:r>
              <a:rPr lang="en-US" altLang="zh-CN" dirty="0" err="1"/>
              <a:t>的量化：根据输入信号的能量</a:t>
            </a:r>
            <a:r>
              <a:rPr lang="en-US" altLang="zh-CN" dirty="0"/>
              <a:t>(</a:t>
            </a:r>
            <a:r>
              <a:rPr lang="en-US" altLang="zh-CN" dirty="0" err="1"/>
              <a:t>或功率</a:t>
            </a:r>
            <a:r>
              <a:rPr lang="en-US" altLang="zh-CN" dirty="0"/>
              <a:t>)</a:t>
            </a:r>
            <a:r>
              <a:rPr lang="en-US" altLang="zh-CN" dirty="0" err="1"/>
              <a:t>调整量化步长。能量较高的信号区域使用较小的量化步长，能量较低的区域使用较大的量化步长</a:t>
            </a:r>
            <a:r>
              <a:rPr lang="en-US" altLang="zh-CN" dirty="0"/>
              <a:t>。</a:t>
            </a:r>
          </a:p>
          <a:p>
            <a:pPr marL="342900" marR="304800" lvl="0" indent="-342900">
              <a:spcBef>
                <a:spcPts val="500"/>
              </a:spcBef>
              <a:spcAft>
                <a:spcPts val="500"/>
              </a:spcAft>
              <a:buFont typeface="+mj-lt"/>
              <a:buAutoNum type="arabicPeriod"/>
            </a:pPr>
            <a:r>
              <a:rPr lang="en-US" altLang="zh-CN" dirty="0" err="1"/>
              <a:t>基于</a:t>
            </a:r>
            <a:r>
              <a:rPr lang="en-US" altLang="zh-CN" b="1" dirty="0" err="1"/>
              <a:t>量化误差</a:t>
            </a:r>
            <a:r>
              <a:rPr lang="en-US" altLang="zh-CN" dirty="0" err="1"/>
              <a:t>的量化：根据量化误差调整量化步长。量化误差较大的区域使用较小的量化步长，误差较小的区域使用较大的量化步长</a:t>
            </a:r>
            <a:r>
              <a:rPr lang="en-US" altLang="zh-CN" dirty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98109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671</Words>
  <Application>Microsoft Office PowerPoint</Application>
  <PresentationFormat>全屏显示(16:9)</PresentationFormat>
  <Paragraphs>159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DeepSeek-CJK-patch</vt:lpstr>
      <vt:lpstr>微软雅黑</vt:lpstr>
      <vt:lpstr>Arial</vt:lpstr>
      <vt:lpstr>Calibri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Administrator</cp:lastModifiedBy>
  <cp:revision>13</cp:revision>
  <dcterms:created xsi:type="dcterms:W3CDTF">2025-04-16T03:20:48Z</dcterms:created>
  <dcterms:modified xsi:type="dcterms:W3CDTF">2025-04-16T04:41:58Z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2052-12.9.0.20767</vt:lpwstr>
  </property>
  <property fmtid="{D5CDD505-2E9C-101B-9397-08002B2CF9AE}" pid="3" name="ICV">
    <vt:lpwstr>D5C2A84050A841FB991EFF671CAE527C_42</vt:lpwstr>
  </property>
</Properties>
</file>