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8"/>
  </p:notesMasterIdLst>
  <p:handoutMasterIdLst>
    <p:handoutMasterId r:id="rId29"/>
  </p:handoutMasterIdLst>
  <p:sldIdLst>
    <p:sldId id="258" r:id="rId4"/>
    <p:sldId id="456" r:id="rId5"/>
    <p:sldId id="473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1" r:id="rId22"/>
    <p:sldId id="492" r:id="rId23"/>
    <p:sldId id="493" r:id="rId24"/>
    <p:sldId id="494" r:id="rId25"/>
    <p:sldId id="496" r:id="rId26"/>
    <p:sldId id="472" r:id="rId27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00"/>
    <a:srgbClr val="0000FF"/>
    <a:srgbClr val="00FF00"/>
    <a:srgbClr val="FF00FF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29" d="100"/>
          <a:sy n="129" d="100"/>
        </p:scale>
        <p:origin x="-1080" y="-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10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消息认证码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采用</a:t>
            </a:r>
            <a:r>
              <a:rPr lang="en-US" altLang="zh-CN" sz="6000" dirty="0" smtClean="0"/>
              <a:t>Hash</a:t>
            </a:r>
            <a:r>
              <a:rPr lang="zh-CN" altLang="en-US" sz="6000" dirty="0" smtClean="0"/>
              <a:t>的</a:t>
            </a:r>
            <a:r>
              <a:rPr lang="en-US" altLang="zh-CN" sz="6000" dirty="0" smtClean="0"/>
              <a:t>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传统密码加密</a:t>
            </a:r>
            <a:r>
              <a:rPr lang="en-US" altLang="zh-CN" dirty="0" smtClean="0">
                <a:solidFill>
                  <a:srgbClr val="FFFF00"/>
                </a:solidFill>
              </a:rPr>
              <a:t>Hash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方法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   </a:t>
            </a:r>
            <a:endParaRPr lang="en-US" altLang="zh-CN" sz="280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发送者和接收者共享同一密钥，可以保证认证码私密性，实现消息认证功能。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只需要加密消息摘要，效率更快。</a:t>
            </a:r>
            <a:endParaRPr lang="en-US" altLang="zh-CN" sz="2600" dirty="0" smtClean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56827" y="2484512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56827" y="3756065"/>
            <a:ext cx="576064" cy="343834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3" name="直接箭头连接符 12"/>
          <p:cNvCxnSpPr>
            <a:stCxn id="7" idx="3"/>
            <a:endCxn id="53" idx="2"/>
          </p:cNvCxnSpPr>
          <p:nvPr/>
        </p:nvCxnSpPr>
        <p:spPr bwMode="auto">
          <a:xfrm>
            <a:off x="2432891" y="3927982"/>
            <a:ext cx="177076" cy="4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3766969" y="2484512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5" idx="3"/>
            <a:endCxn id="14" idx="1"/>
          </p:cNvCxnSpPr>
          <p:nvPr/>
        </p:nvCxnSpPr>
        <p:spPr bwMode="auto">
          <a:xfrm>
            <a:off x="2432891" y="2724245"/>
            <a:ext cx="13340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右中括号 17"/>
          <p:cNvSpPr/>
          <p:nvPr/>
        </p:nvSpPr>
        <p:spPr bwMode="auto">
          <a:xfrm>
            <a:off x="4374194" y="2484512"/>
            <a:ext cx="184863" cy="823871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4663822" y="2819961"/>
            <a:ext cx="759331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4632661" y="2556520"/>
            <a:ext cx="792088" cy="47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300" kern="0" dirty="0" smtClean="0">
                <a:latin typeface="Times New Roman" panose="02020603050405020304" pitchFamily="18" charset="0"/>
              </a:rPr>
              <a:t>传输</a:t>
            </a:r>
            <a:endParaRPr lang="en-US" altLang="zh-CN" sz="1300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23" name="左中括号 22"/>
          <p:cNvSpPr/>
          <p:nvPr/>
        </p:nvSpPr>
        <p:spPr bwMode="auto">
          <a:xfrm>
            <a:off x="5495161" y="2484512"/>
            <a:ext cx="107155" cy="823869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7547055" y="2595553"/>
            <a:ext cx="1317" cy="294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>
            <a:endCxn id="75" idx="2"/>
          </p:cNvCxnSpPr>
          <p:nvPr/>
        </p:nvCxnSpPr>
        <p:spPr bwMode="auto">
          <a:xfrm>
            <a:off x="6278288" y="2717553"/>
            <a:ext cx="348554" cy="4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>
            <a:stCxn id="83" idx="6"/>
            <a:endCxn id="92" idx="1"/>
          </p:cNvCxnSpPr>
          <p:nvPr/>
        </p:nvCxnSpPr>
        <p:spPr bwMode="auto">
          <a:xfrm>
            <a:off x="6968553" y="3960560"/>
            <a:ext cx="376176" cy="4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>
            <a:stCxn id="5" idx="2"/>
            <a:endCxn id="36" idx="0"/>
          </p:cNvCxnSpPr>
          <p:nvPr/>
        </p:nvCxnSpPr>
        <p:spPr bwMode="auto">
          <a:xfrm flipH="1">
            <a:off x="2141915" y="2963977"/>
            <a:ext cx="2944" cy="1686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椭圆 35"/>
          <p:cNvSpPr/>
          <p:nvPr/>
        </p:nvSpPr>
        <p:spPr bwMode="auto">
          <a:xfrm>
            <a:off x="1961895" y="3132584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>
            <a:stCxn id="36" idx="4"/>
            <a:endCxn id="7" idx="0"/>
          </p:cNvCxnSpPr>
          <p:nvPr/>
        </p:nvCxnSpPr>
        <p:spPr bwMode="auto">
          <a:xfrm>
            <a:off x="2141915" y="3468033"/>
            <a:ext cx="294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椭圆 52"/>
          <p:cNvSpPr/>
          <p:nvPr/>
        </p:nvSpPr>
        <p:spPr bwMode="auto">
          <a:xfrm>
            <a:off x="2609967" y="3764450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3186031" y="3756065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60" name="直接箭头连接符 59"/>
          <p:cNvCxnSpPr>
            <a:stCxn id="53" idx="6"/>
            <a:endCxn id="59" idx="1"/>
          </p:cNvCxnSpPr>
          <p:nvPr/>
        </p:nvCxnSpPr>
        <p:spPr bwMode="auto">
          <a:xfrm flipV="1">
            <a:off x="2970007" y="3927982"/>
            <a:ext cx="216024" cy="4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3769741" y="2964549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69" name="肘形连接符 68"/>
          <p:cNvCxnSpPr>
            <a:endCxn id="67" idx="2"/>
          </p:cNvCxnSpPr>
          <p:nvPr/>
        </p:nvCxnSpPr>
        <p:spPr bwMode="auto">
          <a:xfrm rot="5400000" flipH="1" flipV="1">
            <a:off x="3603958" y="3474167"/>
            <a:ext cx="619599" cy="288032"/>
          </a:xfrm>
          <a:prstGeom prst="bentConnector3">
            <a:avLst>
              <a:gd name="adj1" fmla="val -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矩形 70"/>
          <p:cNvSpPr/>
          <p:nvPr/>
        </p:nvSpPr>
        <p:spPr bwMode="auto">
          <a:xfrm>
            <a:off x="5702224" y="2484512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704996" y="2964549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6626842" y="2554778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7350061" y="2552327"/>
            <a:ext cx="576064" cy="343834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79" name="直接箭头连接符 78"/>
          <p:cNvCxnSpPr>
            <a:stCxn id="75" idx="6"/>
            <a:endCxn id="77" idx="1"/>
          </p:cNvCxnSpPr>
          <p:nvPr/>
        </p:nvCxnSpPr>
        <p:spPr bwMode="auto">
          <a:xfrm>
            <a:off x="6986882" y="2722503"/>
            <a:ext cx="363179" cy="1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椭圆 82"/>
          <p:cNvSpPr/>
          <p:nvPr/>
        </p:nvSpPr>
        <p:spPr bwMode="auto">
          <a:xfrm>
            <a:off x="6608513" y="3792835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肘形连接符 86"/>
          <p:cNvCxnSpPr>
            <a:stCxn id="72" idx="2"/>
            <a:endCxn id="83" idx="2"/>
          </p:cNvCxnSpPr>
          <p:nvPr/>
        </p:nvCxnSpPr>
        <p:spPr bwMode="auto">
          <a:xfrm rot="16200000" flipH="1">
            <a:off x="5974682" y="3326728"/>
            <a:ext cx="652177" cy="61548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箭头连接符 87"/>
          <p:cNvCxnSpPr/>
          <p:nvPr/>
        </p:nvCxnSpPr>
        <p:spPr bwMode="auto">
          <a:xfrm>
            <a:off x="2803831" y="3473761"/>
            <a:ext cx="294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内容占位符 2"/>
          <p:cNvSpPr txBox="1">
            <a:spLocks/>
          </p:cNvSpPr>
          <p:nvPr/>
        </p:nvSpPr>
        <p:spPr bwMode="auto">
          <a:xfrm>
            <a:off x="2518170" y="3176692"/>
            <a:ext cx="595853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300" i="1" kern="0" dirty="0">
                <a:latin typeface="Times New Roman" panose="02020603050405020304" pitchFamily="18" charset="0"/>
              </a:rPr>
              <a:t>K</a:t>
            </a:r>
            <a:endParaRPr lang="en-US" altLang="zh-CN" sz="1300" i="1" kern="0" dirty="0" smtClean="0">
              <a:latin typeface="Times New Roman" panose="02020603050405020304" pitchFamily="18" charset="0"/>
            </a:endParaRPr>
          </a:p>
        </p:txBody>
      </p:sp>
      <p:cxnSp>
        <p:nvCxnSpPr>
          <p:cNvPr id="90" name="直接箭头连接符 89"/>
          <p:cNvCxnSpPr/>
          <p:nvPr/>
        </p:nvCxnSpPr>
        <p:spPr bwMode="auto">
          <a:xfrm>
            <a:off x="6774019" y="3494072"/>
            <a:ext cx="294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内容占位符 2"/>
          <p:cNvSpPr txBox="1">
            <a:spLocks/>
          </p:cNvSpPr>
          <p:nvPr/>
        </p:nvSpPr>
        <p:spPr bwMode="auto">
          <a:xfrm>
            <a:off x="6488358" y="3197003"/>
            <a:ext cx="595853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300" i="1" kern="0" dirty="0">
                <a:latin typeface="Times New Roman" panose="02020603050405020304" pitchFamily="18" charset="0"/>
              </a:rPr>
              <a:t>K</a:t>
            </a:r>
            <a:endParaRPr lang="en-US" altLang="zh-CN" sz="1300" i="1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7344729" y="3792835"/>
            <a:ext cx="576064" cy="343834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96" name="直接箭头连接符 95"/>
          <p:cNvCxnSpPr>
            <a:stCxn id="77" idx="2"/>
            <a:endCxn id="92" idx="0"/>
          </p:cNvCxnSpPr>
          <p:nvPr/>
        </p:nvCxnSpPr>
        <p:spPr bwMode="auto">
          <a:xfrm flipH="1">
            <a:off x="7632761" y="2896161"/>
            <a:ext cx="5332" cy="896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内容占位符 2"/>
          <p:cNvSpPr txBox="1">
            <a:spLocks/>
          </p:cNvSpPr>
          <p:nvPr/>
        </p:nvSpPr>
        <p:spPr bwMode="auto">
          <a:xfrm>
            <a:off x="7236717" y="3228573"/>
            <a:ext cx="792088" cy="2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比 较</a:t>
            </a:r>
            <a:endParaRPr lang="en-US" altLang="zh-CN" sz="1800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内容占位符 2"/>
          <p:cNvSpPr txBox="1">
            <a:spLocks/>
          </p:cNvSpPr>
          <p:nvPr/>
        </p:nvSpPr>
        <p:spPr bwMode="auto">
          <a:xfrm>
            <a:off x="704528" y="3118772"/>
            <a:ext cx="922873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kern="0" dirty="0" smtClean="0">
                <a:latin typeface="Times New Roman" panose="02020603050405020304" pitchFamily="18" charset="0"/>
              </a:rPr>
              <a:t>源 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9" name="内容占位符 2"/>
          <p:cNvSpPr txBox="1">
            <a:spLocks/>
          </p:cNvSpPr>
          <p:nvPr/>
        </p:nvSpPr>
        <p:spPr bwMode="auto">
          <a:xfrm>
            <a:off x="7973934" y="3202127"/>
            <a:ext cx="1401580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kern="0" dirty="0" smtClean="0">
                <a:latin typeface="Times New Roman" panose="02020603050405020304" pitchFamily="18" charset="0"/>
              </a:rPr>
              <a:t>目的地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968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采用</a:t>
            </a:r>
            <a:r>
              <a:rPr lang="en-US" altLang="zh-CN" sz="6000" dirty="0" smtClean="0"/>
              <a:t>Hash</a:t>
            </a:r>
            <a:r>
              <a:rPr lang="zh-CN" altLang="en-US" sz="6000" dirty="0" smtClean="0"/>
              <a:t>的</a:t>
            </a:r>
            <a:r>
              <a:rPr lang="en-US" altLang="zh-CN" sz="6000" dirty="0" smtClean="0"/>
              <a:t>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公钥密码加密</a:t>
            </a:r>
            <a:r>
              <a:rPr lang="en-US" altLang="zh-CN" dirty="0" smtClean="0">
                <a:solidFill>
                  <a:srgbClr val="FFFF00"/>
                </a:solidFill>
              </a:rPr>
              <a:t>Hash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方法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发送者用私钥进行</a:t>
            </a:r>
            <a:r>
              <a:rPr lang="zh-CN" altLang="en-US" sz="2800" dirty="0">
                <a:latin typeface="+mn-ea"/>
              </a:rPr>
              <a:t>加密，</a:t>
            </a:r>
            <a:r>
              <a:rPr lang="zh-CN" altLang="en-US" sz="2800" dirty="0" smtClean="0">
                <a:latin typeface="+mn-ea"/>
              </a:rPr>
              <a:t>只有自己的公钥可以</a:t>
            </a:r>
            <a:r>
              <a:rPr lang="zh-CN" altLang="en-US" sz="2800" dirty="0">
                <a:latin typeface="+mn-ea"/>
              </a:rPr>
              <a:t>解密，提供</a:t>
            </a:r>
            <a:r>
              <a:rPr lang="zh-CN" altLang="en-US" sz="2800" dirty="0" smtClean="0">
                <a:latin typeface="+mn-ea"/>
              </a:rPr>
              <a:t>数字签名和消息认证功能。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不需要在通讯各方之间发分密钥。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856827" y="2484512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56827" y="3756065"/>
            <a:ext cx="576064" cy="343834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stCxn id="7" idx="3"/>
            <a:endCxn id="21" idx="2"/>
          </p:cNvCxnSpPr>
          <p:nvPr/>
        </p:nvCxnSpPr>
        <p:spPr bwMode="auto">
          <a:xfrm>
            <a:off x="2432891" y="3927982"/>
            <a:ext cx="177076" cy="4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 bwMode="auto">
          <a:xfrm>
            <a:off x="3766969" y="2484512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 bwMode="auto">
          <a:xfrm>
            <a:off x="2432891" y="2724245"/>
            <a:ext cx="13340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右中括号 10"/>
          <p:cNvSpPr/>
          <p:nvPr/>
        </p:nvSpPr>
        <p:spPr bwMode="auto">
          <a:xfrm>
            <a:off x="4374194" y="2484512"/>
            <a:ext cx="184863" cy="823871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4663822" y="2819961"/>
            <a:ext cx="759331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632661" y="2556520"/>
            <a:ext cx="792088" cy="47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300" kern="0" dirty="0" smtClean="0">
                <a:latin typeface="Times New Roman" panose="02020603050405020304" pitchFamily="18" charset="0"/>
              </a:rPr>
              <a:t>传输</a:t>
            </a:r>
            <a:endParaRPr lang="en-US" altLang="zh-CN" sz="1300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14" name="左中括号 13"/>
          <p:cNvSpPr/>
          <p:nvPr/>
        </p:nvSpPr>
        <p:spPr bwMode="auto">
          <a:xfrm>
            <a:off x="5495161" y="2484512"/>
            <a:ext cx="107155" cy="823869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7547055" y="2595553"/>
            <a:ext cx="1317" cy="294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endCxn id="28" idx="2"/>
          </p:cNvCxnSpPr>
          <p:nvPr/>
        </p:nvCxnSpPr>
        <p:spPr bwMode="auto">
          <a:xfrm>
            <a:off x="6278288" y="2717553"/>
            <a:ext cx="348554" cy="4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>
            <a:stCxn id="31" idx="6"/>
            <a:endCxn id="37" idx="1"/>
          </p:cNvCxnSpPr>
          <p:nvPr/>
        </p:nvCxnSpPr>
        <p:spPr bwMode="auto">
          <a:xfrm>
            <a:off x="6968553" y="3960560"/>
            <a:ext cx="376176" cy="4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>
            <a:stCxn id="5" idx="2"/>
            <a:endCxn id="19" idx="0"/>
          </p:cNvCxnSpPr>
          <p:nvPr/>
        </p:nvCxnSpPr>
        <p:spPr bwMode="auto">
          <a:xfrm flipH="1">
            <a:off x="2141915" y="2963977"/>
            <a:ext cx="2944" cy="1686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椭圆 18"/>
          <p:cNvSpPr/>
          <p:nvPr/>
        </p:nvSpPr>
        <p:spPr bwMode="auto">
          <a:xfrm>
            <a:off x="1961895" y="3132584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19" idx="4"/>
            <a:endCxn id="7" idx="0"/>
          </p:cNvCxnSpPr>
          <p:nvPr/>
        </p:nvCxnSpPr>
        <p:spPr bwMode="auto">
          <a:xfrm>
            <a:off x="2141915" y="3468033"/>
            <a:ext cx="294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椭圆 20"/>
          <p:cNvSpPr/>
          <p:nvPr/>
        </p:nvSpPr>
        <p:spPr bwMode="auto">
          <a:xfrm>
            <a:off x="2609967" y="3764450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186031" y="3756065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21" idx="6"/>
            <a:endCxn id="22" idx="1"/>
          </p:cNvCxnSpPr>
          <p:nvPr/>
        </p:nvCxnSpPr>
        <p:spPr bwMode="auto">
          <a:xfrm flipV="1">
            <a:off x="2970007" y="3927982"/>
            <a:ext cx="216024" cy="4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3769741" y="2964549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5" name="肘形连接符 24"/>
          <p:cNvCxnSpPr>
            <a:endCxn id="24" idx="2"/>
          </p:cNvCxnSpPr>
          <p:nvPr/>
        </p:nvCxnSpPr>
        <p:spPr bwMode="auto">
          <a:xfrm rot="5400000" flipH="1" flipV="1">
            <a:off x="3603958" y="3474167"/>
            <a:ext cx="619599" cy="288032"/>
          </a:xfrm>
          <a:prstGeom prst="bentConnector3">
            <a:avLst>
              <a:gd name="adj1" fmla="val -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5702224" y="2484512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704996" y="2964549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626842" y="2554778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350061" y="2552327"/>
            <a:ext cx="576064" cy="343834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30" name="直接箭头连接符 29"/>
          <p:cNvCxnSpPr>
            <a:stCxn id="28" idx="6"/>
            <a:endCxn id="29" idx="1"/>
          </p:cNvCxnSpPr>
          <p:nvPr/>
        </p:nvCxnSpPr>
        <p:spPr bwMode="auto">
          <a:xfrm>
            <a:off x="6986882" y="2722503"/>
            <a:ext cx="363179" cy="1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椭圆 30"/>
          <p:cNvSpPr/>
          <p:nvPr/>
        </p:nvSpPr>
        <p:spPr bwMode="auto">
          <a:xfrm>
            <a:off x="6608513" y="3792835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肘形连接符 31"/>
          <p:cNvCxnSpPr>
            <a:stCxn id="27" idx="2"/>
            <a:endCxn id="31" idx="2"/>
          </p:cNvCxnSpPr>
          <p:nvPr/>
        </p:nvCxnSpPr>
        <p:spPr bwMode="auto">
          <a:xfrm rot="16200000" flipH="1">
            <a:off x="5974682" y="3326728"/>
            <a:ext cx="652177" cy="61548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2803831" y="3473761"/>
            <a:ext cx="294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内容占位符 2"/>
          <p:cNvSpPr txBox="1">
            <a:spLocks/>
          </p:cNvSpPr>
          <p:nvPr/>
        </p:nvSpPr>
        <p:spPr bwMode="auto">
          <a:xfrm>
            <a:off x="2518170" y="3176692"/>
            <a:ext cx="595853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300" i="1" kern="0" dirty="0" smtClean="0">
                <a:latin typeface="Times New Roman" panose="02020603050405020304" pitchFamily="18" charset="0"/>
              </a:rPr>
              <a:t>PR</a:t>
            </a:r>
            <a:r>
              <a:rPr lang="en-US" altLang="zh-CN" sz="1300" i="1" kern="0" baseline="-25000" dirty="0" smtClean="0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6774019" y="3494072"/>
            <a:ext cx="2944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内容占位符 2"/>
          <p:cNvSpPr txBox="1">
            <a:spLocks/>
          </p:cNvSpPr>
          <p:nvPr/>
        </p:nvSpPr>
        <p:spPr bwMode="auto">
          <a:xfrm>
            <a:off x="6488358" y="3197003"/>
            <a:ext cx="595853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300" i="1" kern="0" dirty="0" smtClean="0">
                <a:latin typeface="Times New Roman" panose="02020603050405020304" pitchFamily="18" charset="0"/>
              </a:rPr>
              <a:t>PU</a:t>
            </a:r>
            <a:r>
              <a:rPr lang="en-US" altLang="zh-CN" sz="1300" i="1" kern="0" baseline="-25000" dirty="0" smtClean="0">
                <a:latin typeface="Times New Roman" panose="02020603050405020304" pitchFamily="18" charset="0"/>
              </a:rPr>
              <a:t>A</a:t>
            </a:r>
            <a:endParaRPr lang="en-US" altLang="zh-CN" sz="1300" i="1" kern="0" baseline="-25000" dirty="0">
              <a:latin typeface="Times New Roman" panose="02020603050405020304" pitchFamily="18" charset="0"/>
            </a:endParaRPr>
          </a:p>
          <a:p>
            <a:pPr algn="ctr" eaLnBrk="1" hangingPunct="1"/>
            <a:endParaRPr lang="en-US" altLang="zh-CN" sz="1300" i="1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344729" y="3792835"/>
            <a:ext cx="576064" cy="343834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38" name="直接箭头连接符 37"/>
          <p:cNvCxnSpPr>
            <a:stCxn id="29" idx="2"/>
            <a:endCxn id="37" idx="0"/>
          </p:cNvCxnSpPr>
          <p:nvPr/>
        </p:nvCxnSpPr>
        <p:spPr bwMode="auto">
          <a:xfrm flipH="1">
            <a:off x="7632761" y="2896161"/>
            <a:ext cx="5332" cy="896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内容占位符 2"/>
          <p:cNvSpPr txBox="1">
            <a:spLocks/>
          </p:cNvSpPr>
          <p:nvPr/>
        </p:nvSpPr>
        <p:spPr bwMode="auto">
          <a:xfrm>
            <a:off x="7236717" y="3228573"/>
            <a:ext cx="792088" cy="2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比 较</a:t>
            </a:r>
            <a:endParaRPr lang="en-US" altLang="zh-CN" sz="1800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内容占位符 2"/>
          <p:cNvSpPr txBox="1">
            <a:spLocks/>
          </p:cNvSpPr>
          <p:nvPr/>
        </p:nvSpPr>
        <p:spPr bwMode="auto">
          <a:xfrm>
            <a:off x="704528" y="3118772"/>
            <a:ext cx="922873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kern="0" dirty="0" smtClean="0">
                <a:latin typeface="Times New Roman" panose="02020603050405020304" pitchFamily="18" charset="0"/>
              </a:rPr>
              <a:t>源 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 bwMode="auto">
          <a:xfrm>
            <a:off x="7973934" y="3202127"/>
            <a:ext cx="1401580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600" kern="0" dirty="0" smtClean="0">
                <a:latin typeface="Times New Roman" panose="02020603050405020304" pitchFamily="18" charset="0"/>
              </a:rPr>
              <a:t>目的地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36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采用</a:t>
            </a:r>
            <a:r>
              <a:rPr lang="en-US" altLang="zh-CN" sz="6000" dirty="0" smtClean="0"/>
              <a:t>Hash</a:t>
            </a:r>
            <a:r>
              <a:rPr lang="zh-CN" altLang="en-US" sz="6000" dirty="0" smtClean="0"/>
              <a:t>的</a:t>
            </a:r>
            <a:r>
              <a:rPr lang="en-US" altLang="zh-CN" sz="6000" dirty="0" smtClean="0"/>
              <a:t>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没有使用加密的</a:t>
            </a:r>
            <a:r>
              <a:rPr lang="en-US" altLang="zh-CN" dirty="0" smtClean="0">
                <a:solidFill>
                  <a:srgbClr val="FFFF00"/>
                </a:solidFill>
              </a:rPr>
              <a:t>Hash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方法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发送者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和接收者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共享秘密值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 dirty="0" smtClean="0">
                <a:latin typeface="Times New Roman" panose="02020603050405020304" pitchFamily="18" charset="0"/>
              </a:rPr>
              <a:t>AB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计算消息与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 dirty="0" smtClean="0">
                <a:latin typeface="Times New Roman" panose="02020603050405020304" pitchFamily="18" charset="0"/>
              </a:rPr>
              <a:t>AB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的散列函数值发送给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，由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计算</a:t>
            </a:r>
            <a:r>
              <a:rPr lang="zh-CN" altLang="en-US" sz="2800" dirty="0">
                <a:latin typeface="Times New Roman" panose="02020603050405020304" pitchFamily="18" charset="0"/>
              </a:rPr>
              <a:t>散列值进行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比较。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实际没有发送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 dirty="0" smtClean="0">
                <a:latin typeface="Times New Roman" panose="02020603050405020304" pitchFamily="18" charset="0"/>
              </a:rPr>
              <a:t>AB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，攻击者无法得到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i="1" baseline="-25000" dirty="0" smtClean="0">
                <a:latin typeface="Times New Roman" panose="02020603050405020304" pitchFamily="18" charset="0"/>
              </a:rPr>
              <a:t>AB</a:t>
            </a:r>
            <a:r>
              <a:rPr lang="zh-CN" altLang="en-US" sz="2800" dirty="0">
                <a:latin typeface="Times New Roman" panose="02020603050405020304" pitchFamily="18" charset="0"/>
              </a:rPr>
              <a:t>并篡改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消息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928835" y="2602921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38977" y="2602921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 bwMode="auto">
          <a:xfrm>
            <a:off x="2504899" y="2842654"/>
            <a:ext cx="13340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右中括号 10"/>
          <p:cNvSpPr/>
          <p:nvPr/>
        </p:nvSpPr>
        <p:spPr bwMode="auto">
          <a:xfrm>
            <a:off x="4446202" y="2602921"/>
            <a:ext cx="184863" cy="823871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右箭头 11"/>
          <p:cNvSpPr/>
          <p:nvPr/>
        </p:nvSpPr>
        <p:spPr bwMode="auto">
          <a:xfrm>
            <a:off x="4735830" y="2938370"/>
            <a:ext cx="759331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4704669" y="2674929"/>
            <a:ext cx="792088" cy="47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300" b="1" kern="0" dirty="0" smtClean="0">
                <a:latin typeface="+mn-ea"/>
                <a:ea typeface="+mn-ea"/>
              </a:rPr>
              <a:t>传输</a:t>
            </a:r>
            <a:endParaRPr lang="en-US" altLang="zh-CN" sz="1300" b="1" kern="0" dirty="0" smtClean="0">
              <a:latin typeface="+mn-ea"/>
              <a:ea typeface="+mn-ea"/>
            </a:endParaRPr>
          </a:p>
        </p:txBody>
      </p:sp>
      <p:sp>
        <p:nvSpPr>
          <p:cNvPr id="14" name="左中括号 13"/>
          <p:cNvSpPr/>
          <p:nvPr/>
        </p:nvSpPr>
        <p:spPr bwMode="auto">
          <a:xfrm>
            <a:off x="5567169" y="3068115"/>
            <a:ext cx="107155" cy="823869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6" name="直接箭头连接符 15"/>
          <p:cNvCxnSpPr>
            <a:endCxn id="28" idx="2"/>
          </p:cNvCxnSpPr>
          <p:nvPr/>
        </p:nvCxnSpPr>
        <p:spPr bwMode="auto">
          <a:xfrm>
            <a:off x="6509738" y="3134961"/>
            <a:ext cx="348554" cy="4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椭圆 18"/>
          <p:cNvSpPr/>
          <p:nvPr/>
        </p:nvSpPr>
        <p:spPr bwMode="auto">
          <a:xfrm>
            <a:off x="2033903" y="3885639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19" idx="6"/>
            <a:endCxn id="22" idx="1"/>
          </p:cNvCxnSpPr>
          <p:nvPr/>
        </p:nvCxnSpPr>
        <p:spPr bwMode="auto">
          <a:xfrm flipV="1">
            <a:off x="2393943" y="4046391"/>
            <a:ext cx="864096" cy="6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/>
          <p:cNvSpPr/>
          <p:nvPr/>
        </p:nvSpPr>
        <p:spPr bwMode="auto">
          <a:xfrm>
            <a:off x="3258039" y="3874474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841749" y="3082958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5" name="肘形连接符 24"/>
          <p:cNvCxnSpPr>
            <a:endCxn id="24" idx="2"/>
          </p:cNvCxnSpPr>
          <p:nvPr/>
        </p:nvCxnSpPr>
        <p:spPr bwMode="auto">
          <a:xfrm rot="5400000" flipH="1" flipV="1">
            <a:off x="3675966" y="3592576"/>
            <a:ext cx="619599" cy="288032"/>
          </a:xfrm>
          <a:prstGeom prst="bentConnector3">
            <a:avLst>
              <a:gd name="adj1" fmla="val -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5774232" y="2708920"/>
            <a:ext cx="576064" cy="4794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777004" y="3548152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858292" y="2972186"/>
            <a:ext cx="360040" cy="33544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8" idx="6"/>
          </p:cNvCxnSpPr>
          <p:nvPr/>
        </p:nvCxnSpPr>
        <p:spPr bwMode="auto">
          <a:xfrm>
            <a:off x="7218332" y="3139911"/>
            <a:ext cx="363179" cy="1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内容占位符 2"/>
          <p:cNvSpPr txBox="1">
            <a:spLocks/>
          </p:cNvSpPr>
          <p:nvPr/>
        </p:nvSpPr>
        <p:spPr bwMode="auto">
          <a:xfrm>
            <a:off x="776536" y="3237181"/>
            <a:ext cx="922873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600" b="1" kern="0" dirty="0" smtClean="0">
                <a:latin typeface="+mn-ea"/>
                <a:ea typeface="+mn-ea"/>
              </a:rPr>
              <a:t>源</a:t>
            </a:r>
            <a:r>
              <a:rPr lang="en-US" altLang="zh-CN" sz="2600" b="1" i="1" kern="0" dirty="0" smtClean="0">
                <a:latin typeface="+mn-ea"/>
                <a:ea typeface="+mn-ea"/>
              </a:rPr>
              <a:t>A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 bwMode="auto">
          <a:xfrm>
            <a:off x="8110066" y="3162485"/>
            <a:ext cx="1401580" cy="2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2600" b="1" kern="0" dirty="0" smtClean="0">
                <a:latin typeface="+mn-ea"/>
                <a:ea typeface="+mn-ea"/>
              </a:rPr>
              <a:t>目的地</a:t>
            </a:r>
            <a:r>
              <a:rPr lang="en-US" altLang="zh-CN" sz="2600" b="1" i="1" kern="0" dirty="0" smtClean="0">
                <a:latin typeface="+mn-ea"/>
                <a:ea typeface="+mn-ea"/>
              </a:rPr>
              <a:t>B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1928835" y="3082958"/>
            <a:ext cx="576064" cy="343834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kumimoji="1" lang="zh-CN" altLang="en-US" sz="24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774232" y="3196351"/>
            <a:ext cx="576064" cy="343834"/>
          </a:xfrm>
          <a:prstGeom prst="rect">
            <a:avLst/>
          </a:prstGeom>
          <a:pattFill prst="pct3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kumimoji="1" lang="zh-CN" altLang="en-US" sz="24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左大括号 46"/>
          <p:cNvSpPr/>
          <p:nvPr/>
        </p:nvSpPr>
        <p:spPr bwMode="auto">
          <a:xfrm>
            <a:off x="1799661" y="2602921"/>
            <a:ext cx="97658" cy="82386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50" name="肘形连接符 49"/>
          <p:cNvCxnSpPr>
            <a:endCxn id="19" idx="2"/>
          </p:cNvCxnSpPr>
          <p:nvPr/>
        </p:nvCxnSpPr>
        <p:spPr bwMode="auto">
          <a:xfrm rot="16200000" flipH="1">
            <a:off x="1344292" y="3363753"/>
            <a:ext cx="1044728" cy="33449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右大括号 50"/>
          <p:cNvSpPr/>
          <p:nvPr/>
        </p:nvSpPr>
        <p:spPr bwMode="auto">
          <a:xfrm>
            <a:off x="6402755" y="2732505"/>
            <a:ext cx="77426" cy="84051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581511" y="2969735"/>
            <a:ext cx="576064" cy="343834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55" name="肘形连接符 54"/>
          <p:cNvCxnSpPr>
            <a:stCxn id="27" idx="3"/>
            <a:endCxn id="53" idx="2"/>
          </p:cNvCxnSpPr>
          <p:nvPr/>
        </p:nvCxnSpPr>
        <p:spPr bwMode="auto">
          <a:xfrm flipV="1">
            <a:off x="6353068" y="3313569"/>
            <a:ext cx="1516475" cy="406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内容占位符 2"/>
          <p:cNvSpPr txBox="1">
            <a:spLocks/>
          </p:cNvSpPr>
          <p:nvPr/>
        </p:nvSpPr>
        <p:spPr bwMode="auto">
          <a:xfrm>
            <a:off x="6787238" y="3356992"/>
            <a:ext cx="792088" cy="31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r>
              <a:rPr lang="zh-CN" altLang="en-US" sz="1800" b="1" kern="0" dirty="0" smtClean="0">
                <a:solidFill>
                  <a:srgbClr val="FF0000"/>
                </a:solidFill>
                <a:latin typeface="+mn-ea"/>
                <a:ea typeface="+mn-ea"/>
              </a:rPr>
              <a:t>比 较</a:t>
            </a:r>
            <a:endParaRPr lang="en-US" altLang="zh-CN" sz="1800" b="1" kern="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585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采用</a:t>
            </a:r>
            <a:r>
              <a:rPr lang="en-US" altLang="zh-CN" sz="6000" dirty="0" smtClean="0"/>
              <a:t>Hash</a:t>
            </a:r>
            <a:r>
              <a:rPr lang="zh-CN" altLang="en-US" sz="6000" dirty="0" smtClean="0"/>
              <a:t>的</a:t>
            </a:r>
            <a:r>
              <a:rPr lang="en-US" altLang="zh-CN" sz="6000" dirty="0" smtClean="0"/>
              <a:t>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没有使用加密的</a:t>
            </a:r>
            <a:r>
              <a:rPr lang="en-US" altLang="zh-CN" dirty="0" smtClean="0">
                <a:solidFill>
                  <a:srgbClr val="FFFF00"/>
                </a:solidFill>
              </a:rPr>
              <a:t>Hash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方法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无须整体加密的技术优点：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软件加密速度非常低。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硬件加密成本不容忽视。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硬件加密对大批量数据来说具有优势，小批量数据会花费大量时间在前期的初始化</a:t>
            </a:r>
            <a:r>
              <a:rPr lang="en-US" altLang="zh-CN" sz="2500" dirty="0" smtClean="0">
                <a:latin typeface="+mn-ea"/>
              </a:rPr>
              <a:t>/</a:t>
            </a:r>
            <a:r>
              <a:rPr lang="zh-CN" altLang="en-US" sz="2500" dirty="0" smtClean="0">
                <a:latin typeface="+mn-ea"/>
              </a:rPr>
              <a:t>调用方面。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加密算法可能受专利保护。</a:t>
            </a:r>
            <a:endParaRPr lang="en-US" altLang="zh-CN" sz="25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/>
              <a:t>4</a:t>
            </a:r>
            <a:r>
              <a:rPr lang="en-US" altLang="zh-CN" sz="6000" dirty="0" smtClean="0"/>
              <a:t>.HMAC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4.1 HMAC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的设计动机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从加密散列码中开发消息认证码的优势：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81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采用软件实现时，加密散列函数执行速度比传统密码算法（如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）快。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81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有许多共享的密码学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Hash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函数代码库。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有许多方案研究把密钥合并到现有的散列算法中，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HMAC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是最被广泛接收的方案。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                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4.HMAC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HMAC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的设计目标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RFC 2104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HMAC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列出了下列设计目标：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81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不必修改而直接使用现有的散列函数。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81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嵌入式散列函数要有很好的可移植性。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81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保持散列函数的原有性能，不发生显著退化。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81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使用和处理密钥简单。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81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如果已知嵌入的散列函数的强度，则完全可以知道认证机制抗密码分析的强度。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                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2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4.HMAC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95932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HMAC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算法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HMAC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算法可以用下面式子表示：</a:t>
            </a:r>
            <a:endParaRPr lang="en-AU" altLang="zh-CN" sz="26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AU" altLang="zh-CN" sz="2600" dirty="0" smtClean="0">
                <a:latin typeface="Times New Roman" panose="02020603050405020304" pitchFamily="18" charset="0"/>
              </a:rPr>
              <a:t>       HMAC</a:t>
            </a:r>
            <a:r>
              <a:rPr lang="en-AU" altLang="zh-CN" sz="2600" baseline="-25000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(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M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)= H [(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K</a:t>
            </a:r>
            <a:r>
              <a:rPr lang="en-AU" altLang="zh-CN" sz="2600" baseline="30000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2600" b="0" dirty="0" smtClean="0">
                <a:latin typeface="Times New Roman" panose="02020603050405020304" pitchFamily="18" charset="0"/>
              </a:rPr>
              <a:t>⊕</a:t>
            </a:r>
            <a:r>
              <a:rPr lang="en-AU" altLang="zh-CN" sz="2600" dirty="0" err="1" smtClean="0">
                <a:latin typeface="Times New Roman" panose="02020603050405020304" pitchFamily="18" charset="0"/>
              </a:rPr>
              <a:t>opad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) || H [(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K</a:t>
            </a:r>
            <a:r>
              <a:rPr lang="en-AU" altLang="zh-CN" sz="2600" baseline="30000" dirty="0" smtClean="0">
                <a:latin typeface="Times New Roman" panose="02020603050405020304" pitchFamily="18" charset="0"/>
              </a:rPr>
              <a:t>+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600" b="0" dirty="0" smtClean="0">
                <a:latin typeface="Times New Roman" panose="02020603050405020304" pitchFamily="18" charset="0"/>
              </a:rPr>
              <a:t>⊕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600" dirty="0" err="1" smtClean="0">
                <a:latin typeface="Times New Roman" panose="02020603050405020304" pitchFamily="18" charset="0"/>
              </a:rPr>
              <a:t>ipad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) ||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M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)] ]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其中</a:t>
            </a:r>
            <a:r>
              <a:rPr lang="en-AU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K</a:t>
            </a:r>
            <a:r>
              <a:rPr lang="en-AU" altLang="zh-CN" sz="2600" baseline="300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zh-CN" altLang="en-US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是为使</a:t>
            </a:r>
            <a:r>
              <a:rPr lang="en-US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K</a:t>
            </a:r>
            <a:r>
              <a:rPr lang="zh-CN" altLang="en-US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为</a:t>
            </a:r>
            <a:r>
              <a:rPr lang="en-US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zh-CN" altLang="en-US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位长而在</a:t>
            </a:r>
            <a:r>
              <a:rPr lang="en-US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K</a:t>
            </a:r>
            <a:r>
              <a:rPr lang="zh-CN" altLang="en-US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左边填充</a:t>
            </a:r>
            <a:r>
              <a:rPr lang="en-US" altLang="zh-CN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zh-CN" altLang="en-US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后得到的结果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，</a:t>
            </a:r>
            <a:r>
              <a:rPr lang="en-AU" altLang="zh-CN" sz="2600" dirty="0" err="1" smtClean="0">
                <a:latin typeface="Times New Roman" panose="02020603050405020304" pitchFamily="18" charset="0"/>
              </a:rPr>
              <a:t>opad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(01011100)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600" dirty="0" err="1" smtClean="0">
                <a:latin typeface="Times New Roman" panose="02020603050405020304" pitchFamily="18" charset="0"/>
              </a:rPr>
              <a:t>ipad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(00110110)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是指定的填充常量。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H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是嵌入的散列函数，例如：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MD5, SHA-2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等。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 smtClean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                 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4.HMAC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95932" cy="113901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</a:t>
            </a:r>
            <a:r>
              <a:rPr lang="en-US" altLang="zh-CN" dirty="0">
                <a:solidFill>
                  <a:srgbClr val="FFFF00"/>
                </a:solidFill>
                <a:latin typeface="+mn-ea"/>
              </a:rPr>
              <a:t>HMAC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算法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HMAC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总体流程图：</a:t>
            </a:r>
            <a:endParaRPr lang="en-AU" altLang="zh-CN" sz="2600" dirty="0" smtClean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37402" y="1995395"/>
            <a:ext cx="4251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4414" y="1988840"/>
            <a:ext cx="595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endParaRPr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855586" y="2492896"/>
            <a:ext cx="301896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肘形连接符 10"/>
          <p:cNvCxnSpPr>
            <a:stCxn id="7" idx="2"/>
            <a:endCxn id="9" idx="2"/>
          </p:cNvCxnSpPr>
          <p:nvPr/>
        </p:nvCxnSpPr>
        <p:spPr bwMode="auto">
          <a:xfrm rot="16200000" flipH="1">
            <a:off x="4616681" y="2398006"/>
            <a:ext cx="272185" cy="20562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肘形连接符 12"/>
          <p:cNvCxnSpPr>
            <a:stCxn id="8" idx="2"/>
            <a:endCxn id="9" idx="6"/>
          </p:cNvCxnSpPr>
          <p:nvPr/>
        </p:nvCxnSpPr>
        <p:spPr bwMode="auto">
          <a:xfrm rot="5400000">
            <a:off x="5170337" y="2345317"/>
            <a:ext cx="278740" cy="30445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4643028" y="2927680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20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9" idx="4"/>
            <a:endCxn id="14" idx="0"/>
          </p:cNvCxnSpPr>
          <p:nvPr/>
        </p:nvCxnSpPr>
        <p:spPr bwMode="auto">
          <a:xfrm>
            <a:off x="5006534" y="2780928"/>
            <a:ext cx="0" cy="146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 bwMode="auto">
          <a:xfrm>
            <a:off x="5370040" y="2927680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000" b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093368" y="2927679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000" b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533746" y="2927679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000" b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zh-CN" altLang="en-US" sz="20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806734" y="2927678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2000" b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左大括号 21"/>
          <p:cNvSpPr/>
          <p:nvPr/>
        </p:nvSpPr>
        <p:spPr bwMode="auto">
          <a:xfrm rot="16200000">
            <a:off x="6377153" y="1478854"/>
            <a:ext cx="149485" cy="361773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093586" y="3356992"/>
            <a:ext cx="953048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SHA-512</a:t>
            </a:r>
            <a:endParaRPr kumimoji="1" lang="zh-CN" alt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85474" y="3321815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>
            <a:stCxn id="24" idx="3"/>
            <a:endCxn id="23" idx="1"/>
          </p:cNvCxnSpPr>
          <p:nvPr/>
        </p:nvCxnSpPr>
        <p:spPr bwMode="auto">
          <a:xfrm flipV="1">
            <a:off x="5513796" y="3501009"/>
            <a:ext cx="579790" cy="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5514581" y="3265239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endParaRPr lang="zh-CN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23" idx="2"/>
            <a:endCxn id="30" idx="0"/>
          </p:cNvCxnSpPr>
          <p:nvPr/>
        </p:nvCxnSpPr>
        <p:spPr bwMode="auto">
          <a:xfrm flipH="1">
            <a:off x="6540642" y="3645025"/>
            <a:ext cx="29468" cy="2105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/>
          <p:cNvSpPr/>
          <p:nvPr/>
        </p:nvSpPr>
        <p:spPr bwMode="auto">
          <a:xfrm>
            <a:off x="6177136" y="3855578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46634" y="3789040"/>
            <a:ext cx="9492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483507" y="3795595"/>
            <a:ext cx="4251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10519" y="3789040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4901691" y="4293096"/>
            <a:ext cx="301896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肘形连接符 35"/>
          <p:cNvCxnSpPr>
            <a:stCxn id="33" idx="2"/>
            <a:endCxn id="35" idx="2"/>
          </p:cNvCxnSpPr>
          <p:nvPr/>
        </p:nvCxnSpPr>
        <p:spPr bwMode="auto">
          <a:xfrm rot="16200000" flipH="1">
            <a:off x="4662786" y="4198206"/>
            <a:ext cx="272185" cy="20562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肘形连接符 36"/>
          <p:cNvCxnSpPr>
            <a:stCxn id="34" idx="2"/>
            <a:endCxn id="35" idx="6"/>
          </p:cNvCxnSpPr>
          <p:nvPr/>
        </p:nvCxnSpPr>
        <p:spPr bwMode="auto">
          <a:xfrm rot="5400000">
            <a:off x="5226060" y="4135899"/>
            <a:ext cx="278740" cy="32368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矩形 38"/>
          <p:cNvSpPr/>
          <p:nvPr/>
        </p:nvSpPr>
        <p:spPr bwMode="auto">
          <a:xfrm>
            <a:off x="5390035" y="4732816"/>
            <a:ext cx="772617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177136" y="4732816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4" name="肘形连接符 43"/>
          <p:cNvCxnSpPr>
            <a:stCxn id="35" idx="4"/>
            <a:endCxn id="39" idx="1"/>
          </p:cNvCxnSpPr>
          <p:nvPr/>
        </p:nvCxnSpPr>
        <p:spPr bwMode="auto">
          <a:xfrm rot="16200000" flipH="1">
            <a:off x="5073485" y="4560282"/>
            <a:ext cx="295705" cy="33739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/>
          <p:cNvCxnSpPr>
            <a:stCxn id="30" idx="2"/>
            <a:endCxn id="40" idx="0"/>
          </p:cNvCxnSpPr>
          <p:nvPr/>
        </p:nvCxnSpPr>
        <p:spPr bwMode="auto">
          <a:xfrm>
            <a:off x="6540642" y="4143611"/>
            <a:ext cx="0" cy="589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文本框 46"/>
          <p:cNvSpPr txBox="1"/>
          <p:nvPr/>
        </p:nvSpPr>
        <p:spPr>
          <a:xfrm>
            <a:off x="6381618" y="4234230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填充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endParaRPr lang="zh-CN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759448" y="5157192"/>
            <a:ext cx="936141" cy="28803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散列</a:t>
            </a:r>
            <a:endParaRPr kumimoji="1" lang="zh-CN" alt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8" idx="2"/>
            <a:endCxn id="57" idx="0"/>
          </p:cNvCxnSpPr>
          <p:nvPr/>
        </p:nvCxnSpPr>
        <p:spPr bwMode="auto">
          <a:xfrm>
            <a:off x="6227519" y="5445225"/>
            <a:ext cx="18159" cy="360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左大括号 49"/>
          <p:cNvSpPr/>
          <p:nvPr/>
        </p:nvSpPr>
        <p:spPr bwMode="auto">
          <a:xfrm rot="16200000">
            <a:off x="6047537" y="4363347"/>
            <a:ext cx="110363" cy="142536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817226" y="5092984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72047" y="503640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endParaRPr lang="zh-CN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5245548" y="5344185"/>
            <a:ext cx="5139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矩形 56"/>
          <p:cNvSpPr/>
          <p:nvPr/>
        </p:nvSpPr>
        <p:spPr bwMode="auto">
          <a:xfrm>
            <a:off x="5882172" y="5805263"/>
            <a:ext cx="727012" cy="2880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695590" y="5723964"/>
            <a:ext cx="1492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HMAC(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365430" y="257292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endParaRPr lang="zh-CN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flipV="1">
            <a:off x="5365430" y="2852935"/>
            <a:ext cx="73162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文本框 61"/>
          <p:cNvSpPr txBox="1"/>
          <p:nvPr/>
        </p:nvSpPr>
        <p:spPr>
          <a:xfrm>
            <a:off x="6082044" y="256490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endParaRPr lang="zh-CN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 flipV="1">
            <a:off x="6082044" y="2844911"/>
            <a:ext cx="73162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文本框 63"/>
          <p:cNvSpPr txBox="1"/>
          <p:nvPr/>
        </p:nvSpPr>
        <p:spPr>
          <a:xfrm>
            <a:off x="7533746" y="256490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endParaRPr lang="zh-CN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/>
          <p:nvPr/>
        </p:nvCxnSpPr>
        <p:spPr bwMode="auto">
          <a:xfrm flipV="1">
            <a:off x="7533746" y="2844911"/>
            <a:ext cx="73162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文本框 65"/>
          <p:cNvSpPr txBox="1"/>
          <p:nvPr/>
        </p:nvSpPr>
        <p:spPr>
          <a:xfrm>
            <a:off x="6162653" y="544522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endParaRPr lang="zh-CN" altLang="en-US" sz="1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4.HMAC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95932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</a:t>
            </a:r>
            <a:r>
              <a:rPr lang="en-US" altLang="zh-CN" dirty="0">
                <a:solidFill>
                  <a:srgbClr val="FFFF00"/>
                </a:solidFill>
                <a:latin typeface="+mn-ea"/>
              </a:rPr>
              <a:t>HMAC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算法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HMAC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算法描述：</a:t>
            </a:r>
            <a:endParaRPr lang="en-AU" altLang="zh-CN" sz="2600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）在</a:t>
            </a:r>
            <a:r>
              <a:rPr lang="en-AU" altLang="zh-CN" sz="2400" i="1" dirty="0">
                <a:latin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的左端追加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构成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比特的字符串</a:t>
            </a:r>
            <a:r>
              <a:rPr lang="en-AU" altLang="zh-CN" sz="2400" i="1" dirty="0">
                <a:latin typeface="Times New Roman" panose="02020603050405020304" pitchFamily="18" charset="0"/>
              </a:rPr>
              <a:t>K</a:t>
            </a:r>
            <a:r>
              <a:rPr lang="en-AU" altLang="zh-CN" sz="2400" baseline="30000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 err="1" smtClean="0">
                <a:latin typeface="Times New Roman" panose="02020603050405020304" pitchFamily="18" charset="0"/>
              </a:rPr>
              <a:t>ipad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与</a:t>
            </a:r>
            <a:r>
              <a:rPr lang="en-AU" altLang="zh-CN" sz="2400" i="1" dirty="0">
                <a:latin typeface="Times New Roman" panose="02020603050405020304" pitchFamily="18" charset="0"/>
              </a:rPr>
              <a:t>K</a:t>
            </a:r>
            <a:r>
              <a:rPr lang="en-AU" altLang="zh-CN" sz="2400" baseline="30000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进行异或操作生成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比特的分组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400" i="1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）将消息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追加在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上。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H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应用于步骤（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）所产生的数据流。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opad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与</a:t>
            </a:r>
            <a:r>
              <a:rPr lang="en-AU" altLang="zh-CN" sz="2400" i="1" dirty="0">
                <a:latin typeface="Times New Roman" panose="02020603050405020304" pitchFamily="18" charset="0"/>
              </a:rPr>
              <a:t>K</a:t>
            </a:r>
            <a:r>
              <a:rPr lang="en-AU" altLang="zh-CN" sz="2400" baseline="30000" dirty="0" smtClean="0">
                <a:latin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</a:rPr>
              <a:t>进行异或操作生成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比特的分组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400" i="1" baseline="-25000" dirty="0" smtClean="0">
                <a:latin typeface="Times New Roman" panose="02020603050405020304" pitchFamily="18" charset="0"/>
              </a:rPr>
              <a:t>o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）将步骤（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）产生的散列结果追加在</a:t>
            </a:r>
            <a:r>
              <a:rPr lang="en-US" altLang="zh-CN" sz="2400" i="1" dirty="0">
                <a:latin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o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上。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</a:rPr>
              <a:t>应用于步骤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</a:rPr>
              <a:t>所产生的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数据流。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5.CMAC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95932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5.1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基于分组密码的消息认证码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基于密文的消息认证码的操作模式适用于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AES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3DES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NIST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特刊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800-38B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被明确规定了。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根据消息长度分情况处理，使用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个密钥和数据填充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当消息长度是密码块</a:t>
            </a:r>
            <a:r>
              <a:rPr lang="en-US" altLang="zh-CN" sz="2500" b="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的整数倍数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时，采用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比特的加密密钥</a:t>
            </a:r>
            <a:r>
              <a:rPr lang="en-US" altLang="zh-CN" sz="2500" i="1" dirty="0">
                <a:latin typeface="Times New Roman" panose="02020603050405020304" pitchFamily="18" charset="0"/>
              </a:rPr>
              <a:t>K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比特的密钥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500" baseline="-250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u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当</a:t>
            </a:r>
            <a:r>
              <a:rPr lang="zh-CN" altLang="en-US" sz="2500" dirty="0">
                <a:latin typeface="Times New Roman" panose="02020603050405020304" pitchFamily="18" charset="0"/>
              </a:rPr>
              <a:t>消息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长度不是</a:t>
            </a:r>
            <a:r>
              <a:rPr lang="zh-CN" altLang="en-US" sz="2500" dirty="0">
                <a:latin typeface="Times New Roman" panose="02020603050405020304" pitchFamily="18" charset="0"/>
              </a:rPr>
              <a:t>密码块</a:t>
            </a:r>
            <a:r>
              <a:rPr lang="en-US" altLang="zh-CN" sz="2500" b="0" i="1" dirty="0">
                <a:latin typeface="Times New Roman" panose="02020603050405020304" pitchFamily="18" charset="0"/>
              </a:rPr>
              <a:t>b</a:t>
            </a:r>
            <a:r>
              <a:rPr lang="zh-CN" altLang="en-US" sz="2500" dirty="0">
                <a:latin typeface="Times New Roman" panose="02020603050405020304" pitchFamily="18" charset="0"/>
              </a:rPr>
              <a:t>的整数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倍时，对最后一块数据进行填充（一位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和若干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组成），然后采用</a:t>
            </a:r>
            <a:r>
              <a:rPr lang="en-US" altLang="zh-CN" sz="2500" i="1" dirty="0">
                <a:latin typeface="Times New Roman" panose="02020603050405020304" pitchFamily="18" charset="0"/>
              </a:rPr>
              <a:t>k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比特</a:t>
            </a:r>
            <a:r>
              <a:rPr lang="zh-CN" altLang="en-US" sz="2500" dirty="0">
                <a:latin typeface="Times New Roman" panose="02020603050405020304" pitchFamily="18" charset="0"/>
              </a:rPr>
              <a:t>的加密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密钥</a:t>
            </a:r>
            <a:r>
              <a:rPr lang="en-US" altLang="zh-CN" sz="2500" i="1" dirty="0">
                <a:latin typeface="Times New Roman" panose="02020603050405020304" pitchFamily="18" charset="0"/>
              </a:rPr>
              <a:t>K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500" i="1" dirty="0">
                <a:latin typeface="Times New Roman" panose="02020603050405020304" pitchFamily="18" charset="0"/>
              </a:rPr>
              <a:t>n</a:t>
            </a:r>
            <a:r>
              <a:rPr lang="zh-CN" altLang="en-US" sz="2500" dirty="0">
                <a:latin typeface="Times New Roman" panose="02020603050405020304" pitchFamily="18" charset="0"/>
              </a:rPr>
              <a:t>比特的密钥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500" baseline="-25000" dirty="0">
              <a:latin typeface="Times New Roman" panose="02020603050405020304" pitchFamily="18" charset="0"/>
            </a:endParaRPr>
          </a:p>
          <a:p>
            <a:pPr marL="442800" eaLnBrk="1" hangingPunct="1"/>
            <a:endParaRPr lang="en-US" altLang="zh-CN" sz="2500" baseline="-25000" dirty="0" smtClean="0"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13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消息认证方法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消息认证码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采用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MAC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HMAC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CMAC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CCM</a:t>
            </a:r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5.CMAC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95932" cy="102508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5.2 CMAC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运行图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当</a:t>
            </a:r>
            <a:r>
              <a:rPr lang="zh-CN" altLang="en-US" sz="2800" dirty="0">
                <a:latin typeface="+mn-ea"/>
              </a:rPr>
              <a:t>消息长度是密码块</a:t>
            </a:r>
            <a:r>
              <a:rPr lang="en-US" altLang="zh-CN" sz="2800" b="0" i="1" dirty="0">
                <a:latin typeface="+mn-ea"/>
              </a:rPr>
              <a:t>b</a:t>
            </a:r>
            <a:r>
              <a:rPr lang="zh-CN" altLang="en-US" sz="2800" dirty="0">
                <a:latin typeface="+mn-ea"/>
              </a:rPr>
              <a:t>的整数</a:t>
            </a:r>
            <a:r>
              <a:rPr lang="zh-CN" altLang="en-US" sz="2800" dirty="0" smtClean="0">
                <a:latin typeface="+mn-ea"/>
              </a:rPr>
              <a:t>倍数</a:t>
            </a:r>
            <a:endParaRPr lang="en-US" altLang="zh-CN" sz="2800" dirty="0" smtClean="0">
              <a:latin typeface="+mn-ea"/>
            </a:endParaRPr>
          </a:p>
          <a:p>
            <a:pPr marL="442800" eaLnBrk="1" hangingPunct="1"/>
            <a:endParaRPr lang="en-US" altLang="zh-CN" sz="2500" baseline="-25000" dirty="0" smtClean="0"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1630492" y="3381375"/>
            <a:ext cx="121920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6006038F-9028-469E-85D7-407E22F7F73B}"/>
              </a:ext>
            </a:extLst>
          </p:cNvPr>
          <p:cNvSpPr/>
          <p:nvPr/>
        </p:nvSpPr>
        <p:spPr>
          <a:xfrm>
            <a:off x="1630492" y="4388644"/>
            <a:ext cx="12192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加密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xmlns="" id="{3B814CD6-8A9F-461D-A035-2A62412D73F3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2240092" y="3714750"/>
            <a:ext cx="0" cy="673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2545912E-3C27-4A56-8E00-BC239DA51B91}"/>
              </a:ext>
            </a:extLst>
          </p:cNvPr>
          <p:cNvSpPr/>
          <p:nvPr/>
        </p:nvSpPr>
        <p:spPr>
          <a:xfrm>
            <a:off x="3805808" y="3381375"/>
            <a:ext cx="121920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554196C6-E605-4771-ABB0-8403E17B9B7A}"/>
              </a:ext>
            </a:extLst>
          </p:cNvPr>
          <p:cNvSpPr/>
          <p:nvPr/>
        </p:nvSpPr>
        <p:spPr>
          <a:xfrm>
            <a:off x="3805808" y="4388644"/>
            <a:ext cx="12192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加密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2C17A216-882F-4919-BC9D-99C9AD73B90D}"/>
              </a:ext>
            </a:extLst>
          </p:cNvPr>
          <p:cNvSpPr txBox="1"/>
          <p:nvPr/>
        </p:nvSpPr>
        <p:spPr>
          <a:xfrm>
            <a:off x="3157736" y="4366617"/>
            <a:ext cx="30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</a:rPr>
              <a:t>K</a:t>
            </a:r>
            <a:endParaRPr lang="zh-CN" altLang="en-US" sz="1400" i="1" dirty="0">
              <a:latin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CD4D30F5-353F-4609-BABF-ECEEE613C91D}"/>
              </a:ext>
            </a:extLst>
          </p:cNvPr>
          <p:cNvCxnSpPr>
            <a:stCxn id="25" idx="2"/>
            <a:endCxn id="53" idx="0"/>
          </p:cNvCxnSpPr>
          <p:nvPr/>
        </p:nvCxnSpPr>
        <p:spPr>
          <a:xfrm>
            <a:off x="4415408" y="3714750"/>
            <a:ext cx="0" cy="26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2A7DE28-DE9F-42BC-B692-5BFC297DA451}"/>
              </a:ext>
            </a:extLst>
          </p:cNvPr>
          <p:cNvSpPr txBox="1"/>
          <p:nvPr/>
        </p:nvSpPr>
        <p:spPr>
          <a:xfrm>
            <a:off x="5937612" y="319670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49" name="直接连接符 48"/>
          <p:cNvCxnSpPr/>
          <p:nvPr/>
        </p:nvCxnSpPr>
        <p:spPr bwMode="auto">
          <a:xfrm flipV="1">
            <a:off x="1344309" y="4489903"/>
            <a:ext cx="152307" cy="1124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3EDB3914-CAAD-4139-86CA-3973AC37F5F9}"/>
              </a:ext>
            </a:extLst>
          </p:cNvPr>
          <p:cNvSpPr txBox="1"/>
          <p:nvPr/>
        </p:nvSpPr>
        <p:spPr>
          <a:xfrm>
            <a:off x="1303808" y="4273879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</a:rPr>
              <a:t>k</a:t>
            </a:r>
            <a:endParaRPr lang="zh-CN" altLang="en-US" sz="1400" i="1" dirty="0">
              <a:latin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xmlns="" id="{3EDB3914-CAAD-4139-86CA-3973AC37F5F9}"/>
              </a:ext>
            </a:extLst>
          </p:cNvPr>
          <p:cNvSpPr txBox="1"/>
          <p:nvPr/>
        </p:nvSpPr>
        <p:spPr>
          <a:xfrm>
            <a:off x="2216696" y="386333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</a:rPr>
              <a:t>b</a:t>
            </a:r>
            <a:endParaRPr lang="zh-CN" altLang="en-US" sz="1400" i="1" dirty="0">
              <a:latin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 bwMode="auto">
          <a:xfrm flipV="1">
            <a:off x="2144688" y="3955083"/>
            <a:ext cx="152307" cy="1124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流程图: 联系 52"/>
          <p:cNvSpPr/>
          <p:nvPr/>
        </p:nvSpPr>
        <p:spPr bwMode="auto">
          <a:xfrm>
            <a:off x="4327301" y="397591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32" idx="3"/>
            <a:endCxn id="26" idx="1"/>
          </p:cNvCxnSpPr>
          <p:nvPr/>
        </p:nvCxnSpPr>
        <p:spPr bwMode="auto">
          <a:xfrm>
            <a:off x="3462628" y="4531519"/>
            <a:ext cx="3431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2C17A216-882F-4919-BC9D-99C9AD73B90D}"/>
              </a:ext>
            </a:extLst>
          </p:cNvPr>
          <p:cNvSpPr txBox="1"/>
          <p:nvPr/>
        </p:nvSpPr>
        <p:spPr>
          <a:xfrm>
            <a:off x="831684" y="436661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</a:rPr>
              <a:t>K</a:t>
            </a:r>
            <a:endParaRPr lang="zh-CN" altLang="en-US" sz="1400" i="1" dirty="0">
              <a:latin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>
            <a:stCxn id="67" idx="3"/>
            <a:endCxn id="36" idx="1"/>
          </p:cNvCxnSpPr>
          <p:nvPr/>
        </p:nvCxnSpPr>
        <p:spPr bwMode="auto">
          <a:xfrm>
            <a:off x="1136576" y="4531519"/>
            <a:ext cx="4939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肘形连接符 77"/>
          <p:cNvCxnSpPr>
            <a:stCxn id="36" idx="3"/>
            <a:endCxn id="53" idx="2"/>
          </p:cNvCxnSpPr>
          <p:nvPr/>
        </p:nvCxnSpPr>
        <p:spPr bwMode="auto">
          <a:xfrm flipV="1">
            <a:off x="2849692" y="4064025"/>
            <a:ext cx="1477609" cy="467494"/>
          </a:xfrm>
          <a:prstGeom prst="bentConnector3">
            <a:avLst>
              <a:gd name="adj1" fmla="val 113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接箭头连接符 80"/>
          <p:cNvCxnSpPr>
            <a:stCxn id="53" idx="4"/>
            <a:endCxn id="26" idx="0"/>
          </p:cNvCxnSpPr>
          <p:nvPr/>
        </p:nvCxnSpPr>
        <p:spPr bwMode="auto">
          <a:xfrm>
            <a:off x="4415408" y="4152132"/>
            <a:ext cx="0" cy="236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2545912E-3C27-4A56-8E00-BC239DA51B91}"/>
              </a:ext>
            </a:extLst>
          </p:cNvPr>
          <p:cNvSpPr/>
          <p:nvPr/>
        </p:nvSpPr>
        <p:spPr>
          <a:xfrm>
            <a:off x="7112216" y="3381374"/>
            <a:ext cx="121920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4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554196C6-E605-4771-ABB0-8403E17B9B7A}"/>
              </a:ext>
            </a:extLst>
          </p:cNvPr>
          <p:cNvSpPr/>
          <p:nvPr/>
        </p:nvSpPr>
        <p:spPr>
          <a:xfrm>
            <a:off x="7112216" y="4388643"/>
            <a:ext cx="12192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加密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xmlns="" id="{CD4D30F5-353F-4609-BABF-ECEEE613C91D}"/>
              </a:ext>
            </a:extLst>
          </p:cNvPr>
          <p:cNvCxnSpPr>
            <a:stCxn id="90" idx="2"/>
            <a:endCxn id="93" idx="0"/>
          </p:cNvCxnSpPr>
          <p:nvPr/>
        </p:nvCxnSpPr>
        <p:spPr>
          <a:xfrm>
            <a:off x="7721816" y="3714749"/>
            <a:ext cx="0" cy="26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流程图: 联系 92"/>
          <p:cNvSpPr/>
          <p:nvPr/>
        </p:nvSpPr>
        <p:spPr bwMode="auto">
          <a:xfrm>
            <a:off x="7633709" y="3975917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>
            <a:stCxn id="93" idx="4"/>
            <a:endCxn id="91" idx="0"/>
          </p:cNvCxnSpPr>
          <p:nvPr/>
        </p:nvCxnSpPr>
        <p:spPr bwMode="auto">
          <a:xfrm>
            <a:off x="7721816" y="4152131"/>
            <a:ext cx="0" cy="236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2C17A216-882F-4919-BC9D-99C9AD73B90D}"/>
              </a:ext>
            </a:extLst>
          </p:cNvPr>
          <p:cNvSpPr txBox="1"/>
          <p:nvPr/>
        </p:nvSpPr>
        <p:spPr>
          <a:xfrm>
            <a:off x="6462375" y="4377630"/>
            <a:ext cx="30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</a:rPr>
              <a:t>K</a:t>
            </a:r>
            <a:endParaRPr lang="zh-CN" altLang="en-US" sz="1400" i="1" dirty="0">
              <a:latin typeface="Times New Roman" panose="02020603050405020304" pitchFamily="18" charset="0"/>
            </a:endParaRPr>
          </a:p>
        </p:txBody>
      </p:sp>
      <p:cxnSp>
        <p:nvCxnSpPr>
          <p:cNvPr id="97" name="直接箭头连接符 96"/>
          <p:cNvCxnSpPr>
            <a:stCxn id="96" idx="3"/>
          </p:cNvCxnSpPr>
          <p:nvPr/>
        </p:nvCxnSpPr>
        <p:spPr bwMode="auto">
          <a:xfrm>
            <a:off x="6767267" y="4537025"/>
            <a:ext cx="343180" cy="55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肘形连接符 101"/>
          <p:cNvCxnSpPr>
            <a:stCxn id="26" idx="3"/>
            <a:endCxn id="93" idx="2"/>
          </p:cNvCxnSpPr>
          <p:nvPr/>
        </p:nvCxnSpPr>
        <p:spPr bwMode="auto">
          <a:xfrm flipV="1">
            <a:off x="5025008" y="4064024"/>
            <a:ext cx="2608701" cy="46749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接箭头连接符 103"/>
          <p:cNvCxnSpPr>
            <a:endCxn id="93" idx="6"/>
          </p:cNvCxnSpPr>
          <p:nvPr/>
        </p:nvCxnSpPr>
        <p:spPr bwMode="auto">
          <a:xfrm flipH="1">
            <a:off x="7809923" y="4064024"/>
            <a:ext cx="3834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xmlns="" id="{2C17A216-882F-4919-BC9D-99C9AD73B90D}"/>
              </a:ext>
            </a:extLst>
          </p:cNvPr>
          <p:cNvSpPr txBox="1"/>
          <p:nvPr/>
        </p:nvSpPr>
        <p:spPr>
          <a:xfrm>
            <a:off x="8176499" y="3915593"/>
            <a:ext cx="461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1400" baseline="-25000" dirty="0" smtClean="0">
                <a:latin typeface="Times New Roman" panose="02020603050405020304" pitchFamily="18" charset="0"/>
              </a:rPr>
              <a:t>1</a:t>
            </a:r>
            <a:endParaRPr lang="zh-CN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xmlns="" id="{554196C6-E605-4771-ABB0-8403E17B9B7A}"/>
              </a:ext>
            </a:extLst>
          </p:cNvPr>
          <p:cNvSpPr/>
          <p:nvPr/>
        </p:nvSpPr>
        <p:spPr>
          <a:xfrm>
            <a:off x="7113240" y="4943450"/>
            <a:ext cx="12192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MSB</a:t>
            </a:r>
            <a:r>
              <a:rPr lang="en-US" altLang="zh-CN" sz="14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Tlen</a:t>
            </a:r>
            <a:endParaRPr lang="zh-CN" alt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7" name="直接箭头连接符 106"/>
          <p:cNvCxnSpPr>
            <a:endCxn id="106" idx="0"/>
          </p:cNvCxnSpPr>
          <p:nvPr/>
        </p:nvCxnSpPr>
        <p:spPr bwMode="auto">
          <a:xfrm>
            <a:off x="7721816" y="4685407"/>
            <a:ext cx="1024" cy="2580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434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5.CMAC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95932" cy="106700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5.2 CMAC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运行图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当消息</a:t>
            </a:r>
            <a:r>
              <a:rPr lang="zh-CN" altLang="en-US" sz="2800" dirty="0" smtClean="0">
                <a:latin typeface="+mn-ea"/>
              </a:rPr>
              <a:t>长度不是</a:t>
            </a:r>
            <a:r>
              <a:rPr lang="zh-CN" altLang="en-US" sz="2800" dirty="0">
                <a:latin typeface="+mn-ea"/>
              </a:rPr>
              <a:t>密码块</a:t>
            </a:r>
            <a:r>
              <a:rPr lang="en-US" altLang="zh-CN" sz="2800" b="0" i="1" dirty="0">
                <a:latin typeface="+mn-ea"/>
              </a:rPr>
              <a:t>b</a:t>
            </a:r>
            <a:r>
              <a:rPr lang="zh-CN" altLang="en-US" sz="2800" dirty="0">
                <a:latin typeface="+mn-ea"/>
              </a:rPr>
              <a:t>的整数</a:t>
            </a:r>
            <a:r>
              <a:rPr lang="zh-CN" altLang="en-US" sz="2800" dirty="0" smtClean="0">
                <a:latin typeface="+mn-ea"/>
              </a:rPr>
              <a:t>倍数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1630492" y="3381375"/>
            <a:ext cx="121920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006038F-9028-469E-85D7-407E22F7F73B}"/>
              </a:ext>
            </a:extLst>
          </p:cNvPr>
          <p:cNvSpPr/>
          <p:nvPr/>
        </p:nvSpPr>
        <p:spPr>
          <a:xfrm>
            <a:off x="1630492" y="4388644"/>
            <a:ext cx="12192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加密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3B814CD6-8A9F-461D-A035-2A62412D73F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240092" y="3714750"/>
            <a:ext cx="0" cy="673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545912E-3C27-4A56-8E00-BC239DA51B91}"/>
              </a:ext>
            </a:extLst>
          </p:cNvPr>
          <p:cNvSpPr/>
          <p:nvPr/>
        </p:nvSpPr>
        <p:spPr>
          <a:xfrm>
            <a:off x="3805808" y="3381375"/>
            <a:ext cx="121920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54196C6-E605-4771-ABB0-8403E17B9B7A}"/>
              </a:ext>
            </a:extLst>
          </p:cNvPr>
          <p:cNvSpPr/>
          <p:nvPr/>
        </p:nvSpPr>
        <p:spPr>
          <a:xfrm>
            <a:off x="3805808" y="4388644"/>
            <a:ext cx="12192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加密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C17A216-882F-4919-BC9D-99C9AD73B90D}"/>
              </a:ext>
            </a:extLst>
          </p:cNvPr>
          <p:cNvSpPr txBox="1"/>
          <p:nvPr/>
        </p:nvSpPr>
        <p:spPr>
          <a:xfrm>
            <a:off x="3157736" y="4366617"/>
            <a:ext cx="30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</a:rPr>
              <a:t>K</a:t>
            </a:r>
            <a:endParaRPr lang="zh-CN" altLang="en-US" sz="1400" i="1" dirty="0">
              <a:latin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CD4D30F5-353F-4609-BABF-ECEEE613C91D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4415408" y="3714750"/>
            <a:ext cx="0" cy="26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2A7DE28-DE9F-42BC-B692-5BFC297DA451}"/>
              </a:ext>
            </a:extLst>
          </p:cNvPr>
          <p:cNvSpPr txBox="1"/>
          <p:nvPr/>
        </p:nvSpPr>
        <p:spPr>
          <a:xfrm>
            <a:off x="5937612" y="319670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8" name="流程图: 联系 17"/>
          <p:cNvSpPr/>
          <p:nvPr/>
        </p:nvSpPr>
        <p:spPr bwMode="auto">
          <a:xfrm>
            <a:off x="4327301" y="3975918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11" idx="3"/>
            <a:endCxn id="10" idx="1"/>
          </p:cNvCxnSpPr>
          <p:nvPr/>
        </p:nvCxnSpPr>
        <p:spPr bwMode="auto">
          <a:xfrm>
            <a:off x="3462628" y="4531519"/>
            <a:ext cx="3431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2C17A216-882F-4919-BC9D-99C9AD73B90D}"/>
              </a:ext>
            </a:extLst>
          </p:cNvPr>
          <p:cNvSpPr txBox="1"/>
          <p:nvPr/>
        </p:nvSpPr>
        <p:spPr>
          <a:xfrm>
            <a:off x="831684" y="436661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</a:rPr>
              <a:t>K</a:t>
            </a:r>
            <a:endParaRPr lang="zh-CN" altLang="en-US" sz="1400" i="1" dirty="0">
              <a:latin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20" idx="3"/>
            <a:endCxn id="7" idx="1"/>
          </p:cNvCxnSpPr>
          <p:nvPr/>
        </p:nvCxnSpPr>
        <p:spPr bwMode="auto">
          <a:xfrm>
            <a:off x="1136576" y="4531519"/>
            <a:ext cx="4939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肘形连接符 21"/>
          <p:cNvCxnSpPr>
            <a:stCxn id="7" idx="3"/>
            <a:endCxn id="18" idx="2"/>
          </p:cNvCxnSpPr>
          <p:nvPr/>
        </p:nvCxnSpPr>
        <p:spPr bwMode="auto">
          <a:xfrm flipV="1">
            <a:off x="2849692" y="4064025"/>
            <a:ext cx="1477609" cy="467494"/>
          </a:xfrm>
          <a:prstGeom prst="bentConnector3">
            <a:avLst>
              <a:gd name="adj1" fmla="val 113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endCxn id="10" idx="0"/>
          </p:cNvCxnSpPr>
          <p:nvPr/>
        </p:nvCxnSpPr>
        <p:spPr bwMode="auto">
          <a:xfrm>
            <a:off x="4415408" y="3935339"/>
            <a:ext cx="0" cy="453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2545912E-3C27-4A56-8E00-BC239DA51B91}"/>
              </a:ext>
            </a:extLst>
          </p:cNvPr>
          <p:cNvSpPr/>
          <p:nvPr/>
        </p:nvSpPr>
        <p:spPr>
          <a:xfrm>
            <a:off x="7112216" y="3381374"/>
            <a:ext cx="121920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14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554196C6-E605-4771-ABB0-8403E17B9B7A}"/>
              </a:ext>
            </a:extLst>
          </p:cNvPr>
          <p:cNvSpPr/>
          <p:nvPr/>
        </p:nvSpPr>
        <p:spPr>
          <a:xfrm>
            <a:off x="7112216" y="4388643"/>
            <a:ext cx="12192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加密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CD4D30F5-353F-4609-BABF-ECEEE613C91D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7721816" y="3714749"/>
            <a:ext cx="0" cy="26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联系 26"/>
          <p:cNvSpPr/>
          <p:nvPr/>
        </p:nvSpPr>
        <p:spPr bwMode="auto">
          <a:xfrm>
            <a:off x="7633709" y="3975917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endCxn id="25" idx="0"/>
          </p:cNvCxnSpPr>
          <p:nvPr/>
        </p:nvCxnSpPr>
        <p:spPr bwMode="auto">
          <a:xfrm>
            <a:off x="7721816" y="3935338"/>
            <a:ext cx="0" cy="453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2C17A216-882F-4919-BC9D-99C9AD73B90D}"/>
              </a:ext>
            </a:extLst>
          </p:cNvPr>
          <p:cNvSpPr txBox="1"/>
          <p:nvPr/>
        </p:nvSpPr>
        <p:spPr>
          <a:xfrm>
            <a:off x="6462375" y="4377630"/>
            <a:ext cx="30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</a:rPr>
              <a:t>K</a:t>
            </a:r>
            <a:endParaRPr lang="zh-CN" altLang="en-US" sz="1400" i="1" dirty="0">
              <a:latin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9" idx="3"/>
          </p:cNvCxnSpPr>
          <p:nvPr/>
        </p:nvCxnSpPr>
        <p:spPr bwMode="auto">
          <a:xfrm>
            <a:off x="6767267" y="4537025"/>
            <a:ext cx="343180" cy="55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肘形连接符 30"/>
          <p:cNvCxnSpPr>
            <a:stCxn id="10" idx="3"/>
            <a:endCxn id="27" idx="2"/>
          </p:cNvCxnSpPr>
          <p:nvPr/>
        </p:nvCxnSpPr>
        <p:spPr bwMode="auto">
          <a:xfrm flipV="1">
            <a:off x="5025008" y="4064024"/>
            <a:ext cx="2608701" cy="46749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/>
          <p:cNvCxnSpPr>
            <a:endCxn id="27" idx="6"/>
          </p:cNvCxnSpPr>
          <p:nvPr/>
        </p:nvCxnSpPr>
        <p:spPr bwMode="auto">
          <a:xfrm flipH="1">
            <a:off x="7809923" y="4064024"/>
            <a:ext cx="3834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554196C6-E605-4771-ABB0-8403E17B9B7A}"/>
              </a:ext>
            </a:extLst>
          </p:cNvPr>
          <p:cNvSpPr/>
          <p:nvPr/>
        </p:nvSpPr>
        <p:spPr>
          <a:xfrm>
            <a:off x="7113240" y="4943450"/>
            <a:ext cx="12192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MSB</a:t>
            </a:r>
            <a:r>
              <a:rPr lang="en-US" altLang="zh-CN" sz="14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Tlen</a:t>
            </a:r>
            <a:endParaRPr lang="zh-CN" alt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/>
          <p:cNvCxnSpPr>
            <a:endCxn id="33" idx="0"/>
          </p:cNvCxnSpPr>
          <p:nvPr/>
        </p:nvCxnSpPr>
        <p:spPr bwMode="auto">
          <a:xfrm>
            <a:off x="7721816" y="4685407"/>
            <a:ext cx="1024" cy="2580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2C17A216-882F-4919-BC9D-99C9AD73B90D}"/>
              </a:ext>
            </a:extLst>
          </p:cNvPr>
          <p:cNvSpPr txBox="1"/>
          <p:nvPr/>
        </p:nvSpPr>
        <p:spPr>
          <a:xfrm>
            <a:off x="8176499" y="3915593"/>
            <a:ext cx="461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1400" baseline="-25000" dirty="0" smtClean="0">
                <a:latin typeface="Times New Roman" panose="02020603050405020304" pitchFamily="18" charset="0"/>
              </a:rPr>
              <a:t>2</a:t>
            </a:r>
            <a:endParaRPr lang="zh-CN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2545912E-3C27-4A56-8E00-BC239DA51B91}"/>
              </a:ext>
            </a:extLst>
          </p:cNvPr>
          <p:cNvSpPr/>
          <p:nvPr/>
        </p:nvSpPr>
        <p:spPr>
          <a:xfrm>
            <a:off x="7617297" y="3383657"/>
            <a:ext cx="712350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10.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.0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5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6.CCM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95932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6.1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具有密码块链式信息认证码的计数器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NIST 800-38C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中定义了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CCM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的操作模式，又被称为认证加密模式。这种加密系统同时确保了信息的机密性和可靠性（完整性），主要包括：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AES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加密算法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</a:rPr>
              <a:t>CTR</a:t>
            </a:r>
            <a:r>
              <a:rPr lang="zh-CN" altLang="en-US" sz="2800" dirty="0">
                <a:latin typeface="Times New Roman" panose="02020603050405020304" pitchFamily="18" charset="0"/>
              </a:rPr>
              <a:t>操作模式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9000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</a:rPr>
              <a:t>CMAC</a:t>
            </a:r>
            <a:r>
              <a:rPr lang="zh-CN" altLang="en-US" sz="2800" dirty="0">
                <a:latin typeface="Times New Roman" panose="02020603050405020304" pitchFamily="18" charset="0"/>
              </a:rPr>
              <a:t>认证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算法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42800" eaLnBrk="1" hangingPunct="1"/>
            <a:endParaRPr lang="en-US" altLang="zh-CN" sz="2500" baseline="-25000" dirty="0" smtClean="0"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073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6.CCM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23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95932" cy="106700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6.2 CCM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运行图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1571075" y="2518979"/>
            <a:ext cx="1008112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Nonce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2579187" y="2518978"/>
            <a:ext cx="4896544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明文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7472476" y="2518977"/>
            <a:ext cx="1008112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Ass. Data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左大括号 10"/>
          <p:cNvSpPr/>
          <p:nvPr/>
        </p:nvSpPr>
        <p:spPr bwMode="auto">
          <a:xfrm rot="16200000">
            <a:off x="4917819" y="-539733"/>
            <a:ext cx="216025" cy="690951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左大括号 11"/>
          <p:cNvSpPr/>
          <p:nvPr/>
        </p:nvSpPr>
        <p:spPr bwMode="auto">
          <a:xfrm rot="16200000">
            <a:off x="4914564" y="141997"/>
            <a:ext cx="216025" cy="690951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左大括号 12"/>
          <p:cNvSpPr/>
          <p:nvPr/>
        </p:nvSpPr>
        <p:spPr bwMode="auto">
          <a:xfrm rot="5400000">
            <a:off x="4914563" y="-323709"/>
            <a:ext cx="216025" cy="690951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1571075" y="3200710"/>
            <a:ext cx="1008112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2575932" y="3200710"/>
            <a:ext cx="1008112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3584044" y="3200710"/>
            <a:ext cx="1008112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7472476" y="3200710"/>
            <a:ext cx="1008112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4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zh-CN" alt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4520148" y="3715233"/>
            <a:ext cx="100811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CMAC</a:t>
            </a:r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endCxn id="18" idx="1"/>
          </p:cNvCxnSpPr>
          <p:nvPr/>
        </p:nvCxnSpPr>
        <p:spPr bwMode="auto">
          <a:xfrm>
            <a:off x="4088100" y="3881920"/>
            <a:ext cx="43204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3767178" y="371264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endCxn id="23" idx="1"/>
          </p:cNvCxnSpPr>
          <p:nvPr/>
        </p:nvCxnSpPr>
        <p:spPr bwMode="auto">
          <a:xfrm>
            <a:off x="5535169" y="3881919"/>
            <a:ext cx="641163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6176332" y="3715233"/>
            <a:ext cx="1008112" cy="333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2000" b="1" baseline="-25000" dirty="0" smtClean="0">
                <a:solidFill>
                  <a:schemeClr val="tx1"/>
                </a:solidFill>
                <a:latin typeface="+mn-ea"/>
              </a:rPr>
              <a:t>标签</a:t>
            </a:r>
            <a:endParaRPr lang="zh-CN" altLang="en-US" sz="2000" b="1" baseline="-25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左大括号 23"/>
          <p:cNvSpPr/>
          <p:nvPr/>
        </p:nvSpPr>
        <p:spPr bwMode="auto">
          <a:xfrm>
            <a:off x="1423804" y="2518977"/>
            <a:ext cx="72008" cy="1529631"/>
          </a:xfrm>
          <a:prstGeom prst="leftBrace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1577" y="30230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认证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1567820" y="4247169"/>
            <a:ext cx="4896544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明文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3512840" y="4825719"/>
            <a:ext cx="100811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CN" sz="1800" b="1" dirty="0" smtClean="0">
                <a:solidFill>
                  <a:schemeClr val="tx1"/>
                </a:solidFill>
                <a:latin typeface="+mn-ea"/>
              </a:rPr>
              <a:t>CTR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直接箭头连接符 29"/>
          <p:cNvCxnSpPr>
            <a:stCxn id="26" idx="2"/>
            <a:endCxn id="28" idx="0"/>
          </p:cNvCxnSpPr>
          <p:nvPr/>
        </p:nvCxnSpPr>
        <p:spPr bwMode="auto">
          <a:xfrm>
            <a:off x="4016092" y="4580544"/>
            <a:ext cx="804" cy="245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1567820" y="5543897"/>
            <a:ext cx="4896544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密文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直接箭头连接符 32"/>
          <p:cNvCxnSpPr>
            <a:stCxn id="28" idx="2"/>
            <a:endCxn id="31" idx="0"/>
          </p:cNvCxnSpPr>
          <p:nvPr/>
        </p:nvCxnSpPr>
        <p:spPr bwMode="auto">
          <a:xfrm flipH="1">
            <a:off x="4016092" y="5159094"/>
            <a:ext cx="804" cy="3848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3080792" y="4895241"/>
            <a:ext cx="43204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>
            <a:off x="3080792" y="5107556"/>
            <a:ext cx="43204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2719948" y="498873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23804" y="4700196"/>
            <a:ext cx="1663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,Ctr</a:t>
            </a:r>
            <a:r>
              <a:rPr lang="en-US" altLang="zh-CN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</a:t>
            </a:r>
            <a:r>
              <a:rPr lang="en-US" altLang="zh-CN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7455388" y="4031145"/>
            <a:ext cx="1025200" cy="333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zh-CN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</a:t>
            </a:r>
            <a:r>
              <a:rPr lang="en-US" altLang="zh-CN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7463932" y="4512527"/>
            <a:ext cx="1008112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加密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7001310" y="4678342"/>
            <a:ext cx="43204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/>
          <p:cNvSpPr txBox="1"/>
          <p:nvPr/>
        </p:nvSpPr>
        <p:spPr>
          <a:xfrm>
            <a:off x="6680388" y="450336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7251296" y="5065921"/>
            <a:ext cx="144612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Tlen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流程图: 联系 43"/>
          <p:cNvSpPr/>
          <p:nvPr/>
        </p:nvSpPr>
        <p:spPr bwMode="auto">
          <a:xfrm>
            <a:off x="7879881" y="5619315"/>
            <a:ext cx="176214" cy="17621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肘形连接符 45"/>
          <p:cNvCxnSpPr>
            <a:stCxn id="23" idx="3"/>
            <a:endCxn id="44" idx="6"/>
          </p:cNvCxnSpPr>
          <p:nvPr/>
        </p:nvCxnSpPr>
        <p:spPr bwMode="auto">
          <a:xfrm>
            <a:off x="7184444" y="3881921"/>
            <a:ext cx="871651" cy="1825501"/>
          </a:xfrm>
          <a:prstGeom prst="bentConnector3">
            <a:avLst>
              <a:gd name="adj1" fmla="val 2005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>
            <a:stCxn id="38" idx="2"/>
            <a:endCxn id="39" idx="0"/>
          </p:cNvCxnSpPr>
          <p:nvPr/>
        </p:nvCxnSpPr>
        <p:spPr bwMode="auto">
          <a:xfrm>
            <a:off x="7967988" y="4364520"/>
            <a:ext cx="0" cy="148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/>
          <p:cNvCxnSpPr>
            <a:stCxn id="39" idx="2"/>
            <a:endCxn id="42" idx="0"/>
          </p:cNvCxnSpPr>
          <p:nvPr/>
        </p:nvCxnSpPr>
        <p:spPr bwMode="auto">
          <a:xfrm>
            <a:off x="7967988" y="4845902"/>
            <a:ext cx="6368" cy="220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箭头连接符 56"/>
          <p:cNvCxnSpPr>
            <a:stCxn id="42" idx="2"/>
            <a:endCxn id="44" idx="0"/>
          </p:cNvCxnSpPr>
          <p:nvPr/>
        </p:nvCxnSpPr>
        <p:spPr bwMode="auto">
          <a:xfrm flipH="1">
            <a:off x="7967988" y="5399296"/>
            <a:ext cx="6368" cy="220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1575E647-960E-482B-B710-AD87BF6641E2}"/>
              </a:ext>
            </a:extLst>
          </p:cNvPr>
          <p:cNvSpPr/>
          <p:nvPr/>
        </p:nvSpPr>
        <p:spPr>
          <a:xfrm>
            <a:off x="6480348" y="5543313"/>
            <a:ext cx="864096" cy="333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CN" altLang="en-US" sz="1800" b="1" dirty="0" smtClean="0">
                <a:solidFill>
                  <a:schemeClr val="tx1"/>
                </a:solidFill>
                <a:latin typeface="+mn-ea"/>
              </a:rPr>
              <a:t>密文</a:t>
            </a:r>
            <a:endParaRPr lang="zh-CN" altLang="en-US" sz="1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" name="直接箭头连接符 65"/>
          <p:cNvCxnSpPr>
            <a:stCxn id="44" idx="2"/>
            <a:endCxn id="60" idx="3"/>
          </p:cNvCxnSpPr>
          <p:nvPr/>
        </p:nvCxnSpPr>
        <p:spPr bwMode="auto">
          <a:xfrm flipH="1">
            <a:off x="7344444" y="5707422"/>
            <a:ext cx="535437" cy="2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左大括号 66"/>
          <p:cNvSpPr/>
          <p:nvPr/>
        </p:nvSpPr>
        <p:spPr bwMode="auto">
          <a:xfrm>
            <a:off x="1415321" y="4247169"/>
            <a:ext cx="64393" cy="1629519"/>
          </a:xfrm>
          <a:prstGeom prst="leftBrace">
            <a:avLst/>
          </a:prstGeom>
          <a:noFill/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59708" y="4793616"/>
            <a:ext cx="81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加密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0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24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0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消息认证方法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什么是消息认证方法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加密可以防止被动攻击（窃听），而消息认证方法可以防止主动攻击（伪造数据和业务）。当消息、文件、文档或其它数据集合是真实的且来自合法来源，则称其为可信的。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+mn-ea"/>
              </a:rPr>
              <a:t>验证消息的内容有没有被篡改和验证来源是否</a:t>
            </a:r>
            <a:r>
              <a:rPr lang="zh-CN" altLang="en-US" sz="2600" dirty="0" smtClean="0">
                <a:latin typeface="+mn-ea"/>
              </a:rPr>
              <a:t>可信。</a:t>
            </a:r>
            <a:endParaRPr lang="en-US" altLang="zh-CN" sz="26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+mn-ea"/>
              </a:rPr>
              <a:t>验证消息的时效性以及两实体之间消息流的相对顺序。</a:t>
            </a:r>
            <a:endParaRPr lang="en-US" altLang="zh-CN" sz="2600" dirty="0"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21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/>
              <a:t>消息认证</a:t>
            </a:r>
            <a:r>
              <a:rPr lang="zh-CN" altLang="en-US" sz="6000" dirty="0" smtClean="0"/>
              <a:t>方法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基于常规加密的消息认证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简单地使用常规加密也可以进行消息认证。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当接收者能够识别有效消息时，只有真正的发送者才能成功地为对方发送加密消息。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当消息里带有错误检测码和序列号时，接收者能够确认是否被篡改过和序列号是否正常。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当消息包含时间戳时，接收者</a:t>
            </a:r>
            <a:r>
              <a:rPr lang="zh-CN" altLang="en-US" sz="2500" dirty="0">
                <a:latin typeface="+mn-ea"/>
              </a:rPr>
              <a:t>也</a:t>
            </a:r>
            <a:r>
              <a:rPr lang="zh-CN" altLang="en-US" sz="2500" dirty="0" smtClean="0">
                <a:latin typeface="+mn-ea"/>
              </a:rPr>
              <a:t>能确定是否超出正常延时。</a:t>
            </a:r>
            <a:endParaRPr lang="en-US" altLang="zh-CN" sz="2500" dirty="0" smtClean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5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/>
              <a:t>消息认证</a:t>
            </a:r>
            <a:r>
              <a:rPr lang="zh-CN" altLang="en-US" sz="6000" dirty="0" smtClean="0"/>
              <a:t>方法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非加密的消息认证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消息认证与消息加密是两个独立的功能，存在无须保密的消息认证情况。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许多应用需要把相同的消息广播到多个目的地。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在信息交换中，通信某一端的负载太大，会选择性地随机抽取消息进行认证。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对明文形式的计算机程序进行认证是很有意义的工作，不用每次解密就运行，节省了处理器资源。当消息完整性需要确认的时候就进行认证。</a:t>
            </a:r>
            <a:endParaRPr lang="en-US" altLang="zh-CN" sz="2500" dirty="0" smtClean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08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消息</a:t>
            </a:r>
            <a:r>
              <a:rPr lang="zh-CN" altLang="en-US" sz="6000" dirty="0" smtClean="0"/>
              <a:t>认证</a:t>
            </a:r>
            <a:r>
              <a:rPr lang="zh-CN" altLang="en-US" sz="6000" dirty="0"/>
              <a:t>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什么是消息认证码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消息认证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码是一种认证技术，利用私钥产生一小块数据，并将其附在消息上。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通信</a:t>
            </a:r>
            <a:r>
              <a:rPr lang="zh-CN" altLang="en-US" sz="2500" dirty="0">
                <a:latin typeface="Times New Roman" panose="02020603050405020304" pitchFamily="18" charset="0"/>
              </a:rPr>
              <a:t>双方（ 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500" dirty="0">
                <a:latin typeface="Times New Roman" panose="02020603050405020304" pitchFamily="18" charset="0"/>
              </a:rPr>
              <a:t> ）共享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公共密钥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i="1" baseline="-25000" dirty="0" smtClean="0">
                <a:latin typeface="Times New Roman" panose="02020603050405020304" pitchFamily="18" charset="0"/>
              </a:rPr>
              <a:t>AB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当某一方（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500" dirty="0">
                <a:latin typeface="Times New Roman" panose="02020603050405020304" pitchFamily="18" charset="0"/>
              </a:rPr>
              <a:t>和</a:t>
            </a:r>
            <a:r>
              <a:rPr lang="en-US" altLang="zh-CN" sz="2500" i="1" dirty="0">
                <a:latin typeface="Times New Roman" panose="02020603050405020304" pitchFamily="18" charset="0"/>
              </a:rPr>
              <a:t>B 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）有消息</a:t>
            </a:r>
            <a:r>
              <a:rPr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要发送时，则计算消息认证码（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MAC</a:t>
            </a:r>
            <a:r>
              <a:rPr lang="en-US" altLang="zh-CN" sz="2500" i="1" baseline="-25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i="1" baseline="-25000" dirty="0" smtClean="0">
                <a:latin typeface="Times New Roman" panose="02020603050405020304" pitchFamily="18" charset="0"/>
              </a:rPr>
              <a:t>AB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500" dirty="0">
                <a:latin typeface="Times New Roman" panose="02020603050405020304" pitchFamily="18" charset="0"/>
              </a:rPr>
              <a:t>） ，消息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连同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MAC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一起发送。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接收方同样计算</a:t>
            </a:r>
            <a:r>
              <a:rPr lang="zh-CN" altLang="en-US" sz="2500" dirty="0">
                <a:latin typeface="Times New Roman" panose="02020603050405020304" pitchFamily="18" charset="0"/>
              </a:rPr>
              <a:t>消息认证码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MAC</a:t>
            </a:r>
            <a:r>
              <a:rPr lang="en-US" altLang="zh-CN" sz="2500" i="1" baseline="-25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5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i="1" baseline="-25000" dirty="0" smtClean="0">
                <a:latin typeface="Times New Roman" panose="02020603050405020304" pitchFamily="18" charset="0"/>
              </a:rPr>
              <a:t>AB</a:t>
            </a:r>
            <a:r>
              <a:rPr lang="en-US" altLang="zh-CN" sz="2500" dirty="0">
                <a:latin typeface="Times New Roman" panose="02020603050405020304" pitchFamily="18" charset="0"/>
              </a:rPr>
              <a:t>,</a:t>
            </a:r>
            <a:r>
              <a:rPr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500" dirty="0">
                <a:latin typeface="Times New Roman" panose="02020603050405020304" pitchFamily="18" charset="0"/>
              </a:rPr>
              <a:t>)</a:t>
            </a:r>
            <a:r>
              <a:rPr lang="en-US" altLang="zh-C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500" dirty="0">
                <a:latin typeface="Times New Roman" panose="02020603050405020304" pitchFamily="18" charset="0"/>
              </a:rPr>
              <a:t>） ，并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与收到的消息认证码进行比较。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5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消息</a:t>
            </a:r>
            <a:r>
              <a:rPr lang="zh-CN" altLang="en-US" sz="6000" dirty="0" smtClean="0"/>
              <a:t>认证码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消息认证码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algn="ctr" eaLnBrk="1" hangingPunct="1"/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algn="ctr" eaLnBrk="1" hangingPunct="1"/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algn="ctr" eaLnBrk="1" hangingPunct="1"/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500" dirty="0" smtClean="0">
              <a:solidFill>
                <a:srgbClr val="FF00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接收者可以确认消息没有被篡改。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接收者能够确保消息来自合法的发送者。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接收者可以确认消息的正确序列。</a:t>
            </a:r>
            <a:endParaRPr lang="en-US" altLang="zh-CN" sz="25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537206" y="2492896"/>
            <a:ext cx="576064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 flipH="1">
            <a:off x="1922194" y="4061747"/>
            <a:ext cx="398988" cy="32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300" i="1" kern="0" dirty="0" smtClean="0">
                <a:latin typeface="Times New Roman" panose="02020603050405020304" pitchFamily="18" charset="0"/>
              </a:rPr>
              <a:t>K</a:t>
            </a:r>
            <a:endParaRPr lang="en-US" altLang="zh-CN" sz="1300" i="1" kern="0" dirty="0">
              <a:latin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9" idx="1"/>
          </p:cNvCxnSpPr>
          <p:nvPr/>
        </p:nvCxnSpPr>
        <p:spPr bwMode="auto">
          <a:xfrm flipV="1">
            <a:off x="2321182" y="4221088"/>
            <a:ext cx="181950" cy="4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>
            <a:stCxn id="33" idx="3"/>
            <a:endCxn id="38" idx="1"/>
          </p:cNvCxnSpPr>
          <p:nvPr/>
        </p:nvCxnSpPr>
        <p:spPr bwMode="auto">
          <a:xfrm>
            <a:off x="3113270" y="4264313"/>
            <a:ext cx="399570" cy="4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/>
          <p:cNvSpPr/>
          <p:nvPr/>
        </p:nvSpPr>
        <p:spPr bwMode="auto">
          <a:xfrm>
            <a:off x="4447348" y="2492896"/>
            <a:ext cx="576064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endCxn id="17" idx="1"/>
          </p:cNvCxnSpPr>
          <p:nvPr/>
        </p:nvCxnSpPr>
        <p:spPr bwMode="auto">
          <a:xfrm>
            <a:off x="3113270" y="3140968"/>
            <a:ext cx="13340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4447348" y="3789040"/>
            <a:ext cx="576064" cy="440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2" name="肘形连接符 21"/>
          <p:cNvCxnSpPr>
            <a:stCxn id="38" idx="3"/>
            <a:endCxn id="20" idx="1"/>
          </p:cNvCxnSpPr>
          <p:nvPr/>
        </p:nvCxnSpPr>
        <p:spPr bwMode="auto">
          <a:xfrm flipV="1">
            <a:off x="4088904" y="4009256"/>
            <a:ext cx="358444" cy="25963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右中括号 24"/>
          <p:cNvSpPr/>
          <p:nvPr/>
        </p:nvSpPr>
        <p:spPr bwMode="auto">
          <a:xfrm>
            <a:off x="5095420" y="2492896"/>
            <a:ext cx="144016" cy="1728192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6" name="右箭头 25"/>
          <p:cNvSpPr/>
          <p:nvPr/>
        </p:nvSpPr>
        <p:spPr bwMode="auto">
          <a:xfrm>
            <a:off x="5344201" y="3212976"/>
            <a:ext cx="759331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5313040" y="2972361"/>
            <a:ext cx="792088" cy="47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300" kern="0" dirty="0" smtClean="0">
                <a:latin typeface="Times New Roman" panose="02020603050405020304" pitchFamily="18" charset="0"/>
              </a:rPr>
              <a:t>传输</a:t>
            </a:r>
            <a:endParaRPr lang="en-US" altLang="zh-CN" sz="1300" kern="0" dirty="0" smtClean="0"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391564" y="2492896"/>
            <a:ext cx="576064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CN" alt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391564" y="3789040"/>
            <a:ext cx="576064" cy="440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" name="左中括号 29"/>
          <p:cNvSpPr/>
          <p:nvPr/>
        </p:nvSpPr>
        <p:spPr bwMode="auto">
          <a:xfrm>
            <a:off x="6175540" y="2492896"/>
            <a:ext cx="144016" cy="1736576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6967628" y="400925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7939402" y="2918128"/>
            <a:ext cx="576064" cy="440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</a:rPr>
              <a:t>MAC</a:t>
            </a:r>
          </a:p>
          <a:p>
            <a:pPr algn="ctr"/>
            <a:r>
              <a:rPr lang="zh-CN" altLang="en-US" sz="1400" b="1" dirty="0">
                <a:latin typeface="Times New Roman" panose="02020603050405020304" pitchFamily="18" charset="0"/>
              </a:rPr>
              <a:t>算法</a:t>
            </a:r>
          </a:p>
        </p:txBody>
      </p:sp>
      <p:sp>
        <p:nvSpPr>
          <p:cNvPr id="36" name="内容占位符 2"/>
          <p:cNvSpPr txBox="1">
            <a:spLocks/>
          </p:cNvSpPr>
          <p:nvPr/>
        </p:nvSpPr>
        <p:spPr bwMode="auto">
          <a:xfrm flipH="1">
            <a:off x="8027940" y="2276872"/>
            <a:ext cx="398988" cy="32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300" i="1" kern="0" dirty="0" smtClean="0">
                <a:latin typeface="Times New Roman" panose="02020603050405020304" pitchFamily="18" charset="0"/>
              </a:rPr>
              <a:t>K</a:t>
            </a:r>
            <a:endParaRPr lang="en-US" altLang="zh-CN" sz="1300" i="1" kern="0" dirty="0">
              <a:latin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>
            <a:stCxn id="36" idx="2"/>
          </p:cNvCxnSpPr>
          <p:nvPr/>
        </p:nvCxnSpPr>
        <p:spPr bwMode="auto">
          <a:xfrm>
            <a:off x="8227434" y="2603937"/>
            <a:ext cx="1317" cy="294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/>
          <p:cNvCxnSpPr/>
          <p:nvPr/>
        </p:nvCxnSpPr>
        <p:spPr bwMode="auto">
          <a:xfrm>
            <a:off x="6967628" y="3112137"/>
            <a:ext cx="937700" cy="6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/>
          <p:cNvCxnSpPr/>
          <p:nvPr/>
        </p:nvCxnSpPr>
        <p:spPr bwMode="auto">
          <a:xfrm>
            <a:off x="8226117" y="3360493"/>
            <a:ext cx="1317" cy="4921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内容占位符 2"/>
          <p:cNvSpPr txBox="1">
            <a:spLocks/>
          </p:cNvSpPr>
          <p:nvPr/>
        </p:nvSpPr>
        <p:spPr bwMode="auto">
          <a:xfrm>
            <a:off x="7903732" y="3861048"/>
            <a:ext cx="648072" cy="47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300" kern="0" dirty="0" smtClean="0">
                <a:latin typeface="Times New Roman" panose="02020603050405020304" pitchFamily="18" charset="0"/>
              </a:rPr>
              <a:t>比较</a:t>
            </a:r>
            <a:endParaRPr lang="en-US" altLang="zh-CN" sz="1300" kern="0" dirty="0">
              <a:latin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537206" y="4044097"/>
            <a:ext cx="576064" cy="440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MAC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算法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3512840" y="4048676"/>
            <a:ext cx="576064" cy="4404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MAC</a:t>
            </a:r>
          </a:p>
        </p:txBody>
      </p:sp>
      <p:cxnSp>
        <p:nvCxnSpPr>
          <p:cNvPr id="24" name="直接箭头连接符 23"/>
          <p:cNvCxnSpPr>
            <a:endCxn id="33" idx="0"/>
          </p:cNvCxnSpPr>
          <p:nvPr/>
        </p:nvCxnSpPr>
        <p:spPr bwMode="auto">
          <a:xfrm>
            <a:off x="2825238" y="3789040"/>
            <a:ext cx="0" cy="255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79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消息</a:t>
            </a:r>
            <a:r>
              <a:rPr lang="zh-CN" altLang="en-US" sz="6000" dirty="0" smtClean="0"/>
              <a:t>认证码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消息认证码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许多加密算法都可以生成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MAC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，如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NIST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标准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FIPS PUB 113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推荐使用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，密文的最后几个比特（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16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或者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32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比特）用作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MAC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解密算法需要可逆，然而认证算法并不需要可逆。因此，由于认证函数的数学特性，与加密相比更难攻破。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采用</a:t>
            </a:r>
            <a:r>
              <a:rPr lang="en-US" altLang="zh-CN" sz="6000" dirty="0" smtClean="0"/>
              <a:t>Hash</a:t>
            </a:r>
            <a:r>
              <a:rPr lang="zh-CN" altLang="en-US" sz="6000" dirty="0" smtClean="0"/>
              <a:t>的</a:t>
            </a:r>
            <a:r>
              <a:rPr lang="en-US" altLang="zh-CN" sz="6000" dirty="0" smtClean="0"/>
              <a:t>MAC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/24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采用</a:t>
            </a:r>
            <a:r>
              <a:rPr lang="en-US" altLang="zh-CN" dirty="0" smtClean="0">
                <a:solidFill>
                  <a:srgbClr val="FFFF00"/>
                </a:solidFill>
              </a:rPr>
              <a:t>Hash</a:t>
            </a:r>
            <a:r>
              <a:rPr lang="zh-CN" altLang="en-US" dirty="0" smtClean="0">
                <a:solidFill>
                  <a:srgbClr val="FFFF00"/>
                </a:solidFill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消息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认证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码方法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散列函数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(Hash)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接收变长的消息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作为输入，生成定长的消息摘要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作为输出。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为了认证消息，消息摘要随消息一起以可信的形式传送。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800100" indent="-342900" eaLnBrk="1" hangingPunct="1">
              <a:buFont typeface="Wingdings" panose="05000000000000000000" pitchFamily="2" charset="2"/>
              <a:buChar char="u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消息摘要可用传统对称密码加密。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800100" indent="-342900" eaLnBrk="1" hangingPunct="1">
              <a:buFont typeface="Wingdings" panose="05000000000000000000" pitchFamily="2" charset="2"/>
              <a:buChar char="u"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消息摘要可用公钥密码加密。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800100" indent="-342900" eaLnBrk="1" hangingPunct="1">
              <a:buFont typeface="Wingdings" panose="05000000000000000000" pitchFamily="2" charset="2"/>
              <a:buChar char="u"/>
            </a:pPr>
            <a:r>
              <a:rPr lang="zh-CN" altLang="en-US" sz="2500" dirty="0">
                <a:latin typeface="Times New Roman" panose="02020603050405020304" pitchFamily="18" charset="0"/>
              </a:rPr>
              <a:t>没有使用加密的消息认证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技术。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12410</TotalTime>
  <Words>1553</Words>
  <Application>Microsoft Office PowerPoint</Application>
  <PresentationFormat>A4 纸张(210x297 毫米)</PresentationFormat>
  <Paragraphs>293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安全导论</vt:lpstr>
      <vt:lpstr>1_安全导论</vt:lpstr>
      <vt:lpstr>自定义设计方案</vt:lpstr>
      <vt:lpstr>第10讲 消息认证码</vt:lpstr>
      <vt:lpstr>大  纲</vt:lpstr>
      <vt:lpstr>1.消息认证方法</vt:lpstr>
      <vt:lpstr>1.消息认证方法</vt:lpstr>
      <vt:lpstr>1.消息认证方法</vt:lpstr>
      <vt:lpstr>2.消息认证码</vt:lpstr>
      <vt:lpstr>2.消息认证码</vt:lpstr>
      <vt:lpstr>2.消息认证码</vt:lpstr>
      <vt:lpstr>3.采用Hash的MAC</vt:lpstr>
      <vt:lpstr>3.采用Hash的MAC</vt:lpstr>
      <vt:lpstr>3.采用Hash的MAC</vt:lpstr>
      <vt:lpstr>3.采用Hash的MAC</vt:lpstr>
      <vt:lpstr>3.采用Hash的MAC</vt:lpstr>
      <vt:lpstr>4.HMAC</vt:lpstr>
      <vt:lpstr>4.HMAC</vt:lpstr>
      <vt:lpstr>4.HMAC</vt:lpstr>
      <vt:lpstr>4.HMAC</vt:lpstr>
      <vt:lpstr>4.HMAC</vt:lpstr>
      <vt:lpstr>5.CMAC</vt:lpstr>
      <vt:lpstr>5.CMAC</vt:lpstr>
      <vt:lpstr>5.CMAC</vt:lpstr>
      <vt:lpstr>6.CCM</vt:lpstr>
      <vt:lpstr>6.CCM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695</cp:revision>
  <cp:lastPrinted>2014-08-23T14:47:45Z</cp:lastPrinted>
  <dcterms:created xsi:type="dcterms:W3CDTF">2003-05-17T02:00:08Z</dcterms:created>
  <dcterms:modified xsi:type="dcterms:W3CDTF">2021-06-21T03:32:01Z</dcterms:modified>
</cp:coreProperties>
</file>