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6"/>
  </p:notesMasterIdLst>
  <p:handoutMasterIdLst>
    <p:handoutMasterId r:id="rId27"/>
  </p:handoutMasterIdLst>
  <p:sldIdLst>
    <p:sldId id="258" r:id="rId4"/>
    <p:sldId id="456" r:id="rId5"/>
    <p:sldId id="457" r:id="rId6"/>
    <p:sldId id="470" r:id="rId7"/>
    <p:sldId id="458" r:id="rId8"/>
    <p:sldId id="471" r:id="rId9"/>
    <p:sldId id="472" r:id="rId10"/>
    <p:sldId id="469" r:id="rId11"/>
    <p:sldId id="474" r:id="rId12"/>
    <p:sldId id="460" r:id="rId13"/>
    <p:sldId id="473" r:id="rId14"/>
    <p:sldId id="475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6" r:id="rId23"/>
    <p:sldId id="484" r:id="rId24"/>
    <p:sldId id="485" r:id="rId25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73" d="100"/>
          <a:sy n="73" d="100"/>
        </p:scale>
        <p:origin x="420" y="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密钥分发与认证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Kerberos</a:t>
            </a:r>
          </a:p>
          <a:p>
            <a:pPr eaLnBrk="1" hangingPunct="1">
              <a:defRPr/>
            </a:pPr>
            <a:r>
              <a:rPr lang="en-AU" altLang="zh-CN" dirty="0" smtClean="0">
                <a:latin typeface="Times New Roman" panose="02020603050405020304" pitchFamily="18" charset="0"/>
              </a:rPr>
              <a:t>Kerberos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AU" altLang="zh-CN" dirty="0" smtClean="0">
                <a:latin typeface="Times New Roman" panose="02020603050405020304" pitchFamily="18" charset="0"/>
              </a:rPr>
              <a:t>MIT</a:t>
            </a:r>
            <a:r>
              <a:rPr lang="zh-CN" altLang="en-US" dirty="0">
                <a:latin typeface="Times New Roman" panose="02020603050405020304" pitchFamily="18" charset="0"/>
              </a:rPr>
              <a:t>开发的可信密钥服务器</a:t>
            </a:r>
            <a:r>
              <a:rPr lang="zh-CN" altLang="en-US" dirty="0" smtClean="0">
                <a:latin typeface="Times New Roman" panose="02020603050405020304" pitchFamily="18" charset="0"/>
              </a:rPr>
              <a:t>系统，在一</a:t>
            </a:r>
            <a:r>
              <a:rPr lang="zh-CN" altLang="en-US" dirty="0">
                <a:latin typeface="Times New Roman" panose="02020603050405020304" pitchFamily="18" charset="0"/>
              </a:rPr>
              <a:t>个分布式网络中提供集中式的私钥第三方</a:t>
            </a:r>
            <a:r>
              <a:rPr lang="zh-CN" altLang="en-US" dirty="0" smtClean="0">
                <a:latin typeface="Times New Roman" panose="02020603050405020304" pitchFamily="18" charset="0"/>
              </a:rPr>
              <a:t>认证服务。</a:t>
            </a:r>
            <a:endParaRPr lang="en-AU" altLang="zh-CN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允许</a:t>
            </a:r>
            <a:r>
              <a:rPr lang="zh-CN" altLang="en-US" sz="2800" b="1" dirty="0">
                <a:latin typeface="Times New Roman" panose="02020603050405020304" pitchFamily="18" charset="0"/>
              </a:rPr>
              <a:t>用户进行网络中的分布式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服务。</a:t>
            </a:r>
            <a:endParaRPr lang="en-AU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不</a:t>
            </a:r>
            <a:r>
              <a:rPr lang="zh-CN" altLang="en-US" sz="2800" b="1" dirty="0">
                <a:latin typeface="Times New Roman" panose="02020603050405020304" pitchFamily="18" charset="0"/>
              </a:rPr>
              <a:t>需要信任所有的工作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器。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所有人</a:t>
            </a:r>
            <a:r>
              <a:rPr lang="zh-CN" altLang="en-US" sz="2800" b="1" dirty="0">
                <a:latin typeface="Times New Roman" panose="02020603050405020304" pitchFamily="18" charset="0"/>
              </a:rPr>
              <a:t>信任一个中央认证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服务器。</a:t>
            </a:r>
            <a:endParaRPr lang="en-AU" altLang="zh-CN" sz="2800" b="1" dirty="0">
              <a:latin typeface="Times New Roman" panose="02020603050405020304" pitchFamily="18" charset="0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07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Kerberos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AU" altLang="zh-CN" dirty="0" smtClean="0">
                <a:latin typeface="Times New Roman" panose="02020603050405020304" pitchFamily="18" charset="0"/>
              </a:rPr>
              <a:t>Kerberos</a:t>
            </a:r>
            <a:r>
              <a:rPr lang="zh-CN" altLang="en-US" dirty="0" smtClean="0">
                <a:latin typeface="Times New Roman" panose="02020603050405020304" pitchFamily="18" charset="0"/>
              </a:rPr>
              <a:t>要求安全、可靠、透明、可扩展。</a:t>
            </a:r>
            <a:endParaRPr lang="en-AU" altLang="zh-CN" b="1" dirty="0" smtClean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lnSpc>
                <a:spcPct val="11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 smtClean="0">
                <a:latin typeface="+mn-ea"/>
              </a:rPr>
              <a:t>利用集中的认证服务来实现用户对服务器的认证。</a:t>
            </a:r>
            <a:endParaRPr lang="en-US" altLang="zh-CN" sz="2600" dirty="0" smtClean="0">
              <a:latin typeface="+mn-ea"/>
            </a:endParaRPr>
          </a:p>
          <a:p>
            <a:pPr marL="914400" indent="-457200" eaLnBrk="1" hangingPunct="1">
              <a:lnSpc>
                <a:spcPct val="11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 smtClean="0">
                <a:latin typeface="+mn-ea"/>
              </a:rPr>
              <a:t>同时服务器也对用户进行认证。</a:t>
            </a:r>
            <a:endParaRPr lang="en-US" altLang="zh-CN" sz="2600" dirty="0" smtClean="0">
              <a:latin typeface="+mn-ea"/>
            </a:endParaRPr>
          </a:p>
          <a:p>
            <a:pPr marL="914400" indent="-457200" eaLnBrk="1" hangingPunct="1">
              <a:lnSpc>
                <a:spcPct val="11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 smtClean="0">
                <a:latin typeface="+mn-ea"/>
              </a:rPr>
              <a:t>依赖于对称加密机制，不使用公钥加密机制。</a:t>
            </a:r>
            <a:endParaRPr lang="zh-CN" altLang="en-US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98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简单的认证会话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zh-CN" altLang="en-US" kern="0" dirty="0" smtClean="0">
                <a:latin typeface="+mn-ea"/>
              </a:rPr>
              <a:t>一个简单的认证会话：</a:t>
            </a:r>
            <a:endParaRPr lang="en-US" altLang="zh-CN" kern="0" dirty="0" smtClean="0">
              <a:latin typeface="+mn-ea"/>
            </a:endParaRP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(1) C-&gt;AS: 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V</a:t>
            </a: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(2) AS-&gt;C: Ticket</a:t>
            </a: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(3) C-&gt;V:  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||Ticket, Ticket=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i="1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, [ID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||AD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])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其中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C 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客户端，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AS 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认证服务器，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V 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服务器，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 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客户端上用户的身份标识，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服务器的</a:t>
            </a:r>
            <a:r>
              <a:rPr lang="zh-CN" altLang="en-US" sz="2500" kern="0" dirty="0">
                <a:latin typeface="Times New Roman" panose="02020603050405020304" pitchFamily="18" charset="0"/>
              </a:rPr>
              <a:t>身份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标识，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客户端上用户的口令，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AD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客户端的网络地址，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i="1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认证服务器和服务器间共享的加密密钥。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简单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的认证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）用户登录一个工作站，并请求访问服务器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）客户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端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模块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请求用户输入口令，并向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认证服务器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</a:rPr>
              <a:t>(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AS)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发送认证请求。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AS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收到客户端请求后检查用户口令，创建一个</a:t>
            </a:r>
            <a:r>
              <a:rPr lang="zh-CN" altLang="en-US" sz="2800" dirty="0">
                <a:latin typeface="Times New Roman" panose="02020603050405020304" pitchFamily="18" charset="0"/>
              </a:rPr>
              <a:t>认证凭据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ticket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）发送给客户端。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）客户端根据收到的</a:t>
            </a:r>
            <a:r>
              <a:rPr lang="zh-CN" altLang="en-US" sz="2800" dirty="0">
                <a:latin typeface="Times New Roman" panose="02020603050405020304" pitchFamily="18" charset="0"/>
              </a:rPr>
              <a:t>认证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凭据向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请求服务。</a:t>
            </a: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简单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的认证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这个方案存在两个问题：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用户希望需要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输入口令的次数最小，然而请求不同服务的时候需要用户输入多次口令。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在客户端向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AS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中请求认证时，口令采用明文传送，容易被窃听。</a:t>
            </a: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更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安全的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认证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zh-CN" altLang="en-US" kern="0" dirty="0" smtClean="0">
                <a:latin typeface="+mn-ea"/>
              </a:rPr>
              <a:t>一个更安全的认证会话（引入</a:t>
            </a:r>
            <a:r>
              <a:rPr lang="en-US" altLang="zh-CN" kern="0" dirty="0" smtClean="0">
                <a:latin typeface="+mn-ea"/>
              </a:rPr>
              <a:t>TGS</a:t>
            </a:r>
            <a:r>
              <a:rPr lang="zh-CN" altLang="en-US" kern="0" dirty="0" smtClean="0">
                <a:latin typeface="+mn-ea"/>
              </a:rPr>
              <a:t>）：</a:t>
            </a:r>
            <a:endParaRPr lang="en-US" altLang="zh-CN" kern="0" dirty="0" smtClean="0">
              <a:latin typeface="+mn-ea"/>
            </a:endParaRP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(1) C-&gt;AS: 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TGS 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//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每次用户登录会话就执行</a:t>
            </a:r>
            <a:r>
              <a:rPr lang="zh-CN" altLang="en-US" sz="2500" kern="0" dirty="0">
                <a:latin typeface="Times New Roman" panose="02020603050405020304" pitchFamily="18" charset="0"/>
              </a:rPr>
              <a:t>一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次</a:t>
            </a:r>
            <a:endParaRPr lang="en-US" altLang="zh-CN" sz="2500" kern="0" baseline="-25000" dirty="0" smtClean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(2) AS-&gt;C</a:t>
            </a:r>
            <a:r>
              <a:rPr lang="en-US" altLang="zh-CN" sz="2500" kern="0" dirty="0">
                <a:latin typeface="Times New Roman" panose="02020603050405020304" pitchFamily="18" charset="0"/>
              </a:rPr>
              <a:t>: 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5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)</a:t>
            </a: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(3) C-&gt;TGS: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ID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5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//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每个类型的服务执行</a:t>
            </a:r>
            <a:r>
              <a:rPr lang="zh-CN" altLang="en-US" sz="2500" kern="0" dirty="0">
                <a:latin typeface="Times New Roman" panose="02020603050405020304" pitchFamily="18" charset="0"/>
              </a:rPr>
              <a:t>一次</a:t>
            </a:r>
            <a:endParaRPr lang="en-US" altLang="zh-CN" sz="2500" kern="0" baseline="-25000" dirty="0" smtClean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(4) TGS-&gt;C: </a:t>
            </a:r>
            <a:r>
              <a:rPr lang="en-US" altLang="zh-CN" sz="25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 smtClean="0">
                <a:latin typeface="Times New Roman" panose="02020603050405020304" pitchFamily="18" charset="0"/>
              </a:rPr>
              <a:t>V</a:t>
            </a:r>
            <a:endParaRPr lang="en-US" altLang="zh-CN" sz="2500" kern="0" baseline="-25000" dirty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(5) C-&gt;V:  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5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 //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每个服务会话执行一次</a:t>
            </a:r>
            <a:endParaRPr lang="en-US" altLang="zh-CN" sz="2500" kern="0" baseline="-25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000" kern="0" dirty="0" smtClean="0">
                <a:latin typeface="Times New Roman" panose="02020603050405020304" pitchFamily="18" charset="0"/>
              </a:rPr>
              <a:t>其中 </a:t>
            </a:r>
            <a:r>
              <a:rPr lang="en-US" altLang="zh-CN" sz="20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0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0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[ID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000" kern="0" dirty="0" err="1" smtClean="0">
                <a:latin typeface="Times New Roman" panose="02020603050405020304" pitchFamily="18" charset="0"/>
              </a:rPr>
              <a:t>ID</a:t>
            </a:r>
            <a:r>
              <a:rPr lang="en-US" altLang="zh-CN" sz="20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000" kern="0" dirty="0">
                <a:latin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||TS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])</a:t>
            </a:r>
            <a:endParaRPr lang="en-US" altLang="zh-CN" sz="2000" kern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0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000" kern="0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000" i="1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kern="0" dirty="0">
                <a:latin typeface="Times New Roman" panose="02020603050405020304" pitchFamily="18" charset="0"/>
              </a:rPr>
              <a:t>, [ID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ID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kern="0" dirty="0">
                <a:latin typeface="Times New Roman" panose="02020603050405020304" pitchFamily="18" charset="0"/>
              </a:rPr>
              <a:t> ||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TS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]), TGS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= </a:t>
            </a:r>
            <a:r>
              <a:rPr lang="zh-CN" altLang="en-US" sz="2000" kern="0" dirty="0">
                <a:latin typeface="Times New Roman" panose="02020603050405020304" pitchFamily="18" charset="0"/>
              </a:rPr>
              <a:t>票据授权</a:t>
            </a:r>
            <a:r>
              <a:rPr lang="zh-CN" altLang="en-US" sz="2000" kern="0" dirty="0" smtClean="0">
                <a:latin typeface="Times New Roman" panose="02020603050405020304" pitchFamily="18" charset="0"/>
              </a:rPr>
              <a:t>服务器。</a:t>
            </a:r>
            <a:endParaRPr lang="en-US" altLang="zh-CN" sz="2000" kern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更安全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的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认证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defRPr/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客户端向认证服务器认证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kern="0" dirty="0">
                <a:latin typeface="Times New Roman" panose="02020603050405020304" pitchFamily="18" charset="0"/>
              </a:rPr>
              <a:t>（</a:t>
            </a:r>
            <a:r>
              <a:rPr lang="en-US" altLang="zh-CN" sz="2600" kern="0" dirty="0">
                <a:latin typeface="Times New Roman" panose="02020603050405020304" pitchFamily="18" charset="0"/>
              </a:rPr>
              <a:t>1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）客户端代表用户向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AS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请求票据授权票据。</a:t>
            </a:r>
            <a:endParaRPr lang="en-US" altLang="zh-CN" sz="2600" kern="0" dirty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kern="0" dirty="0">
                <a:latin typeface="Times New Roman" panose="02020603050405020304" pitchFamily="18" charset="0"/>
              </a:rPr>
              <a:t>（</a:t>
            </a:r>
            <a:r>
              <a:rPr lang="en-US" altLang="zh-CN" sz="2600" kern="0" dirty="0">
                <a:latin typeface="Times New Roman" panose="02020603050405020304" pitchFamily="18" charset="0"/>
              </a:rPr>
              <a:t>2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AS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返回一个由用户口令生成的密钥加密过的票据。</a:t>
            </a:r>
            <a:endParaRPr lang="en-US" altLang="zh-CN" sz="2600" kern="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客户端有了票据授权票据之后，可以申请访问任意服务器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）客户端代表用户请求一个服务授权票据。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TGS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对收到的票据进行解密，并通过其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ID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来验证解密是否成功，之后向客户端发送一个服务授权票据。</a:t>
            </a:r>
            <a:endParaRPr lang="en-AU" altLang="zh-CN" sz="2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更安全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的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认证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defRPr/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客户端有了服务授权票据之后，可以获取相应服务的访问 </a:t>
            </a:r>
            <a:endParaRPr lang="en-US" altLang="zh-CN" sz="2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）客户端代表用户请求访问一个服务。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endParaRPr lang="en-US" altLang="zh-CN" sz="13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这个方案只需要用户输入一次用户口令和保护用户口令。但仍存在以下问题：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endParaRPr lang="en-US" altLang="zh-CN" sz="13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票据授权票据的有效期问题，容易受到重放攻击。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一个网络服务必须确认使用票据的人就是被授予票据的人。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服务器可能需要向用户进行自我验证。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Kerberos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版本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4</a:t>
            </a:r>
          </a:p>
          <a:p>
            <a:pPr eaLnBrk="1" hangingPunct="1"/>
            <a:r>
              <a:rPr lang="zh-CN" altLang="en-US" sz="2600" kern="0" dirty="0" smtClean="0">
                <a:latin typeface="+mn-ea"/>
              </a:rPr>
              <a:t>实际的</a:t>
            </a:r>
            <a:r>
              <a:rPr lang="en-US" altLang="zh-CN" sz="2600" kern="0" dirty="0" smtClean="0">
                <a:latin typeface="+mn-ea"/>
              </a:rPr>
              <a:t>Kerberos</a:t>
            </a:r>
            <a:r>
              <a:rPr lang="zh-CN" altLang="en-US" sz="2600" kern="0" dirty="0" smtClean="0">
                <a:latin typeface="+mn-ea"/>
              </a:rPr>
              <a:t>协议</a:t>
            </a:r>
            <a:r>
              <a:rPr lang="en-US" altLang="zh-CN" sz="2600" kern="0" dirty="0" smtClean="0">
                <a:latin typeface="+mn-ea"/>
              </a:rPr>
              <a:t>:</a:t>
            </a:r>
          </a:p>
          <a:p>
            <a:pPr marL="457200" eaLnBrk="1" hangingPunct="1">
              <a:defRPr/>
            </a:pPr>
            <a:r>
              <a:rPr lang="en-US" altLang="zh-CN" sz="2600" kern="0" dirty="0">
                <a:latin typeface="Times New Roman" panose="02020603050405020304" pitchFamily="18" charset="0"/>
              </a:rPr>
              <a:t>(1) C-&gt;AS: ID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ID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1  </a:t>
            </a: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(2) AS-&gt;C: 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 [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ID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])</a:t>
            </a: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 [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||ID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||AD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ID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 ||TS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])</a:t>
            </a:r>
          </a:p>
          <a:p>
            <a:pPr marL="457200" indent="-457200" eaLnBrk="1" hangingPunct="1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600" kern="0" dirty="0" smtClean="0">
                <a:latin typeface="Times New Roman" panose="02020603050405020304" pitchFamily="18" charset="0"/>
              </a:rPr>
              <a:t>用于获取票据授权票据的认证服务交换，给客户端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TGS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服务器分配了临时会话密钥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C,tgs</a:t>
            </a:r>
            <a:r>
              <a:rPr lang="zh-CN" altLang="en-US" sz="2600" kern="0" dirty="0">
                <a:latin typeface="Times New Roman" panose="02020603050405020304" pitchFamily="18" charset="0"/>
              </a:rPr>
              <a:t> 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用于相互认证。</a:t>
            </a:r>
            <a:endParaRPr lang="en-US" altLang="zh-CN" sz="2600" kern="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6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5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Kerberos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版本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4</a:t>
            </a:r>
          </a:p>
          <a:p>
            <a:pPr eaLnBrk="1" hangingPunct="1"/>
            <a:r>
              <a:rPr lang="zh-CN" altLang="en-US" sz="2600" kern="0" dirty="0" smtClean="0">
                <a:latin typeface="+mn-ea"/>
              </a:rPr>
              <a:t>实际的</a:t>
            </a:r>
            <a:r>
              <a:rPr lang="en-US" altLang="zh-CN" sz="2600" kern="0" dirty="0" smtClean="0">
                <a:latin typeface="+mn-ea"/>
              </a:rPr>
              <a:t>Kerberos</a:t>
            </a:r>
            <a:r>
              <a:rPr lang="zh-CN" altLang="en-US" sz="2600" kern="0" dirty="0" smtClean="0">
                <a:latin typeface="+mn-ea"/>
              </a:rPr>
              <a:t>协议</a:t>
            </a:r>
            <a:r>
              <a:rPr lang="en-US" altLang="zh-CN" sz="2600" kern="0" dirty="0" smtClean="0">
                <a:latin typeface="+mn-ea"/>
              </a:rPr>
              <a:t>:</a:t>
            </a: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(3) C-&gt;TGS: ID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Authenticator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</a:t>
            </a:r>
            <a:endParaRPr lang="en-US" altLang="zh-CN" sz="2600" kern="0" baseline="-25000" dirty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kern="0" dirty="0">
                <a:latin typeface="Times New Roman" panose="02020603050405020304" pitchFamily="18" charset="0"/>
              </a:rPr>
              <a:t>4) TGS-&gt;C: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E(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 [K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C,V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>
                <a:latin typeface="Times New Roman" panose="02020603050405020304" pitchFamily="18" charset="0"/>
              </a:rPr>
              <a:t> ID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]||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)</a:t>
            </a:r>
          </a:p>
          <a:p>
            <a:pPr marL="457200" eaLnBrk="1" hangingPunct="1">
              <a:defRPr/>
            </a:pPr>
            <a:r>
              <a:rPr lang="en-US" altLang="zh-CN" sz="28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800" kern="0" baseline="-25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C,V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ID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ID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TS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])</a:t>
            </a:r>
          </a:p>
          <a:p>
            <a:pPr marL="457200" eaLnBrk="1" hangingPunct="1">
              <a:defRPr/>
            </a:pPr>
            <a:r>
              <a:rPr lang="en-US" altLang="zh-CN" sz="2600" kern="0" dirty="0" err="1" smtClean="0">
                <a:latin typeface="Times New Roman" panose="02020603050405020304" pitchFamily="18" charset="0"/>
              </a:rPr>
              <a:t>Authenticator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600" kern="0" dirty="0">
                <a:latin typeface="Times New Roman" panose="02020603050405020304" pitchFamily="18" charset="0"/>
              </a:rPr>
              <a:t>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[ID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||AD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])</a:t>
            </a:r>
            <a:endParaRPr lang="en-US" altLang="zh-CN" sz="2600" kern="0" baseline="-250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600" kern="0" dirty="0" smtClean="0">
                <a:latin typeface="Times New Roman" panose="02020603050405020304" pitchFamily="18" charset="0"/>
              </a:rPr>
              <a:t>用于获取服务授权</a:t>
            </a:r>
            <a:r>
              <a:rPr lang="zh-CN" altLang="en-US" sz="2600" kern="0" dirty="0">
                <a:latin typeface="Times New Roman" panose="02020603050405020304" pitchFamily="18" charset="0"/>
              </a:rPr>
              <a:t>票据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的票据授权服务交换，给</a:t>
            </a:r>
            <a:r>
              <a:rPr lang="zh-CN" altLang="en-US" sz="2600" kern="0" dirty="0">
                <a:latin typeface="Times New Roman" panose="02020603050405020304" pitchFamily="18" charset="0"/>
              </a:rPr>
              <a:t>客户端</a:t>
            </a:r>
            <a:r>
              <a:rPr lang="en-US" altLang="zh-CN" sz="2600" kern="0" dirty="0">
                <a:latin typeface="Times New Roman" panose="02020603050405020304" pitchFamily="18" charset="0"/>
              </a:rPr>
              <a:t>C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和请求服务器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分配</a:t>
            </a:r>
            <a:r>
              <a:rPr lang="zh-CN" altLang="en-US" sz="2600" kern="0" dirty="0">
                <a:latin typeface="Times New Roman" panose="02020603050405020304" pitchFamily="18" charset="0"/>
              </a:rPr>
              <a:t>了临时会话密钥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C,V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600" kern="0" dirty="0">
                <a:latin typeface="Times New Roman" panose="02020603050405020304" pitchFamily="18" charset="0"/>
              </a:rPr>
              <a:t>用于相互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认证</a:t>
            </a:r>
            <a:r>
              <a:rPr lang="zh-CN" altLang="en-US" sz="2600" kern="0" dirty="0">
                <a:latin typeface="Times New Roman" panose="02020603050405020304" pitchFamily="18" charset="0"/>
              </a:rPr>
              <a:t>。</a:t>
            </a:r>
            <a:endParaRPr lang="en-US" altLang="zh-CN" sz="2600" kern="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6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9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</a:rPr>
              <a:t>密钥分发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AU" altLang="zh-CN" dirty="0" smtClean="0">
                <a:latin typeface="Times New Roman" panose="02020603050405020304" pitchFamily="18" charset="0"/>
              </a:rPr>
              <a:t>Kerberos</a:t>
            </a:r>
            <a:r>
              <a:rPr lang="zh-CN" altLang="en-US" dirty="0" smtClean="0">
                <a:latin typeface="Times New Roman" panose="02020603050405020304" pitchFamily="18" charset="0"/>
              </a:rPr>
              <a:t>认证协议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Kerberos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版本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4</a:t>
            </a:r>
          </a:p>
          <a:p>
            <a:pPr eaLnBrk="1" hangingPunct="1"/>
            <a:r>
              <a:rPr lang="zh-CN" altLang="en-US" sz="2600" kern="0" dirty="0" smtClean="0">
                <a:latin typeface="+mn-ea"/>
              </a:rPr>
              <a:t>实际的</a:t>
            </a:r>
            <a:r>
              <a:rPr lang="en-US" altLang="zh-CN" sz="2600" kern="0" dirty="0" smtClean="0">
                <a:latin typeface="+mn-ea"/>
              </a:rPr>
              <a:t>Kerberos</a:t>
            </a:r>
            <a:r>
              <a:rPr lang="zh-CN" altLang="en-US" sz="2600" kern="0" dirty="0" smtClean="0">
                <a:latin typeface="+mn-ea"/>
              </a:rPr>
              <a:t>协议</a:t>
            </a:r>
            <a:r>
              <a:rPr lang="en-US" altLang="zh-CN" sz="2600" kern="0" dirty="0" smtClean="0">
                <a:latin typeface="+mn-ea"/>
              </a:rPr>
              <a:t>:</a:t>
            </a: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(5) C-&gt;V: 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Authenticator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</a:t>
            </a:r>
            <a:endParaRPr lang="en-US" altLang="zh-CN" sz="2600" kern="0" baseline="-25000" dirty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(6) V-</a:t>
            </a:r>
            <a:r>
              <a:rPr lang="en-US" altLang="zh-CN" sz="2600" kern="0" dirty="0">
                <a:latin typeface="Times New Roman" panose="02020603050405020304" pitchFamily="18" charset="0"/>
              </a:rPr>
              <a:t>&gt;C: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E(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C,V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 [TS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+1]) (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用于双向认证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)</a:t>
            </a:r>
          </a:p>
          <a:p>
            <a:pPr marL="457200" eaLnBrk="1" hangingPunct="1">
              <a:defRPr/>
            </a:pPr>
            <a:r>
              <a:rPr lang="en-US" altLang="zh-CN" sz="28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800" kern="0" baseline="-25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C,V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ID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ID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TS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])</a:t>
            </a:r>
          </a:p>
          <a:p>
            <a:pPr marL="457200" eaLnBrk="1" hangingPunct="1">
              <a:defRPr/>
            </a:pPr>
            <a:r>
              <a:rPr lang="en-US" altLang="zh-CN" sz="2600" kern="0" dirty="0" err="1" smtClean="0">
                <a:latin typeface="Times New Roman" panose="02020603050405020304" pitchFamily="18" charset="0"/>
              </a:rPr>
              <a:t>Authenticator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C,V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 [ID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||AD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])</a:t>
            </a:r>
            <a:endParaRPr lang="en-US" altLang="zh-CN" sz="2600" kern="0" baseline="-250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600" kern="0" dirty="0" smtClean="0">
                <a:latin typeface="Times New Roman" panose="02020603050405020304" pitchFamily="18" charset="0"/>
              </a:rPr>
              <a:t>为获得服务而进行的客户端服务器认证交换</a:t>
            </a:r>
            <a:endParaRPr lang="en-US" altLang="zh-CN" sz="2600" kern="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6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9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59539" y="1737394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Kerberos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概览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eaLnBrk="1" hangingPunct="1">
              <a:defRPr/>
            </a:pPr>
            <a:endParaRPr lang="en-US" altLang="zh-CN" sz="2600" kern="0" dirty="0" smtClean="0">
              <a:latin typeface="+mn-ea"/>
            </a:endParaRPr>
          </a:p>
        </p:txBody>
      </p:sp>
      <p:pic>
        <p:nvPicPr>
          <p:cNvPr id="7" name="Picture 7" descr="End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76" y="3212976"/>
            <a:ext cx="5356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5959360" y="5072073"/>
            <a:ext cx="504055" cy="1008112"/>
            <a:chOff x="3475" y="907"/>
            <a:chExt cx="567" cy="988"/>
          </a:xfrm>
        </p:grpSpPr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3720" y="940"/>
              <a:ext cx="321" cy="955"/>
            </a:xfrm>
            <a:custGeom>
              <a:avLst/>
              <a:gdLst>
                <a:gd name="T0" fmla="*/ 0 w 321"/>
                <a:gd name="T1" fmla="*/ 88 h 955"/>
                <a:gd name="T2" fmla="*/ 320 w 321"/>
                <a:gd name="T3" fmla="*/ 0 h 955"/>
                <a:gd name="T4" fmla="*/ 320 w 321"/>
                <a:gd name="T5" fmla="*/ 752 h 955"/>
                <a:gd name="T6" fmla="*/ 1 w 321"/>
                <a:gd name="T7" fmla="*/ 954 h 955"/>
                <a:gd name="T8" fmla="*/ 0 w 321"/>
                <a:gd name="T9" fmla="*/ 88 h 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955"/>
                <a:gd name="T17" fmla="*/ 321 w 321"/>
                <a:gd name="T18" fmla="*/ 955 h 9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955">
                  <a:moveTo>
                    <a:pt x="0" y="88"/>
                  </a:moveTo>
                  <a:lnTo>
                    <a:pt x="320" y="0"/>
                  </a:lnTo>
                  <a:lnTo>
                    <a:pt x="320" y="752"/>
                  </a:lnTo>
                  <a:lnTo>
                    <a:pt x="1" y="954"/>
                  </a:lnTo>
                  <a:lnTo>
                    <a:pt x="0" y="88"/>
                  </a:lnTo>
                </a:path>
              </a:pathLst>
            </a:custGeom>
            <a:solidFill>
              <a:srgbClr val="99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3475" y="973"/>
              <a:ext cx="250" cy="9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55"/>
                </a:cxn>
                <a:cxn ang="0">
                  <a:pos x="249" y="919"/>
                </a:cxn>
                <a:cxn ang="0">
                  <a:pos x="0" y="766"/>
                </a:cxn>
                <a:cxn ang="0">
                  <a:pos x="0" y="0"/>
                </a:cxn>
              </a:cxnLst>
              <a:rect l="0" t="0" r="r" b="b"/>
              <a:pathLst>
                <a:path w="250" h="920">
                  <a:moveTo>
                    <a:pt x="0" y="0"/>
                  </a:moveTo>
                  <a:lnTo>
                    <a:pt x="247" y="55"/>
                  </a:lnTo>
                  <a:lnTo>
                    <a:pt x="249" y="919"/>
                  </a:lnTo>
                  <a:lnTo>
                    <a:pt x="0" y="76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50000">
                  <a:schemeClr val="tx1"/>
                </a:gs>
                <a:gs pos="100000">
                  <a:schemeClr val="hlink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3479" y="907"/>
              <a:ext cx="563" cy="120"/>
            </a:xfrm>
            <a:custGeom>
              <a:avLst/>
              <a:gdLst>
                <a:gd name="T0" fmla="*/ 0 w 563"/>
                <a:gd name="T1" fmla="*/ 63 h 120"/>
                <a:gd name="T2" fmla="*/ 324 w 563"/>
                <a:gd name="T3" fmla="*/ 0 h 120"/>
                <a:gd name="T4" fmla="*/ 562 w 563"/>
                <a:gd name="T5" fmla="*/ 30 h 120"/>
                <a:gd name="T6" fmla="*/ 243 w 563"/>
                <a:gd name="T7" fmla="*/ 119 h 120"/>
                <a:gd name="T8" fmla="*/ 0 w 563"/>
                <a:gd name="T9" fmla="*/ 63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3"/>
                <a:gd name="T16" fmla="*/ 0 h 120"/>
                <a:gd name="T17" fmla="*/ 563 w 563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3" h="120">
                  <a:moveTo>
                    <a:pt x="0" y="63"/>
                  </a:moveTo>
                  <a:lnTo>
                    <a:pt x="324" y="0"/>
                  </a:lnTo>
                  <a:lnTo>
                    <a:pt x="562" y="30"/>
                  </a:lnTo>
                  <a:lnTo>
                    <a:pt x="243" y="119"/>
                  </a:lnTo>
                  <a:lnTo>
                    <a:pt x="0" y="63"/>
                  </a:lnTo>
                </a:path>
              </a:pathLst>
            </a:custGeom>
            <a:solidFill>
              <a:srgbClr val="FF8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3504" y="1018"/>
              <a:ext cx="176" cy="54"/>
            </a:xfrm>
            <a:custGeom>
              <a:avLst/>
              <a:gdLst>
                <a:gd name="T0" fmla="*/ 1 w 176"/>
                <a:gd name="T1" fmla="*/ 0 h 54"/>
                <a:gd name="T2" fmla="*/ 0 w 176"/>
                <a:gd name="T3" fmla="*/ 9 h 54"/>
                <a:gd name="T4" fmla="*/ 173 w 176"/>
                <a:gd name="T5" fmla="*/ 53 h 54"/>
                <a:gd name="T6" fmla="*/ 175 w 176"/>
                <a:gd name="T7" fmla="*/ 43 h 54"/>
                <a:gd name="T8" fmla="*/ 1 w 176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54"/>
                <a:gd name="T17" fmla="*/ 176 w 176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54">
                  <a:moveTo>
                    <a:pt x="1" y="0"/>
                  </a:moveTo>
                  <a:lnTo>
                    <a:pt x="0" y="9"/>
                  </a:lnTo>
                  <a:lnTo>
                    <a:pt x="173" y="53"/>
                  </a:lnTo>
                  <a:lnTo>
                    <a:pt x="175" y="43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3512" y="1059"/>
              <a:ext cx="170" cy="57"/>
            </a:xfrm>
            <a:custGeom>
              <a:avLst/>
              <a:gdLst>
                <a:gd name="T0" fmla="*/ 1 w 170"/>
                <a:gd name="T1" fmla="*/ 0 h 57"/>
                <a:gd name="T2" fmla="*/ 0 w 170"/>
                <a:gd name="T3" fmla="*/ 9 h 57"/>
                <a:gd name="T4" fmla="*/ 167 w 170"/>
                <a:gd name="T5" fmla="*/ 56 h 57"/>
                <a:gd name="T6" fmla="*/ 169 w 170"/>
                <a:gd name="T7" fmla="*/ 46 h 57"/>
                <a:gd name="T8" fmla="*/ 1 w 170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57"/>
                <a:gd name="T17" fmla="*/ 170 w 170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57">
                  <a:moveTo>
                    <a:pt x="1" y="0"/>
                  </a:moveTo>
                  <a:lnTo>
                    <a:pt x="0" y="9"/>
                  </a:lnTo>
                  <a:lnTo>
                    <a:pt x="167" y="56"/>
                  </a:lnTo>
                  <a:lnTo>
                    <a:pt x="169" y="46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3511" y="1097"/>
              <a:ext cx="174" cy="66"/>
            </a:xfrm>
            <a:custGeom>
              <a:avLst/>
              <a:gdLst>
                <a:gd name="T0" fmla="*/ 1 w 174"/>
                <a:gd name="T1" fmla="*/ 0 h 66"/>
                <a:gd name="T2" fmla="*/ 0 w 174"/>
                <a:gd name="T3" fmla="*/ 9 h 66"/>
                <a:gd name="T4" fmla="*/ 171 w 174"/>
                <a:gd name="T5" fmla="*/ 65 h 66"/>
                <a:gd name="T6" fmla="*/ 173 w 174"/>
                <a:gd name="T7" fmla="*/ 55 h 66"/>
                <a:gd name="T8" fmla="*/ 1 w 174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66"/>
                <a:gd name="T17" fmla="*/ 174 w 17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66">
                  <a:moveTo>
                    <a:pt x="1" y="0"/>
                  </a:moveTo>
                  <a:lnTo>
                    <a:pt x="0" y="9"/>
                  </a:lnTo>
                  <a:lnTo>
                    <a:pt x="171" y="65"/>
                  </a:lnTo>
                  <a:lnTo>
                    <a:pt x="173" y="5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3504" y="1661"/>
              <a:ext cx="172" cy="93"/>
            </a:xfrm>
            <a:custGeom>
              <a:avLst/>
              <a:gdLst>
                <a:gd name="T0" fmla="*/ 5 w 172"/>
                <a:gd name="T1" fmla="*/ 0 h 93"/>
                <a:gd name="T2" fmla="*/ 0 w 172"/>
                <a:gd name="T3" fmla="*/ 7 h 93"/>
                <a:gd name="T4" fmla="*/ 165 w 172"/>
                <a:gd name="T5" fmla="*/ 92 h 93"/>
                <a:gd name="T6" fmla="*/ 171 w 172"/>
                <a:gd name="T7" fmla="*/ 84 h 93"/>
                <a:gd name="T8" fmla="*/ 5 w 172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93"/>
                <a:gd name="T17" fmla="*/ 172 w 172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93">
                  <a:moveTo>
                    <a:pt x="5" y="0"/>
                  </a:moveTo>
                  <a:lnTo>
                    <a:pt x="0" y="7"/>
                  </a:lnTo>
                  <a:lnTo>
                    <a:pt x="165" y="92"/>
                  </a:lnTo>
                  <a:lnTo>
                    <a:pt x="171" y="84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3505" y="1703"/>
              <a:ext cx="177" cy="107"/>
            </a:xfrm>
            <a:custGeom>
              <a:avLst/>
              <a:gdLst>
                <a:gd name="T0" fmla="*/ 5 w 177"/>
                <a:gd name="T1" fmla="*/ 0 h 107"/>
                <a:gd name="T2" fmla="*/ 0 w 177"/>
                <a:gd name="T3" fmla="*/ 7 h 107"/>
                <a:gd name="T4" fmla="*/ 170 w 177"/>
                <a:gd name="T5" fmla="*/ 106 h 107"/>
                <a:gd name="T6" fmla="*/ 176 w 177"/>
                <a:gd name="T7" fmla="*/ 98 h 107"/>
                <a:gd name="T8" fmla="*/ 5 w 17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07"/>
                <a:gd name="T17" fmla="*/ 177 w 17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07">
                  <a:moveTo>
                    <a:pt x="5" y="0"/>
                  </a:moveTo>
                  <a:lnTo>
                    <a:pt x="0" y="7"/>
                  </a:lnTo>
                  <a:lnTo>
                    <a:pt x="170" y="106"/>
                  </a:lnTo>
                  <a:lnTo>
                    <a:pt x="176" y="98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60512" y="2348880"/>
            <a:ext cx="132173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1.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用户登录工作站，并请求主机服务。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504351" y="4039904"/>
            <a:ext cx="20723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3.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工作站提示用户输入口令，并用口令解密到来的消息。然后将票据和包含用户名、网络地址和时间的认证符发给</a:t>
            </a: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TGS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。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509266" y="5467290"/>
            <a:ext cx="17794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5.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工作站向服务器发送票据和认证符。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 flipV="1">
            <a:off x="2053175" y="3997007"/>
            <a:ext cx="3763921" cy="14974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2131328" y="3763735"/>
            <a:ext cx="3734897" cy="14521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3532141" y="4164962"/>
            <a:ext cx="11995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请求服务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3805595" y="4979248"/>
            <a:ext cx="109647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提供服务器认证符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550264" y="3789040"/>
            <a:ext cx="317368" cy="67752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406650" y="4629237"/>
            <a:ext cx="96217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每个服务对话执行一次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H="1" flipV="1">
            <a:off x="2858906" y="4376430"/>
            <a:ext cx="66582" cy="273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 bwMode="auto">
          <a:xfrm>
            <a:off x="5385048" y="2204864"/>
            <a:ext cx="3312368" cy="19693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669994" y="2564904"/>
            <a:ext cx="1388307" cy="5460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677995" y="3548282"/>
            <a:ext cx="1380308" cy="5287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37" name="Group 10"/>
          <p:cNvGrpSpPr>
            <a:grpSpLocks/>
          </p:cNvGrpSpPr>
          <p:nvPr/>
        </p:nvGrpSpPr>
        <p:grpSpPr bwMode="auto">
          <a:xfrm>
            <a:off x="7761312" y="2576258"/>
            <a:ext cx="569496" cy="586168"/>
            <a:chOff x="4180" y="1662"/>
            <a:chExt cx="601" cy="485"/>
          </a:xfrm>
        </p:grpSpPr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4180" y="1736"/>
              <a:ext cx="601" cy="4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0" y="0"/>
                </a:cxn>
                <a:cxn ang="0">
                  <a:pos x="600" y="323"/>
                </a:cxn>
                <a:cxn ang="0">
                  <a:pos x="596" y="327"/>
                </a:cxn>
                <a:cxn ang="0">
                  <a:pos x="591" y="331"/>
                </a:cxn>
                <a:cxn ang="0">
                  <a:pos x="585" y="337"/>
                </a:cxn>
                <a:cxn ang="0">
                  <a:pos x="575" y="344"/>
                </a:cxn>
                <a:cxn ang="0">
                  <a:pos x="570" y="348"/>
                </a:cxn>
                <a:cxn ang="0">
                  <a:pos x="563" y="351"/>
                </a:cxn>
                <a:cxn ang="0">
                  <a:pos x="550" y="360"/>
                </a:cxn>
                <a:cxn ang="0">
                  <a:pos x="542" y="364"/>
                </a:cxn>
                <a:cxn ang="0">
                  <a:pos x="533" y="368"/>
                </a:cxn>
                <a:cxn ang="0">
                  <a:pos x="515" y="376"/>
                </a:cxn>
                <a:cxn ang="0">
                  <a:pos x="493" y="384"/>
                </a:cxn>
                <a:cxn ang="0">
                  <a:pos x="481" y="387"/>
                </a:cxn>
                <a:cxn ang="0">
                  <a:pos x="468" y="391"/>
                </a:cxn>
                <a:cxn ang="0">
                  <a:pos x="456" y="395"/>
                </a:cxn>
                <a:cxn ang="0">
                  <a:pos x="442" y="398"/>
                </a:cxn>
                <a:cxn ang="0">
                  <a:pos x="412" y="403"/>
                </a:cxn>
                <a:cxn ang="0">
                  <a:pos x="396" y="405"/>
                </a:cxn>
                <a:cxn ang="0">
                  <a:pos x="380" y="407"/>
                </a:cxn>
                <a:cxn ang="0">
                  <a:pos x="362" y="408"/>
                </a:cxn>
                <a:cxn ang="0">
                  <a:pos x="343" y="410"/>
                </a:cxn>
                <a:cxn ang="0">
                  <a:pos x="325" y="410"/>
                </a:cxn>
                <a:cxn ang="0">
                  <a:pos x="305" y="410"/>
                </a:cxn>
                <a:cxn ang="0">
                  <a:pos x="282" y="408"/>
                </a:cxn>
                <a:cxn ang="0">
                  <a:pos x="261" y="407"/>
                </a:cxn>
                <a:cxn ang="0">
                  <a:pos x="251" y="407"/>
                </a:cxn>
                <a:cxn ang="0">
                  <a:pos x="240" y="406"/>
                </a:cxn>
                <a:cxn ang="0">
                  <a:pos x="221" y="404"/>
                </a:cxn>
                <a:cxn ang="0">
                  <a:pos x="202" y="402"/>
                </a:cxn>
                <a:cxn ang="0">
                  <a:pos x="185" y="400"/>
                </a:cxn>
                <a:cxn ang="0">
                  <a:pos x="153" y="394"/>
                </a:cxn>
                <a:cxn ang="0">
                  <a:pos x="125" y="387"/>
                </a:cxn>
                <a:cxn ang="0">
                  <a:pos x="100" y="380"/>
                </a:cxn>
                <a:cxn ang="0">
                  <a:pos x="88" y="377"/>
                </a:cxn>
                <a:cxn ang="0">
                  <a:pos x="80" y="372"/>
                </a:cxn>
                <a:cxn ang="0">
                  <a:pos x="61" y="365"/>
                </a:cxn>
                <a:cxn ang="0">
                  <a:pos x="45" y="356"/>
                </a:cxn>
                <a:cxn ang="0">
                  <a:pos x="32" y="349"/>
                </a:cxn>
                <a:cxn ang="0">
                  <a:pos x="22" y="343"/>
                </a:cxn>
                <a:cxn ang="0">
                  <a:pos x="17" y="339"/>
                </a:cxn>
                <a:cxn ang="0">
                  <a:pos x="13" y="336"/>
                </a:cxn>
                <a:cxn ang="0">
                  <a:pos x="3" y="327"/>
                </a:cxn>
                <a:cxn ang="0">
                  <a:pos x="0" y="323"/>
                </a:cxn>
                <a:cxn ang="0">
                  <a:pos x="0" y="0"/>
                </a:cxn>
              </a:cxnLst>
              <a:rect l="0" t="0" r="r" b="b"/>
              <a:pathLst>
                <a:path w="601" h="411">
                  <a:moveTo>
                    <a:pt x="0" y="0"/>
                  </a:moveTo>
                  <a:lnTo>
                    <a:pt x="600" y="0"/>
                  </a:lnTo>
                  <a:lnTo>
                    <a:pt x="600" y="323"/>
                  </a:lnTo>
                  <a:lnTo>
                    <a:pt x="596" y="327"/>
                  </a:lnTo>
                  <a:lnTo>
                    <a:pt x="591" y="331"/>
                  </a:lnTo>
                  <a:lnTo>
                    <a:pt x="585" y="337"/>
                  </a:lnTo>
                  <a:lnTo>
                    <a:pt x="575" y="344"/>
                  </a:lnTo>
                  <a:lnTo>
                    <a:pt x="570" y="348"/>
                  </a:lnTo>
                  <a:lnTo>
                    <a:pt x="563" y="351"/>
                  </a:lnTo>
                  <a:lnTo>
                    <a:pt x="550" y="360"/>
                  </a:lnTo>
                  <a:lnTo>
                    <a:pt x="542" y="364"/>
                  </a:lnTo>
                  <a:lnTo>
                    <a:pt x="533" y="368"/>
                  </a:lnTo>
                  <a:lnTo>
                    <a:pt x="515" y="376"/>
                  </a:lnTo>
                  <a:lnTo>
                    <a:pt x="493" y="384"/>
                  </a:lnTo>
                  <a:lnTo>
                    <a:pt x="481" y="387"/>
                  </a:lnTo>
                  <a:lnTo>
                    <a:pt x="468" y="391"/>
                  </a:lnTo>
                  <a:lnTo>
                    <a:pt x="456" y="395"/>
                  </a:lnTo>
                  <a:lnTo>
                    <a:pt x="442" y="398"/>
                  </a:lnTo>
                  <a:lnTo>
                    <a:pt x="412" y="403"/>
                  </a:lnTo>
                  <a:lnTo>
                    <a:pt x="396" y="405"/>
                  </a:lnTo>
                  <a:lnTo>
                    <a:pt x="380" y="407"/>
                  </a:lnTo>
                  <a:lnTo>
                    <a:pt x="362" y="408"/>
                  </a:lnTo>
                  <a:lnTo>
                    <a:pt x="343" y="410"/>
                  </a:lnTo>
                  <a:lnTo>
                    <a:pt x="325" y="410"/>
                  </a:lnTo>
                  <a:lnTo>
                    <a:pt x="305" y="410"/>
                  </a:lnTo>
                  <a:lnTo>
                    <a:pt x="282" y="408"/>
                  </a:lnTo>
                  <a:lnTo>
                    <a:pt x="261" y="407"/>
                  </a:lnTo>
                  <a:lnTo>
                    <a:pt x="251" y="407"/>
                  </a:lnTo>
                  <a:lnTo>
                    <a:pt x="240" y="406"/>
                  </a:lnTo>
                  <a:lnTo>
                    <a:pt x="221" y="404"/>
                  </a:lnTo>
                  <a:lnTo>
                    <a:pt x="202" y="402"/>
                  </a:lnTo>
                  <a:lnTo>
                    <a:pt x="185" y="400"/>
                  </a:lnTo>
                  <a:lnTo>
                    <a:pt x="153" y="394"/>
                  </a:lnTo>
                  <a:lnTo>
                    <a:pt x="125" y="387"/>
                  </a:lnTo>
                  <a:lnTo>
                    <a:pt x="100" y="380"/>
                  </a:lnTo>
                  <a:lnTo>
                    <a:pt x="88" y="377"/>
                  </a:lnTo>
                  <a:lnTo>
                    <a:pt x="80" y="372"/>
                  </a:lnTo>
                  <a:lnTo>
                    <a:pt x="61" y="365"/>
                  </a:lnTo>
                  <a:lnTo>
                    <a:pt x="45" y="356"/>
                  </a:lnTo>
                  <a:lnTo>
                    <a:pt x="32" y="349"/>
                  </a:lnTo>
                  <a:lnTo>
                    <a:pt x="22" y="343"/>
                  </a:lnTo>
                  <a:lnTo>
                    <a:pt x="17" y="339"/>
                  </a:lnTo>
                  <a:lnTo>
                    <a:pt x="13" y="336"/>
                  </a:lnTo>
                  <a:lnTo>
                    <a:pt x="3" y="327"/>
                  </a:lnTo>
                  <a:lnTo>
                    <a:pt x="0" y="32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40000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4180" y="1662"/>
              <a:ext cx="599" cy="148"/>
            </a:xfrm>
            <a:prstGeom prst="ellipse">
              <a:avLst/>
            </a:pr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cxnSp>
        <p:nvCxnSpPr>
          <p:cNvPr id="41" name="直接箭头连接符 40"/>
          <p:cNvCxnSpPr>
            <a:stCxn id="35" idx="3"/>
          </p:cNvCxnSpPr>
          <p:nvPr/>
        </p:nvCxnSpPr>
        <p:spPr bwMode="auto">
          <a:xfrm>
            <a:off x="7058301" y="2837920"/>
            <a:ext cx="703011" cy="1075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5385352" y="2204864"/>
            <a:ext cx="10964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Kerberos</a:t>
            </a: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1916821" y="2728550"/>
            <a:ext cx="3753173" cy="5765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>
            <a:off x="1941194" y="3441979"/>
            <a:ext cx="3736801" cy="2268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/>
          <p:nvPr/>
        </p:nvCxnSpPr>
        <p:spPr bwMode="auto">
          <a:xfrm flipH="1" flipV="1">
            <a:off x="1941195" y="3622288"/>
            <a:ext cx="3728800" cy="2699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箭头连接符 54"/>
          <p:cNvCxnSpPr/>
          <p:nvPr/>
        </p:nvCxnSpPr>
        <p:spPr bwMode="auto">
          <a:xfrm flipH="1">
            <a:off x="1910911" y="2974886"/>
            <a:ext cx="3767083" cy="4010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椭圆 58"/>
          <p:cNvSpPr/>
          <p:nvPr/>
        </p:nvSpPr>
        <p:spPr bwMode="auto">
          <a:xfrm>
            <a:off x="4829707" y="3386222"/>
            <a:ext cx="317368" cy="67752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4921747" y="4196275"/>
            <a:ext cx="96217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</a:rPr>
              <a:t>每种类型服务执行</a:t>
            </a:r>
            <a:r>
              <a:rPr lang="zh-CN" altLang="en-US" sz="1500" b="1" dirty="0">
                <a:latin typeface="Times New Roman" panose="02020603050405020304" pitchFamily="18" charset="0"/>
              </a:rPr>
              <a:t>一次</a:t>
            </a:r>
            <a:endParaRPr lang="en-US" altLang="zh-CN" sz="1500" b="1" dirty="0">
              <a:latin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4960654" y="2583446"/>
            <a:ext cx="317368" cy="67752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2" name="TextBox 6"/>
          <p:cNvSpPr txBox="1">
            <a:spLocks noChangeArrowheads="1"/>
          </p:cNvSpPr>
          <p:nvPr/>
        </p:nvSpPr>
        <p:spPr bwMode="auto">
          <a:xfrm>
            <a:off x="4004740" y="2154922"/>
            <a:ext cx="13803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每当用户登陆一次执行一次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3152800" y="3753907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票据</a:t>
            </a: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+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会话密钥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4" name="TextBox 6"/>
          <p:cNvSpPr txBox="1">
            <a:spLocks noChangeArrowheads="1"/>
          </p:cNvSpPr>
          <p:nvPr/>
        </p:nvSpPr>
        <p:spPr bwMode="auto">
          <a:xfrm>
            <a:off x="2841819" y="3284984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请求服务授权票据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5" name="TextBox 6"/>
          <p:cNvSpPr txBox="1">
            <a:spLocks noChangeArrowheads="1"/>
          </p:cNvSpPr>
          <p:nvPr/>
        </p:nvSpPr>
        <p:spPr bwMode="auto">
          <a:xfrm>
            <a:off x="2662962" y="2676336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请求</a:t>
            </a:r>
            <a:r>
              <a:rPr lang="zh-CN" altLang="en-US" sz="1500" b="1" dirty="0" smtClean="0">
                <a:latin typeface="Times New Roman" panose="02020603050405020304" pitchFamily="18" charset="0"/>
              </a:rPr>
              <a:t>票据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授权票据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6" name="TextBox 6"/>
          <p:cNvSpPr txBox="1">
            <a:spLocks noChangeArrowheads="1"/>
          </p:cNvSpPr>
          <p:nvPr/>
        </p:nvSpPr>
        <p:spPr bwMode="auto">
          <a:xfrm>
            <a:off x="3380980" y="3033827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票据</a:t>
            </a: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+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会话密钥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2" name="TextBox 6"/>
          <p:cNvSpPr txBox="1">
            <a:spLocks noChangeArrowheads="1"/>
          </p:cNvSpPr>
          <p:nvPr/>
        </p:nvSpPr>
        <p:spPr bwMode="auto">
          <a:xfrm>
            <a:off x="5601072" y="2564904"/>
            <a:ext cx="13803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认证服务器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(AS)</a:t>
            </a:r>
          </a:p>
        </p:txBody>
      </p:sp>
      <p:sp>
        <p:nvSpPr>
          <p:cNvPr id="73" name="TextBox 6"/>
          <p:cNvSpPr txBox="1">
            <a:spLocks noChangeArrowheads="1"/>
          </p:cNvSpPr>
          <p:nvPr/>
        </p:nvSpPr>
        <p:spPr bwMode="auto">
          <a:xfrm>
            <a:off x="5529064" y="3572072"/>
            <a:ext cx="16738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票据授权服务器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(TGS)</a:t>
            </a:r>
          </a:p>
        </p:txBody>
      </p:sp>
      <p:sp>
        <p:nvSpPr>
          <p:cNvPr id="74" name="TextBox 6"/>
          <p:cNvSpPr txBox="1">
            <a:spLocks noChangeArrowheads="1"/>
          </p:cNvSpPr>
          <p:nvPr/>
        </p:nvSpPr>
        <p:spPr bwMode="auto">
          <a:xfrm>
            <a:off x="6611684" y="4228346"/>
            <a:ext cx="244577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4.TGS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解密票据和认证符，验证请求，然后生成对应被请求服务器的票据。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5" name="TextBox 6"/>
          <p:cNvSpPr txBox="1">
            <a:spLocks noChangeArrowheads="1"/>
          </p:cNvSpPr>
          <p:nvPr/>
        </p:nvSpPr>
        <p:spPr bwMode="auto">
          <a:xfrm>
            <a:off x="6564878" y="5301208"/>
            <a:ext cx="241806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6.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服务器验证票据和认证符是否匹配，然后允许访问服务。如果需要反向认证，服务器就返回一个认证符。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6" name="TextBox 6"/>
          <p:cNvSpPr txBox="1">
            <a:spLocks noChangeArrowheads="1"/>
          </p:cNvSpPr>
          <p:nvPr/>
        </p:nvSpPr>
        <p:spPr bwMode="auto">
          <a:xfrm>
            <a:off x="6537176" y="1477233"/>
            <a:ext cx="25632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2.AS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在数据库中检查用户的访问权限，生成票据授权票据和会话密钥。由用户口令派生出密钥加密结果。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82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3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1.1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密钥分发与管理问题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密钥管理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密钥分发是非常</a:t>
            </a:r>
            <a:r>
              <a:rPr lang="zh-CN" altLang="en-US" sz="2800" dirty="0" smtClean="0">
                <a:latin typeface="+mn-ea"/>
              </a:rPr>
              <a:t>复杂，涉及密码学，协议，和密钥管理</a:t>
            </a:r>
            <a:r>
              <a:rPr lang="zh-CN" altLang="en-US" sz="2800" dirty="0">
                <a:latin typeface="+mn-ea"/>
              </a:rPr>
              <a:t>问题</a:t>
            </a:r>
            <a:endParaRPr lang="en-US" altLang="zh-CN" sz="2800" dirty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+mn-ea"/>
              </a:rPr>
              <a:t>对称密码要求通信双方</a:t>
            </a:r>
            <a:r>
              <a:rPr lang="zh-CN" altLang="en-US" sz="2500" dirty="0">
                <a:latin typeface="+mn-ea"/>
              </a:rPr>
              <a:t>共享一个</a:t>
            </a:r>
            <a:r>
              <a:rPr lang="zh-CN" altLang="en-US" sz="2500" dirty="0" smtClean="0">
                <a:latin typeface="+mn-ea"/>
              </a:rPr>
              <a:t>密钥，且不被其它人读取，因此需要安全通道去分发密钥，之后也需要频繁地改变密钥以减少安全攻击。当网络规模扩大时，密钥管理非常困难。</a:t>
            </a:r>
            <a:endParaRPr lang="en-US" altLang="zh-CN" sz="2500" dirty="0" smtClean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>
                <a:latin typeface="+mn-ea"/>
              </a:rPr>
              <a:t>公</a:t>
            </a:r>
            <a:r>
              <a:rPr lang="zh-CN" altLang="en-US" sz="2500" dirty="0" smtClean="0">
                <a:latin typeface="+mn-ea"/>
              </a:rPr>
              <a:t>钥密码密钥管理相对简单，但也需要可信第三</a:t>
            </a:r>
            <a:r>
              <a:rPr lang="zh-CN" altLang="en-US" sz="2500" dirty="0">
                <a:latin typeface="+mn-ea"/>
              </a:rPr>
              <a:t>方去获得有效的公</a:t>
            </a:r>
            <a:r>
              <a:rPr lang="zh-CN" altLang="en-US" sz="2500" dirty="0" smtClean="0">
                <a:latin typeface="+mn-ea"/>
              </a:rPr>
              <a:t>钥。</a:t>
            </a:r>
            <a:endParaRPr lang="en-US" altLang="zh-CN" sz="25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什么是密钥分发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密钥分发技术是指传递给希望交换数据的双方，且不允许其它人看见密钥的方法。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任何密码系统的强度取决于密钥分发技术。密钥一旦在分发过程中暴露，密码系统即被攻破。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当前有多种方法实现密钥</a:t>
            </a:r>
            <a:r>
              <a:rPr lang="zh-CN" altLang="en-US" sz="2800" dirty="0" smtClean="0">
                <a:latin typeface="+mn-ea"/>
              </a:rPr>
              <a:t>分发方法。</a:t>
            </a:r>
            <a:endParaRPr lang="en-US" altLang="zh-CN" sz="2800" dirty="0" smtClean="0">
              <a:latin typeface="+mn-ea"/>
            </a:endParaRPr>
          </a:p>
          <a:p>
            <a:pPr marL="457200" eaLnBrk="1" hangingPunct="1">
              <a:defRPr/>
            </a:pPr>
            <a:endParaRPr lang="zh-CN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81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假设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有各种密钥分发选择方案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能够选定密钥并通过物理方法传递给 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B</a:t>
            </a: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i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i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i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+mn-ea"/>
                <a:ea typeface="+mn-ea"/>
              </a:rPr>
              <a:t>要求</a:t>
            </a:r>
            <a:r>
              <a:rPr lang="zh-CN" altLang="en-US" sz="2500" b="1" dirty="0">
                <a:latin typeface="+mn-ea"/>
                <a:ea typeface="+mn-ea"/>
              </a:rPr>
              <a:t>手动传递密钥，在链路层加密合理，因为每个链路层加密设备只和此链路另一端交换数据。但是对端到端加密不可行，主机需要不断地跟其它主机和终端交互</a:t>
            </a:r>
            <a:r>
              <a:rPr lang="zh-CN" altLang="en-US" sz="2500" b="1" dirty="0" smtClean="0">
                <a:latin typeface="+mn-ea"/>
                <a:ea typeface="+mn-ea"/>
              </a:rPr>
              <a:t>。</a:t>
            </a:r>
            <a:endParaRPr lang="en-US" altLang="zh-CN" sz="2500" b="1" i="1" dirty="0" smtClean="0">
              <a:latin typeface="+mn-ea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429000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58" y="3501008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529975" y="4221088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4181018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429070" y="3717032"/>
            <a:ext cx="1388026" cy="19712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707879" y="3316922"/>
            <a:ext cx="8931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+mn-ea"/>
                <a:ea typeface="+mn-ea"/>
              </a:rPr>
              <a:t>密钥</a:t>
            </a:r>
            <a:r>
              <a:rPr lang="zh-CN" altLang="en-US" sz="20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k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39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）第三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方可以选定密钥并通过物理方法传递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给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eaLnBrk="1" hangingPunct="1">
              <a:defRPr/>
            </a:pPr>
            <a:endParaRPr lang="en-US" altLang="zh-CN" sz="2500" dirty="0" smtClean="0">
              <a:latin typeface="+mn-ea"/>
            </a:endParaRPr>
          </a:p>
          <a:p>
            <a:pPr marL="457200" eaLnBrk="1" hangingPunct="1">
              <a:defRPr/>
            </a:pPr>
            <a:endParaRPr lang="en-US" altLang="zh-CN" sz="2500" dirty="0" smtClean="0">
              <a:latin typeface="+mn-ea"/>
            </a:endParaRPr>
          </a:p>
          <a:p>
            <a:pPr marL="457200" eaLnBrk="1" hangingPunct="1">
              <a:defRPr/>
            </a:pPr>
            <a:r>
              <a:rPr lang="zh-CN" altLang="en-US" sz="2500" dirty="0" smtClean="0">
                <a:latin typeface="+mn-ea"/>
              </a:rPr>
              <a:t>这个方案也要求手动传递密钥，在大范围的分布式系统中很难管理众多密钥的分发。</a:t>
            </a:r>
            <a:endParaRPr lang="en-US" altLang="zh-CN" sz="2500" dirty="0" smtClean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820978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238" y="3892986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490155" y="4613066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4572996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635871" y="3620923"/>
            <a:ext cx="8931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+mn-ea"/>
                <a:ea typeface="+mn-ea"/>
              </a:rPr>
              <a:t>密钥</a:t>
            </a:r>
            <a:r>
              <a:rPr lang="zh-CN" altLang="en-US" sz="20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k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5529064" y="3501008"/>
            <a:ext cx="504056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4016897" y="3501008"/>
            <a:ext cx="576063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Picture 6" descr="CA-RSA-tra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74" y="2839676"/>
            <a:ext cx="850282" cy="73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4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）如果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不久之前使用过一个密钥，一方能够把使用旧密钥加密的新密钥传递给另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一方。</a:t>
            </a: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10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在这个方案中，如果攻击者成功获得一个密钥，接下来的所有密钥都暴露。</a:t>
            </a: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429000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58" y="3501008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529975" y="4221088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4181018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429070" y="3717032"/>
            <a:ext cx="1388026" cy="19712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376936" y="3316922"/>
            <a:ext cx="1455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）如果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各自有一个到达第三方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的加密链路，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能够在加密链路上传递密钥给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2500" b="1" dirty="0" smtClean="0">
                <a:latin typeface="Times New Roman" panose="02020603050405020304" pitchFamily="18" charset="0"/>
              </a:rPr>
              <a:t>。</a:t>
            </a:r>
            <a:endParaRPr lang="en-US" altLang="zh-CN" sz="2500" b="1" dirty="0" smtClean="0">
              <a:latin typeface="Times New Roman" panose="02020603050405020304" pitchFamily="18" charset="0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eaLnBrk="1" hangingPunct="1">
              <a:defRPr/>
            </a:pP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需要一个可信的密钥分发中心分发会话密钥 </a:t>
            </a:r>
            <a:r>
              <a:rPr lang="en-US" altLang="zh-CN" sz="2500" i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500" i="1" baseline="-25000" dirty="0" err="1" smtClean="0">
                <a:latin typeface="Times New Roman" panose="02020603050405020304" pitchFamily="18" charset="0"/>
              </a:rPr>
              <a:t>AB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4253026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58" y="4325034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529975" y="5045114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5005044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795370" y="4052971"/>
            <a:ext cx="5741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+mn-ea"/>
                <a:ea typeface="+mn-ea"/>
              </a:rPr>
              <a:t>KDC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529064" y="3933056"/>
            <a:ext cx="504056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H="1">
            <a:off x="4016897" y="3933056"/>
            <a:ext cx="576063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3" descr="ENT6000_00A4_005_id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0" t="6436" r="26190" b="30197"/>
          <a:stretch>
            <a:fillRect/>
          </a:stretch>
        </p:blipFill>
        <p:spPr bwMode="auto">
          <a:xfrm>
            <a:off x="4880992" y="3268514"/>
            <a:ext cx="416311" cy="7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090814" y="3748970"/>
            <a:ext cx="12861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707605" y="3748970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2.1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为什么提出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Kerberos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在一个开放的分布式环境中，工作站的用户希望访问分布在网络各处的服务器上的服务。希望服务器能够将访问权限限制在授权用户范围内，并且能够认证服务请求。在这个环境中，面临以下三个主要威胁：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用户可能进入工作站并假装其它用户操作该工作站。</a:t>
            </a: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用户可能改变工作站的网络地址并发送伪造的请求。</a:t>
            </a: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用户可能监听信息或使用重放攻击，从而获得服务或破坏正常操作。</a:t>
            </a:r>
            <a:endParaRPr lang="en-AU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63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10138</TotalTime>
  <Words>1659</Words>
  <Application>Microsoft Office PowerPoint</Application>
  <PresentationFormat>A4 纸张(210x297 毫米)</PresentationFormat>
  <Paragraphs>197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楷体_GB2312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第11讲 密钥分发与认证</vt:lpstr>
      <vt:lpstr>大  纲</vt:lpstr>
      <vt:lpstr>1.密钥分发</vt:lpstr>
      <vt:lpstr>1.密钥分发</vt:lpstr>
      <vt:lpstr>1.密钥分发</vt:lpstr>
      <vt:lpstr>1.密钥分发</vt:lpstr>
      <vt:lpstr>1.密钥分发</vt:lpstr>
      <vt:lpstr>1.密钥分发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szu</cp:lastModifiedBy>
  <cp:revision>719</cp:revision>
  <cp:lastPrinted>2014-08-23T14:47:45Z</cp:lastPrinted>
  <dcterms:created xsi:type="dcterms:W3CDTF">2003-05-17T02:00:08Z</dcterms:created>
  <dcterms:modified xsi:type="dcterms:W3CDTF">2023-11-24T06:57:05Z</dcterms:modified>
</cp:coreProperties>
</file>