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733" r:id="rId2"/>
    <p:sldMasterId id="2147483721" r:id="rId3"/>
  </p:sldMasterIdLst>
  <p:notesMasterIdLst>
    <p:notesMasterId r:id="rId24"/>
  </p:notesMasterIdLst>
  <p:handoutMasterIdLst>
    <p:handoutMasterId r:id="rId25"/>
  </p:handoutMasterIdLst>
  <p:sldIdLst>
    <p:sldId id="258" r:id="rId4"/>
    <p:sldId id="456" r:id="rId5"/>
    <p:sldId id="457" r:id="rId6"/>
    <p:sldId id="474" r:id="rId7"/>
    <p:sldId id="475" r:id="rId8"/>
    <p:sldId id="476" r:id="rId9"/>
    <p:sldId id="478" r:id="rId10"/>
    <p:sldId id="479" r:id="rId11"/>
    <p:sldId id="480" r:id="rId12"/>
    <p:sldId id="481" r:id="rId13"/>
    <p:sldId id="482" r:id="rId14"/>
    <p:sldId id="483" r:id="rId15"/>
    <p:sldId id="484" r:id="rId16"/>
    <p:sldId id="485" r:id="rId17"/>
    <p:sldId id="486" r:id="rId18"/>
    <p:sldId id="487" r:id="rId19"/>
    <p:sldId id="489" r:id="rId20"/>
    <p:sldId id="488" r:id="rId21"/>
    <p:sldId id="490" r:id="rId22"/>
    <p:sldId id="491" r:id="rId23"/>
  </p:sldIdLst>
  <p:sldSz cx="9906000" cy="6858000" type="A4"/>
  <p:notesSz cx="6815138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2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00FF00"/>
    <a:srgbClr val="FF00FF"/>
    <a:srgbClr val="FF0000"/>
    <a:srgbClr val="00FFFF"/>
    <a:srgbClr val="66FFFF"/>
    <a:srgbClr val="008080"/>
    <a:srgbClr val="FFFF99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98" autoAdjust="0"/>
    <p:restoredTop sz="79024" autoAdjust="0"/>
  </p:normalViewPr>
  <p:slideViewPr>
    <p:cSldViewPr>
      <p:cViewPr varScale="1">
        <p:scale>
          <a:sx n="114" d="100"/>
          <a:sy n="114" d="100"/>
        </p:scale>
        <p:origin x="-1566" y="-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44" y="2838"/>
      </p:cViewPr>
      <p:guideLst>
        <p:guide orient="horz" pos="3132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65138" y="3635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05188" y="3635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65138" y="90757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05188" y="90757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8B9392D-24CA-4891-BB25-4AD2615814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373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6388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99038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229D9C-C32E-4415-BB06-1352CA0E66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87971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《大学计算机》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第一章 计算机基础知识</a:t>
            </a:r>
            <a:endParaRPr lang="en-US" altLang="zh-CN" smtClean="0">
              <a:latin typeface="Tahoma" pitchFamily="34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52475"/>
            <a:ext cx="5367337" cy="3714750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4721225"/>
            <a:ext cx="5907088" cy="48069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1686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4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759950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89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73150" y="1828800"/>
            <a:ext cx="84201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073150" y="6248400"/>
            <a:ext cx="20637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14750" y="6248400"/>
            <a:ext cx="31369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多媒体技术与应用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00" y="6248400"/>
            <a:ext cx="206375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13D43D1-6888-43AD-9EE1-5704E3058A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56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35063"/>
            <a:ext cx="4316413" cy="2546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833813"/>
            <a:ext cx="4316413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242A1-75FD-4C10-8A76-23F38B91F16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4172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0388" y="76200"/>
            <a:ext cx="8785225" cy="6305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6B931-2413-49CF-9A86-0428765C1A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50276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 userDrawn="1"/>
        </p:nvSpPr>
        <p:spPr>
          <a:xfrm>
            <a:off x="523844" y="6072206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0BB5-DF47-47F4-ACB3-435519FF26A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35052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82C40-6489-4D06-BAD1-798B5008611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29048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39E82-F4A0-4A60-9DB2-EC14F726FB1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67499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A20B0-D1C1-43D6-84A5-FB2C0EED3FA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1045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0100" y="76200"/>
            <a:ext cx="2195513" cy="6305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0388" y="76200"/>
            <a:ext cx="6437312" cy="6305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05E0F-2525-4E77-81C3-71482D7E51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31336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135063"/>
            <a:ext cx="4316413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D657E-229A-469F-8347-4F344ADEB6F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54571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0388" y="1135063"/>
            <a:ext cx="8785225" cy="52466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71F3C-6A8C-43FB-BEC8-F804CBEE3CE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49879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6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1039-79D5-4DCC-BC76-76D6A9B1B181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1959024" y="1772816"/>
            <a:ext cx="6162328" cy="2736304"/>
          </a:xfrm>
        </p:spPr>
        <p:txBody>
          <a:bodyPr lIns="0" rIns="0" anchor="ctr"/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第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12</a:t>
            </a: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讲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公钥基础设施</a:t>
            </a:r>
            <a:endParaRPr lang="zh-CN" altLang="en-US" sz="6000" dirty="0">
              <a:solidFill>
                <a:srgbClr val="FFC000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3.X.509</a:t>
            </a:r>
            <a:r>
              <a:rPr lang="zh-CN" altLang="en-US" sz="6000" dirty="0" smtClean="0"/>
              <a:t>证书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94732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3.4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获得证书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ea"/>
              </a:rPr>
              <a:t>任何</a:t>
            </a:r>
            <a:r>
              <a:rPr lang="zh-CN" altLang="en-US" dirty="0">
                <a:latin typeface="+mn-ea"/>
              </a:rPr>
              <a:t>可以访问</a:t>
            </a:r>
            <a:r>
              <a:rPr lang="en-US" altLang="zh-CN" dirty="0">
                <a:latin typeface="+mn-ea"/>
              </a:rPr>
              <a:t>CA</a:t>
            </a:r>
            <a:r>
              <a:rPr lang="zh-CN" altLang="en-US" dirty="0">
                <a:latin typeface="+mn-ea"/>
              </a:rPr>
              <a:t>的用户都可以从它获得</a:t>
            </a:r>
            <a:r>
              <a:rPr lang="zh-CN" altLang="en-US" dirty="0" smtClean="0">
                <a:latin typeface="+mn-ea"/>
              </a:rPr>
              <a:t>证书。</a:t>
            </a:r>
            <a:endParaRPr lang="en-US" altLang="zh-CN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只有</a:t>
            </a:r>
            <a:r>
              <a:rPr lang="en-US" altLang="zh-CN" dirty="0">
                <a:latin typeface="+mn-ea"/>
              </a:rPr>
              <a:t>CA</a:t>
            </a:r>
            <a:r>
              <a:rPr lang="zh-CN" altLang="en-US" dirty="0">
                <a:latin typeface="+mn-ea"/>
              </a:rPr>
              <a:t>可以修改</a:t>
            </a:r>
            <a:r>
              <a:rPr lang="zh-CN" altLang="en-US" dirty="0" smtClean="0">
                <a:latin typeface="+mn-ea"/>
              </a:rPr>
              <a:t>证书。</a:t>
            </a:r>
            <a:endParaRPr lang="en-US" altLang="zh-CN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因为不能被伪造，证书可以存放在一个公共字典</a:t>
            </a:r>
            <a:r>
              <a:rPr lang="zh-CN" altLang="en-US" dirty="0" smtClean="0">
                <a:latin typeface="+mn-ea"/>
              </a:rPr>
              <a:t>里。</a:t>
            </a:r>
            <a:endParaRPr lang="en-AU" altLang="zh-CN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10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304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3.X.509</a:t>
            </a:r>
            <a:r>
              <a:rPr lang="zh-CN" altLang="en-US" sz="6000" dirty="0" smtClean="0"/>
              <a:t>证书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94732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3.5 </a:t>
            </a:r>
            <a:r>
              <a:rPr lang="en-AU" altLang="zh-CN" dirty="0" smtClean="0">
                <a:solidFill>
                  <a:srgbClr val="FFFF00"/>
                </a:solidFill>
                <a:latin typeface="+mn-ea"/>
              </a:rPr>
              <a:t>CA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层次结构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如果两个用户共享一个</a:t>
            </a:r>
            <a:r>
              <a:rPr lang="en-US" altLang="zh-CN" sz="2800" dirty="0">
                <a:latin typeface="Times New Roman" panose="02020603050405020304" pitchFamily="18" charset="0"/>
              </a:rPr>
              <a:t>CA</a:t>
            </a:r>
            <a:r>
              <a:rPr lang="zh-CN" altLang="en-US" sz="2800" dirty="0">
                <a:latin typeface="Times New Roman" panose="02020603050405020304" pitchFamily="18" charset="0"/>
              </a:rPr>
              <a:t>，那么假设他们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知道各自</a:t>
            </a:r>
            <a:r>
              <a:rPr lang="zh-CN" altLang="en-US" sz="2800" dirty="0">
                <a:latin typeface="Times New Roman" panose="02020603050405020304" pitchFamily="18" charset="0"/>
              </a:rPr>
              <a:t>的公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钥。否则</a:t>
            </a:r>
            <a:r>
              <a:rPr lang="en-AU" altLang="zh-CN" sz="2800" dirty="0">
                <a:latin typeface="Times New Roman" panose="02020603050405020304" pitchFamily="18" charset="0"/>
              </a:rPr>
              <a:t>CA </a:t>
            </a:r>
            <a:r>
              <a:rPr lang="zh-CN" altLang="en-US" sz="2800" dirty="0">
                <a:latin typeface="Times New Roman" panose="02020603050405020304" pitchFamily="18" charset="0"/>
              </a:rPr>
              <a:t>必须组成一个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层次结构。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 </a:t>
            </a:r>
            <a:endParaRPr lang="en-AU" altLang="zh-CN" sz="28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用户证书链接层次的成员去验证其它</a:t>
            </a:r>
            <a:r>
              <a:rPr lang="en-AU" altLang="zh-CN" sz="2800" dirty="0">
                <a:latin typeface="Times New Roman" panose="02020603050405020304" pitchFamily="18" charset="0"/>
              </a:rPr>
              <a:t>CA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用户。</a:t>
            </a:r>
            <a:endParaRPr lang="en-AU" altLang="zh-CN" sz="2800" dirty="0">
              <a:latin typeface="Times New Roman" panose="02020603050405020304" pitchFamily="18" charset="0"/>
            </a:endParaRPr>
          </a:p>
          <a:p>
            <a:pPr marL="1031875" lvl="1" indent="-457200" eaLnBrk="1" hangingPunct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每个</a:t>
            </a:r>
            <a:r>
              <a:rPr lang="en-AU" altLang="zh-CN" b="1" dirty="0">
                <a:latin typeface="Times New Roman" panose="02020603050405020304" pitchFamily="18" charset="0"/>
                <a:ea typeface="+mn-ea"/>
              </a:rPr>
              <a:t>CA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的目录入口都包括 前向证书（由其他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CA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生成的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的证书）和反向证书（由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生成的其它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CA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的证书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）。</a:t>
            </a:r>
            <a:r>
              <a:rPr lang="en-AU" altLang="zh-CN" b="1" dirty="0" smtClean="0">
                <a:latin typeface="Times New Roman" panose="02020603050405020304" pitchFamily="18" charset="0"/>
                <a:ea typeface="+mn-ea"/>
              </a:rPr>
              <a:t> </a:t>
            </a:r>
            <a:endParaRPr lang="en-AU" altLang="zh-CN" b="1" dirty="0">
              <a:latin typeface="Times New Roman" panose="02020603050405020304" pitchFamily="18" charset="0"/>
              <a:ea typeface="+mn-ea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在</a:t>
            </a:r>
            <a:r>
              <a:rPr lang="zh-CN" altLang="en-US" sz="2800" dirty="0">
                <a:latin typeface="Times New Roman" panose="02020603050405020304" pitchFamily="18" charset="0"/>
              </a:rPr>
              <a:t>层次结构中，允许所有其他</a:t>
            </a:r>
            <a:r>
              <a:rPr lang="en-US" altLang="zh-CN" sz="2800" dirty="0">
                <a:latin typeface="Times New Roman" panose="02020603050405020304" pitchFamily="18" charset="0"/>
              </a:rPr>
              <a:t>CA</a:t>
            </a:r>
            <a:r>
              <a:rPr lang="zh-CN" altLang="en-US" sz="2800" dirty="0">
                <a:latin typeface="Times New Roman" panose="02020603050405020304" pitchFamily="18" charset="0"/>
              </a:rPr>
              <a:t>的用户通过一个</a:t>
            </a:r>
            <a:r>
              <a:rPr lang="en-US" altLang="zh-CN" sz="2800" dirty="0">
                <a:latin typeface="Times New Roman" panose="02020603050405020304" pitchFamily="18" charset="0"/>
              </a:rPr>
              <a:t>CA</a:t>
            </a:r>
            <a:r>
              <a:rPr lang="zh-CN" altLang="en-US" sz="2800" dirty="0">
                <a:latin typeface="Times New Roman" panose="02020603050405020304" pitchFamily="18" charset="0"/>
              </a:rPr>
              <a:t>验证任何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证书。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 </a:t>
            </a:r>
            <a:endParaRPr lang="en-AU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11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140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3.X.509</a:t>
            </a:r>
            <a:r>
              <a:rPr lang="zh-CN" altLang="en-US" sz="6000" dirty="0" smtClean="0"/>
              <a:t>证书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94732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3.5 </a:t>
            </a:r>
            <a:r>
              <a:rPr lang="en-AU" altLang="zh-CN" dirty="0" smtClean="0">
                <a:solidFill>
                  <a:srgbClr val="FFFF00"/>
                </a:solidFill>
                <a:latin typeface="+mn-ea"/>
              </a:rPr>
              <a:t>CA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层次结构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12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cxnSp>
        <p:nvCxnSpPr>
          <p:cNvPr id="7" name="直接连接符 6"/>
          <p:cNvCxnSpPr/>
          <p:nvPr/>
        </p:nvCxnSpPr>
        <p:spPr bwMode="auto">
          <a:xfrm flipH="1">
            <a:off x="5768040" y="2420888"/>
            <a:ext cx="360040" cy="3600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椭圆 7"/>
          <p:cNvSpPr/>
          <p:nvPr/>
        </p:nvSpPr>
        <p:spPr bwMode="auto">
          <a:xfrm>
            <a:off x="5552016" y="2708920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552016" y="2708920"/>
            <a:ext cx="288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</a:t>
            </a:r>
            <a:endParaRPr lang="zh-CN" altLang="en-US" sz="1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 flipH="1">
            <a:off x="5335992" y="2975466"/>
            <a:ext cx="288032" cy="30951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 flipH="1">
            <a:off x="4831936" y="3501008"/>
            <a:ext cx="360040" cy="3600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/>
          <p:nvPr/>
        </p:nvCxnSpPr>
        <p:spPr bwMode="auto">
          <a:xfrm flipH="1">
            <a:off x="4399888" y="4055586"/>
            <a:ext cx="288032" cy="30951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>
            <a:off x="5344047" y="3404934"/>
            <a:ext cx="497225" cy="6217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/>
          <p:nvPr/>
        </p:nvCxnSpPr>
        <p:spPr bwMode="auto">
          <a:xfrm>
            <a:off x="5762105" y="4027745"/>
            <a:ext cx="497225" cy="6217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椭圆 30"/>
          <p:cNvSpPr/>
          <p:nvPr/>
        </p:nvSpPr>
        <p:spPr bwMode="auto">
          <a:xfrm>
            <a:off x="5574061" y="3807725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5574061" y="3811721"/>
            <a:ext cx="288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endParaRPr lang="zh-CN" altLang="en-US" sz="1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4399888" y="4509120"/>
            <a:ext cx="497225" cy="6217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椭圆 33"/>
          <p:cNvSpPr/>
          <p:nvPr/>
        </p:nvSpPr>
        <p:spPr bwMode="auto">
          <a:xfrm>
            <a:off x="4629902" y="4911911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4629902" y="4915907"/>
            <a:ext cx="288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endParaRPr lang="zh-CN" altLang="en-US" sz="1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4615912" y="3789040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4615912" y="3789040"/>
            <a:ext cx="288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</a:t>
            </a:r>
            <a:endParaRPr lang="zh-CN" altLang="en-US" sz="1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6186098" y="4555867"/>
            <a:ext cx="497225" cy="6217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椭圆 42"/>
          <p:cNvSpPr/>
          <p:nvPr/>
        </p:nvSpPr>
        <p:spPr bwMode="auto">
          <a:xfrm>
            <a:off x="6416112" y="4958658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4" name="TextBox 6"/>
          <p:cNvSpPr txBox="1">
            <a:spLocks noChangeArrowheads="1"/>
          </p:cNvSpPr>
          <p:nvPr/>
        </p:nvSpPr>
        <p:spPr bwMode="auto">
          <a:xfrm>
            <a:off x="6416112" y="4962654"/>
            <a:ext cx="288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endParaRPr lang="zh-CN" altLang="en-US" sz="1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5992119" y="4430536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9" name="TextBox 6"/>
          <p:cNvSpPr txBox="1">
            <a:spLocks noChangeArrowheads="1"/>
          </p:cNvSpPr>
          <p:nvPr/>
        </p:nvSpPr>
        <p:spPr bwMode="auto">
          <a:xfrm>
            <a:off x="5992119" y="4434532"/>
            <a:ext cx="288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</a:t>
            </a:r>
            <a:endParaRPr lang="zh-CN" altLang="en-US" sz="1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5119968" y="3230466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3" name="TextBox 6"/>
          <p:cNvSpPr txBox="1">
            <a:spLocks noChangeArrowheads="1"/>
          </p:cNvSpPr>
          <p:nvPr/>
        </p:nvSpPr>
        <p:spPr bwMode="auto">
          <a:xfrm>
            <a:off x="5119968" y="3234462"/>
            <a:ext cx="288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endParaRPr lang="zh-CN" altLang="en-US" sz="1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56" name="直接连接符 55"/>
          <p:cNvCxnSpPr/>
          <p:nvPr/>
        </p:nvCxnSpPr>
        <p:spPr bwMode="auto">
          <a:xfrm flipH="1">
            <a:off x="3910434" y="4554334"/>
            <a:ext cx="360040" cy="3600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椭圆 56"/>
          <p:cNvSpPr/>
          <p:nvPr/>
        </p:nvSpPr>
        <p:spPr bwMode="auto">
          <a:xfrm>
            <a:off x="3679808" y="4890646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8" name="TextBox 6"/>
          <p:cNvSpPr txBox="1">
            <a:spLocks noChangeArrowheads="1"/>
          </p:cNvSpPr>
          <p:nvPr/>
        </p:nvSpPr>
        <p:spPr bwMode="auto">
          <a:xfrm>
            <a:off x="3679808" y="4890646"/>
            <a:ext cx="288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endParaRPr lang="zh-CN" altLang="en-US" sz="1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" name="椭圆 58"/>
          <p:cNvSpPr/>
          <p:nvPr/>
        </p:nvSpPr>
        <p:spPr bwMode="auto">
          <a:xfrm>
            <a:off x="4183864" y="4310586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0" name="TextBox 6"/>
          <p:cNvSpPr txBox="1">
            <a:spLocks noChangeArrowheads="1"/>
          </p:cNvSpPr>
          <p:nvPr/>
        </p:nvSpPr>
        <p:spPr bwMode="auto">
          <a:xfrm>
            <a:off x="4183864" y="4314582"/>
            <a:ext cx="288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endParaRPr lang="zh-CN" altLang="en-US" sz="1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1" name="TextBox 6"/>
          <p:cNvSpPr txBox="1">
            <a:spLocks noChangeArrowheads="1"/>
          </p:cNvSpPr>
          <p:nvPr/>
        </p:nvSpPr>
        <p:spPr bwMode="auto">
          <a:xfrm>
            <a:off x="4232920" y="2564904"/>
            <a:ext cx="864096" cy="52322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U&lt;&lt;V&gt;&gt;</a:t>
            </a:r>
          </a:p>
          <a:p>
            <a:pPr algn="ctr">
              <a:spcBef>
                <a:spcPct val="0"/>
              </a:spcBef>
              <a:buNone/>
            </a:pP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V&lt;&lt;U&gt;&gt;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"/>
          <p:cNvSpPr txBox="1">
            <a:spLocks noChangeArrowheads="1"/>
          </p:cNvSpPr>
          <p:nvPr/>
        </p:nvSpPr>
        <p:spPr bwMode="auto">
          <a:xfrm>
            <a:off x="5792216" y="3140968"/>
            <a:ext cx="888976" cy="52322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zh-CN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&lt;&lt;Y&gt;&gt;</a:t>
            </a:r>
          </a:p>
          <a:p>
            <a:pPr algn="ctr">
              <a:spcBef>
                <a:spcPct val="0"/>
              </a:spcBef>
              <a:buNone/>
            </a:pP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Y&lt;&lt;V&gt;&gt;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"/>
          <p:cNvSpPr txBox="1">
            <a:spLocks noChangeArrowheads="1"/>
          </p:cNvSpPr>
          <p:nvPr/>
        </p:nvSpPr>
        <p:spPr bwMode="auto">
          <a:xfrm>
            <a:off x="6414778" y="3865057"/>
            <a:ext cx="914486" cy="52322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altLang="zh-CN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&lt;&lt;Z&gt;&gt;</a:t>
            </a:r>
          </a:p>
          <a:p>
            <a:pPr algn="ctr">
              <a:spcBef>
                <a:spcPct val="0"/>
              </a:spcBef>
              <a:buNone/>
            </a:pP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Z&lt;&lt;Y&gt;&gt;</a:t>
            </a:r>
          </a:p>
        </p:txBody>
      </p:sp>
      <p:sp>
        <p:nvSpPr>
          <p:cNvPr id="65" name="TextBox 6"/>
          <p:cNvSpPr txBox="1">
            <a:spLocks noChangeArrowheads="1"/>
          </p:cNvSpPr>
          <p:nvPr/>
        </p:nvSpPr>
        <p:spPr bwMode="auto">
          <a:xfrm>
            <a:off x="6375513" y="5353471"/>
            <a:ext cx="1008112" cy="30777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&lt;&lt;B&gt;&gt;</a:t>
            </a:r>
          </a:p>
        </p:txBody>
      </p:sp>
      <p:sp>
        <p:nvSpPr>
          <p:cNvPr id="66" name="TextBox 6"/>
          <p:cNvSpPr txBox="1">
            <a:spLocks noChangeArrowheads="1"/>
          </p:cNvSpPr>
          <p:nvPr/>
        </p:nvSpPr>
        <p:spPr bwMode="auto">
          <a:xfrm>
            <a:off x="4313072" y="5373216"/>
            <a:ext cx="1008112" cy="30777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&lt;&lt;A&gt;&gt;</a:t>
            </a:r>
          </a:p>
        </p:txBody>
      </p:sp>
      <p:sp>
        <p:nvSpPr>
          <p:cNvPr id="67" name="TextBox 6"/>
          <p:cNvSpPr txBox="1">
            <a:spLocks noChangeArrowheads="1"/>
          </p:cNvSpPr>
          <p:nvPr/>
        </p:nvSpPr>
        <p:spPr bwMode="auto">
          <a:xfrm>
            <a:off x="2986739" y="5356503"/>
            <a:ext cx="1008112" cy="30777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&lt;&lt;C&gt;&gt;</a:t>
            </a:r>
          </a:p>
        </p:txBody>
      </p:sp>
      <p:sp>
        <p:nvSpPr>
          <p:cNvPr id="68" name="TextBox 6"/>
          <p:cNvSpPr txBox="1">
            <a:spLocks noChangeArrowheads="1"/>
          </p:cNvSpPr>
          <p:nvPr/>
        </p:nvSpPr>
        <p:spPr bwMode="auto">
          <a:xfrm>
            <a:off x="2986739" y="3741746"/>
            <a:ext cx="950703" cy="52322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W&lt;&lt;X&gt;&gt;</a:t>
            </a:r>
          </a:p>
          <a:p>
            <a:pPr algn="ctr">
              <a:spcBef>
                <a:spcPct val="0"/>
              </a:spcBef>
              <a:buNone/>
            </a:pP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X&lt;&lt;W&gt;&gt;</a:t>
            </a:r>
          </a:p>
        </p:txBody>
      </p:sp>
      <p:sp>
        <p:nvSpPr>
          <p:cNvPr id="69" name="TextBox 6"/>
          <p:cNvSpPr txBox="1">
            <a:spLocks noChangeArrowheads="1"/>
          </p:cNvSpPr>
          <p:nvPr/>
        </p:nvSpPr>
        <p:spPr bwMode="auto">
          <a:xfrm>
            <a:off x="3656856" y="3140968"/>
            <a:ext cx="915341" cy="52322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V&lt;&lt;W&gt;&gt;</a:t>
            </a:r>
          </a:p>
          <a:p>
            <a:pPr algn="ctr">
              <a:spcBef>
                <a:spcPct val="0"/>
              </a:spcBef>
              <a:buNone/>
            </a:pP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W&lt;&lt;V&gt;&gt;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接连接符 78"/>
          <p:cNvCxnSpPr>
            <a:endCxn id="53" idx="0"/>
          </p:cNvCxnSpPr>
          <p:nvPr/>
        </p:nvCxnSpPr>
        <p:spPr bwMode="auto">
          <a:xfrm>
            <a:off x="5097016" y="3088124"/>
            <a:ext cx="166968" cy="1463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接连接符 80"/>
          <p:cNvCxnSpPr>
            <a:stCxn id="39" idx="0"/>
            <a:endCxn id="69" idx="3"/>
          </p:cNvCxnSpPr>
          <p:nvPr/>
        </p:nvCxnSpPr>
        <p:spPr bwMode="auto">
          <a:xfrm flipH="1" flipV="1">
            <a:off x="4572197" y="3402578"/>
            <a:ext cx="187731" cy="3864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接连接符 83"/>
          <p:cNvCxnSpPr>
            <a:stCxn id="59" idx="0"/>
            <a:endCxn id="68" idx="3"/>
          </p:cNvCxnSpPr>
          <p:nvPr/>
        </p:nvCxnSpPr>
        <p:spPr bwMode="auto">
          <a:xfrm flipH="1" flipV="1">
            <a:off x="3937442" y="4003356"/>
            <a:ext cx="390438" cy="3072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接连接符 87"/>
          <p:cNvCxnSpPr>
            <a:stCxn id="67" idx="0"/>
            <a:endCxn id="58" idx="1"/>
          </p:cNvCxnSpPr>
          <p:nvPr/>
        </p:nvCxnSpPr>
        <p:spPr bwMode="auto">
          <a:xfrm flipV="1">
            <a:off x="3490795" y="5059923"/>
            <a:ext cx="189013" cy="2965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直接连接符 90"/>
          <p:cNvCxnSpPr>
            <a:stCxn id="66" idx="0"/>
          </p:cNvCxnSpPr>
          <p:nvPr/>
        </p:nvCxnSpPr>
        <p:spPr bwMode="auto">
          <a:xfrm flipH="1" flipV="1">
            <a:off x="4736976" y="5182454"/>
            <a:ext cx="80152" cy="1907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直接连接符 97"/>
          <p:cNvCxnSpPr>
            <a:stCxn id="65" idx="0"/>
            <a:endCxn id="43" idx="6"/>
          </p:cNvCxnSpPr>
          <p:nvPr/>
        </p:nvCxnSpPr>
        <p:spPr bwMode="auto">
          <a:xfrm flipH="1" flipV="1">
            <a:off x="6704144" y="5102674"/>
            <a:ext cx="175425" cy="2507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直接连接符 99"/>
          <p:cNvCxnSpPr>
            <a:stCxn id="48" idx="6"/>
            <a:endCxn id="64" idx="1"/>
          </p:cNvCxnSpPr>
          <p:nvPr/>
        </p:nvCxnSpPr>
        <p:spPr bwMode="auto">
          <a:xfrm flipV="1">
            <a:off x="6280151" y="4126667"/>
            <a:ext cx="134627" cy="4478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直接连接符 101"/>
          <p:cNvCxnSpPr>
            <a:stCxn id="32" idx="0"/>
            <a:endCxn id="63" idx="2"/>
          </p:cNvCxnSpPr>
          <p:nvPr/>
        </p:nvCxnSpPr>
        <p:spPr bwMode="auto">
          <a:xfrm flipV="1">
            <a:off x="5718077" y="3664188"/>
            <a:ext cx="518627" cy="1475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2035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3.X.509</a:t>
            </a:r>
            <a:r>
              <a:rPr lang="zh-CN" altLang="en-US" sz="6000" dirty="0" smtClean="0"/>
              <a:t>证书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94732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3.6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证书撤销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marL="609600" indent="-6096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+mn-ea"/>
              </a:rPr>
              <a:t>证书包含一个</a:t>
            </a:r>
            <a:r>
              <a:rPr lang="zh-CN" altLang="en-US" sz="2800" dirty="0" smtClean="0">
                <a:latin typeface="+mn-ea"/>
              </a:rPr>
              <a:t>有效期</a:t>
            </a:r>
            <a:r>
              <a:rPr lang="en-US" altLang="zh-CN" sz="2800" dirty="0" smtClean="0">
                <a:latin typeface="+mn-ea"/>
              </a:rPr>
              <a:t>,</a:t>
            </a:r>
            <a:r>
              <a:rPr lang="zh-CN" altLang="en-US" sz="2800" dirty="0" smtClean="0">
                <a:latin typeface="+mn-ea"/>
              </a:rPr>
              <a:t>可能</a:t>
            </a:r>
            <a:r>
              <a:rPr lang="zh-CN" altLang="en-US" sz="2800" dirty="0">
                <a:latin typeface="+mn-ea"/>
              </a:rPr>
              <a:t>需要在过期前将其撤销</a:t>
            </a:r>
            <a:r>
              <a:rPr lang="en-US" altLang="zh-CN" sz="2800" dirty="0">
                <a:latin typeface="+mn-ea"/>
              </a:rPr>
              <a:t>, </a:t>
            </a:r>
            <a:r>
              <a:rPr lang="zh-CN" altLang="en-US" sz="2800" dirty="0">
                <a:latin typeface="+mn-ea"/>
              </a:rPr>
              <a:t>例如：</a:t>
            </a:r>
            <a:endParaRPr lang="en-US" altLang="zh-CN" sz="2800" dirty="0">
              <a:latin typeface="+mn-ea"/>
            </a:endParaRPr>
          </a:p>
          <a:p>
            <a:pPr marL="972000" lvl="1" indent="-342900" eaLnBrk="1" hangingPunct="1">
              <a:buClr>
                <a:srgbClr val="0000FF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500" b="1" dirty="0">
                <a:latin typeface="+mn-ea"/>
                <a:ea typeface="+mn-ea"/>
              </a:rPr>
              <a:t>用户的私钥被认为已泄露</a:t>
            </a:r>
            <a:endParaRPr lang="en-AU" altLang="zh-CN" sz="2500" b="1" dirty="0">
              <a:latin typeface="+mn-ea"/>
              <a:ea typeface="+mn-ea"/>
            </a:endParaRPr>
          </a:p>
          <a:p>
            <a:pPr marL="972000" lvl="1" indent="-342900" eaLnBrk="1" hangingPunct="1">
              <a:buClr>
                <a:srgbClr val="0000FF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500" b="1" dirty="0">
                <a:latin typeface="+mn-ea"/>
                <a:ea typeface="+mn-ea"/>
              </a:rPr>
              <a:t>用户不再被</a:t>
            </a:r>
            <a:r>
              <a:rPr lang="en-US" altLang="zh-CN" sz="2500" b="1" dirty="0">
                <a:latin typeface="+mn-ea"/>
                <a:ea typeface="+mn-ea"/>
              </a:rPr>
              <a:t>CA</a:t>
            </a:r>
            <a:r>
              <a:rPr lang="zh-CN" altLang="en-US" sz="2500" b="1" dirty="0">
                <a:latin typeface="+mn-ea"/>
                <a:ea typeface="+mn-ea"/>
              </a:rPr>
              <a:t>信任</a:t>
            </a:r>
            <a:endParaRPr lang="en-AU" altLang="zh-CN" sz="2500" b="1" dirty="0">
              <a:latin typeface="+mn-ea"/>
              <a:ea typeface="+mn-ea"/>
            </a:endParaRPr>
          </a:p>
          <a:p>
            <a:pPr marL="972000" lvl="1" indent="-342900" eaLnBrk="1" hangingPunct="1">
              <a:buClr>
                <a:srgbClr val="0000FF"/>
              </a:buClr>
              <a:buFont typeface="Wingdings" panose="05000000000000000000" pitchFamily="2" charset="2"/>
              <a:buChar char="u"/>
              <a:defRPr/>
            </a:pPr>
            <a:r>
              <a:rPr lang="en-AU" altLang="zh-CN" sz="2500" b="1" dirty="0">
                <a:latin typeface="+mn-ea"/>
                <a:ea typeface="+mn-ea"/>
              </a:rPr>
              <a:t>CA</a:t>
            </a:r>
            <a:r>
              <a:rPr lang="zh-CN" altLang="en-US" sz="2500" b="1" dirty="0">
                <a:latin typeface="+mn-ea"/>
                <a:ea typeface="+mn-ea"/>
              </a:rPr>
              <a:t>的证书被认为已泄露</a:t>
            </a:r>
            <a:endParaRPr lang="en-AU" altLang="zh-CN" sz="2500" b="1" dirty="0">
              <a:latin typeface="+mn-ea"/>
              <a:ea typeface="+mn-ea"/>
            </a:endParaRPr>
          </a:p>
          <a:p>
            <a:pPr marL="609600" indent="-609600" eaLnBrk="1" hangingPunct="1">
              <a:buFont typeface="Wingdings" pitchFamily="2" charset="2"/>
              <a:buChar char="l"/>
              <a:defRPr/>
            </a:pPr>
            <a:r>
              <a:rPr lang="zh-CN" altLang="en-US" sz="2800" dirty="0">
                <a:latin typeface="+mn-ea"/>
              </a:rPr>
              <a:t>每个</a:t>
            </a:r>
            <a:r>
              <a:rPr lang="en-US" altLang="zh-CN" sz="2800" dirty="0">
                <a:latin typeface="+mn-ea"/>
              </a:rPr>
              <a:t>CA</a:t>
            </a:r>
            <a:r>
              <a:rPr lang="zh-CN" altLang="en-US" sz="2800" dirty="0">
                <a:latin typeface="+mn-ea"/>
              </a:rPr>
              <a:t>都维护被撤销证书的列表</a:t>
            </a:r>
            <a:r>
              <a:rPr lang="en-US" altLang="zh-CN" sz="2800" dirty="0">
                <a:latin typeface="+mn-ea"/>
              </a:rPr>
              <a:t>(CRL</a:t>
            </a:r>
            <a:r>
              <a:rPr lang="en-US" altLang="zh-CN" sz="2800" dirty="0" smtClean="0">
                <a:latin typeface="+mn-ea"/>
              </a:rPr>
              <a:t>)</a:t>
            </a:r>
            <a:r>
              <a:rPr lang="zh-CN" altLang="en-US" sz="2800" dirty="0" smtClean="0">
                <a:latin typeface="+mn-ea"/>
              </a:rPr>
              <a:t>。</a:t>
            </a:r>
            <a:endParaRPr lang="en-US" altLang="zh-CN" sz="2800" dirty="0">
              <a:latin typeface="+mn-ea"/>
            </a:endParaRPr>
          </a:p>
          <a:p>
            <a:pPr marL="609600" indent="-609600" eaLnBrk="1" hangingPunct="1">
              <a:buFont typeface="Wingdings" pitchFamily="2" charset="2"/>
              <a:buChar char="l"/>
              <a:defRPr/>
            </a:pPr>
            <a:r>
              <a:rPr lang="zh-CN" altLang="en-US" sz="2800" dirty="0">
                <a:latin typeface="+mn-ea"/>
              </a:rPr>
              <a:t>用户应该使用</a:t>
            </a:r>
            <a:r>
              <a:rPr lang="en-US" altLang="zh-CN" sz="2800" dirty="0">
                <a:latin typeface="+mn-ea"/>
              </a:rPr>
              <a:t>CA</a:t>
            </a:r>
            <a:r>
              <a:rPr lang="zh-CN" altLang="en-US" sz="2800" dirty="0">
                <a:latin typeface="+mn-ea"/>
              </a:rPr>
              <a:t>的</a:t>
            </a:r>
            <a:r>
              <a:rPr lang="en-US" altLang="zh-CN" sz="2800" dirty="0" smtClean="0">
                <a:latin typeface="+mn-ea"/>
              </a:rPr>
              <a:t>CRL</a:t>
            </a:r>
            <a:r>
              <a:rPr lang="zh-CN" altLang="en-US" sz="2800" dirty="0" smtClean="0">
                <a:latin typeface="+mn-ea"/>
              </a:rPr>
              <a:t>检查证书是否被撤销。</a:t>
            </a:r>
            <a:endParaRPr lang="en-AU" altLang="zh-CN" sz="2800" dirty="0">
              <a:latin typeface="+mn-ea"/>
            </a:endParaRPr>
          </a:p>
          <a:p>
            <a:pPr eaLnBrk="1" hangingPunct="1"/>
            <a:endParaRPr lang="zh-CN" altLang="en-US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13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898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3.X.509</a:t>
            </a:r>
            <a:r>
              <a:rPr lang="zh-CN" altLang="en-US" sz="6000" dirty="0" smtClean="0"/>
              <a:t>证书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947329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3.7 X.509 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版本</a:t>
            </a: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+mn-ea"/>
              </a:rPr>
              <a:t>额外的信息应该被包含在证书</a:t>
            </a:r>
            <a:r>
              <a:rPr lang="zh-CN" altLang="en-US" sz="2800" dirty="0" smtClean="0">
                <a:latin typeface="+mn-ea"/>
              </a:rPr>
              <a:t>里，</a:t>
            </a:r>
            <a:r>
              <a:rPr lang="zh-CN" altLang="en-US" sz="2800" dirty="0">
                <a:latin typeface="+mn-ea"/>
              </a:rPr>
              <a:t>而不是继续在固定的格式上添加新的</a:t>
            </a:r>
            <a:r>
              <a:rPr lang="zh-CN" altLang="en-US" sz="2800" dirty="0" smtClean="0">
                <a:latin typeface="+mn-ea"/>
              </a:rPr>
              <a:t>域。</a:t>
            </a:r>
            <a:endParaRPr lang="en-AU" altLang="zh-CN" sz="2800" dirty="0">
              <a:latin typeface="+mn-ea"/>
            </a:endParaRPr>
          </a:p>
          <a:p>
            <a:pPr marL="1031875" lvl="1" indent="-457200" eaLnBrk="1" hangingPunct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u"/>
              <a:defRPr/>
            </a:pPr>
            <a:r>
              <a:rPr lang="en-AU" altLang="zh-CN" sz="2500" b="1" dirty="0" smtClean="0">
                <a:latin typeface="+mn-ea"/>
                <a:ea typeface="+mn-ea"/>
              </a:rPr>
              <a:t>email/URL</a:t>
            </a:r>
            <a:r>
              <a:rPr lang="en-AU" altLang="zh-CN" sz="2500" b="1" dirty="0">
                <a:latin typeface="+mn-ea"/>
                <a:ea typeface="+mn-ea"/>
              </a:rPr>
              <a:t>, </a:t>
            </a:r>
            <a:r>
              <a:rPr lang="zh-CN" altLang="en-US" sz="2500" b="1" dirty="0">
                <a:latin typeface="+mn-ea"/>
                <a:ea typeface="+mn-ea"/>
              </a:rPr>
              <a:t>策略详细</a:t>
            </a:r>
            <a:r>
              <a:rPr lang="en-AU" altLang="zh-CN" sz="2500" b="1" dirty="0">
                <a:latin typeface="+mn-ea"/>
                <a:ea typeface="+mn-ea"/>
              </a:rPr>
              <a:t>, </a:t>
            </a:r>
            <a:r>
              <a:rPr lang="zh-CN" altLang="en-US" sz="2500" b="1" dirty="0">
                <a:latin typeface="+mn-ea"/>
                <a:ea typeface="+mn-ea"/>
              </a:rPr>
              <a:t>使用限制</a:t>
            </a:r>
            <a:endParaRPr lang="en-AU" altLang="zh-CN" sz="2500" b="1" dirty="0">
              <a:latin typeface="+mn-ea"/>
              <a:ea typeface="+mn-ea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扩展</a:t>
            </a:r>
            <a:r>
              <a:rPr lang="zh-CN" altLang="en-US" sz="2800" dirty="0">
                <a:latin typeface="+mn-ea"/>
              </a:rPr>
              <a:t>包含</a:t>
            </a:r>
            <a:r>
              <a:rPr lang="en-US" altLang="zh-CN" sz="2800" dirty="0">
                <a:latin typeface="+mn-ea"/>
              </a:rPr>
              <a:t>:</a:t>
            </a:r>
          </a:p>
          <a:p>
            <a:pPr marL="1031875" lvl="1" indent="-457200" eaLnBrk="1" hangingPunct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500" b="1" dirty="0">
                <a:latin typeface="+mn-ea"/>
                <a:ea typeface="+mn-ea"/>
              </a:rPr>
              <a:t>扩展标识符</a:t>
            </a:r>
            <a:endParaRPr lang="en-US" altLang="zh-CN" sz="2500" b="1" dirty="0">
              <a:latin typeface="+mn-ea"/>
              <a:ea typeface="+mn-ea"/>
            </a:endParaRPr>
          </a:p>
          <a:p>
            <a:pPr marL="1031875" lvl="1" indent="-457200" eaLnBrk="1" hangingPunct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500" b="1" dirty="0">
                <a:latin typeface="+mn-ea"/>
                <a:ea typeface="+mn-ea"/>
              </a:rPr>
              <a:t>危险指标</a:t>
            </a:r>
            <a:endParaRPr lang="en-US" altLang="zh-CN" sz="2500" b="1" dirty="0">
              <a:latin typeface="+mn-ea"/>
              <a:ea typeface="+mn-ea"/>
            </a:endParaRPr>
          </a:p>
          <a:p>
            <a:pPr marL="1031875" lvl="1" indent="-457200" eaLnBrk="1" hangingPunct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500" b="1" dirty="0">
                <a:latin typeface="+mn-ea"/>
                <a:ea typeface="+mn-ea"/>
              </a:rPr>
              <a:t>扩展值</a:t>
            </a:r>
            <a:endParaRPr lang="en-AU" altLang="zh-CN" sz="2500" b="1" dirty="0">
              <a:latin typeface="+mn-ea"/>
              <a:ea typeface="+mn-ea"/>
            </a:endParaRPr>
          </a:p>
          <a:p>
            <a:pPr eaLnBrk="1" hangingPunct="1"/>
            <a:endParaRPr lang="zh-CN" altLang="en-US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14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723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3.X.509</a:t>
            </a:r>
            <a:r>
              <a:rPr lang="zh-CN" altLang="en-US" sz="6000" dirty="0" smtClean="0"/>
              <a:t>证书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947329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3.7 X.509 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版本</a:t>
            </a: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+mn-ea"/>
              </a:rPr>
              <a:t>扩展</a:t>
            </a:r>
            <a:r>
              <a:rPr lang="zh-CN" altLang="en-US" dirty="0">
                <a:latin typeface="+mn-ea"/>
              </a:rPr>
              <a:t>包含</a:t>
            </a:r>
            <a:r>
              <a:rPr lang="en-US" altLang="zh-CN" dirty="0">
                <a:latin typeface="+mn-ea"/>
              </a:rPr>
              <a:t>:</a:t>
            </a:r>
          </a:p>
          <a:p>
            <a:pPr marL="914400" indent="-457200" eaLnBrk="1" hangingPunct="1">
              <a:lnSpc>
                <a:spcPct val="9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600" dirty="0" smtClean="0">
                <a:latin typeface="+mn-ea"/>
              </a:rPr>
              <a:t>密钥和策略信息</a:t>
            </a:r>
            <a:r>
              <a:rPr lang="en-US" altLang="zh-CN" sz="2600" dirty="0" smtClean="0">
                <a:latin typeface="+mn-ea"/>
              </a:rPr>
              <a:t>:</a:t>
            </a:r>
            <a:r>
              <a:rPr lang="zh-CN" altLang="en-US" sz="2600" dirty="0">
                <a:latin typeface="+mn-ea"/>
              </a:rPr>
              <a:t>传送关于主体与发放者密钥的附加信息和证书策略指示</a:t>
            </a:r>
            <a:r>
              <a:rPr lang="zh-CN" altLang="en-US" sz="2600" dirty="0" smtClean="0">
                <a:latin typeface="+mn-ea"/>
              </a:rPr>
              <a:t>符。</a:t>
            </a:r>
            <a:endParaRPr lang="en-US" altLang="zh-CN" sz="2600" dirty="0">
              <a:latin typeface="+mn-ea"/>
            </a:endParaRPr>
          </a:p>
          <a:p>
            <a:pPr marL="914400" indent="-457200" eaLnBrk="1" hangingPunct="1">
              <a:lnSpc>
                <a:spcPct val="9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600" dirty="0">
                <a:latin typeface="+mn-ea"/>
              </a:rPr>
              <a:t>证书主体和证书发放者</a:t>
            </a:r>
            <a:r>
              <a:rPr lang="zh-CN" altLang="en-US" sz="2600" dirty="0" smtClean="0">
                <a:latin typeface="+mn-ea"/>
              </a:rPr>
              <a:t>属性</a:t>
            </a:r>
            <a:r>
              <a:rPr lang="en-US" altLang="zh-CN" sz="2600" dirty="0" smtClean="0">
                <a:latin typeface="+mn-ea"/>
              </a:rPr>
              <a:t>:</a:t>
            </a:r>
            <a:r>
              <a:rPr lang="zh-CN" altLang="en-US" sz="2600" b="1" dirty="0" smtClean="0">
                <a:latin typeface="+mn-ea"/>
                <a:ea typeface="+mn-ea"/>
                <a:cs typeface="+mn-cs"/>
              </a:rPr>
              <a:t>支持</a:t>
            </a:r>
            <a:r>
              <a:rPr lang="zh-CN" altLang="en-US" sz="2600" b="1" dirty="0">
                <a:latin typeface="+mn-ea"/>
                <a:ea typeface="+mn-ea"/>
                <a:cs typeface="+mn-cs"/>
              </a:rPr>
              <a:t>可选择的名称，发放者可选择的名称，主体目录</a:t>
            </a:r>
            <a:r>
              <a:rPr lang="zh-CN" altLang="en-US" sz="2600" b="1" dirty="0" smtClean="0">
                <a:latin typeface="+mn-ea"/>
                <a:ea typeface="+mn-ea"/>
                <a:cs typeface="+mn-cs"/>
              </a:rPr>
              <a:t>属性。</a:t>
            </a:r>
            <a:endParaRPr lang="en-US" altLang="zh-CN" sz="2600" b="1" dirty="0">
              <a:latin typeface="+mn-ea"/>
              <a:ea typeface="+mn-ea"/>
              <a:cs typeface="+mn-cs"/>
            </a:endParaRPr>
          </a:p>
          <a:p>
            <a:pPr marL="914400" indent="-457200" eaLnBrk="1" hangingPunct="1">
              <a:lnSpc>
                <a:spcPct val="9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600" dirty="0">
                <a:latin typeface="+mn-ea"/>
              </a:rPr>
              <a:t>认证路径</a:t>
            </a:r>
            <a:r>
              <a:rPr lang="zh-CN" altLang="en-US" sz="2600" dirty="0" smtClean="0">
                <a:latin typeface="+mn-ea"/>
              </a:rPr>
              <a:t>约束：</a:t>
            </a:r>
            <a:r>
              <a:rPr lang="zh-CN" altLang="en-US" sz="2600" b="1" dirty="0" smtClean="0">
                <a:latin typeface="+mn-ea"/>
                <a:ea typeface="+mn-ea"/>
                <a:cs typeface="+mn-cs"/>
              </a:rPr>
              <a:t>允许</a:t>
            </a:r>
            <a:r>
              <a:rPr lang="zh-CN" altLang="en-US" sz="2600" b="1" dirty="0">
                <a:latin typeface="+mn-ea"/>
                <a:ea typeface="+mn-ea"/>
                <a:cs typeface="+mn-cs"/>
              </a:rPr>
              <a:t>在</a:t>
            </a:r>
            <a:r>
              <a:rPr lang="en-US" altLang="zh-CN" sz="2600" b="1" dirty="0">
                <a:latin typeface="+mn-ea"/>
                <a:ea typeface="+mn-ea"/>
                <a:cs typeface="+mn-cs"/>
              </a:rPr>
              <a:t>CA</a:t>
            </a:r>
            <a:r>
              <a:rPr lang="zh-CN" altLang="en-US" sz="2600" b="1" dirty="0">
                <a:latin typeface="+mn-ea"/>
                <a:ea typeface="+mn-ea"/>
                <a:cs typeface="+mn-cs"/>
              </a:rPr>
              <a:t>发放给</a:t>
            </a:r>
            <a:r>
              <a:rPr lang="en-US" altLang="zh-CN" sz="2600" b="1" dirty="0">
                <a:latin typeface="+mn-ea"/>
                <a:ea typeface="+mn-ea"/>
                <a:cs typeface="+mn-cs"/>
              </a:rPr>
              <a:t>CA</a:t>
            </a:r>
            <a:r>
              <a:rPr lang="zh-CN" altLang="en-US" sz="2600" b="1" dirty="0">
                <a:latin typeface="+mn-ea"/>
                <a:ea typeface="+mn-ea"/>
                <a:cs typeface="+mn-cs"/>
              </a:rPr>
              <a:t>的证书中包括约束</a:t>
            </a:r>
            <a:r>
              <a:rPr lang="zh-CN" altLang="en-US" sz="2600" b="1" dirty="0" smtClean="0">
                <a:latin typeface="+mn-ea"/>
                <a:ea typeface="+mn-ea"/>
                <a:cs typeface="+mn-cs"/>
              </a:rPr>
              <a:t>规定。</a:t>
            </a:r>
            <a:endParaRPr lang="en-AU" altLang="zh-CN" sz="2600" b="1" dirty="0">
              <a:latin typeface="+mn-ea"/>
              <a:ea typeface="+mn-ea"/>
              <a:cs typeface="+mn-cs"/>
            </a:endParaRPr>
          </a:p>
          <a:p>
            <a:pPr eaLnBrk="1" hangingPunct="1"/>
            <a:endParaRPr lang="zh-CN" altLang="en-US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15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157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4.</a:t>
            </a:r>
            <a:r>
              <a:rPr lang="zh-CN" altLang="en-US" sz="6000" dirty="0"/>
              <a:t>公钥基础</a:t>
            </a:r>
            <a:r>
              <a:rPr lang="zh-CN" altLang="en-US" sz="6000" dirty="0" smtClean="0"/>
              <a:t>设施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94732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4.1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什么是公钥基础设施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dirty="0" smtClean="0">
                <a:latin typeface="+mn-ea"/>
              </a:rPr>
              <a:t>公钥基础设施（</a:t>
            </a:r>
            <a:r>
              <a:rPr lang="en-US" altLang="zh-CN" dirty="0" smtClean="0">
                <a:latin typeface="+mn-ea"/>
              </a:rPr>
              <a:t>PKI</a:t>
            </a:r>
            <a:r>
              <a:rPr lang="zh-CN" altLang="en-US" dirty="0" smtClean="0">
                <a:latin typeface="+mn-ea"/>
              </a:rPr>
              <a:t>）定义为基于非对称密码体制的用来生成、管理、存储、分配和撤销数字证书的一套硬件、软件、人员、策略和过程。开发一个</a:t>
            </a:r>
            <a:r>
              <a:rPr lang="en-US" altLang="zh-CN" dirty="0" smtClean="0">
                <a:latin typeface="+mn-ea"/>
              </a:rPr>
              <a:t>PKI</a:t>
            </a:r>
            <a:r>
              <a:rPr lang="zh-CN" altLang="en-US" dirty="0" smtClean="0">
                <a:latin typeface="+mn-ea"/>
              </a:rPr>
              <a:t>的主要目标希望安全、方便和高效获取公钥。</a:t>
            </a:r>
            <a:endParaRPr lang="en-AU" altLang="zh-CN" sz="2600" b="1" dirty="0">
              <a:latin typeface="+mn-ea"/>
              <a:ea typeface="+mn-ea"/>
              <a:cs typeface="+mn-cs"/>
            </a:endParaRPr>
          </a:p>
          <a:p>
            <a:pPr eaLnBrk="1" hangingPunct="1"/>
            <a:endParaRPr lang="zh-CN" altLang="en-US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16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639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4.</a:t>
            </a:r>
            <a:r>
              <a:rPr lang="zh-CN" altLang="en-US" sz="6000" dirty="0"/>
              <a:t>公钥基础</a:t>
            </a:r>
            <a:r>
              <a:rPr lang="zh-CN" altLang="en-US" sz="6000" dirty="0" smtClean="0"/>
              <a:t>设施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94732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4.2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公钥基础设施的主要要素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solidFill>
                  <a:srgbClr val="FF0000"/>
                </a:solidFill>
                <a:latin typeface="+mn-ea"/>
              </a:rPr>
              <a:t>端实体</a:t>
            </a:r>
            <a:r>
              <a:rPr lang="zh-CN" altLang="en-US" sz="2600" dirty="0" smtClean="0">
                <a:latin typeface="+mn-ea"/>
              </a:rPr>
              <a:t>：表示终端用户、设备或者其它实体。</a:t>
            </a:r>
            <a:endParaRPr lang="en-US" altLang="zh-CN" sz="26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solidFill>
                  <a:srgbClr val="FF0000"/>
                </a:solidFill>
                <a:latin typeface="+mn-ea"/>
              </a:rPr>
              <a:t>认证中心</a:t>
            </a:r>
            <a:r>
              <a:rPr lang="en-US" altLang="zh-CN" sz="2600" dirty="0" smtClean="0">
                <a:solidFill>
                  <a:srgbClr val="FF0000"/>
                </a:solidFill>
                <a:latin typeface="+mn-ea"/>
              </a:rPr>
              <a:t>(CA)</a:t>
            </a:r>
            <a:r>
              <a:rPr lang="zh-CN" altLang="en-US" sz="2600" dirty="0" smtClean="0">
                <a:latin typeface="+mn-ea"/>
              </a:rPr>
              <a:t>：证书的发放者。</a:t>
            </a:r>
            <a:endParaRPr lang="en-US" altLang="zh-CN" sz="26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solidFill>
                  <a:srgbClr val="FF0000"/>
                </a:solidFill>
                <a:latin typeface="+mn-ea"/>
              </a:rPr>
              <a:t>注册中心（</a:t>
            </a:r>
            <a:r>
              <a:rPr lang="en-US" altLang="zh-CN" sz="2600" dirty="0" smtClean="0">
                <a:solidFill>
                  <a:srgbClr val="FF0000"/>
                </a:solidFill>
                <a:latin typeface="+mn-ea"/>
              </a:rPr>
              <a:t>RA</a:t>
            </a:r>
            <a:r>
              <a:rPr lang="zh-CN" altLang="en-US" sz="2600" dirty="0" smtClean="0">
                <a:solidFill>
                  <a:srgbClr val="FF0000"/>
                </a:solidFill>
                <a:latin typeface="+mn-ea"/>
              </a:rPr>
              <a:t>）</a:t>
            </a:r>
            <a:r>
              <a:rPr lang="zh-CN" altLang="en-US" sz="2600" dirty="0" smtClean="0">
                <a:latin typeface="+mn-ea"/>
              </a:rPr>
              <a:t>：可选部分，负责端实体的注册过程。</a:t>
            </a:r>
            <a:endParaRPr lang="en-US" altLang="zh-CN" sz="26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solidFill>
                  <a:srgbClr val="FF0000"/>
                </a:solidFill>
                <a:latin typeface="+mn-ea"/>
              </a:rPr>
              <a:t>撤销证书列表</a:t>
            </a:r>
            <a:r>
              <a:rPr lang="en-US" altLang="zh-CN" sz="2600" dirty="0" smtClean="0">
                <a:solidFill>
                  <a:srgbClr val="FF0000"/>
                </a:solidFill>
                <a:latin typeface="+mn-ea"/>
              </a:rPr>
              <a:t>(CRL)</a:t>
            </a:r>
            <a:r>
              <a:rPr lang="zh-CN" altLang="en-US" sz="2600" dirty="0" smtClean="0">
                <a:solidFill>
                  <a:srgbClr val="FF0000"/>
                </a:solidFill>
                <a:latin typeface="+mn-ea"/>
              </a:rPr>
              <a:t>发放者</a:t>
            </a:r>
            <a:r>
              <a:rPr lang="zh-CN" altLang="en-US" sz="2600" dirty="0" smtClean="0">
                <a:latin typeface="+mn-ea"/>
              </a:rPr>
              <a:t>：可选部分，代理</a:t>
            </a:r>
            <a:r>
              <a:rPr lang="en-US" altLang="zh-CN" sz="2600" dirty="0" smtClean="0">
                <a:latin typeface="+mn-ea"/>
              </a:rPr>
              <a:t>CA</a:t>
            </a:r>
            <a:r>
              <a:rPr lang="zh-CN" altLang="en-US" sz="2600" dirty="0" smtClean="0">
                <a:latin typeface="+mn-ea"/>
              </a:rPr>
              <a:t>发布</a:t>
            </a:r>
            <a:r>
              <a:rPr lang="en-US" altLang="zh-CN" sz="2600" dirty="0" smtClean="0">
                <a:latin typeface="+mn-ea"/>
              </a:rPr>
              <a:t>CRL</a:t>
            </a:r>
            <a:r>
              <a:rPr lang="zh-CN" altLang="en-US" sz="2600" dirty="0" smtClean="0">
                <a:latin typeface="+mn-ea"/>
              </a:rPr>
              <a:t>。</a:t>
            </a:r>
            <a:endParaRPr lang="en-US" altLang="zh-CN" sz="26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solidFill>
                  <a:srgbClr val="FF0000"/>
                </a:solidFill>
                <a:latin typeface="+mn-ea"/>
              </a:rPr>
              <a:t>存储库</a:t>
            </a:r>
            <a:r>
              <a:rPr lang="zh-CN" altLang="en-US" sz="2600" dirty="0" smtClean="0">
                <a:latin typeface="+mn-ea"/>
              </a:rPr>
              <a:t>：用来存储证书和</a:t>
            </a:r>
            <a:r>
              <a:rPr lang="en-US" altLang="zh-CN" sz="2600" dirty="0" smtClean="0">
                <a:latin typeface="+mn-ea"/>
              </a:rPr>
              <a:t>CRL</a:t>
            </a:r>
            <a:r>
              <a:rPr lang="zh-CN" altLang="en-US" sz="2600" dirty="0" smtClean="0">
                <a:latin typeface="+mn-ea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17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114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4.</a:t>
            </a:r>
            <a:r>
              <a:rPr lang="zh-CN" altLang="en-US" sz="6000" dirty="0"/>
              <a:t>公钥基础</a:t>
            </a:r>
            <a:r>
              <a:rPr lang="zh-CN" altLang="en-US" sz="6000" dirty="0" smtClean="0"/>
              <a:t>设施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0696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4.3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公钥基础设施模型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zh-CN" altLang="en-US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18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105128" y="3284984"/>
            <a:ext cx="864096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端实体</a:t>
            </a:r>
            <a:endParaRPr lang="en-US" altLang="zh-CN" sz="1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000672" y="2996952"/>
            <a:ext cx="547569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2094436" y="3068960"/>
            <a:ext cx="36004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证书</a:t>
            </a:r>
            <a:r>
              <a:rPr lang="en-US" altLang="zh-CN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/CRL</a:t>
            </a:r>
            <a:r>
              <a:rPr lang="zh-CN" altLang="en-US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存储库</a:t>
            </a:r>
            <a:endParaRPr lang="en-US" altLang="zh-CN" sz="1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2548241" y="2492896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/>
          <p:nvPr/>
        </p:nvCxnSpPr>
        <p:spPr bwMode="auto">
          <a:xfrm>
            <a:off x="2548241" y="5157192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>
            <a:off x="2548241" y="2492896"/>
            <a:ext cx="96459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>
            <a:off x="3512840" y="2492896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/>
          <p:nvPr/>
        </p:nvCxnSpPr>
        <p:spPr bwMode="auto">
          <a:xfrm>
            <a:off x="3512840" y="2996952"/>
            <a:ext cx="50405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/>
          <p:cNvCxnSpPr/>
          <p:nvPr/>
        </p:nvCxnSpPr>
        <p:spPr bwMode="auto">
          <a:xfrm>
            <a:off x="8553400" y="2996952"/>
            <a:ext cx="0" cy="2592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3584848" y="5517232"/>
            <a:ext cx="4968552" cy="720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/>
          <p:nvPr/>
        </p:nvCxnSpPr>
        <p:spPr bwMode="auto">
          <a:xfrm>
            <a:off x="2548241" y="5805263"/>
            <a:ext cx="103660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/>
          <p:nvPr/>
        </p:nvCxnSpPr>
        <p:spPr bwMode="auto">
          <a:xfrm flipV="1">
            <a:off x="3584848" y="5517232"/>
            <a:ext cx="0" cy="2880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2603676" y="2492896"/>
            <a:ext cx="8640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PKI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用户</a:t>
            </a:r>
            <a:endParaRPr lang="en-US" altLang="zh-CN" sz="1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3" name="TextBox 6"/>
          <p:cNvSpPr txBox="1">
            <a:spLocks noChangeArrowheads="1"/>
          </p:cNvSpPr>
          <p:nvPr/>
        </p:nvSpPr>
        <p:spPr bwMode="auto">
          <a:xfrm>
            <a:off x="2576736" y="5282044"/>
            <a:ext cx="9401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PKI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管理实体</a:t>
            </a:r>
            <a:endParaRPr lang="en-US" altLang="zh-CN" sz="1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6548834" y="4358865"/>
            <a:ext cx="924446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认证中心</a:t>
            </a:r>
            <a:endParaRPr lang="en-US" altLang="zh-CN" sz="1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6969224" y="5037285"/>
            <a:ext cx="924446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认证中心</a:t>
            </a:r>
            <a:endParaRPr lang="en-US" altLang="zh-CN" sz="1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>
            <a:off x="6753200" y="3592761"/>
            <a:ext cx="0" cy="76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箭头连接符 38"/>
          <p:cNvCxnSpPr/>
          <p:nvPr/>
        </p:nvCxnSpPr>
        <p:spPr bwMode="auto">
          <a:xfrm>
            <a:off x="7185248" y="4666642"/>
            <a:ext cx="0" cy="3706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6"/>
          <p:cNvSpPr txBox="1">
            <a:spLocks noChangeArrowheads="1"/>
          </p:cNvSpPr>
          <p:nvPr/>
        </p:nvSpPr>
        <p:spPr bwMode="auto">
          <a:xfrm>
            <a:off x="7257255" y="4705399"/>
            <a:ext cx="9143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交叉认证</a:t>
            </a:r>
            <a:endParaRPr lang="en-US" altLang="zh-CN" sz="1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1" name="TextBox 6"/>
          <p:cNvSpPr txBox="1">
            <a:spLocks noChangeArrowheads="1"/>
          </p:cNvSpPr>
          <p:nvPr/>
        </p:nvSpPr>
        <p:spPr bwMode="auto">
          <a:xfrm>
            <a:off x="6800082" y="3718773"/>
            <a:ext cx="16093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注册、初始化、认证、密钥对恢复、密钥对更新、撤销请求</a:t>
            </a:r>
            <a:endParaRPr lang="en-US" altLang="zh-CN" sz="12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46" name="直接连接符 45"/>
          <p:cNvCxnSpPr/>
          <p:nvPr/>
        </p:nvCxnSpPr>
        <p:spPr bwMode="auto">
          <a:xfrm flipH="1" flipV="1">
            <a:off x="2548240" y="3718773"/>
            <a:ext cx="6005161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箭头连接符 48"/>
          <p:cNvCxnSpPr>
            <a:stCxn id="7" idx="1"/>
          </p:cNvCxnSpPr>
          <p:nvPr/>
        </p:nvCxnSpPr>
        <p:spPr bwMode="auto">
          <a:xfrm flipH="1" flipV="1">
            <a:off x="2548240" y="3429000"/>
            <a:ext cx="3556888" cy="98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Box 6"/>
          <p:cNvSpPr txBox="1">
            <a:spLocks noChangeArrowheads="1"/>
          </p:cNvSpPr>
          <p:nvPr/>
        </p:nvSpPr>
        <p:spPr bwMode="auto">
          <a:xfrm>
            <a:off x="3743112" y="3995192"/>
            <a:ext cx="1065872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注册中心</a:t>
            </a:r>
            <a:endParaRPr lang="en-US" altLang="zh-CN" sz="1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/>
          <p:cNvCxnSpPr>
            <a:stCxn id="50" idx="1"/>
          </p:cNvCxnSpPr>
          <p:nvPr/>
        </p:nvCxnSpPr>
        <p:spPr bwMode="auto">
          <a:xfrm flipH="1" flipV="1">
            <a:off x="2545916" y="4149080"/>
            <a:ext cx="119719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肘形连接符 53"/>
          <p:cNvCxnSpPr>
            <a:endCxn id="50" idx="3"/>
          </p:cNvCxnSpPr>
          <p:nvPr/>
        </p:nvCxnSpPr>
        <p:spPr bwMode="auto">
          <a:xfrm rot="10800000" flipV="1">
            <a:off x="4808984" y="3592761"/>
            <a:ext cx="1512168" cy="556320"/>
          </a:xfrm>
          <a:prstGeom prst="bentConnector3">
            <a:avLst>
              <a:gd name="adj1" fmla="val -333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接箭头连接符 56"/>
          <p:cNvCxnSpPr>
            <a:stCxn id="34" idx="1"/>
          </p:cNvCxnSpPr>
          <p:nvPr/>
        </p:nvCxnSpPr>
        <p:spPr bwMode="auto">
          <a:xfrm flipH="1" flipV="1">
            <a:off x="2545916" y="4509120"/>
            <a:ext cx="4002918" cy="36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Box 6"/>
          <p:cNvSpPr txBox="1">
            <a:spLocks noChangeArrowheads="1"/>
          </p:cNvSpPr>
          <p:nvPr/>
        </p:nvSpPr>
        <p:spPr bwMode="auto">
          <a:xfrm>
            <a:off x="4319536" y="4859287"/>
            <a:ext cx="1209528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CRL</a:t>
            </a:r>
            <a:r>
              <a:rPr lang="zh-CN" altLang="en-US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发放者</a:t>
            </a:r>
            <a:endParaRPr lang="en-US" altLang="zh-CN" sz="1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" name="TextBox 6"/>
          <p:cNvSpPr txBox="1">
            <a:spLocks noChangeArrowheads="1"/>
          </p:cNvSpPr>
          <p:nvPr/>
        </p:nvSpPr>
        <p:spPr bwMode="auto">
          <a:xfrm>
            <a:off x="3622647" y="3129353"/>
            <a:ext cx="161838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证书</a:t>
            </a:r>
            <a:r>
              <a:rPr lang="en-US" altLang="zh-CN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/CRL</a:t>
            </a:r>
            <a:r>
              <a:rPr lang="zh-CN" altLang="en-US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撤销</a:t>
            </a:r>
            <a:endParaRPr lang="en-US" altLang="zh-CN" sz="1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0" name="TextBox 6"/>
          <p:cNvSpPr txBox="1">
            <a:spLocks noChangeArrowheads="1"/>
          </p:cNvSpPr>
          <p:nvPr/>
        </p:nvSpPr>
        <p:spPr bwMode="auto">
          <a:xfrm>
            <a:off x="2593012" y="3861048"/>
            <a:ext cx="11969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证书发放</a:t>
            </a:r>
            <a:endParaRPr lang="en-US" altLang="zh-CN" sz="1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1" name="TextBox 6"/>
          <p:cNvSpPr txBox="1">
            <a:spLocks noChangeArrowheads="1"/>
          </p:cNvSpPr>
          <p:nvPr/>
        </p:nvSpPr>
        <p:spPr bwMode="auto">
          <a:xfrm>
            <a:off x="4872141" y="4201343"/>
            <a:ext cx="13886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证书</a:t>
            </a:r>
            <a:r>
              <a:rPr lang="en-US" altLang="zh-CN" sz="1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/CRL</a:t>
            </a:r>
            <a:r>
              <a:rPr lang="zh-CN" altLang="en-US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发放</a:t>
            </a:r>
            <a:endParaRPr lang="en-US" altLang="zh-CN" sz="1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63" name="直接箭头连接符 62"/>
          <p:cNvCxnSpPr>
            <a:stCxn id="58" idx="1"/>
          </p:cNvCxnSpPr>
          <p:nvPr/>
        </p:nvCxnSpPr>
        <p:spPr bwMode="auto">
          <a:xfrm flipH="1">
            <a:off x="2545916" y="5013176"/>
            <a:ext cx="17736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肘形连接符 64"/>
          <p:cNvCxnSpPr/>
          <p:nvPr/>
        </p:nvCxnSpPr>
        <p:spPr bwMode="auto">
          <a:xfrm rot="10800000" flipV="1">
            <a:off x="5529065" y="4672671"/>
            <a:ext cx="1269398" cy="352560"/>
          </a:xfrm>
          <a:prstGeom prst="bentConnector3">
            <a:avLst>
              <a:gd name="adj1" fmla="val 97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"/>
          <p:cNvSpPr txBox="1">
            <a:spLocks noChangeArrowheads="1"/>
          </p:cNvSpPr>
          <p:nvPr/>
        </p:nvSpPr>
        <p:spPr bwMode="auto">
          <a:xfrm>
            <a:off x="2841261" y="4684204"/>
            <a:ext cx="13886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CRL</a:t>
            </a:r>
            <a:r>
              <a:rPr lang="zh-CN" altLang="en-US" sz="1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发放</a:t>
            </a:r>
            <a:endParaRPr lang="en-US" altLang="zh-CN" sz="1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2" name="TextBox 6"/>
          <p:cNvSpPr txBox="1">
            <a:spLocks noChangeArrowheads="1"/>
          </p:cNvSpPr>
          <p:nvPr/>
        </p:nvSpPr>
        <p:spPr bwMode="auto">
          <a:xfrm>
            <a:off x="4088904" y="5733256"/>
            <a:ext cx="26441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PKIX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架构模型</a:t>
            </a:r>
          </a:p>
        </p:txBody>
      </p:sp>
    </p:spTree>
    <p:extLst>
      <p:ext uri="{BB962C8B-B14F-4D97-AF65-F5344CB8AC3E}">
        <p14:creationId xmlns:p14="http://schemas.microsoft.com/office/powerpoint/2010/main" val="246148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4.</a:t>
            </a:r>
            <a:r>
              <a:rPr lang="zh-CN" altLang="en-US" sz="6000" dirty="0"/>
              <a:t>公钥基础</a:t>
            </a:r>
            <a:r>
              <a:rPr lang="zh-CN" altLang="en-US" sz="6000" dirty="0" smtClean="0"/>
              <a:t>设施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9013854" cy="394732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4.3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公钥基础设施管理作用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sz="2600" dirty="0">
                <a:latin typeface="+mn-ea"/>
              </a:rPr>
              <a:t>公钥基础</a:t>
            </a:r>
            <a:r>
              <a:rPr lang="zh-CN" altLang="en-US" sz="2600" dirty="0" smtClean="0">
                <a:latin typeface="+mn-ea"/>
              </a:rPr>
              <a:t>设施的管理功能包括：</a:t>
            </a:r>
            <a:endParaRPr lang="en-US" altLang="zh-CN" sz="2600" dirty="0" smtClean="0">
              <a:latin typeface="+mn-ea"/>
            </a:endParaRPr>
          </a:p>
          <a:p>
            <a:pPr marL="500400" lvl="1">
              <a:spcBef>
                <a:spcPts val="0"/>
              </a:spcBef>
              <a:buClr>
                <a:srgbClr val="0000FF"/>
              </a:buClr>
              <a:buFont typeface="Wingdings" pitchFamily="-107" charset="2"/>
              <a:buChar char="l"/>
              <a:defRPr/>
            </a:pPr>
            <a:r>
              <a:rPr lang="zh-CN" altLang="en-US" sz="2600" b="1" dirty="0" smtClean="0">
                <a:solidFill>
                  <a:srgbClr val="FF0000"/>
                </a:solidFill>
                <a:latin typeface="+mn-ea"/>
                <a:ea typeface="+mn-ea"/>
              </a:rPr>
              <a:t>注册</a:t>
            </a:r>
            <a:r>
              <a:rPr lang="zh-CN" altLang="en-US" sz="2600" b="1" dirty="0" smtClean="0">
                <a:latin typeface="+mn-ea"/>
                <a:ea typeface="+mn-ea"/>
              </a:rPr>
              <a:t>：让</a:t>
            </a:r>
            <a:r>
              <a:rPr lang="en-US" altLang="zh-CN" sz="2600" b="1" dirty="0" smtClean="0">
                <a:latin typeface="+mn-ea"/>
                <a:ea typeface="+mn-ea"/>
              </a:rPr>
              <a:t>CA</a:t>
            </a:r>
            <a:r>
              <a:rPr lang="zh-CN" altLang="en-US" sz="2600" b="1" dirty="0" smtClean="0">
                <a:latin typeface="+mn-ea"/>
                <a:ea typeface="+mn-ea"/>
              </a:rPr>
              <a:t>知道端实体。</a:t>
            </a:r>
            <a:endParaRPr lang="en-US" altLang="zh-CN" sz="2600" b="1" dirty="0">
              <a:latin typeface="+mn-ea"/>
              <a:ea typeface="+mn-ea"/>
            </a:endParaRPr>
          </a:p>
          <a:p>
            <a:pPr marL="500400" lvl="1">
              <a:spcBef>
                <a:spcPts val="0"/>
              </a:spcBef>
              <a:buClr>
                <a:srgbClr val="0000FF"/>
              </a:buClr>
              <a:buFont typeface="Wingdings" pitchFamily="-107" charset="2"/>
              <a:buChar char="l"/>
              <a:defRPr/>
            </a:pPr>
            <a:r>
              <a:rPr lang="zh-CN" altLang="en-US" sz="2600" b="1" dirty="0" smtClean="0">
                <a:solidFill>
                  <a:srgbClr val="FF0000"/>
                </a:solidFill>
                <a:latin typeface="+mn-ea"/>
                <a:ea typeface="+mn-ea"/>
              </a:rPr>
              <a:t>初始化</a:t>
            </a:r>
            <a:r>
              <a:rPr lang="zh-CN" altLang="en-US" sz="2600" b="1" dirty="0" smtClean="0">
                <a:latin typeface="+mn-ea"/>
                <a:ea typeface="+mn-ea"/>
              </a:rPr>
              <a:t>：客户端安装密钥资料。</a:t>
            </a:r>
            <a:endParaRPr lang="en-US" altLang="zh-CN" sz="2600" b="1" dirty="0">
              <a:latin typeface="+mn-ea"/>
              <a:ea typeface="+mn-ea"/>
            </a:endParaRPr>
          </a:p>
          <a:p>
            <a:pPr marL="500400" lvl="1">
              <a:spcBef>
                <a:spcPts val="0"/>
              </a:spcBef>
              <a:buClr>
                <a:srgbClr val="0000FF"/>
              </a:buClr>
              <a:buFont typeface="Wingdings" pitchFamily="-107" charset="2"/>
              <a:buChar char="l"/>
              <a:defRPr/>
            </a:pPr>
            <a:r>
              <a:rPr lang="zh-CN" altLang="en-US" sz="2600" b="1" dirty="0" smtClean="0">
                <a:solidFill>
                  <a:srgbClr val="FF0000"/>
                </a:solidFill>
                <a:latin typeface="+mn-ea"/>
                <a:ea typeface="+mn-ea"/>
              </a:rPr>
              <a:t>认证</a:t>
            </a:r>
            <a:r>
              <a:rPr lang="zh-CN" altLang="en-US" sz="2600" b="1" dirty="0" smtClean="0">
                <a:latin typeface="+mn-ea"/>
              </a:rPr>
              <a:t>：</a:t>
            </a:r>
            <a:r>
              <a:rPr lang="en-US" altLang="zh-CN" sz="2600" b="1" dirty="0" smtClean="0">
                <a:latin typeface="+mn-ea"/>
              </a:rPr>
              <a:t>CA</a:t>
            </a:r>
            <a:r>
              <a:rPr lang="zh-CN" altLang="en-US" sz="2600" b="1" dirty="0" smtClean="0">
                <a:latin typeface="+mn-ea"/>
              </a:rPr>
              <a:t>为一个用户的公钥发放一个证书过程。</a:t>
            </a:r>
            <a:endParaRPr lang="en-US" altLang="zh-CN" sz="2600" b="1" dirty="0">
              <a:latin typeface="+mn-ea"/>
              <a:ea typeface="+mn-ea"/>
            </a:endParaRPr>
          </a:p>
          <a:p>
            <a:pPr marL="500400" lvl="1">
              <a:spcBef>
                <a:spcPts val="0"/>
              </a:spcBef>
              <a:buClr>
                <a:srgbClr val="0000FF"/>
              </a:buClr>
              <a:buFont typeface="Wingdings" pitchFamily="-107" charset="2"/>
              <a:buChar char="l"/>
              <a:defRPr/>
            </a:pPr>
            <a:r>
              <a:rPr lang="zh-CN" altLang="en-US" sz="2600" b="1" dirty="0">
                <a:solidFill>
                  <a:srgbClr val="FF0000"/>
                </a:solidFill>
                <a:latin typeface="+mn-ea"/>
                <a:ea typeface="+mn-ea"/>
              </a:rPr>
              <a:t>密钥对</a:t>
            </a:r>
            <a:r>
              <a:rPr lang="zh-CN" altLang="en-US" sz="2600" b="1" dirty="0" smtClean="0">
                <a:solidFill>
                  <a:srgbClr val="FF0000"/>
                </a:solidFill>
                <a:latin typeface="+mn-ea"/>
                <a:ea typeface="+mn-ea"/>
              </a:rPr>
              <a:t>恢复</a:t>
            </a:r>
            <a:r>
              <a:rPr lang="zh-CN" altLang="en-US" sz="2600" b="1" dirty="0" smtClean="0">
                <a:latin typeface="+mn-ea"/>
              </a:rPr>
              <a:t>：端实体恢复加密</a:t>
            </a:r>
            <a:r>
              <a:rPr lang="en-US" altLang="zh-CN" sz="2600" b="1" dirty="0" smtClean="0">
                <a:latin typeface="+mn-ea"/>
              </a:rPr>
              <a:t>/</a:t>
            </a:r>
            <a:r>
              <a:rPr lang="zh-CN" altLang="en-US" sz="2600" b="1" dirty="0" smtClean="0">
                <a:latin typeface="+mn-ea"/>
              </a:rPr>
              <a:t>解密密钥对。</a:t>
            </a:r>
            <a:endParaRPr lang="en-US" altLang="zh-CN" sz="2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500400" lvl="1">
              <a:spcBef>
                <a:spcPts val="0"/>
              </a:spcBef>
              <a:buClr>
                <a:srgbClr val="0000FF"/>
              </a:buClr>
              <a:buFont typeface="Wingdings" pitchFamily="-107" charset="2"/>
              <a:buChar char="l"/>
              <a:defRPr/>
            </a:pPr>
            <a:r>
              <a:rPr lang="zh-CN" altLang="en-US" sz="2600" b="1" dirty="0">
                <a:solidFill>
                  <a:srgbClr val="FF0000"/>
                </a:solidFill>
                <a:latin typeface="+mn-ea"/>
                <a:ea typeface="+mn-ea"/>
              </a:rPr>
              <a:t>密钥对</a:t>
            </a:r>
            <a:r>
              <a:rPr lang="zh-CN" altLang="en-US" sz="2600" b="1" dirty="0" smtClean="0">
                <a:solidFill>
                  <a:srgbClr val="FF0000"/>
                </a:solidFill>
                <a:latin typeface="+mn-ea"/>
                <a:ea typeface="+mn-ea"/>
              </a:rPr>
              <a:t>更新</a:t>
            </a:r>
            <a:r>
              <a:rPr lang="zh-CN" altLang="en-US" sz="2600" b="1" dirty="0" smtClean="0">
                <a:latin typeface="+mn-ea"/>
              </a:rPr>
              <a:t>：密钥对更新并发放新证书。</a:t>
            </a:r>
            <a:endParaRPr lang="en-US" altLang="zh-CN" sz="2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500400" lvl="1">
              <a:spcBef>
                <a:spcPts val="0"/>
              </a:spcBef>
              <a:buClr>
                <a:srgbClr val="0000FF"/>
              </a:buClr>
              <a:buFont typeface="Wingdings" pitchFamily="-107" charset="2"/>
              <a:buChar char="l"/>
              <a:defRPr/>
            </a:pPr>
            <a:r>
              <a:rPr lang="zh-CN" altLang="en-US" sz="2600" b="1" dirty="0">
                <a:solidFill>
                  <a:srgbClr val="FF0000"/>
                </a:solidFill>
                <a:latin typeface="+mn-ea"/>
                <a:ea typeface="+mn-ea"/>
              </a:rPr>
              <a:t>撤销</a:t>
            </a:r>
            <a:r>
              <a:rPr lang="zh-CN" altLang="en-US" sz="2600" b="1" dirty="0" smtClean="0">
                <a:solidFill>
                  <a:srgbClr val="FF0000"/>
                </a:solidFill>
                <a:latin typeface="+mn-ea"/>
                <a:ea typeface="+mn-ea"/>
              </a:rPr>
              <a:t>申请</a:t>
            </a:r>
            <a:r>
              <a:rPr lang="zh-CN" altLang="en-US" sz="2600" b="1" dirty="0" smtClean="0">
                <a:latin typeface="+mn-ea"/>
              </a:rPr>
              <a:t>：撤销已有的公钥证书。</a:t>
            </a:r>
            <a:endParaRPr lang="en-US" altLang="zh-CN" sz="26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500400" lvl="1">
              <a:spcBef>
                <a:spcPts val="0"/>
              </a:spcBef>
              <a:buClr>
                <a:srgbClr val="0000FF"/>
              </a:buClr>
              <a:buFont typeface="Wingdings" pitchFamily="-107" charset="2"/>
              <a:buChar char="l"/>
              <a:defRPr/>
            </a:pPr>
            <a:r>
              <a:rPr lang="zh-CN" altLang="en-US" sz="2600" b="1" dirty="0">
                <a:solidFill>
                  <a:srgbClr val="FF0000"/>
                </a:solidFill>
                <a:latin typeface="+mn-ea"/>
                <a:ea typeface="+mn-ea"/>
              </a:rPr>
              <a:t>交叉</a:t>
            </a:r>
            <a:r>
              <a:rPr lang="zh-CN" altLang="en-US" sz="2600" b="1" dirty="0" smtClean="0">
                <a:solidFill>
                  <a:srgbClr val="FF0000"/>
                </a:solidFill>
                <a:latin typeface="+mn-ea"/>
                <a:ea typeface="+mn-ea"/>
              </a:rPr>
              <a:t>认证</a:t>
            </a:r>
            <a:r>
              <a:rPr lang="zh-CN" altLang="en-US" b="1" dirty="0" smtClean="0">
                <a:latin typeface="+mn-ea"/>
              </a:rPr>
              <a:t>：两个</a:t>
            </a:r>
            <a:r>
              <a:rPr lang="en-US" altLang="zh-CN" b="1" dirty="0" smtClean="0">
                <a:latin typeface="+mn-ea"/>
              </a:rPr>
              <a:t>CA</a:t>
            </a:r>
            <a:r>
              <a:rPr lang="zh-CN" altLang="en-US" b="1" dirty="0" smtClean="0">
                <a:latin typeface="+mn-ea"/>
              </a:rPr>
              <a:t>互相交换用于建立交叉证书信息。</a:t>
            </a:r>
            <a:endParaRPr lang="en-US" altLang="zh-CN" b="1" dirty="0" smtClean="0">
              <a:solidFill>
                <a:srgbClr val="FF0000"/>
              </a:solidFill>
              <a:latin typeface="+mn-ea"/>
            </a:endParaRPr>
          </a:p>
          <a:p>
            <a:pPr eaLnBrk="1" hangingPunct="1"/>
            <a:endParaRPr lang="zh-CN" altLang="en-US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19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394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pPr algn="ctr"/>
            <a:r>
              <a:rPr lang="zh-CN" altLang="en-US" sz="8000" dirty="0" smtClean="0"/>
              <a:t>大  纲</a:t>
            </a:r>
            <a:endParaRPr lang="zh-CN" altLang="en-US" sz="8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公钥证书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基于公钥密码的密钥分发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altLang="zh-CN" dirty="0" smtClean="0"/>
              <a:t>X.509</a:t>
            </a:r>
            <a:r>
              <a:rPr lang="zh-CN" altLang="en-US" dirty="0" smtClean="0"/>
              <a:t>证书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公钥基础设施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0912" y="2852936"/>
            <a:ext cx="2088232" cy="1224136"/>
          </a:xfrm>
        </p:spPr>
        <p:txBody>
          <a:bodyPr/>
          <a:lstStyle/>
          <a:p>
            <a:pPr eaLnBrk="1" hangingPunct="1"/>
            <a:r>
              <a:rPr lang="en-US" altLang="zh-CN" sz="6000" kern="10" dirty="0">
                <a:solidFill>
                  <a:srgbClr val="FFFF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sz="5800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20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60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公钥证书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1.1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什么是公钥证书</a:t>
            </a:r>
          </a:p>
          <a:p>
            <a:pPr eaLnBrk="1" hangingPunct="1"/>
            <a:r>
              <a:rPr lang="zh-CN" altLang="en-US" sz="2800" dirty="0" smtClean="0">
                <a:latin typeface="+mn-ea"/>
              </a:rPr>
              <a:t>公钥证书由公钥加上公钥所有者的用户</a:t>
            </a:r>
            <a:r>
              <a:rPr lang="en-US" altLang="zh-CN" sz="2800" dirty="0" smtClean="0">
                <a:latin typeface="+mn-ea"/>
              </a:rPr>
              <a:t>ID</a:t>
            </a:r>
            <a:r>
              <a:rPr lang="zh-CN" altLang="en-US" sz="2800" dirty="0" smtClean="0">
                <a:latin typeface="+mn-ea"/>
              </a:rPr>
              <a:t>以及可信的第三方签名的整个数据块组成。</a:t>
            </a: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latin typeface="+mn-ea"/>
              </a:rPr>
              <a:t>第三方就是用户团体所信任的认证中心</a:t>
            </a:r>
            <a:r>
              <a:rPr lang="en-US" altLang="zh-CN" sz="2600" dirty="0" smtClean="0">
                <a:latin typeface="+mn-ea"/>
              </a:rPr>
              <a:t>(CA)</a:t>
            </a:r>
            <a:r>
              <a:rPr lang="zh-CN" altLang="en-US" sz="2600" dirty="0" smtClean="0">
                <a:latin typeface="+mn-ea"/>
              </a:rPr>
              <a:t>。</a:t>
            </a:r>
            <a:endParaRPr lang="en-US" altLang="zh-CN" sz="26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latin typeface="+mn-ea"/>
              </a:rPr>
              <a:t>用户通过安全渠道把公钥提交给</a:t>
            </a:r>
            <a:r>
              <a:rPr lang="en-US" altLang="zh-CN" sz="2600" dirty="0" smtClean="0">
                <a:latin typeface="+mn-ea"/>
              </a:rPr>
              <a:t>CA</a:t>
            </a:r>
            <a:r>
              <a:rPr lang="zh-CN" altLang="en-US" sz="2600" dirty="0" smtClean="0">
                <a:latin typeface="+mn-ea"/>
              </a:rPr>
              <a:t>获取证书。</a:t>
            </a:r>
            <a:endParaRPr lang="en-US" altLang="zh-CN" sz="26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latin typeface="+mn-ea"/>
              </a:rPr>
              <a:t>用户发布证书，其它人可以通过</a:t>
            </a:r>
            <a:r>
              <a:rPr lang="en-US" altLang="zh-CN" sz="2600" dirty="0" smtClean="0">
                <a:latin typeface="+mn-ea"/>
              </a:rPr>
              <a:t>CA</a:t>
            </a:r>
            <a:r>
              <a:rPr lang="zh-CN" altLang="en-US" sz="2600" dirty="0" smtClean="0">
                <a:latin typeface="+mn-ea"/>
              </a:rPr>
              <a:t>验证其有效性。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3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404664"/>
            <a:ext cx="6815110" cy="1872208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/>
              <a:t>基于公钥密码</a:t>
            </a:r>
            <a:r>
              <a:rPr lang="zh-CN" altLang="en-US" sz="6000" dirty="0" smtClean="0"/>
              <a:t>的</a:t>
            </a:r>
            <a:r>
              <a:rPr lang="en-US" altLang="zh-CN" sz="6000" dirty="0" smtClean="0"/>
              <a:t/>
            </a:r>
            <a:br>
              <a:rPr lang="en-US" altLang="zh-CN" sz="6000" dirty="0" smtClean="0"/>
            </a:br>
            <a:r>
              <a:rPr lang="zh-CN" altLang="en-US" sz="6000" dirty="0" smtClean="0"/>
              <a:t>密钥分发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2348880"/>
            <a:ext cx="8785225" cy="3143272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solidFill>
                  <a:srgbClr val="FFFF00"/>
                </a:solidFill>
                <a:latin typeface="+mn-ea"/>
              </a:rPr>
              <a:t>2.1 </a:t>
            </a:r>
            <a:r>
              <a:rPr lang="zh-CN" altLang="en-US" sz="2800" dirty="0" smtClean="0">
                <a:solidFill>
                  <a:srgbClr val="FFFF00"/>
                </a:solidFill>
                <a:latin typeface="+mn-ea"/>
              </a:rPr>
              <a:t>基于公钥密码的密钥分发</a:t>
            </a:r>
            <a:endParaRPr lang="en-US" altLang="zh-CN" sz="2800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sz="2800" dirty="0" smtClean="0">
                <a:latin typeface="+mn-ea"/>
              </a:rPr>
              <a:t>使用传统加密时，双方需要有一个共享会话密钥，可以用公钥密码实现会话密钥分发。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4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pic>
        <p:nvPicPr>
          <p:cNvPr id="5" name="Picture 7" descr="sara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664" y="3948013"/>
            <a:ext cx="1016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ar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414" y="3995638"/>
            <a:ext cx="1016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928664" y="5067201"/>
            <a:ext cx="18002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n-ea"/>
              </a:rPr>
              <a:t>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</a:rPr>
              <a:t>共享密钥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+mn-ea"/>
              </a:rPr>
              <a:t>k</a:t>
            </a:r>
            <a:endParaRPr lang="zh-CN" altLang="en-US" sz="2800" b="1" i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6129718" y="5019576"/>
            <a:ext cx="182774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n-ea"/>
              </a:rPr>
              <a:t>B</a:t>
            </a:r>
            <a:endParaRPr lang="en-US" altLang="zh-CN" sz="2800" b="1" dirty="0">
              <a:latin typeface="Times New Roman" panose="02020603050405020304" pitchFamily="18" charset="0"/>
              <a:ea typeface="+mn-ea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</a:rPr>
              <a:t>共享密钥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</a:rPr>
              <a:t>k</a:t>
            </a:r>
            <a:endParaRPr lang="zh-CN" altLang="en-US" sz="2800" b="1" i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3636982" y="4456013"/>
            <a:ext cx="2448272" cy="26913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4062578" y="3933056"/>
            <a:ext cx="16626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+mn-ea"/>
              </a:rPr>
              <a:t>E(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+mn-ea"/>
              </a:rPr>
              <a:t>PU</a:t>
            </a:r>
            <a:r>
              <a:rPr lang="en-US" altLang="zh-CN" sz="2800" b="1" i="1" baseline="-25000" dirty="0" smtClean="0">
                <a:latin typeface="Times New Roman" panose="02020603050405020304" pitchFamily="18" charset="0"/>
                <a:ea typeface="+mn-ea"/>
              </a:rPr>
              <a:t>B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n-ea"/>
              </a:rPr>
              <a:t>)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473280" y="3700189"/>
            <a:ext cx="190629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latin typeface="+mn-ea"/>
                <a:ea typeface="+mn-ea"/>
              </a:rPr>
              <a:t>公钥：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PU</a:t>
            </a:r>
            <a:r>
              <a:rPr lang="en-US" altLang="zh-CN" sz="2800" b="1" i="1" baseline="-25000" dirty="0" smtClean="0">
                <a:latin typeface="Times New Roman" panose="02020603050405020304" pitchFamily="18" charset="0"/>
              </a:rPr>
              <a:t>B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latin typeface="+mn-ea"/>
                <a:ea typeface="+mn-ea"/>
              </a:rPr>
              <a:t>私钥：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PR</a:t>
            </a:r>
            <a:r>
              <a:rPr lang="en-US" altLang="zh-CN" sz="2800" b="1" i="1" baseline="-25000" dirty="0" smtClean="0">
                <a:latin typeface="Times New Roman" panose="02020603050405020304" pitchFamily="18" charset="0"/>
              </a:rPr>
              <a:t>B</a:t>
            </a:r>
            <a:endParaRPr lang="zh-CN" altLang="en-US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824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3.X.509</a:t>
            </a:r>
            <a:r>
              <a:rPr lang="zh-CN" altLang="en-US" sz="6000" dirty="0" smtClean="0"/>
              <a:t>证书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什么是</a:t>
            </a: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X.509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证书</a:t>
            </a:r>
          </a:p>
          <a:p>
            <a:pPr eaLnBrk="1" hangingPunct="1"/>
            <a:r>
              <a:rPr lang="en-US" altLang="zh-CN" sz="2800" dirty="0" smtClean="0">
                <a:latin typeface="+mn-ea"/>
              </a:rPr>
              <a:t>X.509</a:t>
            </a:r>
            <a:r>
              <a:rPr lang="zh-CN" altLang="en-US" sz="2800" dirty="0" smtClean="0">
                <a:latin typeface="+mn-ea"/>
              </a:rPr>
              <a:t>定义了一个使用</a:t>
            </a:r>
            <a:r>
              <a:rPr lang="zh-CN" altLang="en-US" sz="2800" dirty="0">
                <a:latin typeface="+mn-ea"/>
              </a:rPr>
              <a:t>公钥证书</a:t>
            </a:r>
            <a:r>
              <a:rPr lang="zh-CN" altLang="en-US" sz="2800" dirty="0" smtClean="0">
                <a:latin typeface="+mn-ea"/>
              </a:rPr>
              <a:t>存储库向其用户提供认证服务的框架，还定义了另一个基于使用公钥证书的认证协议。</a:t>
            </a: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+mn-ea"/>
              </a:rPr>
              <a:t>每个证书都包括用户的公钥</a:t>
            </a:r>
            <a:r>
              <a:rPr lang="zh-CN" altLang="en-US" sz="2600" dirty="0" smtClean="0">
                <a:latin typeface="+mn-ea"/>
              </a:rPr>
              <a:t>。</a:t>
            </a:r>
            <a:endParaRPr lang="en-US" altLang="zh-CN" sz="26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latin typeface="+mn-ea"/>
              </a:rPr>
              <a:t>由一个可信任的认证中心用私钥签名。</a:t>
            </a:r>
            <a:endParaRPr lang="en-US" altLang="zh-CN" sz="26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latin typeface="+mn-ea"/>
              </a:rPr>
              <a:t>基于公钥加密体制和数字签名的作用。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5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799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3.X.509</a:t>
            </a:r>
            <a:r>
              <a:rPr lang="zh-CN" altLang="en-US" sz="6000" dirty="0" smtClean="0"/>
              <a:t>证书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3.2 X.509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证书制作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6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08070" y="2636912"/>
            <a:ext cx="1290361" cy="119101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363292" y="2708920"/>
            <a:ext cx="129356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末签名证书：</a:t>
            </a:r>
            <a:endParaRPr lang="en-US" altLang="zh-CN" sz="1600" b="1" dirty="0" smtClean="0">
              <a:latin typeface="Times New Roman" panose="02020603050405020304" pitchFamily="18" charset="0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sz="1600" b="1" dirty="0" smtClean="0">
                <a:latin typeface="Times New Roman" panose="02020603050405020304" pitchFamily="18" charset="0"/>
                <a:ea typeface="+mn-ea"/>
              </a:rPr>
              <a:t>ID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用户公钥</a:t>
            </a:r>
            <a:endParaRPr lang="en-US" altLang="zh-CN" sz="1600" b="1" dirty="0" smtClean="0">
              <a:latin typeface="Times New Roman" panose="02020603050405020304" pitchFamily="18" charset="0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用户信息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9" name="直接箭头连接符 8"/>
          <p:cNvCxnSpPr>
            <a:stCxn id="6" idx="3"/>
          </p:cNvCxnSpPr>
          <p:nvPr/>
        </p:nvCxnSpPr>
        <p:spPr bwMode="auto">
          <a:xfrm>
            <a:off x="3598431" y="3232418"/>
            <a:ext cx="1217330" cy="1944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圆角矩形 11"/>
          <p:cNvSpPr/>
          <p:nvPr/>
        </p:nvSpPr>
        <p:spPr bwMode="auto">
          <a:xfrm>
            <a:off x="4815761" y="2963828"/>
            <a:ext cx="648072" cy="57606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4937129" y="3067774"/>
            <a:ext cx="4546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</a:rPr>
              <a:t>H</a:t>
            </a:r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4746929" y="2586390"/>
            <a:ext cx="9261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散列值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5454851" y="3267829"/>
            <a:ext cx="1217330" cy="1944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/>
          <p:nvPr/>
        </p:nvCxnSpPr>
        <p:spPr bwMode="auto">
          <a:xfrm>
            <a:off x="7365268" y="3467884"/>
            <a:ext cx="12441" cy="60918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圆角矩形 19"/>
          <p:cNvSpPr/>
          <p:nvPr/>
        </p:nvSpPr>
        <p:spPr bwMode="auto">
          <a:xfrm>
            <a:off x="7041232" y="4077072"/>
            <a:ext cx="648072" cy="57606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7150361" y="4109010"/>
            <a:ext cx="4546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</a:rPr>
              <a:t> S</a:t>
            </a: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7377709" y="4668512"/>
            <a:ext cx="12441" cy="60918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2288704" y="4110196"/>
            <a:ext cx="1290361" cy="119101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1800" dirty="0">
              <a:latin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288704" y="5261138"/>
            <a:ext cx="1290361" cy="400110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6684232" y="3068960"/>
            <a:ext cx="1290361" cy="40011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6758983" y="5261138"/>
            <a:ext cx="1290361" cy="400110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31" name="直接箭头连接符 30"/>
          <p:cNvCxnSpPr>
            <a:stCxn id="29" idx="1"/>
            <a:endCxn id="27" idx="3"/>
          </p:cNvCxnSpPr>
          <p:nvPr/>
        </p:nvCxnSpPr>
        <p:spPr bwMode="auto">
          <a:xfrm flipH="1">
            <a:off x="3579065" y="5461193"/>
            <a:ext cx="3179918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2288704" y="4253013"/>
            <a:ext cx="1289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签名证书：</a:t>
            </a:r>
            <a:endParaRPr lang="en-US" altLang="zh-CN" sz="1600" b="1" dirty="0" smtClean="0">
              <a:latin typeface="Times New Roman" panose="02020603050405020304" pitchFamily="18" charset="0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用</a:t>
            </a:r>
            <a:r>
              <a:rPr lang="en-US" altLang="zh-CN" sz="1600" b="1" dirty="0" smtClean="0">
                <a:latin typeface="Times New Roman" panose="02020603050405020304" pitchFamily="18" charset="0"/>
                <a:ea typeface="+mn-ea"/>
              </a:rPr>
              <a:t>CA</a:t>
            </a: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的公钥进行验证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33" name="直接箭头连接符 32"/>
          <p:cNvCxnSpPr/>
          <p:nvPr/>
        </p:nvCxnSpPr>
        <p:spPr bwMode="auto">
          <a:xfrm>
            <a:off x="6063516" y="4364511"/>
            <a:ext cx="984128" cy="972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5" name="Picture 16" descr="D:\Program Files\Microsoft Office\Clipart\Popular\key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156" y="4133580"/>
            <a:ext cx="246820" cy="481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7724232" y="3958733"/>
            <a:ext cx="12248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用</a:t>
            </a:r>
            <a:r>
              <a:rPr lang="en-US" altLang="zh-CN" sz="1600" b="1" dirty="0" smtClean="0">
                <a:latin typeface="Times New Roman" panose="02020603050405020304" pitchFamily="18" charset="0"/>
                <a:ea typeface="+mn-ea"/>
              </a:rPr>
              <a:t>CA</a:t>
            </a: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的私钥对散列值进行签名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19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3.X.509</a:t>
            </a:r>
            <a:r>
              <a:rPr lang="zh-CN" altLang="en-US" sz="6000" dirty="0" smtClean="0"/>
              <a:t>证书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94732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3.2 X.509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证书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dirty="0" smtClean="0">
                <a:latin typeface="+mn-ea"/>
              </a:rPr>
              <a:t>由可</a:t>
            </a:r>
            <a:r>
              <a:rPr lang="zh-CN" altLang="en-US" sz="2800" dirty="0">
                <a:latin typeface="+mn-ea"/>
              </a:rPr>
              <a:t>信任的认证</a:t>
            </a:r>
            <a:r>
              <a:rPr lang="zh-CN" altLang="en-US" sz="2800" dirty="0" smtClean="0">
                <a:latin typeface="+mn-ea"/>
              </a:rPr>
              <a:t>中心创建</a:t>
            </a:r>
            <a:r>
              <a:rPr lang="zh-CN" altLang="en-US" sz="2800" dirty="0">
                <a:latin typeface="+mn-ea"/>
              </a:rPr>
              <a:t>，</a:t>
            </a:r>
            <a:r>
              <a:rPr lang="zh-CN" altLang="en-US" sz="2800" dirty="0" smtClean="0">
                <a:latin typeface="+mn-ea"/>
              </a:rPr>
              <a:t>包括以下信息</a:t>
            </a:r>
            <a:r>
              <a:rPr lang="en-AU" altLang="zh-CN" sz="2800" dirty="0" smtClean="0">
                <a:latin typeface="+mn-ea"/>
              </a:rPr>
              <a:t>: </a:t>
            </a:r>
            <a:endParaRPr lang="en-AU" altLang="zh-CN" sz="2800" dirty="0">
              <a:latin typeface="+mn-ea"/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500" b="1" dirty="0" smtClean="0">
                <a:solidFill>
                  <a:srgbClr val="FF0000"/>
                </a:solidFill>
                <a:latin typeface="+mn-ea"/>
                <a:ea typeface="+mn-ea"/>
              </a:rPr>
              <a:t>版本</a:t>
            </a:r>
            <a:r>
              <a:rPr lang="zh-CN" altLang="en-US" sz="2500" b="1" dirty="0" smtClean="0">
                <a:latin typeface="+mn-ea"/>
                <a:ea typeface="+mn-ea"/>
              </a:rPr>
              <a:t>：区别连续版本中的证书格式。</a:t>
            </a:r>
            <a:r>
              <a:rPr lang="en-AU" altLang="zh-CN" sz="2500" b="1" dirty="0" smtClean="0">
                <a:latin typeface="+mn-ea"/>
                <a:ea typeface="+mn-ea"/>
              </a:rPr>
              <a:t>  </a:t>
            </a:r>
            <a:endParaRPr lang="en-AU" altLang="zh-CN" sz="2500" b="1" dirty="0">
              <a:latin typeface="+mn-ea"/>
              <a:ea typeface="+mn-ea"/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500" b="1" dirty="0">
                <a:solidFill>
                  <a:srgbClr val="FF0000"/>
                </a:solidFill>
                <a:latin typeface="+mn-ea"/>
                <a:ea typeface="+mn-ea"/>
              </a:rPr>
              <a:t>序列</a:t>
            </a:r>
            <a:r>
              <a:rPr lang="zh-CN" altLang="en-US" sz="2500" b="1" dirty="0" smtClean="0">
                <a:solidFill>
                  <a:srgbClr val="FF0000"/>
                </a:solidFill>
                <a:latin typeface="+mn-ea"/>
                <a:ea typeface="+mn-ea"/>
              </a:rPr>
              <a:t>号</a:t>
            </a:r>
            <a:r>
              <a:rPr lang="zh-CN" altLang="en-US" sz="2500" b="1" dirty="0" smtClean="0">
                <a:latin typeface="+mn-ea"/>
                <a:ea typeface="+mn-ea"/>
              </a:rPr>
              <a:t>：一个整数值，在</a:t>
            </a:r>
            <a:r>
              <a:rPr lang="en-AU" altLang="zh-CN" sz="2500" b="1" dirty="0" smtClean="0">
                <a:latin typeface="+mn-ea"/>
                <a:ea typeface="+mn-ea"/>
              </a:rPr>
              <a:t>CA</a:t>
            </a:r>
            <a:r>
              <a:rPr lang="zh-CN" altLang="en-US" sz="2500" b="1" dirty="0">
                <a:latin typeface="+mn-ea"/>
                <a:ea typeface="+mn-ea"/>
              </a:rPr>
              <a:t>中</a:t>
            </a:r>
            <a:r>
              <a:rPr lang="zh-CN" altLang="en-US" sz="2500" b="1" dirty="0" smtClean="0">
                <a:latin typeface="+mn-ea"/>
                <a:ea typeface="+mn-ea"/>
              </a:rPr>
              <a:t>唯一标识该证书。</a:t>
            </a:r>
            <a:r>
              <a:rPr lang="en-AU" altLang="zh-CN" sz="2500" b="1" dirty="0" smtClean="0">
                <a:latin typeface="+mn-ea"/>
                <a:ea typeface="+mn-ea"/>
              </a:rPr>
              <a:t> </a:t>
            </a:r>
            <a:endParaRPr lang="en-AU" altLang="zh-CN" sz="2500" b="1" dirty="0">
              <a:latin typeface="+mn-ea"/>
              <a:ea typeface="+mn-ea"/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500" b="1" dirty="0">
                <a:solidFill>
                  <a:srgbClr val="FF0000"/>
                </a:solidFill>
                <a:latin typeface="+mn-ea"/>
                <a:ea typeface="+mn-ea"/>
              </a:rPr>
              <a:t>签名算法</a:t>
            </a:r>
            <a:r>
              <a:rPr lang="zh-CN" altLang="en-US" sz="2500" b="1" dirty="0" smtClean="0">
                <a:solidFill>
                  <a:srgbClr val="FF0000"/>
                </a:solidFill>
                <a:latin typeface="+mn-ea"/>
                <a:ea typeface="+mn-ea"/>
              </a:rPr>
              <a:t>标识符</a:t>
            </a:r>
            <a:r>
              <a:rPr lang="zh-CN" altLang="en-US" sz="2500" b="1" dirty="0" smtClean="0">
                <a:latin typeface="+mn-ea"/>
                <a:ea typeface="+mn-ea"/>
              </a:rPr>
              <a:t>：指明用于签名的算法及其参数。</a:t>
            </a:r>
            <a:endParaRPr lang="en-AU" altLang="zh-CN" sz="2500" b="1" dirty="0">
              <a:latin typeface="+mn-ea"/>
              <a:ea typeface="+mn-ea"/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500" b="1" dirty="0">
                <a:solidFill>
                  <a:srgbClr val="FF0000"/>
                </a:solidFill>
                <a:latin typeface="+mn-ea"/>
                <a:ea typeface="+mn-ea"/>
              </a:rPr>
              <a:t>发放</a:t>
            </a:r>
            <a:r>
              <a:rPr lang="zh-CN" altLang="en-US" sz="2500" b="1" dirty="0" smtClean="0">
                <a:solidFill>
                  <a:srgbClr val="FF0000"/>
                </a:solidFill>
                <a:latin typeface="+mn-ea"/>
                <a:ea typeface="+mn-ea"/>
              </a:rPr>
              <a:t>者名称</a:t>
            </a:r>
            <a:r>
              <a:rPr lang="zh-CN" altLang="en-US" sz="2500" b="1" dirty="0" smtClean="0">
                <a:latin typeface="+mn-ea"/>
                <a:ea typeface="+mn-ea"/>
              </a:rPr>
              <a:t>：创建和签发该证书的</a:t>
            </a:r>
            <a:r>
              <a:rPr lang="en-US" altLang="zh-CN" sz="2500" b="1" dirty="0" smtClean="0">
                <a:latin typeface="+mn-ea"/>
                <a:ea typeface="+mn-ea"/>
              </a:rPr>
              <a:t>CA</a:t>
            </a:r>
            <a:r>
              <a:rPr lang="zh-CN" altLang="en-US" sz="2500" b="1" dirty="0" smtClean="0">
                <a:latin typeface="+mn-ea"/>
                <a:ea typeface="+mn-ea"/>
              </a:rPr>
              <a:t>名称。</a:t>
            </a:r>
            <a:endParaRPr lang="en-AU" altLang="zh-CN" sz="2500" b="1" dirty="0">
              <a:latin typeface="+mn-ea"/>
              <a:ea typeface="+mn-ea"/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500" b="1" dirty="0" smtClean="0">
                <a:solidFill>
                  <a:srgbClr val="FF0000"/>
                </a:solidFill>
                <a:latin typeface="+mn-ea"/>
                <a:ea typeface="+mn-ea"/>
              </a:rPr>
              <a:t>有效期</a:t>
            </a:r>
            <a:r>
              <a:rPr lang="zh-CN" altLang="en-US" sz="2500" b="1" dirty="0" smtClean="0">
                <a:latin typeface="+mn-ea"/>
                <a:ea typeface="+mn-ea"/>
              </a:rPr>
              <a:t>：该证书有效的最初日期和最晚日期。</a:t>
            </a:r>
            <a:endParaRPr lang="en-AU" altLang="zh-CN" sz="2500" b="1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7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334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3.X.509</a:t>
            </a:r>
            <a:r>
              <a:rPr lang="zh-CN" altLang="en-US" sz="6000" dirty="0" smtClean="0"/>
              <a:t>证书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94732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3.2 X.509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证书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dirty="0" smtClean="0">
                <a:latin typeface="+mn-ea"/>
              </a:rPr>
              <a:t>由可</a:t>
            </a:r>
            <a:r>
              <a:rPr lang="zh-CN" altLang="en-US" sz="2800" dirty="0">
                <a:latin typeface="+mn-ea"/>
              </a:rPr>
              <a:t>信任的认证</a:t>
            </a:r>
            <a:r>
              <a:rPr lang="zh-CN" altLang="en-US" sz="2800" dirty="0" smtClean="0">
                <a:latin typeface="+mn-ea"/>
              </a:rPr>
              <a:t>中心创建</a:t>
            </a:r>
            <a:r>
              <a:rPr lang="zh-CN" altLang="en-US" sz="2800" dirty="0">
                <a:latin typeface="+mn-ea"/>
              </a:rPr>
              <a:t>，</a:t>
            </a:r>
            <a:r>
              <a:rPr lang="zh-CN" altLang="en-US" sz="2800" dirty="0" smtClean="0">
                <a:latin typeface="+mn-ea"/>
              </a:rPr>
              <a:t>包括以下信息</a:t>
            </a:r>
            <a:r>
              <a:rPr lang="en-AU" altLang="zh-CN" sz="2800" dirty="0" smtClean="0">
                <a:latin typeface="+mn-ea"/>
              </a:rPr>
              <a:t>:</a:t>
            </a:r>
          </a:p>
          <a:p>
            <a:pPr marL="860400" lvl="1" indent="-284400" eaLnBrk="1" hangingPunct="1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500" b="1" dirty="0" smtClean="0">
                <a:solidFill>
                  <a:srgbClr val="FF0000"/>
                </a:solidFill>
                <a:latin typeface="+mn-ea"/>
                <a:ea typeface="+mn-ea"/>
              </a:rPr>
              <a:t>主体名称</a:t>
            </a:r>
            <a:r>
              <a:rPr lang="zh-CN" altLang="en-US" sz="2500" b="1" dirty="0" smtClean="0">
                <a:latin typeface="+mn-ea"/>
                <a:ea typeface="+mn-ea"/>
              </a:rPr>
              <a:t>：该证书指向用户的名称</a:t>
            </a:r>
            <a:r>
              <a:rPr lang="en-AU" altLang="zh-CN" sz="2500" b="1" dirty="0" smtClean="0">
                <a:latin typeface="+mn-ea"/>
                <a:ea typeface="+mn-ea"/>
              </a:rPr>
              <a:t> </a:t>
            </a:r>
            <a:endParaRPr lang="en-AU" altLang="zh-CN" sz="2500" b="1" dirty="0">
              <a:latin typeface="+mn-ea"/>
              <a:ea typeface="+mn-ea"/>
            </a:endParaRPr>
          </a:p>
          <a:p>
            <a:pPr marL="860400" lvl="1" indent="-284400" eaLnBrk="1" hangingPunct="1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500" b="1" dirty="0">
                <a:solidFill>
                  <a:srgbClr val="FF0000"/>
                </a:solidFill>
                <a:latin typeface="+mn-ea"/>
                <a:ea typeface="+mn-ea"/>
              </a:rPr>
              <a:t>主体公钥</a:t>
            </a:r>
            <a:r>
              <a:rPr lang="zh-CN" altLang="en-US" sz="2500" b="1" dirty="0" smtClean="0">
                <a:solidFill>
                  <a:srgbClr val="FF0000"/>
                </a:solidFill>
                <a:latin typeface="+mn-ea"/>
                <a:ea typeface="+mn-ea"/>
              </a:rPr>
              <a:t>信息</a:t>
            </a:r>
            <a:r>
              <a:rPr lang="zh-CN" altLang="en-US" sz="2500" b="1" dirty="0" smtClean="0">
                <a:latin typeface="+mn-ea"/>
                <a:ea typeface="+mn-ea"/>
              </a:rPr>
              <a:t>：</a:t>
            </a:r>
            <a:r>
              <a:rPr lang="zh-CN" altLang="en-US" sz="2500" b="1" dirty="0">
                <a:latin typeface="+mn-ea"/>
              </a:rPr>
              <a:t>表明</a:t>
            </a:r>
            <a:r>
              <a:rPr lang="zh-CN" altLang="en-US" sz="2500" b="1" dirty="0" smtClean="0">
                <a:latin typeface="+mn-ea"/>
                <a:ea typeface="+mn-ea"/>
              </a:rPr>
              <a:t>公钥和其用于何种算法、相关参数</a:t>
            </a:r>
            <a:r>
              <a:rPr lang="en-AU" altLang="zh-CN" sz="2500" b="1" dirty="0" smtClean="0">
                <a:latin typeface="+mn-ea"/>
                <a:ea typeface="+mn-ea"/>
              </a:rPr>
              <a:t> </a:t>
            </a:r>
            <a:endParaRPr lang="en-AU" altLang="zh-CN" sz="2500" b="1" dirty="0">
              <a:latin typeface="+mn-ea"/>
              <a:ea typeface="+mn-ea"/>
            </a:endParaRPr>
          </a:p>
          <a:p>
            <a:pPr marL="860400" lvl="1" indent="-284400" eaLnBrk="1" hangingPunct="1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500" b="1" dirty="0">
                <a:solidFill>
                  <a:srgbClr val="FF0000"/>
                </a:solidFill>
                <a:latin typeface="+mn-ea"/>
                <a:ea typeface="+mn-ea"/>
              </a:rPr>
              <a:t>发放者唯一</a:t>
            </a:r>
            <a:r>
              <a:rPr lang="zh-CN" altLang="en-US" sz="2500" b="1" dirty="0" smtClean="0">
                <a:solidFill>
                  <a:srgbClr val="FF0000"/>
                </a:solidFill>
                <a:latin typeface="+mn-ea"/>
                <a:ea typeface="+mn-ea"/>
              </a:rPr>
              <a:t>标识符</a:t>
            </a:r>
            <a:r>
              <a:rPr lang="zh-CN" altLang="en-US" sz="2500" b="1" dirty="0" smtClean="0">
                <a:latin typeface="+mn-ea"/>
                <a:ea typeface="+mn-ea"/>
              </a:rPr>
              <a:t>：可选域，唯一确定发放证书的</a:t>
            </a:r>
            <a:r>
              <a:rPr lang="en-US" altLang="zh-CN" sz="2500" b="1" dirty="0" smtClean="0">
                <a:latin typeface="+mn-ea"/>
                <a:ea typeface="+mn-ea"/>
              </a:rPr>
              <a:t>CA</a:t>
            </a:r>
            <a:r>
              <a:rPr lang="zh-CN" altLang="en-US" sz="2500" b="1" dirty="0" smtClean="0">
                <a:latin typeface="+mn-ea"/>
                <a:ea typeface="+mn-ea"/>
              </a:rPr>
              <a:t>。</a:t>
            </a:r>
            <a:r>
              <a:rPr lang="en-AU" altLang="zh-CN" sz="2500" b="1" dirty="0" smtClean="0">
                <a:latin typeface="+mn-ea"/>
                <a:ea typeface="+mn-ea"/>
              </a:rPr>
              <a:t> </a:t>
            </a:r>
            <a:endParaRPr lang="en-AU" altLang="zh-CN" sz="2500" b="1" dirty="0">
              <a:latin typeface="+mn-ea"/>
              <a:ea typeface="+mn-ea"/>
            </a:endParaRPr>
          </a:p>
          <a:p>
            <a:pPr marL="860400" lvl="1" indent="-284400" eaLnBrk="1" hangingPunct="1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500" b="1" dirty="0">
                <a:solidFill>
                  <a:srgbClr val="FF0000"/>
                </a:solidFill>
                <a:latin typeface="+mn-ea"/>
                <a:ea typeface="+mn-ea"/>
              </a:rPr>
              <a:t>主体唯一</a:t>
            </a:r>
            <a:r>
              <a:rPr lang="zh-CN" altLang="en-US" sz="2500" b="1" dirty="0" smtClean="0">
                <a:solidFill>
                  <a:srgbClr val="FF0000"/>
                </a:solidFill>
                <a:latin typeface="+mn-ea"/>
                <a:ea typeface="+mn-ea"/>
              </a:rPr>
              <a:t>标识符</a:t>
            </a:r>
            <a:r>
              <a:rPr lang="zh-CN" altLang="en-US" sz="2500" b="1" dirty="0" smtClean="0">
                <a:latin typeface="+mn-ea"/>
                <a:ea typeface="+mn-ea"/>
              </a:rPr>
              <a:t>：可选域，唯一确定主体。</a:t>
            </a:r>
            <a:endParaRPr lang="en-AU" altLang="zh-CN" sz="2500" b="1" dirty="0">
              <a:latin typeface="+mn-ea"/>
              <a:ea typeface="+mn-ea"/>
            </a:endParaRPr>
          </a:p>
          <a:p>
            <a:pPr marL="860400" lvl="1" indent="-284400" eaLnBrk="1" hangingPunct="1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500" b="1" dirty="0" smtClean="0">
                <a:solidFill>
                  <a:srgbClr val="FF0000"/>
                </a:solidFill>
                <a:latin typeface="+mn-ea"/>
                <a:ea typeface="+mn-ea"/>
              </a:rPr>
              <a:t>扩展</a:t>
            </a:r>
            <a:r>
              <a:rPr lang="zh-CN" altLang="en-US" sz="2500" b="1" dirty="0" smtClean="0">
                <a:latin typeface="+mn-ea"/>
                <a:ea typeface="+mn-ea"/>
              </a:rPr>
              <a:t>：一个和多个扩展域组成的集合。</a:t>
            </a:r>
            <a:r>
              <a:rPr lang="en-AU" altLang="zh-CN" sz="2500" b="1" dirty="0" smtClean="0">
                <a:latin typeface="+mn-ea"/>
                <a:ea typeface="+mn-ea"/>
              </a:rPr>
              <a:t> </a:t>
            </a:r>
            <a:endParaRPr lang="en-AU" altLang="zh-CN" sz="2500" b="1" dirty="0">
              <a:latin typeface="+mn-ea"/>
              <a:ea typeface="+mn-ea"/>
            </a:endParaRPr>
          </a:p>
          <a:p>
            <a:pPr marL="860400" lvl="1" indent="-284400" eaLnBrk="1" hangingPunct="1">
              <a:lnSpc>
                <a:spcPct val="11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500" b="1" dirty="0" smtClean="0">
                <a:solidFill>
                  <a:srgbClr val="FF0000"/>
                </a:solidFill>
                <a:latin typeface="+mn-ea"/>
                <a:ea typeface="+mn-ea"/>
              </a:rPr>
              <a:t>签名</a:t>
            </a:r>
            <a:r>
              <a:rPr lang="zh-CN" altLang="en-US" sz="2500" b="1" dirty="0" smtClean="0">
                <a:latin typeface="+mn-ea"/>
                <a:ea typeface="+mn-ea"/>
              </a:rPr>
              <a:t>：包括此证书的一切其他的域。</a:t>
            </a:r>
            <a:r>
              <a:rPr lang="en-AU" altLang="zh-CN" sz="2500" b="1" dirty="0" smtClean="0">
                <a:latin typeface="+mn-ea"/>
                <a:ea typeface="+mn-ea"/>
              </a:rPr>
              <a:t> </a:t>
            </a:r>
            <a:endParaRPr lang="en-AU" altLang="zh-CN" sz="2500" b="1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8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645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3.X.509</a:t>
            </a:r>
            <a:r>
              <a:rPr lang="zh-CN" altLang="en-US" sz="6000" dirty="0" smtClean="0"/>
              <a:t>证书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94732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3.3 X.509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证书概览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9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196660" y="922499"/>
            <a:ext cx="2315894" cy="401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+mn-ea"/>
                <a:ea typeface="+mn-ea"/>
              </a:rPr>
              <a:t>版本</a:t>
            </a:r>
            <a:endParaRPr lang="en-US" altLang="zh-CN" sz="2000" b="1" dirty="0">
              <a:latin typeface="+mn-ea"/>
              <a:ea typeface="+mn-ea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2864767" y="2420888"/>
            <a:ext cx="187220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5" name="TextBox 6"/>
          <p:cNvSpPr txBox="1">
            <a:spLocks noChangeArrowheads="1"/>
          </p:cNvSpPr>
          <p:nvPr/>
        </p:nvSpPr>
        <p:spPr bwMode="auto">
          <a:xfrm>
            <a:off x="2864768" y="2442374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版本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2864767" y="2780928"/>
            <a:ext cx="187220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7" name="TextBox 6"/>
          <p:cNvSpPr txBox="1">
            <a:spLocks noChangeArrowheads="1"/>
          </p:cNvSpPr>
          <p:nvPr/>
        </p:nvSpPr>
        <p:spPr bwMode="auto">
          <a:xfrm>
            <a:off x="2864768" y="2802414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证书序列号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2864767" y="3140968"/>
            <a:ext cx="187220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1" name="TextBox 6"/>
          <p:cNvSpPr txBox="1">
            <a:spLocks noChangeArrowheads="1"/>
          </p:cNvSpPr>
          <p:nvPr/>
        </p:nvSpPr>
        <p:spPr bwMode="auto">
          <a:xfrm>
            <a:off x="2864768" y="3162454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签名算法标识符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2864767" y="3501008"/>
            <a:ext cx="187220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3" name="TextBox 6"/>
          <p:cNvSpPr txBox="1">
            <a:spLocks noChangeArrowheads="1"/>
          </p:cNvSpPr>
          <p:nvPr/>
        </p:nvSpPr>
        <p:spPr bwMode="auto">
          <a:xfrm>
            <a:off x="2864768" y="3522494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发放者名称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2864767" y="3861048"/>
            <a:ext cx="187220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6" name="TextBox 6"/>
          <p:cNvSpPr txBox="1">
            <a:spLocks noChangeArrowheads="1"/>
          </p:cNvSpPr>
          <p:nvPr/>
        </p:nvSpPr>
        <p:spPr bwMode="auto">
          <a:xfrm>
            <a:off x="2864768" y="3882534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有效期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2864766" y="4149080"/>
            <a:ext cx="187220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8" name="TextBox 6"/>
          <p:cNvSpPr txBox="1">
            <a:spLocks noChangeArrowheads="1"/>
          </p:cNvSpPr>
          <p:nvPr/>
        </p:nvSpPr>
        <p:spPr bwMode="auto">
          <a:xfrm>
            <a:off x="2864767" y="4170566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主体名称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2864767" y="4509120"/>
            <a:ext cx="187220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0" name="TextBox 6"/>
          <p:cNvSpPr txBox="1">
            <a:spLocks noChangeArrowheads="1"/>
          </p:cNvSpPr>
          <p:nvPr/>
        </p:nvSpPr>
        <p:spPr bwMode="auto">
          <a:xfrm>
            <a:off x="2864768" y="4530606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主体公钥信息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2864767" y="4869160"/>
            <a:ext cx="187220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2864766" y="5229200"/>
            <a:ext cx="187220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4" name="TextBox 6"/>
          <p:cNvSpPr txBox="1">
            <a:spLocks noChangeArrowheads="1"/>
          </p:cNvSpPr>
          <p:nvPr/>
        </p:nvSpPr>
        <p:spPr bwMode="auto">
          <a:xfrm>
            <a:off x="2864767" y="5250686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主体唯一标识符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2864767" y="5589240"/>
            <a:ext cx="187220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6" name="TextBox 6"/>
          <p:cNvSpPr txBox="1">
            <a:spLocks noChangeArrowheads="1"/>
          </p:cNvSpPr>
          <p:nvPr/>
        </p:nvSpPr>
        <p:spPr bwMode="auto">
          <a:xfrm>
            <a:off x="2864768" y="5610726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扩展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2864766" y="5949280"/>
            <a:ext cx="187220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8" name="TextBox 6"/>
          <p:cNvSpPr txBox="1">
            <a:spLocks noChangeArrowheads="1"/>
          </p:cNvSpPr>
          <p:nvPr/>
        </p:nvSpPr>
        <p:spPr bwMode="auto">
          <a:xfrm>
            <a:off x="2864767" y="5970766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签名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79" name="TextBox 6"/>
          <p:cNvSpPr txBox="1">
            <a:spLocks noChangeArrowheads="1"/>
          </p:cNvSpPr>
          <p:nvPr/>
        </p:nvSpPr>
        <p:spPr bwMode="auto">
          <a:xfrm>
            <a:off x="1352600" y="3047474"/>
            <a:ext cx="18722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+mn-ea"/>
                <a:ea typeface="+mn-ea"/>
              </a:rPr>
              <a:t>算法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+mn-ea"/>
                <a:ea typeface="+mn-ea"/>
              </a:rPr>
              <a:t>参数</a:t>
            </a:r>
            <a:endParaRPr lang="zh-CN" altLang="en-US" sz="1600" b="1" dirty="0">
              <a:latin typeface="+mn-ea"/>
              <a:ea typeface="+mn-ea"/>
            </a:endParaRPr>
          </a:p>
        </p:txBody>
      </p:sp>
      <p:sp>
        <p:nvSpPr>
          <p:cNvPr id="80" name="右大括号 79"/>
          <p:cNvSpPr/>
          <p:nvPr/>
        </p:nvSpPr>
        <p:spPr bwMode="auto">
          <a:xfrm>
            <a:off x="2576736" y="3162454"/>
            <a:ext cx="144016" cy="33855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1" name="TextBox 6"/>
          <p:cNvSpPr txBox="1">
            <a:spLocks noChangeArrowheads="1"/>
          </p:cNvSpPr>
          <p:nvPr/>
        </p:nvSpPr>
        <p:spPr bwMode="auto">
          <a:xfrm>
            <a:off x="1568624" y="3717032"/>
            <a:ext cx="122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+mn-ea"/>
                <a:ea typeface="+mn-ea"/>
              </a:rPr>
              <a:t>在此之后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+mn-ea"/>
                <a:ea typeface="+mn-ea"/>
              </a:rPr>
              <a:t>在此之前</a:t>
            </a:r>
            <a:endParaRPr lang="zh-CN" altLang="en-US" sz="1600" b="1" dirty="0">
              <a:latin typeface="+mn-ea"/>
              <a:ea typeface="+mn-ea"/>
            </a:endParaRPr>
          </a:p>
        </p:txBody>
      </p:sp>
      <p:sp>
        <p:nvSpPr>
          <p:cNvPr id="82" name="右大括号 81"/>
          <p:cNvSpPr/>
          <p:nvPr/>
        </p:nvSpPr>
        <p:spPr bwMode="auto">
          <a:xfrm>
            <a:off x="2576736" y="3832012"/>
            <a:ext cx="144016" cy="33855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3" name="TextBox 6"/>
          <p:cNvSpPr txBox="1">
            <a:spLocks noChangeArrowheads="1"/>
          </p:cNvSpPr>
          <p:nvPr/>
        </p:nvSpPr>
        <p:spPr bwMode="auto">
          <a:xfrm>
            <a:off x="2000672" y="4326195"/>
            <a:ext cx="7200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+mn-ea"/>
                <a:ea typeface="+mn-ea"/>
              </a:rPr>
              <a:t>算法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+mn-ea"/>
                <a:ea typeface="+mn-ea"/>
              </a:rPr>
              <a:t>参数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+mn-ea"/>
                <a:ea typeface="+mn-ea"/>
              </a:rPr>
              <a:t>密钥</a:t>
            </a:r>
            <a:endParaRPr lang="zh-CN" altLang="en-US" sz="1600" b="1" dirty="0">
              <a:latin typeface="+mn-ea"/>
              <a:ea typeface="+mn-ea"/>
            </a:endParaRPr>
          </a:p>
        </p:txBody>
      </p:sp>
      <p:sp>
        <p:nvSpPr>
          <p:cNvPr id="84" name="右大括号 83"/>
          <p:cNvSpPr/>
          <p:nvPr/>
        </p:nvSpPr>
        <p:spPr bwMode="auto">
          <a:xfrm>
            <a:off x="2576736" y="4437112"/>
            <a:ext cx="144016" cy="62658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6" name="TextBox 6"/>
          <p:cNvSpPr txBox="1">
            <a:spLocks noChangeArrowheads="1"/>
          </p:cNvSpPr>
          <p:nvPr/>
        </p:nvSpPr>
        <p:spPr bwMode="auto">
          <a:xfrm>
            <a:off x="1568624" y="5229200"/>
            <a:ext cx="10081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+mn-ea"/>
                <a:ea typeface="+mn-ea"/>
              </a:rPr>
              <a:t>算法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+mn-ea"/>
                <a:ea typeface="+mn-ea"/>
              </a:rPr>
              <a:t>参数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+mn-ea"/>
                <a:ea typeface="+mn-ea"/>
              </a:rPr>
              <a:t>被加密</a:t>
            </a:r>
            <a:endParaRPr lang="zh-CN" altLang="en-US" sz="1600" b="1" dirty="0">
              <a:latin typeface="+mn-ea"/>
              <a:ea typeface="+mn-ea"/>
            </a:endParaRPr>
          </a:p>
        </p:txBody>
      </p:sp>
      <p:cxnSp>
        <p:nvCxnSpPr>
          <p:cNvPr id="89" name="直接箭头连接符 88"/>
          <p:cNvCxnSpPr>
            <a:stCxn id="78" idx="1"/>
          </p:cNvCxnSpPr>
          <p:nvPr/>
        </p:nvCxnSpPr>
        <p:spPr bwMode="auto">
          <a:xfrm flipH="1" flipV="1">
            <a:off x="2522729" y="5508521"/>
            <a:ext cx="342038" cy="6315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接箭头连接符 92"/>
          <p:cNvCxnSpPr>
            <a:stCxn id="77" idx="1"/>
          </p:cNvCxnSpPr>
          <p:nvPr/>
        </p:nvCxnSpPr>
        <p:spPr bwMode="auto">
          <a:xfrm flipH="1" flipV="1">
            <a:off x="2522729" y="5970766"/>
            <a:ext cx="342037" cy="1585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矩形 93"/>
          <p:cNvSpPr/>
          <p:nvPr/>
        </p:nvSpPr>
        <p:spPr bwMode="auto">
          <a:xfrm>
            <a:off x="6105127" y="2420888"/>
            <a:ext cx="187220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5" name="TextBox 6"/>
          <p:cNvSpPr txBox="1">
            <a:spLocks noChangeArrowheads="1"/>
          </p:cNvSpPr>
          <p:nvPr/>
        </p:nvSpPr>
        <p:spPr bwMode="auto">
          <a:xfrm>
            <a:off x="6105128" y="2442374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签名算法标识符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6105127" y="2780928"/>
            <a:ext cx="187220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7" name="TextBox 6"/>
          <p:cNvSpPr txBox="1">
            <a:spLocks noChangeArrowheads="1"/>
          </p:cNvSpPr>
          <p:nvPr/>
        </p:nvSpPr>
        <p:spPr bwMode="auto">
          <a:xfrm>
            <a:off x="6105128" y="2802414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发放者名称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6105127" y="3140968"/>
            <a:ext cx="187220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" name="TextBox 6"/>
          <p:cNvSpPr txBox="1">
            <a:spLocks noChangeArrowheads="1"/>
          </p:cNvSpPr>
          <p:nvPr/>
        </p:nvSpPr>
        <p:spPr bwMode="auto">
          <a:xfrm>
            <a:off x="6105128" y="3162454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上次更新日期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6105127" y="3501008"/>
            <a:ext cx="187220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1" name="TextBox 6"/>
          <p:cNvSpPr txBox="1">
            <a:spLocks noChangeArrowheads="1"/>
          </p:cNvSpPr>
          <p:nvPr/>
        </p:nvSpPr>
        <p:spPr bwMode="auto">
          <a:xfrm>
            <a:off x="6105128" y="3522494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下期更新日期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6105127" y="3861048"/>
            <a:ext cx="187220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3" name="TextBox 6"/>
          <p:cNvSpPr txBox="1">
            <a:spLocks noChangeArrowheads="1"/>
          </p:cNvSpPr>
          <p:nvPr/>
        </p:nvSpPr>
        <p:spPr bwMode="auto">
          <a:xfrm>
            <a:off x="6105128" y="3882534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用户证书序列号</a:t>
            </a:r>
            <a:r>
              <a:rPr lang="en-US" altLang="zh-CN" sz="1600" b="1" dirty="0" smtClean="0">
                <a:latin typeface="Times New Roman" panose="02020603050405020304" pitchFamily="18" charset="0"/>
                <a:ea typeface="+mn-ea"/>
              </a:rPr>
              <a:t>#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6105126" y="4149080"/>
            <a:ext cx="187220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5" name="TextBox 6"/>
          <p:cNvSpPr txBox="1">
            <a:spLocks noChangeArrowheads="1"/>
          </p:cNvSpPr>
          <p:nvPr/>
        </p:nvSpPr>
        <p:spPr bwMode="auto">
          <a:xfrm>
            <a:off x="6105127" y="4170566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撤销日期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6105127" y="4509120"/>
            <a:ext cx="187220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7" name="TextBox 6"/>
          <p:cNvSpPr txBox="1">
            <a:spLocks noChangeArrowheads="1"/>
          </p:cNvSpPr>
          <p:nvPr/>
        </p:nvSpPr>
        <p:spPr bwMode="auto">
          <a:xfrm>
            <a:off x="6105128" y="4530606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ea typeface="+mn-ea"/>
              </a:rPr>
              <a:t>…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6105127" y="4797152"/>
            <a:ext cx="187220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9" name="TextBox 6"/>
          <p:cNvSpPr txBox="1">
            <a:spLocks noChangeArrowheads="1"/>
          </p:cNvSpPr>
          <p:nvPr/>
        </p:nvSpPr>
        <p:spPr bwMode="auto">
          <a:xfrm>
            <a:off x="6105128" y="4818638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 smtClean="0">
                <a:latin typeface="Times New Roman" panose="02020603050405020304" pitchFamily="18" charset="0"/>
                <a:ea typeface="+mn-ea"/>
              </a:rPr>
              <a:t>…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6105126" y="5157192"/>
            <a:ext cx="187220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1" name="TextBox 6"/>
          <p:cNvSpPr txBox="1">
            <a:spLocks noChangeArrowheads="1"/>
          </p:cNvSpPr>
          <p:nvPr/>
        </p:nvSpPr>
        <p:spPr bwMode="auto">
          <a:xfrm>
            <a:off x="6105127" y="5178678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>
                <a:latin typeface="Times New Roman" panose="02020603050405020304" pitchFamily="18" charset="0"/>
              </a:rPr>
              <a:t>用户证书序列号</a:t>
            </a:r>
            <a:r>
              <a:rPr lang="en-US" altLang="zh-CN" sz="1600" b="1" dirty="0">
                <a:latin typeface="Times New Roman" panose="02020603050405020304" pitchFamily="18" charset="0"/>
              </a:rPr>
              <a:t>#</a:t>
            </a:r>
            <a:endParaRPr lang="zh-CN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6105127" y="5517232"/>
            <a:ext cx="187220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3" name="TextBox 6"/>
          <p:cNvSpPr txBox="1">
            <a:spLocks noChangeArrowheads="1"/>
          </p:cNvSpPr>
          <p:nvPr/>
        </p:nvSpPr>
        <p:spPr bwMode="auto">
          <a:xfrm>
            <a:off x="6105128" y="5538718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>
                <a:latin typeface="Times New Roman" panose="02020603050405020304" pitchFamily="18" charset="0"/>
              </a:rPr>
              <a:t>撤销日期</a:t>
            </a:r>
          </a:p>
        </p:txBody>
      </p:sp>
      <p:sp>
        <p:nvSpPr>
          <p:cNvPr id="114" name="矩形 113"/>
          <p:cNvSpPr/>
          <p:nvPr/>
        </p:nvSpPr>
        <p:spPr bwMode="auto">
          <a:xfrm>
            <a:off x="6105126" y="5877272"/>
            <a:ext cx="1872208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5" name="TextBox 6"/>
          <p:cNvSpPr txBox="1">
            <a:spLocks noChangeArrowheads="1"/>
          </p:cNvSpPr>
          <p:nvPr/>
        </p:nvSpPr>
        <p:spPr bwMode="auto">
          <a:xfrm>
            <a:off x="6105127" y="5898758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签名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17" name="TextBox 6"/>
          <p:cNvSpPr txBox="1">
            <a:spLocks noChangeArrowheads="1"/>
          </p:cNvSpPr>
          <p:nvPr/>
        </p:nvSpPr>
        <p:spPr bwMode="auto">
          <a:xfrm>
            <a:off x="8295704" y="3888215"/>
            <a:ext cx="8337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+mn-ea"/>
                <a:ea typeface="+mn-ea"/>
              </a:rPr>
              <a:t>已撤销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+mn-ea"/>
                <a:ea typeface="+mn-ea"/>
              </a:rPr>
              <a:t>证书</a:t>
            </a:r>
            <a:endParaRPr lang="en-US" altLang="zh-CN" sz="1600" b="1" dirty="0" smtClean="0">
              <a:latin typeface="+mn-ea"/>
              <a:ea typeface="+mn-ea"/>
            </a:endParaRPr>
          </a:p>
        </p:txBody>
      </p:sp>
      <p:sp>
        <p:nvSpPr>
          <p:cNvPr id="118" name="右大括号 117"/>
          <p:cNvSpPr/>
          <p:nvPr/>
        </p:nvSpPr>
        <p:spPr bwMode="auto">
          <a:xfrm>
            <a:off x="8121351" y="3940150"/>
            <a:ext cx="120345" cy="46083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9" name="TextBox 6"/>
          <p:cNvSpPr txBox="1">
            <a:spLocks noChangeArrowheads="1"/>
          </p:cNvSpPr>
          <p:nvPr/>
        </p:nvSpPr>
        <p:spPr bwMode="auto">
          <a:xfrm>
            <a:off x="8295704" y="5292497"/>
            <a:ext cx="8337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+mn-ea"/>
                <a:ea typeface="+mn-ea"/>
              </a:rPr>
              <a:t>已撤销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+mn-ea"/>
                <a:ea typeface="+mn-ea"/>
              </a:rPr>
              <a:t>证书</a:t>
            </a:r>
            <a:endParaRPr lang="en-US" altLang="zh-CN" sz="1600" b="1" dirty="0" smtClean="0">
              <a:latin typeface="+mn-ea"/>
              <a:ea typeface="+mn-ea"/>
            </a:endParaRPr>
          </a:p>
        </p:txBody>
      </p:sp>
      <p:sp>
        <p:nvSpPr>
          <p:cNvPr id="120" name="右大括号 119"/>
          <p:cNvSpPr/>
          <p:nvPr/>
        </p:nvSpPr>
        <p:spPr bwMode="auto">
          <a:xfrm>
            <a:off x="8121351" y="5344432"/>
            <a:ext cx="120345" cy="46083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1" name="TextBox 6"/>
          <p:cNvSpPr txBox="1">
            <a:spLocks noChangeArrowheads="1"/>
          </p:cNvSpPr>
          <p:nvPr/>
        </p:nvSpPr>
        <p:spPr bwMode="auto">
          <a:xfrm>
            <a:off x="4783209" y="5239943"/>
            <a:ext cx="10081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+mn-ea"/>
                <a:ea typeface="+mn-ea"/>
              </a:rPr>
              <a:t>算法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+mn-ea"/>
                <a:ea typeface="+mn-ea"/>
              </a:rPr>
              <a:t>参数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+mn-ea"/>
                <a:ea typeface="+mn-ea"/>
              </a:rPr>
              <a:t>被加密</a:t>
            </a:r>
            <a:endParaRPr lang="zh-CN" altLang="en-US" sz="1600" b="1" dirty="0">
              <a:latin typeface="+mn-ea"/>
              <a:ea typeface="+mn-ea"/>
            </a:endParaRPr>
          </a:p>
        </p:txBody>
      </p:sp>
      <p:cxnSp>
        <p:nvCxnSpPr>
          <p:cNvPr id="122" name="直接箭头连接符 121"/>
          <p:cNvCxnSpPr/>
          <p:nvPr/>
        </p:nvCxnSpPr>
        <p:spPr bwMode="auto">
          <a:xfrm flipH="1" flipV="1">
            <a:off x="5737314" y="5447256"/>
            <a:ext cx="342038" cy="6315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直接箭头连接符 122"/>
          <p:cNvCxnSpPr/>
          <p:nvPr/>
        </p:nvCxnSpPr>
        <p:spPr bwMode="auto">
          <a:xfrm flipH="1" flipV="1">
            <a:off x="5737314" y="5909501"/>
            <a:ext cx="342037" cy="1585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TextBox 6"/>
          <p:cNvSpPr txBox="1">
            <a:spLocks noChangeArrowheads="1"/>
          </p:cNvSpPr>
          <p:nvPr/>
        </p:nvSpPr>
        <p:spPr bwMode="auto">
          <a:xfrm>
            <a:off x="2818531" y="6309320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 smtClean="0">
                <a:latin typeface="+mn-ea"/>
                <a:ea typeface="+mn-ea"/>
              </a:rPr>
              <a:t>X</a:t>
            </a:r>
            <a:r>
              <a:rPr lang="en-US" altLang="zh-CN" sz="1600" b="1" dirty="0">
                <a:latin typeface="+mn-ea"/>
                <a:ea typeface="+mn-ea"/>
              </a:rPr>
              <a:t>.</a:t>
            </a:r>
            <a:r>
              <a:rPr lang="en-US" altLang="zh-CN" sz="1600" b="1" dirty="0" smtClean="0">
                <a:latin typeface="+mn-ea"/>
                <a:ea typeface="+mn-ea"/>
              </a:rPr>
              <a:t>509</a:t>
            </a:r>
            <a:r>
              <a:rPr lang="zh-CN" altLang="en-US" sz="1600" b="1" dirty="0" smtClean="0">
                <a:latin typeface="+mn-ea"/>
                <a:ea typeface="+mn-ea"/>
              </a:rPr>
              <a:t>证书</a:t>
            </a:r>
            <a:endParaRPr lang="en-US" altLang="zh-CN" sz="1600" b="1" dirty="0" smtClean="0">
              <a:latin typeface="+mn-ea"/>
              <a:ea typeface="+mn-ea"/>
            </a:endParaRPr>
          </a:p>
        </p:txBody>
      </p:sp>
      <p:sp>
        <p:nvSpPr>
          <p:cNvPr id="125" name="TextBox 6"/>
          <p:cNvSpPr txBox="1">
            <a:spLocks noChangeArrowheads="1"/>
          </p:cNvSpPr>
          <p:nvPr/>
        </p:nvSpPr>
        <p:spPr bwMode="auto">
          <a:xfrm>
            <a:off x="6105128" y="6309320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+mn-ea"/>
                <a:ea typeface="+mn-ea"/>
              </a:rPr>
              <a:t>撤销证书列表</a:t>
            </a:r>
            <a:endParaRPr lang="en-US" altLang="zh-CN" sz="1600" b="1" dirty="0" smtClean="0">
              <a:latin typeface="+mn-ea"/>
              <a:ea typeface="+mn-ea"/>
            </a:endParaRPr>
          </a:p>
        </p:txBody>
      </p:sp>
      <p:sp>
        <p:nvSpPr>
          <p:cNvPr id="126" name="TextBox 6"/>
          <p:cNvSpPr txBox="1">
            <a:spLocks noChangeArrowheads="1"/>
          </p:cNvSpPr>
          <p:nvPr/>
        </p:nvSpPr>
        <p:spPr bwMode="auto">
          <a:xfrm>
            <a:off x="2864768" y="4890646"/>
            <a:ext cx="1872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发放者唯一标识符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52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9755</TotalTime>
  <Words>1263</Words>
  <Application>Microsoft Office PowerPoint</Application>
  <PresentationFormat>A4 纸张(210x297 毫米)</PresentationFormat>
  <Paragraphs>219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23" baseType="lpstr">
      <vt:lpstr>安全导论</vt:lpstr>
      <vt:lpstr>1_安全导论</vt:lpstr>
      <vt:lpstr>自定义设计方案</vt:lpstr>
      <vt:lpstr>第12讲 公钥基础设施</vt:lpstr>
      <vt:lpstr>大  纲</vt:lpstr>
      <vt:lpstr>1.公钥证书</vt:lpstr>
      <vt:lpstr>2.基于公钥密码的 密钥分发</vt:lpstr>
      <vt:lpstr>3.X.509证书</vt:lpstr>
      <vt:lpstr>3.X.509证书</vt:lpstr>
      <vt:lpstr>3.X.509证书</vt:lpstr>
      <vt:lpstr>3.X.509证书</vt:lpstr>
      <vt:lpstr>3.X.509证书</vt:lpstr>
      <vt:lpstr>3.X.509证书</vt:lpstr>
      <vt:lpstr>3.X.509证书</vt:lpstr>
      <vt:lpstr>3.X.509证书</vt:lpstr>
      <vt:lpstr>3.X.509证书</vt:lpstr>
      <vt:lpstr>3.X.509证书</vt:lpstr>
      <vt:lpstr>3.X.509证书</vt:lpstr>
      <vt:lpstr>4.公钥基础设施</vt:lpstr>
      <vt:lpstr>4.公钥基础设施</vt:lpstr>
      <vt:lpstr>4.公钥基础设施</vt:lpstr>
      <vt:lpstr>4.公钥基础设施</vt:lpstr>
      <vt:lpstr>PowerPoint 演示文稿</vt:lpstr>
    </vt:vector>
  </TitlesOfParts>
  <Company>深圳大学信息工程学院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subject>第1章计算机基础知识</dc:subject>
  <dc:creator>王志强</dc:creator>
  <cp:lastModifiedBy>Qiuzhen Lin</cp:lastModifiedBy>
  <cp:revision>687</cp:revision>
  <cp:lastPrinted>2014-08-23T14:47:45Z</cp:lastPrinted>
  <dcterms:created xsi:type="dcterms:W3CDTF">2003-05-17T02:00:08Z</dcterms:created>
  <dcterms:modified xsi:type="dcterms:W3CDTF">2020-12-02T11:47:39Z</dcterms:modified>
</cp:coreProperties>
</file>