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457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502" r:id="rId14"/>
    <p:sldId id="499" r:id="rId15"/>
    <p:sldId id="503" r:id="rId16"/>
    <p:sldId id="500" r:id="rId17"/>
    <p:sldId id="504" r:id="rId18"/>
    <p:sldId id="501" r:id="rId19"/>
    <p:sldId id="505" r:id="rId20"/>
    <p:sldId id="506" r:id="rId21"/>
    <p:sldId id="507" r:id="rId22"/>
    <p:sldId id="49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114" d="100"/>
          <a:sy n="114" d="100"/>
        </p:scale>
        <p:origin x="-1566" y="-10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16232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13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联合身份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16335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联合身份操作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solidFill>
                  <a:srgbClr val="FF0000"/>
                </a:solidFill>
                <a:latin typeface="+mn-ea"/>
              </a:rPr>
              <a:t>身份提供者</a:t>
            </a:r>
            <a:r>
              <a:rPr lang="zh-CN" altLang="en-US" sz="2500" dirty="0" smtClean="0">
                <a:latin typeface="+mn-ea"/>
              </a:rPr>
              <a:t>通过用户和管理者之间的对话和协议交换来获取属性信息。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solidFill>
                  <a:srgbClr val="FF0000"/>
                </a:solidFill>
                <a:latin typeface="+mn-ea"/>
              </a:rPr>
              <a:t>服务提供者</a:t>
            </a:r>
            <a:r>
              <a:rPr lang="zh-CN" altLang="en-US" sz="2500" dirty="0" smtClean="0">
                <a:latin typeface="+mn-ea"/>
              </a:rPr>
              <a:t>就是一个获得身份和属性提供者保有和提供的数据的实体，被用来支持授权决定和收集审核信息。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联合身份管理使用一系列标准作为构件，以便在不同的域或者不同系统之间进行安全身份交换。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联合身份的困难在于如何将多种技术、标准和服务整合成一个能够提供安全、用户友好型的实体。</a:t>
            </a: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06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某公司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与另一健康公司</a:t>
            </a:r>
            <a:r>
              <a:rPr lang="en-US" altLang="zh-CN" sz="2800" dirty="0" smtClean="0">
                <a:latin typeface="+mn-ea"/>
              </a:rPr>
              <a:t>B</a:t>
            </a:r>
            <a:r>
              <a:rPr lang="zh-CN" altLang="en-US" sz="2800" dirty="0" smtClean="0">
                <a:latin typeface="+mn-ea"/>
              </a:rPr>
              <a:t>签订合同为员工提供健康福利。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员工使用公司的网络接口登录，并完成认证。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员工链接健康福利公司</a:t>
            </a:r>
            <a:r>
              <a:rPr lang="en-US" altLang="zh-CN" sz="2500" dirty="0" smtClean="0">
                <a:latin typeface="+mn-ea"/>
              </a:rPr>
              <a:t>B</a:t>
            </a:r>
            <a:r>
              <a:rPr lang="zh-CN" altLang="en-US" sz="2500" dirty="0" smtClean="0">
                <a:latin typeface="+mn-ea"/>
              </a:rPr>
              <a:t>时，浏览器自动导向</a:t>
            </a:r>
            <a:r>
              <a:rPr lang="en-US" altLang="zh-CN" sz="2500" dirty="0" smtClean="0">
                <a:latin typeface="+mn-ea"/>
              </a:rPr>
              <a:t>B</a:t>
            </a:r>
            <a:r>
              <a:rPr lang="zh-CN" altLang="en-US" sz="2500" dirty="0" smtClean="0">
                <a:latin typeface="+mn-ea"/>
              </a:rPr>
              <a:t>公司网址。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公司</a:t>
            </a:r>
            <a:r>
              <a:rPr lang="en-US" altLang="zh-CN" sz="2500" dirty="0" smtClean="0">
                <a:latin typeface="+mn-ea"/>
              </a:rPr>
              <a:t>A</a:t>
            </a:r>
            <a:r>
              <a:rPr lang="zh-CN" altLang="en-US" sz="2500" dirty="0" smtClean="0">
                <a:latin typeface="+mn-ea"/>
              </a:rPr>
              <a:t>网址以安全方式将用户身份传送给</a:t>
            </a:r>
            <a:r>
              <a:rPr lang="en-US" altLang="zh-CN" sz="2500" dirty="0" smtClean="0">
                <a:latin typeface="+mn-ea"/>
              </a:rPr>
              <a:t>B</a:t>
            </a:r>
            <a:r>
              <a:rPr lang="zh-CN" altLang="en-US" sz="2500" dirty="0" smtClean="0">
                <a:latin typeface="+mn-ea"/>
              </a:rPr>
              <a:t>公司网址。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实现交换身份的联合操作。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7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2770985" y="2420888"/>
            <a:ext cx="2263247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92760" y="4365104"/>
            <a:ext cx="2263246" cy="1152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92560" y="3573016"/>
            <a:ext cx="1512168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终端用户</a:t>
            </a:r>
            <a:endParaRPr lang="en-US" altLang="zh-CN" dirty="0" smtClean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（员工）</a:t>
            </a:r>
          </a:p>
        </p:txBody>
      </p:sp>
      <p:cxnSp>
        <p:nvCxnSpPr>
          <p:cNvPr id="9" name="肘形连接符 8"/>
          <p:cNvCxnSpPr>
            <a:stCxn id="7" idx="0"/>
            <a:endCxn id="5" idx="1"/>
          </p:cNvCxnSpPr>
          <p:nvPr/>
        </p:nvCxnSpPr>
        <p:spPr bwMode="auto">
          <a:xfrm rot="5400000" flipH="1" flipV="1">
            <a:off x="2025788" y="2827820"/>
            <a:ext cx="468052" cy="1022341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7" idx="2"/>
            <a:endCxn id="6" idx="1"/>
          </p:cNvCxnSpPr>
          <p:nvPr/>
        </p:nvCxnSpPr>
        <p:spPr bwMode="auto">
          <a:xfrm rot="16200000" flipH="1">
            <a:off x="2018674" y="4167082"/>
            <a:ext cx="504056" cy="1044116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1654180" y="25870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发起认证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6673" y="2371274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（员工登陆接口）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32295" y="3128774"/>
            <a:ext cx="1584176" cy="5833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链接：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健康，福利等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114963" y="4509120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709665" y="5628446"/>
            <a:ext cx="2507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基于账号链接的联合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105128" y="2420888"/>
            <a:ext cx="1728192" cy="142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文本框 17"/>
          <p:cNvSpPr txBox="1"/>
          <p:nvPr/>
        </p:nvSpPr>
        <p:spPr>
          <a:xfrm>
            <a:off x="6371097" y="2476926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员工名单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58749"/>
              </p:ext>
            </p:extLst>
          </p:nvPr>
        </p:nvGraphicFramePr>
        <p:xfrm>
          <a:off x="6396879" y="2916203"/>
          <a:ext cx="1197484" cy="82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8742"/>
                <a:gridCol w="598742"/>
              </a:tblGrid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Joe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1213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Ravi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1603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圆角矩形 23"/>
          <p:cNvSpPr/>
          <p:nvPr/>
        </p:nvSpPr>
        <p:spPr bwMode="auto">
          <a:xfrm>
            <a:off x="6105128" y="4165050"/>
            <a:ext cx="1728192" cy="142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6371097" y="4221088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员工名单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36533"/>
              </p:ext>
            </p:extLst>
          </p:nvPr>
        </p:nvGraphicFramePr>
        <p:xfrm>
          <a:off x="6396879" y="4660365"/>
          <a:ext cx="1197484" cy="82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8742"/>
                <a:gridCol w="598742"/>
              </a:tblGrid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Joe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1213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Ravi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1603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8" name="肘形连接符 27"/>
          <p:cNvCxnSpPr>
            <a:stCxn id="21" idx="3"/>
            <a:endCxn id="24" idx="3"/>
          </p:cNvCxnSpPr>
          <p:nvPr/>
        </p:nvCxnSpPr>
        <p:spPr bwMode="auto">
          <a:xfrm>
            <a:off x="7833320" y="3132983"/>
            <a:ext cx="12700" cy="1744162"/>
          </a:xfrm>
          <a:prstGeom prst="bentConnector3">
            <a:avLst>
              <a:gd name="adj1" fmla="val 355045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0458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某公司</a:t>
            </a:r>
            <a:r>
              <a:rPr lang="en-US" altLang="zh-CN" sz="2800" dirty="0" smtClean="0">
                <a:latin typeface="+mn-ea"/>
              </a:rPr>
              <a:t>B</a:t>
            </a:r>
            <a:r>
              <a:rPr lang="zh-CN" altLang="en-US" sz="2800" dirty="0" smtClean="0">
                <a:latin typeface="+mn-ea"/>
              </a:rPr>
              <a:t>为另一公司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的固定的供应商。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员工使用</a:t>
            </a:r>
            <a:r>
              <a:rPr lang="en-US" altLang="zh-CN" sz="2500" dirty="0" smtClean="0">
                <a:latin typeface="+mn-ea"/>
              </a:rPr>
              <a:t>A</a:t>
            </a:r>
            <a:r>
              <a:rPr lang="zh-CN" altLang="en-US" sz="2500" dirty="0" smtClean="0">
                <a:latin typeface="+mn-ea"/>
              </a:rPr>
              <a:t>公司的网络接口登录，以工程师角色完成认证。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员工链接供应商公司</a:t>
            </a:r>
            <a:r>
              <a:rPr lang="en-US" altLang="zh-CN" sz="2500" dirty="0" smtClean="0">
                <a:latin typeface="+mn-ea"/>
              </a:rPr>
              <a:t>B</a:t>
            </a:r>
            <a:r>
              <a:rPr lang="zh-CN" altLang="en-US" sz="2500" dirty="0">
                <a:latin typeface="+mn-ea"/>
              </a:rPr>
              <a:t>网站</a:t>
            </a:r>
            <a:r>
              <a:rPr lang="zh-CN" altLang="en-US" sz="2500" dirty="0" smtClean="0">
                <a:latin typeface="+mn-ea"/>
              </a:rPr>
              <a:t>时，浏览器自动导向文件和问题点击部分。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当员工以采购员角色完成认证</a:t>
            </a:r>
            <a:r>
              <a:rPr lang="zh-CN" altLang="en-US" sz="2500" dirty="0">
                <a:latin typeface="+mn-ea"/>
              </a:rPr>
              <a:t>并登陆供应商公司</a:t>
            </a:r>
            <a:r>
              <a:rPr lang="en-US" altLang="zh-CN" sz="2500" dirty="0">
                <a:latin typeface="+mn-ea"/>
              </a:rPr>
              <a:t>B</a:t>
            </a:r>
            <a:r>
              <a:rPr lang="zh-CN" altLang="en-US" sz="2500" dirty="0" smtClean="0">
                <a:latin typeface="+mn-ea"/>
              </a:rPr>
              <a:t>网站时，则该员工可以直接在该网站购买商品。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实现角色传递的联合操作。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3334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2770985" y="2420888"/>
            <a:ext cx="2263247" cy="13681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792760" y="4365104"/>
            <a:ext cx="2263246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992560" y="3573016"/>
            <a:ext cx="1512168" cy="86409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终端用户</a:t>
            </a:r>
            <a:endParaRPr lang="en-US" altLang="zh-CN" dirty="0" smtClean="0">
              <a:latin typeface="+mn-ea"/>
              <a:ea typeface="+mn-ea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（员工）</a:t>
            </a:r>
          </a:p>
        </p:txBody>
      </p:sp>
      <p:cxnSp>
        <p:nvCxnSpPr>
          <p:cNvPr id="9" name="肘形连接符 8"/>
          <p:cNvCxnSpPr>
            <a:stCxn id="7" idx="0"/>
            <a:endCxn id="5" idx="1"/>
          </p:cNvCxnSpPr>
          <p:nvPr/>
        </p:nvCxnSpPr>
        <p:spPr bwMode="auto">
          <a:xfrm rot="5400000" flipH="1" flipV="1">
            <a:off x="2025788" y="2827820"/>
            <a:ext cx="468052" cy="1022341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肘形连接符 10"/>
          <p:cNvCxnSpPr>
            <a:stCxn id="7" idx="2"/>
          </p:cNvCxnSpPr>
          <p:nvPr/>
        </p:nvCxnSpPr>
        <p:spPr bwMode="auto">
          <a:xfrm rot="16200000" flipH="1">
            <a:off x="2018674" y="4167082"/>
            <a:ext cx="576064" cy="1116124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/>
          <p:cNvSpPr txBox="1"/>
          <p:nvPr/>
        </p:nvSpPr>
        <p:spPr>
          <a:xfrm>
            <a:off x="1654180" y="258700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发起认证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06673" y="2371274"/>
            <a:ext cx="2249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（员工登陆接口）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132295" y="3128774"/>
            <a:ext cx="1584176" cy="5833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链接：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零件供应商等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114963" y="4305290"/>
            <a:ext cx="16049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B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欢迎你，</a:t>
            </a:r>
            <a:r>
              <a:rPr lang="en-US" altLang="zh-CN" sz="2000" b="1" dirty="0" smtClean="0">
                <a:latin typeface="+mn-ea"/>
                <a:ea typeface="+mn-ea"/>
              </a:rPr>
              <a:t>Joe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967749" y="5693186"/>
            <a:ext cx="19912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基于角色的联合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6105128" y="2420888"/>
            <a:ext cx="1728192" cy="142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2" name="文本框 17"/>
          <p:cNvSpPr txBox="1"/>
          <p:nvPr/>
        </p:nvSpPr>
        <p:spPr>
          <a:xfrm>
            <a:off x="6371097" y="2476926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员工名单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93341"/>
              </p:ext>
            </p:extLst>
          </p:nvPr>
        </p:nvGraphicFramePr>
        <p:xfrm>
          <a:off x="6396879" y="2916203"/>
          <a:ext cx="1197484" cy="82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598742"/>
                <a:gridCol w="598742"/>
              </a:tblGrid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姓名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Joe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1213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Ravi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smtClean="0"/>
                        <a:t>1603</a:t>
                      </a:r>
                      <a:endParaRPr lang="zh-CN" altLang="en-US" b="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4" name="圆角矩形 23"/>
          <p:cNvSpPr/>
          <p:nvPr/>
        </p:nvSpPr>
        <p:spPr bwMode="auto">
          <a:xfrm>
            <a:off x="6105128" y="4165050"/>
            <a:ext cx="1728192" cy="142419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5" name="文本框 17"/>
          <p:cNvSpPr txBox="1"/>
          <p:nvPr/>
        </p:nvSpPr>
        <p:spPr>
          <a:xfrm>
            <a:off x="6371097" y="4221088"/>
            <a:ext cx="12170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员工名单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643411"/>
              </p:ext>
            </p:extLst>
          </p:nvPr>
        </p:nvGraphicFramePr>
        <p:xfrm>
          <a:off x="6396879" y="4660365"/>
          <a:ext cx="1197484" cy="82296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97484"/>
              </a:tblGrid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角色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工程师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859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/>
                        <a:t>采购</a:t>
                      </a:r>
                      <a:endParaRPr lang="zh-CN" altLang="en-US" b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28" name="肘形连接符 27"/>
          <p:cNvCxnSpPr>
            <a:stCxn id="21" idx="3"/>
            <a:endCxn id="24" idx="3"/>
          </p:cNvCxnSpPr>
          <p:nvPr/>
        </p:nvCxnSpPr>
        <p:spPr bwMode="auto">
          <a:xfrm>
            <a:off x="7833320" y="3132983"/>
            <a:ext cx="12700" cy="1744162"/>
          </a:xfrm>
          <a:prstGeom prst="bentConnector3">
            <a:avLst>
              <a:gd name="adj1" fmla="val 3550457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矩形 26"/>
          <p:cNvSpPr/>
          <p:nvPr/>
        </p:nvSpPr>
        <p:spPr bwMode="auto">
          <a:xfrm>
            <a:off x="3149208" y="5013176"/>
            <a:ext cx="1584176" cy="5833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技术文档</a:t>
            </a:r>
            <a:endParaRPr lang="en-US" altLang="zh-CN" sz="1600" b="1" dirty="0" smtClean="0">
              <a:latin typeface="+mn-ea"/>
              <a:ea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故障修理</a:t>
            </a:r>
          </a:p>
        </p:txBody>
      </p:sp>
    </p:spTree>
    <p:extLst>
      <p:ext uri="{BB962C8B-B14F-4D97-AF65-F5344CB8AC3E}">
        <p14:creationId xmlns:p14="http://schemas.microsoft.com/office/powerpoint/2010/main" val="15804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 smtClean="0">
                <a:latin typeface="+mn-ea"/>
              </a:rPr>
              <a:t>公司</a:t>
            </a:r>
            <a:r>
              <a:rPr lang="en-US" altLang="zh-CN" sz="2800" dirty="0" smtClean="0">
                <a:latin typeface="+mn-ea"/>
              </a:rPr>
              <a:t>A</a:t>
            </a:r>
            <a:r>
              <a:rPr lang="zh-CN" altLang="en-US" sz="2800" dirty="0" smtClean="0">
                <a:latin typeface="+mn-ea"/>
              </a:rPr>
              <a:t>与公司</a:t>
            </a:r>
            <a:r>
              <a:rPr lang="en-US" altLang="zh-CN" sz="2800" dirty="0" smtClean="0">
                <a:latin typeface="+mn-ea"/>
              </a:rPr>
              <a:t>D</a:t>
            </a:r>
            <a:r>
              <a:rPr lang="zh-CN" altLang="en-US" sz="2800" dirty="0" smtClean="0">
                <a:latin typeface="+mn-ea"/>
              </a:rPr>
              <a:t>有购买协定，而公司</a:t>
            </a:r>
            <a:r>
              <a:rPr lang="en-US" altLang="zh-CN" sz="2800" dirty="0" smtClean="0">
                <a:latin typeface="+mn-ea"/>
              </a:rPr>
              <a:t>D</a:t>
            </a:r>
            <a:r>
              <a:rPr lang="zh-CN" altLang="en-US" sz="2800" dirty="0" smtClean="0">
                <a:latin typeface="+mn-ea"/>
              </a:rPr>
              <a:t>和公司</a:t>
            </a:r>
            <a:r>
              <a:rPr lang="en-US" altLang="zh-CN" sz="2800" dirty="0" smtClean="0">
                <a:latin typeface="+mn-ea"/>
              </a:rPr>
              <a:t>E</a:t>
            </a:r>
            <a:r>
              <a:rPr lang="zh-CN" altLang="en-US" sz="2800" dirty="0" smtClean="0">
                <a:latin typeface="+mn-ea"/>
              </a:rPr>
              <a:t>有事务关系。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员工使用公司</a:t>
            </a:r>
            <a:r>
              <a:rPr lang="en-US" altLang="zh-CN" sz="2500" dirty="0">
                <a:latin typeface="+mn-ea"/>
              </a:rPr>
              <a:t>A</a:t>
            </a:r>
            <a:r>
              <a:rPr lang="zh-CN" altLang="en-US" sz="2500" dirty="0" smtClean="0">
                <a:latin typeface="+mn-ea"/>
              </a:rPr>
              <a:t>的网络接口登录，</a:t>
            </a:r>
            <a:r>
              <a:rPr lang="zh-CN" altLang="en-US" sz="2500" dirty="0">
                <a:latin typeface="+mn-ea"/>
              </a:rPr>
              <a:t>并</a:t>
            </a:r>
            <a:r>
              <a:rPr lang="zh-CN" altLang="en-US" sz="2500" dirty="0" smtClean="0">
                <a:latin typeface="+mn-ea"/>
              </a:rPr>
              <a:t>被认证进行购买。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员工进入采购应用（供应并能够购买的产品列表）。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员工填写完采购表格并提交，产生一个</a:t>
            </a:r>
            <a:r>
              <a:rPr lang="en-US" altLang="zh-CN" sz="2500" dirty="0" smtClean="0">
                <a:latin typeface="+mn-ea"/>
              </a:rPr>
              <a:t>XML/SOAP</a:t>
            </a:r>
            <a:r>
              <a:rPr lang="zh-CN" altLang="en-US" sz="2500" dirty="0" smtClean="0">
                <a:latin typeface="+mn-ea"/>
              </a:rPr>
              <a:t>文件并发送到公司</a:t>
            </a:r>
            <a:r>
              <a:rPr lang="en-US" altLang="zh-CN" sz="2500" dirty="0" smtClean="0">
                <a:latin typeface="+mn-ea"/>
              </a:rPr>
              <a:t>D</a:t>
            </a:r>
            <a:r>
              <a:rPr lang="zh-CN" altLang="en-US" sz="2500" dirty="0" smtClean="0">
                <a:latin typeface="+mn-ea"/>
              </a:rPr>
              <a:t>网站。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>
                <a:latin typeface="+mn-ea"/>
              </a:rPr>
              <a:t>公司</a:t>
            </a:r>
            <a:r>
              <a:rPr lang="en-US" altLang="zh-CN" sz="2500" dirty="0">
                <a:latin typeface="+mn-ea"/>
              </a:rPr>
              <a:t>D</a:t>
            </a:r>
            <a:r>
              <a:rPr lang="zh-CN" altLang="en-US" sz="2500" dirty="0" smtClean="0">
                <a:latin typeface="+mn-ea"/>
              </a:rPr>
              <a:t>网站认证信息并进行处理，发送一个</a:t>
            </a:r>
            <a:r>
              <a:rPr lang="en-US" altLang="zh-CN" sz="2500" dirty="0" smtClean="0">
                <a:latin typeface="+mn-ea"/>
              </a:rPr>
              <a:t>SOAP</a:t>
            </a:r>
            <a:r>
              <a:rPr lang="zh-CN" altLang="en-US" sz="2500" dirty="0" smtClean="0">
                <a:latin typeface="+mn-ea"/>
              </a:rPr>
              <a:t>信息到公司</a:t>
            </a:r>
            <a:r>
              <a:rPr lang="en-US" altLang="zh-CN" sz="2500" dirty="0" smtClean="0">
                <a:latin typeface="+mn-ea"/>
              </a:rPr>
              <a:t>E</a:t>
            </a:r>
            <a:r>
              <a:rPr lang="zh-CN" altLang="en-US" sz="2500" dirty="0" smtClean="0">
                <a:latin typeface="+mn-ea"/>
              </a:rPr>
              <a:t>以满足订单需求，实现一个基于文件的联合操作。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897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联合身份案例</a:t>
            </a:r>
            <a:endParaRPr lang="en-US" altLang="zh-CN" dirty="0" smtClean="0">
              <a:solidFill>
                <a:srgbClr val="FFFF00"/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838222" y="3068960"/>
            <a:ext cx="2263247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057906" y="3068960"/>
            <a:ext cx="2263246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6113" y="3028890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A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389049" y="3212975"/>
            <a:ext cx="1604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某公司</a:t>
            </a:r>
            <a:r>
              <a:rPr lang="en-US" altLang="zh-CN" sz="2000" b="1" dirty="0" smtClean="0">
                <a:latin typeface="+mn-ea"/>
                <a:ea typeface="+mn-ea"/>
              </a:rPr>
              <a:t>D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60110" y="547716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连串</a:t>
            </a:r>
            <a:r>
              <a:rPr lang="en-US" altLang="zh-CN" sz="2000" b="1" dirty="0" smtClean="0">
                <a:latin typeface="+mn-ea"/>
                <a:ea typeface="+mn-ea"/>
              </a:rPr>
              <a:t>Web</a:t>
            </a:r>
            <a:r>
              <a:rPr lang="zh-CN" altLang="en-US" sz="2000" b="1" dirty="0" smtClean="0">
                <a:latin typeface="+mn-ea"/>
                <a:ea typeface="+mn-ea"/>
              </a:rPr>
              <a:t>服务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4597971" y="3613173"/>
            <a:ext cx="1300073" cy="3918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采购</a:t>
            </a:r>
            <a:r>
              <a:rPr lang="en-US" altLang="zh-CN" sz="1600" b="1" dirty="0" smtClean="0">
                <a:latin typeface="+mn-ea"/>
                <a:ea typeface="+mn-ea"/>
              </a:rPr>
              <a:t>Web</a:t>
            </a:r>
            <a:r>
              <a:rPr lang="zh-CN" altLang="en-US" sz="1600" b="1" dirty="0" smtClean="0">
                <a:latin typeface="+mn-ea"/>
                <a:ea typeface="+mn-ea"/>
              </a:rPr>
              <a:t>服务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180804" y="3833820"/>
            <a:ext cx="1065641" cy="3872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终端用户</a:t>
            </a:r>
            <a:endParaRPr kumimoji="1" lang="zh-CN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1740478" y="3479929"/>
            <a:ext cx="1065641" cy="38726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采购应用</a:t>
            </a:r>
          </a:p>
        </p:txBody>
      </p:sp>
      <p:cxnSp>
        <p:nvCxnSpPr>
          <p:cNvPr id="10" name="肘形连接符 9"/>
          <p:cNvCxnSpPr/>
          <p:nvPr/>
        </p:nvCxnSpPr>
        <p:spPr bwMode="auto">
          <a:xfrm rot="10800000" flipV="1">
            <a:off x="1352600" y="3665189"/>
            <a:ext cx="380126" cy="161166"/>
          </a:xfrm>
          <a:prstGeom prst="bentConnector3">
            <a:avLst>
              <a:gd name="adj1" fmla="val 10075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箭头连接符 32"/>
          <p:cNvCxnSpPr>
            <a:stCxn id="5" idx="3"/>
            <a:endCxn id="6" idx="1"/>
          </p:cNvCxnSpPr>
          <p:nvPr/>
        </p:nvCxnSpPr>
        <p:spPr bwMode="auto">
          <a:xfrm>
            <a:off x="3101469" y="3717032"/>
            <a:ext cx="956437" cy="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3069513" y="3295728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  <a:ea typeface="+mn-ea"/>
              </a:rPr>
              <a:t>Soap</a:t>
            </a:r>
            <a:r>
              <a:rPr lang="zh-CN" altLang="en-US" sz="1600" b="1" dirty="0" smtClean="0">
                <a:latin typeface="+mn-ea"/>
                <a:ea typeface="+mn-ea"/>
              </a:rPr>
              <a:t>信息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6753200" y="4581128"/>
            <a:ext cx="2263246" cy="12961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213385" y="4725143"/>
            <a:ext cx="1346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 smtClean="0">
                <a:latin typeface="+mn-ea"/>
                <a:ea typeface="+mn-ea"/>
              </a:rPr>
              <a:t>公司</a:t>
            </a:r>
            <a:r>
              <a:rPr lang="en-US" altLang="zh-CN" sz="2000" b="1" dirty="0">
                <a:latin typeface="+mn-ea"/>
                <a:ea typeface="+mn-ea"/>
              </a:rPr>
              <a:t>E</a:t>
            </a:r>
            <a:r>
              <a:rPr lang="zh-CN" altLang="en-US" sz="2000" b="1" dirty="0" smtClean="0">
                <a:latin typeface="+mn-ea"/>
                <a:ea typeface="+mn-ea"/>
              </a:rPr>
              <a:t>网址</a:t>
            </a:r>
            <a:endParaRPr lang="en-US" altLang="zh-CN" sz="2000" b="1" dirty="0" smtClean="0">
              <a:latin typeface="+mn-ea"/>
              <a:ea typeface="+mn-ea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7293265" y="5125341"/>
            <a:ext cx="1300073" cy="3918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600" b="1" dirty="0" smtClean="0">
                <a:latin typeface="+mn-ea"/>
                <a:ea typeface="+mn-ea"/>
              </a:rPr>
              <a:t>发货</a:t>
            </a:r>
            <a:r>
              <a:rPr lang="en-US" altLang="zh-CN" sz="1600" b="1" dirty="0" smtClean="0">
                <a:latin typeface="+mn-ea"/>
                <a:ea typeface="+mn-ea"/>
              </a:rPr>
              <a:t>Web</a:t>
            </a:r>
            <a:r>
              <a:rPr lang="zh-CN" altLang="en-US" sz="1600" b="1" dirty="0" smtClean="0">
                <a:latin typeface="+mn-ea"/>
                <a:ea typeface="+mn-ea"/>
              </a:rPr>
              <a:t>服务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  <p:cxnSp>
        <p:nvCxnSpPr>
          <p:cNvPr id="40" name="肘形连接符 39"/>
          <p:cNvCxnSpPr>
            <a:stCxn id="6" idx="3"/>
            <a:endCxn id="36" idx="0"/>
          </p:cNvCxnSpPr>
          <p:nvPr/>
        </p:nvCxnSpPr>
        <p:spPr bwMode="auto">
          <a:xfrm>
            <a:off x="6321152" y="3717032"/>
            <a:ext cx="1563671" cy="864096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文本框 40"/>
          <p:cNvSpPr txBox="1"/>
          <p:nvPr/>
        </p:nvSpPr>
        <p:spPr>
          <a:xfrm>
            <a:off x="6875226" y="3356992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b="1" dirty="0" smtClean="0">
                <a:latin typeface="+mn-ea"/>
                <a:ea typeface="+mn-ea"/>
              </a:rPr>
              <a:t>Soap</a:t>
            </a:r>
            <a:r>
              <a:rPr lang="zh-CN" altLang="en-US" sz="1600" b="1" dirty="0" smtClean="0">
                <a:latin typeface="+mn-ea"/>
                <a:ea typeface="+mn-ea"/>
              </a:rPr>
              <a:t>信息</a:t>
            </a:r>
            <a:endParaRPr lang="en-US" altLang="zh-CN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9096404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2.3 Identity 2.0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Identity 2.0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是对一类以用户为中心，支持跨域的身份认证机制的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泛称，以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解决用户名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密码机制的以下缺点：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键盘敲击用户名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密码有被恶意软件记录的风险；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很多设计不周的网站使用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协议直接明文传输密码；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钓鱼网站的威胁；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用户在不同网站上重复填写注册信息、记忆和管理密码的负担较重，不能实现跨域的单点登录。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53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51916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2.4 OpenID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OpenID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可能是目前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Identity 2.0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中影响力最大的一个，是一个以用户为中心的数字身份识别框架，具有开放、分散、自由等特性。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通过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URI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（网站地址）来认证用户身份，密码存储在一个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服务网站上；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Times New Roman" panose="02020603050405020304" pitchFamily="18" charset="0"/>
              </a:rPr>
              <a:t>登陆其它网站时只需要填写你的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用户名，就会跳转到</a:t>
            </a:r>
            <a:r>
              <a:rPr lang="en-US" altLang="zh-CN" sz="26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600" dirty="0" smtClean="0">
                <a:latin typeface="Times New Roman" panose="02020603050405020304" pitchFamily="18" charset="0"/>
              </a:rPr>
              <a:t>服务网站上进行验证，通过验证后会自动跳转并登陆，方便共享用户资源。</a:t>
            </a:r>
            <a:endParaRPr lang="en-US" altLang="zh-CN" sz="26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379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51916" cy="409134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2.4 OpenID</a:t>
            </a:r>
          </a:p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系统由三部分角色组成：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End User –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终端用户 ： 使用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作为网络通行证的互联网用户；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Relying Part (PR) – 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支持方：支持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End User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用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登录自己的网站；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OpenID Provider (OP) – 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提供方，提供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OpenID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注册、存储等服务。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36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身份管理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 smtClean="0"/>
              <a:t>身份联合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06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身份管理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什么是身份管理</a:t>
            </a:r>
          </a:p>
          <a:p>
            <a:pPr eaLnBrk="1" hangingPunct="1"/>
            <a:r>
              <a:rPr lang="zh-CN" altLang="en-US" sz="2800" dirty="0" smtClean="0">
                <a:latin typeface="+mn-ea"/>
              </a:rPr>
              <a:t>身份管理是一种集中、自动的方法，能够为员工和授权个人提供资源的接口。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为每个用户（人或者程序）定义一个身份。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将身份和属性连接起来。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latin typeface="+mn-ea"/>
              </a:rPr>
              <a:t>制定一种方法使得用户能够证明其身份。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身份管理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09134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身份管理系统的基本要素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认证</a:t>
            </a:r>
            <a:r>
              <a:rPr lang="zh-CN" altLang="en-US" sz="2600" dirty="0" smtClean="0">
                <a:latin typeface="+mn-ea"/>
              </a:rPr>
              <a:t>：确认与提供用户名相关的用户。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授权</a:t>
            </a:r>
            <a:r>
              <a:rPr lang="zh-CN" altLang="en-US" sz="2600" dirty="0" smtClean="0">
                <a:latin typeface="+mn-ea"/>
              </a:rPr>
              <a:t>：基于认证，授权到特殊服务和</a:t>
            </a:r>
            <a:r>
              <a:rPr lang="en-US" altLang="zh-CN" sz="2600" dirty="0" smtClean="0">
                <a:latin typeface="+mn-ea"/>
              </a:rPr>
              <a:t>/</a:t>
            </a:r>
            <a:r>
              <a:rPr lang="zh-CN" altLang="en-US" sz="2600" dirty="0" smtClean="0">
                <a:latin typeface="+mn-ea"/>
              </a:rPr>
              <a:t>或者资源的接口。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审计</a:t>
            </a:r>
            <a:r>
              <a:rPr lang="zh-CN" altLang="en-US" sz="2600" dirty="0" smtClean="0">
                <a:latin typeface="+mn-ea"/>
              </a:rPr>
              <a:t>：进行登录和授权的进程。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供给</a:t>
            </a:r>
            <a:r>
              <a:rPr lang="zh-CN" altLang="en-US" sz="2600" dirty="0" smtClean="0">
                <a:latin typeface="+mn-ea"/>
              </a:rPr>
              <a:t>：系统中用户的登记。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工作流自动化</a:t>
            </a:r>
            <a:r>
              <a:rPr lang="zh-CN" altLang="en-US" sz="2600" dirty="0" smtClean="0">
                <a:latin typeface="+mn-ea"/>
              </a:rPr>
              <a:t>：事务处理中的数据移动。</a:t>
            </a:r>
            <a:endParaRPr lang="en-US" altLang="zh-CN" sz="26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37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身份管理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09134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身份管理系统的基本要素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委派管理</a:t>
            </a:r>
            <a:r>
              <a:rPr lang="zh-CN" altLang="en-US" sz="2600" dirty="0" smtClean="0">
                <a:latin typeface="+mn-ea"/>
              </a:rPr>
              <a:t>：使用基于角色的接入控制来授权许可。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口令同步</a:t>
            </a:r>
            <a:r>
              <a:rPr lang="zh-CN" altLang="en-US" sz="2600" dirty="0" smtClean="0">
                <a:latin typeface="+mn-ea"/>
              </a:rPr>
              <a:t>：为单点登陆或者减少登录建立进程。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自助口令密码重置</a:t>
            </a:r>
            <a:r>
              <a:rPr lang="zh-CN" altLang="en-US" sz="2600" dirty="0" smtClean="0">
                <a:latin typeface="+mn-ea"/>
              </a:rPr>
              <a:t>：使用用户能够修改其口令。</a:t>
            </a:r>
            <a:endParaRPr lang="en-US" altLang="zh-CN" sz="26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联合</a:t>
            </a:r>
            <a:r>
              <a:rPr lang="zh-CN" altLang="en-US" sz="2600" dirty="0" smtClean="0">
                <a:latin typeface="+mn-ea"/>
              </a:rPr>
              <a:t>：一个使认证和许可从一个系统转移到另一个系统的进程，通常是通过多个企业，能够减少用户需要认证的次数。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1511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身份管理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850986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通用身份管理框架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 bwMode="auto">
          <a:xfrm>
            <a:off x="4232920" y="2582490"/>
            <a:ext cx="17281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身份提供者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393160" y="3501008"/>
            <a:ext cx="1656184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委托人</a:t>
            </a:r>
          </a:p>
        </p:txBody>
      </p:sp>
      <p:sp>
        <p:nvSpPr>
          <p:cNvPr id="8" name="圆角矩形 7"/>
          <p:cNvSpPr/>
          <p:nvPr/>
        </p:nvSpPr>
        <p:spPr bwMode="auto">
          <a:xfrm>
            <a:off x="2144688" y="3501008"/>
            <a:ext cx="1656184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数据消费者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4232920" y="4509120"/>
            <a:ext cx="1728192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属性服务</a:t>
            </a:r>
            <a:endParaRPr kumimoji="1" lang="zh-CN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4232920" y="5445224"/>
            <a:ext cx="1728192" cy="504056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 smtClean="0">
                <a:latin typeface="+mn-ea"/>
                <a:ea typeface="+mn-ea"/>
              </a:rPr>
              <a:t>管理员</a:t>
            </a:r>
            <a:endParaRPr kumimoji="1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cxnSp>
        <p:nvCxnSpPr>
          <p:cNvPr id="14" name="肘形连接符 13"/>
          <p:cNvCxnSpPr>
            <a:stCxn id="7" idx="0"/>
            <a:endCxn id="5" idx="3"/>
          </p:cNvCxnSpPr>
          <p:nvPr/>
        </p:nvCxnSpPr>
        <p:spPr bwMode="auto">
          <a:xfrm rot="16200000" flipV="1">
            <a:off x="6257937" y="2537693"/>
            <a:ext cx="666490" cy="126014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肘形连接符 15"/>
          <p:cNvCxnSpPr>
            <a:stCxn id="8" idx="0"/>
            <a:endCxn id="5" idx="1"/>
          </p:cNvCxnSpPr>
          <p:nvPr/>
        </p:nvCxnSpPr>
        <p:spPr bwMode="auto">
          <a:xfrm rot="5400000" flipH="1" flipV="1">
            <a:off x="3269605" y="2537693"/>
            <a:ext cx="666490" cy="126014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肘形连接符 17"/>
          <p:cNvCxnSpPr>
            <a:stCxn id="8" idx="2"/>
            <a:endCxn id="9" idx="1"/>
          </p:cNvCxnSpPr>
          <p:nvPr/>
        </p:nvCxnSpPr>
        <p:spPr bwMode="auto">
          <a:xfrm rot="16200000" flipH="1">
            <a:off x="3224808" y="3753036"/>
            <a:ext cx="756084" cy="1260140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肘形连接符 19"/>
          <p:cNvCxnSpPr>
            <a:stCxn id="7" idx="2"/>
            <a:endCxn id="9" idx="3"/>
          </p:cNvCxnSpPr>
          <p:nvPr/>
        </p:nvCxnSpPr>
        <p:spPr bwMode="auto">
          <a:xfrm rot="5400000">
            <a:off x="6213140" y="3753036"/>
            <a:ext cx="756084" cy="1260140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>
            <a:stCxn id="10" idx="0"/>
            <a:endCxn id="9" idx="2"/>
          </p:cNvCxnSpPr>
          <p:nvPr/>
        </p:nvCxnSpPr>
        <p:spPr bwMode="auto">
          <a:xfrm flipV="1">
            <a:off x="5097016" y="50131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52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</a:t>
            </a:r>
            <a:r>
              <a:rPr lang="zh-CN" altLang="en-US" sz="6000" dirty="0" smtClean="0"/>
              <a:t>身份管理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73130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通用身份管理框架</a:t>
            </a:r>
          </a:p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委托人</a:t>
            </a:r>
            <a:r>
              <a:rPr lang="zh-CN" altLang="en-US" sz="2600" dirty="0" smtClean="0">
                <a:latin typeface="+mn-ea"/>
              </a:rPr>
              <a:t>：身份持有者，想要接入网络资源和服务的用户。</a:t>
            </a:r>
            <a:endParaRPr lang="en-US" altLang="zh-CN" sz="2600" dirty="0" smtClean="0">
              <a:latin typeface="+mn-ea"/>
            </a:endParaRPr>
          </a:p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身份提供者</a:t>
            </a:r>
            <a:r>
              <a:rPr lang="zh-CN" altLang="en-US" sz="2600" dirty="0" smtClean="0">
                <a:latin typeface="+mn-ea"/>
              </a:rPr>
              <a:t>：将认证信息和委托人、属性以及一个或者多个身份相连接。</a:t>
            </a:r>
            <a:endParaRPr lang="en-US" altLang="zh-CN" sz="2600" dirty="0" smtClean="0">
              <a:latin typeface="+mn-ea"/>
            </a:endParaRPr>
          </a:p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数据消费者</a:t>
            </a:r>
            <a:r>
              <a:rPr lang="zh-CN" altLang="en-US" sz="2600" dirty="0" smtClean="0">
                <a:latin typeface="+mn-ea"/>
              </a:rPr>
              <a:t>：一个获得身份和属性提供者保有和提供数据的实体，被用来支持授权决定和收集审核信息。</a:t>
            </a:r>
            <a:endParaRPr lang="en-US" altLang="zh-CN" sz="2600" dirty="0" smtClean="0">
              <a:latin typeface="+mn-ea"/>
            </a:endParaRPr>
          </a:p>
          <a:p>
            <a:pPr eaLnBrk="1" hangingPunct="1"/>
            <a:r>
              <a:rPr lang="zh-CN" altLang="en-US" sz="2600" dirty="0" smtClean="0">
                <a:solidFill>
                  <a:srgbClr val="FF0000"/>
                </a:solidFill>
                <a:latin typeface="+mn-ea"/>
              </a:rPr>
              <a:t>属性服务</a:t>
            </a:r>
            <a:r>
              <a:rPr lang="zh-CN" altLang="en-US" sz="2600" dirty="0" smtClean="0">
                <a:latin typeface="+mn-ea"/>
              </a:rPr>
              <a:t>：管理身份和认证信息（口令和生物特征信息）。</a:t>
            </a:r>
            <a:endParaRPr lang="en-US" altLang="zh-CN" sz="26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853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373130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什么是身份联合</a:t>
            </a:r>
          </a:p>
          <a:p>
            <a:pPr eaLnBrk="1" hangingPunct="1"/>
            <a:r>
              <a:rPr lang="zh-CN" altLang="en-US" sz="2800" dirty="0" smtClean="0">
                <a:latin typeface="+mn-ea"/>
              </a:rPr>
              <a:t>身份联合就是将身份管理扩展到多个安全域（内部公司单位、外部合作公司以及其它第三方应用和服务）。</a:t>
            </a:r>
            <a:endParaRPr lang="en-US" altLang="zh-CN" sz="28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共享数字身份。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认证一次可以接入多个域的应用及其资源。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安全域之间相互自主或独立，没有中央控制。</a:t>
            </a:r>
            <a:endParaRPr lang="en-US" altLang="zh-CN" sz="2500" dirty="0" smtClean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500" dirty="0" smtClean="0">
                <a:latin typeface="+mn-ea"/>
              </a:rPr>
              <a:t>基于协商的标准和分享数字身份的相互信任。</a:t>
            </a:r>
            <a:endParaRPr lang="zh-CN" altLang="en-US" sz="2500" dirty="0">
              <a:latin typeface="+mn-ea"/>
            </a:endParaRP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2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2</a:t>
            </a:r>
            <a:r>
              <a:rPr lang="en-US" altLang="zh-CN" sz="6000" dirty="0" smtClean="0"/>
              <a:t>.</a:t>
            </a:r>
            <a:r>
              <a:rPr lang="zh-CN" altLang="en-US" sz="6000" dirty="0" smtClean="0"/>
              <a:t>身份联合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8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 smtClean="0">
                <a:solidFill>
                  <a:srgbClr val="FFFF00"/>
                </a:solidFill>
                <a:latin typeface="+mn-ea"/>
              </a:rPr>
              <a:t>联合身份操作</a:t>
            </a:r>
          </a:p>
          <a:p>
            <a:pPr eaLnBrk="1" hangingPunct="1"/>
            <a:endParaRPr lang="en-US" altLang="zh-CN" sz="2800" dirty="0" smtClean="0"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/20</a:t>
            </a:r>
            <a:endParaRPr lang="en-US" altLang="zh-CN" dirty="0"/>
          </a:p>
        </p:txBody>
      </p:sp>
      <p:pic>
        <p:nvPicPr>
          <p:cNvPr id="5" name="Picture 8" descr="desktopal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63" y="2564905"/>
            <a:ext cx="767455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desktopalon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09" y="3512267"/>
            <a:ext cx="767455" cy="936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3"/>
          <p:cNvGrpSpPr>
            <a:grpSpLocks/>
          </p:cNvGrpSpPr>
          <p:nvPr/>
        </p:nvGrpSpPr>
        <p:grpSpPr bwMode="auto">
          <a:xfrm>
            <a:off x="3088771" y="3429000"/>
            <a:ext cx="648071" cy="1037530"/>
            <a:chOff x="3475" y="907"/>
            <a:chExt cx="567" cy="988"/>
          </a:xfrm>
        </p:grpSpPr>
        <p:sp>
          <p:nvSpPr>
            <p:cNvPr id="8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335213" y="4534338"/>
            <a:ext cx="648071" cy="1037530"/>
            <a:chOff x="3475" y="907"/>
            <a:chExt cx="567" cy="988"/>
          </a:xfrm>
        </p:grpSpPr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720" y="940"/>
              <a:ext cx="321" cy="955"/>
            </a:xfrm>
            <a:custGeom>
              <a:avLst/>
              <a:gdLst>
                <a:gd name="T0" fmla="*/ 0 w 321"/>
                <a:gd name="T1" fmla="*/ 88 h 955"/>
                <a:gd name="T2" fmla="*/ 320 w 321"/>
                <a:gd name="T3" fmla="*/ 0 h 955"/>
                <a:gd name="T4" fmla="*/ 320 w 321"/>
                <a:gd name="T5" fmla="*/ 752 h 955"/>
                <a:gd name="T6" fmla="*/ 1 w 321"/>
                <a:gd name="T7" fmla="*/ 954 h 955"/>
                <a:gd name="T8" fmla="*/ 0 w 321"/>
                <a:gd name="T9" fmla="*/ 88 h 9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955"/>
                <a:gd name="T17" fmla="*/ 321 w 321"/>
                <a:gd name="T18" fmla="*/ 955 h 9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955">
                  <a:moveTo>
                    <a:pt x="0" y="88"/>
                  </a:moveTo>
                  <a:lnTo>
                    <a:pt x="320" y="0"/>
                  </a:lnTo>
                  <a:lnTo>
                    <a:pt x="320" y="752"/>
                  </a:lnTo>
                  <a:lnTo>
                    <a:pt x="1" y="954"/>
                  </a:lnTo>
                  <a:lnTo>
                    <a:pt x="0" y="88"/>
                  </a:lnTo>
                </a:path>
              </a:pathLst>
            </a:custGeom>
            <a:solidFill>
              <a:srgbClr val="9900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3475" y="973"/>
              <a:ext cx="250" cy="9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7" y="55"/>
                </a:cxn>
                <a:cxn ang="0">
                  <a:pos x="249" y="919"/>
                </a:cxn>
                <a:cxn ang="0">
                  <a:pos x="0" y="766"/>
                </a:cxn>
                <a:cxn ang="0">
                  <a:pos x="0" y="0"/>
                </a:cxn>
              </a:cxnLst>
              <a:rect l="0" t="0" r="r" b="b"/>
              <a:pathLst>
                <a:path w="250" h="920">
                  <a:moveTo>
                    <a:pt x="0" y="0"/>
                  </a:moveTo>
                  <a:lnTo>
                    <a:pt x="247" y="55"/>
                  </a:lnTo>
                  <a:lnTo>
                    <a:pt x="249" y="919"/>
                  </a:lnTo>
                  <a:lnTo>
                    <a:pt x="0" y="766"/>
                  </a:lnTo>
                  <a:lnTo>
                    <a:pt x="0" y="0"/>
                  </a:lnTo>
                </a:path>
              </a:pathLst>
            </a:custGeom>
            <a:gradFill rotWithShape="0">
              <a:gsLst>
                <a:gs pos="0">
                  <a:schemeClr val="hlink"/>
                </a:gs>
                <a:gs pos="50000">
                  <a:schemeClr val="tx1"/>
                </a:gs>
                <a:gs pos="100000">
                  <a:schemeClr val="hlink"/>
                </a:gs>
              </a:gsLst>
              <a:lin ang="270000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3479" y="907"/>
              <a:ext cx="563" cy="120"/>
            </a:xfrm>
            <a:custGeom>
              <a:avLst/>
              <a:gdLst>
                <a:gd name="T0" fmla="*/ 0 w 563"/>
                <a:gd name="T1" fmla="*/ 63 h 120"/>
                <a:gd name="T2" fmla="*/ 324 w 563"/>
                <a:gd name="T3" fmla="*/ 0 h 120"/>
                <a:gd name="T4" fmla="*/ 562 w 563"/>
                <a:gd name="T5" fmla="*/ 30 h 120"/>
                <a:gd name="T6" fmla="*/ 243 w 563"/>
                <a:gd name="T7" fmla="*/ 119 h 120"/>
                <a:gd name="T8" fmla="*/ 0 w 563"/>
                <a:gd name="T9" fmla="*/ 63 h 1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3"/>
                <a:gd name="T16" fmla="*/ 0 h 120"/>
                <a:gd name="T17" fmla="*/ 563 w 563"/>
                <a:gd name="T18" fmla="*/ 120 h 1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3" h="120">
                  <a:moveTo>
                    <a:pt x="0" y="63"/>
                  </a:moveTo>
                  <a:lnTo>
                    <a:pt x="324" y="0"/>
                  </a:lnTo>
                  <a:lnTo>
                    <a:pt x="562" y="30"/>
                  </a:lnTo>
                  <a:lnTo>
                    <a:pt x="243" y="119"/>
                  </a:lnTo>
                  <a:lnTo>
                    <a:pt x="0" y="63"/>
                  </a:lnTo>
                </a:path>
              </a:pathLst>
            </a:custGeom>
            <a:solidFill>
              <a:srgbClr val="FF86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3504" y="1018"/>
              <a:ext cx="176" cy="54"/>
            </a:xfrm>
            <a:custGeom>
              <a:avLst/>
              <a:gdLst>
                <a:gd name="T0" fmla="*/ 1 w 176"/>
                <a:gd name="T1" fmla="*/ 0 h 54"/>
                <a:gd name="T2" fmla="*/ 0 w 176"/>
                <a:gd name="T3" fmla="*/ 9 h 54"/>
                <a:gd name="T4" fmla="*/ 173 w 176"/>
                <a:gd name="T5" fmla="*/ 53 h 54"/>
                <a:gd name="T6" fmla="*/ 175 w 176"/>
                <a:gd name="T7" fmla="*/ 43 h 54"/>
                <a:gd name="T8" fmla="*/ 1 w 176"/>
                <a:gd name="T9" fmla="*/ 0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6"/>
                <a:gd name="T16" fmla="*/ 0 h 54"/>
                <a:gd name="T17" fmla="*/ 176 w 176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6" h="54">
                  <a:moveTo>
                    <a:pt x="1" y="0"/>
                  </a:moveTo>
                  <a:lnTo>
                    <a:pt x="0" y="9"/>
                  </a:lnTo>
                  <a:lnTo>
                    <a:pt x="173" y="53"/>
                  </a:lnTo>
                  <a:lnTo>
                    <a:pt x="175" y="43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3512" y="1059"/>
              <a:ext cx="170" cy="57"/>
            </a:xfrm>
            <a:custGeom>
              <a:avLst/>
              <a:gdLst>
                <a:gd name="T0" fmla="*/ 1 w 170"/>
                <a:gd name="T1" fmla="*/ 0 h 57"/>
                <a:gd name="T2" fmla="*/ 0 w 170"/>
                <a:gd name="T3" fmla="*/ 9 h 57"/>
                <a:gd name="T4" fmla="*/ 167 w 170"/>
                <a:gd name="T5" fmla="*/ 56 h 57"/>
                <a:gd name="T6" fmla="*/ 169 w 170"/>
                <a:gd name="T7" fmla="*/ 46 h 57"/>
                <a:gd name="T8" fmla="*/ 1 w 170"/>
                <a:gd name="T9" fmla="*/ 0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57"/>
                <a:gd name="T17" fmla="*/ 170 w 170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57">
                  <a:moveTo>
                    <a:pt x="1" y="0"/>
                  </a:moveTo>
                  <a:lnTo>
                    <a:pt x="0" y="9"/>
                  </a:lnTo>
                  <a:lnTo>
                    <a:pt x="167" y="56"/>
                  </a:lnTo>
                  <a:lnTo>
                    <a:pt x="169" y="46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3511" y="1097"/>
              <a:ext cx="174" cy="66"/>
            </a:xfrm>
            <a:custGeom>
              <a:avLst/>
              <a:gdLst>
                <a:gd name="T0" fmla="*/ 1 w 174"/>
                <a:gd name="T1" fmla="*/ 0 h 66"/>
                <a:gd name="T2" fmla="*/ 0 w 174"/>
                <a:gd name="T3" fmla="*/ 9 h 66"/>
                <a:gd name="T4" fmla="*/ 171 w 174"/>
                <a:gd name="T5" fmla="*/ 65 h 66"/>
                <a:gd name="T6" fmla="*/ 173 w 174"/>
                <a:gd name="T7" fmla="*/ 55 h 66"/>
                <a:gd name="T8" fmla="*/ 1 w 174"/>
                <a:gd name="T9" fmla="*/ 0 h 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4"/>
                <a:gd name="T16" fmla="*/ 0 h 66"/>
                <a:gd name="T17" fmla="*/ 174 w 174"/>
                <a:gd name="T18" fmla="*/ 66 h 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4" h="66">
                  <a:moveTo>
                    <a:pt x="1" y="0"/>
                  </a:moveTo>
                  <a:lnTo>
                    <a:pt x="0" y="9"/>
                  </a:lnTo>
                  <a:lnTo>
                    <a:pt x="171" y="65"/>
                  </a:lnTo>
                  <a:lnTo>
                    <a:pt x="173" y="55"/>
                  </a:lnTo>
                  <a:lnTo>
                    <a:pt x="1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3504" y="1661"/>
              <a:ext cx="172" cy="93"/>
            </a:xfrm>
            <a:custGeom>
              <a:avLst/>
              <a:gdLst>
                <a:gd name="T0" fmla="*/ 5 w 172"/>
                <a:gd name="T1" fmla="*/ 0 h 93"/>
                <a:gd name="T2" fmla="*/ 0 w 172"/>
                <a:gd name="T3" fmla="*/ 7 h 93"/>
                <a:gd name="T4" fmla="*/ 165 w 172"/>
                <a:gd name="T5" fmla="*/ 92 h 93"/>
                <a:gd name="T6" fmla="*/ 171 w 172"/>
                <a:gd name="T7" fmla="*/ 84 h 93"/>
                <a:gd name="T8" fmla="*/ 5 w 172"/>
                <a:gd name="T9" fmla="*/ 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"/>
                <a:gd name="T16" fmla="*/ 0 h 93"/>
                <a:gd name="T17" fmla="*/ 172 w 172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" h="93">
                  <a:moveTo>
                    <a:pt x="5" y="0"/>
                  </a:moveTo>
                  <a:lnTo>
                    <a:pt x="0" y="7"/>
                  </a:lnTo>
                  <a:lnTo>
                    <a:pt x="165" y="92"/>
                  </a:lnTo>
                  <a:lnTo>
                    <a:pt x="171" y="84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3505" y="1703"/>
              <a:ext cx="177" cy="107"/>
            </a:xfrm>
            <a:custGeom>
              <a:avLst/>
              <a:gdLst>
                <a:gd name="T0" fmla="*/ 5 w 177"/>
                <a:gd name="T1" fmla="*/ 0 h 107"/>
                <a:gd name="T2" fmla="*/ 0 w 177"/>
                <a:gd name="T3" fmla="*/ 7 h 107"/>
                <a:gd name="T4" fmla="*/ 170 w 177"/>
                <a:gd name="T5" fmla="*/ 106 h 107"/>
                <a:gd name="T6" fmla="*/ 176 w 177"/>
                <a:gd name="T7" fmla="*/ 98 h 107"/>
                <a:gd name="T8" fmla="*/ 5 w 177"/>
                <a:gd name="T9" fmla="*/ 0 h 1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07"/>
                <a:gd name="T17" fmla="*/ 177 w 177"/>
                <a:gd name="T18" fmla="*/ 107 h 10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07">
                  <a:moveTo>
                    <a:pt x="5" y="0"/>
                  </a:moveTo>
                  <a:lnTo>
                    <a:pt x="0" y="7"/>
                  </a:lnTo>
                  <a:lnTo>
                    <a:pt x="170" y="106"/>
                  </a:lnTo>
                  <a:lnTo>
                    <a:pt x="176" y="98"/>
                  </a:lnTo>
                  <a:lnTo>
                    <a:pt x="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26" name="直接箭头连接符 25"/>
          <p:cNvCxnSpPr>
            <a:stCxn id="5" idx="3"/>
          </p:cNvCxnSpPr>
          <p:nvPr/>
        </p:nvCxnSpPr>
        <p:spPr bwMode="auto">
          <a:xfrm>
            <a:off x="1984018" y="3032957"/>
            <a:ext cx="1096774" cy="82809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/>
          <p:nvPr/>
        </p:nvCxnSpPr>
        <p:spPr bwMode="auto">
          <a:xfrm>
            <a:off x="1583850" y="3529276"/>
            <a:ext cx="38986" cy="931553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2039482" y="4433143"/>
            <a:ext cx="1089294" cy="59082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文本框 31"/>
          <p:cNvSpPr txBox="1"/>
          <p:nvPr/>
        </p:nvSpPr>
        <p:spPr>
          <a:xfrm>
            <a:off x="510957" y="239658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用户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64768" y="2726159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身份提供者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ctr"/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源域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4553" y="5382747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服务提供者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pPr algn="ctr"/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zh-CN" altLang="en-US" sz="2000" b="1" dirty="0" smtClean="0">
                <a:latin typeface="+mn-ea"/>
                <a:ea typeface="+mn-ea"/>
              </a:rPr>
              <a:t>目的域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664968" y="4425333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管理者</a:t>
            </a:r>
            <a:endParaRPr lang="zh-CN" altLang="en-US" sz="2000" b="1" dirty="0">
              <a:latin typeface="+mn-ea"/>
              <a:ea typeface="+mn-ea"/>
            </a:endParaRP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3791465" y="3940426"/>
            <a:ext cx="873503" cy="64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文本框 38"/>
          <p:cNvSpPr txBox="1"/>
          <p:nvPr/>
        </p:nvSpPr>
        <p:spPr>
          <a:xfrm>
            <a:off x="1197882" y="3748970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④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939531" y="1844824"/>
            <a:ext cx="37126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① 用户浏览器或者其它应用与同一域中的身份提供者进行认证对话。用户也会提供与其身份相关联的属性值。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en-US" sz="2000" b="1" dirty="0" smtClean="0">
                <a:latin typeface="+mn-ea"/>
                <a:ea typeface="+mn-ea"/>
              </a:rPr>
              <a:t>②一些与身份相关的属性（如允许角色），可能由同一域的管理者提供。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en-US" sz="2000" b="1" dirty="0" smtClean="0">
                <a:latin typeface="+mn-ea"/>
                <a:ea typeface="+mn-ea"/>
              </a:rPr>
              <a:t>③用户想要接入的远程域的服务提供者，从源域的身份提供者获得身份信息、认证信息和相关属性。</a:t>
            </a:r>
            <a:endParaRPr lang="en-US" altLang="zh-CN" sz="2000" b="1" dirty="0" smtClean="0">
              <a:latin typeface="+mn-ea"/>
              <a:ea typeface="+mn-ea"/>
            </a:endParaRPr>
          </a:p>
          <a:p>
            <a:r>
              <a:rPr lang="zh-CN" altLang="en-US" sz="2000" b="1" dirty="0" smtClean="0">
                <a:latin typeface="+mn-ea"/>
              </a:rPr>
              <a:t>④服务提供者与远程用户展开会话，并基于用户的身份和属性来确定接入限制。</a:t>
            </a:r>
            <a:endParaRPr lang="en-US" altLang="zh-CN" sz="2000" b="1" dirty="0"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22018" y="311185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①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492456" y="4679029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③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048254" y="3546781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②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923572" y="5022845"/>
            <a:ext cx="121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①②④③</a:t>
            </a:r>
            <a:endParaRPr lang="zh-CN" altLang="en-US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215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10087</TotalTime>
  <Words>1354</Words>
  <Application>Microsoft Office PowerPoint</Application>
  <PresentationFormat>A4 纸张(210x297 毫米)</PresentationFormat>
  <Paragraphs>189</Paragraphs>
  <Slides>20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安全导论</vt:lpstr>
      <vt:lpstr>1_安全导论</vt:lpstr>
      <vt:lpstr>自定义设计方案</vt:lpstr>
      <vt:lpstr>第13讲 联合身份</vt:lpstr>
      <vt:lpstr>大  纲</vt:lpstr>
      <vt:lpstr>1.身份管理</vt:lpstr>
      <vt:lpstr>1.身份管理</vt:lpstr>
      <vt:lpstr>1.身份管理</vt:lpstr>
      <vt:lpstr>1.身份管理</vt:lpstr>
      <vt:lpstr>1.身份管理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2.身份联合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Qiuzhen Lin</cp:lastModifiedBy>
  <cp:revision>722</cp:revision>
  <cp:lastPrinted>2014-08-23T14:47:45Z</cp:lastPrinted>
  <dcterms:created xsi:type="dcterms:W3CDTF">2003-05-17T02:00:08Z</dcterms:created>
  <dcterms:modified xsi:type="dcterms:W3CDTF">2020-12-09T12:10:46Z</dcterms:modified>
</cp:coreProperties>
</file>