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54"/>
  </p:notesMasterIdLst>
  <p:handoutMasterIdLst>
    <p:handoutMasterId r:id="rId55"/>
  </p:handoutMasterIdLst>
  <p:sldIdLst>
    <p:sldId id="258" r:id="rId4"/>
    <p:sldId id="456" r:id="rId5"/>
    <p:sldId id="490" r:id="rId6"/>
    <p:sldId id="491" r:id="rId7"/>
    <p:sldId id="492" r:id="rId8"/>
    <p:sldId id="493" r:id="rId9"/>
    <p:sldId id="496" r:id="rId10"/>
    <p:sldId id="497" r:id="rId11"/>
    <p:sldId id="498" r:id="rId12"/>
    <p:sldId id="499" r:id="rId13"/>
    <p:sldId id="500" r:id="rId14"/>
    <p:sldId id="503" r:id="rId15"/>
    <p:sldId id="505" r:id="rId16"/>
    <p:sldId id="506" r:id="rId17"/>
    <p:sldId id="507" r:id="rId18"/>
    <p:sldId id="508" r:id="rId19"/>
    <p:sldId id="509" r:id="rId20"/>
    <p:sldId id="510" r:id="rId21"/>
    <p:sldId id="511" r:id="rId22"/>
    <p:sldId id="512" r:id="rId23"/>
    <p:sldId id="513" r:id="rId24"/>
    <p:sldId id="514" r:id="rId25"/>
    <p:sldId id="515" r:id="rId26"/>
    <p:sldId id="516" r:id="rId27"/>
    <p:sldId id="517" r:id="rId28"/>
    <p:sldId id="518" r:id="rId29"/>
    <p:sldId id="519" r:id="rId30"/>
    <p:sldId id="520" r:id="rId31"/>
    <p:sldId id="521" r:id="rId32"/>
    <p:sldId id="522" r:id="rId33"/>
    <p:sldId id="523" r:id="rId34"/>
    <p:sldId id="524" r:id="rId35"/>
    <p:sldId id="525" r:id="rId36"/>
    <p:sldId id="526" r:id="rId37"/>
    <p:sldId id="527" r:id="rId38"/>
    <p:sldId id="528" r:id="rId39"/>
    <p:sldId id="529" r:id="rId40"/>
    <p:sldId id="530" r:id="rId41"/>
    <p:sldId id="531" r:id="rId42"/>
    <p:sldId id="532" r:id="rId43"/>
    <p:sldId id="533" r:id="rId44"/>
    <p:sldId id="534" r:id="rId45"/>
    <p:sldId id="535" r:id="rId46"/>
    <p:sldId id="536" r:id="rId47"/>
    <p:sldId id="537" r:id="rId48"/>
    <p:sldId id="538" r:id="rId49"/>
    <p:sldId id="539" r:id="rId50"/>
    <p:sldId id="540" r:id="rId51"/>
    <p:sldId id="541" r:id="rId52"/>
    <p:sldId id="542" r:id="rId53"/>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0000FF"/>
    <a:srgbClr val="00FF00"/>
    <a:srgbClr val="FF00FF"/>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71" d="100"/>
          <a:sy n="71" d="100"/>
        </p:scale>
        <p:origin x="480" y="66"/>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4332"/>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a:latin typeface="Tahoma" pitchFamily="34" charset="0"/>
              </a:rPr>
              <a:t>第一章 计算机基础知识</a:t>
            </a:r>
            <a:endParaRPr lang="en-US" altLang="zh-CN">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a:latin typeface="Tahoma" pitchFamily="34" charset="0"/>
            </a:endParaRPr>
          </a:p>
        </p:txBody>
      </p:sp>
    </p:spTree>
    <p:extLst>
      <p:ext uri="{BB962C8B-B14F-4D97-AF65-F5344CB8AC3E}">
        <p14:creationId xmlns:p14="http://schemas.microsoft.com/office/powerpoint/2010/main" val="1674676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48106E9-204C-485E-9C6B-EFAF1B75A4F4}" type="slidenum">
              <a:rPr lang="en-US" altLang="zh-CN" smtClean="0">
                <a:latin typeface="Arial" charset="0"/>
                <a:ea typeface="宋体" charset="-122"/>
              </a:rPr>
              <a:pPr/>
              <a:t>36</a:t>
            </a:fld>
            <a:endParaRPr lang="en-US" altLang="zh-CN">
              <a:latin typeface="Arial" charset="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ltLang="zh-CN">
              <a:latin typeface="Arial" charset="0"/>
              <a:ea typeface="宋体" charset="-122"/>
            </a:endParaRPr>
          </a:p>
        </p:txBody>
      </p:sp>
    </p:spTree>
    <p:extLst>
      <p:ext uri="{BB962C8B-B14F-4D97-AF65-F5344CB8AC3E}">
        <p14:creationId xmlns:p14="http://schemas.microsoft.com/office/powerpoint/2010/main" val="245125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E863BA-7938-4D9B-9636-0F486B1DB20E}" type="slidenum">
              <a:rPr lang="en-US" altLang="zh-CN" smtClean="0">
                <a:latin typeface="Arial" charset="0"/>
                <a:ea typeface="宋体" charset="-122"/>
              </a:rPr>
              <a:pPr/>
              <a:t>3</a:t>
            </a:fld>
            <a:endParaRPr lang="en-US" altLang="zh-CN">
              <a:latin typeface="Arial" charset="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zh-CN" altLang="en-US">
                <a:latin typeface="Arial" charset="0"/>
                <a:ea typeface="宋体" charset="-122"/>
              </a:rPr>
              <a:t>攻击手段日趋复杂，但应用日趋简单。早期由于计算机的应用不是很广泛，所以都是比较专业的</a:t>
            </a:r>
            <a:r>
              <a:rPr lang="en-US" altLang="zh-CN">
                <a:latin typeface="Arial" charset="0"/>
                <a:ea typeface="宋体" charset="-122"/>
              </a:rPr>
              <a:t>Hacker</a:t>
            </a:r>
            <a:r>
              <a:rPr lang="zh-CN" altLang="en-US">
                <a:latin typeface="Arial" charset="0"/>
                <a:ea typeface="宋体" charset="-122"/>
              </a:rPr>
              <a:t>才进行攻击，而随着计算机的广泛应用，现在很多的</a:t>
            </a:r>
            <a:r>
              <a:rPr lang="en-US" altLang="zh-CN">
                <a:latin typeface="Arial" charset="0"/>
                <a:ea typeface="宋体" charset="-122"/>
              </a:rPr>
              <a:t>Hacker</a:t>
            </a:r>
            <a:r>
              <a:rPr lang="zh-CN" altLang="en-US">
                <a:latin typeface="Arial" charset="0"/>
                <a:ea typeface="宋体" charset="-122"/>
              </a:rPr>
              <a:t>都制作了自动的攻击工具，比如自动病毒制作工具，</a:t>
            </a:r>
            <a:r>
              <a:rPr lang="en-US" altLang="zh-CN">
                <a:latin typeface="Arial" charset="0"/>
                <a:ea typeface="宋体" charset="-122"/>
              </a:rPr>
              <a:t>CC</a:t>
            </a:r>
            <a:r>
              <a:rPr lang="zh-CN" altLang="en-US">
                <a:latin typeface="Arial" charset="0"/>
                <a:ea typeface="宋体" charset="-122"/>
              </a:rPr>
              <a:t>攻击，都是很傻瓜式的攻击工具。使得攻击行为发生情况越来越多。</a:t>
            </a:r>
          </a:p>
        </p:txBody>
      </p:sp>
    </p:spTree>
    <p:extLst>
      <p:ext uri="{BB962C8B-B14F-4D97-AF65-F5344CB8AC3E}">
        <p14:creationId xmlns:p14="http://schemas.microsoft.com/office/powerpoint/2010/main" val="21451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E403AA6-76A7-4A85-B360-2F97A404AC98}" type="slidenum">
              <a:rPr lang="en-US" altLang="zh-CN" smtClean="0">
                <a:latin typeface="Arial" charset="0"/>
                <a:ea typeface="宋体" charset="-122"/>
              </a:rPr>
              <a:pPr/>
              <a:t>7</a:t>
            </a:fld>
            <a:endParaRPr lang="en-US" altLang="zh-CN">
              <a:latin typeface="Arial" charset="0"/>
              <a:ea typeface="宋体" charset="-122"/>
            </a:endParaRPr>
          </a:p>
        </p:txBody>
      </p:sp>
      <p:sp>
        <p:nvSpPr>
          <p:cNvPr id="66563"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pPr>
              <a:defRPr/>
            </a:pPr>
            <a:r>
              <a:rPr lang="zh-CN" altLang="en-US"/>
              <a:t>这里的解释是标准的入侵检测系统的解释，由于</a:t>
            </a:r>
            <a:r>
              <a:rPr lang="en-US" altLang="zh-CN"/>
              <a:t>IDS</a:t>
            </a:r>
            <a:r>
              <a:rPr lang="zh-CN" altLang="en-US"/>
              <a:t>分为主机型和网络型。由于主机型</a:t>
            </a:r>
            <a:r>
              <a:rPr lang="en-US" altLang="zh-CN"/>
              <a:t>IDS</a:t>
            </a:r>
            <a:r>
              <a:rPr lang="zh-CN" altLang="en-US"/>
              <a:t>和网络型</a:t>
            </a:r>
            <a:r>
              <a:rPr lang="en-US" altLang="zh-CN"/>
              <a:t>IDS</a:t>
            </a:r>
            <a:r>
              <a:rPr lang="zh-CN" altLang="en-US"/>
              <a:t>获取数据的手段不同，所以具体的结构也有区别。</a:t>
            </a:r>
          </a:p>
          <a:p>
            <a:pPr>
              <a:defRPr/>
            </a:pPr>
            <a:r>
              <a:rPr lang="zh-CN" altLang="en-US"/>
              <a:t>对于网络型</a:t>
            </a:r>
            <a:r>
              <a:rPr lang="en-US" altLang="zh-CN"/>
              <a:t>IDS</a:t>
            </a:r>
            <a:r>
              <a:rPr kumimoji="1" lang="zh-CN" altLang="en-US">
                <a:effectLst>
                  <a:outerShdw blurRad="38100" dist="38100" dir="2700000" algn="tl">
                    <a:srgbClr val="C0C0C0"/>
                  </a:outerShdw>
                </a:effectLst>
              </a:rPr>
              <a:t>它通过监听和抓取特定的数据报文，分析处理并报告其异常和重要的数据模式或行为模式，使网络安全管理员清楚地了解网络上发生的安全事件，通过采取行动阻止可能的破坏。</a:t>
            </a:r>
            <a:r>
              <a:rPr kumimoji="1" lang="zh-CN" altLang="en-US"/>
              <a:t> </a:t>
            </a:r>
          </a:p>
        </p:txBody>
      </p:sp>
    </p:spTree>
    <p:extLst>
      <p:ext uri="{BB962C8B-B14F-4D97-AF65-F5344CB8AC3E}">
        <p14:creationId xmlns:p14="http://schemas.microsoft.com/office/powerpoint/2010/main" val="224010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609870A-87F7-47B4-AF01-28BB8AEAB064}" type="slidenum">
              <a:rPr lang="en-US" altLang="zh-CN" smtClean="0">
                <a:latin typeface="Arial" charset="0"/>
                <a:ea typeface="宋体" charset="-122"/>
              </a:rPr>
              <a:pPr/>
              <a:t>22</a:t>
            </a:fld>
            <a:endParaRPr lang="en-US" altLang="zh-CN">
              <a:latin typeface="Arial" charset="0"/>
              <a:ea typeface="宋体" charset="-122"/>
            </a:endParaRPr>
          </a:p>
        </p:txBody>
      </p:sp>
      <p:sp>
        <p:nvSpPr>
          <p:cNvPr id="67587"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pPr>
              <a:defRPr/>
            </a:pPr>
            <a:r>
              <a:rPr lang="zh-CN" altLang="en-US" b="1"/>
              <a:t>网络</a:t>
            </a:r>
            <a:r>
              <a:rPr lang="en-US" altLang="zh-CN" b="1"/>
              <a:t>IDS</a:t>
            </a:r>
            <a:r>
              <a:rPr lang="zh-CN" altLang="en-US" b="1"/>
              <a:t>：</a:t>
            </a:r>
            <a:r>
              <a:rPr lang="zh-CN" altLang="en-US"/>
              <a:t> </a:t>
            </a:r>
            <a:r>
              <a:rPr lang="en-US" altLang="ko-KR" sz="800">
                <a:effectLst>
                  <a:outerShdw blurRad="38100" dist="38100" dir="2700000" algn="tl">
                    <a:srgbClr val="C0C0C0"/>
                  </a:outerShdw>
                </a:effectLst>
                <a:latin typeface="宋体" pitchFamily="2" charset="-122"/>
              </a:rPr>
              <a:t>NIDS</a:t>
            </a:r>
            <a:r>
              <a:rPr lang="zh-CN" altLang="en-US" sz="800">
                <a:effectLst>
                  <a:outerShdw blurRad="38100" dist="38100" dir="2700000" algn="tl">
                    <a:srgbClr val="C0C0C0"/>
                  </a:outerShdw>
                </a:effectLst>
                <a:latin typeface="宋体" pitchFamily="2" charset="-122"/>
              </a:rPr>
              <a:t>分析流过网络的数据包，并检测那些被设计为可以绕过防火墙过滤规则的恶意数据包。</a:t>
            </a:r>
          </a:p>
          <a:p>
            <a:pPr>
              <a:defRPr/>
            </a:pPr>
            <a:r>
              <a:rPr lang="zh-CN" altLang="en-US" sz="800" b="1">
                <a:effectLst>
                  <a:outerShdw blurRad="38100" dist="38100" dir="2700000" algn="tl">
                    <a:srgbClr val="C0C0C0"/>
                  </a:outerShdw>
                </a:effectLst>
                <a:latin typeface="宋体" pitchFamily="2" charset="-122"/>
              </a:rPr>
              <a:t>主机</a:t>
            </a:r>
            <a:r>
              <a:rPr lang="en-US" altLang="zh-CN" sz="800" b="1">
                <a:effectLst>
                  <a:outerShdw blurRad="38100" dist="38100" dir="2700000" algn="tl">
                    <a:srgbClr val="C0C0C0"/>
                  </a:outerShdw>
                </a:effectLst>
                <a:latin typeface="宋体" pitchFamily="2" charset="-122"/>
              </a:rPr>
              <a:t>IDS</a:t>
            </a:r>
            <a:r>
              <a:rPr lang="zh-CN" altLang="en-US" sz="800" b="1">
                <a:effectLst>
                  <a:outerShdw blurRad="38100" dist="38100" dir="2700000" algn="tl">
                    <a:srgbClr val="C0C0C0"/>
                  </a:outerShdw>
                </a:effectLst>
                <a:latin typeface="宋体" pitchFamily="2" charset="-122"/>
              </a:rPr>
              <a:t>：</a:t>
            </a:r>
            <a:r>
              <a:rPr lang="en-US" altLang="ko-KR" sz="800">
                <a:effectLst>
                  <a:outerShdw blurRad="38100" dist="38100" dir="2700000" algn="tl">
                    <a:srgbClr val="C0C0C0"/>
                  </a:outerShdw>
                </a:effectLst>
                <a:latin typeface="宋体" pitchFamily="2" charset="-122"/>
              </a:rPr>
              <a:t>HIDS</a:t>
            </a:r>
            <a:r>
              <a:rPr lang="zh-CN" altLang="en-US" sz="800">
                <a:effectLst>
                  <a:outerShdw blurRad="38100" dist="38100" dir="2700000" algn="tl">
                    <a:srgbClr val="C0C0C0"/>
                  </a:outerShdw>
                </a:effectLst>
                <a:latin typeface="宋体" pitchFamily="2" charset="-122"/>
              </a:rPr>
              <a:t>检查每台计算机或主机上的活动。这种类型的</a:t>
            </a:r>
            <a:r>
              <a:rPr lang="en-US" altLang="ko-KR" sz="800">
                <a:effectLst>
                  <a:outerShdw blurRad="38100" dist="38100" dir="2700000" algn="tl">
                    <a:srgbClr val="C0C0C0"/>
                  </a:outerShdw>
                </a:effectLst>
                <a:latin typeface="宋体" pitchFamily="2" charset="-122"/>
              </a:rPr>
              <a:t> IDS </a:t>
            </a:r>
            <a:r>
              <a:rPr lang="zh-CN" altLang="en-US" sz="800">
                <a:effectLst>
                  <a:outerShdw blurRad="38100" dist="38100" dir="2700000" algn="tl">
                    <a:srgbClr val="C0C0C0"/>
                  </a:outerShdw>
                </a:effectLst>
                <a:latin typeface="宋体" pitchFamily="2" charset="-122"/>
              </a:rPr>
              <a:t>把收集来的数据和信号与自己的特征审核数据相对比。</a:t>
            </a:r>
          </a:p>
          <a:p>
            <a:pPr>
              <a:defRPr/>
            </a:pPr>
            <a:r>
              <a:rPr lang="zh-CN" altLang="en-US" sz="800" b="1">
                <a:effectLst>
                  <a:outerShdw blurRad="38100" dist="38100" dir="2700000" algn="tl">
                    <a:srgbClr val="C0C0C0"/>
                  </a:outerShdw>
                </a:effectLst>
                <a:latin typeface="宋体" pitchFamily="2" charset="-122"/>
              </a:rPr>
              <a:t>误用检测模型：</a:t>
            </a:r>
            <a:r>
              <a:rPr kumimoji="1" lang="zh-CN" altLang="en-US"/>
              <a:t>误用检测（ </a:t>
            </a:r>
            <a:r>
              <a:rPr kumimoji="1" lang="en-US" altLang="ko-KR"/>
              <a:t>Misuse Detection</a:t>
            </a:r>
            <a:r>
              <a:rPr kumimoji="1" lang="en-US" altLang="zh-CN"/>
              <a:t> </a:t>
            </a:r>
            <a:r>
              <a:rPr kumimoji="1" lang="zh-CN" altLang="en-US"/>
              <a:t>）指运用已知攻击方法，根据已定义好的入侵模式，通过判断这些入侵模式是否出现来检测。 因为很大一部分的入侵是利用了系统的脆弱性，通过分析入侵过程的特征、条件、排列以及事件间关系能具体描述入侵行为的迹象。 误用检测又称为模式匹配。</a:t>
            </a:r>
          </a:p>
          <a:p>
            <a:pPr>
              <a:defRPr/>
            </a:pPr>
            <a:r>
              <a:rPr kumimoji="1" lang="zh-CN" altLang="en-US" b="1"/>
              <a:t>特点是：</a:t>
            </a:r>
            <a:r>
              <a:rPr kumimoji="1" lang="zh-CN" altLang="en-US"/>
              <a:t>检测未知的攻击能力有限；准确性较高</a:t>
            </a:r>
          </a:p>
          <a:p>
            <a:pPr>
              <a:defRPr/>
            </a:pPr>
            <a:r>
              <a:rPr kumimoji="1" lang="zh-CN" altLang="en-US" b="1"/>
              <a:t>异常检测模型：</a:t>
            </a:r>
            <a:r>
              <a:rPr kumimoji="1" lang="zh-CN" altLang="en-US"/>
              <a:t>异常检测</a:t>
            </a:r>
            <a:r>
              <a:rPr kumimoji="1" lang="en-US" altLang="zh-CN"/>
              <a:t>(Anomaly Detection</a:t>
            </a:r>
            <a:r>
              <a:rPr kumimoji="1" lang="zh-CN" altLang="en-US"/>
              <a:t>）指根据使用者的行为或资源使用状况来判断是否入侵，而不依赖于具体行为是否出现来检测。</a:t>
            </a:r>
            <a:r>
              <a:rPr kumimoji="1" lang="zh-CN" altLang="en-US" b="1"/>
              <a:t>前提是</a:t>
            </a:r>
            <a:r>
              <a:rPr kumimoji="1" lang="en-US" altLang="zh-CN" b="1"/>
              <a:t>:</a:t>
            </a:r>
            <a:r>
              <a:rPr kumimoji="1" lang="zh-CN" altLang="en-US"/>
              <a:t>需建立异常行为统计模型</a:t>
            </a:r>
            <a:r>
              <a:rPr kumimoji="1" lang="en-US" altLang="zh-CN"/>
              <a:t>;</a:t>
            </a:r>
            <a:r>
              <a:rPr kumimoji="1" lang="zh-CN" altLang="en-US" b="1"/>
              <a:t>特点是：</a:t>
            </a:r>
            <a:r>
              <a:rPr kumimoji="1" lang="zh-CN" altLang="en-US"/>
              <a:t>与系统相对无关，通用性强；能检测出新的攻击方法；误报率较高</a:t>
            </a:r>
          </a:p>
          <a:p>
            <a:pPr lvl="1">
              <a:lnSpc>
                <a:spcPct val="140000"/>
              </a:lnSpc>
              <a:spcBef>
                <a:spcPct val="0"/>
              </a:spcBef>
              <a:buFontTx/>
              <a:buChar char="•"/>
              <a:defRPr/>
            </a:pPr>
            <a:endParaRPr lang="en-US" altLang="zh-CN" sz="800">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10887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E69DF69-7C23-4B04-90F4-E2A69276918B}" type="slidenum">
              <a:rPr lang="en-US" altLang="zh-CN" smtClean="0">
                <a:latin typeface="Arial" charset="0"/>
                <a:ea typeface="宋体" charset="-122"/>
              </a:rPr>
              <a:pPr/>
              <a:t>28</a:t>
            </a:fld>
            <a:endParaRPr lang="en-US" altLang="zh-CN">
              <a:latin typeface="Arial" charset="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b="1">
                <a:latin typeface="Arial" charset="0"/>
                <a:ea typeface="宋体" charset="-122"/>
              </a:rPr>
              <a:t>误用检测模型</a:t>
            </a:r>
            <a:r>
              <a:rPr lang="zh-CN" altLang="en-US">
                <a:latin typeface="Arial" charset="0"/>
                <a:ea typeface="宋体" charset="-122"/>
              </a:rPr>
              <a:t>（</a:t>
            </a:r>
            <a:r>
              <a:rPr lang="en-US" altLang="zh-CN">
                <a:latin typeface="Arial" charset="0"/>
                <a:ea typeface="宋体" charset="-122"/>
              </a:rPr>
              <a:t>MisuseDetection</a:t>
            </a:r>
            <a:r>
              <a:rPr lang="zh-CN" altLang="en-US">
                <a:latin typeface="Arial" charset="0"/>
                <a:ea typeface="宋体" charset="-122"/>
              </a:rPr>
              <a:t>）：</a:t>
            </a:r>
          </a:p>
        </p:txBody>
      </p:sp>
    </p:spTree>
    <p:extLst>
      <p:ext uri="{BB962C8B-B14F-4D97-AF65-F5344CB8AC3E}">
        <p14:creationId xmlns:p14="http://schemas.microsoft.com/office/powerpoint/2010/main" val="180150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B2FF985-0E39-4F5D-BBD1-C8A708CA12EC}" type="slidenum">
              <a:rPr lang="en-US" altLang="zh-CN" smtClean="0">
                <a:latin typeface="Arial" charset="0"/>
                <a:ea typeface="宋体" charset="-122"/>
              </a:rPr>
              <a:pPr/>
              <a:t>29</a:t>
            </a:fld>
            <a:endParaRPr lang="en-US" altLang="zh-CN">
              <a:latin typeface="Arial" charset="0"/>
              <a:ea typeface="宋体"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b="1">
                <a:latin typeface="Arial" charset="0"/>
                <a:ea typeface="宋体" charset="-122"/>
              </a:rPr>
              <a:t>误用检测模型</a:t>
            </a:r>
            <a:r>
              <a:rPr lang="zh-CN" altLang="en-US">
                <a:latin typeface="Arial" charset="0"/>
                <a:ea typeface="宋体" charset="-122"/>
              </a:rPr>
              <a:t>（</a:t>
            </a:r>
            <a:r>
              <a:rPr lang="en-US" altLang="zh-CN">
                <a:latin typeface="Arial" charset="0"/>
                <a:ea typeface="宋体" charset="-122"/>
              </a:rPr>
              <a:t>MisuseDetection</a:t>
            </a:r>
            <a:r>
              <a:rPr lang="zh-CN" altLang="en-US">
                <a:latin typeface="Arial" charset="0"/>
                <a:ea typeface="宋体" charset="-122"/>
              </a:rPr>
              <a:t>）：</a:t>
            </a:r>
          </a:p>
        </p:txBody>
      </p:sp>
    </p:spTree>
    <p:extLst>
      <p:ext uri="{BB962C8B-B14F-4D97-AF65-F5344CB8AC3E}">
        <p14:creationId xmlns:p14="http://schemas.microsoft.com/office/powerpoint/2010/main" val="425087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3E0F60A-9AF2-491F-98AF-4CE3A6AADAB9}" type="slidenum">
              <a:rPr lang="en-US" altLang="zh-CN" smtClean="0">
                <a:latin typeface="Arial" charset="0"/>
                <a:ea typeface="宋体" charset="-122"/>
              </a:rPr>
              <a:pPr/>
              <a:t>30</a:t>
            </a:fld>
            <a:endParaRPr lang="en-US" altLang="zh-CN">
              <a:latin typeface="Arial" charset="0"/>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zh-CN" altLang="en-US">
                <a:latin typeface="Arial" charset="0"/>
                <a:ea typeface="宋体" charset="-122"/>
              </a:rPr>
              <a:t>专家系统：它可以在给定入侵行为描述规则的情况下，对系统的安全状态进行推理。一般情况下，专家系统的检测能力强大，灵活性也很高，但计算成本较高，通常以降低执行速度为代价 </a:t>
            </a:r>
          </a:p>
        </p:txBody>
      </p:sp>
    </p:spTree>
    <p:extLst>
      <p:ext uri="{BB962C8B-B14F-4D97-AF65-F5344CB8AC3E}">
        <p14:creationId xmlns:p14="http://schemas.microsoft.com/office/powerpoint/2010/main" val="258710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p:spPr>
        <p:txBody>
          <a:bodyPr/>
          <a:lstStyle/>
          <a:p>
            <a:endParaRPr lang="zh-CN" altLang="en-US">
              <a:latin typeface="Arial" charset="0"/>
              <a:ea typeface="宋体" charset="-122"/>
            </a:endParaRPr>
          </a:p>
        </p:txBody>
      </p:sp>
      <p:sp>
        <p:nvSpPr>
          <p:cNvPr id="71684" name="灯片编号占位符 3"/>
          <p:cNvSpPr>
            <a:spLocks noGrp="1"/>
          </p:cNvSpPr>
          <p:nvPr>
            <p:ph type="sldNum" sz="quarter" idx="5"/>
          </p:nvPr>
        </p:nvSpPr>
        <p:spPr>
          <a:noFill/>
        </p:spPr>
        <p:txBody>
          <a:bodyPr/>
          <a:lstStyle/>
          <a:p>
            <a:fld id="{82617A65-DC14-4C87-8E74-7142F28C7A0A}" type="slidenum">
              <a:rPr lang="en-US" altLang="zh-CN" smtClean="0">
                <a:latin typeface="Arial" charset="0"/>
                <a:ea typeface="宋体" charset="-122"/>
              </a:rPr>
              <a:pPr/>
              <a:t>31</a:t>
            </a:fld>
            <a:endParaRPr lang="en-US" altLang="zh-CN">
              <a:latin typeface="Arial" charset="0"/>
              <a:ea typeface="宋体" charset="-122"/>
            </a:endParaRPr>
          </a:p>
        </p:txBody>
      </p:sp>
    </p:spTree>
    <p:extLst>
      <p:ext uri="{BB962C8B-B14F-4D97-AF65-F5344CB8AC3E}">
        <p14:creationId xmlns:p14="http://schemas.microsoft.com/office/powerpoint/2010/main" val="316443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7F1B492-C666-407F-BB65-A5CCA95843E9}" type="slidenum">
              <a:rPr lang="en-US" altLang="zh-CN" smtClean="0">
                <a:latin typeface="Arial" charset="0"/>
                <a:ea typeface="宋体" charset="-122"/>
              </a:rPr>
              <a:pPr/>
              <a:t>32</a:t>
            </a:fld>
            <a:endParaRPr lang="en-US" altLang="zh-CN">
              <a:latin typeface="Arial" charset="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zh-CN" altLang="en-US">
                <a:latin typeface="Arial" charset="0"/>
                <a:ea typeface="宋体" charset="-122"/>
              </a:rPr>
              <a:t>状态建模：它将入侵行为表示成许多个不同的状态。如果在观察某个可疑行为期间，所有状态都存在，则判定为恶意入侵。状态建模从本质上来讲是时间序列模型，可以再细分为状态转换和</a:t>
            </a:r>
            <a:r>
              <a:rPr lang="en-US" altLang="zh-CN">
                <a:latin typeface="Arial" charset="0"/>
                <a:ea typeface="宋体" charset="-122"/>
              </a:rPr>
              <a:t>Petri</a:t>
            </a:r>
            <a:r>
              <a:rPr lang="zh-CN" altLang="en-US">
                <a:latin typeface="Arial" charset="0"/>
                <a:ea typeface="宋体" charset="-122"/>
              </a:rPr>
              <a:t>网，前者将入侵行为的所有状态形成一个简单的遍历链，后者将所有状态构成一个更广义的树形结构的</a:t>
            </a:r>
            <a:r>
              <a:rPr lang="en-US" altLang="zh-CN">
                <a:latin typeface="Arial" charset="0"/>
                <a:ea typeface="宋体" charset="-122"/>
              </a:rPr>
              <a:t>Petri</a:t>
            </a:r>
            <a:r>
              <a:rPr lang="zh-CN" altLang="en-US">
                <a:latin typeface="Arial" charset="0"/>
                <a:ea typeface="宋体" charset="-122"/>
              </a:rPr>
              <a:t>网。 </a:t>
            </a:r>
            <a:br>
              <a:rPr lang="zh-CN" altLang="en-US">
                <a:latin typeface="Arial" charset="0"/>
                <a:ea typeface="宋体" charset="-122"/>
              </a:rPr>
            </a:br>
            <a:endParaRPr lang="zh-CN" altLang="en-US">
              <a:latin typeface="Arial" charset="0"/>
              <a:ea typeface="宋体" charset="-122"/>
            </a:endParaRPr>
          </a:p>
        </p:txBody>
      </p:sp>
    </p:spTree>
    <p:extLst>
      <p:ext uri="{BB962C8B-B14F-4D97-AF65-F5344CB8AC3E}">
        <p14:creationId xmlns:p14="http://schemas.microsoft.com/office/powerpoint/2010/main" val="209198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9200" y="1135063"/>
            <a:ext cx="4316413" cy="25463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29200" y="3833813"/>
            <a:ext cx="4316413"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r>
              <a:rPr lang="en-US" altLang="zh-CN" dirty="0"/>
              <a:t>/11</a:t>
            </a:r>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2024/11/29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135063"/>
            <a:ext cx="4316413"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2024/11/29</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5.wmf"/><Relationship Id="rId9"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baike.baidu.com/item/%E6%95%B0%E6%8D%AE%E5%8C%85" TargetMode="External"/><Relationship Id="rId2" Type="http://schemas.openxmlformats.org/officeDocument/2006/relationships/hyperlink" Target="https://baike.baidu.com/item/%E5%97%85%E6%8E%A2%E5%99%A8" TargetMode="External"/><Relationship Id="rId1" Type="http://schemas.openxmlformats.org/officeDocument/2006/relationships/slideLayout" Target="../slideLayouts/slideLayout2.xml"/><Relationship Id="rId5" Type="http://schemas.openxmlformats.org/officeDocument/2006/relationships/hyperlink" Target="https://baike.baidu.com/item/%E5%85%A5%E4%BE%B5%E6%A3%80%E6%B5%8B" TargetMode="External"/><Relationship Id="rId4" Type="http://schemas.openxmlformats.org/officeDocument/2006/relationships/hyperlink" Target="https://baike.baidu.com/item/%E5%85%A5%E4%BE%B5%E6%A3%80%E6%B5%8B%E7%B3%BB%E7%BB%9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523844" y="1714488"/>
            <a:ext cx="9382156" cy="2736304"/>
          </a:xfrm>
        </p:spPr>
        <p:txBody>
          <a:bodyPr anchor="ctr"/>
          <a:lstStyle/>
          <a:p>
            <a:pPr algn="ctr">
              <a:lnSpc>
                <a:spcPct val="150000"/>
              </a:lnSpc>
              <a:spcBef>
                <a:spcPts val="0"/>
              </a:spcBef>
              <a:defRPr/>
            </a:pPr>
            <a:r>
              <a:rPr lang="zh-CN" altLang="en-US"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17</a:t>
            </a:r>
            <a:r>
              <a:rPr lang="zh-CN" altLang="en-US"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br>
              <a:rPr lang="en-US" altLang="zh-CN" sz="6000" b="1" dirty="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入侵检测系统</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40519" y="1357313"/>
            <a:ext cx="9333310" cy="5072062"/>
          </a:xfrm>
        </p:spPr>
        <p:txBody>
          <a:bodyPr/>
          <a:lstStyle/>
          <a:p>
            <a:pPr eaLnBrk="1" hangingPunct="1">
              <a:lnSpc>
                <a:spcPct val="150000"/>
              </a:lnSpc>
              <a:spcBef>
                <a:spcPct val="0"/>
              </a:spcBef>
              <a:buFontTx/>
              <a:buNone/>
            </a:pPr>
            <a:r>
              <a:rPr lang="en-US" altLang="zh-CN" sz="2400" dirty="0">
                <a:solidFill>
                  <a:srgbClr val="FF0000"/>
                </a:solidFill>
              </a:rPr>
              <a:t>2.1	P2DR</a:t>
            </a:r>
            <a:r>
              <a:rPr lang="zh-CN" altLang="en-US" sz="2400" dirty="0">
                <a:solidFill>
                  <a:srgbClr val="FF0000"/>
                </a:solidFill>
              </a:rPr>
              <a:t>模型</a:t>
            </a:r>
            <a:endParaRPr lang="en-US" altLang="zh-CN" sz="2400" dirty="0">
              <a:solidFill>
                <a:srgbClr val="FF0000"/>
              </a:solidFill>
            </a:endParaRPr>
          </a:p>
          <a:p>
            <a:pPr eaLnBrk="1" hangingPunct="1">
              <a:lnSpc>
                <a:spcPct val="150000"/>
              </a:lnSpc>
              <a:spcBef>
                <a:spcPct val="0"/>
              </a:spcBef>
            </a:pPr>
            <a:r>
              <a:rPr lang="en-US" altLang="zh-CN" sz="2400" dirty="0"/>
              <a:t>P2DR</a:t>
            </a:r>
            <a:r>
              <a:rPr lang="zh-CN" altLang="en-US" sz="2400" dirty="0"/>
              <a:t>是</a:t>
            </a:r>
            <a:r>
              <a:rPr lang="en-US" altLang="zh-CN" sz="2400" dirty="0">
                <a:solidFill>
                  <a:srgbClr val="FF0000"/>
                </a:solidFill>
              </a:rPr>
              <a:t>Policy(</a:t>
            </a:r>
            <a:r>
              <a:rPr lang="zh-CN" altLang="en-US" sz="2400" dirty="0">
                <a:solidFill>
                  <a:srgbClr val="FF0000"/>
                </a:solidFill>
              </a:rPr>
              <a:t>安全策略</a:t>
            </a:r>
            <a:r>
              <a:rPr lang="en-US" altLang="zh-CN" sz="2400" dirty="0">
                <a:solidFill>
                  <a:srgbClr val="FF0000"/>
                </a:solidFill>
              </a:rPr>
              <a:t>)</a:t>
            </a:r>
            <a:r>
              <a:rPr lang="zh-CN" altLang="en-US" sz="2400" dirty="0">
                <a:solidFill>
                  <a:srgbClr val="FF0000"/>
                </a:solidFill>
              </a:rPr>
              <a:t>、</a:t>
            </a:r>
            <a:r>
              <a:rPr lang="en-US" altLang="zh-CN" sz="2400" dirty="0">
                <a:solidFill>
                  <a:srgbClr val="FF0000"/>
                </a:solidFill>
              </a:rPr>
              <a:t>Protection(</a:t>
            </a:r>
            <a:r>
              <a:rPr lang="zh-CN" altLang="en-US" sz="2400" dirty="0">
                <a:solidFill>
                  <a:srgbClr val="FF0000"/>
                </a:solidFill>
              </a:rPr>
              <a:t>防护</a:t>
            </a:r>
            <a:r>
              <a:rPr lang="en-US" altLang="zh-CN" sz="2400" dirty="0">
                <a:solidFill>
                  <a:srgbClr val="FF0000"/>
                </a:solidFill>
              </a:rPr>
              <a:t>)</a:t>
            </a:r>
            <a:r>
              <a:rPr lang="zh-CN" altLang="en-US" sz="2400" dirty="0">
                <a:solidFill>
                  <a:srgbClr val="FF0000"/>
                </a:solidFill>
              </a:rPr>
              <a:t>、</a:t>
            </a:r>
            <a:r>
              <a:rPr lang="en-US" altLang="zh-CN" sz="2400" dirty="0">
                <a:solidFill>
                  <a:srgbClr val="FF0000"/>
                </a:solidFill>
              </a:rPr>
              <a:t>Detection(</a:t>
            </a:r>
            <a:r>
              <a:rPr lang="zh-CN" altLang="en-US" sz="2400" dirty="0">
                <a:solidFill>
                  <a:srgbClr val="FF0000"/>
                </a:solidFill>
              </a:rPr>
              <a:t>检测</a:t>
            </a:r>
            <a:r>
              <a:rPr lang="en-US" altLang="zh-CN" sz="2400" dirty="0">
                <a:solidFill>
                  <a:srgbClr val="FF0000"/>
                </a:solidFill>
              </a:rPr>
              <a:t>)</a:t>
            </a:r>
            <a:r>
              <a:rPr lang="zh-CN" altLang="en-US" sz="2400" dirty="0">
                <a:solidFill>
                  <a:srgbClr val="FF0000"/>
                </a:solidFill>
              </a:rPr>
              <a:t>、</a:t>
            </a:r>
            <a:r>
              <a:rPr lang="en-US" altLang="zh-CN" sz="2400" dirty="0">
                <a:solidFill>
                  <a:srgbClr val="FF0000"/>
                </a:solidFill>
              </a:rPr>
              <a:t>Response(</a:t>
            </a:r>
            <a:r>
              <a:rPr lang="zh-CN" altLang="en-US" sz="2400" dirty="0">
                <a:solidFill>
                  <a:srgbClr val="FF0000"/>
                </a:solidFill>
              </a:rPr>
              <a:t>响应</a:t>
            </a:r>
            <a:r>
              <a:rPr lang="en-US" altLang="zh-CN" sz="2400" dirty="0">
                <a:solidFill>
                  <a:srgbClr val="FF0000"/>
                </a:solidFill>
              </a:rPr>
              <a:t>)</a:t>
            </a:r>
            <a:r>
              <a:rPr lang="zh-CN" altLang="en-US" sz="2400" dirty="0"/>
              <a:t>的缩写，其体系框架如图所示。</a:t>
            </a:r>
            <a:endParaRPr lang="en-US" altLang="zh-CN" sz="2400" dirty="0"/>
          </a:p>
          <a:p>
            <a:pPr eaLnBrk="1" hangingPunct="1">
              <a:lnSpc>
                <a:spcPct val="150000"/>
              </a:lnSpc>
              <a:spcBef>
                <a:spcPct val="0"/>
              </a:spcBef>
            </a:pPr>
            <a:r>
              <a:rPr lang="en-US" altLang="zh-CN" sz="2400" dirty="0"/>
              <a:t>P2DR</a:t>
            </a:r>
            <a:r>
              <a:rPr lang="zh-CN" altLang="en-US" sz="2400" dirty="0"/>
              <a:t>模型是一个</a:t>
            </a:r>
            <a:r>
              <a:rPr lang="zh-CN" altLang="en-US" sz="2400" dirty="0">
                <a:solidFill>
                  <a:srgbClr val="FF0000"/>
                </a:solidFill>
              </a:rPr>
              <a:t>动态的计算机系统安全理论模型</a:t>
            </a:r>
            <a:r>
              <a:rPr lang="zh-CN" altLang="en-US" sz="2400" dirty="0"/>
              <a:t>。它的指导实现比传统静态安全方案有突破性提高，特点是</a:t>
            </a:r>
            <a:r>
              <a:rPr lang="zh-CN" altLang="en-US" sz="2400" dirty="0">
                <a:solidFill>
                  <a:srgbClr val="FF0000"/>
                </a:solidFill>
              </a:rPr>
              <a:t>动态性和基于时间的特性</a:t>
            </a:r>
            <a:r>
              <a:rPr lang="zh-CN" altLang="en-US" sz="2400" dirty="0"/>
              <a:t>。</a:t>
            </a:r>
            <a:endParaRPr lang="en-US" altLang="zh-CN" sz="2400" dirty="0"/>
          </a:p>
          <a:p>
            <a:pPr eaLnBrk="1" hangingPunct="1">
              <a:lnSpc>
                <a:spcPct val="150000"/>
              </a:lnSpc>
              <a:spcBef>
                <a:spcPct val="0"/>
              </a:spcBef>
            </a:pPr>
            <a:r>
              <a:rPr lang="en-US" altLang="zh-CN" sz="2400" dirty="0"/>
              <a:t>P2DR</a:t>
            </a:r>
            <a:r>
              <a:rPr lang="zh-CN" altLang="en-US" sz="2400" dirty="0"/>
              <a:t>模型阐述了这样一个结论：安全的目标实质是</a:t>
            </a:r>
            <a:r>
              <a:rPr lang="zh-CN" altLang="en-US" sz="2400" dirty="0">
                <a:solidFill>
                  <a:srgbClr val="FF0000"/>
                </a:solidFill>
              </a:rPr>
              <a:t>尽可能地增大保护时间，尽量减少检测时间和响应时间。</a:t>
            </a:r>
            <a:r>
              <a:rPr lang="zh-CN" altLang="en-US" sz="2400" dirty="0"/>
              <a:t>入侵检测技术就是实现</a:t>
            </a:r>
            <a:r>
              <a:rPr lang="en-US" altLang="zh-CN" sz="2400" dirty="0"/>
              <a:t>P2DR</a:t>
            </a:r>
            <a:r>
              <a:rPr lang="zh-CN" altLang="en-US" sz="2400" dirty="0"/>
              <a:t>模型中“</a:t>
            </a:r>
            <a:r>
              <a:rPr lang="en-US" altLang="zh-CN" sz="2400" dirty="0"/>
              <a:t>Detection</a:t>
            </a:r>
            <a:r>
              <a:rPr lang="zh-CN" altLang="en-US" sz="2400" dirty="0"/>
              <a:t>”部分的主要技术手段。 </a:t>
            </a:r>
            <a:br>
              <a:rPr lang="zh-CN" altLang="en-US" sz="2400" dirty="0"/>
            </a:br>
            <a:endParaRPr lang="en-US" altLang="zh-CN" sz="2400" dirty="0"/>
          </a:p>
        </p:txBody>
      </p:sp>
      <p:pic>
        <p:nvPicPr>
          <p:cNvPr id="101380" name="图片 20"/>
          <p:cNvPicPr>
            <a:picLocks noChangeAspect="1" noChangeArrowheads="1"/>
          </p:cNvPicPr>
          <p:nvPr/>
        </p:nvPicPr>
        <p:blipFill>
          <a:blip r:embed="rId2"/>
          <a:srcRect/>
          <a:stretch>
            <a:fillRect/>
          </a:stretch>
        </p:blipFill>
        <p:spPr bwMode="auto">
          <a:xfrm>
            <a:off x="7647915" y="0"/>
            <a:ext cx="2258086" cy="2071688"/>
          </a:xfrm>
          <a:prstGeom prst="rect">
            <a:avLst/>
          </a:prstGeom>
          <a:noFill/>
          <a:ln w="9525">
            <a:noFill/>
            <a:miter lim="800000"/>
            <a:headEnd/>
            <a:tailEnd/>
          </a:ln>
        </p:spPr>
      </p:pic>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9F0AE785-4734-4297-9B46-571185302CC9}" type="slidenum">
              <a:rPr lang="en-US" altLang="zh-CN" smtClean="0"/>
              <a:pPr>
                <a:defRPr/>
              </a:pPr>
              <a:t>10</a:t>
            </a:fld>
            <a:endParaRPr lang="en-US" altLang="zh-CN"/>
          </a:p>
        </p:txBody>
      </p:sp>
      <p:sp>
        <p:nvSpPr>
          <p:cNvPr id="6" name="标题 4"/>
          <p:cNvSpPr>
            <a:spLocks noGrp="1"/>
          </p:cNvSpPr>
          <p:nvPr>
            <p:ph type="title"/>
          </p:nvPr>
        </p:nvSpPr>
        <p:spPr>
          <a:xfrm>
            <a:off x="920552" y="404813"/>
            <a:ext cx="6208734" cy="762000"/>
          </a:xfrm>
        </p:spPr>
        <p:txBody>
          <a:bodyPr/>
          <a:lstStyle/>
          <a:p>
            <a:r>
              <a:rPr lang="en-US" altLang="zh-CN" sz="3600" b="1" dirty="0">
                <a:solidFill>
                  <a:srgbClr val="006600"/>
                </a:solidFill>
                <a:latin typeface="+mn-ea"/>
                <a:ea typeface="+mn-ea"/>
              </a:rPr>
              <a:t>2.	</a:t>
            </a:r>
            <a:r>
              <a:rPr lang="zh-CN" altLang="en-US" sz="3600" b="1" dirty="0">
                <a:solidFill>
                  <a:srgbClr val="006600"/>
                </a:solidFill>
                <a:latin typeface="+mn-ea"/>
                <a:ea typeface="+mn-ea"/>
              </a:rPr>
              <a:t>入侵检测概念及</a:t>
            </a:r>
            <a:r>
              <a:rPr lang="en-US" altLang="zh-CN" sz="3600" b="1" dirty="0">
                <a:solidFill>
                  <a:srgbClr val="006600"/>
                </a:solidFill>
                <a:latin typeface="+mn-ea"/>
                <a:ea typeface="+mn-ea"/>
              </a:rPr>
              <a:t>P2DR</a:t>
            </a:r>
            <a:r>
              <a:rPr lang="zh-CN" altLang="en-US" sz="3600" b="1" dirty="0">
                <a:solidFill>
                  <a:srgbClr val="006600"/>
                </a:solidFill>
                <a:latin typeface="+mn-ea"/>
                <a:ea typeface="+mn-ea"/>
              </a:rPr>
              <a:t>模型</a:t>
            </a:r>
            <a:endParaRPr lang="zh-CN" altLang="en-US" sz="36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wipe(down)">
                                      <p:cBhvr>
                                        <p:cTn id="7" dur="580">
                                          <p:stCondLst>
                                            <p:cond delay="0"/>
                                          </p:stCondLst>
                                        </p:cTn>
                                        <p:tgtEl>
                                          <p:spTgt spid="101380"/>
                                        </p:tgtEl>
                                      </p:cBhvr>
                                    </p:animEffect>
                                    <p:anim calcmode="lin" valueType="num">
                                      <p:cBhvr>
                                        <p:cTn id="8" dur="1822" tmFilter="0,0; 0.14,0.36; 0.43,0.73; 0.71,0.91; 1.0,1.0">
                                          <p:stCondLst>
                                            <p:cond delay="0"/>
                                          </p:stCondLst>
                                        </p:cTn>
                                        <p:tgtEl>
                                          <p:spTgt spid="10138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138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138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138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138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1380"/>
                                        </p:tgtEl>
                                      </p:cBhvr>
                                      <p:to x="100000" y="60000"/>
                                    </p:animScale>
                                    <p:animScale>
                                      <p:cBhvr>
                                        <p:cTn id="14" dur="166" decel="50000">
                                          <p:stCondLst>
                                            <p:cond delay="676"/>
                                          </p:stCondLst>
                                        </p:cTn>
                                        <p:tgtEl>
                                          <p:spTgt spid="101380"/>
                                        </p:tgtEl>
                                      </p:cBhvr>
                                      <p:to x="100000" y="100000"/>
                                    </p:animScale>
                                    <p:animScale>
                                      <p:cBhvr>
                                        <p:cTn id="15" dur="26">
                                          <p:stCondLst>
                                            <p:cond delay="1312"/>
                                          </p:stCondLst>
                                        </p:cTn>
                                        <p:tgtEl>
                                          <p:spTgt spid="101380"/>
                                        </p:tgtEl>
                                      </p:cBhvr>
                                      <p:to x="100000" y="80000"/>
                                    </p:animScale>
                                    <p:animScale>
                                      <p:cBhvr>
                                        <p:cTn id="16" dur="166" decel="50000">
                                          <p:stCondLst>
                                            <p:cond delay="1338"/>
                                          </p:stCondLst>
                                        </p:cTn>
                                        <p:tgtEl>
                                          <p:spTgt spid="101380"/>
                                        </p:tgtEl>
                                      </p:cBhvr>
                                      <p:to x="100000" y="100000"/>
                                    </p:animScale>
                                    <p:animScale>
                                      <p:cBhvr>
                                        <p:cTn id="17" dur="26">
                                          <p:stCondLst>
                                            <p:cond delay="1642"/>
                                          </p:stCondLst>
                                        </p:cTn>
                                        <p:tgtEl>
                                          <p:spTgt spid="101380"/>
                                        </p:tgtEl>
                                      </p:cBhvr>
                                      <p:to x="100000" y="90000"/>
                                    </p:animScale>
                                    <p:animScale>
                                      <p:cBhvr>
                                        <p:cTn id="18" dur="166" decel="50000">
                                          <p:stCondLst>
                                            <p:cond delay="1668"/>
                                          </p:stCondLst>
                                        </p:cTn>
                                        <p:tgtEl>
                                          <p:spTgt spid="101380"/>
                                        </p:tgtEl>
                                      </p:cBhvr>
                                      <p:to x="100000" y="100000"/>
                                    </p:animScale>
                                    <p:animScale>
                                      <p:cBhvr>
                                        <p:cTn id="19" dur="26">
                                          <p:stCondLst>
                                            <p:cond delay="1808"/>
                                          </p:stCondLst>
                                        </p:cTn>
                                        <p:tgtEl>
                                          <p:spTgt spid="101380"/>
                                        </p:tgtEl>
                                      </p:cBhvr>
                                      <p:to x="100000" y="95000"/>
                                    </p:animScale>
                                    <p:animScale>
                                      <p:cBhvr>
                                        <p:cTn id="20" dur="166" decel="50000">
                                          <p:stCondLst>
                                            <p:cond delay="1834"/>
                                          </p:stCondLst>
                                        </p:cTn>
                                        <p:tgtEl>
                                          <p:spTgt spid="10138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482">
                                            <p:txEl>
                                              <p:pRg st="0" end="0"/>
                                            </p:txEl>
                                          </p:spTgt>
                                        </p:tgtEl>
                                        <p:attrNameLst>
                                          <p:attrName>style.visibility</p:attrName>
                                        </p:attrNameLst>
                                      </p:cBhvr>
                                      <p:to>
                                        <p:strVal val="visible"/>
                                      </p:to>
                                    </p:set>
                                    <p:animEffect transition="in" filter="blinds(horizontal)">
                                      <p:cBhvr>
                                        <p:cTn id="25" dur="500"/>
                                        <p:tgtEl>
                                          <p:spTgt spid="2048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482">
                                            <p:txEl>
                                              <p:pRg st="1" end="1"/>
                                            </p:txEl>
                                          </p:spTgt>
                                        </p:tgtEl>
                                        <p:attrNameLst>
                                          <p:attrName>style.visibility</p:attrName>
                                        </p:attrNameLst>
                                      </p:cBhvr>
                                      <p:to>
                                        <p:strVal val="visible"/>
                                      </p:to>
                                    </p:set>
                                    <p:animEffect transition="in" filter="blinds(horizontal)">
                                      <p:cBhvr>
                                        <p:cTn id="30" dur="500"/>
                                        <p:tgtEl>
                                          <p:spTgt spid="2048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0482">
                                            <p:txEl>
                                              <p:pRg st="2" end="2"/>
                                            </p:txEl>
                                          </p:spTgt>
                                        </p:tgtEl>
                                        <p:attrNameLst>
                                          <p:attrName>style.visibility</p:attrName>
                                        </p:attrNameLst>
                                      </p:cBhvr>
                                      <p:to>
                                        <p:strVal val="visible"/>
                                      </p:to>
                                    </p:set>
                                    <p:animEffect transition="in" filter="blinds(horizontal)">
                                      <p:cBhvr>
                                        <p:cTn id="35" dur="500"/>
                                        <p:tgtEl>
                                          <p:spTgt spid="2048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40"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386954" y="1285875"/>
            <a:ext cx="9178528" cy="5214938"/>
          </a:xfrm>
        </p:spPr>
        <p:txBody>
          <a:bodyPr/>
          <a:lstStyle/>
          <a:p>
            <a:pPr eaLnBrk="1" hangingPunct="1">
              <a:lnSpc>
                <a:spcPct val="160000"/>
              </a:lnSpc>
              <a:spcBef>
                <a:spcPct val="0"/>
              </a:spcBef>
              <a:buFontTx/>
              <a:buNone/>
            </a:pPr>
            <a:r>
              <a:rPr lang="en-US" altLang="zh-CN" sz="2400" dirty="0">
                <a:solidFill>
                  <a:srgbClr val="FF0000"/>
                </a:solidFill>
              </a:rPr>
              <a:t>2.2	</a:t>
            </a:r>
            <a:r>
              <a:rPr lang="zh-CN" altLang="en-US" sz="2400" dirty="0">
                <a:solidFill>
                  <a:srgbClr val="FF0000"/>
                </a:solidFill>
              </a:rPr>
              <a:t>入侵检测的作用</a:t>
            </a:r>
            <a:endParaRPr lang="en-US" altLang="zh-CN" sz="2400" dirty="0">
              <a:solidFill>
                <a:srgbClr val="FF0000"/>
              </a:solidFill>
            </a:endParaRPr>
          </a:p>
          <a:p>
            <a:pPr eaLnBrk="1" hangingPunct="1">
              <a:lnSpc>
                <a:spcPct val="160000"/>
              </a:lnSpc>
              <a:spcBef>
                <a:spcPct val="0"/>
              </a:spcBef>
            </a:pPr>
            <a:r>
              <a:rPr lang="zh-CN" altLang="en-US" sz="2400" dirty="0"/>
              <a:t>入侵检测技术是通过对计算机</a:t>
            </a:r>
            <a:r>
              <a:rPr lang="zh-CN" altLang="en-US" sz="2400" dirty="0">
                <a:solidFill>
                  <a:srgbClr val="FF0000"/>
                </a:solidFill>
              </a:rPr>
              <a:t>网络</a:t>
            </a:r>
            <a:r>
              <a:rPr lang="zh-CN" altLang="en-US" sz="2400" dirty="0"/>
              <a:t>和</a:t>
            </a:r>
            <a:r>
              <a:rPr lang="zh-CN" altLang="en-US" sz="2400" dirty="0">
                <a:solidFill>
                  <a:srgbClr val="FF0000"/>
                </a:solidFill>
              </a:rPr>
              <a:t>主机</a:t>
            </a:r>
            <a:r>
              <a:rPr lang="zh-CN" altLang="en-US" sz="2400" dirty="0"/>
              <a:t>系统中的关键信息进行</a:t>
            </a:r>
            <a:r>
              <a:rPr lang="zh-CN" altLang="en-US" sz="2400" dirty="0">
                <a:solidFill>
                  <a:srgbClr val="FF0000"/>
                </a:solidFill>
              </a:rPr>
              <a:t>实时采集和分析</a:t>
            </a:r>
            <a:r>
              <a:rPr lang="zh-CN" altLang="en-US" sz="2400" dirty="0"/>
              <a:t>，从而判断出非法用户入侵和合法用户滥用资源的行为，并做出适当反应的网络安全技术。 </a:t>
            </a:r>
            <a:endParaRPr lang="en-US" altLang="zh-CN" sz="2400" dirty="0"/>
          </a:p>
          <a:p>
            <a:pPr eaLnBrk="1" hangingPunct="1">
              <a:lnSpc>
                <a:spcPct val="160000"/>
              </a:lnSpc>
              <a:spcBef>
                <a:spcPct val="0"/>
              </a:spcBef>
            </a:pPr>
            <a:r>
              <a:rPr lang="zh-CN" altLang="en-US" sz="2400" dirty="0"/>
              <a:t>它在传统的网络安全技术的基础上，实现了</a:t>
            </a:r>
            <a:r>
              <a:rPr lang="zh-CN" altLang="en-US" sz="2400" dirty="0">
                <a:solidFill>
                  <a:srgbClr val="FF0000"/>
                </a:solidFill>
              </a:rPr>
              <a:t>检测与响应</a:t>
            </a:r>
            <a:r>
              <a:rPr lang="zh-CN" altLang="en-US" sz="2400" dirty="0"/>
              <a:t>，起主动防御的作用。这使得对网络安全事故的处理，由原来的</a:t>
            </a:r>
            <a:r>
              <a:rPr lang="zh-CN" altLang="en-US" sz="2400" dirty="0">
                <a:solidFill>
                  <a:srgbClr val="FF0000"/>
                </a:solidFill>
              </a:rPr>
              <a:t>事后发现</a:t>
            </a:r>
            <a:r>
              <a:rPr lang="zh-CN" altLang="en-US" sz="2400" dirty="0"/>
              <a:t>发展到</a:t>
            </a:r>
            <a:r>
              <a:rPr lang="zh-CN" altLang="en-US" sz="2400" dirty="0">
                <a:solidFill>
                  <a:srgbClr val="FF0000"/>
                </a:solidFill>
              </a:rPr>
              <a:t>了事前报警、自动响应</a:t>
            </a:r>
            <a:r>
              <a:rPr lang="zh-CN" altLang="en-US" sz="2400" dirty="0"/>
              <a:t>，并可以为追究入侵者的法律责任提供</a:t>
            </a:r>
            <a:r>
              <a:rPr lang="zh-CN" altLang="en-US" sz="2400" dirty="0">
                <a:solidFill>
                  <a:srgbClr val="FF0000"/>
                </a:solidFill>
              </a:rPr>
              <a:t>有效证据。</a:t>
            </a:r>
            <a:r>
              <a:rPr lang="zh-CN" altLang="en-US" sz="2400" dirty="0"/>
              <a:t> </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779A92DC-4171-4C25-A553-8DFDE0ACB898}" type="slidenum">
              <a:rPr lang="en-US" altLang="zh-CN" smtClean="0"/>
              <a:pPr>
                <a:defRPr/>
              </a:pPr>
              <a:t>11</a:t>
            </a:fld>
            <a:endParaRPr lang="en-US" altLang="zh-CN"/>
          </a:p>
        </p:txBody>
      </p:sp>
      <p:sp>
        <p:nvSpPr>
          <p:cNvPr id="5" name="标题 4"/>
          <p:cNvSpPr>
            <a:spLocks noGrp="1"/>
          </p:cNvSpPr>
          <p:nvPr>
            <p:ph type="title"/>
          </p:nvPr>
        </p:nvSpPr>
        <p:spPr>
          <a:xfrm>
            <a:off x="920552" y="404813"/>
            <a:ext cx="6208734" cy="762000"/>
          </a:xfrm>
        </p:spPr>
        <p:txBody>
          <a:bodyPr/>
          <a:lstStyle/>
          <a:p>
            <a:r>
              <a:rPr lang="en-US" altLang="zh-CN" sz="3600" b="1" dirty="0">
                <a:solidFill>
                  <a:srgbClr val="006600"/>
                </a:solidFill>
                <a:latin typeface="+mn-ea"/>
                <a:ea typeface="+mn-ea"/>
              </a:rPr>
              <a:t>2.	</a:t>
            </a:r>
            <a:r>
              <a:rPr lang="zh-CN" altLang="en-US" sz="3600" b="1" dirty="0">
                <a:solidFill>
                  <a:srgbClr val="006600"/>
                </a:solidFill>
                <a:latin typeface="+mn-ea"/>
                <a:ea typeface="+mn-ea"/>
              </a:rPr>
              <a:t>入侵检测概念及</a:t>
            </a:r>
            <a:r>
              <a:rPr lang="en-US" altLang="zh-CN" sz="3600" b="1" dirty="0">
                <a:solidFill>
                  <a:srgbClr val="006600"/>
                </a:solidFill>
                <a:latin typeface="+mn-ea"/>
                <a:ea typeface="+mn-ea"/>
              </a:rPr>
              <a:t>P2DR</a:t>
            </a:r>
            <a:r>
              <a:rPr lang="zh-CN" altLang="en-US" sz="3600" b="1" dirty="0">
                <a:solidFill>
                  <a:srgbClr val="006600"/>
                </a:solidFill>
                <a:latin typeface="+mn-ea"/>
                <a:ea typeface="+mn-ea"/>
              </a:rPr>
              <a:t>模型</a:t>
            </a:r>
            <a:endParaRPr lang="zh-CN" altLang="en-US" sz="36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 calcmode="lin" valueType="num">
                                      <p:cBhvr additive="base">
                                        <p:cTn id="19"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68624" y="332656"/>
            <a:ext cx="6208734" cy="762000"/>
          </a:xfrm>
        </p:spPr>
        <p:txBody>
          <a:bodyPr/>
          <a:lstStyle/>
          <a:p>
            <a:pPr eaLnBrk="1" hangingPunct="1"/>
            <a:r>
              <a:rPr lang="en-US" altLang="zh-CN" b="1" dirty="0">
                <a:solidFill>
                  <a:srgbClr val="006600"/>
                </a:solidFill>
                <a:latin typeface="+mn-ea"/>
                <a:ea typeface="+mn-ea"/>
              </a:rPr>
              <a:t>3.	</a:t>
            </a:r>
            <a:r>
              <a:rPr lang="zh-CN" altLang="en-US" b="1" dirty="0">
                <a:solidFill>
                  <a:srgbClr val="006600"/>
                </a:solidFill>
                <a:latin typeface="+mn-ea"/>
                <a:ea typeface="+mn-ea"/>
              </a:rPr>
              <a:t>入侵检测功能</a:t>
            </a:r>
          </a:p>
        </p:txBody>
      </p:sp>
      <p:sp>
        <p:nvSpPr>
          <p:cNvPr id="24579" name="Rectangle 3"/>
          <p:cNvSpPr>
            <a:spLocks noGrp="1" noChangeArrowheads="1"/>
          </p:cNvSpPr>
          <p:nvPr>
            <p:ph idx="1"/>
          </p:nvPr>
        </p:nvSpPr>
        <p:spPr>
          <a:xfrm>
            <a:off x="1578769" y="1571625"/>
            <a:ext cx="7321154" cy="4768850"/>
          </a:xfrm>
        </p:spPr>
        <p:txBody>
          <a:bodyPr/>
          <a:lstStyle/>
          <a:p>
            <a:pPr eaLnBrk="1" hangingPunct="1">
              <a:spcBef>
                <a:spcPts val="1200"/>
              </a:spcBef>
              <a:buFont typeface="Arial" charset="0"/>
              <a:buNone/>
            </a:pPr>
            <a:r>
              <a:rPr lang="zh-CN" altLang="en-US" sz="2400" dirty="0"/>
              <a:t>入侵检测的</a:t>
            </a:r>
            <a:r>
              <a:rPr lang="zh-CN" altLang="en-US" sz="2400" dirty="0">
                <a:solidFill>
                  <a:srgbClr val="FF0000"/>
                </a:solidFill>
              </a:rPr>
              <a:t>主要功能</a:t>
            </a:r>
            <a:r>
              <a:rPr lang="zh-CN" altLang="en-US" sz="2400" dirty="0"/>
              <a:t>包括以下几个方面：</a:t>
            </a:r>
            <a:endParaRPr lang="en-US" altLang="zh-CN" sz="2400" dirty="0"/>
          </a:p>
          <a:p>
            <a:pPr eaLnBrk="1" hangingPunct="1">
              <a:spcBef>
                <a:spcPts val="1200"/>
              </a:spcBef>
            </a:pPr>
            <a:r>
              <a:rPr lang="zh-CN" altLang="en-US" sz="2400" dirty="0"/>
              <a:t>对网络流量的跟踪与分析功能</a:t>
            </a:r>
            <a:endParaRPr lang="en-US" altLang="zh-CN" sz="2400" dirty="0"/>
          </a:p>
          <a:p>
            <a:pPr eaLnBrk="1" hangingPunct="1">
              <a:spcBef>
                <a:spcPts val="1200"/>
              </a:spcBef>
            </a:pPr>
            <a:r>
              <a:rPr lang="zh-CN" altLang="en-US" sz="2400" dirty="0"/>
              <a:t>对已知攻击特征的识别功能</a:t>
            </a:r>
            <a:endParaRPr lang="en-US" altLang="zh-CN" sz="2400" dirty="0"/>
          </a:p>
          <a:p>
            <a:pPr eaLnBrk="1" hangingPunct="1">
              <a:spcBef>
                <a:spcPts val="1200"/>
              </a:spcBef>
            </a:pPr>
            <a:r>
              <a:rPr lang="zh-CN" altLang="en-US" sz="2400" dirty="0"/>
              <a:t>对异常行为的分析、统计与响应功能</a:t>
            </a:r>
            <a:endParaRPr lang="en-US" altLang="zh-CN" sz="2400" dirty="0"/>
          </a:p>
          <a:p>
            <a:pPr eaLnBrk="1" hangingPunct="1">
              <a:spcBef>
                <a:spcPts val="1200"/>
              </a:spcBef>
            </a:pPr>
            <a:r>
              <a:rPr lang="zh-CN" altLang="en-US" sz="2400" dirty="0"/>
              <a:t>特征库的在线和离线升级功能</a:t>
            </a:r>
            <a:endParaRPr lang="en-US" altLang="zh-CN" sz="2400" dirty="0"/>
          </a:p>
          <a:p>
            <a:pPr eaLnBrk="1" hangingPunct="1">
              <a:spcBef>
                <a:spcPts val="1200"/>
              </a:spcBef>
            </a:pPr>
            <a:r>
              <a:rPr lang="zh-CN" altLang="en-US" sz="2400" dirty="0"/>
              <a:t>数据文件的完整性检查功能</a:t>
            </a:r>
            <a:endParaRPr lang="en-US" altLang="zh-CN" sz="2400" dirty="0"/>
          </a:p>
          <a:p>
            <a:pPr eaLnBrk="1" hangingPunct="1">
              <a:spcBef>
                <a:spcPts val="1200"/>
              </a:spcBef>
            </a:pPr>
            <a:r>
              <a:rPr lang="zh-CN" altLang="en-US" sz="2400" dirty="0"/>
              <a:t>自定义的响应功能</a:t>
            </a:r>
            <a:endParaRPr lang="en-US" altLang="zh-CN" sz="2400" dirty="0"/>
          </a:p>
          <a:p>
            <a:pPr eaLnBrk="1" hangingPunct="1">
              <a:spcBef>
                <a:spcPts val="1200"/>
              </a:spcBef>
            </a:pPr>
            <a:r>
              <a:rPr lang="zh-CN" altLang="en-US" sz="2400" dirty="0"/>
              <a:t>系统漏洞的预报警功能</a:t>
            </a:r>
            <a:endParaRPr lang="en-US" altLang="zh-CN" sz="2400" dirty="0"/>
          </a:p>
          <a:p>
            <a:pPr eaLnBrk="1" hangingPunct="1">
              <a:spcBef>
                <a:spcPts val="1200"/>
              </a:spcBef>
            </a:pPr>
            <a:r>
              <a:rPr lang="en-US" altLang="zh-CN" sz="2400" dirty="0"/>
              <a:t>IDS</a:t>
            </a:r>
            <a:r>
              <a:rPr lang="zh-CN" altLang="en-US" sz="2400" dirty="0"/>
              <a:t>探测器集中管理功能</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23C46247-649F-4CE4-86DE-1EAE926CE780}" type="slidenum">
              <a:rPr lang="en-US" altLang="zh-CN" smtClean="0"/>
              <a:pPr>
                <a:defRPr/>
              </a:pPr>
              <a:t>12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down)">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down)">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down)">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down)">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wipe(down)">
                                      <p:cBhvr>
                                        <p:cTn id="27" dur="5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wipe(down)">
                                      <p:cBhvr>
                                        <p:cTn id="32" dur="500"/>
                                        <p:tgtEl>
                                          <p:spTgt spid="2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Effect transition="in" filter="wipe(down)">
                                      <p:cBhvr>
                                        <p:cTn id="37" dur="500"/>
                                        <p:tgtEl>
                                          <p:spTgt spid="245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579">
                                            <p:txEl>
                                              <p:pRg st="7" end="7"/>
                                            </p:txEl>
                                          </p:spTgt>
                                        </p:tgtEl>
                                        <p:attrNameLst>
                                          <p:attrName>style.visibility</p:attrName>
                                        </p:attrNameLst>
                                      </p:cBhvr>
                                      <p:to>
                                        <p:strVal val="visible"/>
                                      </p:to>
                                    </p:set>
                                    <p:animEffect transition="in" filter="wipe(down)">
                                      <p:cBhvr>
                                        <p:cTn id="42" dur="500"/>
                                        <p:tgtEl>
                                          <p:spTgt spid="245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4579">
                                            <p:txEl>
                                              <p:pRg st="8" end="8"/>
                                            </p:txEl>
                                          </p:spTgt>
                                        </p:tgtEl>
                                        <p:attrNameLst>
                                          <p:attrName>style.visibility</p:attrName>
                                        </p:attrNameLst>
                                      </p:cBhvr>
                                      <p:to>
                                        <p:strVal val="visible"/>
                                      </p:to>
                                    </p:set>
                                    <p:animEffect transition="in" filter="wipe(down)">
                                      <p:cBhvr>
                                        <p:cTn id="47" dur="5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95300" y="1600201"/>
            <a:ext cx="8915400" cy="828675"/>
          </a:xfrm>
        </p:spPr>
        <p:txBody>
          <a:bodyPr/>
          <a:lstStyle/>
          <a:p>
            <a:pPr>
              <a:lnSpc>
                <a:spcPct val="150000"/>
              </a:lnSpc>
              <a:spcBef>
                <a:spcPct val="0"/>
              </a:spcBef>
            </a:pPr>
            <a:r>
              <a:rPr lang="zh-CN" altLang="en-US" sz="2400" dirty="0">
                <a:solidFill>
                  <a:srgbClr val="FF0000"/>
                </a:solidFill>
              </a:rPr>
              <a:t>工作原理</a:t>
            </a:r>
            <a:r>
              <a:rPr lang="zh-CN" altLang="en-US" sz="2400" dirty="0"/>
              <a:t>如下：</a:t>
            </a:r>
            <a:r>
              <a:rPr lang="zh-CN" altLang="en-US" sz="2400" dirty="0">
                <a:solidFill>
                  <a:srgbClr val="FF0000"/>
                </a:solidFill>
              </a:rPr>
              <a:t>数据采集、入侵分析、响应处理 </a:t>
            </a:r>
          </a:p>
        </p:txBody>
      </p:sp>
      <p:grpSp>
        <p:nvGrpSpPr>
          <p:cNvPr id="2" name="Group 4"/>
          <p:cNvGrpSpPr>
            <a:grpSpLocks noChangeAspect="1"/>
          </p:cNvGrpSpPr>
          <p:nvPr/>
        </p:nvGrpSpPr>
        <p:grpSpPr bwMode="auto">
          <a:xfrm>
            <a:off x="741232" y="2673350"/>
            <a:ext cx="8346148" cy="3460750"/>
            <a:chOff x="2994" y="1863"/>
            <a:chExt cx="6226" cy="2989"/>
          </a:xfrm>
        </p:grpSpPr>
        <p:sp>
          <p:nvSpPr>
            <p:cNvPr id="28678" name="AutoShape 5"/>
            <p:cNvSpPr>
              <a:spLocks noChangeAspect="1" noChangeArrowheads="1"/>
            </p:cNvSpPr>
            <p:nvPr/>
          </p:nvSpPr>
          <p:spPr bwMode="auto">
            <a:xfrm>
              <a:off x="2994" y="1863"/>
              <a:ext cx="6226" cy="2989"/>
            </a:xfrm>
            <a:prstGeom prst="rect">
              <a:avLst/>
            </a:prstGeom>
            <a:noFill/>
            <a:ln w="9525">
              <a:noFill/>
              <a:miter lim="800000"/>
              <a:headEnd/>
              <a:tailEnd/>
            </a:ln>
          </p:spPr>
          <p:txBody>
            <a:bodyPr/>
            <a:lstStyle/>
            <a:p>
              <a:endParaRPr lang="zh-CN" altLang="en-US" sz="2000"/>
            </a:p>
          </p:txBody>
        </p:sp>
        <p:sp>
          <p:nvSpPr>
            <p:cNvPr id="28679" name="Rectangle 6"/>
            <p:cNvSpPr>
              <a:spLocks noChangeArrowheads="1"/>
            </p:cNvSpPr>
            <p:nvPr/>
          </p:nvSpPr>
          <p:spPr bwMode="auto">
            <a:xfrm>
              <a:off x="7367" y="4367"/>
              <a:ext cx="1261" cy="468"/>
            </a:xfrm>
            <a:prstGeom prst="rect">
              <a:avLst/>
            </a:prstGeom>
            <a:noFill/>
            <a:ln w="9525">
              <a:noFill/>
              <a:miter lim="800000"/>
              <a:headEnd/>
              <a:tailEnd/>
            </a:ln>
          </p:spPr>
          <p:txBody>
            <a:bodyPr/>
            <a:lstStyle/>
            <a:p>
              <a:pPr algn="ctr"/>
              <a:r>
                <a:rPr lang="zh-CN" altLang="en-US" sz="2000">
                  <a:latin typeface="Times New Roman" pitchFamily="18" charset="0"/>
                </a:rPr>
                <a:t>原始数据流</a:t>
              </a:r>
              <a:endParaRPr lang="zh-CN" altLang="en-US" sz="2000"/>
            </a:p>
          </p:txBody>
        </p:sp>
        <p:sp>
          <p:nvSpPr>
            <p:cNvPr id="28680" name="Rectangle 7"/>
            <p:cNvSpPr>
              <a:spLocks noChangeArrowheads="1"/>
            </p:cNvSpPr>
            <p:nvPr/>
          </p:nvSpPr>
          <p:spPr bwMode="auto">
            <a:xfrm>
              <a:off x="5386" y="1871"/>
              <a:ext cx="1441"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响应处理</a:t>
              </a:r>
              <a:endParaRPr lang="zh-CN" altLang="en-US" sz="2000"/>
            </a:p>
          </p:txBody>
        </p:sp>
        <p:sp>
          <p:nvSpPr>
            <p:cNvPr id="28681" name="Rectangle 8"/>
            <p:cNvSpPr>
              <a:spLocks noChangeArrowheads="1"/>
            </p:cNvSpPr>
            <p:nvPr/>
          </p:nvSpPr>
          <p:spPr bwMode="auto">
            <a:xfrm>
              <a:off x="3767" y="2807"/>
              <a:ext cx="126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安全知识库</a:t>
              </a:r>
              <a:endParaRPr lang="zh-CN" altLang="en-US" sz="2000"/>
            </a:p>
          </p:txBody>
        </p:sp>
        <p:sp>
          <p:nvSpPr>
            <p:cNvPr id="28682" name="Rectangle 9"/>
            <p:cNvSpPr>
              <a:spLocks noChangeArrowheads="1"/>
            </p:cNvSpPr>
            <p:nvPr/>
          </p:nvSpPr>
          <p:spPr bwMode="auto">
            <a:xfrm>
              <a:off x="5387" y="2807"/>
              <a:ext cx="138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入侵分析</a:t>
              </a:r>
              <a:endParaRPr lang="zh-CN" altLang="en-US" sz="2000"/>
            </a:p>
          </p:txBody>
        </p:sp>
        <p:sp>
          <p:nvSpPr>
            <p:cNvPr id="28683" name="Rectangle 10"/>
            <p:cNvSpPr>
              <a:spLocks noChangeArrowheads="1"/>
            </p:cNvSpPr>
            <p:nvPr/>
          </p:nvSpPr>
          <p:spPr bwMode="auto">
            <a:xfrm>
              <a:off x="7367" y="2807"/>
              <a:ext cx="1261"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数据存储</a:t>
              </a:r>
              <a:endParaRPr lang="zh-CN" altLang="en-US" sz="2000"/>
            </a:p>
          </p:txBody>
        </p:sp>
        <p:sp>
          <p:nvSpPr>
            <p:cNvPr id="28684" name="Rectangle 11"/>
            <p:cNvSpPr>
              <a:spLocks noChangeArrowheads="1"/>
            </p:cNvSpPr>
            <p:nvPr/>
          </p:nvSpPr>
          <p:spPr bwMode="auto">
            <a:xfrm>
              <a:off x="5447" y="3743"/>
              <a:ext cx="138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数据采集</a:t>
              </a:r>
              <a:endParaRPr lang="zh-CN" altLang="en-US" sz="2000"/>
            </a:p>
          </p:txBody>
        </p:sp>
        <p:sp>
          <p:nvSpPr>
            <p:cNvPr id="28685" name="AutoShape 12"/>
            <p:cNvSpPr>
              <a:spLocks noChangeArrowheads="1"/>
            </p:cNvSpPr>
            <p:nvPr/>
          </p:nvSpPr>
          <p:spPr bwMode="auto">
            <a:xfrm>
              <a:off x="6827" y="2963"/>
              <a:ext cx="540" cy="156"/>
            </a:xfrm>
            <a:prstGeom prst="leftRightArrow">
              <a:avLst>
                <a:gd name="adj1" fmla="val 50000"/>
                <a:gd name="adj2" fmla="val 69231"/>
              </a:avLst>
            </a:prstGeom>
            <a:solidFill>
              <a:srgbClr val="FFFFFF"/>
            </a:solidFill>
            <a:ln w="9525" algn="ctr">
              <a:solidFill>
                <a:srgbClr val="000000"/>
              </a:solidFill>
              <a:miter lim="800000"/>
              <a:headEnd/>
              <a:tailEnd/>
            </a:ln>
          </p:spPr>
          <p:txBody>
            <a:bodyPr/>
            <a:lstStyle/>
            <a:p>
              <a:endParaRPr lang="zh-CN" altLang="en-US" sz="2000"/>
            </a:p>
          </p:txBody>
        </p:sp>
        <p:sp>
          <p:nvSpPr>
            <p:cNvPr id="28686" name="AutoShape 13"/>
            <p:cNvSpPr>
              <a:spLocks noChangeArrowheads="1"/>
            </p:cNvSpPr>
            <p:nvPr/>
          </p:nvSpPr>
          <p:spPr bwMode="auto">
            <a:xfrm>
              <a:off x="6107" y="2339"/>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sz="2000"/>
            </a:p>
          </p:txBody>
        </p:sp>
        <p:sp>
          <p:nvSpPr>
            <p:cNvPr id="28687" name="AutoShape 14"/>
            <p:cNvSpPr>
              <a:spLocks noChangeArrowheads="1"/>
            </p:cNvSpPr>
            <p:nvPr/>
          </p:nvSpPr>
          <p:spPr bwMode="auto">
            <a:xfrm>
              <a:off x="6107" y="3275"/>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sz="2000"/>
            </a:p>
          </p:txBody>
        </p:sp>
        <p:sp>
          <p:nvSpPr>
            <p:cNvPr id="28688" name="AutoShape 15"/>
            <p:cNvSpPr>
              <a:spLocks noChangeArrowheads="1"/>
            </p:cNvSpPr>
            <p:nvPr/>
          </p:nvSpPr>
          <p:spPr bwMode="auto">
            <a:xfrm>
              <a:off x="6107" y="4211"/>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sz="2000"/>
            </a:p>
          </p:txBody>
        </p:sp>
        <p:sp>
          <p:nvSpPr>
            <p:cNvPr id="28689" name="AutoShape 16"/>
            <p:cNvSpPr>
              <a:spLocks noChangeArrowheads="1"/>
            </p:cNvSpPr>
            <p:nvPr/>
          </p:nvSpPr>
          <p:spPr bwMode="auto">
            <a:xfrm>
              <a:off x="5027" y="2963"/>
              <a:ext cx="360" cy="156"/>
            </a:xfrm>
            <a:prstGeom prst="rightArrow">
              <a:avLst>
                <a:gd name="adj1" fmla="val 50000"/>
                <a:gd name="adj2" fmla="val 57692"/>
              </a:avLst>
            </a:prstGeom>
            <a:solidFill>
              <a:srgbClr val="FFFFFF"/>
            </a:solidFill>
            <a:ln w="9525">
              <a:solidFill>
                <a:srgbClr val="000000"/>
              </a:solidFill>
              <a:miter lim="800000"/>
              <a:headEnd/>
              <a:tailEnd/>
            </a:ln>
          </p:spPr>
          <p:txBody>
            <a:bodyPr/>
            <a:lstStyle/>
            <a:p>
              <a:endParaRPr lang="zh-CN" altLang="en-US" sz="2000"/>
            </a:p>
          </p:txBody>
        </p:sp>
        <p:sp>
          <p:nvSpPr>
            <p:cNvPr id="28690" name="AutoShape 17"/>
            <p:cNvSpPr>
              <a:spLocks noChangeArrowheads="1"/>
            </p:cNvSpPr>
            <p:nvPr/>
          </p:nvSpPr>
          <p:spPr bwMode="auto">
            <a:xfrm>
              <a:off x="6827" y="3275"/>
              <a:ext cx="720" cy="7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7612 h 21600"/>
                <a:gd name="T20" fmla="*/ 195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88" y="0"/>
                  </a:moveTo>
                  <a:lnTo>
                    <a:pt x="13776" y="8917"/>
                  </a:lnTo>
                  <a:lnTo>
                    <a:pt x="15888" y="8917"/>
                  </a:lnTo>
                  <a:lnTo>
                    <a:pt x="15888" y="17610"/>
                  </a:lnTo>
                  <a:lnTo>
                    <a:pt x="0" y="17610"/>
                  </a:lnTo>
                  <a:lnTo>
                    <a:pt x="0" y="21600"/>
                  </a:lnTo>
                  <a:lnTo>
                    <a:pt x="19488" y="21600"/>
                  </a:lnTo>
                  <a:lnTo>
                    <a:pt x="19488" y="8917"/>
                  </a:lnTo>
                  <a:lnTo>
                    <a:pt x="21600" y="8917"/>
                  </a:lnTo>
                  <a:close/>
                </a:path>
              </a:pathLst>
            </a:custGeom>
            <a:solidFill>
              <a:srgbClr val="FFFFFF"/>
            </a:solidFill>
            <a:ln w="9525">
              <a:solidFill>
                <a:srgbClr val="000000"/>
              </a:solidFill>
              <a:miter lim="800000"/>
              <a:headEnd/>
              <a:tailEnd/>
            </a:ln>
          </p:spPr>
          <p:txBody>
            <a:bodyPr/>
            <a:lstStyle/>
            <a:p>
              <a:endParaRPr lang="zh-CN" altLang="en-US"/>
            </a:p>
          </p:txBody>
        </p:sp>
        <p:sp>
          <p:nvSpPr>
            <p:cNvPr id="28691" name="AutoShape 18"/>
            <p:cNvSpPr>
              <a:spLocks noChangeArrowheads="1"/>
            </p:cNvSpPr>
            <p:nvPr/>
          </p:nvSpPr>
          <p:spPr bwMode="auto">
            <a:xfrm>
              <a:off x="3047" y="4679"/>
              <a:ext cx="6120" cy="156"/>
            </a:xfrm>
            <a:prstGeom prst="leftRightArrow">
              <a:avLst>
                <a:gd name="adj1" fmla="val 50000"/>
                <a:gd name="adj2" fmla="val 298408"/>
              </a:avLst>
            </a:prstGeom>
            <a:solidFill>
              <a:srgbClr val="FFFFFF"/>
            </a:solidFill>
            <a:ln w="9525">
              <a:solidFill>
                <a:srgbClr val="000000"/>
              </a:solidFill>
              <a:miter lim="800000"/>
              <a:headEnd/>
              <a:tailEnd/>
            </a:ln>
          </p:spPr>
          <p:txBody>
            <a:bodyPr/>
            <a:lstStyle/>
            <a:p>
              <a:endParaRPr lang="zh-CN" altLang="en-US" sz="2000"/>
            </a:p>
          </p:txBody>
        </p:sp>
      </p:grpSp>
      <p:sp>
        <p:nvSpPr>
          <p:cNvPr id="28676" name="Rectangle 2"/>
          <p:cNvSpPr>
            <a:spLocks noGrp="1" noChangeArrowheads="1"/>
          </p:cNvSpPr>
          <p:nvPr>
            <p:ph type="title"/>
          </p:nvPr>
        </p:nvSpPr>
        <p:spPr>
          <a:xfrm>
            <a:off x="1424608" y="332656"/>
            <a:ext cx="6208734" cy="762000"/>
          </a:xfrm>
        </p:spPr>
        <p:txBody>
          <a:bodyPr/>
          <a:lstStyle/>
          <a:p>
            <a:pPr eaLnBrk="1" hangingPunct="1"/>
            <a:r>
              <a:rPr lang="en-US" altLang="zh-CN" b="1" dirty="0">
                <a:solidFill>
                  <a:srgbClr val="006600"/>
                </a:solidFill>
                <a:latin typeface="+mn-ea"/>
                <a:ea typeface="+mn-ea"/>
              </a:rPr>
              <a:t>4.	</a:t>
            </a:r>
            <a:r>
              <a:rPr lang="zh-CN" altLang="en-US" b="1" dirty="0">
                <a:solidFill>
                  <a:srgbClr val="006600"/>
                </a:solidFill>
                <a:latin typeface="+mn-ea"/>
                <a:ea typeface="+mn-ea"/>
              </a:rPr>
              <a:t>入侵检测原理</a:t>
            </a:r>
            <a:endParaRPr lang="zh-CN" altLang="en-US" dirty="0">
              <a:latin typeface="+mn-ea"/>
              <a:ea typeface="+mn-ea"/>
            </a:endParaRPr>
          </a:p>
        </p:txBody>
      </p:sp>
      <p:sp>
        <p:nvSpPr>
          <p:cNvPr id="21" name="灯片编号占位符 20"/>
          <p:cNvSpPr>
            <a:spLocks noGrp="1"/>
          </p:cNvSpPr>
          <p:nvPr>
            <p:ph type="sldNum" sz="quarter" idx="4294967295"/>
          </p:nvPr>
        </p:nvSpPr>
        <p:spPr>
          <a:xfrm>
            <a:off x="7099300" y="6356351"/>
            <a:ext cx="2311400" cy="365125"/>
          </a:xfrm>
          <a:prstGeom prst="rect">
            <a:avLst/>
          </a:prstGeom>
        </p:spPr>
        <p:txBody>
          <a:bodyPr/>
          <a:lstStyle/>
          <a:p>
            <a:pPr>
              <a:defRPr/>
            </a:pPr>
            <a:fld id="{8F2AEBB1-1CA7-4A3D-A396-D6B9D101667F}"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91356" y="1428750"/>
            <a:ext cx="9014172" cy="5214938"/>
          </a:xfrm>
        </p:spPr>
        <p:txBody>
          <a:bodyPr/>
          <a:lstStyle/>
          <a:p>
            <a:pPr>
              <a:lnSpc>
                <a:spcPct val="150000"/>
              </a:lnSpc>
              <a:spcBef>
                <a:spcPct val="0"/>
              </a:spcBef>
              <a:buFont typeface="Arial" charset="0"/>
              <a:buNone/>
            </a:pPr>
            <a:r>
              <a:rPr lang="zh-CN" altLang="en-US" sz="2400" dirty="0">
                <a:solidFill>
                  <a:srgbClr val="FF0000"/>
                </a:solidFill>
              </a:rPr>
              <a:t>数据采集：</a:t>
            </a:r>
            <a:endParaRPr lang="en-US" altLang="zh-CN" sz="2400" dirty="0">
              <a:solidFill>
                <a:srgbClr val="FF0000"/>
              </a:solidFill>
            </a:endParaRPr>
          </a:p>
          <a:p>
            <a:pPr>
              <a:lnSpc>
                <a:spcPct val="150000"/>
              </a:lnSpc>
              <a:spcBef>
                <a:spcPct val="0"/>
              </a:spcBef>
            </a:pPr>
            <a:r>
              <a:rPr lang="zh-CN" altLang="en-US" sz="2400" dirty="0"/>
              <a:t>入侵检测的第一步是数据采集，采集内容包括</a:t>
            </a:r>
            <a:r>
              <a:rPr lang="zh-CN" altLang="en-US" sz="2400" dirty="0">
                <a:solidFill>
                  <a:srgbClr val="FF0000"/>
                </a:solidFill>
              </a:rPr>
              <a:t>系统、网络、数据</a:t>
            </a:r>
            <a:r>
              <a:rPr lang="zh-CN" altLang="en-US" sz="2400" dirty="0"/>
              <a:t>及</a:t>
            </a:r>
            <a:r>
              <a:rPr lang="zh-CN" altLang="en-US" sz="2400" dirty="0">
                <a:solidFill>
                  <a:srgbClr val="FF0000"/>
                </a:solidFill>
              </a:rPr>
              <a:t>用户</a:t>
            </a:r>
            <a:r>
              <a:rPr lang="zh-CN" altLang="en-US" sz="2400" dirty="0"/>
              <a:t>活动的状态和行为。</a:t>
            </a:r>
          </a:p>
          <a:p>
            <a:pPr>
              <a:lnSpc>
                <a:spcPct val="150000"/>
              </a:lnSpc>
              <a:spcBef>
                <a:spcPct val="0"/>
              </a:spcBef>
            </a:pPr>
            <a:r>
              <a:rPr lang="zh-CN" altLang="en-US" sz="2400" dirty="0"/>
              <a:t>需要在计算机网络系统中的若干</a:t>
            </a:r>
            <a:r>
              <a:rPr lang="zh-CN" altLang="en-US" sz="2400" dirty="0">
                <a:solidFill>
                  <a:srgbClr val="FF0000"/>
                </a:solidFill>
              </a:rPr>
              <a:t>不同关键点</a:t>
            </a:r>
            <a:r>
              <a:rPr lang="zh-CN" altLang="en-US" sz="2400" dirty="0"/>
              <a:t>（不同网段和不同主机）收集信息。</a:t>
            </a:r>
            <a:endParaRPr lang="en-US" altLang="zh-CN" sz="2400" dirty="0"/>
          </a:p>
          <a:p>
            <a:pPr>
              <a:lnSpc>
                <a:spcPct val="150000"/>
              </a:lnSpc>
              <a:spcBef>
                <a:spcPct val="0"/>
              </a:spcBef>
            </a:pPr>
            <a:r>
              <a:rPr lang="zh-CN" altLang="en-US" sz="2400" dirty="0"/>
              <a:t>入侵检测的效果很大程度上依赖于</a:t>
            </a:r>
            <a:r>
              <a:rPr lang="zh-CN" altLang="en-US" sz="2400" dirty="0">
                <a:solidFill>
                  <a:srgbClr val="FF0000"/>
                </a:solidFill>
              </a:rPr>
              <a:t>收集信息的可靠性和正确性</a:t>
            </a:r>
            <a:r>
              <a:rPr lang="zh-CN" altLang="en-US" sz="2400" dirty="0"/>
              <a:t>。</a:t>
            </a:r>
          </a:p>
          <a:p>
            <a:pPr>
              <a:lnSpc>
                <a:spcPct val="150000"/>
              </a:lnSpc>
              <a:spcBef>
                <a:spcPct val="0"/>
              </a:spcBef>
            </a:pPr>
            <a:r>
              <a:rPr lang="zh-CN" altLang="en-US" sz="2400" dirty="0"/>
              <a:t>要</a:t>
            </a:r>
            <a:r>
              <a:rPr lang="zh-CN" altLang="en-US" sz="2400" dirty="0">
                <a:solidFill>
                  <a:srgbClr val="FF0000"/>
                </a:solidFill>
              </a:rPr>
              <a:t>保证入侵检测系统软件本身的完整性</a:t>
            </a:r>
            <a:r>
              <a:rPr lang="zh-CN" altLang="en-US" sz="2400" dirty="0"/>
              <a:t>，防止被篡改而收集到错误的信息 。</a:t>
            </a:r>
          </a:p>
          <a:p>
            <a:pPr>
              <a:lnSpc>
                <a:spcPct val="150000"/>
              </a:lnSpc>
              <a:spcBef>
                <a:spcPct val="0"/>
              </a:spcBef>
            </a:pPr>
            <a:endParaRPr lang="zh-CN" altLang="en-US" sz="2400" dirty="0"/>
          </a:p>
        </p:txBody>
      </p:sp>
      <p:sp>
        <p:nvSpPr>
          <p:cNvPr id="29699" name="Rectangle 2"/>
          <p:cNvSpPr>
            <a:spLocks noGrp="1" noChangeArrowheads="1"/>
          </p:cNvSpPr>
          <p:nvPr>
            <p:ph type="title"/>
          </p:nvPr>
        </p:nvSpPr>
        <p:spPr/>
        <p:txBody>
          <a:bodyPr/>
          <a:lstStyle/>
          <a:p>
            <a:pPr eaLnBrk="1" hangingPunct="1"/>
            <a:r>
              <a:rPr lang="en-US" altLang="zh-CN" b="1" dirty="0">
                <a:solidFill>
                  <a:srgbClr val="006600"/>
                </a:solidFill>
                <a:latin typeface="+mn-ea"/>
                <a:ea typeface="+mn-ea"/>
              </a:rPr>
              <a:t>4.	</a:t>
            </a:r>
            <a:r>
              <a:rPr lang="zh-CN" altLang="en-US" b="1" dirty="0">
                <a:solidFill>
                  <a:srgbClr val="006600"/>
                </a:solidFill>
                <a:latin typeface="+mn-ea"/>
                <a:ea typeface="+mn-ea"/>
              </a:rPr>
              <a:t>入侵检测原理</a:t>
            </a:r>
            <a:endParaRPr lang="zh-CN" altLang="en-US" dirty="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83F36B54-BB74-49EE-9D41-FA480632E997}"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wipe(down)">
                                      <p:cBhvr>
                                        <p:cTn id="7" dur="500"/>
                                        <p:tgtEl>
                                          <p:spTgt spid="26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Effect transition="in" filter="wipe(down)">
                                      <p:cBhvr>
                                        <p:cTn id="12" dur="500"/>
                                        <p:tgtEl>
                                          <p:spTgt spid="26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Effect transition="in" filter="wipe(down)">
                                      <p:cBhvr>
                                        <p:cTn id="17" dur="500"/>
                                        <p:tgtEl>
                                          <p:spTgt spid="26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26">
                                            <p:txEl>
                                              <p:pRg st="3" end="3"/>
                                            </p:txEl>
                                          </p:spTgt>
                                        </p:tgtEl>
                                        <p:attrNameLst>
                                          <p:attrName>style.visibility</p:attrName>
                                        </p:attrNameLst>
                                      </p:cBhvr>
                                      <p:to>
                                        <p:strVal val="visible"/>
                                      </p:to>
                                    </p:set>
                                    <p:animEffect transition="in" filter="wipe(down)">
                                      <p:cBhvr>
                                        <p:cTn id="22" dur="500"/>
                                        <p:tgtEl>
                                          <p:spTgt spid="26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626">
                                            <p:txEl>
                                              <p:pRg st="4" end="4"/>
                                            </p:txEl>
                                          </p:spTgt>
                                        </p:tgtEl>
                                        <p:attrNameLst>
                                          <p:attrName>style.visibility</p:attrName>
                                        </p:attrNameLst>
                                      </p:cBhvr>
                                      <p:to>
                                        <p:strVal val="visible"/>
                                      </p:to>
                                    </p:set>
                                    <p:animEffect transition="in" filter="wipe(down)">
                                      <p:cBhvr>
                                        <p:cTn id="27" dur="500"/>
                                        <p:tgtEl>
                                          <p:spTgt spid="26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776536" y="1772816"/>
            <a:ext cx="8179329" cy="3500438"/>
          </a:xfrm>
        </p:spPr>
        <p:txBody>
          <a:bodyPr/>
          <a:lstStyle/>
          <a:p>
            <a:pPr>
              <a:lnSpc>
                <a:spcPct val="150000"/>
              </a:lnSpc>
              <a:spcBef>
                <a:spcPct val="0"/>
              </a:spcBef>
              <a:buFont typeface="Arial" charset="0"/>
              <a:buNone/>
            </a:pPr>
            <a:r>
              <a:rPr lang="zh-CN" altLang="en-US" sz="2800" dirty="0">
                <a:solidFill>
                  <a:srgbClr val="FF0000"/>
                </a:solidFill>
              </a:rPr>
              <a:t>数据采集的来源：</a:t>
            </a:r>
            <a:endParaRPr lang="en-US" altLang="zh-CN" sz="2800" dirty="0">
              <a:solidFill>
                <a:srgbClr val="FF0000"/>
              </a:solidFill>
            </a:endParaRPr>
          </a:p>
          <a:p>
            <a:pPr>
              <a:lnSpc>
                <a:spcPct val="150000"/>
              </a:lnSpc>
              <a:spcBef>
                <a:spcPct val="0"/>
              </a:spcBef>
            </a:pPr>
            <a:r>
              <a:rPr lang="zh-CN" altLang="en-US" sz="2800" dirty="0"/>
              <a:t>系统和网络的日志文件</a:t>
            </a:r>
          </a:p>
          <a:p>
            <a:pPr>
              <a:lnSpc>
                <a:spcPct val="150000"/>
              </a:lnSpc>
              <a:spcBef>
                <a:spcPct val="0"/>
              </a:spcBef>
            </a:pPr>
            <a:r>
              <a:rPr lang="zh-CN" altLang="en-US" sz="2800" dirty="0"/>
              <a:t>网络流量</a:t>
            </a:r>
          </a:p>
          <a:p>
            <a:pPr>
              <a:lnSpc>
                <a:spcPct val="150000"/>
              </a:lnSpc>
              <a:spcBef>
                <a:spcPct val="0"/>
              </a:spcBef>
            </a:pPr>
            <a:r>
              <a:rPr lang="zh-CN" altLang="en-US" sz="2800" dirty="0"/>
              <a:t>系统目录和文件的异常变化</a:t>
            </a:r>
          </a:p>
          <a:p>
            <a:pPr>
              <a:lnSpc>
                <a:spcPct val="150000"/>
              </a:lnSpc>
              <a:spcBef>
                <a:spcPct val="0"/>
              </a:spcBef>
            </a:pPr>
            <a:r>
              <a:rPr lang="zh-CN" altLang="en-US" sz="2800" dirty="0"/>
              <a:t>程序执行中的异常行为</a:t>
            </a:r>
            <a:endParaRPr lang="en-US" altLang="zh-CN" sz="2800" dirty="0"/>
          </a:p>
        </p:txBody>
      </p:sp>
      <p:sp>
        <p:nvSpPr>
          <p:cNvPr id="30723" name="Rectangle 2"/>
          <p:cNvSpPr>
            <a:spLocks noGrp="1" noChangeArrowheads="1"/>
          </p:cNvSpPr>
          <p:nvPr>
            <p:ph type="title"/>
          </p:nvPr>
        </p:nvSpPr>
        <p:spPr>
          <a:xfrm>
            <a:off x="1424608" y="548680"/>
            <a:ext cx="6208734" cy="762000"/>
          </a:xfrm>
        </p:spPr>
        <p:txBody>
          <a:bodyPr/>
          <a:lstStyle/>
          <a:p>
            <a:pPr eaLnBrk="1" hangingPunct="1"/>
            <a:r>
              <a:rPr lang="en-US" altLang="zh-CN" b="1" dirty="0">
                <a:solidFill>
                  <a:srgbClr val="006600"/>
                </a:solidFill>
                <a:latin typeface="+mn-ea"/>
                <a:ea typeface="+mn-ea"/>
              </a:rPr>
              <a:t>4.	</a:t>
            </a:r>
            <a:r>
              <a:rPr lang="zh-CN" altLang="en-US" b="1" dirty="0">
                <a:solidFill>
                  <a:srgbClr val="006600"/>
                </a:solidFill>
                <a:latin typeface="+mn-ea"/>
                <a:ea typeface="+mn-ea"/>
              </a:rPr>
              <a:t>入侵检测原理</a:t>
            </a:r>
            <a:endParaRPr lang="zh-CN" altLang="en-US" dirty="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2058DE5C-2653-45A7-A74A-B6A5E39B1A19}"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696516" y="1857376"/>
            <a:ext cx="8590359" cy="3000375"/>
          </a:xfrm>
        </p:spPr>
        <p:txBody>
          <a:bodyPr rtlCol="0">
            <a:noAutofit/>
          </a:bodyPr>
          <a:lstStyle/>
          <a:p>
            <a:pPr marL="0" lvl="1" indent="0" fontAlgn="auto">
              <a:lnSpc>
                <a:spcPct val="160000"/>
              </a:lnSpc>
              <a:spcBef>
                <a:spcPts val="0"/>
              </a:spcBef>
              <a:spcAft>
                <a:spcPts val="0"/>
              </a:spcAft>
              <a:buClr>
                <a:srgbClr val="0000FF"/>
              </a:buClr>
              <a:buSzPct val="150000"/>
              <a:buFont typeface="Arial" pitchFamily="34" charset="0"/>
              <a:buNone/>
              <a:defRPr/>
            </a:pPr>
            <a:r>
              <a:rPr lang="zh-CN" altLang="en-US" dirty="0">
                <a:solidFill>
                  <a:srgbClr val="FF0000"/>
                </a:solidFill>
              </a:rPr>
              <a:t>入侵分析</a:t>
            </a:r>
            <a:r>
              <a:rPr lang="en-US" altLang="zh-CN" dirty="0">
                <a:solidFill>
                  <a:srgbClr val="FF0000"/>
                </a:solidFill>
              </a:rPr>
              <a:t> </a:t>
            </a:r>
            <a:r>
              <a:rPr lang="zh-CN" altLang="en-US" dirty="0">
                <a:solidFill>
                  <a:srgbClr val="FF0000"/>
                </a:solidFill>
              </a:rPr>
              <a:t>：</a:t>
            </a:r>
            <a:endParaRPr lang="en-US" altLang="zh-CN" dirty="0">
              <a:solidFill>
                <a:srgbClr val="FF0000"/>
              </a:solidFill>
            </a:endParaRPr>
          </a:p>
          <a:p>
            <a:pPr marL="0" lvl="1" indent="457200" fontAlgn="auto">
              <a:lnSpc>
                <a:spcPct val="160000"/>
              </a:lnSpc>
              <a:spcBef>
                <a:spcPts val="0"/>
              </a:spcBef>
              <a:spcAft>
                <a:spcPts val="0"/>
              </a:spcAft>
              <a:buSzPct val="150000"/>
              <a:buFont typeface="Arial" pitchFamily="34" charset="0"/>
              <a:buChar char="•"/>
              <a:defRPr/>
            </a:pPr>
            <a:r>
              <a:rPr lang="zh-CN" altLang="en-US" dirty="0"/>
              <a:t>模式匹配</a:t>
            </a:r>
            <a:endParaRPr lang="en-US" altLang="zh-CN" dirty="0"/>
          </a:p>
          <a:p>
            <a:pPr marL="0" lvl="1" indent="457200" fontAlgn="auto">
              <a:lnSpc>
                <a:spcPct val="160000"/>
              </a:lnSpc>
              <a:spcBef>
                <a:spcPts val="0"/>
              </a:spcBef>
              <a:spcAft>
                <a:spcPts val="0"/>
              </a:spcAft>
              <a:buSzPct val="150000"/>
              <a:buFont typeface="Arial" pitchFamily="34" charset="0"/>
              <a:buChar char="•"/>
              <a:defRPr/>
            </a:pPr>
            <a:r>
              <a:rPr lang="zh-CN" altLang="en-US" dirty="0"/>
              <a:t>统计分析</a:t>
            </a:r>
            <a:endParaRPr lang="en-US" altLang="zh-CN" dirty="0"/>
          </a:p>
          <a:p>
            <a:pPr marL="0" lvl="1" indent="457200" fontAlgn="auto">
              <a:lnSpc>
                <a:spcPct val="160000"/>
              </a:lnSpc>
              <a:spcBef>
                <a:spcPts val="0"/>
              </a:spcBef>
              <a:spcAft>
                <a:spcPts val="0"/>
              </a:spcAft>
              <a:buSzPct val="150000"/>
              <a:buFont typeface="Arial" pitchFamily="34" charset="0"/>
              <a:buChar char="•"/>
              <a:defRPr/>
            </a:pPr>
            <a:r>
              <a:rPr lang="zh-CN" altLang="en-US" dirty="0"/>
              <a:t>完整性分析（往往用于事后分析）</a:t>
            </a:r>
          </a:p>
          <a:p>
            <a:pPr marL="0" indent="0" fontAlgn="auto">
              <a:lnSpc>
                <a:spcPct val="160000"/>
              </a:lnSpc>
              <a:spcBef>
                <a:spcPts val="0"/>
              </a:spcBef>
              <a:spcAft>
                <a:spcPts val="0"/>
              </a:spcAft>
              <a:buClr>
                <a:srgbClr val="000066"/>
              </a:buClr>
              <a:buFont typeface="Arial" pitchFamily="34" charset="0"/>
              <a:buChar char="•"/>
              <a:defRPr/>
            </a:pPr>
            <a:endParaRPr lang="en-US" altLang="zh-CN" sz="2800" dirty="0"/>
          </a:p>
        </p:txBody>
      </p:sp>
      <p:sp>
        <p:nvSpPr>
          <p:cNvPr id="31747" name="Rectangle 2"/>
          <p:cNvSpPr>
            <a:spLocks noGrp="1" noChangeArrowheads="1"/>
          </p:cNvSpPr>
          <p:nvPr>
            <p:ph type="title"/>
          </p:nvPr>
        </p:nvSpPr>
        <p:spPr>
          <a:xfrm>
            <a:off x="1496616" y="332656"/>
            <a:ext cx="6208734" cy="762000"/>
          </a:xfrm>
        </p:spPr>
        <p:txBody>
          <a:bodyPr/>
          <a:lstStyle/>
          <a:p>
            <a:pPr eaLnBrk="1" hangingPunct="1"/>
            <a:r>
              <a:rPr lang="en-US" altLang="zh-CN" b="1" dirty="0">
                <a:solidFill>
                  <a:srgbClr val="006600"/>
                </a:solidFill>
                <a:latin typeface="+mn-ea"/>
                <a:ea typeface="+mn-ea"/>
              </a:rPr>
              <a:t>4.	</a:t>
            </a:r>
            <a:r>
              <a:rPr lang="zh-CN" altLang="en-US" b="1" dirty="0">
                <a:solidFill>
                  <a:srgbClr val="006600"/>
                </a:solidFill>
                <a:latin typeface="+mn-ea"/>
                <a:ea typeface="+mn-ea"/>
              </a:rPr>
              <a:t>入侵检测原理</a:t>
            </a:r>
            <a:endParaRPr lang="zh-CN" altLang="en-US" dirty="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F593D1B-02E0-4AD0-A550-E56D8FBC3CEA}"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619125" y="1428750"/>
            <a:ext cx="8915400" cy="5143500"/>
          </a:xfrm>
        </p:spPr>
        <p:txBody>
          <a:bodyPr/>
          <a:lstStyle/>
          <a:p>
            <a:pPr marL="0" indent="457200">
              <a:lnSpc>
                <a:spcPct val="150000"/>
              </a:lnSpc>
              <a:spcBef>
                <a:spcPct val="0"/>
              </a:spcBef>
            </a:pPr>
            <a:r>
              <a:rPr lang="zh-CN" altLang="en-US" sz="2800" dirty="0">
                <a:solidFill>
                  <a:srgbClr val="FF0000"/>
                </a:solidFill>
              </a:rPr>
              <a:t>模式匹配：</a:t>
            </a:r>
            <a:r>
              <a:rPr lang="zh-CN" altLang="en-US" sz="2800" dirty="0"/>
              <a:t>将收集到的信息与已知的网络入侵和系统误用</a:t>
            </a:r>
            <a:r>
              <a:rPr lang="zh-CN" altLang="en-US" sz="2800" dirty="0">
                <a:solidFill>
                  <a:srgbClr val="FF0000"/>
                </a:solidFill>
              </a:rPr>
              <a:t>模式数据库</a:t>
            </a:r>
            <a:r>
              <a:rPr lang="zh-CN" altLang="en-US" sz="2800" dirty="0"/>
              <a:t>进行比较，从而发现违背安全策略的行为。</a:t>
            </a:r>
          </a:p>
          <a:p>
            <a:pPr marL="0" indent="457200">
              <a:lnSpc>
                <a:spcPct val="150000"/>
              </a:lnSpc>
              <a:spcBef>
                <a:spcPct val="0"/>
              </a:spcBef>
            </a:pPr>
            <a:r>
              <a:rPr lang="zh-CN" altLang="en-US" sz="2800" dirty="0"/>
              <a:t>一般来讲，一种攻击模式可以用一个过程（如执行一条指令）或一个输出（如获得权限）来表示。该过程可以很</a:t>
            </a:r>
            <a:r>
              <a:rPr lang="zh-CN" altLang="en-US" sz="2800" dirty="0">
                <a:solidFill>
                  <a:srgbClr val="FF0000"/>
                </a:solidFill>
              </a:rPr>
              <a:t>简单</a:t>
            </a:r>
            <a:r>
              <a:rPr lang="zh-CN" altLang="en-US" sz="2800" dirty="0"/>
              <a:t>（如通过字符串匹配以寻找一个简单的条目或指令），也可以很</a:t>
            </a:r>
            <a:r>
              <a:rPr lang="zh-CN" altLang="en-US" sz="2800" dirty="0">
                <a:solidFill>
                  <a:srgbClr val="FF0000"/>
                </a:solidFill>
              </a:rPr>
              <a:t>复杂</a:t>
            </a:r>
            <a:r>
              <a:rPr lang="zh-CN" altLang="en-US" sz="2800" dirty="0"/>
              <a:t>（如利用正规的数学表达式来表示安全状态的变化）。</a:t>
            </a:r>
          </a:p>
        </p:txBody>
      </p:sp>
      <p:sp>
        <p:nvSpPr>
          <p:cNvPr id="32771" name="Rectangle 2"/>
          <p:cNvSpPr>
            <a:spLocks noGrp="1" noChangeArrowheads="1"/>
          </p:cNvSpPr>
          <p:nvPr>
            <p:ph type="title"/>
          </p:nvPr>
        </p:nvSpPr>
        <p:spPr>
          <a:xfrm>
            <a:off x="1784648" y="260648"/>
            <a:ext cx="6208734" cy="762000"/>
          </a:xfrm>
        </p:spPr>
        <p:txBody>
          <a:bodyPr/>
          <a:lstStyle/>
          <a:p>
            <a:pPr eaLnBrk="1" hangingPunct="1"/>
            <a:r>
              <a:rPr lang="en-US" altLang="zh-CN" b="1" dirty="0">
                <a:solidFill>
                  <a:srgbClr val="006600"/>
                </a:solidFill>
                <a:latin typeface="+mn-ea"/>
                <a:ea typeface="+mn-ea"/>
              </a:rPr>
              <a:t>4.	</a:t>
            </a:r>
            <a:r>
              <a:rPr lang="zh-CN" altLang="en-US" b="1" dirty="0">
                <a:solidFill>
                  <a:srgbClr val="006600"/>
                </a:solidFill>
                <a:latin typeface="+mn-ea"/>
                <a:ea typeface="+mn-ea"/>
              </a:rPr>
              <a:t>入侵检测原理</a:t>
            </a:r>
            <a:endParaRPr lang="zh-CN" altLang="en-US" dirty="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3C64CE71-A7CF-42EB-9CBC-48A0A474AAC3}" type="slidenum">
              <a:rPr lang="en-US" altLang="zh-CN" smtClean="0"/>
              <a:pPr>
                <a:defRPr/>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wipe(down)">
                                      <p:cBhvr>
                                        <p:cTn id="7" dur="500"/>
                                        <p:tgtEl>
                                          <p:spTgt spid="29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wipe(down)">
                                      <p:cBhvr>
                                        <p:cTn id="12" dur="500"/>
                                        <p:tgtEl>
                                          <p:spTgt spid="29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660400" y="1643063"/>
            <a:ext cx="8915400" cy="4572000"/>
          </a:xfrm>
        </p:spPr>
        <p:txBody>
          <a:bodyPr/>
          <a:lstStyle/>
          <a:p>
            <a:pPr marL="0" indent="-457200">
              <a:lnSpc>
                <a:spcPct val="150000"/>
              </a:lnSpc>
              <a:spcBef>
                <a:spcPct val="0"/>
              </a:spcBef>
            </a:pPr>
            <a:r>
              <a:rPr lang="zh-CN" altLang="en-US" sz="2800" dirty="0">
                <a:solidFill>
                  <a:srgbClr val="FF0000"/>
                </a:solidFill>
              </a:rPr>
              <a:t>统计分析：</a:t>
            </a:r>
            <a:r>
              <a:rPr lang="zh-CN" altLang="en-US" sz="2800" dirty="0"/>
              <a:t>首先给系统对象（如用户、文件、目录和设备等）创建一个统计描述，统计正常使用时的一些测量属性（如访问次数、操作失败次数和延时等）。</a:t>
            </a:r>
          </a:p>
          <a:p>
            <a:pPr marL="0" indent="-457200">
              <a:lnSpc>
                <a:spcPct val="150000"/>
              </a:lnSpc>
              <a:spcBef>
                <a:spcPct val="0"/>
              </a:spcBef>
            </a:pPr>
            <a:r>
              <a:rPr lang="zh-CN" altLang="en-US" sz="2800" dirty="0"/>
              <a:t>测量属性的</a:t>
            </a:r>
            <a:r>
              <a:rPr lang="zh-CN" altLang="en-US" sz="2800" dirty="0">
                <a:solidFill>
                  <a:srgbClr val="FF0000"/>
                </a:solidFill>
              </a:rPr>
              <a:t>平均值和偏差</a:t>
            </a:r>
            <a:r>
              <a:rPr lang="zh-CN" altLang="en-US" sz="2800" dirty="0"/>
              <a:t>被用来与网络、系统的行为进行比较，任何观察值在正常值范围之外时，就认为有入侵发生。</a:t>
            </a:r>
          </a:p>
        </p:txBody>
      </p:sp>
      <p:sp>
        <p:nvSpPr>
          <p:cNvPr id="33795" name="Rectangle 2"/>
          <p:cNvSpPr>
            <a:spLocks noGrp="1" noChangeArrowheads="1"/>
          </p:cNvSpPr>
          <p:nvPr>
            <p:ph type="title"/>
          </p:nvPr>
        </p:nvSpPr>
        <p:spPr>
          <a:xfrm>
            <a:off x="1712640" y="260648"/>
            <a:ext cx="6208734" cy="762000"/>
          </a:xfrm>
        </p:spPr>
        <p:txBody>
          <a:bodyPr/>
          <a:lstStyle/>
          <a:p>
            <a:pPr eaLnBrk="1" hangingPunct="1"/>
            <a:r>
              <a:rPr lang="en-US" altLang="zh-CN" b="1" dirty="0">
                <a:solidFill>
                  <a:srgbClr val="006600"/>
                </a:solidFill>
                <a:latin typeface="+mn-ea"/>
                <a:ea typeface="+mn-ea"/>
              </a:rPr>
              <a:t>4.	</a:t>
            </a:r>
            <a:r>
              <a:rPr lang="zh-CN" altLang="en-US" b="1" dirty="0">
                <a:solidFill>
                  <a:srgbClr val="006600"/>
                </a:solidFill>
                <a:latin typeface="+mn-ea"/>
                <a:ea typeface="+mn-ea"/>
              </a:rPr>
              <a:t>入侵检测原理</a:t>
            </a:r>
            <a:endParaRPr lang="zh-CN" altLang="en-US" dirty="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84DE0767-6BDD-4871-A178-1D58DE94BB42}" type="slidenum">
              <a:rPr lang="en-US" altLang="zh-CN"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wipe(down)">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wipe(down)">
                                      <p:cBhvr>
                                        <p:cTn id="12" dur="500"/>
                                        <p:tgtEl>
                                          <p:spTgt spid="307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541735" y="2000250"/>
            <a:ext cx="8667750" cy="3138488"/>
          </a:xfrm>
        </p:spPr>
        <p:txBody>
          <a:bodyPr/>
          <a:lstStyle/>
          <a:p>
            <a:pPr>
              <a:lnSpc>
                <a:spcPct val="150000"/>
              </a:lnSpc>
              <a:spcBef>
                <a:spcPct val="0"/>
              </a:spcBef>
            </a:pPr>
            <a:r>
              <a:rPr lang="zh-CN" altLang="en-US" sz="2800" dirty="0">
                <a:solidFill>
                  <a:srgbClr val="FF0000"/>
                </a:solidFill>
              </a:rPr>
              <a:t>完整性分析：</a:t>
            </a:r>
            <a:r>
              <a:rPr lang="zh-CN" altLang="en-US" sz="2800" dirty="0"/>
              <a:t>主要关注某个文件或对象是否被更改，包括文件和目录的内容及属性。在发现被更改的、被安装木马的应用程序方面特别有效。</a:t>
            </a:r>
          </a:p>
        </p:txBody>
      </p:sp>
      <p:sp>
        <p:nvSpPr>
          <p:cNvPr id="34819" name="Rectangle 2"/>
          <p:cNvSpPr>
            <a:spLocks noGrp="1" noChangeArrowheads="1"/>
          </p:cNvSpPr>
          <p:nvPr>
            <p:ph type="title"/>
          </p:nvPr>
        </p:nvSpPr>
        <p:spPr/>
        <p:txBody>
          <a:bodyPr/>
          <a:lstStyle/>
          <a:p>
            <a:pPr eaLnBrk="1" hangingPunct="1"/>
            <a:r>
              <a:rPr lang="en-US" altLang="zh-CN" b="1" dirty="0">
                <a:solidFill>
                  <a:srgbClr val="006600"/>
                </a:solidFill>
                <a:latin typeface="+mn-ea"/>
                <a:ea typeface="+mn-ea"/>
              </a:rPr>
              <a:t>4.	</a:t>
            </a:r>
            <a:r>
              <a:rPr lang="zh-CN" altLang="en-US" b="1" dirty="0">
                <a:solidFill>
                  <a:srgbClr val="006600"/>
                </a:solidFill>
                <a:latin typeface="+mn-ea"/>
                <a:ea typeface="+mn-ea"/>
              </a:rPr>
              <a:t>入侵检测原理</a:t>
            </a:r>
            <a:endParaRPr lang="zh-CN" altLang="en-US" dirty="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0402C1F9-1C59-417D-928D-5682DC938A26}"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a:t>大  纲</a:t>
            </a:r>
          </a:p>
        </p:txBody>
      </p:sp>
      <p:sp>
        <p:nvSpPr>
          <p:cNvPr id="3" name="内容占位符 2"/>
          <p:cNvSpPr>
            <a:spLocks noGrp="1"/>
          </p:cNvSpPr>
          <p:nvPr>
            <p:ph idx="1"/>
          </p:nvPr>
        </p:nvSpPr>
        <p:spPr>
          <a:xfrm>
            <a:off x="809596" y="1785926"/>
            <a:ext cx="8785225" cy="4071965"/>
          </a:xfrm>
        </p:spPr>
        <p:txBody>
          <a:bodyPr/>
          <a:lstStyle/>
          <a:p>
            <a:pPr lvl="1" indent="-742950" eaLnBrk="1" hangingPunct="1">
              <a:lnSpc>
                <a:spcPct val="150000"/>
              </a:lnSpc>
              <a:spcBef>
                <a:spcPct val="0"/>
              </a:spcBef>
              <a:buFont typeface="Arial" charset="0"/>
              <a:buAutoNum type="arabicPeriod"/>
            </a:pPr>
            <a:r>
              <a:rPr lang="zh-CN" altLang="en-US" dirty="0"/>
              <a:t>入侵检测技术产生的原因</a:t>
            </a:r>
            <a:endParaRPr lang="en-US" altLang="zh-CN" dirty="0"/>
          </a:p>
          <a:p>
            <a:pPr lvl="1" indent="-742950" eaLnBrk="1" hangingPunct="1">
              <a:lnSpc>
                <a:spcPct val="150000"/>
              </a:lnSpc>
              <a:spcBef>
                <a:spcPct val="0"/>
              </a:spcBef>
              <a:buFont typeface="Arial" charset="0"/>
              <a:buAutoNum type="arabicPeriod"/>
            </a:pPr>
            <a:r>
              <a:rPr lang="zh-CN" altLang="en-US" dirty="0"/>
              <a:t>入侵检测概念及</a:t>
            </a:r>
            <a:r>
              <a:rPr lang="en-US" altLang="zh-CN" dirty="0"/>
              <a:t>P2DR</a:t>
            </a:r>
            <a:r>
              <a:rPr lang="zh-CN" altLang="en-US" dirty="0"/>
              <a:t>模型</a:t>
            </a:r>
            <a:endParaRPr lang="en-US" altLang="zh-CN" dirty="0"/>
          </a:p>
          <a:p>
            <a:pPr lvl="1" indent="-742950" eaLnBrk="1" hangingPunct="1">
              <a:lnSpc>
                <a:spcPct val="150000"/>
              </a:lnSpc>
              <a:spcBef>
                <a:spcPct val="0"/>
              </a:spcBef>
              <a:buFont typeface="Arial" charset="0"/>
              <a:buAutoNum type="arabicPeriod"/>
            </a:pPr>
            <a:r>
              <a:rPr lang="zh-CN" altLang="en-US" dirty="0"/>
              <a:t>入侵检测功能</a:t>
            </a:r>
            <a:endParaRPr lang="en-US" altLang="zh-CN" dirty="0"/>
          </a:p>
          <a:p>
            <a:pPr lvl="1" indent="-742950" eaLnBrk="1" hangingPunct="1">
              <a:lnSpc>
                <a:spcPct val="150000"/>
              </a:lnSpc>
              <a:spcBef>
                <a:spcPct val="0"/>
              </a:spcBef>
              <a:buFont typeface="Arial" charset="0"/>
              <a:buAutoNum type="arabicPeriod"/>
            </a:pPr>
            <a:r>
              <a:rPr lang="zh-CN" altLang="en-US" dirty="0"/>
              <a:t>入侵检测原理</a:t>
            </a:r>
            <a:endParaRPr lang="en-US" altLang="zh-CN" dirty="0"/>
          </a:p>
          <a:p>
            <a:pPr lvl="1" indent="-742950" eaLnBrk="1" hangingPunct="1">
              <a:lnSpc>
                <a:spcPct val="150000"/>
              </a:lnSpc>
              <a:spcBef>
                <a:spcPct val="0"/>
              </a:spcBef>
              <a:buFont typeface="Arial" charset="0"/>
              <a:buAutoNum type="arabicPeriod"/>
            </a:pPr>
            <a:r>
              <a:rPr lang="zh-CN" altLang="en-US" dirty="0"/>
              <a:t>入侵检测系统分类</a:t>
            </a:r>
            <a:endParaRPr lang="en-US" altLang="zh-CN" dirty="0"/>
          </a:p>
          <a:p>
            <a:pPr lvl="1" indent="-742950" eaLnBrk="1" hangingPunct="1">
              <a:lnSpc>
                <a:spcPct val="150000"/>
              </a:lnSpc>
              <a:spcBef>
                <a:spcPct val="0"/>
              </a:spcBef>
              <a:buFont typeface="Arial" charset="0"/>
              <a:buAutoNum type="arabicPeriod"/>
            </a:pPr>
            <a:r>
              <a:rPr lang="zh-CN" altLang="en-US" dirty="0"/>
              <a:t>入侵检测技术</a:t>
            </a:r>
            <a:endParaRPr lang="en-US" altLang="zh-CN" dirty="0"/>
          </a:p>
          <a:p>
            <a:pPr lvl="1" indent="-742950" eaLnBrk="1" hangingPunct="1">
              <a:lnSpc>
                <a:spcPct val="150000"/>
              </a:lnSpc>
              <a:spcBef>
                <a:spcPct val="0"/>
              </a:spcBef>
              <a:buFont typeface="Arial" charset="0"/>
              <a:buAutoNum type="arabicPeriod"/>
            </a:pPr>
            <a:r>
              <a:rPr lang="zh-CN" altLang="en-US" dirty="0"/>
              <a:t>入侵检测产品</a:t>
            </a:r>
          </a:p>
          <a:p>
            <a:pPr marL="514350" indent="-514350">
              <a:buSzPct val="80000"/>
            </a:pPr>
            <a:endParaRPr lang="en-US" altLang="zh-CN" dirty="0"/>
          </a:p>
          <a:p>
            <a:pPr>
              <a:buSzPct val="80000"/>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1037035" y="1600200"/>
            <a:ext cx="7475934" cy="4471988"/>
          </a:xfrm>
        </p:spPr>
        <p:txBody>
          <a:bodyPr/>
          <a:lstStyle/>
          <a:p>
            <a:pPr>
              <a:lnSpc>
                <a:spcPct val="150000"/>
              </a:lnSpc>
              <a:spcBef>
                <a:spcPct val="0"/>
              </a:spcBef>
              <a:buFont typeface="Arial" charset="0"/>
              <a:buNone/>
            </a:pPr>
            <a:r>
              <a:rPr lang="zh-CN" altLang="en-US" sz="2800" dirty="0">
                <a:solidFill>
                  <a:srgbClr val="FF0000"/>
                </a:solidFill>
              </a:rPr>
              <a:t>响应处理：</a:t>
            </a:r>
            <a:endParaRPr lang="en-US" altLang="zh-CN" sz="2800" dirty="0">
              <a:solidFill>
                <a:srgbClr val="FF0000"/>
              </a:solidFill>
            </a:endParaRPr>
          </a:p>
          <a:p>
            <a:pPr>
              <a:lnSpc>
                <a:spcPct val="150000"/>
              </a:lnSpc>
              <a:spcBef>
                <a:spcPct val="0"/>
              </a:spcBef>
            </a:pPr>
            <a:r>
              <a:rPr lang="zh-CN" altLang="en-US" sz="2800" dirty="0"/>
              <a:t>简单报警</a:t>
            </a:r>
          </a:p>
          <a:p>
            <a:pPr>
              <a:lnSpc>
                <a:spcPct val="150000"/>
              </a:lnSpc>
              <a:spcBef>
                <a:spcPct val="0"/>
              </a:spcBef>
            </a:pPr>
            <a:r>
              <a:rPr lang="zh-CN" altLang="en-US" sz="2800" dirty="0"/>
              <a:t>切断连接</a:t>
            </a:r>
          </a:p>
          <a:p>
            <a:pPr>
              <a:lnSpc>
                <a:spcPct val="150000"/>
              </a:lnSpc>
              <a:spcBef>
                <a:spcPct val="0"/>
              </a:spcBef>
            </a:pPr>
            <a:r>
              <a:rPr lang="zh-CN" altLang="en-US" sz="2800" dirty="0"/>
              <a:t>封锁用户</a:t>
            </a:r>
          </a:p>
          <a:p>
            <a:pPr>
              <a:lnSpc>
                <a:spcPct val="150000"/>
              </a:lnSpc>
              <a:spcBef>
                <a:spcPct val="0"/>
              </a:spcBef>
            </a:pPr>
            <a:r>
              <a:rPr lang="zh-CN" altLang="en-US" sz="2800" dirty="0"/>
              <a:t>改变文件属性</a:t>
            </a:r>
          </a:p>
          <a:p>
            <a:pPr>
              <a:lnSpc>
                <a:spcPct val="150000"/>
              </a:lnSpc>
              <a:spcBef>
                <a:spcPct val="0"/>
              </a:spcBef>
            </a:pPr>
            <a:r>
              <a:rPr lang="zh-CN" altLang="en-US" sz="2800" dirty="0"/>
              <a:t>回击攻击者</a:t>
            </a:r>
          </a:p>
        </p:txBody>
      </p:sp>
      <p:sp>
        <p:nvSpPr>
          <p:cNvPr id="35843" name="Rectangle 2"/>
          <p:cNvSpPr>
            <a:spLocks noGrp="1" noChangeArrowheads="1"/>
          </p:cNvSpPr>
          <p:nvPr>
            <p:ph type="title"/>
          </p:nvPr>
        </p:nvSpPr>
        <p:spPr/>
        <p:txBody>
          <a:bodyPr/>
          <a:lstStyle/>
          <a:p>
            <a:pPr eaLnBrk="1" hangingPunct="1"/>
            <a:r>
              <a:rPr lang="en-US" altLang="zh-CN" b="1" dirty="0">
                <a:solidFill>
                  <a:srgbClr val="006600"/>
                </a:solidFill>
                <a:latin typeface="+mn-ea"/>
                <a:ea typeface="+mn-ea"/>
              </a:rPr>
              <a:t>4.	</a:t>
            </a:r>
            <a:r>
              <a:rPr lang="zh-CN" altLang="en-US" b="1" dirty="0">
                <a:solidFill>
                  <a:srgbClr val="006600"/>
                </a:solidFill>
                <a:latin typeface="+mn-ea"/>
                <a:ea typeface="+mn-ea"/>
              </a:rPr>
              <a:t>入侵检测原理</a:t>
            </a:r>
            <a:endParaRPr lang="zh-CN" altLang="en-US" dirty="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A4AE2554-4231-4F36-B9AE-237D3D2D132F}" type="slidenum">
              <a:rPr lang="en-US" altLang="zh-CN" smtClean="0"/>
              <a:pPr>
                <a:defRPr/>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fade">
                                      <p:cBhvr>
                                        <p:cTn id="7" dur="2000"/>
                                        <p:tgtEl>
                                          <p:spTgt spid="327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Effect transition="in" filter="fade">
                                      <p:cBhvr>
                                        <p:cTn id="12" dur="2000"/>
                                        <p:tgtEl>
                                          <p:spTgt spid="327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770">
                                            <p:txEl>
                                              <p:pRg st="2" end="2"/>
                                            </p:txEl>
                                          </p:spTgt>
                                        </p:tgtEl>
                                        <p:attrNameLst>
                                          <p:attrName>style.visibility</p:attrName>
                                        </p:attrNameLst>
                                      </p:cBhvr>
                                      <p:to>
                                        <p:strVal val="visible"/>
                                      </p:to>
                                    </p:set>
                                    <p:animEffect transition="in" filter="fade">
                                      <p:cBhvr>
                                        <p:cTn id="17" dur="2000"/>
                                        <p:tgtEl>
                                          <p:spTgt spid="327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770">
                                            <p:txEl>
                                              <p:pRg st="3" end="3"/>
                                            </p:txEl>
                                          </p:spTgt>
                                        </p:tgtEl>
                                        <p:attrNameLst>
                                          <p:attrName>style.visibility</p:attrName>
                                        </p:attrNameLst>
                                      </p:cBhvr>
                                      <p:to>
                                        <p:strVal val="visible"/>
                                      </p:to>
                                    </p:set>
                                    <p:animEffect transition="in" filter="fade">
                                      <p:cBhvr>
                                        <p:cTn id="22" dur="2000"/>
                                        <p:tgtEl>
                                          <p:spTgt spid="327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770">
                                            <p:txEl>
                                              <p:pRg st="4" end="4"/>
                                            </p:txEl>
                                          </p:spTgt>
                                        </p:tgtEl>
                                        <p:attrNameLst>
                                          <p:attrName>style.visibility</p:attrName>
                                        </p:attrNameLst>
                                      </p:cBhvr>
                                      <p:to>
                                        <p:strVal val="visible"/>
                                      </p:to>
                                    </p:set>
                                    <p:animEffect transition="in" filter="fade">
                                      <p:cBhvr>
                                        <p:cTn id="27" dur="2000"/>
                                        <p:tgtEl>
                                          <p:spTgt spid="327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770">
                                            <p:txEl>
                                              <p:pRg st="5" end="5"/>
                                            </p:txEl>
                                          </p:spTgt>
                                        </p:tgtEl>
                                        <p:attrNameLst>
                                          <p:attrName>style.visibility</p:attrName>
                                        </p:attrNameLst>
                                      </p:cBhvr>
                                      <p:to>
                                        <p:strVal val="visible"/>
                                      </p:to>
                                    </p:set>
                                    <p:animEffect transition="in" filter="fade">
                                      <p:cBhvr>
                                        <p:cTn id="32" dur="2000"/>
                                        <p:tgtEl>
                                          <p:spTgt spid="327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7"/>
          <p:cNvSpPr>
            <a:spLocks noGrp="1" noChangeArrowheads="1"/>
          </p:cNvSpPr>
          <p:nvPr>
            <p:ph idx="1"/>
          </p:nvPr>
        </p:nvSpPr>
        <p:spPr>
          <a:xfrm>
            <a:off x="660400" y="2143126"/>
            <a:ext cx="8420100" cy="3490913"/>
          </a:xfrm>
        </p:spPr>
        <p:txBody>
          <a:bodyPr/>
          <a:lstStyle/>
          <a:p>
            <a:pPr>
              <a:lnSpc>
                <a:spcPct val="150000"/>
              </a:lnSpc>
              <a:spcBef>
                <a:spcPct val="0"/>
              </a:spcBef>
              <a:buFont typeface="Arial" charset="0"/>
              <a:buNone/>
            </a:pPr>
            <a:r>
              <a:rPr lang="zh-CN" altLang="en-US" sz="2800" dirty="0">
                <a:solidFill>
                  <a:srgbClr val="FF0000"/>
                </a:solidFill>
              </a:rPr>
              <a:t>入侵检测系统性能关键参数：</a:t>
            </a:r>
            <a:endParaRPr lang="en-US" altLang="zh-CN" sz="2800" dirty="0">
              <a:solidFill>
                <a:srgbClr val="FF0000"/>
              </a:solidFill>
            </a:endParaRPr>
          </a:p>
          <a:p>
            <a:pPr>
              <a:lnSpc>
                <a:spcPct val="150000"/>
              </a:lnSpc>
              <a:spcBef>
                <a:spcPct val="0"/>
              </a:spcBef>
            </a:pPr>
            <a:r>
              <a:rPr lang="zh-CN" altLang="en-US" sz="2800" dirty="0">
                <a:solidFill>
                  <a:srgbClr val="FF0000"/>
                </a:solidFill>
              </a:rPr>
              <a:t>误报</a:t>
            </a:r>
            <a:r>
              <a:rPr lang="en-US" altLang="zh-CN" sz="2800" dirty="0">
                <a:solidFill>
                  <a:srgbClr val="FF0000"/>
                </a:solidFill>
              </a:rPr>
              <a:t>(</a:t>
            </a:r>
            <a:r>
              <a:rPr lang="en-US" altLang="zh-CN" sz="2800" i="1" dirty="0">
                <a:solidFill>
                  <a:srgbClr val="FF0000"/>
                </a:solidFill>
              </a:rPr>
              <a:t>false positive</a:t>
            </a:r>
            <a:r>
              <a:rPr lang="en-US" altLang="zh-CN" sz="2800" dirty="0">
                <a:solidFill>
                  <a:srgbClr val="FF0000"/>
                </a:solidFill>
              </a:rPr>
              <a:t>)</a:t>
            </a:r>
            <a:r>
              <a:rPr lang="zh-CN" altLang="en-US" sz="2800" dirty="0">
                <a:solidFill>
                  <a:srgbClr val="FF0000"/>
                </a:solidFill>
              </a:rPr>
              <a:t>：</a:t>
            </a:r>
            <a:r>
              <a:rPr lang="zh-CN" altLang="en-US" sz="2800" dirty="0"/>
              <a:t>如果系统错误地将异常活动定义为入侵</a:t>
            </a:r>
          </a:p>
          <a:p>
            <a:pPr>
              <a:lnSpc>
                <a:spcPct val="150000"/>
              </a:lnSpc>
              <a:spcBef>
                <a:spcPct val="0"/>
              </a:spcBef>
            </a:pPr>
            <a:r>
              <a:rPr lang="zh-CN" altLang="en-US" sz="2800" dirty="0">
                <a:solidFill>
                  <a:srgbClr val="FF0000"/>
                </a:solidFill>
              </a:rPr>
              <a:t>漏报</a:t>
            </a:r>
            <a:r>
              <a:rPr lang="en-US" altLang="zh-CN" sz="2800" dirty="0">
                <a:solidFill>
                  <a:srgbClr val="FF0000"/>
                </a:solidFill>
              </a:rPr>
              <a:t>(</a:t>
            </a:r>
            <a:r>
              <a:rPr lang="en-US" altLang="zh-CN" sz="2800" i="1" dirty="0">
                <a:solidFill>
                  <a:srgbClr val="FF0000"/>
                </a:solidFill>
              </a:rPr>
              <a:t>false negative</a:t>
            </a:r>
            <a:r>
              <a:rPr lang="en-US" altLang="zh-CN" sz="2800" dirty="0">
                <a:solidFill>
                  <a:srgbClr val="FF0000"/>
                </a:solidFill>
              </a:rPr>
              <a:t>)</a:t>
            </a:r>
            <a:r>
              <a:rPr lang="zh-CN" altLang="en-US" sz="2800" dirty="0">
                <a:solidFill>
                  <a:srgbClr val="FF0000"/>
                </a:solidFill>
              </a:rPr>
              <a:t>：</a:t>
            </a:r>
            <a:r>
              <a:rPr lang="zh-CN" altLang="en-US" sz="2800" dirty="0"/>
              <a:t>如果系统未能检测出真正的入侵行为</a:t>
            </a:r>
          </a:p>
        </p:txBody>
      </p:sp>
      <p:sp>
        <p:nvSpPr>
          <p:cNvPr id="36867" name="Rectangle 2"/>
          <p:cNvSpPr>
            <a:spLocks noGrp="1" noChangeArrowheads="1"/>
          </p:cNvSpPr>
          <p:nvPr>
            <p:ph type="title"/>
          </p:nvPr>
        </p:nvSpPr>
        <p:spPr/>
        <p:txBody>
          <a:bodyPr/>
          <a:lstStyle/>
          <a:p>
            <a:pPr eaLnBrk="1" hangingPunct="1"/>
            <a:r>
              <a:rPr lang="en-US" altLang="zh-CN" b="1" dirty="0">
                <a:solidFill>
                  <a:srgbClr val="006600"/>
                </a:solidFill>
                <a:latin typeface="+mn-ea"/>
                <a:ea typeface="+mn-ea"/>
              </a:rPr>
              <a:t>4.	</a:t>
            </a:r>
            <a:r>
              <a:rPr lang="zh-CN" altLang="en-US" b="1" dirty="0">
                <a:solidFill>
                  <a:srgbClr val="006600"/>
                </a:solidFill>
                <a:latin typeface="+mn-ea"/>
                <a:ea typeface="+mn-ea"/>
              </a:rPr>
              <a:t>入侵检测原理</a:t>
            </a:r>
            <a:endParaRPr lang="zh-CN" altLang="en-US" dirty="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BB0943B-1DA5-4794-AEC0-20DC230A609B}"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body" idx="1"/>
          </p:nvPr>
        </p:nvSpPr>
        <p:spPr>
          <a:xfrm>
            <a:off x="619126" y="1052513"/>
            <a:ext cx="8776097" cy="5662612"/>
          </a:xfrm>
          <a:noFill/>
        </p:spPr>
        <p:txBody>
          <a:bodyPr lIns="92075" tIns="46038" rIns="92075" bIns="46038"/>
          <a:lstStyle/>
          <a:p>
            <a:pPr marL="609600" indent="-609600">
              <a:lnSpc>
                <a:spcPct val="130000"/>
              </a:lnSpc>
              <a:spcBef>
                <a:spcPct val="0"/>
              </a:spcBef>
            </a:pPr>
            <a:r>
              <a:rPr lang="zh-CN" altLang="en-US" sz="2400" dirty="0"/>
              <a:t>根据</a:t>
            </a:r>
            <a:r>
              <a:rPr lang="zh-CN" altLang="en-US" sz="2400" dirty="0">
                <a:solidFill>
                  <a:srgbClr val="FF00FF"/>
                </a:solidFill>
              </a:rPr>
              <a:t>数据来源</a:t>
            </a:r>
            <a:r>
              <a:rPr lang="zh-CN" altLang="en-US" sz="2400" dirty="0"/>
              <a:t>分类</a:t>
            </a:r>
          </a:p>
          <a:p>
            <a:pPr marL="990600" lvl="1" indent="-533400">
              <a:lnSpc>
                <a:spcPct val="130000"/>
              </a:lnSpc>
              <a:spcBef>
                <a:spcPct val="0"/>
              </a:spcBef>
              <a:buSzPct val="60000"/>
              <a:buFont typeface="Wingdings" pitchFamily="2" charset="2"/>
              <a:buChar char="Ø"/>
            </a:pPr>
            <a:r>
              <a:rPr lang="zh-CN" altLang="en-US" sz="2400" i="1" dirty="0"/>
              <a:t>主机入侵检测系统（</a:t>
            </a:r>
            <a:r>
              <a:rPr lang="en-US" altLang="zh-CN" sz="2400" i="1" dirty="0"/>
              <a:t>HIDS</a:t>
            </a:r>
            <a:r>
              <a:rPr lang="zh-CN" altLang="en-US" sz="2400" i="1" dirty="0"/>
              <a:t>）</a:t>
            </a:r>
          </a:p>
          <a:p>
            <a:pPr marL="990600" lvl="1" indent="-533400">
              <a:lnSpc>
                <a:spcPct val="130000"/>
              </a:lnSpc>
              <a:spcBef>
                <a:spcPct val="0"/>
              </a:spcBef>
              <a:buSzPct val="60000"/>
              <a:buFont typeface="Wingdings" pitchFamily="2" charset="2"/>
              <a:buChar char="Ø"/>
            </a:pPr>
            <a:r>
              <a:rPr lang="zh-CN" altLang="en-US" sz="2400" i="1" dirty="0"/>
              <a:t>网络入侵检测系统（</a:t>
            </a:r>
            <a:r>
              <a:rPr lang="en-US" altLang="zh-CN" sz="2400" i="1" dirty="0"/>
              <a:t>NIDS</a:t>
            </a:r>
            <a:r>
              <a:rPr lang="zh-CN" altLang="en-US" sz="2400" i="1" dirty="0"/>
              <a:t>）</a:t>
            </a:r>
          </a:p>
          <a:p>
            <a:pPr marL="609600" indent="-609600">
              <a:lnSpc>
                <a:spcPct val="130000"/>
              </a:lnSpc>
              <a:spcBef>
                <a:spcPct val="0"/>
              </a:spcBef>
            </a:pPr>
            <a:r>
              <a:rPr lang="zh-CN" altLang="en-US" sz="2400" dirty="0"/>
              <a:t>根据</a:t>
            </a:r>
            <a:r>
              <a:rPr lang="zh-CN" altLang="en-US" sz="2400" dirty="0">
                <a:solidFill>
                  <a:srgbClr val="FF00FF"/>
                </a:solidFill>
              </a:rPr>
              <a:t>分析方法</a:t>
            </a:r>
            <a:r>
              <a:rPr lang="zh-CN" altLang="en-US" sz="2400" dirty="0"/>
              <a:t>分类</a:t>
            </a:r>
          </a:p>
          <a:p>
            <a:pPr marL="990600" lvl="1" indent="-533400">
              <a:lnSpc>
                <a:spcPct val="130000"/>
              </a:lnSpc>
              <a:spcBef>
                <a:spcPct val="0"/>
              </a:spcBef>
              <a:buSzPct val="60000"/>
              <a:buFont typeface="Wingdings" pitchFamily="2" charset="2"/>
              <a:buChar char="Ø"/>
            </a:pPr>
            <a:r>
              <a:rPr lang="zh-CN" altLang="en-US" sz="2400" i="1" dirty="0"/>
              <a:t>异常检测模型（</a:t>
            </a:r>
            <a:r>
              <a:rPr lang="en-US" altLang="zh-CN" sz="2400" i="1" dirty="0"/>
              <a:t>Anomaly Detection Model</a:t>
            </a:r>
            <a:r>
              <a:rPr lang="zh-CN" altLang="en-US" sz="2400" i="1" dirty="0"/>
              <a:t>）</a:t>
            </a:r>
          </a:p>
          <a:p>
            <a:pPr marL="990600" lvl="1" indent="-533400">
              <a:lnSpc>
                <a:spcPct val="130000"/>
              </a:lnSpc>
              <a:spcBef>
                <a:spcPct val="0"/>
              </a:spcBef>
              <a:buSzPct val="60000"/>
              <a:buFont typeface="Wingdings" pitchFamily="2" charset="2"/>
              <a:buChar char="Ø"/>
            </a:pPr>
            <a:r>
              <a:rPr lang="zh-CN" altLang="en-US" sz="2400" i="1" dirty="0"/>
              <a:t>误用检测模型（</a:t>
            </a:r>
            <a:r>
              <a:rPr lang="en-US" altLang="zh-CN" sz="2400" i="1" dirty="0"/>
              <a:t>Misuse Detection Model</a:t>
            </a:r>
            <a:r>
              <a:rPr lang="zh-CN" altLang="en-US" sz="2400" i="1" dirty="0"/>
              <a:t>）</a:t>
            </a:r>
          </a:p>
          <a:p>
            <a:pPr marL="609600" indent="-609600">
              <a:lnSpc>
                <a:spcPct val="130000"/>
              </a:lnSpc>
              <a:spcBef>
                <a:spcPct val="0"/>
              </a:spcBef>
            </a:pPr>
            <a:r>
              <a:rPr lang="zh-CN" altLang="en-US" sz="2400" dirty="0"/>
              <a:t>根据</a:t>
            </a:r>
            <a:r>
              <a:rPr lang="zh-CN" altLang="en-US" sz="2400" dirty="0">
                <a:solidFill>
                  <a:srgbClr val="FF00FF"/>
                </a:solidFill>
              </a:rPr>
              <a:t>时效性</a:t>
            </a:r>
            <a:r>
              <a:rPr lang="zh-CN" altLang="en-US" sz="2400" dirty="0"/>
              <a:t>分类</a:t>
            </a:r>
          </a:p>
          <a:p>
            <a:pPr marL="990600" lvl="1" indent="-533400">
              <a:lnSpc>
                <a:spcPct val="130000"/>
              </a:lnSpc>
              <a:spcBef>
                <a:spcPct val="0"/>
              </a:spcBef>
              <a:buSzPct val="60000"/>
              <a:buFont typeface="Wingdings" pitchFamily="2" charset="2"/>
              <a:buChar char="Ø"/>
            </a:pPr>
            <a:r>
              <a:rPr lang="zh-CN" altLang="en-US" sz="2400" i="1" dirty="0"/>
              <a:t>离线入侵检测系统（</a:t>
            </a:r>
            <a:r>
              <a:rPr lang="en-US" altLang="zh-CN" sz="2400" i="1" dirty="0"/>
              <a:t>off-line IDS</a:t>
            </a:r>
            <a:r>
              <a:rPr lang="zh-CN" altLang="en-US" sz="2400" i="1" dirty="0"/>
              <a:t>）</a:t>
            </a:r>
          </a:p>
          <a:p>
            <a:pPr marL="990600" lvl="1" indent="-533400">
              <a:lnSpc>
                <a:spcPct val="130000"/>
              </a:lnSpc>
              <a:spcBef>
                <a:spcPct val="0"/>
              </a:spcBef>
              <a:buSzPct val="60000"/>
              <a:buFont typeface="Wingdings" pitchFamily="2" charset="2"/>
              <a:buChar char="Ø"/>
            </a:pPr>
            <a:r>
              <a:rPr lang="zh-CN" altLang="en-US" sz="2400" i="1" dirty="0"/>
              <a:t>在线入侵检测系统（</a:t>
            </a:r>
            <a:r>
              <a:rPr lang="en-US" altLang="zh-CN" sz="2400" i="1" dirty="0"/>
              <a:t>On-line IDS</a:t>
            </a:r>
            <a:r>
              <a:rPr lang="zh-CN" altLang="en-US" sz="2400" i="1" dirty="0"/>
              <a:t>）</a:t>
            </a:r>
          </a:p>
          <a:p>
            <a:pPr marL="609600" indent="-609600">
              <a:lnSpc>
                <a:spcPct val="130000"/>
              </a:lnSpc>
              <a:spcBef>
                <a:spcPct val="0"/>
              </a:spcBef>
            </a:pPr>
            <a:r>
              <a:rPr lang="zh-CN" altLang="en-US" sz="2400" dirty="0"/>
              <a:t>根据</a:t>
            </a:r>
            <a:r>
              <a:rPr lang="zh-CN" altLang="en-US" sz="2400" dirty="0">
                <a:solidFill>
                  <a:srgbClr val="FF00FF"/>
                </a:solidFill>
              </a:rPr>
              <a:t>分布性</a:t>
            </a:r>
            <a:r>
              <a:rPr lang="zh-CN" altLang="en-US" sz="2400" dirty="0"/>
              <a:t>分类</a:t>
            </a:r>
          </a:p>
          <a:p>
            <a:pPr marL="990600" lvl="1" indent="-533400">
              <a:lnSpc>
                <a:spcPct val="130000"/>
              </a:lnSpc>
              <a:spcBef>
                <a:spcPct val="0"/>
              </a:spcBef>
              <a:buSzPct val="60000"/>
              <a:buFont typeface="Wingdings" pitchFamily="2" charset="2"/>
              <a:buChar char="Ø"/>
            </a:pPr>
            <a:r>
              <a:rPr lang="zh-CN" altLang="en-US" sz="2400" i="1" dirty="0"/>
              <a:t>集中式</a:t>
            </a:r>
          </a:p>
          <a:p>
            <a:pPr marL="990600" lvl="1" indent="-533400">
              <a:lnSpc>
                <a:spcPct val="130000"/>
              </a:lnSpc>
              <a:spcBef>
                <a:spcPct val="0"/>
              </a:spcBef>
              <a:buSzPct val="60000"/>
              <a:buFont typeface="Wingdings" pitchFamily="2" charset="2"/>
              <a:buChar char="Ø"/>
            </a:pPr>
            <a:r>
              <a:rPr lang="zh-CN" altLang="en-US" sz="2400" i="1" dirty="0"/>
              <a:t>分布式</a:t>
            </a:r>
          </a:p>
        </p:txBody>
      </p:sp>
      <p:sp>
        <p:nvSpPr>
          <p:cNvPr id="38915" name="标题 3"/>
          <p:cNvSpPr>
            <a:spLocks noGrp="1"/>
          </p:cNvSpPr>
          <p:nvPr>
            <p:ph type="title"/>
          </p:nvPr>
        </p:nvSpPr>
        <p:spPr/>
        <p:txBody>
          <a:bodyPr/>
          <a:lstStyle/>
          <a:p>
            <a:r>
              <a:rPr lang="en-US" altLang="zh-CN" b="1" dirty="0">
                <a:solidFill>
                  <a:srgbClr val="006600"/>
                </a:solidFill>
                <a:latin typeface="+mn-ea"/>
                <a:ea typeface="+mn-ea"/>
              </a:rPr>
              <a:t>5.	</a:t>
            </a:r>
            <a:r>
              <a:rPr lang="zh-CN" altLang="en-US" b="1" dirty="0">
                <a:solidFill>
                  <a:srgbClr val="006600"/>
                </a:solidFill>
                <a:latin typeface="+mn-ea"/>
                <a:ea typeface="+mn-ea"/>
              </a:rPr>
              <a:t>入侵检测系统分类</a:t>
            </a:r>
            <a:endParaRPr lang="zh-CN" altLang="en-US" dirty="0">
              <a:latin typeface="+mn-ea"/>
              <a:ea typeface="+mn-ea"/>
            </a:endParaRPr>
          </a:p>
        </p:txBody>
      </p:sp>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E9E06A5F-677C-4D5C-85CA-60C8100908C9}" type="slidenum">
              <a:rPr lang="en-US" altLang="zh-CN" smtClean="0"/>
              <a:pPr>
                <a:defRPr/>
              </a:pPr>
              <a:t>22</a:t>
            </a:fld>
            <a:endParaRPr lang="en-US" altLang="zh-CN"/>
          </a:p>
        </p:txBody>
      </p:sp>
    </p:spTree>
    <p:extLst>
      <p:ext uri="{BB962C8B-B14F-4D97-AF65-F5344CB8AC3E}">
        <p14:creationId xmlns:p14="http://schemas.microsoft.com/office/powerpoint/2010/main" val="4205345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b="1" dirty="0">
                <a:solidFill>
                  <a:srgbClr val="006600"/>
                </a:solidFill>
                <a:latin typeface="+mn-ea"/>
                <a:ea typeface="+mn-ea"/>
              </a:rPr>
              <a:t>5.	</a:t>
            </a:r>
            <a:r>
              <a:rPr lang="zh-CN" altLang="en-US" b="1" dirty="0">
                <a:solidFill>
                  <a:srgbClr val="006600"/>
                </a:solidFill>
                <a:latin typeface="+mn-ea"/>
                <a:ea typeface="+mn-ea"/>
              </a:rPr>
              <a:t>入侵检测系统分类</a:t>
            </a:r>
            <a:endParaRPr lang="zh-CN" altLang="en-US" dirty="0">
              <a:latin typeface="+mn-ea"/>
              <a:ea typeface="+mn-ea"/>
            </a:endParaRPr>
          </a:p>
        </p:txBody>
      </p:sp>
      <p:sp>
        <p:nvSpPr>
          <p:cNvPr id="39939" name="Rectangle 3"/>
          <p:cNvSpPr>
            <a:spLocks noGrp="1" noChangeArrowheads="1"/>
          </p:cNvSpPr>
          <p:nvPr>
            <p:ph type="body" idx="1"/>
          </p:nvPr>
        </p:nvSpPr>
        <p:spPr>
          <a:xfrm>
            <a:off x="428229" y="3262313"/>
            <a:ext cx="4445661" cy="2665412"/>
          </a:xfrm>
          <a:noFill/>
        </p:spPr>
        <p:txBody>
          <a:bodyPr lIns="92075" tIns="46038" rIns="92075" bIns="46038"/>
          <a:lstStyle/>
          <a:p>
            <a:r>
              <a:rPr lang="zh-CN" altLang="en-US" sz="2000">
                <a:latin typeface="黑体" pitchFamily="49" charset="-122"/>
                <a:ea typeface="黑体" pitchFamily="49" charset="-122"/>
              </a:rPr>
              <a:t>安装于被保护的主机中</a:t>
            </a:r>
          </a:p>
          <a:p>
            <a:r>
              <a:rPr lang="zh-CN" altLang="en-US" sz="2000">
                <a:latin typeface="黑体" pitchFamily="49" charset="-122"/>
                <a:ea typeface="黑体" pitchFamily="49" charset="-122"/>
              </a:rPr>
              <a:t>主要分析主机内部活动</a:t>
            </a:r>
          </a:p>
          <a:p>
            <a:pPr lvl="1">
              <a:buSzPct val="60000"/>
              <a:buFont typeface="Wingdings" pitchFamily="2" charset="2"/>
              <a:buChar char="Ø"/>
            </a:pPr>
            <a:r>
              <a:rPr lang="zh-CN" altLang="en-US" sz="2000" i="1">
                <a:latin typeface="黑体" pitchFamily="49" charset="-122"/>
                <a:ea typeface="黑体" pitchFamily="49" charset="-122"/>
              </a:rPr>
              <a:t>系统日志</a:t>
            </a:r>
          </a:p>
          <a:p>
            <a:pPr lvl="1">
              <a:buSzPct val="60000"/>
              <a:buFont typeface="Wingdings" pitchFamily="2" charset="2"/>
              <a:buChar char="Ø"/>
            </a:pPr>
            <a:r>
              <a:rPr lang="zh-CN" altLang="en-US" sz="2000" i="1">
                <a:latin typeface="黑体" pitchFamily="49" charset="-122"/>
                <a:ea typeface="黑体" pitchFamily="49" charset="-122"/>
              </a:rPr>
              <a:t>系统调用</a:t>
            </a:r>
          </a:p>
          <a:p>
            <a:pPr lvl="1">
              <a:buSzPct val="60000"/>
              <a:buFont typeface="Wingdings" pitchFamily="2" charset="2"/>
              <a:buChar char="Ø"/>
            </a:pPr>
            <a:r>
              <a:rPr lang="zh-CN" altLang="en-US" sz="2000" i="1">
                <a:latin typeface="黑体" pitchFamily="49" charset="-122"/>
                <a:ea typeface="黑体" pitchFamily="49" charset="-122"/>
              </a:rPr>
              <a:t>文件完整性检查</a:t>
            </a:r>
          </a:p>
          <a:p>
            <a:r>
              <a:rPr lang="zh-CN" altLang="en-US" sz="2000">
                <a:latin typeface="黑体" pitchFamily="49" charset="-122"/>
                <a:ea typeface="黑体" pitchFamily="49" charset="-122"/>
              </a:rPr>
              <a:t>占用一定的系统资源</a:t>
            </a:r>
          </a:p>
        </p:txBody>
      </p:sp>
      <p:sp>
        <p:nvSpPr>
          <p:cNvPr id="39940" name="Rectangle 4"/>
          <p:cNvSpPr>
            <a:spLocks noChangeArrowheads="1"/>
          </p:cNvSpPr>
          <p:nvPr/>
        </p:nvSpPr>
        <p:spPr bwMode="auto">
          <a:xfrm>
            <a:off x="4992556" y="3262313"/>
            <a:ext cx="4641717" cy="295275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FontTx/>
              <a:buChar char="•"/>
            </a:pPr>
            <a:r>
              <a:rPr lang="zh-CN" altLang="en-US" sz="2000">
                <a:latin typeface="黑体" pitchFamily="49" charset="-122"/>
                <a:ea typeface="黑体" pitchFamily="49" charset="-122"/>
              </a:rPr>
              <a:t>安装在被保护的网段中</a:t>
            </a:r>
          </a:p>
          <a:p>
            <a:pPr marL="342900" indent="-342900">
              <a:spcBef>
                <a:spcPct val="20000"/>
              </a:spcBef>
              <a:buClr>
                <a:schemeClr val="tx1"/>
              </a:buClr>
              <a:buFontTx/>
              <a:buChar char="•"/>
            </a:pPr>
            <a:r>
              <a:rPr lang="zh-CN" altLang="en-US" sz="2000">
                <a:latin typeface="黑体" pitchFamily="49" charset="-122"/>
                <a:ea typeface="黑体" pitchFamily="49" charset="-122"/>
              </a:rPr>
              <a:t>混杂模式监听</a:t>
            </a:r>
          </a:p>
          <a:p>
            <a:pPr marL="342900" indent="-342900">
              <a:spcBef>
                <a:spcPct val="20000"/>
              </a:spcBef>
              <a:buClr>
                <a:schemeClr val="tx1"/>
              </a:buClr>
              <a:buFontTx/>
              <a:buChar char="•"/>
            </a:pPr>
            <a:r>
              <a:rPr lang="zh-CN" altLang="en-US" sz="2000">
                <a:latin typeface="黑体" pitchFamily="49" charset="-122"/>
                <a:ea typeface="黑体" pitchFamily="49" charset="-122"/>
              </a:rPr>
              <a:t>分析网段中所有的数据包</a:t>
            </a:r>
          </a:p>
          <a:p>
            <a:pPr marL="342900" indent="-342900">
              <a:spcBef>
                <a:spcPct val="20000"/>
              </a:spcBef>
              <a:buClr>
                <a:schemeClr val="tx1"/>
              </a:buClr>
              <a:buFontTx/>
              <a:buChar char="•"/>
            </a:pPr>
            <a:r>
              <a:rPr lang="zh-CN" altLang="en-US" sz="2000">
                <a:latin typeface="黑体" pitchFamily="49" charset="-122"/>
                <a:ea typeface="黑体" pitchFamily="49" charset="-122"/>
              </a:rPr>
              <a:t>实时检测和响应</a:t>
            </a:r>
          </a:p>
          <a:p>
            <a:pPr marL="342900" indent="-342900">
              <a:spcBef>
                <a:spcPct val="20000"/>
              </a:spcBef>
              <a:buClr>
                <a:schemeClr val="tx1"/>
              </a:buClr>
              <a:buFontTx/>
              <a:buChar char="•"/>
            </a:pPr>
            <a:r>
              <a:rPr lang="zh-CN" altLang="en-US" sz="2000">
                <a:latin typeface="黑体" pitchFamily="49" charset="-122"/>
                <a:ea typeface="黑体" pitchFamily="49" charset="-122"/>
              </a:rPr>
              <a:t>操作系统无关性</a:t>
            </a:r>
          </a:p>
          <a:p>
            <a:pPr marL="342900" indent="-342900">
              <a:spcBef>
                <a:spcPct val="20000"/>
              </a:spcBef>
              <a:buClr>
                <a:schemeClr val="tx1"/>
              </a:buClr>
              <a:buFontTx/>
              <a:buChar char="•"/>
            </a:pPr>
            <a:r>
              <a:rPr lang="zh-CN" altLang="en-US" sz="2000">
                <a:latin typeface="黑体" pitchFamily="49" charset="-122"/>
                <a:ea typeface="黑体" pitchFamily="49" charset="-122"/>
              </a:rPr>
              <a:t>不会增加网络中主机的负担</a:t>
            </a:r>
          </a:p>
        </p:txBody>
      </p:sp>
      <p:sp>
        <p:nvSpPr>
          <p:cNvPr id="39941" name="Text Box 10"/>
          <p:cNvSpPr txBox="1">
            <a:spLocks noChangeArrowheads="1"/>
          </p:cNvSpPr>
          <p:nvPr/>
        </p:nvSpPr>
        <p:spPr bwMode="auto">
          <a:xfrm>
            <a:off x="3381110" y="1374776"/>
            <a:ext cx="305435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F5210B"/>
                </a:solidFill>
                <a:latin typeface="Times New Roman" pitchFamily="18" charset="0"/>
                <a:ea typeface="黑体" pitchFamily="49" charset="-122"/>
              </a:rPr>
              <a:t>入侵检测系统</a:t>
            </a:r>
          </a:p>
        </p:txBody>
      </p:sp>
      <p:sp>
        <p:nvSpPr>
          <p:cNvPr id="39942" name="Rectangle 11"/>
          <p:cNvSpPr>
            <a:spLocks noChangeArrowheads="1"/>
          </p:cNvSpPr>
          <p:nvPr/>
        </p:nvSpPr>
        <p:spPr bwMode="auto">
          <a:xfrm>
            <a:off x="5343394" y="2813050"/>
            <a:ext cx="2969082"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黑体" pitchFamily="49" charset="-122"/>
                <a:ea typeface="黑体" pitchFamily="49" charset="-122"/>
              </a:rPr>
              <a:t>网络型入侵检测系统</a:t>
            </a:r>
          </a:p>
        </p:txBody>
      </p:sp>
      <p:sp>
        <p:nvSpPr>
          <p:cNvPr id="39943" name="Rectangle 12"/>
          <p:cNvSpPr>
            <a:spLocks noChangeArrowheads="1"/>
          </p:cNvSpPr>
          <p:nvPr/>
        </p:nvSpPr>
        <p:spPr bwMode="auto">
          <a:xfrm>
            <a:off x="741232" y="2817813"/>
            <a:ext cx="2969082"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Times New Roman" pitchFamily="18" charset="0"/>
                <a:ea typeface="黑体" pitchFamily="49" charset="-122"/>
              </a:rPr>
              <a:t>主机型入侵检测系统</a:t>
            </a:r>
            <a:endParaRPr kumimoji="1" lang="zh-CN" altLang="en-US" sz="2400" b="1">
              <a:solidFill>
                <a:srgbClr val="CC6600"/>
              </a:solidFill>
              <a:latin typeface="宋体" charset="-122"/>
              <a:ea typeface="黑体" pitchFamily="49" charset="-122"/>
            </a:endParaRPr>
          </a:p>
        </p:txBody>
      </p:sp>
      <p:sp>
        <p:nvSpPr>
          <p:cNvPr id="39944" name="Line 13"/>
          <p:cNvSpPr>
            <a:spLocks noChangeShapeType="1"/>
          </p:cNvSpPr>
          <p:nvPr/>
        </p:nvSpPr>
        <p:spPr bwMode="auto">
          <a:xfrm flipH="1">
            <a:off x="2457583" y="1833564"/>
            <a:ext cx="2173817" cy="1068387"/>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39945" name="Line 14"/>
          <p:cNvSpPr>
            <a:spLocks noChangeShapeType="1"/>
          </p:cNvSpPr>
          <p:nvPr/>
        </p:nvSpPr>
        <p:spPr bwMode="auto">
          <a:xfrm>
            <a:off x="4710510" y="1833564"/>
            <a:ext cx="2192734" cy="1068387"/>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10" name="灯片编号占位符 9"/>
          <p:cNvSpPr>
            <a:spLocks noGrp="1"/>
          </p:cNvSpPr>
          <p:nvPr>
            <p:ph type="sldNum" sz="quarter" idx="4294967295"/>
          </p:nvPr>
        </p:nvSpPr>
        <p:spPr>
          <a:xfrm>
            <a:off x="7099300" y="6356351"/>
            <a:ext cx="2311400" cy="365125"/>
          </a:xfrm>
          <a:prstGeom prst="rect">
            <a:avLst/>
          </a:prstGeom>
        </p:spPr>
        <p:txBody>
          <a:bodyPr/>
          <a:lstStyle/>
          <a:p>
            <a:pPr>
              <a:defRPr/>
            </a:pPr>
            <a:fld id="{E962AD30-62BF-477E-A2E7-3FCCF6C296D9}" type="slidenum">
              <a:rPr lang="en-US" altLang="zh-CN" smtClean="0"/>
              <a:pPr>
                <a:defRPr/>
              </a:pPr>
              <a:t>23</a:t>
            </a:fld>
            <a:endParaRPr lang="en-US" altLang="zh-CN"/>
          </a:p>
        </p:txBody>
      </p:sp>
    </p:spTree>
    <p:extLst>
      <p:ext uri="{BB962C8B-B14F-4D97-AF65-F5344CB8AC3E}">
        <p14:creationId xmlns:p14="http://schemas.microsoft.com/office/powerpoint/2010/main" val="210419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b="1" dirty="0">
                <a:solidFill>
                  <a:srgbClr val="006600"/>
                </a:solidFill>
                <a:latin typeface="+mn-ea"/>
                <a:ea typeface="+mn-ea"/>
              </a:rPr>
              <a:t>5.	</a:t>
            </a:r>
            <a:r>
              <a:rPr lang="zh-CN" altLang="en-US" b="1" dirty="0">
                <a:solidFill>
                  <a:srgbClr val="006600"/>
                </a:solidFill>
                <a:latin typeface="+mn-ea"/>
                <a:ea typeface="+mn-ea"/>
              </a:rPr>
              <a:t>入侵检测系统分类</a:t>
            </a:r>
            <a:endParaRPr lang="zh-CN" altLang="en-US" dirty="0">
              <a:latin typeface="+mn-ea"/>
              <a:ea typeface="+mn-ea"/>
            </a:endParaRPr>
          </a:p>
        </p:txBody>
      </p:sp>
      <p:pic>
        <p:nvPicPr>
          <p:cNvPr id="6" name="Picture 4" descr="6-04"/>
          <p:cNvPicPr>
            <a:picLocks noGrp="1" noChangeAspect="1" noChangeArrowheads="1"/>
          </p:cNvPicPr>
          <p:nvPr>
            <p:ph idx="1"/>
          </p:nvPr>
        </p:nvPicPr>
        <p:blipFill>
          <a:blip r:embed="rId2"/>
          <a:srcRect/>
          <a:stretch>
            <a:fillRect/>
          </a:stretch>
        </p:blipFill>
        <p:spPr>
          <a:xfrm>
            <a:off x="619125" y="1857375"/>
            <a:ext cx="8745141" cy="4000500"/>
          </a:xfrm>
          <a:noFill/>
        </p:spPr>
      </p:pic>
      <p:sp>
        <p:nvSpPr>
          <p:cNvPr id="8" name="灯片编号占位符 7"/>
          <p:cNvSpPr>
            <a:spLocks noGrp="1"/>
          </p:cNvSpPr>
          <p:nvPr>
            <p:ph type="sldNum" sz="quarter" idx="4294967295"/>
          </p:nvPr>
        </p:nvSpPr>
        <p:spPr>
          <a:xfrm>
            <a:off x="7099300" y="6356351"/>
            <a:ext cx="2311400" cy="365125"/>
          </a:xfrm>
          <a:prstGeom prst="rect">
            <a:avLst/>
          </a:prstGeom>
        </p:spPr>
        <p:txBody>
          <a:bodyPr/>
          <a:lstStyle/>
          <a:p>
            <a:pPr>
              <a:defRPr/>
            </a:pPr>
            <a:fld id="{07A621E3-0F16-400C-92CA-EB0C971B056B}" type="slidenum">
              <a:rPr lang="en-US" altLang="zh-CN" smtClean="0"/>
              <a:pPr>
                <a:defRPr/>
              </a:pPr>
              <a:t>24</a:t>
            </a:fld>
            <a:endParaRPr lang="en-US" altLang="zh-CN"/>
          </a:p>
        </p:txBody>
      </p:sp>
    </p:spTree>
    <p:extLst>
      <p:ext uri="{BB962C8B-B14F-4D97-AF65-F5344CB8AC3E}">
        <p14:creationId xmlns:p14="http://schemas.microsoft.com/office/powerpoint/2010/main" val="414336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01" name="Group 105"/>
          <p:cNvGraphicFramePr>
            <a:graphicFrameLocks noGrp="1"/>
          </p:cNvGraphicFramePr>
          <p:nvPr>
            <p:ph idx="1"/>
          </p:nvPr>
        </p:nvGraphicFramePr>
        <p:xfrm>
          <a:off x="507339" y="1573213"/>
          <a:ext cx="8915400" cy="4498657"/>
        </p:xfrm>
        <a:graphic>
          <a:graphicData uri="http://schemas.openxmlformats.org/drawingml/2006/table">
            <a:tbl>
              <a:tblPr/>
              <a:tblGrid>
                <a:gridCol w="4891088">
                  <a:extLst>
                    <a:ext uri="{9D8B030D-6E8A-4147-A177-3AD203B41FA5}">
                      <a16:colId xmlns:a16="http://schemas.microsoft.com/office/drawing/2014/main" val="20000"/>
                    </a:ext>
                  </a:extLst>
                </a:gridCol>
                <a:gridCol w="1893490">
                  <a:extLst>
                    <a:ext uri="{9D8B030D-6E8A-4147-A177-3AD203B41FA5}">
                      <a16:colId xmlns:a16="http://schemas.microsoft.com/office/drawing/2014/main" val="20001"/>
                    </a:ext>
                  </a:extLst>
                </a:gridCol>
                <a:gridCol w="2130822">
                  <a:extLst>
                    <a:ext uri="{9D8B030D-6E8A-4147-A177-3AD203B41FA5}">
                      <a16:colId xmlns:a16="http://schemas.microsoft.com/office/drawing/2014/main" val="20002"/>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FFFF00"/>
                          </a:solidFill>
                          <a:effectLst/>
                          <a:latin typeface="黑体" pitchFamily="49" charset="-122"/>
                          <a:ea typeface="黑体" pitchFamily="49" charset="-122"/>
                        </a:rPr>
                        <a:t>对比项</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FF00"/>
                          </a:solidFill>
                          <a:effectLst/>
                          <a:latin typeface="黑体" pitchFamily="49" charset="-122"/>
                          <a:ea typeface="黑体" pitchFamily="49" charset="-122"/>
                        </a:rPr>
                        <a:t>HIDS</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FF00"/>
                          </a:solidFill>
                          <a:effectLst/>
                          <a:latin typeface="黑体" pitchFamily="49" charset="-122"/>
                          <a:ea typeface="黑体" pitchFamily="49" charset="-122"/>
                        </a:rPr>
                        <a:t>NIDS</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0"/>
                  </a:ext>
                </a:extLst>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部署成本与部署风险</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自身安全性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弱</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实时性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主机</a:t>
                      </a:r>
                      <a:r>
                        <a:rPr kumimoji="0" lang="en-US" altLang="zh-CN" sz="2400" b="0" i="0" u="none" strike="noStrike" cap="none" normalizeH="0" baseline="0">
                          <a:ln>
                            <a:noFill/>
                          </a:ln>
                          <a:solidFill>
                            <a:schemeClr val="tx1"/>
                          </a:solidFill>
                          <a:effectLst/>
                          <a:latin typeface="黑体" pitchFamily="49" charset="-122"/>
                          <a:ea typeface="黑体" pitchFamily="49" charset="-122"/>
                        </a:rPr>
                        <a:t>OS</a:t>
                      </a:r>
                      <a:r>
                        <a:rPr kumimoji="0" lang="zh-CN" altLang="en-US" sz="2400" b="0" i="0" u="none" strike="noStrike" cap="none" normalizeH="0" baseline="0">
                          <a:ln>
                            <a:noFill/>
                          </a:ln>
                          <a:solidFill>
                            <a:schemeClr val="tx1"/>
                          </a:solidFill>
                          <a:effectLst/>
                          <a:latin typeface="黑体" pitchFamily="49" charset="-122"/>
                          <a:ea typeface="黑体" pitchFamily="49" charset="-122"/>
                        </a:rPr>
                        <a:t>依赖性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是否影响业务系统的性能</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误报率</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1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监视系统行为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弱</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监视网络行为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2028" name="Rectangle 2"/>
          <p:cNvSpPr>
            <a:spLocks noGrp="1" noChangeArrowheads="1"/>
          </p:cNvSpPr>
          <p:nvPr>
            <p:ph type="title"/>
          </p:nvPr>
        </p:nvSpPr>
        <p:spPr>
          <a:xfrm>
            <a:off x="495300" y="274638"/>
            <a:ext cx="8915400" cy="1143000"/>
          </a:xfrm>
        </p:spPr>
        <p:txBody>
          <a:bodyPr/>
          <a:lstStyle/>
          <a:p>
            <a:r>
              <a:rPr lang="en-US" altLang="zh-CN" b="1" dirty="0">
                <a:solidFill>
                  <a:srgbClr val="006600"/>
                </a:solidFill>
                <a:latin typeface="+mn-ea"/>
                <a:ea typeface="+mn-ea"/>
              </a:rPr>
              <a:t>5.	</a:t>
            </a:r>
            <a:r>
              <a:rPr lang="zh-CN" altLang="en-US" b="1" dirty="0">
                <a:solidFill>
                  <a:srgbClr val="006600"/>
                </a:solidFill>
                <a:latin typeface="+mn-ea"/>
                <a:ea typeface="+mn-ea"/>
              </a:rPr>
              <a:t>入侵检测系统分类</a:t>
            </a:r>
            <a:endParaRPr lang="zh-CN" altLang="en-US" dirty="0">
              <a:latin typeface="+mn-ea"/>
              <a:ea typeface="+mn-ea"/>
            </a:endParaRPr>
          </a:p>
        </p:txBody>
      </p:sp>
    </p:spTree>
    <p:extLst>
      <p:ext uri="{BB962C8B-B14F-4D97-AF65-F5344CB8AC3E}">
        <p14:creationId xmlns:p14="http://schemas.microsoft.com/office/powerpoint/2010/main" val="4108058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0"/>
          <p:cNvSpPr txBox="1">
            <a:spLocks noChangeArrowheads="1"/>
          </p:cNvSpPr>
          <p:nvPr/>
        </p:nvSpPr>
        <p:spPr bwMode="auto">
          <a:xfrm>
            <a:off x="3396589" y="1500188"/>
            <a:ext cx="3054350"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F5210B"/>
                </a:solidFill>
                <a:latin typeface="Times New Roman" pitchFamily="18" charset="0"/>
                <a:ea typeface="黑体" pitchFamily="49" charset="-122"/>
              </a:rPr>
              <a:t>入侵检测方法</a:t>
            </a:r>
          </a:p>
        </p:txBody>
      </p:sp>
      <p:sp>
        <p:nvSpPr>
          <p:cNvPr id="43011" name="Text Box 11"/>
          <p:cNvSpPr txBox="1">
            <a:spLocks noChangeArrowheads="1"/>
          </p:cNvSpPr>
          <p:nvPr/>
        </p:nvSpPr>
        <p:spPr bwMode="auto">
          <a:xfrm>
            <a:off x="5429383" y="3503614"/>
            <a:ext cx="4134379" cy="1920875"/>
          </a:xfrm>
          <a:prstGeom prst="rect">
            <a:avLst/>
          </a:prstGeom>
          <a:noFill/>
          <a:ln w="9525">
            <a:noFill/>
            <a:miter lim="800000"/>
            <a:headEnd/>
            <a:tailEnd/>
          </a:ln>
        </p:spPr>
        <p:txBody>
          <a:bodyPr>
            <a:spAutoFit/>
          </a:bodyPr>
          <a:lstStyle/>
          <a:p>
            <a:pPr>
              <a:lnSpc>
                <a:spcPct val="150000"/>
              </a:lnSpc>
            </a:pPr>
            <a:r>
              <a:rPr kumimoji="1" lang="zh-CN" altLang="en-US" sz="2000" dirty="0">
                <a:latin typeface="黑体" pitchFamily="49" charset="-122"/>
                <a:ea typeface="黑体" pitchFamily="49" charset="-122"/>
              </a:rPr>
              <a:t>异常检测</a:t>
            </a:r>
            <a:r>
              <a:rPr kumimoji="1" lang="en-US" altLang="zh-CN" sz="2000" dirty="0">
                <a:latin typeface="黑体" pitchFamily="49" charset="-122"/>
                <a:ea typeface="黑体" pitchFamily="49" charset="-122"/>
              </a:rPr>
              <a:t>(Anomaly Detection</a:t>
            </a:r>
            <a:r>
              <a:rPr kumimoji="1" lang="zh-CN" altLang="en-US" sz="2000" dirty="0">
                <a:latin typeface="黑体" pitchFamily="49" charset="-122"/>
                <a:ea typeface="黑体" pitchFamily="49" charset="-122"/>
              </a:rPr>
              <a:t>）指根据使用者的行为或资源使用状况来判断是否入侵，而不依赖于具体行为是否出现来检测。</a:t>
            </a:r>
            <a:r>
              <a:rPr kumimoji="1" lang="zh-CN" altLang="en-US" sz="1600" b="1" dirty="0">
                <a:latin typeface="宋体" charset="-122"/>
              </a:rPr>
              <a:t> </a:t>
            </a:r>
          </a:p>
        </p:txBody>
      </p:sp>
      <p:sp>
        <p:nvSpPr>
          <p:cNvPr id="43012" name="Text Box 12"/>
          <p:cNvSpPr txBox="1">
            <a:spLocks noChangeArrowheads="1"/>
          </p:cNvSpPr>
          <p:nvPr/>
        </p:nvSpPr>
        <p:spPr bwMode="auto">
          <a:xfrm>
            <a:off x="507339" y="3557589"/>
            <a:ext cx="4765542" cy="1569660"/>
          </a:xfrm>
          <a:prstGeom prst="rect">
            <a:avLst/>
          </a:prstGeom>
          <a:noFill/>
          <a:ln w="9525">
            <a:noFill/>
            <a:miter lim="800000"/>
            <a:headEnd/>
            <a:tailEnd/>
          </a:ln>
        </p:spPr>
        <p:txBody>
          <a:bodyPr>
            <a:spAutoFit/>
          </a:bodyPr>
          <a:lstStyle/>
          <a:p>
            <a:pPr>
              <a:lnSpc>
                <a:spcPct val="120000"/>
              </a:lnSpc>
            </a:pPr>
            <a:r>
              <a:rPr kumimoji="1" lang="zh-CN" altLang="en-US" sz="2000" dirty="0">
                <a:latin typeface="黑体" pitchFamily="49" charset="-122"/>
                <a:ea typeface="黑体" pitchFamily="49" charset="-122"/>
              </a:rPr>
              <a:t>误用检测（ </a:t>
            </a:r>
            <a:r>
              <a:rPr kumimoji="1" lang="en-US" altLang="ko-KR" sz="2000" dirty="0">
                <a:latin typeface="黑体" pitchFamily="49" charset="-122"/>
                <a:ea typeface="黑体" pitchFamily="49" charset="-122"/>
              </a:rPr>
              <a:t>Misuse Detection</a:t>
            </a:r>
            <a:r>
              <a:rPr kumimoji="1" lang="en-US" altLang="zh-CN" sz="2000" dirty="0">
                <a:latin typeface="黑体" pitchFamily="49" charset="-122"/>
                <a:ea typeface="黑体" pitchFamily="49" charset="-122"/>
              </a:rPr>
              <a:t> </a:t>
            </a:r>
            <a:r>
              <a:rPr kumimoji="1" lang="zh-CN" altLang="en-US" sz="2000" dirty="0">
                <a:latin typeface="黑体" pitchFamily="49" charset="-122"/>
                <a:ea typeface="黑体" pitchFamily="49" charset="-122"/>
              </a:rPr>
              <a:t>）指运用已知攻击方法，根据已定义好的入侵模式，通过判断这些入侵模式是否出现来检测。</a:t>
            </a:r>
          </a:p>
          <a:p>
            <a:pPr>
              <a:lnSpc>
                <a:spcPct val="120000"/>
              </a:lnSpc>
            </a:pPr>
            <a:r>
              <a:rPr kumimoji="1" lang="zh-CN" altLang="en-US" sz="2000" dirty="0">
                <a:latin typeface="黑体" pitchFamily="49" charset="-122"/>
                <a:ea typeface="黑体" pitchFamily="49" charset="-122"/>
              </a:rPr>
              <a:t>模式匹配为误用检测的典型应用</a:t>
            </a:r>
          </a:p>
        </p:txBody>
      </p:sp>
      <p:sp>
        <p:nvSpPr>
          <p:cNvPr id="43013" name="Rectangle 13"/>
          <p:cNvSpPr>
            <a:spLocks noChangeArrowheads="1"/>
          </p:cNvSpPr>
          <p:nvPr/>
        </p:nvSpPr>
        <p:spPr bwMode="auto">
          <a:xfrm>
            <a:off x="5888567" y="3162300"/>
            <a:ext cx="2040943"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黑体" pitchFamily="49" charset="-122"/>
                <a:ea typeface="黑体" pitchFamily="49" charset="-122"/>
              </a:rPr>
              <a:t>异常检测模型</a:t>
            </a:r>
          </a:p>
        </p:txBody>
      </p:sp>
      <p:sp>
        <p:nvSpPr>
          <p:cNvPr id="43014" name="Rectangle 14"/>
          <p:cNvSpPr>
            <a:spLocks noChangeArrowheads="1"/>
          </p:cNvSpPr>
          <p:nvPr/>
        </p:nvSpPr>
        <p:spPr bwMode="auto">
          <a:xfrm>
            <a:off x="982002" y="3162300"/>
            <a:ext cx="2040943"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Times New Roman" pitchFamily="18" charset="0"/>
                <a:ea typeface="黑体" pitchFamily="49" charset="-122"/>
              </a:rPr>
              <a:t>误用检测</a:t>
            </a:r>
            <a:r>
              <a:rPr kumimoji="1" lang="zh-CN" altLang="en-US" sz="2400" b="1">
                <a:solidFill>
                  <a:srgbClr val="CC6600"/>
                </a:solidFill>
                <a:latin typeface="宋体" charset="-122"/>
                <a:ea typeface="黑体" pitchFamily="49" charset="-122"/>
              </a:rPr>
              <a:t>模型</a:t>
            </a:r>
          </a:p>
        </p:txBody>
      </p:sp>
      <p:sp>
        <p:nvSpPr>
          <p:cNvPr id="43015" name="Line 15"/>
          <p:cNvSpPr>
            <a:spLocks noChangeShapeType="1"/>
          </p:cNvSpPr>
          <p:nvPr/>
        </p:nvSpPr>
        <p:spPr bwMode="auto">
          <a:xfrm flipH="1">
            <a:off x="2387071" y="2070100"/>
            <a:ext cx="2338917" cy="1092200"/>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43016" name="Line 16"/>
          <p:cNvSpPr>
            <a:spLocks noChangeShapeType="1"/>
          </p:cNvSpPr>
          <p:nvPr/>
        </p:nvSpPr>
        <p:spPr bwMode="auto">
          <a:xfrm>
            <a:off x="4805098" y="2070100"/>
            <a:ext cx="2175537" cy="1100138"/>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43017" name="标题 9"/>
          <p:cNvSpPr>
            <a:spLocks noGrp="1"/>
          </p:cNvSpPr>
          <p:nvPr>
            <p:ph type="title"/>
          </p:nvPr>
        </p:nvSpPr>
        <p:spPr/>
        <p:txBody>
          <a:bodyPr/>
          <a:lstStyle/>
          <a:p>
            <a:r>
              <a:rPr lang="en-US" altLang="zh-CN" b="1" dirty="0">
                <a:solidFill>
                  <a:srgbClr val="006600"/>
                </a:solidFill>
                <a:latin typeface="+mn-ea"/>
                <a:ea typeface="+mn-ea"/>
              </a:rPr>
              <a:t>5.	</a:t>
            </a:r>
            <a:r>
              <a:rPr lang="zh-CN" altLang="en-US" b="1" dirty="0">
                <a:solidFill>
                  <a:srgbClr val="006600"/>
                </a:solidFill>
                <a:latin typeface="+mn-ea"/>
                <a:ea typeface="+mn-ea"/>
              </a:rPr>
              <a:t>入侵检测系统分类</a:t>
            </a:r>
            <a:endParaRPr lang="zh-CN" altLang="en-US" dirty="0">
              <a:latin typeface="+mn-ea"/>
              <a:ea typeface="+mn-ea"/>
            </a:endParaRPr>
          </a:p>
        </p:txBody>
      </p:sp>
      <p:sp>
        <p:nvSpPr>
          <p:cNvPr id="11" name="灯片编号占位符 10"/>
          <p:cNvSpPr>
            <a:spLocks noGrp="1"/>
          </p:cNvSpPr>
          <p:nvPr>
            <p:ph type="sldNum" sz="quarter" idx="4294967295"/>
          </p:nvPr>
        </p:nvSpPr>
        <p:spPr>
          <a:xfrm>
            <a:off x="7099300" y="6356351"/>
            <a:ext cx="2311400" cy="365125"/>
          </a:xfrm>
          <a:prstGeom prst="rect">
            <a:avLst/>
          </a:prstGeom>
        </p:spPr>
        <p:txBody>
          <a:bodyPr/>
          <a:lstStyle/>
          <a:p>
            <a:pPr>
              <a:defRPr/>
            </a:pPr>
            <a:fld id="{C47A7624-7373-4ABB-8191-B15BE0E635F1}" type="slidenum">
              <a:rPr lang="en-US" altLang="zh-CN" smtClean="0"/>
              <a:pPr>
                <a:defRPr/>
              </a:pPr>
              <a:t>26</a:t>
            </a:fld>
            <a:endParaRPr lang="en-US" altLang="zh-CN"/>
          </a:p>
        </p:txBody>
      </p:sp>
    </p:spTree>
    <p:extLst>
      <p:ext uri="{BB962C8B-B14F-4D97-AF65-F5344CB8AC3E}">
        <p14:creationId xmlns:p14="http://schemas.microsoft.com/office/powerpoint/2010/main" val="1811175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36" name="Group 68"/>
          <p:cNvGraphicFramePr>
            <a:graphicFrameLocks noGrp="1"/>
          </p:cNvGraphicFramePr>
          <p:nvPr>
            <p:ph idx="1"/>
          </p:nvPr>
        </p:nvGraphicFramePr>
        <p:xfrm>
          <a:off x="495300" y="2105026"/>
          <a:ext cx="8915400" cy="3038477"/>
        </p:xfrm>
        <a:graphic>
          <a:graphicData uri="http://schemas.openxmlformats.org/drawingml/2006/table">
            <a:tbl>
              <a:tblPr/>
              <a:tblGrid>
                <a:gridCol w="4891088">
                  <a:extLst>
                    <a:ext uri="{9D8B030D-6E8A-4147-A177-3AD203B41FA5}">
                      <a16:colId xmlns:a16="http://schemas.microsoft.com/office/drawing/2014/main" val="20000"/>
                    </a:ext>
                  </a:extLst>
                </a:gridCol>
                <a:gridCol w="1893491">
                  <a:extLst>
                    <a:ext uri="{9D8B030D-6E8A-4147-A177-3AD203B41FA5}">
                      <a16:colId xmlns:a16="http://schemas.microsoft.com/office/drawing/2014/main" val="20001"/>
                    </a:ext>
                  </a:extLst>
                </a:gridCol>
                <a:gridCol w="2130821">
                  <a:extLst>
                    <a:ext uri="{9D8B030D-6E8A-4147-A177-3AD203B41FA5}">
                      <a16:colId xmlns:a16="http://schemas.microsoft.com/office/drawing/2014/main" val="20002"/>
                    </a:ext>
                  </a:extLst>
                </a:gridCol>
              </a:tblGrid>
              <a:tr h="652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FFFF00"/>
                          </a:solidFill>
                          <a:effectLst/>
                          <a:latin typeface="黑体" pitchFamily="49" charset="-122"/>
                          <a:ea typeface="黑体" pitchFamily="49" charset="-122"/>
                        </a:rPr>
                        <a:t>对比项</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FF00"/>
                          </a:solidFill>
                          <a:effectLst/>
                          <a:latin typeface="黑体" pitchFamily="49" charset="-122"/>
                          <a:ea typeface="黑体" pitchFamily="49" charset="-122"/>
                        </a:rPr>
                        <a:t>误用检测</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rgbClr val="FFFF00"/>
                          </a:solidFill>
                          <a:effectLst/>
                          <a:latin typeface="黑体" pitchFamily="49" charset="-122"/>
                          <a:ea typeface="黑体" pitchFamily="49" charset="-122"/>
                        </a:rPr>
                        <a:t>异常检测</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0"/>
                  </a:ext>
                </a:extLst>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检测准确性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误报率</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未知攻击检测能力</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弱</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系统相关性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4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新攻击方法检测能力</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黑体" pitchFamily="49" charset="-122"/>
                          <a:ea typeface="黑体" pitchFamily="49" charset="-122"/>
                        </a:rPr>
                        <a:t>具有</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4064" name="标题 9"/>
          <p:cNvSpPr>
            <a:spLocks noGrp="1"/>
          </p:cNvSpPr>
          <p:nvPr>
            <p:ph type="title"/>
          </p:nvPr>
        </p:nvSpPr>
        <p:spPr>
          <a:xfrm>
            <a:off x="495300" y="274638"/>
            <a:ext cx="8915400" cy="1143000"/>
          </a:xfrm>
        </p:spPr>
        <p:txBody>
          <a:bodyPr/>
          <a:lstStyle/>
          <a:p>
            <a:r>
              <a:rPr lang="en-US" altLang="zh-CN" b="1" dirty="0">
                <a:solidFill>
                  <a:srgbClr val="006600"/>
                </a:solidFill>
                <a:latin typeface="+mn-ea"/>
                <a:ea typeface="+mn-ea"/>
              </a:rPr>
              <a:t>5.	</a:t>
            </a:r>
            <a:r>
              <a:rPr lang="zh-CN" altLang="en-US" b="1" dirty="0">
                <a:solidFill>
                  <a:srgbClr val="006600"/>
                </a:solidFill>
                <a:latin typeface="+mn-ea"/>
                <a:ea typeface="+mn-ea"/>
              </a:rPr>
              <a:t>入侵检测系统分类</a:t>
            </a:r>
            <a:endParaRPr lang="zh-CN" altLang="en-US" dirty="0">
              <a:latin typeface="+mn-ea"/>
              <a:ea typeface="+mn-ea"/>
            </a:endParaRPr>
          </a:p>
        </p:txBody>
      </p:sp>
    </p:spTree>
    <p:extLst>
      <p:ext uri="{BB962C8B-B14F-4D97-AF65-F5344CB8AC3E}">
        <p14:creationId xmlns:p14="http://schemas.microsoft.com/office/powerpoint/2010/main" val="3658197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idx="1"/>
          </p:nvPr>
        </p:nvSpPr>
        <p:spPr>
          <a:xfrm>
            <a:off x="495300" y="1500189"/>
            <a:ext cx="8915400" cy="5000625"/>
          </a:xfrm>
        </p:spPr>
        <p:txBody>
          <a:bodyPr/>
          <a:lstStyle/>
          <a:p>
            <a:pPr eaLnBrk="1" hangingPunct="1">
              <a:lnSpc>
                <a:spcPct val="130000"/>
              </a:lnSpc>
              <a:spcBef>
                <a:spcPct val="0"/>
              </a:spcBef>
            </a:pPr>
            <a:r>
              <a:rPr lang="zh-CN" altLang="en-US" sz="2400" dirty="0">
                <a:solidFill>
                  <a:srgbClr val="FF0000"/>
                </a:solidFill>
              </a:rPr>
              <a:t>误用检测模型：</a:t>
            </a:r>
            <a:r>
              <a:rPr lang="zh-CN" altLang="en-US" sz="2400" dirty="0"/>
              <a:t>这个活动是恶意的吗？</a:t>
            </a:r>
            <a:r>
              <a:rPr lang="zh-CN" altLang="en-US" sz="2400" dirty="0">
                <a:latin typeface="Arial" charset="0"/>
              </a:rPr>
              <a:t>检测与已知的不可接受行为之间的匹配程度。</a:t>
            </a:r>
            <a:endParaRPr lang="en-US" altLang="zh-CN" sz="2400" dirty="0">
              <a:latin typeface="Arial" charset="0"/>
            </a:endParaRPr>
          </a:p>
          <a:p>
            <a:pPr eaLnBrk="1" hangingPunct="1">
              <a:lnSpc>
                <a:spcPct val="130000"/>
              </a:lnSpc>
              <a:spcBef>
                <a:spcPct val="0"/>
              </a:spcBef>
            </a:pPr>
            <a:r>
              <a:rPr lang="zh-CN" altLang="en-US" sz="2400" dirty="0">
                <a:latin typeface="Arial" charset="0"/>
              </a:rPr>
              <a:t>如果可以定义所有的不可接受行为，那么每种能够与之匹配的行为都会引起告警。</a:t>
            </a:r>
            <a:endParaRPr lang="en-US" altLang="zh-CN" sz="2400" dirty="0">
              <a:latin typeface="Arial" charset="0"/>
            </a:endParaRPr>
          </a:p>
          <a:p>
            <a:pPr eaLnBrk="1" hangingPunct="1">
              <a:lnSpc>
                <a:spcPct val="130000"/>
              </a:lnSpc>
              <a:spcBef>
                <a:spcPct val="0"/>
              </a:spcBef>
            </a:pPr>
            <a:r>
              <a:rPr lang="zh-CN" altLang="en-US" sz="2400" dirty="0">
                <a:latin typeface="Arial" charset="0"/>
              </a:rPr>
              <a:t>收集非正常操作的行为特征，建立相关的特征库，当监测的用户或系统行为与库中的记录相匹配时，系统就认为这种行为是入侵。</a:t>
            </a:r>
            <a:endParaRPr lang="en-US" altLang="zh-CN" sz="2400" dirty="0">
              <a:latin typeface="Arial" charset="0"/>
            </a:endParaRPr>
          </a:p>
          <a:p>
            <a:pPr eaLnBrk="1" hangingPunct="1">
              <a:lnSpc>
                <a:spcPct val="130000"/>
              </a:lnSpc>
              <a:spcBef>
                <a:spcPct val="0"/>
              </a:spcBef>
            </a:pPr>
            <a:r>
              <a:rPr lang="zh-CN" altLang="en-US" sz="2400" dirty="0">
                <a:latin typeface="Arial" charset="0"/>
              </a:rPr>
              <a:t>这种检测模型</a:t>
            </a:r>
            <a:r>
              <a:rPr lang="zh-CN" altLang="en-US" sz="2400" dirty="0">
                <a:solidFill>
                  <a:srgbClr val="FF0000"/>
                </a:solidFill>
                <a:latin typeface="Arial" charset="0"/>
              </a:rPr>
              <a:t>误报率低、漏报率高</a:t>
            </a:r>
            <a:r>
              <a:rPr lang="zh-CN" altLang="en-US" sz="2400" dirty="0">
                <a:latin typeface="Arial" charset="0"/>
              </a:rPr>
              <a:t>。对于已知的攻击，它可以详细、准确地报告出攻击类型，但是对未知攻击却效果有限，而且特征库必须不断更新。 </a:t>
            </a:r>
          </a:p>
        </p:txBody>
      </p:sp>
      <p:sp>
        <p:nvSpPr>
          <p:cNvPr id="46083" name="Rectangle 4"/>
          <p:cNvSpPr>
            <a:spLocks noChangeArrowheads="1"/>
          </p:cNvSpPr>
          <p:nvPr/>
        </p:nvSpPr>
        <p:spPr bwMode="auto">
          <a:xfrm>
            <a:off x="0" y="2695575"/>
            <a:ext cx="184731" cy="461665"/>
          </a:xfrm>
          <a:prstGeom prst="rect">
            <a:avLst/>
          </a:prstGeom>
          <a:noFill/>
          <a:ln w="9525" algn="ctr">
            <a:noFill/>
            <a:miter lim="800000"/>
            <a:headEnd/>
            <a:tailEnd/>
          </a:ln>
        </p:spPr>
        <p:txBody>
          <a:bodyPr wrap="none" anchor="ctr">
            <a:spAutoFit/>
          </a:bodyPr>
          <a:lstStyle/>
          <a:p>
            <a:endParaRPr lang="zh-CN" altLang="en-US"/>
          </a:p>
        </p:txBody>
      </p:sp>
      <p:sp>
        <p:nvSpPr>
          <p:cNvPr id="46084" name="Rectangle 2"/>
          <p:cNvSpPr>
            <a:spLocks noGrp="1" noChangeArrowheads="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76E29F2B-F7B0-4571-9E9F-36613E533D6D}" type="slidenum">
              <a:rPr lang="en-US" altLang="zh-CN" smtClean="0"/>
              <a:pPr>
                <a:defRPr/>
              </a:pPr>
              <a:t>28</a:t>
            </a:fld>
            <a:endParaRPr lang="en-US" altLang="zh-CN"/>
          </a:p>
        </p:txBody>
      </p:sp>
    </p:spTree>
    <p:extLst>
      <p:ext uri="{BB962C8B-B14F-4D97-AF65-F5344CB8AC3E}">
        <p14:creationId xmlns:p14="http://schemas.microsoft.com/office/powerpoint/2010/main" val="3681624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down)">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down)">
                                      <p:cBhvr>
                                        <p:cTn id="12" dur="5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down)">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down)">
                                      <p:cBhvr>
                                        <p:cTn id="22" dur="500"/>
                                        <p:tgtEl>
                                          <p:spTgt spid="1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a:xfrm>
            <a:off x="495300" y="1643063"/>
            <a:ext cx="8915400" cy="785812"/>
          </a:xfrm>
        </p:spPr>
        <p:txBody>
          <a:bodyPr/>
          <a:lstStyle/>
          <a:p>
            <a:pPr eaLnBrk="1" hangingPunct="1">
              <a:lnSpc>
                <a:spcPct val="150000"/>
              </a:lnSpc>
              <a:spcBef>
                <a:spcPct val="0"/>
              </a:spcBef>
            </a:pPr>
            <a:r>
              <a:rPr lang="zh-CN" altLang="en-US" sz="2400"/>
              <a:t>其模型如图所示：</a:t>
            </a:r>
          </a:p>
        </p:txBody>
      </p:sp>
      <p:sp>
        <p:nvSpPr>
          <p:cNvPr id="2052" name="Rectangle 4"/>
          <p:cNvSpPr>
            <a:spLocks noChangeArrowheads="1"/>
          </p:cNvSpPr>
          <p:nvPr/>
        </p:nvSpPr>
        <p:spPr bwMode="auto">
          <a:xfrm>
            <a:off x="0" y="2695575"/>
            <a:ext cx="184731" cy="461665"/>
          </a:xfrm>
          <a:prstGeom prst="rect">
            <a:avLst/>
          </a:prstGeom>
          <a:noFill/>
          <a:ln w="9525" algn="ctr">
            <a:noFill/>
            <a:miter lim="800000"/>
            <a:headEnd/>
            <a:tailEnd/>
          </a:ln>
        </p:spPr>
        <p:txBody>
          <a:bodyPr wrap="none" anchor="ctr">
            <a:spAutoFit/>
          </a:bodyPr>
          <a:lstStyle/>
          <a:p>
            <a:endParaRPr lang="zh-CN" altLang="en-US"/>
          </a:p>
        </p:txBody>
      </p:sp>
      <p:graphicFrame>
        <p:nvGraphicFramePr>
          <p:cNvPr id="111621" name="Object 5"/>
          <p:cNvGraphicFramePr>
            <a:graphicFrameLocks noChangeAspect="1"/>
          </p:cNvGraphicFramePr>
          <p:nvPr/>
        </p:nvGraphicFramePr>
        <p:xfrm>
          <a:off x="1857376" y="2428876"/>
          <a:ext cx="6423422" cy="3382963"/>
        </p:xfrm>
        <a:graphic>
          <a:graphicData uri="http://schemas.openxmlformats.org/presentationml/2006/ole">
            <mc:AlternateContent xmlns:mc="http://schemas.openxmlformats.org/markup-compatibility/2006">
              <mc:Choice xmlns:v="urn:schemas-microsoft-com:vml" Requires="v">
                <p:oleObj spid="_x0000_s2055" name="图片" r:id="rId4" imgW="2569464" imgH="1467612" progId="Word.Picture.8">
                  <p:embed/>
                </p:oleObj>
              </mc:Choice>
              <mc:Fallback>
                <p:oleObj name="图片" r:id="rId4" imgW="2569464" imgH="14676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6" y="2428876"/>
                        <a:ext cx="6423422" cy="3382963"/>
                      </a:xfrm>
                      <a:prstGeom prst="rect">
                        <a:avLst/>
                      </a:prstGeom>
                      <a:solidFill>
                        <a:srgbClr val="FFCCFF"/>
                      </a:solidFill>
                    </p:spPr>
                  </p:pic>
                </p:oleObj>
              </mc:Fallback>
            </mc:AlternateContent>
          </a:graphicData>
        </a:graphic>
      </p:graphicFrame>
      <p:sp>
        <p:nvSpPr>
          <p:cNvPr id="2053" name="Rectangle 2"/>
          <p:cNvSpPr>
            <a:spLocks noGrp="1" noChangeArrowheads="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44EC70C7-23BD-46DA-AC2E-AF674E07D14D}" type="slidenum">
              <a:rPr lang="en-US" altLang="zh-CN" smtClean="0"/>
              <a:pPr>
                <a:defRPr/>
              </a:pPr>
              <a:t>29</a:t>
            </a:fld>
            <a:endParaRPr lang="en-US" altLang="zh-CN"/>
          </a:p>
        </p:txBody>
      </p:sp>
    </p:spTree>
    <p:extLst>
      <p:ext uri="{BB962C8B-B14F-4D97-AF65-F5344CB8AC3E}">
        <p14:creationId xmlns:p14="http://schemas.microsoft.com/office/powerpoint/2010/main" val="188928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fade">
                                      <p:cBhvr>
                                        <p:cTn id="7" dur="2000"/>
                                        <p:tgtEl>
                                          <p:spTgt spid="111621"/>
                                        </p:tgtEl>
                                      </p:cBhvr>
                                    </p:animEffect>
                                    <p:anim calcmode="lin" valueType="num">
                                      <p:cBhvr>
                                        <p:cTn id="8" dur="2000" fill="hold"/>
                                        <p:tgtEl>
                                          <p:spTgt spid="111621"/>
                                        </p:tgtEl>
                                        <p:attrNameLst>
                                          <p:attrName>style.rotation</p:attrName>
                                        </p:attrNameLst>
                                      </p:cBhvr>
                                      <p:tavLst>
                                        <p:tav tm="0">
                                          <p:val>
                                            <p:fltVal val="720"/>
                                          </p:val>
                                        </p:tav>
                                        <p:tav tm="100000">
                                          <p:val>
                                            <p:fltVal val="0"/>
                                          </p:val>
                                        </p:tav>
                                      </p:tavLst>
                                    </p:anim>
                                    <p:anim calcmode="lin" valueType="num">
                                      <p:cBhvr>
                                        <p:cTn id="9" dur="2000" fill="hold"/>
                                        <p:tgtEl>
                                          <p:spTgt spid="111621"/>
                                        </p:tgtEl>
                                        <p:attrNameLst>
                                          <p:attrName>ppt_h</p:attrName>
                                        </p:attrNameLst>
                                      </p:cBhvr>
                                      <p:tavLst>
                                        <p:tav tm="0">
                                          <p:val>
                                            <p:fltVal val="0"/>
                                          </p:val>
                                        </p:tav>
                                        <p:tav tm="100000">
                                          <p:val>
                                            <p:strVal val="#ppt_h"/>
                                          </p:val>
                                        </p:tav>
                                      </p:tavLst>
                                    </p:anim>
                                    <p:anim calcmode="lin" valueType="num">
                                      <p:cBhvr>
                                        <p:cTn id="10" dur="2000" fill="hold"/>
                                        <p:tgtEl>
                                          <p:spTgt spid="11162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知识与入侵复杂度关系"/>
          <p:cNvPicPr>
            <a:picLocks noChangeAspect="1" noChangeArrowheads="1"/>
          </p:cNvPicPr>
          <p:nvPr/>
        </p:nvPicPr>
        <p:blipFill>
          <a:blip r:embed="rId3"/>
          <a:srcRect/>
          <a:stretch>
            <a:fillRect/>
          </a:stretch>
        </p:blipFill>
        <p:spPr bwMode="auto">
          <a:xfrm>
            <a:off x="428228" y="1844824"/>
            <a:ext cx="7651143" cy="4300389"/>
          </a:xfrm>
          <a:prstGeom prst="rect">
            <a:avLst/>
          </a:prstGeom>
          <a:noFill/>
          <a:ln w="9525">
            <a:noFill/>
            <a:miter lim="800000"/>
            <a:headEnd/>
            <a:tailEnd/>
          </a:ln>
        </p:spPr>
      </p:pic>
      <p:sp>
        <p:nvSpPr>
          <p:cNvPr id="14339" name="Line 4"/>
          <p:cNvSpPr>
            <a:spLocks noChangeShapeType="1"/>
          </p:cNvSpPr>
          <p:nvPr/>
        </p:nvSpPr>
        <p:spPr bwMode="auto">
          <a:xfrm flipV="1">
            <a:off x="428229" y="1052514"/>
            <a:ext cx="0" cy="5113337"/>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4340" name="Line 5"/>
          <p:cNvSpPr>
            <a:spLocks noChangeShapeType="1"/>
          </p:cNvSpPr>
          <p:nvPr/>
        </p:nvSpPr>
        <p:spPr bwMode="auto">
          <a:xfrm>
            <a:off x="428229" y="6165850"/>
            <a:ext cx="9049544"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4341" name="Text Box 6"/>
          <p:cNvSpPr txBox="1">
            <a:spLocks noChangeArrowheads="1"/>
          </p:cNvSpPr>
          <p:nvPr/>
        </p:nvSpPr>
        <p:spPr bwMode="auto">
          <a:xfrm>
            <a:off x="-39556" y="981076"/>
            <a:ext cx="505620" cy="777875"/>
          </a:xfrm>
          <a:prstGeom prst="rect">
            <a:avLst/>
          </a:prstGeom>
          <a:noFill/>
          <a:ln w="9525" algn="ctr">
            <a:noFill/>
            <a:miter lim="800000"/>
            <a:headEnd/>
            <a:tailEnd/>
          </a:ln>
        </p:spPr>
        <p:txBody>
          <a:bodyPr lIns="91197" tIns="45595" rIns="91197" bIns="45595">
            <a:spAutoFit/>
          </a:bodyPr>
          <a:lstStyle/>
          <a:p>
            <a:pPr algn="ctr">
              <a:spcBef>
                <a:spcPct val="50000"/>
              </a:spcBef>
            </a:pPr>
            <a:r>
              <a:rPr lang="zh-CN" altLang="en-US" sz="1500">
                <a:latin typeface="黑体" pitchFamily="49" charset="-122"/>
                <a:ea typeface="黑体" pitchFamily="49" charset="-122"/>
              </a:rPr>
              <a:t>复杂度</a:t>
            </a:r>
          </a:p>
        </p:txBody>
      </p:sp>
      <p:sp>
        <p:nvSpPr>
          <p:cNvPr id="14342" name="Text Box 7"/>
          <p:cNvSpPr txBox="1">
            <a:spLocks noChangeArrowheads="1"/>
          </p:cNvSpPr>
          <p:nvPr/>
        </p:nvSpPr>
        <p:spPr bwMode="auto">
          <a:xfrm>
            <a:off x="8463096" y="6132514"/>
            <a:ext cx="1171178" cy="320675"/>
          </a:xfrm>
          <a:prstGeom prst="rect">
            <a:avLst/>
          </a:prstGeom>
          <a:noFill/>
          <a:ln w="9525" algn="ctr">
            <a:noFill/>
            <a:miter lim="800000"/>
            <a:headEnd/>
            <a:tailEnd/>
          </a:ln>
        </p:spPr>
        <p:txBody>
          <a:bodyPr lIns="91197" tIns="45595" rIns="91197" bIns="45595">
            <a:spAutoFit/>
          </a:bodyPr>
          <a:lstStyle/>
          <a:p>
            <a:pPr algn="ctr">
              <a:spcBef>
                <a:spcPct val="50000"/>
              </a:spcBef>
            </a:pPr>
            <a:r>
              <a:rPr lang="zh-CN" altLang="en-US" sz="1500">
                <a:latin typeface="黑体" pitchFamily="49" charset="-122"/>
                <a:ea typeface="黑体" pitchFamily="49" charset="-122"/>
              </a:rPr>
              <a:t>时间</a:t>
            </a:r>
          </a:p>
        </p:txBody>
      </p:sp>
      <p:sp>
        <p:nvSpPr>
          <p:cNvPr id="14343" name="标题 7"/>
          <p:cNvSpPr>
            <a:spLocks noGrp="1"/>
          </p:cNvSpPr>
          <p:nvPr>
            <p:ph type="title"/>
          </p:nvPr>
        </p:nvSpPr>
        <p:spPr>
          <a:xfrm>
            <a:off x="495301" y="99740"/>
            <a:ext cx="8915400" cy="1025798"/>
          </a:xfrm>
        </p:spPr>
        <p:txBody>
          <a:bodyPr/>
          <a:lstStyle/>
          <a:p>
            <a:r>
              <a:rPr lang="en-US" altLang="zh-CN" b="1" dirty="0">
                <a:solidFill>
                  <a:srgbClr val="006600"/>
                </a:solidFill>
                <a:latin typeface="+mn-ea"/>
                <a:ea typeface="+mn-ea"/>
              </a:rPr>
              <a:t>1.	</a:t>
            </a:r>
            <a:r>
              <a:rPr lang="zh-CN" altLang="en-US" b="1" dirty="0">
                <a:solidFill>
                  <a:srgbClr val="006600"/>
                </a:solidFill>
                <a:latin typeface="+mn-ea"/>
                <a:ea typeface="+mn-ea"/>
              </a:rPr>
              <a:t>入侵检测技术产生的原因</a:t>
            </a:r>
            <a:endParaRPr lang="zh-CN" altLang="en-US" dirty="0">
              <a:latin typeface="+mn-ea"/>
              <a:ea typeface="+mn-ea"/>
            </a:endParaRPr>
          </a:p>
        </p:txBody>
      </p:sp>
      <p:sp>
        <p:nvSpPr>
          <p:cNvPr id="12" name="灯片编号占位符 11"/>
          <p:cNvSpPr>
            <a:spLocks noGrp="1"/>
          </p:cNvSpPr>
          <p:nvPr>
            <p:ph type="sldNum" sz="quarter" idx="4294967295"/>
          </p:nvPr>
        </p:nvSpPr>
        <p:spPr>
          <a:xfrm>
            <a:off x="7099300" y="6356351"/>
            <a:ext cx="2311400" cy="365125"/>
          </a:xfrm>
          <a:prstGeom prst="rect">
            <a:avLst/>
          </a:prstGeom>
        </p:spPr>
        <p:txBody>
          <a:bodyPr/>
          <a:lstStyle/>
          <a:p>
            <a:pPr>
              <a:defRPr/>
            </a:pPr>
            <a:fld id="{5E5213BF-9201-45B2-BD62-45DA36CE98EA}" type="slidenum">
              <a:rPr lang="en-US" altLang="zh-CN" smtClean="0"/>
              <a:pPr>
                <a:defRPr/>
              </a:pPr>
              <a:t>3</a:t>
            </a:fld>
            <a:endParaRPr lang="en-US" altLang="zh-CN"/>
          </a:p>
        </p:txBody>
      </p:sp>
      <p:sp>
        <p:nvSpPr>
          <p:cNvPr id="2" name="TextBox 1"/>
          <p:cNvSpPr txBox="1"/>
          <p:nvPr/>
        </p:nvSpPr>
        <p:spPr>
          <a:xfrm>
            <a:off x="8079371" y="1348592"/>
            <a:ext cx="1568624" cy="4708981"/>
          </a:xfrm>
          <a:prstGeom prst="rect">
            <a:avLst/>
          </a:prstGeom>
          <a:noFill/>
        </p:spPr>
        <p:txBody>
          <a:bodyPr wrap="square" rtlCol="0">
            <a:spAutoFit/>
          </a:bodyPr>
          <a:lstStyle/>
          <a:p>
            <a:r>
              <a:rPr lang="en-US" altLang="zh-CN" sz="2000" dirty="0">
                <a:latin typeface="+mn-ea"/>
                <a:ea typeface="+mn-ea"/>
              </a:rPr>
              <a:t>2000</a:t>
            </a:r>
            <a:r>
              <a:rPr lang="zh-CN" altLang="en-US" sz="2000" dirty="0">
                <a:latin typeface="+mn-ea"/>
                <a:ea typeface="+mn-ea"/>
              </a:rPr>
              <a:t>年以前攻击还是少量高手程序员才能完成的，随着各种攻击工具的产生，攻击所需要的计算机知识越来越少，而攻击的复杂度却越来越高。使得攻击更加难以防范。</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495300" y="1214438"/>
            <a:ext cx="8915400" cy="5429250"/>
          </a:xfrm>
        </p:spPr>
        <p:txBody>
          <a:bodyPr rtlCol="0">
            <a:normAutofit lnSpcReduction="10000"/>
          </a:bodyPr>
          <a:lstStyle/>
          <a:p>
            <a:pPr marL="0" indent="0" eaLnBrk="1" fontAlgn="auto" hangingPunct="1">
              <a:lnSpc>
                <a:spcPct val="150000"/>
              </a:lnSpc>
              <a:spcBef>
                <a:spcPts val="0"/>
              </a:spcBef>
              <a:spcAft>
                <a:spcPts val="0"/>
              </a:spcAft>
              <a:buFont typeface="Arial" charset="0"/>
              <a:buNone/>
              <a:defRPr/>
            </a:pPr>
            <a:r>
              <a:rPr lang="en-US" altLang="zh-CN" sz="2400" dirty="0">
                <a:solidFill>
                  <a:srgbClr val="FF0000"/>
                </a:solidFill>
              </a:rPr>
              <a:t>1</a:t>
            </a:r>
            <a:r>
              <a:rPr lang="zh-CN" altLang="en-US" sz="2400" dirty="0">
                <a:solidFill>
                  <a:srgbClr val="FF0000"/>
                </a:solidFill>
              </a:rPr>
              <a:t>）    基于规则的专家系统</a:t>
            </a:r>
          </a:p>
          <a:p>
            <a:pPr marL="0" indent="0" eaLnBrk="1" fontAlgn="auto" hangingPunct="1">
              <a:lnSpc>
                <a:spcPct val="150000"/>
              </a:lnSpc>
              <a:spcBef>
                <a:spcPts val="0"/>
              </a:spcBef>
              <a:spcAft>
                <a:spcPts val="0"/>
              </a:spcAft>
              <a:buFont typeface="Arial" pitchFamily="34" charset="0"/>
              <a:buChar char="•"/>
              <a:defRPr/>
            </a:pPr>
            <a:r>
              <a:rPr lang="zh-CN" altLang="en-US" sz="2400" dirty="0"/>
              <a:t> </a:t>
            </a:r>
            <a:r>
              <a:rPr lang="en-US" altLang="zh-CN" sz="2400" dirty="0"/>
              <a:t>      </a:t>
            </a:r>
            <a:r>
              <a:rPr lang="zh-CN" altLang="en-US" sz="2400" dirty="0"/>
              <a:t>专家系统是误用检测技术中运用最多的一种方法。用专家系统对入侵进行检测，经常是针对</a:t>
            </a:r>
            <a:r>
              <a:rPr lang="zh-CN" altLang="en-US" sz="2400" dirty="0">
                <a:solidFill>
                  <a:srgbClr val="FF0000"/>
                </a:solidFill>
              </a:rPr>
              <a:t>有特征的入侵行为</a:t>
            </a:r>
            <a:r>
              <a:rPr lang="zh-CN" altLang="en-US" sz="2400" dirty="0"/>
              <a:t>。所谓的规则，即是知识，不同的系统与设置具有不同的规则。</a:t>
            </a:r>
            <a:endParaRPr lang="en-US" altLang="zh-CN" sz="2400" dirty="0"/>
          </a:p>
          <a:p>
            <a:pPr marL="0" indent="0" eaLnBrk="1" fontAlgn="auto" hangingPunct="1">
              <a:lnSpc>
                <a:spcPct val="150000"/>
              </a:lnSpc>
              <a:spcBef>
                <a:spcPts val="0"/>
              </a:spcBef>
              <a:spcAft>
                <a:spcPts val="0"/>
              </a:spcAft>
              <a:buFont typeface="Arial" pitchFamily="34" charset="0"/>
              <a:buChar char="•"/>
              <a:defRPr/>
            </a:pPr>
            <a:r>
              <a:rPr lang="zh-CN" altLang="en-US" sz="2400" dirty="0"/>
              <a:t>       将有关入侵的知识转化为</a:t>
            </a:r>
            <a:r>
              <a:rPr lang="en-US" altLang="zh-CN" sz="2400" dirty="0">
                <a:solidFill>
                  <a:srgbClr val="FF0000"/>
                </a:solidFill>
              </a:rPr>
              <a:t>if-then</a:t>
            </a:r>
            <a:r>
              <a:rPr lang="zh-CN" altLang="en-US" sz="2400" dirty="0"/>
              <a:t>结构，</a:t>
            </a:r>
            <a:r>
              <a:rPr lang="en-US" altLang="zh-CN" sz="2400" dirty="0"/>
              <a:t>if</a:t>
            </a:r>
            <a:r>
              <a:rPr lang="zh-CN" altLang="en-US" sz="2400" dirty="0"/>
              <a:t>部分为入侵特征，</a:t>
            </a:r>
            <a:r>
              <a:rPr lang="en-US" altLang="zh-CN" sz="2400" dirty="0"/>
              <a:t>then</a:t>
            </a:r>
            <a:r>
              <a:rPr lang="zh-CN" altLang="en-US" sz="2400" dirty="0"/>
              <a:t>部分是系统防范措施。当其中某个或某部分条件满足时，系统就会判断为入侵行为发生。</a:t>
            </a:r>
            <a:endParaRPr lang="en-US" altLang="zh-CN" sz="2400" dirty="0"/>
          </a:p>
          <a:p>
            <a:pPr marL="0" indent="0" eaLnBrk="1" fontAlgn="auto" hangingPunct="1">
              <a:lnSpc>
                <a:spcPct val="150000"/>
              </a:lnSpc>
              <a:spcBef>
                <a:spcPts val="0"/>
              </a:spcBef>
              <a:spcAft>
                <a:spcPts val="0"/>
              </a:spcAft>
              <a:buFont typeface="Arial" pitchFamily="34" charset="0"/>
              <a:buChar char="•"/>
              <a:defRPr/>
            </a:pPr>
            <a:r>
              <a:rPr lang="zh-CN" altLang="en-US" sz="2400" dirty="0"/>
              <a:t>        运用专家系统防范入侵行为的有效性完全取决于专家系统知识库的完备性，而建立一个完备性的知识库对于一个大型网络系统往往是很难的。</a:t>
            </a:r>
            <a:endParaRPr lang="en-US" altLang="zh-CN" sz="2400" dirty="0"/>
          </a:p>
          <a:p>
            <a:pPr marL="0" indent="0" eaLnBrk="1" fontAlgn="auto" hangingPunct="1">
              <a:lnSpc>
                <a:spcPct val="150000"/>
              </a:lnSpc>
              <a:spcBef>
                <a:spcPts val="0"/>
              </a:spcBef>
              <a:spcAft>
                <a:spcPts val="0"/>
              </a:spcAft>
              <a:buFontTx/>
              <a:buNone/>
              <a:defRPr/>
            </a:pPr>
            <a:endParaRPr lang="en-US" altLang="zh-CN" sz="2400" dirty="0"/>
          </a:p>
        </p:txBody>
      </p:sp>
      <p:sp>
        <p:nvSpPr>
          <p:cNvPr id="47107"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sp>
        <p:nvSpPr>
          <p:cNvPr id="47108" name="标题 6"/>
          <p:cNvSpPr>
            <a:spLocks noGrp="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endParaRPr lang="zh-CN" altLang="en-US"/>
          </a:p>
        </p:txBody>
      </p:sp>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F2B8A92A-DF48-49AA-A398-90C73A1573FA}" type="slidenum">
              <a:rPr lang="en-US" altLang="zh-CN" smtClean="0"/>
              <a:pPr>
                <a:defRPr/>
              </a:pPr>
              <a:t>30</a:t>
            </a:fld>
            <a:endParaRPr lang="en-US" altLang="zh-CN"/>
          </a:p>
        </p:txBody>
      </p:sp>
    </p:spTree>
    <p:extLst>
      <p:ext uri="{BB962C8B-B14F-4D97-AF65-F5344CB8AC3E}">
        <p14:creationId xmlns:p14="http://schemas.microsoft.com/office/powerpoint/2010/main" val="4065956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down)">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wipe(down)">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wipe(down)">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wipe(down)">
                                      <p:cBhvr>
                                        <p:cTn id="22" dur="500"/>
                                        <p:tgtEl>
                                          <p:spTgt spid="112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495300" y="1143000"/>
            <a:ext cx="8915400" cy="5572125"/>
          </a:xfrm>
        </p:spPr>
        <p:txBody>
          <a:bodyPr rtlCol="0">
            <a:normAutofit/>
          </a:bodyPr>
          <a:lstStyle/>
          <a:p>
            <a:pPr eaLnBrk="1" fontAlgn="auto" hangingPunct="1">
              <a:lnSpc>
                <a:spcPct val="150000"/>
              </a:lnSpc>
              <a:spcBef>
                <a:spcPts val="0"/>
              </a:spcBef>
              <a:spcAft>
                <a:spcPts val="0"/>
              </a:spcAft>
              <a:buFontTx/>
              <a:buNone/>
              <a:defRPr/>
            </a:pPr>
            <a:r>
              <a:rPr lang="en-US" altLang="zh-CN" sz="2400" dirty="0">
                <a:solidFill>
                  <a:srgbClr val="FF0000"/>
                </a:solidFill>
              </a:rPr>
              <a:t>2</a:t>
            </a:r>
            <a:r>
              <a:rPr lang="zh-CN" altLang="en-US" sz="2400" dirty="0">
                <a:solidFill>
                  <a:srgbClr val="FF0000"/>
                </a:solidFill>
              </a:rPr>
              <a:t>）    模式匹配系统</a:t>
            </a:r>
          </a:p>
          <a:p>
            <a:pPr marL="0" indent="0" eaLnBrk="1" fontAlgn="auto" hangingPunct="1">
              <a:lnSpc>
                <a:spcPct val="150000"/>
              </a:lnSpc>
              <a:spcBef>
                <a:spcPts val="0"/>
              </a:spcBef>
              <a:spcAft>
                <a:spcPts val="0"/>
              </a:spcAft>
              <a:buFont typeface="Arial" pitchFamily="34" charset="0"/>
              <a:buChar char="•"/>
              <a:defRPr/>
            </a:pPr>
            <a:r>
              <a:rPr lang="zh-CN" altLang="en-US" sz="2400" dirty="0"/>
              <a:t>       首先根据已知的入侵定义由</a:t>
            </a:r>
            <a:r>
              <a:rPr lang="zh-CN" altLang="en-US" sz="2400" dirty="0">
                <a:solidFill>
                  <a:srgbClr val="FF0000"/>
                </a:solidFill>
              </a:rPr>
              <a:t>独立的事件、事件的序列、事件临界值等通用规则</a:t>
            </a:r>
            <a:r>
              <a:rPr lang="zh-CN" altLang="en-US" sz="2400" dirty="0"/>
              <a:t>组成入侵模式，然后观察能与入侵模式相匹配的事件数据，达到发现入侵的目的。</a:t>
            </a:r>
            <a:endParaRPr lang="en-US" altLang="zh-CN" sz="2400" dirty="0"/>
          </a:p>
          <a:p>
            <a:pPr marL="0" indent="0" eaLnBrk="1" fontAlgn="auto" hangingPunct="1">
              <a:lnSpc>
                <a:spcPct val="150000"/>
              </a:lnSpc>
              <a:spcBef>
                <a:spcPts val="0"/>
              </a:spcBef>
              <a:spcAft>
                <a:spcPts val="0"/>
              </a:spcAft>
              <a:buFont typeface="Arial" pitchFamily="34" charset="0"/>
              <a:buChar char="•"/>
              <a:defRPr/>
            </a:pPr>
            <a:r>
              <a:rPr lang="en-US" altLang="zh-CN" sz="2400" dirty="0"/>
              <a:t>       </a:t>
            </a:r>
            <a:r>
              <a:rPr lang="zh-CN" altLang="en-US" sz="2400" dirty="0"/>
              <a:t>该过程可以很简单（如通过字符串匹配以寻找一个简单的条目或指令），也可以很复杂（如利用正规的数学表达式来表示安全状态的变化）。 </a:t>
            </a:r>
            <a:endParaRPr lang="en-US" altLang="zh-CN" sz="2400" dirty="0"/>
          </a:p>
          <a:p>
            <a:pPr marL="0" indent="0" eaLnBrk="1" fontAlgn="auto" hangingPunct="1">
              <a:lnSpc>
                <a:spcPct val="150000"/>
              </a:lnSpc>
              <a:spcBef>
                <a:spcPts val="0"/>
              </a:spcBef>
              <a:spcAft>
                <a:spcPts val="0"/>
              </a:spcAft>
              <a:buFont typeface="Arial" pitchFamily="34" charset="0"/>
              <a:buChar char="•"/>
              <a:defRPr/>
            </a:pPr>
            <a:r>
              <a:rPr lang="en-US" altLang="zh-CN" sz="2400" dirty="0"/>
              <a:t>       </a:t>
            </a:r>
            <a:r>
              <a:rPr lang="zh-CN" altLang="en-US" sz="2400" dirty="0"/>
              <a:t>该技术的</a:t>
            </a:r>
            <a:r>
              <a:rPr lang="zh-CN" altLang="en-US" sz="2400" dirty="0">
                <a:solidFill>
                  <a:srgbClr val="FF0000"/>
                </a:solidFill>
              </a:rPr>
              <a:t>缺点</a:t>
            </a:r>
            <a:r>
              <a:rPr lang="zh-CN" altLang="en-US" sz="2400" dirty="0"/>
              <a:t>是需要不断升级以对付不断出现的黑客攻击手法，且不能监测到从未出现过的黑客攻击手段。著名的开源的</a:t>
            </a:r>
            <a:r>
              <a:rPr lang="en-US" altLang="zh-CN" sz="2400" dirty="0">
                <a:solidFill>
                  <a:srgbClr val="FF0000"/>
                </a:solidFill>
              </a:rPr>
              <a:t>snort</a:t>
            </a:r>
            <a:r>
              <a:rPr lang="zh-CN" altLang="en-US" sz="2400" dirty="0"/>
              <a:t>就是采用了这种检测手段。</a:t>
            </a:r>
            <a:endParaRPr lang="en-US" altLang="zh-CN" sz="2400" dirty="0"/>
          </a:p>
        </p:txBody>
      </p:sp>
      <p:sp>
        <p:nvSpPr>
          <p:cNvPr id="48131"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sp>
        <p:nvSpPr>
          <p:cNvPr id="48132" name="标题 6"/>
          <p:cNvSpPr>
            <a:spLocks noGrp="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endParaRPr lang="zh-CN" altLang="en-US"/>
          </a:p>
        </p:txBody>
      </p:sp>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57D28FC1-44DF-48DF-A57A-4973AFE29D9C}" type="slidenum">
              <a:rPr lang="en-US" altLang="zh-CN" smtClean="0"/>
              <a:pPr>
                <a:defRPr/>
              </a:pPr>
              <a:t>31</a:t>
            </a:fld>
            <a:endParaRPr lang="en-US" altLang="zh-CN"/>
          </a:p>
        </p:txBody>
      </p:sp>
    </p:spTree>
    <p:extLst>
      <p:ext uri="{BB962C8B-B14F-4D97-AF65-F5344CB8AC3E}">
        <p14:creationId xmlns:p14="http://schemas.microsoft.com/office/powerpoint/2010/main" val="1822704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wipe(down)">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wipe(down)">
                                      <p:cBhvr>
                                        <p:cTn id="12" dur="500"/>
                                        <p:tgtEl>
                                          <p:spTgt spid="126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wipe(down)">
                                      <p:cBhvr>
                                        <p:cTn id="17" dur="500"/>
                                        <p:tgtEl>
                                          <p:spTgt spid="126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wipe(down)">
                                      <p:cBhvr>
                                        <p:cTn id="22"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495300" y="1214438"/>
            <a:ext cx="8915400" cy="2286000"/>
          </a:xfrm>
        </p:spPr>
        <p:txBody>
          <a:bodyPr/>
          <a:lstStyle/>
          <a:p>
            <a:pPr eaLnBrk="1" hangingPunct="1">
              <a:lnSpc>
                <a:spcPct val="150000"/>
              </a:lnSpc>
              <a:spcBef>
                <a:spcPct val="0"/>
              </a:spcBef>
              <a:buFontTx/>
              <a:buNone/>
            </a:pPr>
            <a:r>
              <a:rPr lang="en-US" altLang="zh-CN" sz="2400" dirty="0">
                <a:solidFill>
                  <a:srgbClr val="FF0000"/>
                </a:solidFill>
              </a:rPr>
              <a:t>3</a:t>
            </a:r>
            <a:r>
              <a:rPr lang="zh-CN" altLang="en-US" sz="2400" dirty="0">
                <a:solidFill>
                  <a:srgbClr val="FF0000"/>
                </a:solidFill>
              </a:rPr>
              <a:t>）    状态转换分析系统</a:t>
            </a:r>
          </a:p>
          <a:p>
            <a:pPr marL="0" lvl="1" indent="457200" eaLnBrk="1" hangingPunct="1">
              <a:lnSpc>
                <a:spcPct val="150000"/>
              </a:lnSpc>
              <a:spcBef>
                <a:spcPct val="0"/>
              </a:spcBef>
              <a:buFont typeface="Arial" charset="0"/>
              <a:buNone/>
            </a:pPr>
            <a:r>
              <a:rPr lang="zh-CN" altLang="en-US" sz="2400" dirty="0">
                <a:latin typeface="Arial" charset="0"/>
              </a:rPr>
              <a:t>将入侵行为表示成许多个不同的状态。如果在观察某个可疑行为期间，所有状态都存在，则判定为恶意入侵。</a:t>
            </a:r>
            <a:r>
              <a:rPr lang="zh-CN" altLang="en-US" sz="2400" dirty="0"/>
              <a:t>状态转换图是贯穿模型的图形化表示，如图所示： </a:t>
            </a:r>
          </a:p>
        </p:txBody>
      </p:sp>
      <p:sp>
        <p:nvSpPr>
          <p:cNvPr id="3076"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graphicFrame>
        <p:nvGraphicFramePr>
          <p:cNvPr id="125957" name="Object 5"/>
          <p:cNvGraphicFramePr>
            <a:graphicFrameLocks noChangeAspect="1"/>
          </p:cNvGraphicFramePr>
          <p:nvPr/>
        </p:nvGraphicFramePr>
        <p:xfrm>
          <a:off x="588170" y="3571876"/>
          <a:ext cx="8776097" cy="2989263"/>
        </p:xfrm>
        <a:graphic>
          <a:graphicData uri="http://schemas.openxmlformats.org/presentationml/2006/ole">
            <mc:AlternateContent xmlns:mc="http://schemas.openxmlformats.org/markup-compatibility/2006">
              <mc:Choice xmlns:v="urn:schemas-microsoft-com:vml" Requires="v">
                <p:oleObj spid="_x0000_s3079" name="图片" r:id="rId4" imgW="3200400" imgH="1179576" progId="Word.Picture.8">
                  <p:embed/>
                </p:oleObj>
              </mc:Choice>
              <mc:Fallback>
                <p:oleObj name="图片" r:id="rId4" imgW="3200400" imgH="117957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70" y="3571876"/>
                        <a:ext cx="8776097"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标题 7"/>
          <p:cNvSpPr>
            <a:spLocks noGrp="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endParaRPr lang="zh-CN" altLang="en-US"/>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E52F3323-0FB2-4390-99D4-190106C4EE15}" type="slidenum">
              <a:rPr lang="en-US" altLang="zh-CN" smtClean="0"/>
              <a:pPr>
                <a:defRPr/>
              </a:pPr>
              <a:t>32</a:t>
            </a:fld>
            <a:endParaRPr lang="en-US" altLang="zh-CN"/>
          </a:p>
        </p:txBody>
      </p:sp>
    </p:spTree>
    <p:extLst>
      <p:ext uri="{BB962C8B-B14F-4D97-AF65-F5344CB8AC3E}">
        <p14:creationId xmlns:p14="http://schemas.microsoft.com/office/powerpoint/2010/main" val="533105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5957"/>
                                        </p:tgtEl>
                                        <p:attrNameLst>
                                          <p:attrName>style.visibility</p:attrName>
                                        </p:attrNameLst>
                                      </p:cBhvr>
                                      <p:to>
                                        <p:strVal val="visible"/>
                                      </p:to>
                                    </p:set>
                                    <p:anim calcmode="lin" valueType="num">
                                      <p:cBhvr>
                                        <p:cTn id="7" dur="500" fill="hold"/>
                                        <p:tgtEl>
                                          <p:spTgt spid="12595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595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595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309563" y="1309688"/>
            <a:ext cx="9255919" cy="2762250"/>
          </a:xfrm>
        </p:spPr>
        <p:txBody>
          <a:bodyPr/>
          <a:lstStyle/>
          <a:p>
            <a:pPr eaLnBrk="1" hangingPunct="1">
              <a:lnSpc>
                <a:spcPct val="150000"/>
              </a:lnSpc>
              <a:spcBef>
                <a:spcPct val="0"/>
              </a:spcBef>
            </a:pPr>
            <a:r>
              <a:rPr lang="zh-CN" altLang="en-US" sz="2400" dirty="0">
                <a:solidFill>
                  <a:srgbClr val="FF0000"/>
                </a:solidFill>
              </a:rPr>
              <a:t>异常检测方法：</a:t>
            </a:r>
            <a:r>
              <a:rPr lang="zh-CN" altLang="en-US" sz="2400" dirty="0"/>
              <a:t>任何人的正常行为都有一定的规律，并且可以通过分析这些行为产生的日志信息总结出这些规律，而入侵行为通常和正常的行为存在严重的差异，通过检查出这些差异就可以检测出这些入侵。 异常检测模型如图所示： </a:t>
            </a:r>
          </a:p>
        </p:txBody>
      </p:sp>
      <p:sp>
        <p:nvSpPr>
          <p:cNvPr id="4100"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graphicFrame>
        <p:nvGraphicFramePr>
          <p:cNvPr id="113669" name="Object 5"/>
          <p:cNvGraphicFramePr>
            <a:graphicFrameLocks noChangeAspect="1"/>
          </p:cNvGraphicFramePr>
          <p:nvPr/>
        </p:nvGraphicFramePr>
        <p:xfrm>
          <a:off x="1315642" y="3786189"/>
          <a:ext cx="7487973" cy="2744787"/>
        </p:xfrm>
        <a:graphic>
          <a:graphicData uri="http://schemas.openxmlformats.org/presentationml/2006/ole">
            <mc:AlternateContent xmlns:mc="http://schemas.openxmlformats.org/markup-compatibility/2006">
              <mc:Choice xmlns:v="urn:schemas-microsoft-com:vml" Requires="v">
                <p:oleObj spid="_x0000_s4103" name="图片" r:id="rId3" imgW="5058156" imgH="2010156" progId="Word.Picture.8">
                  <p:embed/>
                </p:oleObj>
              </mc:Choice>
              <mc:Fallback>
                <p:oleObj name="图片" r:id="rId3" imgW="5058156" imgH="20101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642" y="3786189"/>
                        <a:ext cx="7487973" cy="274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标题 7"/>
          <p:cNvSpPr>
            <a:spLocks noGrp="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endParaRPr lang="zh-CN" altLang="en-US"/>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18F49D80-496A-4FCA-9F7C-A16616C4D7BB}" type="slidenum">
              <a:rPr lang="en-US" altLang="zh-CN" smtClean="0"/>
              <a:pPr>
                <a:defRPr/>
              </a:pPr>
              <a:t>33</a:t>
            </a:fld>
            <a:endParaRPr lang="en-US" altLang="zh-CN"/>
          </a:p>
        </p:txBody>
      </p:sp>
    </p:spTree>
    <p:extLst>
      <p:ext uri="{BB962C8B-B14F-4D97-AF65-F5344CB8AC3E}">
        <p14:creationId xmlns:p14="http://schemas.microsoft.com/office/powerpoint/2010/main" val="2598283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wipe(down)">
                                      <p:cBhvr>
                                        <p:cTn id="7" dur="580">
                                          <p:stCondLst>
                                            <p:cond delay="0"/>
                                          </p:stCondLst>
                                        </p:cTn>
                                        <p:tgtEl>
                                          <p:spTgt spid="113669"/>
                                        </p:tgtEl>
                                      </p:cBhvr>
                                    </p:animEffect>
                                    <p:anim calcmode="lin" valueType="num">
                                      <p:cBhvr>
                                        <p:cTn id="8" dur="1822" tmFilter="0,0; 0.14,0.36; 0.43,0.73; 0.71,0.91; 1.0,1.0">
                                          <p:stCondLst>
                                            <p:cond delay="0"/>
                                          </p:stCondLst>
                                        </p:cTn>
                                        <p:tgtEl>
                                          <p:spTgt spid="11366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366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366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366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3669"/>
                                        </p:tgtEl>
                                        <p:attrNameLst>
                                          <p:attrName>ppt_y</p:attrName>
                                        </p:attrNameLst>
                                      </p:cBhvr>
                                      <p:tavLst>
                                        <p:tav tm="0" fmla="#ppt_y-sin(pi*$)/81">
                                          <p:val>
                                            <p:fltVal val="0"/>
                                          </p:val>
                                        </p:tav>
                                        <p:tav tm="100000">
                                          <p:val>
                                            <p:fltVal val="1"/>
                                          </p:val>
                                        </p:tav>
                                      </p:tavLst>
                                    </p:anim>
                                    <p:animScale>
                                      <p:cBhvr>
                                        <p:cTn id="13" dur="26">
                                          <p:stCondLst>
                                            <p:cond delay="650"/>
                                          </p:stCondLst>
                                        </p:cTn>
                                        <p:tgtEl>
                                          <p:spTgt spid="113669"/>
                                        </p:tgtEl>
                                      </p:cBhvr>
                                      <p:to x="100000" y="60000"/>
                                    </p:animScale>
                                    <p:animScale>
                                      <p:cBhvr>
                                        <p:cTn id="14" dur="166" decel="50000">
                                          <p:stCondLst>
                                            <p:cond delay="676"/>
                                          </p:stCondLst>
                                        </p:cTn>
                                        <p:tgtEl>
                                          <p:spTgt spid="113669"/>
                                        </p:tgtEl>
                                      </p:cBhvr>
                                      <p:to x="100000" y="100000"/>
                                    </p:animScale>
                                    <p:animScale>
                                      <p:cBhvr>
                                        <p:cTn id="15" dur="26">
                                          <p:stCondLst>
                                            <p:cond delay="1312"/>
                                          </p:stCondLst>
                                        </p:cTn>
                                        <p:tgtEl>
                                          <p:spTgt spid="113669"/>
                                        </p:tgtEl>
                                      </p:cBhvr>
                                      <p:to x="100000" y="80000"/>
                                    </p:animScale>
                                    <p:animScale>
                                      <p:cBhvr>
                                        <p:cTn id="16" dur="166" decel="50000">
                                          <p:stCondLst>
                                            <p:cond delay="1338"/>
                                          </p:stCondLst>
                                        </p:cTn>
                                        <p:tgtEl>
                                          <p:spTgt spid="113669"/>
                                        </p:tgtEl>
                                      </p:cBhvr>
                                      <p:to x="100000" y="100000"/>
                                    </p:animScale>
                                    <p:animScale>
                                      <p:cBhvr>
                                        <p:cTn id="17" dur="26">
                                          <p:stCondLst>
                                            <p:cond delay="1642"/>
                                          </p:stCondLst>
                                        </p:cTn>
                                        <p:tgtEl>
                                          <p:spTgt spid="113669"/>
                                        </p:tgtEl>
                                      </p:cBhvr>
                                      <p:to x="100000" y="90000"/>
                                    </p:animScale>
                                    <p:animScale>
                                      <p:cBhvr>
                                        <p:cTn id="18" dur="166" decel="50000">
                                          <p:stCondLst>
                                            <p:cond delay="1668"/>
                                          </p:stCondLst>
                                        </p:cTn>
                                        <p:tgtEl>
                                          <p:spTgt spid="113669"/>
                                        </p:tgtEl>
                                      </p:cBhvr>
                                      <p:to x="100000" y="100000"/>
                                    </p:animScale>
                                    <p:animScale>
                                      <p:cBhvr>
                                        <p:cTn id="19" dur="26">
                                          <p:stCondLst>
                                            <p:cond delay="1808"/>
                                          </p:stCondLst>
                                        </p:cTn>
                                        <p:tgtEl>
                                          <p:spTgt spid="113669"/>
                                        </p:tgtEl>
                                      </p:cBhvr>
                                      <p:to x="100000" y="95000"/>
                                    </p:animScale>
                                    <p:animScale>
                                      <p:cBhvr>
                                        <p:cTn id="20" dur="166" decel="50000">
                                          <p:stCondLst>
                                            <p:cond delay="1834"/>
                                          </p:stCondLst>
                                        </p:cTn>
                                        <p:tgtEl>
                                          <p:spTgt spid="11366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572691" y="1600200"/>
            <a:ext cx="8714184" cy="4186238"/>
          </a:xfrm>
        </p:spPr>
        <p:txBody>
          <a:bodyPr/>
          <a:lstStyle/>
          <a:p>
            <a:pPr marL="533400" indent="-533400" eaLnBrk="1" hangingPunct="1">
              <a:lnSpc>
                <a:spcPct val="150000"/>
              </a:lnSpc>
              <a:spcBef>
                <a:spcPts val="0"/>
              </a:spcBef>
              <a:buFontTx/>
              <a:buNone/>
              <a:defRPr/>
            </a:pPr>
            <a:r>
              <a:rPr lang="en-US" altLang="zh-CN" sz="2400" dirty="0"/>
              <a:t>1</a:t>
            </a:r>
            <a:r>
              <a:rPr lang="zh-CN" altLang="en-US" sz="2400" dirty="0"/>
              <a:t>）</a:t>
            </a:r>
            <a:r>
              <a:rPr lang="en-US" altLang="zh-CN" sz="2400" dirty="0"/>
              <a:t> </a:t>
            </a:r>
            <a:r>
              <a:rPr lang="zh-CN" altLang="en-US" sz="2400" dirty="0"/>
              <a:t>基于统计的异常入侵检测</a:t>
            </a:r>
            <a:endParaRPr lang="en-US" altLang="zh-CN" sz="2400" dirty="0"/>
          </a:p>
          <a:p>
            <a:pPr marL="1080000" indent="-533400" eaLnBrk="1" hangingPunct="1">
              <a:lnSpc>
                <a:spcPct val="150000"/>
              </a:lnSpc>
              <a:spcBef>
                <a:spcPts val="0"/>
              </a:spcBef>
              <a:buFont typeface="Arial" pitchFamily="34" charset="0"/>
              <a:buChar char="•"/>
              <a:defRPr/>
            </a:pPr>
            <a:r>
              <a:rPr lang="zh-CN" altLang="en-US" sz="2400" dirty="0"/>
              <a:t>操作模型</a:t>
            </a:r>
            <a:endParaRPr lang="en-US" altLang="zh-CN" sz="2400" dirty="0"/>
          </a:p>
          <a:p>
            <a:pPr marL="1080000" indent="-533400" eaLnBrk="1" hangingPunct="1">
              <a:lnSpc>
                <a:spcPct val="150000"/>
              </a:lnSpc>
              <a:spcBef>
                <a:spcPts val="0"/>
              </a:spcBef>
              <a:buFont typeface="Arial" pitchFamily="34" charset="0"/>
              <a:buChar char="•"/>
              <a:defRPr/>
            </a:pPr>
            <a:r>
              <a:rPr lang="zh-CN" altLang="en-US" sz="2400" dirty="0"/>
              <a:t>方差模型</a:t>
            </a:r>
            <a:endParaRPr lang="en-US" altLang="zh-CN" sz="2400" dirty="0"/>
          </a:p>
          <a:p>
            <a:pPr marL="1080000" indent="-533400" eaLnBrk="1" hangingPunct="1">
              <a:lnSpc>
                <a:spcPct val="150000"/>
              </a:lnSpc>
              <a:spcBef>
                <a:spcPts val="0"/>
              </a:spcBef>
              <a:buFont typeface="Arial" pitchFamily="34" charset="0"/>
              <a:buChar char="•"/>
              <a:defRPr/>
            </a:pPr>
            <a:r>
              <a:rPr lang="zh-CN" altLang="en-US" sz="2400" dirty="0"/>
              <a:t>多元模型</a:t>
            </a:r>
            <a:endParaRPr lang="en-US" altLang="zh-CN" sz="2400" dirty="0"/>
          </a:p>
          <a:p>
            <a:pPr marL="1080000" indent="-533400" eaLnBrk="1" hangingPunct="1">
              <a:lnSpc>
                <a:spcPct val="150000"/>
              </a:lnSpc>
              <a:spcBef>
                <a:spcPts val="0"/>
              </a:spcBef>
              <a:buFont typeface="Arial" pitchFamily="34" charset="0"/>
              <a:buChar char="•"/>
              <a:defRPr/>
            </a:pPr>
            <a:r>
              <a:rPr lang="zh-CN" altLang="en-US" sz="2400" dirty="0"/>
              <a:t>马尔柯夫过程模型</a:t>
            </a:r>
          </a:p>
          <a:p>
            <a:pPr marL="533400" indent="-533400" eaLnBrk="1" hangingPunct="1">
              <a:lnSpc>
                <a:spcPct val="150000"/>
              </a:lnSpc>
              <a:spcBef>
                <a:spcPts val="0"/>
              </a:spcBef>
              <a:buFontTx/>
              <a:buNone/>
              <a:defRPr/>
            </a:pPr>
            <a:r>
              <a:rPr lang="en-US" altLang="zh-CN" sz="2400" dirty="0"/>
              <a:t>2</a:t>
            </a:r>
            <a:r>
              <a:rPr lang="zh-CN" altLang="en-US" sz="2400" dirty="0"/>
              <a:t>）基于神经网络的入侵检测</a:t>
            </a:r>
          </a:p>
          <a:p>
            <a:pPr marL="914400" lvl="1" indent="-457200" eaLnBrk="1" hangingPunct="1">
              <a:lnSpc>
                <a:spcPct val="150000"/>
              </a:lnSpc>
              <a:spcBef>
                <a:spcPts val="0"/>
              </a:spcBef>
              <a:buFontTx/>
              <a:buNone/>
              <a:defRPr/>
            </a:pPr>
            <a:endParaRPr lang="zh-CN" altLang="en-US" sz="2400" dirty="0"/>
          </a:p>
          <a:p>
            <a:pPr marL="533400" indent="-533400" eaLnBrk="1" hangingPunct="1">
              <a:lnSpc>
                <a:spcPct val="150000"/>
              </a:lnSpc>
              <a:spcBef>
                <a:spcPts val="0"/>
              </a:spcBef>
              <a:buFontTx/>
              <a:buNone/>
              <a:defRPr/>
            </a:pPr>
            <a:endParaRPr lang="en-US" altLang="zh-CN" sz="2400" dirty="0"/>
          </a:p>
        </p:txBody>
      </p:sp>
      <p:sp>
        <p:nvSpPr>
          <p:cNvPr id="49155" name="标题 5"/>
          <p:cNvSpPr>
            <a:spLocks noGrp="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endParaRPr lang="zh-CN" altLang="en-US"/>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E4E7EB8-DE71-431F-8363-3B7047F05BE1}" type="slidenum">
              <a:rPr lang="en-US" altLang="zh-CN" smtClean="0"/>
              <a:pPr>
                <a:defRPr/>
              </a:pPr>
              <a:t>34</a:t>
            </a:fld>
            <a:endParaRPr lang="en-US" altLang="zh-CN"/>
          </a:p>
        </p:txBody>
      </p:sp>
    </p:spTree>
    <p:extLst>
      <p:ext uri="{BB962C8B-B14F-4D97-AF65-F5344CB8AC3E}">
        <p14:creationId xmlns:p14="http://schemas.microsoft.com/office/powerpoint/2010/main" val="262004828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p:txBody>
          <a:bodyPr/>
          <a:lstStyle/>
          <a:p>
            <a:pPr eaLnBrk="1" hangingPunct="1">
              <a:lnSpc>
                <a:spcPct val="150000"/>
              </a:lnSpc>
              <a:spcBef>
                <a:spcPct val="0"/>
              </a:spcBef>
            </a:pPr>
            <a:r>
              <a:rPr lang="zh-CN" altLang="en-US" sz="2800"/>
              <a:t>它们不一定是检测入侵的方法，有的是为解决入侵检测其他方面的问题提出的。</a:t>
            </a:r>
          </a:p>
          <a:p>
            <a:pPr lvl="1" eaLnBrk="1" hangingPunct="1">
              <a:lnSpc>
                <a:spcPct val="150000"/>
              </a:lnSpc>
              <a:spcBef>
                <a:spcPct val="0"/>
              </a:spcBef>
              <a:buFontTx/>
              <a:buNone/>
            </a:pPr>
            <a:r>
              <a:rPr lang="en-US" altLang="zh-CN"/>
              <a:t>1</a:t>
            </a:r>
            <a:r>
              <a:rPr lang="zh-CN" altLang="en-US"/>
              <a:t>）免疫系统方法</a:t>
            </a:r>
          </a:p>
          <a:p>
            <a:pPr lvl="1" eaLnBrk="1" hangingPunct="1">
              <a:lnSpc>
                <a:spcPct val="150000"/>
              </a:lnSpc>
              <a:spcBef>
                <a:spcPct val="0"/>
              </a:spcBef>
              <a:buFontTx/>
              <a:buNone/>
            </a:pPr>
            <a:r>
              <a:rPr lang="en-US" altLang="zh-CN"/>
              <a:t>2</a:t>
            </a:r>
            <a:r>
              <a:rPr lang="zh-CN" altLang="en-US"/>
              <a:t>）遗传算法</a:t>
            </a:r>
          </a:p>
          <a:p>
            <a:pPr lvl="1" eaLnBrk="1" hangingPunct="1">
              <a:lnSpc>
                <a:spcPct val="150000"/>
              </a:lnSpc>
              <a:spcBef>
                <a:spcPct val="0"/>
              </a:spcBef>
              <a:buFontTx/>
              <a:buNone/>
            </a:pPr>
            <a:r>
              <a:rPr lang="en-US" altLang="zh-CN"/>
              <a:t>3</a:t>
            </a:r>
            <a:r>
              <a:rPr lang="zh-CN" altLang="en-US"/>
              <a:t>）数据挖掘方法</a:t>
            </a:r>
          </a:p>
          <a:p>
            <a:pPr lvl="1" eaLnBrk="1" hangingPunct="1">
              <a:lnSpc>
                <a:spcPct val="150000"/>
              </a:lnSpc>
              <a:spcBef>
                <a:spcPct val="0"/>
              </a:spcBef>
              <a:buFontTx/>
              <a:buNone/>
            </a:pPr>
            <a:r>
              <a:rPr lang="en-US" altLang="zh-CN"/>
              <a:t>4</a:t>
            </a:r>
            <a:r>
              <a:rPr lang="zh-CN" altLang="en-US"/>
              <a:t>）数据融合</a:t>
            </a:r>
          </a:p>
          <a:p>
            <a:pPr lvl="1" eaLnBrk="1" hangingPunct="1">
              <a:lnSpc>
                <a:spcPct val="150000"/>
              </a:lnSpc>
              <a:spcBef>
                <a:spcPct val="0"/>
              </a:spcBef>
            </a:pPr>
            <a:endParaRPr lang="en-US" altLang="zh-CN"/>
          </a:p>
        </p:txBody>
      </p:sp>
      <p:sp>
        <p:nvSpPr>
          <p:cNvPr id="50179" name="标题 5"/>
          <p:cNvSpPr>
            <a:spLocks noGrp="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endParaRPr lang="zh-CN" altLang="en-US"/>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BEEE53AA-6933-4891-A428-7323D4A52B71}" type="slidenum">
              <a:rPr lang="en-US" altLang="zh-CN" smtClean="0"/>
              <a:pPr>
                <a:defRPr/>
              </a:pPr>
              <a:t>35</a:t>
            </a:fld>
            <a:endParaRPr lang="en-US" altLang="zh-CN"/>
          </a:p>
        </p:txBody>
      </p:sp>
    </p:spTree>
    <p:extLst>
      <p:ext uri="{BB962C8B-B14F-4D97-AF65-F5344CB8AC3E}">
        <p14:creationId xmlns:p14="http://schemas.microsoft.com/office/powerpoint/2010/main" val="186715652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495300" y="1643063"/>
            <a:ext cx="8915400" cy="4143375"/>
          </a:xfrm>
        </p:spPr>
        <p:txBody>
          <a:bodyPr/>
          <a:lstStyle/>
          <a:p>
            <a:pPr marL="457200" indent="-457200" eaLnBrk="1" hangingPunct="1">
              <a:lnSpc>
                <a:spcPct val="150000"/>
              </a:lnSpc>
              <a:spcBef>
                <a:spcPct val="0"/>
              </a:spcBef>
            </a:pPr>
            <a:r>
              <a:rPr lang="zh-CN" altLang="en-US" sz="2400" dirty="0">
                <a:solidFill>
                  <a:srgbClr val="FF0000"/>
                </a:solidFill>
                <a:latin typeface="Arial" charset="0"/>
              </a:rPr>
              <a:t>蜜罐</a:t>
            </a:r>
            <a:r>
              <a:rPr lang="zh-CN" altLang="en-US" sz="2400" dirty="0">
                <a:latin typeface="Arial" charset="0"/>
              </a:rPr>
              <a:t>是一种伪装成真实的目标系统诱骗攻击者攻击或损害的网络安全工具。</a:t>
            </a:r>
            <a:endParaRPr lang="en-US" altLang="zh-CN" sz="2400" dirty="0">
              <a:latin typeface="Arial" charset="0"/>
            </a:endParaRPr>
          </a:p>
          <a:p>
            <a:pPr marL="457200" indent="-457200" eaLnBrk="1" hangingPunct="1">
              <a:lnSpc>
                <a:spcPct val="150000"/>
              </a:lnSpc>
              <a:spcBef>
                <a:spcPct val="0"/>
              </a:spcBef>
            </a:pPr>
            <a:r>
              <a:rPr lang="zh-CN" altLang="en-US" sz="2400" dirty="0">
                <a:solidFill>
                  <a:srgbClr val="FF0000"/>
                </a:solidFill>
                <a:latin typeface="Arial" charset="0"/>
              </a:rPr>
              <a:t>蜜罐的主要目标</a:t>
            </a:r>
            <a:r>
              <a:rPr lang="zh-CN" altLang="en-US" sz="2400" dirty="0">
                <a:latin typeface="Arial" charset="0"/>
              </a:rPr>
              <a:t>是容忍攻击者入侵，记录并学习攻击者的攻击工具</a:t>
            </a:r>
            <a:r>
              <a:rPr lang="en-US" altLang="zh-CN" sz="2400" dirty="0">
                <a:latin typeface="Arial" charset="0"/>
              </a:rPr>
              <a:t>\</a:t>
            </a:r>
            <a:r>
              <a:rPr lang="zh-CN" altLang="en-US" sz="2400" dirty="0">
                <a:latin typeface="Arial" charset="0"/>
              </a:rPr>
              <a:t>手段</a:t>
            </a:r>
            <a:r>
              <a:rPr lang="en-US" altLang="zh-CN" sz="2400" dirty="0">
                <a:latin typeface="Arial" charset="0"/>
              </a:rPr>
              <a:t>\</a:t>
            </a:r>
            <a:r>
              <a:rPr lang="zh-CN" altLang="en-US" sz="2400" dirty="0">
                <a:latin typeface="Arial" charset="0"/>
              </a:rPr>
              <a:t>动机</a:t>
            </a:r>
            <a:r>
              <a:rPr lang="en-US" altLang="zh-CN" sz="2400" dirty="0">
                <a:latin typeface="Arial" charset="0"/>
              </a:rPr>
              <a:t>\</a:t>
            </a:r>
            <a:r>
              <a:rPr lang="zh-CN" altLang="en-US" sz="2400" dirty="0">
                <a:latin typeface="Arial" charset="0"/>
              </a:rPr>
              <a:t>目的等行为信息，尤其是未知攻击行为信息，从而调整网络安全策略，提高系统安全性能。</a:t>
            </a:r>
            <a:endParaRPr lang="en-US" altLang="zh-CN" sz="2400" dirty="0">
              <a:latin typeface="Arial" charset="0"/>
            </a:endParaRPr>
          </a:p>
          <a:p>
            <a:pPr marL="457200" indent="-457200" eaLnBrk="1" hangingPunct="1">
              <a:lnSpc>
                <a:spcPct val="150000"/>
              </a:lnSpc>
              <a:spcBef>
                <a:spcPct val="0"/>
              </a:spcBef>
            </a:pPr>
            <a:r>
              <a:rPr lang="zh-CN" altLang="en-US" sz="2400" dirty="0">
                <a:latin typeface="Arial" charset="0"/>
              </a:rPr>
              <a:t>同时蜜罐还具有转移攻击者注意力，消耗其攻击资源</a:t>
            </a:r>
            <a:r>
              <a:rPr lang="en-US" altLang="zh-CN" sz="2400" dirty="0">
                <a:latin typeface="Arial" charset="0"/>
              </a:rPr>
              <a:t>\</a:t>
            </a:r>
            <a:r>
              <a:rPr lang="zh-CN" altLang="en-US" sz="2400" dirty="0">
                <a:latin typeface="Arial" charset="0"/>
              </a:rPr>
              <a:t>意志，间接保护真实目标系统的作用。</a:t>
            </a:r>
            <a:endParaRPr lang="zh-CN" altLang="en-US" sz="2400" dirty="0"/>
          </a:p>
        </p:txBody>
      </p:sp>
      <p:sp>
        <p:nvSpPr>
          <p:cNvPr id="51203" name="标题 5"/>
          <p:cNvSpPr>
            <a:spLocks noGrp="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endParaRPr lang="zh-CN" altLang="en-US"/>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A8045097-8990-4F54-A127-8FBDA87ADA5E}" type="slidenum">
              <a:rPr lang="en-US" altLang="zh-CN" smtClean="0"/>
              <a:pPr>
                <a:defRPr/>
              </a:pPr>
              <a:t>36</a:t>
            </a:fld>
            <a:endParaRPr lang="en-US" altLang="zh-CN"/>
          </a:p>
        </p:txBody>
      </p:sp>
    </p:spTree>
    <p:extLst>
      <p:ext uri="{BB962C8B-B14F-4D97-AF65-F5344CB8AC3E}">
        <p14:creationId xmlns:p14="http://schemas.microsoft.com/office/powerpoint/2010/main" val="1466816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 calcmode="lin" valueType="num">
                                      <p:cBhvr additive="base">
                                        <p:cTn id="7" dur="500" fill="hold"/>
                                        <p:tgtEl>
                                          <p:spTgt spid="460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2">
                                            <p:txEl>
                                              <p:pRg st="1" end="1"/>
                                            </p:txEl>
                                          </p:spTgt>
                                        </p:tgtEl>
                                        <p:attrNameLst>
                                          <p:attrName>style.visibility</p:attrName>
                                        </p:attrNameLst>
                                      </p:cBhvr>
                                      <p:to>
                                        <p:strVal val="visible"/>
                                      </p:to>
                                    </p:set>
                                    <p:anim calcmode="lin" valueType="num">
                                      <p:cBhvr additive="base">
                                        <p:cTn id="13"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2">
                                            <p:txEl>
                                              <p:pRg st="2" end="2"/>
                                            </p:txEl>
                                          </p:spTgt>
                                        </p:tgtEl>
                                        <p:attrNameLst>
                                          <p:attrName>style.visibility</p:attrName>
                                        </p:attrNameLst>
                                      </p:cBhvr>
                                      <p:to>
                                        <p:strVal val="visible"/>
                                      </p:to>
                                    </p:set>
                                    <p:anim calcmode="lin" valueType="num">
                                      <p:cBhvr additive="base">
                                        <p:cTn id="19"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p>
        </p:txBody>
      </p:sp>
      <p:sp>
        <p:nvSpPr>
          <p:cNvPr id="49155" name="Rectangle 3"/>
          <p:cNvSpPr>
            <a:spLocks noGrp="1" noChangeArrowheads="1"/>
          </p:cNvSpPr>
          <p:nvPr>
            <p:ph idx="1"/>
          </p:nvPr>
        </p:nvSpPr>
        <p:spPr>
          <a:xfrm>
            <a:off x="464344" y="1428750"/>
            <a:ext cx="8915400" cy="5000625"/>
          </a:xfrm>
        </p:spPr>
        <p:txBody>
          <a:bodyPr/>
          <a:lstStyle/>
          <a:p>
            <a:pPr marL="0" indent="542925" eaLnBrk="1" hangingPunct="1">
              <a:lnSpc>
                <a:spcPct val="150000"/>
              </a:lnSpc>
              <a:spcBef>
                <a:spcPct val="0"/>
              </a:spcBef>
            </a:pPr>
            <a:r>
              <a:rPr lang="zh-CN" altLang="en-US" sz="2400" dirty="0"/>
              <a:t>入侵检测技术是一种当今非常重要的动态安全技术，如果与传统的静态安全技术共同使用，可以大大提高系统的安全防护水平。</a:t>
            </a:r>
          </a:p>
          <a:p>
            <a:pPr marL="0" lvl="1" indent="542925" eaLnBrk="1" hangingPunct="1">
              <a:lnSpc>
                <a:spcPct val="150000"/>
              </a:lnSpc>
              <a:spcBef>
                <a:spcPct val="0"/>
              </a:spcBef>
              <a:buFont typeface="Arial" charset="0"/>
              <a:buChar char="•"/>
            </a:pPr>
            <a:r>
              <a:rPr lang="zh-CN" altLang="en-US" sz="2400" dirty="0"/>
              <a:t>入侵检测系统是对防火墙有益的补充，入侵检测系统被认为是防火墙之后的</a:t>
            </a:r>
            <a:r>
              <a:rPr lang="zh-CN" altLang="en-US" sz="2400" dirty="0">
                <a:solidFill>
                  <a:srgbClr val="FF0000"/>
                </a:solidFill>
              </a:rPr>
              <a:t>第二道安全闸门</a:t>
            </a:r>
            <a:r>
              <a:rPr lang="zh-CN" altLang="en-US" sz="2400" dirty="0"/>
              <a:t>，对网络进行检测，提供对内部攻击、外部攻击和误操作的实时监控，提供动态保护，大大提高了网络的安全性。</a:t>
            </a:r>
          </a:p>
          <a:p>
            <a:pPr marL="0" indent="542925" eaLnBrk="1" hangingPunct="1">
              <a:lnSpc>
                <a:spcPct val="150000"/>
              </a:lnSpc>
              <a:spcBef>
                <a:spcPct val="0"/>
              </a:spcBef>
            </a:pPr>
            <a:r>
              <a:rPr lang="zh-CN" altLang="en-US" sz="2400" dirty="0"/>
              <a:t>入侵检测工作的主要特点有以下几个方面：</a:t>
            </a:r>
          </a:p>
          <a:p>
            <a:pPr marL="0" lvl="2" indent="542925" eaLnBrk="1" hangingPunct="1">
              <a:lnSpc>
                <a:spcPct val="150000"/>
              </a:lnSpc>
              <a:buFont typeface="Arial" charset="0"/>
              <a:buNone/>
            </a:pPr>
            <a:r>
              <a:rPr lang="zh-CN" altLang="en-US" dirty="0">
                <a:solidFill>
                  <a:srgbClr val="FF00FF"/>
                </a:solidFill>
              </a:rPr>
              <a:t>事前警告 、事中防护 、事后取证 </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DF84B882-4A6A-4D09-9C4C-8E85F2DEBE56}" type="slidenum">
              <a:rPr lang="en-US" altLang="zh-CN" smtClean="0"/>
              <a:pPr>
                <a:defRPr/>
              </a:pPr>
              <a:t>37</a:t>
            </a:fld>
            <a:endParaRPr lang="en-US" altLang="zh-CN"/>
          </a:p>
        </p:txBody>
      </p:sp>
    </p:spTree>
    <p:extLst>
      <p:ext uri="{BB962C8B-B14F-4D97-AF65-F5344CB8AC3E}">
        <p14:creationId xmlns:p14="http://schemas.microsoft.com/office/powerpoint/2010/main" val="4202726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p>
        </p:txBody>
      </p:sp>
      <p:sp>
        <p:nvSpPr>
          <p:cNvPr id="53251" name="Rectangle 3"/>
          <p:cNvSpPr>
            <a:spLocks noGrp="1" noChangeArrowheads="1"/>
          </p:cNvSpPr>
          <p:nvPr>
            <p:ph idx="1"/>
          </p:nvPr>
        </p:nvSpPr>
        <p:spPr>
          <a:xfrm>
            <a:off x="495300" y="1428751"/>
            <a:ext cx="8915400" cy="4525963"/>
          </a:xfrm>
        </p:spPr>
        <p:txBody>
          <a:bodyPr/>
          <a:lstStyle/>
          <a:p>
            <a:pPr marL="457200" indent="-457200" eaLnBrk="1" hangingPunct="1">
              <a:buFont typeface="+mj-ea"/>
              <a:buAutoNum type="circleNumDbPlain"/>
            </a:pPr>
            <a:r>
              <a:rPr lang="zh-CN" altLang="en-US" sz="2000" dirty="0"/>
              <a:t>在人很少干预的情况下，能连续运行。</a:t>
            </a:r>
          </a:p>
          <a:p>
            <a:pPr marL="457200" indent="-457200" eaLnBrk="1" hangingPunct="1">
              <a:buFont typeface="+mj-ea"/>
              <a:buAutoNum type="circleNumDbPlain"/>
            </a:pPr>
            <a:r>
              <a:rPr lang="zh-CN" altLang="en-US" sz="2000" dirty="0"/>
              <a:t>当系统由于事故或恶意攻击而崩溃时，具有容错能力。当系统重新启动时，入侵检测系统能自动恢复自己的状态。</a:t>
            </a:r>
          </a:p>
          <a:p>
            <a:pPr marL="457200" indent="-457200" eaLnBrk="1" hangingPunct="1">
              <a:buFont typeface="+mj-ea"/>
              <a:buAutoNum type="circleNumDbPlain"/>
            </a:pPr>
            <a:r>
              <a:rPr lang="zh-CN" altLang="en-US" sz="2000" dirty="0"/>
              <a:t>必须能抗攻击。入侵检测系统必须能监测自己的运行，检测自身是否被修改。</a:t>
            </a:r>
          </a:p>
          <a:p>
            <a:pPr marL="457200" indent="-457200" eaLnBrk="1" hangingPunct="1">
              <a:buFont typeface="+mj-ea"/>
              <a:buAutoNum type="circleNumDbPlain"/>
            </a:pPr>
            <a:r>
              <a:rPr lang="zh-CN" altLang="en-US" sz="2000" dirty="0"/>
              <a:t>运行时，尽可能少地占用系统资源，以免干扰系统的正常运行。</a:t>
            </a:r>
          </a:p>
          <a:p>
            <a:pPr marL="457200" indent="-457200" eaLnBrk="1" hangingPunct="1">
              <a:buFont typeface="+mj-ea"/>
              <a:buAutoNum type="circleNumDbPlain"/>
            </a:pPr>
            <a:r>
              <a:rPr lang="zh-CN" altLang="en-US" sz="2000" dirty="0"/>
              <a:t>对被监控系统的安全策略，可以进行配置。</a:t>
            </a:r>
          </a:p>
          <a:p>
            <a:pPr marL="457200" indent="-457200" eaLnBrk="1" hangingPunct="1">
              <a:buFont typeface="+mj-ea"/>
              <a:buAutoNum type="circleNumDbPlain"/>
            </a:pPr>
            <a:r>
              <a:rPr lang="zh-CN" altLang="en-US" sz="2000" dirty="0"/>
              <a:t>必须能适应系统和用户行为的变化。如增加新的应用，或改变用户应用。</a:t>
            </a:r>
          </a:p>
          <a:p>
            <a:pPr marL="457200" indent="-457200" eaLnBrk="1" hangingPunct="1">
              <a:buFont typeface="+mj-ea"/>
              <a:buAutoNum type="circleNumDbPlain"/>
            </a:pPr>
            <a:r>
              <a:rPr lang="zh-CN" altLang="en-US" sz="2000" dirty="0"/>
              <a:t>当要实时监控大量主机时，系统应能进行扩展。</a:t>
            </a:r>
          </a:p>
          <a:p>
            <a:pPr marL="457200" indent="-457200" eaLnBrk="1" hangingPunct="1">
              <a:buFont typeface="+mj-ea"/>
              <a:buAutoNum type="circleNumDbPlain"/>
            </a:pPr>
            <a:r>
              <a:rPr lang="zh-CN" altLang="en-US" sz="2000" dirty="0"/>
              <a:t>入侵检测系统一些部件因为某些原因停止工作时，应尽量减少对其他部分的影响。</a:t>
            </a:r>
          </a:p>
          <a:p>
            <a:pPr marL="457200" indent="-457200" eaLnBrk="1" hangingPunct="1">
              <a:buFont typeface="+mj-ea"/>
              <a:buAutoNum type="circleNumDbPlain"/>
            </a:pPr>
            <a:r>
              <a:rPr lang="zh-CN" altLang="en-US" sz="2000" dirty="0"/>
              <a:t>系统应能允许动态配置。当系统管理员修改配置时，不需要重新启动系统。</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0942E40D-71CD-489C-99FF-DE649219EC75}" type="slidenum">
              <a:rPr lang="en-US" altLang="zh-CN" smtClean="0"/>
              <a:pPr>
                <a:defRPr/>
              </a:pPr>
              <a:t>38</a:t>
            </a:fld>
            <a:endParaRPr lang="en-US" altLang="zh-CN"/>
          </a:p>
        </p:txBody>
      </p:sp>
    </p:spTree>
    <p:extLst>
      <p:ext uri="{BB962C8B-B14F-4D97-AF65-F5344CB8AC3E}">
        <p14:creationId xmlns:p14="http://schemas.microsoft.com/office/powerpoint/2010/main" val="21200393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b="1">
                <a:solidFill>
                  <a:srgbClr val="006600"/>
                </a:solidFill>
              </a:rPr>
              <a:t>6.	</a:t>
            </a:r>
            <a:r>
              <a:rPr lang="zh-CN" altLang="en-US" b="1">
                <a:solidFill>
                  <a:srgbClr val="006600"/>
                </a:solidFill>
              </a:rPr>
              <a:t>入侵检测技术</a:t>
            </a:r>
          </a:p>
        </p:txBody>
      </p:sp>
      <p:sp>
        <p:nvSpPr>
          <p:cNvPr id="54275" name="Rectangle 3"/>
          <p:cNvSpPr>
            <a:spLocks noGrp="1" noChangeArrowheads="1"/>
          </p:cNvSpPr>
          <p:nvPr>
            <p:ph idx="1"/>
          </p:nvPr>
        </p:nvSpPr>
        <p:spPr/>
        <p:txBody>
          <a:bodyPr/>
          <a:lstStyle/>
          <a:p>
            <a:pPr eaLnBrk="1" hangingPunct="1">
              <a:lnSpc>
                <a:spcPct val="150000"/>
              </a:lnSpc>
              <a:spcBef>
                <a:spcPct val="0"/>
              </a:spcBef>
            </a:pPr>
            <a:r>
              <a:rPr lang="zh-CN" altLang="en-US" sz="2400"/>
              <a:t>当前入侵检测系统存在的问题和面临的挑战</a:t>
            </a:r>
          </a:p>
          <a:p>
            <a:pPr lvl="1" eaLnBrk="1" hangingPunct="1">
              <a:lnSpc>
                <a:spcPct val="150000"/>
              </a:lnSpc>
              <a:spcBef>
                <a:spcPct val="0"/>
              </a:spcBef>
              <a:buFontTx/>
              <a:buNone/>
            </a:pPr>
            <a:r>
              <a:rPr lang="en-US" altLang="zh-CN" sz="2400"/>
              <a:t>1)	</a:t>
            </a:r>
            <a:r>
              <a:rPr lang="zh-CN" altLang="en-US" sz="2400"/>
              <a:t>对未知攻击的识别能力差</a:t>
            </a:r>
          </a:p>
          <a:p>
            <a:pPr lvl="1" eaLnBrk="1" hangingPunct="1">
              <a:lnSpc>
                <a:spcPct val="150000"/>
              </a:lnSpc>
              <a:spcBef>
                <a:spcPct val="0"/>
              </a:spcBef>
              <a:buFontTx/>
              <a:buNone/>
            </a:pPr>
            <a:r>
              <a:rPr lang="en-US" altLang="zh-CN" sz="2400"/>
              <a:t>2)	</a:t>
            </a:r>
            <a:r>
              <a:rPr lang="zh-CN" altLang="en-US" sz="2400"/>
              <a:t>误警率高</a:t>
            </a:r>
          </a:p>
          <a:p>
            <a:pPr eaLnBrk="1" hangingPunct="1">
              <a:lnSpc>
                <a:spcPct val="150000"/>
              </a:lnSpc>
              <a:spcBef>
                <a:spcPct val="0"/>
              </a:spcBef>
            </a:pPr>
            <a:r>
              <a:rPr lang="zh-CN" altLang="en-US" sz="2400"/>
              <a:t>入侵检测系统的发展趋势</a:t>
            </a:r>
          </a:p>
          <a:p>
            <a:pPr lvl="1" eaLnBrk="1" hangingPunct="1">
              <a:lnSpc>
                <a:spcPct val="150000"/>
              </a:lnSpc>
              <a:spcBef>
                <a:spcPct val="0"/>
              </a:spcBef>
              <a:buFontTx/>
              <a:buNone/>
            </a:pPr>
            <a:r>
              <a:rPr lang="en-US" altLang="zh-CN" sz="2400"/>
              <a:t>1)	</a:t>
            </a:r>
            <a:r>
              <a:rPr lang="zh-CN" altLang="en-US" sz="2400"/>
              <a:t>分布式入侵检测</a:t>
            </a:r>
          </a:p>
          <a:p>
            <a:pPr lvl="1" eaLnBrk="1" hangingPunct="1">
              <a:lnSpc>
                <a:spcPct val="150000"/>
              </a:lnSpc>
              <a:spcBef>
                <a:spcPct val="0"/>
              </a:spcBef>
              <a:buFontTx/>
              <a:buNone/>
            </a:pPr>
            <a:r>
              <a:rPr lang="en-US" altLang="zh-CN" sz="2400"/>
              <a:t>2)	</a:t>
            </a:r>
            <a:r>
              <a:rPr lang="zh-CN" altLang="en-US" sz="2400"/>
              <a:t>智能化入侵检测</a:t>
            </a:r>
          </a:p>
          <a:p>
            <a:pPr lvl="1" eaLnBrk="1" hangingPunct="1">
              <a:lnSpc>
                <a:spcPct val="150000"/>
              </a:lnSpc>
              <a:spcBef>
                <a:spcPct val="0"/>
              </a:spcBef>
              <a:buFontTx/>
              <a:buNone/>
            </a:pPr>
            <a:r>
              <a:rPr lang="en-US" altLang="zh-CN" sz="2400"/>
              <a:t>3)	</a:t>
            </a:r>
            <a:r>
              <a:rPr lang="zh-CN" altLang="en-US" sz="2400"/>
              <a:t>网络安全技术相结合</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C15C02DC-D308-42B7-8895-F876201B46E4}" type="slidenum">
              <a:rPr lang="en-US" altLang="zh-CN" smtClean="0"/>
              <a:pPr>
                <a:defRPr/>
              </a:pPr>
              <a:t>39</a:t>
            </a:fld>
            <a:endParaRPr lang="en-US" altLang="zh-CN"/>
          </a:p>
        </p:txBody>
      </p:sp>
    </p:spTree>
    <p:extLst>
      <p:ext uri="{BB962C8B-B14F-4D97-AF65-F5344CB8AC3E}">
        <p14:creationId xmlns:p14="http://schemas.microsoft.com/office/powerpoint/2010/main" val="3515863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Line 3"/>
          <p:cNvSpPr>
            <a:spLocks noChangeShapeType="1"/>
          </p:cNvSpPr>
          <p:nvPr/>
        </p:nvSpPr>
        <p:spPr bwMode="auto">
          <a:xfrm>
            <a:off x="5248804" y="4146550"/>
            <a:ext cx="0" cy="503238"/>
          </a:xfrm>
          <a:prstGeom prst="line">
            <a:avLst/>
          </a:prstGeom>
          <a:noFill/>
          <a:ln w="38100">
            <a:solidFill>
              <a:schemeClr val="accent2"/>
            </a:solidFill>
            <a:round/>
            <a:headEnd/>
            <a:tailEnd type="triangle" w="med" len="med"/>
          </a:ln>
        </p:spPr>
        <p:txBody>
          <a:bodyPr/>
          <a:lstStyle/>
          <a:p>
            <a:endParaRPr lang="zh-CN" altLang="en-US"/>
          </a:p>
        </p:txBody>
      </p:sp>
      <p:sp>
        <p:nvSpPr>
          <p:cNvPr id="51204" name="Line 4"/>
          <p:cNvSpPr>
            <a:spLocks noChangeShapeType="1"/>
          </p:cNvSpPr>
          <p:nvPr/>
        </p:nvSpPr>
        <p:spPr bwMode="auto">
          <a:xfrm>
            <a:off x="3766345" y="4146550"/>
            <a:ext cx="2885810" cy="0"/>
          </a:xfrm>
          <a:prstGeom prst="line">
            <a:avLst/>
          </a:prstGeom>
          <a:noFill/>
          <a:ln w="12700">
            <a:solidFill>
              <a:srgbClr val="FF9933"/>
            </a:solidFill>
            <a:round/>
            <a:headEnd/>
            <a:tailEnd/>
          </a:ln>
        </p:spPr>
        <p:txBody>
          <a:bodyPr>
            <a:spAutoFit/>
          </a:bodyPr>
          <a:lstStyle/>
          <a:p>
            <a:endParaRPr lang="zh-CN" altLang="en-US"/>
          </a:p>
        </p:txBody>
      </p:sp>
      <p:sp>
        <p:nvSpPr>
          <p:cNvPr id="51205" name="Text Box 5"/>
          <p:cNvSpPr txBox="1">
            <a:spLocks noChangeArrowheads="1"/>
          </p:cNvSpPr>
          <p:nvPr/>
        </p:nvSpPr>
        <p:spPr bwMode="auto">
          <a:xfrm>
            <a:off x="464344" y="1285876"/>
            <a:ext cx="9132094" cy="2308225"/>
          </a:xfrm>
          <a:prstGeom prst="rect">
            <a:avLst/>
          </a:prstGeom>
          <a:noFill/>
          <a:ln w="76200" cmpd="tri">
            <a:noFill/>
            <a:miter lim="800000"/>
            <a:headEnd/>
            <a:tailEnd/>
          </a:ln>
        </p:spPr>
        <p:txBody>
          <a:bodyPr>
            <a:spAutoFit/>
          </a:bodyPr>
          <a:lstStyle/>
          <a:p>
            <a:pPr eaLnBrk="0" hangingPunct="0">
              <a:lnSpc>
                <a:spcPct val="150000"/>
              </a:lnSpc>
              <a:buFont typeface="Wingdings" pitchFamily="2" charset="2"/>
              <a:buNone/>
            </a:pPr>
            <a:r>
              <a:rPr kumimoji="1" lang="zh-CN" altLang="en-US" sz="2400"/>
              <a:t>传统的安全防御技术</a:t>
            </a:r>
            <a:r>
              <a:rPr kumimoji="1" lang="zh-CN" altLang="en-US" sz="2400">
                <a:solidFill>
                  <a:srgbClr val="FF0000"/>
                </a:solidFill>
              </a:rPr>
              <a:t>防火墙</a:t>
            </a:r>
            <a:r>
              <a:rPr kumimoji="1" lang="zh-CN" altLang="en-US" sz="2400"/>
              <a:t>：</a:t>
            </a:r>
            <a:r>
              <a:rPr lang="zh-CN" altLang="en-US" sz="2400">
                <a:latin typeface="Times New Roman" pitchFamily="18" charset="0"/>
              </a:rPr>
              <a:t>一种高级访问控制设备，置于不同</a:t>
            </a:r>
            <a:r>
              <a:rPr lang="zh-CN" altLang="en-US" sz="2400">
                <a:solidFill>
                  <a:srgbClr val="FF0000"/>
                </a:solidFill>
                <a:latin typeface="Times New Roman" pitchFamily="18" charset="0"/>
              </a:rPr>
              <a:t>网络安全域</a:t>
            </a:r>
            <a:r>
              <a:rPr lang="zh-CN" altLang="en-US" sz="2400">
                <a:latin typeface="Times New Roman" pitchFamily="18" charset="0"/>
              </a:rPr>
              <a:t>之间的一系列部件的组合，它是不同网络安全域间通信流的</a:t>
            </a:r>
            <a:r>
              <a:rPr lang="zh-CN" altLang="en-US" sz="2400">
                <a:solidFill>
                  <a:srgbClr val="FF0000"/>
                </a:solidFill>
                <a:latin typeface="Times New Roman" pitchFamily="18" charset="0"/>
              </a:rPr>
              <a:t>唯一通道</a:t>
            </a:r>
            <a:r>
              <a:rPr lang="zh-CN" altLang="en-US" sz="2400">
                <a:latin typeface="Times New Roman" pitchFamily="18" charset="0"/>
              </a:rPr>
              <a:t>，能根据企业有关的安全政策</a:t>
            </a:r>
            <a:r>
              <a:rPr lang="zh-CN" altLang="en-US" sz="2400">
                <a:solidFill>
                  <a:srgbClr val="FF0000"/>
                </a:solidFill>
                <a:latin typeface="Times New Roman" pitchFamily="18" charset="0"/>
              </a:rPr>
              <a:t>控制</a:t>
            </a:r>
            <a:r>
              <a:rPr lang="zh-CN" altLang="en-US" sz="2400">
                <a:latin typeface="Times New Roman" pitchFamily="18" charset="0"/>
              </a:rPr>
              <a:t>（允许、拒绝、监视、记录）进出网络的访问行为。                                                        </a:t>
            </a:r>
          </a:p>
        </p:txBody>
      </p:sp>
      <p:sp>
        <p:nvSpPr>
          <p:cNvPr id="51206" name="Text Box 6"/>
          <p:cNvSpPr txBox="1">
            <a:spLocks noChangeArrowheads="1"/>
          </p:cNvSpPr>
          <p:nvPr/>
        </p:nvSpPr>
        <p:spPr bwMode="auto">
          <a:xfrm>
            <a:off x="4385469" y="3643313"/>
            <a:ext cx="1805781" cy="523875"/>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zh-CN" altLang="en-US" sz="1400">
                <a:latin typeface="Times New Roman" pitchFamily="18" charset="0"/>
              </a:rPr>
              <a:t>两个安全域之间通信流的唯一通道</a:t>
            </a:r>
          </a:p>
        </p:txBody>
      </p:sp>
      <p:grpSp>
        <p:nvGrpSpPr>
          <p:cNvPr id="2" name="Group 7"/>
          <p:cNvGrpSpPr>
            <a:grpSpLocks/>
          </p:cNvGrpSpPr>
          <p:nvPr/>
        </p:nvGrpSpPr>
        <p:grpSpPr bwMode="auto">
          <a:xfrm>
            <a:off x="3298561" y="5657850"/>
            <a:ext cx="4550569" cy="914400"/>
            <a:chOff x="2400" y="2208"/>
            <a:chExt cx="1765" cy="576"/>
          </a:xfrm>
        </p:grpSpPr>
        <p:sp>
          <p:nvSpPr>
            <p:cNvPr id="1070" name="Rectangle 8"/>
            <p:cNvSpPr>
              <a:spLocks noChangeArrowheads="1"/>
            </p:cNvSpPr>
            <p:nvPr/>
          </p:nvSpPr>
          <p:spPr bwMode="auto">
            <a:xfrm>
              <a:off x="3723" y="2589"/>
              <a:ext cx="442"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UDP</a:t>
              </a:r>
            </a:p>
          </p:txBody>
        </p:sp>
        <p:sp>
          <p:nvSpPr>
            <p:cNvPr id="1071" name="Rectangle 9"/>
            <p:cNvSpPr>
              <a:spLocks noChangeArrowheads="1"/>
            </p:cNvSpPr>
            <p:nvPr/>
          </p:nvSpPr>
          <p:spPr bwMode="auto">
            <a:xfrm>
              <a:off x="3350" y="2589"/>
              <a:ext cx="373"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Block</a:t>
              </a:r>
            </a:p>
          </p:txBody>
        </p:sp>
        <p:sp>
          <p:nvSpPr>
            <p:cNvPr id="1072" name="Rectangle 10"/>
            <p:cNvSpPr>
              <a:spLocks noChangeArrowheads="1"/>
            </p:cNvSpPr>
            <p:nvPr/>
          </p:nvSpPr>
          <p:spPr bwMode="auto">
            <a:xfrm>
              <a:off x="2790" y="2589"/>
              <a:ext cx="560"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C</a:t>
              </a:r>
            </a:p>
          </p:txBody>
        </p:sp>
        <p:sp>
          <p:nvSpPr>
            <p:cNvPr id="1073" name="Rectangle 11"/>
            <p:cNvSpPr>
              <a:spLocks noChangeArrowheads="1"/>
            </p:cNvSpPr>
            <p:nvPr/>
          </p:nvSpPr>
          <p:spPr bwMode="auto">
            <a:xfrm>
              <a:off x="2400" y="2589"/>
              <a:ext cx="390"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B</a:t>
              </a:r>
            </a:p>
          </p:txBody>
        </p:sp>
        <p:sp>
          <p:nvSpPr>
            <p:cNvPr id="1074" name="Rectangle 12"/>
            <p:cNvSpPr>
              <a:spLocks noChangeArrowheads="1"/>
            </p:cNvSpPr>
            <p:nvPr/>
          </p:nvSpPr>
          <p:spPr bwMode="auto">
            <a:xfrm>
              <a:off x="3723" y="2400"/>
              <a:ext cx="442"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TCP</a:t>
              </a:r>
            </a:p>
          </p:txBody>
        </p:sp>
        <p:sp>
          <p:nvSpPr>
            <p:cNvPr id="1075" name="Rectangle 13"/>
            <p:cNvSpPr>
              <a:spLocks noChangeArrowheads="1"/>
            </p:cNvSpPr>
            <p:nvPr/>
          </p:nvSpPr>
          <p:spPr bwMode="auto">
            <a:xfrm>
              <a:off x="3350" y="2400"/>
              <a:ext cx="373"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Pass</a:t>
              </a:r>
            </a:p>
          </p:txBody>
        </p:sp>
        <p:sp>
          <p:nvSpPr>
            <p:cNvPr id="1076" name="Rectangle 14"/>
            <p:cNvSpPr>
              <a:spLocks noChangeArrowheads="1"/>
            </p:cNvSpPr>
            <p:nvPr/>
          </p:nvSpPr>
          <p:spPr bwMode="auto">
            <a:xfrm>
              <a:off x="2790" y="2400"/>
              <a:ext cx="560"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C</a:t>
              </a:r>
            </a:p>
          </p:txBody>
        </p:sp>
        <p:sp>
          <p:nvSpPr>
            <p:cNvPr id="1077" name="Rectangle 15"/>
            <p:cNvSpPr>
              <a:spLocks noChangeArrowheads="1"/>
            </p:cNvSpPr>
            <p:nvPr/>
          </p:nvSpPr>
          <p:spPr bwMode="auto">
            <a:xfrm>
              <a:off x="2400" y="2400"/>
              <a:ext cx="390"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A</a:t>
              </a:r>
            </a:p>
          </p:txBody>
        </p:sp>
        <p:sp>
          <p:nvSpPr>
            <p:cNvPr id="1078" name="Rectangle 16"/>
            <p:cNvSpPr>
              <a:spLocks noChangeArrowheads="1"/>
            </p:cNvSpPr>
            <p:nvPr/>
          </p:nvSpPr>
          <p:spPr bwMode="auto">
            <a:xfrm>
              <a:off x="2790" y="2208"/>
              <a:ext cx="560"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Destination</a:t>
              </a:r>
            </a:p>
          </p:txBody>
        </p:sp>
        <p:sp>
          <p:nvSpPr>
            <p:cNvPr id="1079" name="Rectangle 17"/>
            <p:cNvSpPr>
              <a:spLocks noChangeArrowheads="1"/>
            </p:cNvSpPr>
            <p:nvPr/>
          </p:nvSpPr>
          <p:spPr bwMode="auto">
            <a:xfrm>
              <a:off x="3723" y="2208"/>
              <a:ext cx="442"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Protocol</a:t>
              </a:r>
            </a:p>
          </p:txBody>
        </p:sp>
        <p:sp>
          <p:nvSpPr>
            <p:cNvPr id="1080" name="Rectangle 18"/>
            <p:cNvSpPr>
              <a:spLocks noChangeArrowheads="1"/>
            </p:cNvSpPr>
            <p:nvPr/>
          </p:nvSpPr>
          <p:spPr bwMode="auto">
            <a:xfrm>
              <a:off x="3350" y="2208"/>
              <a:ext cx="373"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Permit</a:t>
              </a:r>
            </a:p>
          </p:txBody>
        </p:sp>
        <p:sp>
          <p:nvSpPr>
            <p:cNvPr id="1081" name="Rectangle 19"/>
            <p:cNvSpPr>
              <a:spLocks noChangeArrowheads="1"/>
            </p:cNvSpPr>
            <p:nvPr/>
          </p:nvSpPr>
          <p:spPr bwMode="auto">
            <a:xfrm>
              <a:off x="2400" y="2208"/>
              <a:ext cx="390"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Source</a:t>
              </a:r>
            </a:p>
          </p:txBody>
        </p:sp>
        <p:sp>
          <p:nvSpPr>
            <p:cNvPr id="1082" name="Line 20"/>
            <p:cNvSpPr>
              <a:spLocks noChangeShapeType="1"/>
            </p:cNvSpPr>
            <p:nvPr/>
          </p:nvSpPr>
          <p:spPr bwMode="auto">
            <a:xfrm>
              <a:off x="2400" y="2208"/>
              <a:ext cx="1765" cy="0"/>
            </a:xfrm>
            <a:prstGeom prst="line">
              <a:avLst/>
            </a:prstGeom>
            <a:noFill/>
            <a:ln w="12700" cap="sq">
              <a:solidFill>
                <a:schemeClr val="tx1"/>
              </a:solidFill>
              <a:round/>
              <a:headEnd/>
              <a:tailEnd/>
            </a:ln>
          </p:spPr>
          <p:txBody>
            <a:bodyPr>
              <a:spAutoFit/>
            </a:bodyPr>
            <a:lstStyle/>
            <a:p>
              <a:endParaRPr lang="zh-CN" altLang="en-US"/>
            </a:p>
          </p:txBody>
        </p:sp>
        <p:sp>
          <p:nvSpPr>
            <p:cNvPr id="1083" name="Line 21"/>
            <p:cNvSpPr>
              <a:spLocks noChangeShapeType="1"/>
            </p:cNvSpPr>
            <p:nvPr/>
          </p:nvSpPr>
          <p:spPr bwMode="auto">
            <a:xfrm>
              <a:off x="2400" y="2784"/>
              <a:ext cx="1765" cy="0"/>
            </a:xfrm>
            <a:prstGeom prst="line">
              <a:avLst/>
            </a:prstGeom>
            <a:noFill/>
            <a:ln w="12700" cap="sq">
              <a:solidFill>
                <a:schemeClr val="tx1"/>
              </a:solidFill>
              <a:round/>
              <a:headEnd/>
              <a:tailEnd/>
            </a:ln>
          </p:spPr>
          <p:txBody>
            <a:bodyPr>
              <a:spAutoFit/>
            </a:bodyPr>
            <a:lstStyle/>
            <a:p>
              <a:endParaRPr lang="zh-CN" altLang="en-US"/>
            </a:p>
          </p:txBody>
        </p:sp>
        <p:sp>
          <p:nvSpPr>
            <p:cNvPr id="1084" name="Line 22"/>
            <p:cNvSpPr>
              <a:spLocks noChangeShapeType="1"/>
            </p:cNvSpPr>
            <p:nvPr/>
          </p:nvSpPr>
          <p:spPr bwMode="auto">
            <a:xfrm>
              <a:off x="2400" y="2208"/>
              <a:ext cx="0" cy="576"/>
            </a:xfrm>
            <a:prstGeom prst="line">
              <a:avLst/>
            </a:prstGeom>
            <a:noFill/>
            <a:ln w="12700" cap="sq">
              <a:solidFill>
                <a:schemeClr val="tx1"/>
              </a:solidFill>
              <a:round/>
              <a:headEnd/>
              <a:tailEnd/>
            </a:ln>
          </p:spPr>
          <p:txBody>
            <a:bodyPr>
              <a:spAutoFit/>
            </a:bodyPr>
            <a:lstStyle/>
            <a:p>
              <a:endParaRPr lang="zh-CN" altLang="en-US"/>
            </a:p>
          </p:txBody>
        </p:sp>
        <p:sp>
          <p:nvSpPr>
            <p:cNvPr id="1085" name="Line 23"/>
            <p:cNvSpPr>
              <a:spLocks noChangeShapeType="1"/>
            </p:cNvSpPr>
            <p:nvPr/>
          </p:nvSpPr>
          <p:spPr bwMode="auto">
            <a:xfrm>
              <a:off x="4165" y="2208"/>
              <a:ext cx="0" cy="576"/>
            </a:xfrm>
            <a:prstGeom prst="line">
              <a:avLst/>
            </a:prstGeom>
            <a:noFill/>
            <a:ln w="12700" cap="sq">
              <a:solidFill>
                <a:schemeClr val="tx1"/>
              </a:solidFill>
              <a:round/>
              <a:headEnd/>
              <a:tailEnd/>
            </a:ln>
          </p:spPr>
          <p:txBody>
            <a:bodyPr>
              <a:spAutoFit/>
            </a:bodyPr>
            <a:lstStyle/>
            <a:p>
              <a:endParaRPr lang="zh-CN" altLang="en-US"/>
            </a:p>
          </p:txBody>
        </p:sp>
        <p:sp>
          <p:nvSpPr>
            <p:cNvPr id="1086" name="Line 24"/>
            <p:cNvSpPr>
              <a:spLocks noChangeShapeType="1"/>
            </p:cNvSpPr>
            <p:nvPr/>
          </p:nvSpPr>
          <p:spPr bwMode="auto">
            <a:xfrm>
              <a:off x="3350" y="2208"/>
              <a:ext cx="0" cy="576"/>
            </a:xfrm>
            <a:prstGeom prst="line">
              <a:avLst/>
            </a:prstGeom>
            <a:noFill/>
            <a:ln w="12700">
              <a:solidFill>
                <a:schemeClr val="tx1"/>
              </a:solidFill>
              <a:round/>
              <a:headEnd/>
              <a:tailEnd/>
            </a:ln>
          </p:spPr>
          <p:txBody>
            <a:bodyPr>
              <a:spAutoFit/>
            </a:bodyPr>
            <a:lstStyle/>
            <a:p>
              <a:endParaRPr lang="zh-CN" altLang="en-US"/>
            </a:p>
          </p:txBody>
        </p:sp>
        <p:sp>
          <p:nvSpPr>
            <p:cNvPr id="1087" name="Line 25"/>
            <p:cNvSpPr>
              <a:spLocks noChangeShapeType="1"/>
            </p:cNvSpPr>
            <p:nvPr/>
          </p:nvSpPr>
          <p:spPr bwMode="auto">
            <a:xfrm>
              <a:off x="3723" y="2208"/>
              <a:ext cx="0" cy="576"/>
            </a:xfrm>
            <a:prstGeom prst="line">
              <a:avLst/>
            </a:prstGeom>
            <a:noFill/>
            <a:ln w="12700">
              <a:solidFill>
                <a:schemeClr val="tx1"/>
              </a:solidFill>
              <a:round/>
              <a:headEnd/>
              <a:tailEnd/>
            </a:ln>
          </p:spPr>
          <p:txBody>
            <a:bodyPr>
              <a:spAutoFit/>
            </a:bodyPr>
            <a:lstStyle/>
            <a:p>
              <a:endParaRPr lang="zh-CN" altLang="en-US"/>
            </a:p>
          </p:txBody>
        </p:sp>
        <p:sp>
          <p:nvSpPr>
            <p:cNvPr id="1088" name="Line 26"/>
            <p:cNvSpPr>
              <a:spLocks noChangeShapeType="1"/>
            </p:cNvSpPr>
            <p:nvPr/>
          </p:nvSpPr>
          <p:spPr bwMode="auto">
            <a:xfrm>
              <a:off x="2790" y="2208"/>
              <a:ext cx="0" cy="576"/>
            </a:xfrm>
            <a:prstGeom prst="line">
              <a:avLst/>
            </a:prstGeom>
            <a:noFill/>
            <a:ln w="12700">
              <a:solidFill>
                <a:schemeClr val="tx1"/>
              </a:solidFill>
              <a:round/>
              <a:headEnd/>
              <a:tailEnd/>
            </a:ln>
          </p:spPr>
          <p:txBody>
            <a:bodyPr>
              <a:spAutoFit/>
            </a:bodyPr>
            <a:lstStyle/>
            <a:p>
              <a:endParaRPr lang="zh-CN" altLang="en-US"/>
            </a:p>
          </p:txBody>
        </p:sp>
        <p:sp>
          <p:nvSpPr>
            <p:cNvPr id="1089" name="Line 27"/>
            <p:cNvSpPr>
              <a:spLocks noChangeShapeType="1"/>
            </p:cNvSpPr>
            <p:nvPr/>
          </p:nvSpPr>
          <p:spPr bwMode="auto">
            <a:xfrm>
              <a:off x="2400" y="2400"/>
              <a:ext cx="1765" cy="0"/>
            </a:xfrm>
            <a:prstGeom prst="line">
              <a:avLst/>
            </a:prstGeom>
            <a:noFill/>
            <a:ln w="12700">
              <a:solidFill>
                <a:schemeClr val="tx1"/>
              </a:solidFill>
              <a:round/>
              <a:headEnd/>
              <a:tailEnd/>
            </a:ln>
          </p:spPr>
          <p:txBody>
            <a:bodyPr>
              <a:spAutoFit/>
            </a:bodyPr>
            <a:lstStyle/>
            <a:p>
              <a:endParaRPr lang="zh-CN" altLang="en-US"/>
            </a:p>
          </p:txBody>
        </p:sp>
        <p:sp>
          <p:nvSpPr>
            <p:cNvPr id="1090" name="Line 28"/>
            <p:cNvSpPr>
              <a:spLocks noChangeShapeType="1"/>
            </p:cNvSpPr>
            <p:nvPr/>
          </p:nvSpPr>
          <p:spPr bwMode="auto">
            <a:xfrm>
              <a:off x="2400" y="2589"/>
              <a:ext cx="1765" cy="0"/>
            </a:xfrm>
            <a:prstGeom prst="line">
              <a:avLst/>
            </a:prstGeom>
            <a:noFill/>
            <a:ln w="12700">
              <a:solidFill>
                <a:schemeClr val="tx1"/>
              </a:solidFill>
              <a:round/>
              <a:headEnd/>
              <a:tailEnd/>
            </a:ln>
          </p:spPr>
          <p:txBody>
            <a:bodyPr>
              <a:spAutoFit/>
            </a:bodyPr>
            <a:lstStyle/>
            <a:p>
              <a:endParaRPr lang="zh-CN" altLang="en-US"/>
            </a:p>
          </p:txBody>
        </p:sp>
      </p:grpSp>
      <p:sp>
        <p:nvSpPr>
          <p:cNvPr id="51229" name="Line 29"/>
          <p:cNvSpPr>
            <a:spLocks noChangeShapeType="1"/>
          </p:cNvSpPr>
          <p:nvPr/>
        </p:nvSpPr>
        <p:spPr bwMode="auto">
          <a:xfrm flipV="1">
            <a:off x="2751667" y="5154613"/>
            <a:ext cx="2228850" cy="0"/>
          </a:xfrm>
          <a:prstGeom prst="line">
            <a:avLst/>
          </a:prstGeom>
          <a:noFill/>
          <a:ln w="101600">
            <a:pattFill prst="sphere">
              <a:fgClr>
                <a:srgbClr val="6666FF"/>
              </a:fgClr>
              <a:bgClr>
                <a:schemeClr val="hlink"/>
              </a:bgClr>
            </a:pattFill>
            <a:round/>
            <a:headEnd/>
            <a:tailEnd/>
          </a:ln>
        </p:spPr>
        <p:txBody>
          <a:bodyPr/>
          <a:lstStyle/>
          <a:p>
            <a:endParaRPr lang="zh-CN" altLang="en-US"/>
          </a:p>
        </p:txBody>
      </p:sp>
      <p:sp>
        <p:nvSpPr>
          <p:cNvPr id="51230" name="Text Box 30"/>
          <p:cNvSpPr txBox="1">
            <a:spLocks noChangeArrowheads="1"/>
          </p:cNvSpPr>
          <p:nvPr/>
        </p:nvSpPr>
        <p:spPr bwMode="auto">
          <a:xfrm>
            <a:off x="386954" y="5873750"/>
            <a:ext cx="2148019" cy="630238"/>
          </a:xfrm>
          <a:prstGeom prst="rect">
            <a:avLst/>
          </a:prstGeom>
          <a:noFill/>
          <a:ln w="38100">
            <a:solidFill>
              <a:srgbClr val="FF9933"/>
            </a:solidFill>
            <a:miter lim="800000"/>
            <a:headEnd/>
            <a:tailEnd/>
          </a:ln>
        </p:spPr>
        <p:txBody>
          <a:bodyPr>
            <a:spAutoFit/>
          </a:bodyPr>
          <a:lstStyle/>
          <a:p>
            <a:pPr algn="ctr" eaLnBrk="0" hangingPunct="0">
              <a:spcBef>
                <a:spcPct val="50000"/>
              </a:spcBef>
              <a:buFont typeface="Wingdings" pitchFamily="2" charset="2"/>
              <a:buNone/>
            </a:pPr>
            <a:r>
              <a:rPr lang="zh-CN" altLang="en-US" sz="1400">
                <a:latin typeface="Times New Roman" pitchFamily="18" charset="0"/>
              </a:rPr>
              <a:t>根据访问控制规则</a:t>
            </a:r>
          </a:p>
          <a:p>
            <a:pPr algn="ctr" eaLnBrk="0" hangingPunct="0">
              <a:spcBef>
                <a:spcPct val="50000"/>
              </a:spcBef>
              <a:buFont typeface="Wingdings" pitchFamily="2" charset="2"/>
              <a:buNone/>
            </a:pPr>
            <a:r>
              <a:rPr lang="zh-CN" altLang="en-US" sz="1400">
                <a:latin typeface="Times New Roman" pitchFamily="18" charset="0"/>
              </a:rPr>
              <a:t>决定进出网络的行为</a:t>
            </a:r>
          </a:p>
        </p:txBody>
      </p:sp>
      <p:sp>
        <p:nvSpPr>
          <p:cNvPr id="51231" name="Line 31"/>
          <p:cNvSpPr>
            <a:spLocks noChangeShapeType="1"/>
          </p:cNvSpPr>
          <p:nvPr/>
        </p:nvSpPr>
        <p:spPr bwMode="auto">
          <a:xfrm flipH="1">
            <a:off x="2517776" y="6162675"/>
            <a:ext cx="780785" cy="0"/>
          </a:xfrm>
          <a:prstGeom prst="line">
            <a:avLst/>
          </a:prstGeom>
          <a:noFill/>
          <a:ln w="38100">
            <a:solidFill>
              <a:schemeClr val="accent2"/>
            </a:solidFill>
            <a:round/>
            <a:headEnd/>
            <a:tailEnd type="triangle" w="med" len="med"/>
          </a:ln>
        </p:spPr>
        <p:txBody>
          <a:bodyPr/>
          <a:lstStyle/>
          <a:p>
            <a:endParaRPr lang="zh-CN" altLang="en-US"/>
          </a:p>
        </p:txBody>
      </p:sp>
      <p:sp>
        <p:nvSpPr>
          <p:cNvPr id="51233" name="Line 33"/>
          <p:cNvSpPr>
            <a:spLocks noChangeShapeType="1"/>
          </p:cNvSpPr>
          <p:nvPr/>
        </p:nvSpPr>
        <p:spPr bwMode="auto">
          <a:xfrm flipV="1">
            <a:off x="5326196" y="5154613"/>
            <a:ext cx="2184135" cy="0"/>
          </a:xfrm>
          <a:prstGeom prst="line">
            <a:avLst/>
          </a:prstGeom>
          <a:noFill/>
          <a:ln w="101600">
            <a:pattFill prst="sphere">
              <a:fgClr>
                <a:srgbClr val="6666FF"/>
              </a:fgClr>
              <a:bgClr>
                <a:schemeClr val="hlink"/>
              </a:bgClr>
            </a:pattFill>
            <a:round/>
            <a:headEnd/>
            <a:tailEnd/>
          </a:ln>
        </p:spPr>
        <p:txBody>
          <a:bodyPr/>
          <a:lstStyle/>
          <a:p>
            <a:endParaRPr lang="zh-CN" altLang="en-US"/>
          </a:p>
        </p:txBody>
      </p:sp>
      <p:pic>
        <p:nvPicPr>
          <p:cNvPr id="51234" name="Picture 34"/>
          <p:cNvPicPr>
            <a:picLocks noChangeArrowheads="1"/>
          </p:cNvPicPr>
          <p:nvPr/>
        </p:nvPicPr>
        <p:blipFill>
          <a:blip r:embed="rId3"/>
          <a:srcRect/>
          <a:stretch>
            <a:fillRect/>
          </a:stretch>
        </p:blipFill>
        <p:spPr bwMode="auto">
          <a:xfrm>
            <a:off x="4935802" y="4649788"/>
            <a:ext cx="486702" cy="893762"/>
          </a:xfrm>
          <a:prstGeom prst="rect">
            <a:avLst/>
          </a:prstGeom>
          <a:noFill/>
          <a:ln w="12700">
            <a:noFill/>
            <a:miter lim="800000"/>
            <a:headEnd/>
            <a:tailEnd/>
          </a:ln>
        </p:spPr>
      </p:pic>
      <p:grpSp>
        <p:nvGrpSpPr>
          <p:cNvPr id="3" name="Group 35"/>
          <p:cNvGrpSpPr>
            <a:grpSpLocks/>
          </p:cNvGrpSpPr>
          <p:nvPr/>
        </p:nvGrpSpPr>
        <p:grpSpPr bwMode="auto">
          <a:xfrm>
            <a:off x="6588522" y="3582988"/>
            <a:ext cx="2311400" cy="1981200"/>
            <a:chOff x="4080" y="720"/>
            <a:chExt cx="1344" cy="1248"/>
          </a:xfrm>
        </p:grpSpPr>
        <p:sp>
          <p:nvSpPr>
            <p:cNvPr id="1056" name="Oval 36"/>
            <p:cNvSpPr>
              <a:spLocks noChangeArrowheads="1"/>
            </p:cNvSpPr>
            <p:nvPr/>
          </p:nvSpPr>
          <p:spPr bwMode="auto">
            <a:xfrm>
              <a:off x="4080" y="720"/>
              <a:ext cx="1344" cy="1248"/>
            </a:xfrm>
            <a:prstGeom prst="ellipse">
              <a:avLst/>
            </a:prstGeom>
            <a:noFill/>
            <a:ln w="9525">
              <a:solidFill>
                <a:schemeClr val="tx1"/>
              </a:solidFill>
              <a:prstDash val="sysDot"/>
              <a:round/>
              <a:headEnd/>
              <a:tailEnd/>
            </a:ln>
          </p:spPr>
          <p:txBody>
            <a:bodyPr wrap="none" anchor="ctr"/>
            <a:lstStyle/>
            <a:p>
              <a:endParaRPr lang="zh-CN" altLang="en-US" sz="1400"/>
            </a:p>
          </p:txBody>
        </p:sp>
        <p:sp>
          <p:nvSpPr>
            <p:cNvPr id="1057" name="Line 37"/>
            <p:cNvSpPr>
              <a:spLocks noChangeShapeType="1"/>
            </p:cNvSpPr>
            <p:nvPr/>
          </p:nvSpPr>
          <p:spPr bwMode="auto">
            <a:xfrm>
              <a:off x="4345" y="1400"/>
              <a:ext cx="0" cy="127"/>
            </a:xfrm>
            <a:prstGeom prst="line">
              <a:avLst/>
            </a:prstGeom>
            <a:noFill/>
            <a:ln w="38100">
              <a:solidFill>
                <a:schemeClr val="hlink"/>
              </a:solidFill>
              <a:round/>
              <a:headEnd/>
              <a:tailEnd/>
            </a:ln>
          </p:spPr>
          <p:txBody>
            <a:bodyPr/>
            <a:lstStyle/>
            <a:p>
              <a:endParaRPr lang="zh-CN" altLang="en-US"/>
            </a:p>
          </p:txBody>
        </p:sp>
        <p:sp>
          <p:nvSpPr>
            <p:cNvPr id="1058" name="Line 38"/>
            <p:cNvSpPr>
              <a:spLocks noChangeShapeType="1"/>
            </p:cNvSpPr>
            <p:nvPr/>
          </p:nvSpPr>
          <p:spPr bwMode="auto">
            <a:xfrm>
              <a:off x="4584" y="1369"/>
              <a:ext cx="0" cy="158"/>
            </a:xfrm>
            <a:prstGeom prst="line">
              <a:avLst/>
            </a:prstGeom>
            <a:noFill/>
            <a:ln w="38100">
              <a:solidFill>
                <a:schemeClr val="hlink"/>
              </a:solidFill>
              <a:round/>
              <a:headEnd/>
              <a:tailEnd/>
            </a:ln>
          </p:spPr>
          <p:txBody>
            <a:bodyPr/>
            <a:lstStyle/>
            <a:p>
              <a:endParaRPr lang="zh-CN" altLang="en-US"/>
            </a:p>
          </p:txBody>
        </p:sp>
        <p:sp>
          <p:nvSpPr>
            <p:cNvPr id="1059" name="Line 39"/>
            <p:cNvSpPr>
              <a:spLocks noChangeShapeType="1"/>
            </p:cNvSpPr>
            <p:nvPr/>
          </p:nvSpPr>
          <p:spPr bwMode="auto">
            <a:xfrm>
              <a:off x="4849" y="1369"/>
              <a:ext cx="0" cy="158"/>
            </a:xfrm>
            <a:prstGeom prst="line">
              <a:avLst/>
            </a:prstGeom>
            <a:noFill/>
            <a:ln w="38100">
              <a:solidFill>
                <a:schemeClr val="hlink"/>
              </a:solidFill>
              <a:round/>
              <a:headEnd/>
              <a:tailEnd/>
            </a:ln>
          </p:spPr>
          <p:txBody>
            <a:bodyPr/>
            <a:lstStyle/>
            <a:p>
              <a:endParaRPr lang="zh-CN" altLang="en-US"/>
            </a:p>
          </p:txBody>
        </p:sp>
        <p:sp>
          <p:nvSpPr>
            <p:cNvPr id="1060" name="Line 40"/>
            <p:cNvSpPr>
              <a:spLocks noChangeShapeType="1"/>
            </p:cNvSpPr>
            <p:nvPr/>
          </p:nvSpPr>
          <p:spPr bwMode="auto">
            <a:xfrm>
              <a:off x="5180" y="1425"/>
              <a:ext cx="0" cy="127"/>
            </a:xfrm>
            <a:prstGeom prst="line">
              <a:avLst/>
            </a:prstGeom>
            <a:noFill/>
            <a:ln w="38100">
              <a:solidFill>
                <a:schemeClr val="hlink"/>
              </a:solidFill>
              <a:round/>
              <a:headEnd/>
              <a:tailEnd/>
            </a:ln>
          </p:spPr>
          <p:txBody>
            <a:bodyPr/>
            <a:lstStyle/>
            <a:p>
              <a:endParaRPr lang="zh-CN" altLang="en-US"/>
            </a:p>
          </p:txBody>
        </p:sp>
        <p:pic>
          <p:nvPicPr>
            <p:cNvPr id="1061" name="Picture 41"/>
            <p:cNvPicPr>
              <a:picLocks noChangeArrowheads="1"/>
            </p:cNvPicPr>
            <p:nvPr/>
          </p:nvPicPr>
          <p:blipFill>
            <a:blip r:embed="rId4"/>
            <a:srcRect/>
            <a:stretch>
              <a:fillRect/>
            </a:stretch>
          </p:blipFill>
          <p:spPr bwMode="auto">
            <a:xfrm>
              <a:off x="4769" y="1181"/>
              <a:ext cx="204" cy="218"/>
            </a:xfrm>
            <a:prstGeom prst="rect">
              <a:avLst/>
            </a:prstGeom>
            <a:noFill/>
            <a:ln w="12700">
              <a:noFill/>
              <a:miter lim="800000"/>
              <a:headEnd/>
              <a:tailEnd/>
            </a:ln>
          </p:spPr>
        </p:pic>
        <p:graphicFrame>
          <p:nvGraphicFramePr>
            <p:cNvPr id="1027" name="Object 3"/>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1178" name="剪辑" r:id="rId5" imgW="2734920" imgH="3825360" progId="MS_ClipArt_Gallery.2">
                    <p:embed/>
                  </p:oleObj>
                </mc:Choice>
                <mc:Fallback>
                  <p:oleObj name="剪辑" r:id="rId5" imgW="2734920" imgH="382536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 y="992"/>
                          <a:ext cx="159"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62" name="Picture 43"/>
            <p:cNvPicPr>
              <a:picLocks noChangeArrowheads="1"/>
            </p:cNvPicPr>
            <p:nvPr/>
          </p:nvPicPr>
          <p:blipFill>
            <a:blip r:embed="rId4"/>
            <a:srcRect/>
            <a:stretch>
              <a:fillRect/>
            </a:stretch>
          </p:blipFill>
          <p:spPr bwMode="auto">
            <a:xfrm>
              <a:off x="4504" y="1181"/>
              <a:ext cx="205" cy="218"/>
            </a:xfrm>
            <a:prstGeom prst="rect">
              <a:avLst/>
            </a:prstGeom>
            <a:noFill/>
            <a:ln w="12700">
              <a:noFill/>
              <a:miter lim="800000"/>
              <a:headEnd/>
              <a:tailEnd/>
            </a:ln>
          </p:spPr>
        </p:pic>
        <p:pic>
          <p:nvPicPr>
            <p:cNvPr id="1063" name="Picture 44"/>
            <p:cNvPicPr>
              <a:picLocks noChangeArrowheads="1"/>
            </p:cNvPicPr>
            <p:nvPr/>
          </p:nvPicPr>
          <p:blipFill>
            <a:blip r:embed="rId7"/>
            <a:srcRect/>
            <a:stretch>
              <a:fillRect/>
            </a:stretch>
          </p:blipFill>
          <p:spPr bwMode="auto">
            <a:xfrm>
              <a:off x="5021" y="1205"/>
              <a:ext cx="355" cy="243"/>
            </a:xfrm>
            <a:prstGeom prst="rect">
              <a:avLst/>
            </a:prstGeom>
            <a:noFill/>
            <a:ln w="9525">
              <a:noFill/>
              <a:miter lim="800000"/>
              <a:headEnd/>
              <a:tailEnd/>
            </a:ln>
          </p:spPr>
        </p:pic>
        <p:pic>
          <p:nvPicPr>
            <p:cNvPr id="1064" name="Picture 45"/>
            <p:cNvPicPr>
              <a:picLocks noChangeArrowheads="1"/>
            </p:cNvPicPr>
            <p:nvPr/>
          </p:nvPicPr>
          <p:blipFill>
            <a:blip r:embed="rId8"/>
            <a:srcRect/>
            <a:stretch>
              <a:fillRect/>
            </a:stretch>
          </p:blipFill>
          <p:spPr bwMode="auto">
            <a:xfrm>
              <a:off x="4618" y="1621"/>
              <a:ext cx="152" cy="296"/>
            </a:xfrm>
            <a:prstGeom prst="rect">
              <a:avLst/>
            </a:prstGeom>
            <a:noFill/>
            <a:ln w="12700">
              <a:noFill/>
              <a:miter lim="800000"/>
              <a:headEnd/>
              <a:tailEnd/>
            </a:ln>
          </p:spPr>
        </p:pic>
        <p:sp>
          <p:nvSpPr>
            <p:cNvPr id="1065" name="Rectangle 46"/>
            <p:cNvSpPr>
              <a:spLocks noChangeArrowheads="1"/>
            </p:cNvSpPr>
            <p:nvPr/>
          </p:nvSpPr>
          <p:spPr bwMode="auto">
            <a:xfrm>
              <a:off x="4416" y="720"/>
              <a:ext cx="672" cy="199"/>
            </a:xfrm>
            <a:prstGeom prst="rect">
              <a:avLst/>
            </a:prstGeom>
            <a:noFill/>
            <a:ln w="9525">
              <a:noFill/>
              <a:miter lim="800000"/>
              <a:headEnd/>
              <a:tailEnd/>
            </a:ln>
          </p:spPr>
          <p:txBody>
            <a:bodyPr wrap="none" anchor="ctr"/>
            <a:lstStyle/>
            <a:p>
              <a:pPr algn="ctr" eaLnBrk="0" hangingPunct="0"/>
              <a:r>
                <a:rPr lang="zh-CN" altLang="en-US" sz="1400">
                  <a:latin typeface="Times New Roman" pitchFamily="18" charset="0"/>
                </a:rPr>
                <a:t>安全域</a:t>
              </a:r>
              <a:r>
                <a:rPr lang="en-US" altLang="zh-CN" sz="1400">
                  <a:latin typeface="Times New Roman" pitchFamily="18" charset="0"/>
                </a:rPr>
                <a:t>2</a:t>
              </a:r>
            </a:p>
          </p:txBody>
        </p:sp>
        <p:sp>
          <p:nvSpPr>
            <p:cNvPr id="1066" name="Line 47"/>
            <p:cNvSpPr>
              <a:spLocks noChangeShapeType="1"/>
            </p:cNvSpPr>
            <p:nvPr/>
          </p:nvSpPr>
          <p:spPr bwMode="auto">
            <a:xfrm>
              <a:off x="4696" y="1527"/>
              <a:ext cx="0" cy="94"/>
            </a:xfrm>
            <a:prstGeom prst="line">
              <a:avLst/>
            </a:prstGeom>
            <a:noFill/>
            <a:ln w="38100">
              <a:solidFill>
                <a:schemeClr val="hlink"/>
              </a:solidFill>
              <a:round/>
              <a:headEnd/>
              <a:tailEnd/>
            </a:ln>
          </p:spPr>
          <p:txBody>
            <a:bodyPr/>
            <a:lstStyle/>
            <a:p>
              <a:endParaRPr lang="zh-CN" altLang="en-US"/>
            </a:p>
          </p:txBody>
        </p:sp>
        <p:sp>
          <p:nvSpPr>
            <p:cNvPr id="1067" name="Line 48"/>
            <p:cNvSpPr>
              <a:spLocks noChangeShapeType="1"/>
            </p:cNvSpPr>
            <p:nvPr/>
          </p:nvSpPr>
          <p:spPr bwMode="auto">
            <a:xfrm>
              <a:off x="4214" y="1552"/>
              <a:ext cx="1076" cy="0"/>
            </a:xfrm>
            <a:prstGeom prst="line">
              <a:avLst/>
            </a:prstGeom>
            <a:noFill/>
            <a:ln w="57150">
              <a:solidFill>
                <a:schemeClr val="hlink"/>
              </a:solidFill>
              <a:round/>
              <a:headEnd/>
              <a:tailEnd/>
            </a:ln>
          </p:spPr>
          <p:txBody>
            <a:bodyPr/>
            <a:lstStyle/>
            <a:p>
              <a:endParaRPr lang="zh-CN" altLang="en-US"/>
            </a:p>
          </p:txBody>
        </p:sp>
        <p:sp>
          <p:nvSpPr>
            <p:cNvPr id="1068" name="Text Box 49"/>
            <p:cNvSpPr txBox="1">
              <a:spLocks noChangeArrowheads="1"/>
            </p:cNvSpPr>
            <p:nvPr/>
          </p:nvSpPr>
          <p:spPr bwMode="auto">
            <a:xfrm>
              <a:off x="4368" y="1008"/>
              <a:ext cx="432"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C </a:t>
              </a:r>
            </a:p>
          </p:txBody>
        </p:sp>
        <p:sp>
          <p:nvSpPr>
            <p:cNvPr id="1069" name="Text Box 50"/>
            <p:cNvSpPr txBox="1">
              <a:spLocks noChangeArrowheads="1"/>
            </p:cNvSpPr>
            <p:nvPr/>
          </p:nvSpPr>
          <p:spPr bwMode="auto">
            <a:xfrm>
              <a:off x="4659" y="1008"/>
              <a:ext cx="495"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D </a:t>
              </a:r>
            </a:p>
          </p:txBody>
        </p:sp>
      </p:grpSp>
      <p:grpSp>
        <p:nvGrpSpPr>
          <p:cNvPr id="4" name="Group 51"/>
          <p:cNvGrpSpPr>
            <a:grpSpLocks/>
          </p:cNvGrpSpPr>
          <p:nvPr/>
        </p:nvGrpSpPr>
        <p:grpSpPr bwMode="auto">
          <a:xfrm>
            <a:off x="1552972" y="3582988"/>
            <a:ext cx="2311400" cy="1981200"/>
            <a:chOff x="1152" y="720"/>
            <a:chExt cx="1344" cy="1248"/>
          </a:xfrm>
        </p:grpSpPr>
        <p:sp>
          <p:nvSpPr>
            <p:cNvPr id="1042" name="Oval 52"/>
            <p:cNvSpPr>
              <a:spLocks noChangeArrowheads="1"/>
            </p:cNvSpPr>
            <p:nvPr/>
          </p:nvSpPr>
          <p:spPr bwMode="auto">
            <a:xfrm>
              <a:off x="1152" y="720"/>
              <a:ext cx="1344" cy="1248"/>
            </a:xfrm>
            <a:prstGeom prst="ellipse">
              <a:avLst/>
            </a:prstGeom>
            <a:noFill/>
            <a:ln w="9525">
              <a:solidFill>
                <a:schemeClr val="tx1"/>
              </a:solidFill>
              <a:prstDash val="sysDot"/>
              <a:round/>
              <a:headEnd/>
              <a:tailEnd/>
            </a:ln>
          </p:spPr>
          <p:txBody>
            <a:bodyPr wrap="none" anchor="ctr"/>
            <a:lstStyle/>
            <a:p>
              <a:endParaRPr lang="zh-CN" altLang="en-US" sz="1400"/>
            </a:p>
          </p:txBody>
        </p:sp>
        <p:sp>
          <p:nvSpPr>
            <p:cNvPr id="1043" name="Line 53"/>
            <p:cNvSpPr>
              <a:spLocks noChangeShapeType="1"/>
            </p:cNvSpPr>
            <p:nvPr/>
          </p:nvSpPr>
          <p:spPr bwMode="auto">
            <a:xfrm>
              <a:off x="1417" y="1400"/>
              <a:ext cx="0" cy="127"/>
            </a:xfrm>
            <a:prstGeom prst="line">
              <a:avLst/>
            </a:prstGeom>
            <a:noFill/>
            <a:ln w="38100">
              <a:solidFill>
                <a:schemeClr val="hlink"/>
              </a:solidFill>
              <a:round/>
              <a:headEnd/>
              <a:tailEnd/>
            </a:ln>
          </p:spPr>
          <p:txBody>
            <a:bodyPr/>
            <a:lstStyle/>
            <a:p>
              <a:endParaRPr lang="zh-CN" altLang="en-US"/>
            </a:p>
          </p:txBody>
        </p:sp>
        <p:sp>
          <p:nvSpPr>
            <p:cNvPr id="1044" name="Line 54"/>
            <p:cNvSpPr>
              <a:spLocks noChangeShapeType="1"/>
            </p:cNvSpPr>
            <p:nvPr/>
          </p:nvSpPr>
          <p:spPr bwMode="auto">
            <a:xfrm>
              <a:off x="1656" y="1369"/>
              <a:ext cx="0" cy="158"/>
            </a:xfrm>
            <a:prstGeom prst="line">
              <a:avLst/>
            </a:prstGeom>
            <a:noFill/>
            <a:ln w="38100">
              <a:solidFill>
                <a:schemeClr val="hlink"/>
              </a:solidFill>
              <a:round/>
              <a:headEnd/>
              <a:tailEnd/>
            </a:ln>
          </p:spPr>
          <p:txBody>
            <a:bodyPr/>
            <a:lstStyle/>
            <a:p>
              <a:endParaRPr lang="zh-CN" altLang="en-US"/>
            </a:p>
          </p:txBody>
        </p:sp>
        <p:sp>
          <p:nvSpPr>
            <p:cNvPr id="1045" name="Line 55"/>
            <p:cNvSpPr>
              <a:spLocks noChangeShapeType="1"/>
            </p:cNvSpPr>
            <p:nvPr/>
          </p:nvSpPr>
          <p:spPr bwMode="auto">
            <a:xfrm>
              <a:off x="1921" y="1369"/>
              <a:ext cx="0" cy="158"/>
            </a:xfrm>
            <a:prstGeom prst="line">
              <a:avLst/>
            </a:prstGeom>
            <a:noFill/>
            <a:ln w="38100">
              <a:solidFill>
                <a:schemeClr val="hlink"/>
              </a:solidFill>
              <a:round/>
              <a:headEnd/>
              <a:tailEnd/>
            </a:ln>
          </p:spPr>
          <p:txBody>
            <a:bodyPr/>
            <a:lstStyle/>
            <a:p>
              <a:endParaRPr lang="zh-CN" altLang="en-US"/>
            </a:p>
          </p:txBody>
        </p:sp>
        <p:sp>
          <p:nvSpPr>
            <p:cNvPr id="1046" name="Line 56"/>
            <p:cNvSpPr>
              <a:spLocks noChangeShapeType="1"/>
            </p:cNvSpPr>
            <p:nvPr/>
          </p:nvSpPr>
          <p:spPr bwMode="auto">
            <a:xfrm>
              <a:off x="2252" y="1425"/>
              <a:ext cx="0" cy="127"/>
            </a:xfrm>
            <a:prstGeom prst="line">
              <a:avLst/>
            </a:prstGeom>
            <a:noFill/>
            <a:ln w="38100">
              <a:solidFill>
                <a:schemeClr val="hlink"/>
              </a:solidFill>
              <a:round/>
              <a:headEnd/>
              <a:tailEnd/>
            </a:ln>
          </p:spPr>
          <p:txBody>
            <a:bodyPr/>
            <a:lstStyle/>
            <a:p>
              <a:endParaRPr lang="zh-CN" altLang="en-US"/>
            </a:p>
          </p:txBody>
        </p:sp>
        <p:pic>
          <p:nvPicPr>
            <p:cNvPr id="1047" name="Picture 57"/>
            <p:cNvPicPr>
              <a:picLocks noChangeArrowheads="1"/>
            </p:cNvPicPr>
            <p:nvPr/>
          </p:nvPicPr>
          <p:blipFill>
            <a:blip r:embed="rId4"/>
            <a:srcRect/>
            <a:stretch>
              <a:fillRect/>
            </a:stretch>
          </p:blipFill>
          <p:spPr bwMode="auto">
            <a:xfrm>
              <a:off x="1841" y="1181"/>
              <a:ext cx="204" cy="218"/>
            </a:xfrm>
            <a:prstGeom prst="rect">
              <a:avLst/>
            </a:prstGeom>
            <a:noFill/>
            <a:ln w="12700">
              <a:noFill/>
              <a:miter lim="800000"/>
              <a:headEnd/>
              <a:tailEnd/>
            </a:ln>
          </p:spPr>
        </p:pic>
        <p:graphicFrame>
          <p:nvGraphicFramePr>
            <p:cNvPr id="1026" name="Object 2"/>
            <p:cNvGraphicFramePr>
              <a:graphicFrameLocks noChangeAspect="1"/>
            </p:cNvGraphicFramePr>
            <p:nvPr/>
          </p:nvGraphicFramePr>
          <p:xfrm>
            <a:off x="1312" y="992"/>
            <a:ext cx="159" cy="416"/>
          </p:xfrm>
          <a:graphic>
            <a:graphicData uri="http://schemas.openxmlformats.org/presentationml/2006/ole">
              <mc:AlternateContent xmlns:mc="http://schemas.openxmlformats.org/markup-compatibility/2006">
                <mc:Choice xmlns:v="urn:schemas-microsoft-com:vml" Requires="v">
                  <p:oleObj spid="_x0000_s1179" name="剪辑" r:id="rId9" imgW="2734920" imgH="3825360" progId="MS_ClipArt_Gallery.2">
                    <p:embed/>
                  </p:oleObj>
                </mc:Choice>
                <mc:Fallback>
                  <p:oleObj name="剪辑" r:id="rId9" imgW="2734920" imgH="3825360" progId="MS_ClipArt_Gallery.2">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2" y="992"/>
                          <a:ext cx="159"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48" name="Picture 59"/>
            <p:cNvPicPr>
              <a:picLocks noChangeArrowheads="1"/>
            </p:cNvPicPr>
            <p:nvPr/>
          </p:nvPicPr>
          <p:blipFill>
            <a:blip r:embed="rId4"/>
            <a:srcRect/>
            <a:stretch>
              <a:fillRect/>
            </a:stretch>
          </p:blipFill>
          <p:spPr bwMode="auto">
            <a:xfrm>
              <a:off x="1576" y="1181"/>
              <a:ext cx="205" cy="218"/>
            </a:xfrm>
            <a:prstGeom prst="rect">
              <a:avLst/>
            </a:prstGeom>
            <a:noFill/>
            <a:ln w="12700">
              <a:noFill/>
              <a:miter lim="800000"/>
              <a:headEnd/>
              <a:tailEnd/>
            </a:ln>
          </p:spPr>
        </p:pic>
        <p:pic>
          <p:nvPicPr>
            <p:cNvPr id="1049" name="Picture 60"/>
            <p:cNvPicPr>
              <a:picLocks noChangeArrowheads="1"/>
            </p:cNvPicPr>
            <p:nvPr/>
          </p:nvPicPr>
          <p:blipFill>
            <a:blip r:embed="rId7"/>
            <a:srcRect/>
            <a:stretch>
              <a:fillRect/>
            </a:stretch>
          </p:blipFill>
          <p:spPr bwMode="auto">
            <a:xfrm>
              <a:off x="2093" y="1205"/>
              <a:ext cx="355" cy="243"/>
            </a:xfrm>
            <a:prstGeom prst="rect">
              <a:avLst/>
            </a:prstGeom>
            <a:noFill/>
            <a:ln w="9525">
              <a:noFill/>
              <a:miter lim="800000"/>
              <a:headEnd/>
              <a:tailEnd/>
            </a:ln>
          </p:spPr>
        </p:pic>
        <p:pic>
          <p:nvPicPr>
            <p:cNvPr id="1050" name="Picture 61"/>
            <p:cNvPicPr>
              <a:picLocks noChangeArrowheads="1"/>
            </p:cNvPicPr>
            <p:nvPr/>
          </p:nvPicPr>
          <p:blipFill>
            <a:blip r:embed="rId8"/>
            <a:srcRect/>
            <a:stretch>
              <a:fillRect/>
            </a:stretch>
          </p:blipFill>
          <p:spPr bwMode="auto">
            <a:xfrm>
              <a:off x="1690" y="1621"/>
              <a:ext cx="152" cy="296"/>
            </a:xfrm>
            <a:prstGeom prst="rect">
              <a:avLst/>
            </a:prstGeom>
            <a:noFill/>
            <a:ln w="12700">
              <a:noFill/>
              <a:miter lim="800000"/>
              <a:headEnd/>
              <a:tailEnd/>
            </a:ln>
          </p:spPr>
        </p:pic>
        <p:sp>
          <p:nvSpPr>
            <p:cNvPr id="1051" name="Rectangle 62"/>
            <p:cNvSpPr>
              <a:spLocks noChangeArrowheads="1"/>
            </p:cNvSpPr>
            <p:nvPr/>
          </p:nvSpPr>
          <p:spPr bwMode="auto">
            <a:xfrm>
              <a:off x="1440" y="720"/>
              <a:ext cx="672" cy="199"/>
            </a:xfrm>
            <a:prstGeom prst="rect">
              <a:avLst/>
            </a:prstGeom>
            <a:noFill/>
            <a:ln w="9525">
              <a:noFill/>
              <a:miter lim="800000"/>
              <a:headEnd/>
              <a:tailEnd/>
            </a:ln>
          </p:spPr>
          <p:txBody>
            <a:bodyPr wrap="none" anchor="ctr"/>
            <a:lstStyle/>
            <a:p>
              <a:pPr algn="ctr" eaLnBrk="0" hangingPunct="0"/>
              <a:r>
                <a:rPr lang="zh-CN" altLang="en-US" sz="1400">
                  <a:latin typeface="Times New Roman" pitchFamily="18" charset="0"/>
                </a:rPr>
                <a:t>安全域</a:t>
              </a:r>
              <a:r>
                <a:rPr lang="en-US" altLang="zh-CN" sz="1400">
                  <a:latin typeface="Times New Roman" pitchFamily="18" charset="0"/>
                </a:rPr>
                <a:t>1</a:t>
              </a:r>
            </a:p>
          </p:txBody>
        </p:sp>
        <p:sp>
          <p:nvSpPr>
            <p:cNvPr id="1052" name="Line 63"/>
            <p:cNvSpPr>
              <a:spLocks noChangeShapeType="1"/>
            </p:cNvSpPr>
            <p:nvPr/>
          </p:nvSpPr>
          <p:spPr bwMode="auto">
            <a:xfrm>
              <a:off x="1768" y="1527"/>
              <a:ext cx="0" cy="94"/>
            </a:xfrm>
            <a:prstGeom prst="line">
              <a:avLst/>
            </a:prstGeom>
            <a:noFill/>
            <a:ln w="38100">
              <a:solidFill>
                <a:schemeClr val="hlink"/>
              </a:solidFill>
              <a:round/>
              <a:headEnd/>
              <a:tailEnd/>
            </a:ln>
          </p:spPr>
          <p:txBody>
            <a:bodyPr/>
            <a:lstStyle/>
            <a:p>
              <a:endParaRPr lang="zh-CN" altLang="en-US"/>
            </a:p>
          </p:txBody>
        </p:sp>
        <p:sp>
          <p:nvSpPr>
            <p:cNvPr id="1053" name="Line 64"/>
            <p:cNvSpPr>
              <a:spLocks noChangeShapeType="1"/>
            </p:cNvSpPr>
            <p:nvPr/>
          </p:nvSpPr>
          <p:spPr bwMode="auto">
            <a:xfrm>
              <a:off x="1286" y="1552"/>
              <a:ext cx="1076" cy="0"/>
            </a:xfrm>
            <a:prstGeom prst="line">
              <a:avLst/>
            </a:prstGeom>
            <a:noFill/>
            <a:ln w="57150">
              <a:solidFill>
                <a:schemeClr val="hlink"/>
              </a:solidFill>
              <a:round/>
              <a:headEnd/>
              <a:tailEnd/>
            </a:ln>
          </p:spPr>
          <p:txBody>
            <a:bodyPr/>
            <a:lstStyle/>
            <a:p>
              <a:endParaRPr lang="zh-CN" altLang="en-US"/>
            </a:p>
          </p:txBody>
        </p:sp>
        <p:sp>
          <p:nvSpPr>
            <p:cNvPr id="1054" name="Text Box 65"/>
            <p:cNvSpPr txBox="1">
              <a:spLocks noChangeArrowheads="1"/>
            </p:cNvSpPr>
            <p:nvPr/>
          </p:nvSpPr>
          <p:spPr bwMode="auto">
            <a:xfrm>
              <a:off x="1440" y="1008"/>
              <a:ext cx="432"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A </a:t>
              </a:r>
            </a:p>
          </p:txBody>
        </p:sp>
        <p:sp>
          <p:nvSpPr>
            <p:cNvPr id="1055" name="Text Box 66"/>
            <p:cNvSpPr txBox="1">
              <a:spLocks noChangeArrowheads="1"/>
            </p:cNvSpPr>
            <p:nvPr/>
          </p:nvSpPr>
          <p:spPr bwMode="auto">
            <a:xfrm>
              <a:off x="1776" y="1008"/>
              <a:ext cx="432"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B </a:t>
              </a:r>
            </a:p>
          </p:txBody>
        </p:sp>
      </p:grpSp>
      <p:sp>
        <p:nvSpPr>
          <p:cNvPr id="66" name="灯片编号占位符 65"/>
          <p:cNvSpPr>
            <a:spLocks noGrp="1"/>
          </p:cNvSpPr>
          <p:nvPr>
            <p:ph type="sldNum" sz="quarter" idx="4294967295"/>
          </p:nvPr>
        </p:nvSpPr>
        <p:spPr>
          <a:xfrm>
            <a:off x="7099300" y="6356351"/>
            <a:ext cx="2311400" cy="365125"/>
          </a:xfrm>
          <a:prstGeom prst="rect">
            <a:avLst/>
          </a:prstGeom>
        </p:spPr>
        <p:txBody>
          <a:bodyPr/>
          <a:lstStyle/>
          <a:p>
            <a:pPr>
              <a:defRPr/>
            </a:pPr>
            <a:fld id="{160E1AD2-F233-4C7D-9AA2-E93C5431386C}" type="slidenum">
              <a:rPr lang="en-US" altLang="zh-CN" smtClean="0"/>
              <a:pPr>
                <a:defRPr/>
              </a:pPr>
              <a:t>4</a:t>
            </a:fld>
            <a:endParaRPr lang="en-US" altLang="zh-CN"/>
          </a:p>
        </p:txBody>
      </p:sp>
      <p:sp>
        <p:nvSpPr>
          <p:cNvPr id="68" name="标题 7"/>
          <p:cNvSpPr txBox="1">
            <a:spLocks/>
          </p:cNvSpPr>
          <p:nvPr/>
        </p:nvSpPr>
        <p:spPr bwMode="auto">
          <a:xfrm>
            <a:off x="495301" y="99740"/>
            <a:ext cx="8915400" cy="10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r>
              <a:rPr lang="en-US" altLang="zh-CN" b="1">
                <a:solidFill>
                  <a:srgbClr val="006600"/>
                </a:solidFill>
                <a:latin typeface="+mn-ea"/>
                <a:ea typeface="+mn-ea"/>
              </a:rPr>
              <a:t>1.	</a:t>
            </a:r>
            <a:r>
              <a:rPr lang="zh-CN" altLang="en-US" b="1">
                <a:solidFill>
                  <a:srgbClr val="006600"/>
                </a:solidFill>
                <a:latin typeface="+mn-ea"/>
                <a:ea typeface="+mn-ea"/>
              </a:rPr>
              <a:t>入侵检测技术产生的原因</a:t>
            </a: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linds(horizontal)">
                                      <p:cBhvr>
                                        <p:cTn id="12" dur="500"/>
                                        <p:tgtEl>
                                          <p:spTgt spid="512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04"/>
                                        </p:tgtEl>
                                        <p:attrNameLst>
                                          <p:attrName>style.visibility</p:attrName>
                                        </p:attrNameLst>
                                      </p:cBhvr>
                                      <p:to>
                                        <p:strVal val="visible"/>
                                      </p:to>
                                    </p:set>
                                    <p:animEffect transition="in" filter="blinds(horizontal)">
                                      <p:cBhvr>
                                        <p:cTn id="15" dur="500"/>
                                        <p:tgtEl>
                                          <p:spTgt spid="5120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206"/>
                                        </p:tgtEl>
                                        <p:attrNameLst>
                                          <p:attrName>style.visibility</p:attrName>
                                        </p:attrNameLst>
                                      </p:cBhvr>
                                      <p:to>
                                        <p:strVal val="visible"/>
                                      </p:to>
                                    </p:set>
                                    <p:animEffect transition="in" filter="blinds(horizontal)">
                                      <p:cBhvr>
                                        <p:cTn id="18" dur="500"/>
                                        <p:tgtEl>
                                          <p:spTgt spid="51206"/>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29"/>
                                        </p:tgtEl>
                                        <p:attrNameLst>
                                          <p:attrName>style.visibility</p:attrName>
                                        </p:attrNameLst>
                                      </p:cBhvr>
                                      <p:to>
                                        <p:strVal val="visible"/>
                                      </p:to>
                                    </p:set>
                                    <p:animEffect transition="in" filter="blinds(horizontal)">
                                      <p:cBhvr>
                                        <p:cTn id="24" dur="500"/>
                                        <p:tgtEl>
                                          <p:spTgt spid="512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30"/>
                                        </p:tgtEl>
                                        <p:attrNameLst>
                                          <p:attrName>style.visibility</p:attrName>
                                        </p:attrNameLst>
                                      </p:cBhvr>
                                      <p:to>
                                        <p:strVal val="visible"/>
                                      </p:to>
                                    </p:set>
                                    <p:animEffect transition="in" filter="blinds(horizontal)">
                                      <p:cBhvr>
                                        <p:cTn id="27" dur="500"/>
                                        <p:tgtEl>
                                          <p:spTgt spid="5123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231"/>
                                        </p:tgtEl>
                                        <p:attrNameLst>
                                          <p:attrName>style.visibility</p:attrName>
                                        </p:attrNameLst>
                                      </p:cBhvr>
                                      <p:to>
                                        <p:strVal val="visible"/>
                                      </p:to>
                                    </p:set>
                                    <p:animEffect transition="in" filter="blinds(horizontal)">
                                      <p:cBhvr>
                                        <p:cTn id="30" dur="500"/>
                                        <p:tgtEl>
                                          <p:spTgt spid="512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1233"/>
                                        </p:tgtEl>
                                        <p:attrNameLst>
                                          <p:attrName>style.visibility</p:attrName>
                                        </p:attrNameLst>
                                      </p:cBhvr>
                                      <p:to>
                                        <p:strVal val="visible"/>
                                      </p:to>
                                    </p:set>
                                    <p:animEffect transition="in" filter="blinds(horizontal)">
                                      <p:cBhvr>
                                        <p:cTn id="33" dur="500"/>
                                        <p:tgtEl>
                                          <p:spTgt spid="51233"/>
                                        </p:tgtEl>
                                      </p:cBhvr>
                                    </p:animEffect>
                                  </p:childTnLst>
                                </p:cTn>
                              </p:par>
                              <p:par>
                                <p:cTn id="34" presetID="3" presetClass="entr" presetSubtype="10" fill="hold" nodeType="withEffect">
                                  <p:stCondLst>
                                    <p:cond delay="0"/>
                                  </p:stCondLst>
                                  <p:childTnLst>
                                    <p:set>
                                      <p:cBhvr>
                                        <p:cTn id="35" dur="1" fill="hold">
                                          <p:stCondLst>
                                            <p:cond delay="0"/>
                                          </p:stCondLst>
                                        </p:cTn>
                                        <p:tgtEl>
                                          <p:spTgt spid="51234"/>
                                        </p:tgtEl>
                                        <p:attrNameLst>
                                          <p:attrName>style.visibility</p:attrName>
                                        </p:attrNameLst>
                                      </p:cBhvr>
                                      <p:to>
                                        <p:strVal val="visible"/>
                                      </p:to>
                                    </p:set>
                                    <p:animEffect transition="in" filter="blinds(horizontal)">
                                      <p:cBhvr>
                                        <p:cTn id="36" dur="500"/>
                                        <p:tgtEl>
                                          <p:spTgt spid="51234"/>
                                        </p:tgtEl>
                                      </p:cBhvr>
                                    </p:animEffect>
                                  </p:childTnLst>
                                </p:cTn>
                              </p:par>
                              <p:par>
                                <p:cTn id="37" presetID="3" presetClass="entr" presetSubtype="1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par>
                                <p:cTn id="40" presetID="3" presetClass="entr" presetSubtype="1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P spid="51204" grpId="0" animBg="1"/>
      <p:bldP spid="51205" grpId="0"/>
      <p:bldP spid="51206" grpId="0"/>
      <p:bldP spid="51229" grpId="0" animBg="1"/>
      <p:bldP spid="51230" grpId="0" animBg="1"/>
      <p:bldP spid="51231" grpId="0" animBg="1"/>
      <p:bldP spid="512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b="1" dirty="0">
                <a:solidFill>
                  <a:srgbClr val="006600"/>
                </a:solidFill>
              </a:rPr>
              <a:t>7.	</a:t>
            </a:r>
            <a:r>
              <a:rPr lang="zh-CN" altLang="en-US" b="1" dirty="0">
                <a:solidFill>
                  <a:srgbClr val="006600"/>
                </a:solidFill>
              </a:rPr>
              <a:t>入侵检测产品</a:t>
            </a:r>
          </a:p>
        </p:txBody>
      </p:sp>
      <p:sp>
        <p:nvSpPr>
          <p:cNvPr id="56323" name="Rectangle 3"/>
          <p:cNvSpPr>
            <a:spLocks noGrp="1" noChangeArrowheads="1"/>
          </p:cNvSpPr>
          <p:nvPr>
            <p:ph idx="1"/>
          </p:nvPr>
        </p:nvSpPr>
        <p:spPr>
          <a:xfrm>
            <a:off x="495300" y="1600200"/>
            <a:ext cx="8915400" cy="757238"/>
          </a:xfrm>
        </p:spPr>
        <p:txBody>
          <a:bodyPr/>
          <a:lstStyle/>
          <a:p>
            <a:pPr marL="0" lvl="1" indent="0" eaLnBrk="1" hangingPunct="1">
              <a:buFontTx/>
              <a:buNone/>
            </a:pPr>
            <a:r>
              <a:rPr lang="en-US" altLang="zh-CN"/>
              <a:t>1</a:t>
            </a:r>
            <a:r>
              <a:rPr lang="zh-CN" altLang="en-US"/>
              <a:t>．绿盟科技</a:t>
            </a:r>
            <a:r>
              <a:rPr lang="zh-CN" altLang="en-US">
                <a:latin typeface="微软雅黑" pitchFamily="34" charset="-122"/>
              </a:rPr>
              <a:t>“</a:t>
            </a:r>
            <a:r>
              <a:rPr lang="zh-CN" altLang="en-US"/>
              <a:t>冰之眼</a:t>
            </a:r>
            <a:r>
              <a:rPr lang="zh-CN" altLang="en-US">
                <a:latin typeface="微软雅黑" pitchFamily="34" charset="-122"/>
              </a:rPr>
              <a:t>”</a:t>
            </a:r>
            <a:r>
              <a:rPr lang="en-US" altLang="zh-CN"/>
              <a:t>IDS </a:t>
            </a:r>
          </a:p>
          <a:p>
            <a:pPr marL="0" lvl="1" indent="0" eaLnBrk="1" hangingPunct="1"/>
            <a:endParaRPr lang="en-US" altLang="zh-CN"/>
          </a:p>
        </p:txBody>
      </p:sp>
      <p:pic>
        <p:nvPicPr>
          <p:cNvPr id="56324" name="Picture 4" descr="2007271135523301"/>
          <p:cNvPicPr>
            <a:picLocks noChangeAspect="1" noChangeArrowheads="1"/>
          </p:cNvPicPr>
          <p:nvPr/>
        </p:nvPicPr>
        <p:blipFill>
          <a:blip r:embed="rId2"/>
          <a:srcRect l="1968" t="20018" r="1968" b="32030"/>
          <a:stretch>
            <a:fillRect/>
          </a:stretch>
        </p:blipFill>
        <p:spPr bwMode="auto">
          <a:xfrm>
            <a:off x="0" y="3213101"/>
            <a:ext cx="9830329" cy="2227263"/>
          </a:xfrm>
          <a:prstGeom prst="rect">
            <a:avLst/>
          </a:prstGeom>
          <a:noFill/>
          <a:ln w="9525">
            <a:noFill/>
            <a:miter lim="800000"/>
            <a:headEnd/>
            <a:tailEnd/>
          </a:ln>
        </p:spPr>
      </p:pic>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936FD867-7B0E-403B-AF02-7E4B3D5FFBFA}" type="slidenum">
              <a:rPr lang="en-US" altLang="zh-CN" smtClean="0"/>
              <a:pPr>
                <a:defRPr/>
              </a:pPr>
              <a:t>40</a:t>
            </a:fld>
            <a:endParaRPr lang="en-US" altLang="zh-CN"/>
          </a:p>
        </p:txBody>
      </p:sp>
    </p:spTree>
    <p:extLst>
      <p:ext uri="{BB962C8B-B14F-4D97-AF65-F5344CB8AC3E}">
        <p14:creationId xmlns:p14="http://schemas.microsoft.com/office/powerpoint/2010/main" val="2749583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b="1">
                <a:solidFill>
                  <a:srgbClr val="006600"/>
                </a:solidFill>
              </a:rPr>
              <a:t>7.	</a:t>
            </a:r>
            <a:r>
              <a:rPr lang="zh-CN" altLang="en-US" b="1">
                <a:solidFill>
                  <a:srgbClr val="006600"/>
                </a:solidFill>
              </a:rPr>
              <a:t>入侵检测产品</a:t>
            </a:r>
            <a:endParaRPr lang="zh-CN" altLang="zh-CN"/>
          </a:p>
        </p:txBody>
      </p:sp>
      <p:sp>
        <p:nvSpPr>
          <p:cNvPr id="57347" name="Rectangle 3"/>
          <p:cNvSpPr>
            <a:spLocks noGrp="1" noChangeArrowheads="1"/>
          </p:cNvSpPr>
          <p:nvPr>
            <p:ph idx="1"/>
          </p:nvPr>
        </p:nvSpPr>
        <p:spPr>
          <a:xfrm>
            <a:off x="495300" y="1600200"/>
            <a:ext cx="8915400" cy="685800"/>
          </a:xfrm>
        </p:spPr>
        <p:txBody>
          <a:bodyPr/>
          <a:lstStyle/>
          <a:p>
            <a:pPr eaLnBrk="1" hangingPunct="1">
              <a:buFontTx/>
              <a:buNone/>
            </a:pPr>
            <a:r>
              <a:rPr lang="en-US" altLang="zh-CN" sz="2800"/>
              <a:t>2</a:t>
            </a:r>
            <a:r>
              <a:rPr lang="zh-CN" altLang="en-US" sz="2800"/>
              <a:t>．联想网御</a:t>
            </a:r>
            <a:r>
              <a:rPr lang="en-US" altLang="zh-CN" sz="2800"/>
              <a:t>IDS</a:t>
            </a:r>
          </a:p>
        </p:txBody>
      </p:sp>
      <p:pic>
        <p:nvPicPr>
          <p:cNvPr id="57348" name="Picture 4" descr="153mf10qliww"/>
          <p:cNvPicPr>
            <a:picLocks noChangeAspect="1" noChangeArrowheads="1"/>
          </p:cNvPicPr>
          <p:nvPr/>
        </p:nvPicPr>
        <p:blipFill>
          <a:blip r:embed="rId2"/>
          <a:srcRect t="23622" b="23622"/>
          <a:stretch>
            <a:fillRect/>
          </a:stretch>
        </p:blipFill>
        <p:spPr bwMode="auto">
          <a:xfrm>
            <a:off x="1286405" y="2997201"/>
            <a:ext cx="7255802" cy="2646363"/>
          </a:xfrm>
          <a:prstGeom prst="rect">
            <a:avLst/>
          </a:prstGeom>
          <a:noFill/>
          <a:ln w="9525">
            <a:noFill/>
            <a:miter lim="800000"/>
            <a:headEnd/>
            <a:tailEnd/>
          </a:ln>
        </p:spPr>
      </p:pic>
      <p:sp>
        <p:nvSpPr>
          <p:cNvPr id="7" name="灯片编号占位符 6"/>
          <p:cNvSpPr>
            <a:spLocks noGrp="1"/>
          </p:cNvSpPr>
          <p:nvPr>
            <p:ph type="sldNum" sz="quarter" idx="4294967295"/>
          </p:nvPr>
        </p:nvSpPr>
        <p:spPr>
          <a:xfrm>
            <a:off x="7099300" y="6356351"/>
            <a:ext cx="2311400" cy="365125"/>
          </a:xfrm>
          <a:prstGeom prst="rect">
            <a:avLst/>
          </a:prstGeom>
        </p:spPr>
        <p:txBody>
          <a:bodyPr/>
          <a:lstStyle/>
          <a:p>
            <a:pPr>
              <a:defRPr/>
            </a:pPr>
            <a:fld id="{31AF14E1-A24E-4C38-BAAA-132FFDACEBE0}" type="slidenum">
              <a:rPr lang="en-US" altLang="zh-CN" smtClean="0"/>
              <a:pPr>
                <a:defRPr/>
              </a:pPr>
              <a:t>41</a:t>
            </a:fld>
            <a:endParaRPr lang="en-US" altLang="zh-CN"/>
          </a:p>
        </p:txBody>
      </p:sp>
    </p:spTree>
    <p:extLst>
      <p:ext uri="{BB962C8B-B14F-4D97-AF65-F5344CB8AC3E}">
        <p14:creationId xmlns:p14="http://schemas.microsoft.com/office/powerpoint/2010/main" val="910439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b="1">
                <a:solidFill>
                  <a:srgbClr val="006600"/>
                </a:solidFill>
              </a:rPr>
              <a:t>7.	</a:t>
            </a:r>
            <a:r>
              <a:rPr lang="zh-CN" altLang="en-US" b="1">
                <a:solidFill>
                  <a:srgbClr val="006600"/>
                </a:solidFill>
              </a:rPr>
              <a:t>入侵检测产品</a:t>
            </a:r>
            <a:endParaRPr lang="zh-CN" altLang="zh-CN"/>
          </a:p>
        </p:txBody>
      </p:sp>
      <p:sp>
        <p:nvSpPr>
          <p:cNvPr id="58371" name="Rectangle 3"/>
          <p:cNvSpPr>
            <a:spLocks noGrp="1" noChangeArrowheads="1"/>
          </p:cNvSpPr>
          <p:nvPr>
            <p:ph idx="1"/>
          </p:nvPr>
        </p:nvSpPr>
        <p:spPr>
          <a:xfrm>
            <a:off x="495300" y="1600201"/>
            <a:ext cx="8915400" cy="828675"/>
          </a:xfrm>
        </p:spPr>
        <p:txBody>
          <a:bodyPr/>
          <a:lstStyle/>
          <a:p>
            <a:pPr eaLnBrk="1" hangingPunct="1">
              <a:buFontTx/>
              <a:buNone/>
            </a:pPr>
            <a:r>
              <a:rPr lang="en-US" altLang="zh-CN" sz="2800"/>
              <a:t>3</a:t>
            </a:r>
            <a:r>
              <a:rPr lang="zh-CN" altLang="en-US" sz="2800"/>
              <a:t>．瑞星入侵检测系统</a:t>
            </a:r>
            <a:r>
              <a:rPr lang="en-US" altLang="zh-CN" sz="2800"/>
              <a:t>RIDS-100</a:t>
            </a:r>
          </a:p>
        </p:txBody>
      </p:sp>
      <p:pic>
        <p:nvPicPr>
          <p:cNvPr id="58372" name="Picture 4" descr="rids_big"/>
          <p:cNvPicPr>
            <a:picLocks noChangeAspect="1" noChangeArrowheads="1"/>
          </p:cNvPicPr>
          <p:nvPr/>
        </p:nvPicPr>
        <p:blipFill>
          <a:blip r:embed="rId2"/>
          <a:srcRect/>
          <a:stretch>
            <a:fillRect/>
          </a:stretch>
        </p:blipFill>
        <p:spPr bwMode="auto">
          <a:xfrm>
            <a:off x="773906" y="3068638"/>
            <a:ext cx="8502650" cy="2139950"/>
          </a:xfrm>
          <a:prstGeom prst="rect">
            <a:avLst/>
          </a:prstGeom>
          <a:noFill/>
          <a:ln w="9525">
            <a:noFill/>
            <a:miter lim="800000"/>
            <a:headEnd/>
            <a:tailEnd/>
          </a:ln>
        </p:spPr>
      </p:pic>
      <p:sp>
        <p:nvSpPr>
          <p:cNvPr id="7" name="灯片编号占位符 6"/>
          <p:cNvSpPr>
            <a:spLocks noGrp="1"/>
          </p:cNvSpPr>
          <p:nvPr>
            <p:ph type="sldNum" sz="quarter" idx="4294967295"/>
          </p:nvPr>
        </p:nvSpPr>
        <p:spPr>
          <a:xfrm>
            <a:off x="7099300" y="6356351"/>
            <a:ext cx="2311400" cy="365125"/>
          </a:xfrm>
          <a:prstGeom prst="rect">
            <a:avLst/>
          </a:prstGeom>
        </p:spPr>
        <p:txBody>
          <a:bodyPr/>
          <a:lstStyle/>
          <a:p>
            <a:pPr>
              <a:defRPr/>
            </a:pPr>
            <a:fld id="{F8272435-DFB6-4E23-9F32-7689F88080ED}" type="slidenum">
              <a:rPr lang="en-US" altLang="zh-CN" smtClean="0"/>
              <a:pPr>
                <a:defRPr/>
              </a:pPr>
              <a:t>42</a:t>
            </a:fld>
            <a:endParaRPr lang="en-US" altLang="zh-CN"/>
          </a:p>
        </p:txBody>
      </p:sp>
    </p:spTree>
    <p:extLst>
      <p:ext uri="{BB962C8B-B14F-4D97-AF65-F5344CB8AC3E}">
        <p14:creationId xmlns:p14="http://schemas.microsoft.com/office/powerpoint/2010/main" val="3970498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b="1">
                <a:solidFill>
                  <a:srgbClr val="006600"/>
                </a:solidFill>
              </a:rPr>
              <a:t>7.	</a:t>
            </a:r>
            <a:r>
              <a:rPr lang="zh-CN" altLang="en-US" b="1">
                <a:solidFill>
                  <a:srgbClr val="006600"/>
                </a:solidFill>
              </a:rPr>
              <a:t>入侵检测产品</a:t>
            </a:r>
            <a:endParaRPr lang="zh-CN" altLang="zh-CN"/>
          </a:p>
        </p:txBody>
      </p:sp>
      <p:sp>
        <p:nvSpPr>
          <p:cNvPr id="59395" name="Rectangle 3"/>
          <p:cNvSpPr>
            <a:spLocks noGrp="1" noChangeArrowheads="1"/>
          </p:cNvSpPr>
          <p:nvPr>
            <p:ph idx="1"/>
          </p:nvPr>
        </p:nvSpPr>
        <p:spPr>
          <a:xfrm>
            <a:off x="495300" y="1571626"/>
            <a:ext cx="8915400" cy="4525963"/>
          </a:xfrm>
        </p:spPr>
        <p:txBody>
          <a:bodyPr/>
          <a:lstStyle/>
          <a:p>
            <a:pPr eaLnBrk="1" hangingPunct="1">
              <a:buFontTx/>
              <a:buNone/>
            </a:pPr>
            <a:r>
              <a:rPr lang="en-US" altLang="zh-CN"/>
              <a:t>4</a:t>
            </a:r>
            <a:r>
              <a:rPr lang="zh-CN" altLang="en-US"/>
              <a:t>．</a:t>
            </a:r>
            <a:r>
              <a:rPr lang="en-US" altLang="zh-CN"/>
              <a:t>McAfee IntruShield IDS </a:t>
            </a:r>
          </a:p>
        </p:txBody>
      </p:sp>
      <p:pic>
        <p:nvPicPr>
          <p:cNvPr id="59396" name="Picture 4" descr="40"/>
          <p:cNvPicPr>
            <a:picLocks noChangeAspect="1" noChangeArrowheads="1"/>
          </p:cNvPicPr>
          <p:nvPr/>
        </p:nvPicPr>
        <p:blipFill>
          <a:blip r:embed="rId2"/>
          <a:srcRect t="29527" b="29527"/>
          <a:stretch>
            <a:fillRect/>
          </a:stretch>
        </p:blipFill>
        <p:spPr bwMode="auto">
          <a:xfrm>
            <a:off x="1052513" y="2781300"/>
            <a:ext cx="7099300" cy="2687638"/>
          </a:xfrm>
          <a:prstGeom prst="rect">
            <a:avLst/>
          </a:prstGeom>
          <a:noFill/>
          <a:ln w="9525">
            <a:noFill/>
            <a:miter lim="800000"/>
            <a:headEnd/>
            <a:tailEnd/>
          </a:ln>
        </p:spPr>
      </p:pic>
      <p:sp>
        <p:nvSpPr>
          <p:cNvPr id="7" name="灯片编号占位符 6"/>
          <p:cNvSpPr>
            <a:spLocks noGrp="1"/>
          </p:cNvSpPr>
          <p:nvPr>
            <p:ph type="sldNum" sz="quarter" idx="4294967295"/>
          </p:nvPr>
        </p:nvSpPr>
        <p:spPr>
          <a:xfrm>
            <a:off x="7099300" y="6356351"/>
            <a:ext cx="2311400" cy="365125"/>
          </a:xfrm>
          <a:prstGeom prst="rect">
            <a:avLst/>
          </a:prstGeom>
        </p:spPr>
        <p:txBody>
          <a:bodyPr/>
          <a:lstStyle/>
          <a:p>
            <a:pPr>
              <a:defRPr/>
            </a:pPr>
            <a:fld id="{F6B25E58-C0B5-4DCF-B72D-9B0BBA784A66}" type="slidenum">
              <a:rPr lang="en-US" altLang="zh-CN" smtClean="0"/>
              <a:pPr>
                <a:defRPr/>
              </a:pPr>
              <a:t>43</a:t>
            </a:fld>
            <a:endParaRPr lang="en-US" altLang="zh-CN"/>
          </a:p>
        </p:txBody>
      </p:sp>
    </p:spTree>
    <p:extLst>
      <p:ext uri="{BB962C8B-B14F-4D97-AF65-F5344CB8AC3E}">
        <p14:creationId xmlns:p14="http://schemas.microsoft.com/office/powerpoint/2010/main" val="1712583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b="1">
                <a:solidFill>
                  <a:srgbClr val="006600"/>
                </a:solidFill>
              </a:rPr>
              <a:t>7.	</a:t>
            </a:r>
            <a:r>
              <a:rPr lang="zh-CN" altLang="en-US" b="1">
                <a:solidFill>
                  <a:srgbClr val="006600"/>
                </a:solidFill>
              </a:rPr>
              <a:t>入侵检测产品</a:t>
            </a:r>
            <a:endParaRPr lang="zh-CN" altLang="en-US"/>
          </a:p>
        </p:txBody>
      </p:sp>
      <p:sp>
        <p:nvSpPr>
          <p:cNvPr id="199683" name="Rectangle 3"/>
          <p:cNvSpPr>
            <a:spLocks noGrp="1" noChangeArrowheads="1"/>
          </p:cNvSpPr>
          <p:nvPr>
            <p:ph idx="1"/>
          </p:nvPr>
        </p:nvSpPr>
        <p:spPr>
          <a:xfrm>
            <a:off x="495300" y="1214438"/>
            <a:ext cx="8915400" cy="5357812"/>
          </a:xfrm>
        </p:spPr>
        <p:txBody>
          <a:bodyPr rtlCol="0">
            <a:normAutofit lnSpcReduction="10000"/>
          </a:bodyPr>
          <a:lstStyle/>
          <a:p>
            <a:pPr eaLnBrk="1" fontAlgn="auto" hangingPunct="1">
              <a:lnSpc>
                <a:spcPct val="150000"/>
              </a:lnSpc>
              <a:spcBef>
                <a:spcPts val="0"/>
              </a:spcBef>
              <a:spcAft>
                <a:spcPts val="0"/>
              </a:spcAft>
              <a:buFontTx/>
              <a:buNone/>
              <a:defRPr/>
            </a:pPr>
            <a:r>
              <a:rPr lang="en-US" altLang="zh-CN" sz="2400" dirty="0"/>
              <a:t>5</a:t>
            </a:r>
            <a:r>
              <a:rPr lang="zh-CN" altLang="en-US" sz="2400" dirty="0"/>
              <a:t>． </a:t>
            </a:r>
            <a:r>
              <a:rPr lang="en-US" altLang="zh-CN" sz="2400" dirty="0"/>
              <a:t>CA Session Wall</a:t>
            </a:r>
          </a:p>
          <a:p>
            <a:pPr lvl="1" eaLnBrk="1" fontAlgn="auto" hangingPunct="1">
              <a:lnSpc>
                <a:spcPct val="150000"/>
              </a:lnSpc>
              <a:spcBef>
                <a:spcPts val="0"/>
              </a:spcBef>
              <a:spcAft>
                <a:spcPts val="0"/>
              </a:spcAft>
              <a:buFont typeface="Arial" pitchFamily="34" charset="0"/>
              <a:buChar char="–"/>
              <a:defRPr/>
            </a:pPr>
            <a:r>
              <a:rPr lang="en-US" altLang="zh-CN" sz="2400" dirty="0"/>
              <a:t>Computer Associates</a:t>
            </a:r>
            <a:r>
              <a:rPr lang="zh-CN" altLang="en-US" sz="2400" dirty="0"/>
              <a:t>公司的</a:t>
            </a:r>
            <a:r>
              <a:rPr lang="en-US" altLang="zh-CN" sz="2400" dirty="0"/>
              <a:t>SessionWall-3</a:t>
            </a:r>
            <a:r>
              <a:rPr lang="zh-CN" altLang="en-US" sz="2400" dirty="0"/>
              <a:t>，现在常称为</a:t>
            </a:r>
            <a:r>
              <a:rPr lang="en-US" altLang="zh-CN" sz="2400" dirty="0" err="1"/>
              <a:t>eTrust</a:t>
            </a:r>
            <a:r>
              <a:rPr lang="en-US" altLang="zh-CN" sz="2400" dirty="0"/>
              <a:t> Intrusion Detection</a:t>
            </a:r>
            <a:r>
              <a:rPr lang="zh-CN" altLang="en-US" sz="2400" dirty="0"/>
              <a:t>，是业界领先的功能非常强大的基于网络的入侵检测系统。 </a:t>
            </a:r>
          </a:p>
          <a:p>
            <a:pPr lvl="2" eaLnBrk="1" fontAlgn="auto" hangingPunct="1">
              <a:lnSpc>
                <a:spcPct val="150000"/>
              </a:lnSpc>
              <a:spcBef>
                <a:spcPts val="0"/>
              </a:spcBef>
              <a:spcAft>
                <a:spcPts val="0"/>
              </a:spcAft>
              <a:buFontTx/>
              <a:buNone/>
              <a:defRPr/>
            </a:pPr>
            <a:r>
              <a:rPr lang="en-US" altLang="zh-CN" dirty="0"/>
              <a:t>1. </a:t>
            </a:r>
            <a:r>
              <a:rPr lang="zh-CN" altLang="en-US" dirty="0"/>
              <a:t>入侵检测功能</a:t>
            </a:r>
          </a:p>
          <a:p>
            <a:pPr lvl="2" eaLnBrk="1" fontAlgn="auto" hangingPunct="1">
              <a:lnSpc>
                <a:spcPct val="150000"/>
              </a:lnSpc>
              <a:spcBef>
                <a:spcPts val="0"/>
              </a:spcBef>
              <a:spcAft>
                <a:spcPts val="0"/>
              </a:spcAft>
              <a:buFontTx/>
              <a:buNone/>
              <a:defRPr/>
            </a:pPr>
            <a:r>
              <a:rPr lang="en-US" altLang="zh-CN" dirty="0"/>
              <a:t>2. </a:t>
            </a:r>
            <a:r>
              <a:rPr lang="zh-CN" altLang="en-US" dirty="0"/>
              <a:t>会话记录、拦截功能</a:t>
            </a:r>
          </a:p>
          <a:p>
            <a:pPr lvl="2" eaLnBrk="1" fontAlgn="auto" hangingPunct="1">
              <a:lnSpc>
                <a:spcPct val="150000"/>
              </a:lnSpc>
              <a:spcBef>
                <a:spcPts val="0"/>
              </a:spcBef>
              <a:spcAft>
                <a:spcPts val="0"/>
              </a:spcAft>
              <a:buFontTx/>
              <a:buNone/>
              <a:defRPr/>
            </a:pPr>
            <a:r>
              <a:rPr lang="en-US" altLang="zh-CN" dirty="0"/>
              <a:t>3. </a:t>
            </a:r>
            <a:r>
              <a:rPr lang="zh-CN" altLang="en-US" dirty="0"/>
              <a:t>防止网络滥用</a:t>
            </a:r>
          </a:p>
          <a:p>
            <a:pPr lvl="2" eaLnBrk="1" fontAlgn="auto" hangingPunct="1">
              <a:lnSpc>
                <a:spcPct val="150000"/>
              </a:lnSpc>
              <a:spcBef>
                <a:spcPts val="0"/>
              </a:spcBef>
              <a:spcAft>
                <a:spcPts val="0"/>
              </a:spcAft>
              <a:buFontTx/>
              <a:buNone/>
              <a:defRPr/>
            </a:pPr>
            <a:r>
              <a:rPr lang="en-US" altLang="zh-CN" dirty="0"/>
              <a:t>4. </a:t>
            </a:r>
            <a:r>
              <a:rPr lang="zh-CN" altLang="en-US" dirty="0"/>
              <a:t>活动代码和病毒防护</a:t>
            </a:r>
          </a:p>
          <a:p>
            <a:pPr lvl="2" eaLnBrk="1" fontAlgn="auto" hangingPunct="1">
              <a:lnSpc>
                <a:spcPct val="150000"/>
              </a:lnSpc>
              <a:spcBef>
                <a:spcPts val="0"/>
              </a:spcBef>
              <a:spcAft>
                <a:spcPts val="0"/>
              </a:spcAft>
              <a:buFontTx/>
              <a:buNone/>
              <a:defRPr/>
            </a:pPr>
            <a:r>
              <a:rPr lang="en-US" altLang="zh-CN" dirty="0"/>
              <a:t>5. </a:t>
            </a:r>
            <a:r>
              <a:rPr lang="zh-CN" altLang="en-US" dirty="0"/>
              <a:t>与其他安全产品集成与配合</a:t>
            </a:r>
          </a:p>
          <a:p>
            <a:pPr lvl="2" eaLnBrk="1" fontAlgn="auto" hangingPunct="1">
              <a:lnSpc>
                <a:spcPct val="150000"/>
              </a:lnSpc>
              <a:spcBef>
                <a:spcPts val="0"/>
              </a:spcBef>
              <a:spcAft>
                <a:spcPts val="0"/>
              </a:spcAft>
              <a:buFontTx/>
              <a:buNone/>
              <a:defRPr/>
            </a:pPr>
            <a:r>
              <a:rPr lang="en-US" altLang="zh-CN" dirty="0"/>
              <a:t>6. </a:t>
            </a:r>
            <a:r>
              <a:rPr lang="zh-CN" altLang="en-US" dirty="0"/>
              <a:t>集中管理</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09010D58-3F7E-49A9-92B6-859F75812B42}" type="slidenum">
              <a:rPr lang="en-US" altLang="zh-CN" smtClean="0"/>
              <a:pPr>
                <a:defRPr/>
              </a:pPr>
              <a:t>44</a:t>
            </a:fld>
            <a:endParaRPr lang="en-US" altLang="zh-CN"/>
          </a:p>
        </p:txBody>
      </p:sp>
    </p:spTree>
    <p:extLst>
      <p:ext uri="{BB962C8B-B14F-4D97-AF65-F5344CB8AC3E}">
        <p14:creationId xmlns:p14="http://schemas.microsoft.com/office/powerpoint/2010/main" val="83355292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a:solidFill>
                  <a:srgbClr val="006600"/>
                </a:solidFill>
              </a:rPr>
              <a:t>7.	</a:t>
            </a:r>
            <a:r>
              <a:rPr lang="zh-CN" altLang="en-US" b="1">
                <a:solidFill>
                  <a:srgbClr val="006600"/>
                </a:solidFill>
              </a:rPr>
              <a:t>入侵检测产品</a:t>
            </a:r>
            <a:endParaRPr lang="zh-CN" altLang="en-US"/>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a:t>6</a:t>
            </a:r>
            <a:r>
              <a:rPr lang="zh-CN" altLang="en-US" sz="2400" dirty="0"/>
              <a:t>． </a:t>
            </a:r>
            <a:r>
              <a:rPr lang="en-US" altLang="zh-CN" sz="2400" dirty="0"/>
              <a:t>Snort</a:t>
            </a:r>
            <a:endParaRPr lang="zh-CN" altLang="en-US" sz="2400" dirty="0"/>
          </a:p>
          <a:p>
            <a:r>
              <a:rPr lang="en-US" altLang="zh-CN" sz="2400" dirty="0">
                <a:latin typeface="+mn-ea"/>
              </a:rPr>
              <a:t>Snort</a:t>
            </a:r>
            <a:r>
              <a:rPr lang="zh-CN" altLang="en-US" sz="2400" dirty="0">
                <a:latin typeface="+mn-ea"/>
              </a:rPr>
              <a:t>是基于</a:t>
            </a:r>
            <a:r>
              <a:rPr lang="en-US" altLang="zh-CN" sz="2400" dirty="0">
                <a:latin typeface="+mn-ea"/>
              </a:rPr>
              <a:t>C</a:t>
            </a:r>
            <a:r>
              <a:rPr lang="zh-CN" altLang="en-US" sz="2400" dirty="0">
                <a:latin typeface="+mn-ea"/>
              </a:rPr>
              <a:t>语言的开放源代码的入侵检测系统，有数据包嗅探，数据包分析，数据包检测，响应处理等多种功能，每个模块实现不同的功能，各模块都是用插件的方式和</a:t>
            </a:r>
            <a:r>
              <a:rPr lang="en-US" altLang="zh-CN" sz="2400" dirty="0">
                <a:latin typeface="+mn-ea"/>
              </a:rPr>
              <a:t>Snort</a:t>
            </a:r>
            <a:r>
              <a:rPr lang="zh-CN" altLang="en-US" sz="2400" dirty="0">
                <a:latin typeface="+mn-ea"/>
              </a:rPr>
              <a:t>相结合，功能扩展方便。</a:t>
            </a:r>
            <a:endParaRPr lang="en-US" altLang="zh-CN" sz="2400" dirty="0">
              <a:latin typeface="+mn-ea"/>
            </a:endParaRPr>
          </a:p>
          <a:p>
            <a:r>
              <a:rPr lang="en-US" altLang="zh-CN" sz="2400" dirty="0">
                <a:latin typeface="+mn-ea"/>
              </a:rPr>
              <a:t>Snort</a:t>
            </a:r>
            <a:r>
              <a:rPr lang="zh-CN" altLang="en-US" sz="2400" dirty="0">
                <a:latin typeface="+mn-ea"/>
              </a:rPr>
              <a:t>有三种工作模式：</a:t>
            </a:r>
            <a:r>
              <a:rPr lang="zh-CN" altLang="en-US" sz="2400" dirty="0">
                <a:latin typeface="+mn-ea"/>
                <a:hlinkClick r:id="rId2"/>
              </a:rPr>
              <a:t>嗅探器</a:t>
            </a:r>
            <a:r>
              <a:rPr lang="zh-CN" altLang="en-US" sz="2400" dirty="0">
                <a:latin typeface="+mn-ea"/>
              </a:rPr>
              <a:t>、</a:t>
            </a:r>
            <a:r>
              <a:rPr lang="zh-CN" altLang="en-US" sz="2400" dirty="0">
                <a:latin typeface="+mn-ea"/>
                <a:hlinkClick r:id="rId3"/>
              </a:rPr>
              <a:t>数据包</a:t>
            </a:r>
            <a:r>
              <a:rPr lang="zh-CN" altLang="en-US" sz="2400" dirty="0">
                <a:latin typeface="+mn-ea"/>
              </a:rPr>
              <a:t>记录器、网络</a:t>
            </a:r>
            <a:r>
              <a:rPr lang="zh-CN" altLang="en-US" sz="2400" dirty="0">
                <a:latin typeface="+mn-ea"/>
                <a:hlinkClick r:id="rId4"/>
              </a:rPr>
              <a:t>入侵检测系统</a:t>
            </a:r>
            <a:r>
              <a:rPr lang="zh-CN" altLang="en-US" sz="2400" dirty="0">
                <a:latin typeface="+mn-ea"/>
              </a:rPr>
              <a:t>。嗅探器模式仅仅是从网络上读取数据包并作为连续不断的流显示在终端上。数据包记录器模式把数据包记录到硬盘上。网络</a:t>
            </a:r>
            <a:r>
              <a:rPr lang="zh-CN" altLang="en-US" sz="2400" dirty="0">
                <a:latin typeface="+mn-ea"/>
                <a:hlinkClick r:id="rId5"/>
              </a:rPr>
              <a:t>入侵检测</a:t>
            </a:r>
            <a:r>
              <a:rPr lang="zh-CN" altLang="en-US" sz="2400" dirty="0">
                <a:latin typeface="+mn-ea"/>
              </a:rPr>
              <a:t>模式是最复杂的，而且是可配置的。我们可以让</a:t>
            </a:r>
            <a:r>
              <a:rPr lang="en-US" altLang="zh-CN" sz="2400" dirty="0">
                <a:latin typeface="+mn-ea"/>
              </a:rPr>
              <a:t>snort</a:t>
            </a:r>
            <a:r>
              <a:rPr lang="zh-CN" altLang="en-US" sz="2400" dirty="0">
                <a:latin typeface="+mn-ea"/>
              </a:rPr>
              <a:t>分析网络数据流以匹配用户定义的一些规则，并根据检测结果采取一定的动作。</a:t>
            </a:r>
          </a:p>
          <a:p>
            <a:br>
              <a:rPr lang="zh-CN" altLang="en-US" sz="4000" b="0" dirty="0"/>
            </a:br>
            <a:r>
              <a:rPr lang="zh-CN" altLang="en-US" dirty="0"/>
              <a:t> 。</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45</a:t>
            </a:fld>
            <a:endParaRPr lang="en-US" altLang="zh-CN"/>
          </a:p>
        </p:txBody>
      </p:sp>
    </p:spTree>
    <p:extLst>
      <p:ext uri="{BB962C8B-B14F-4D97-AF65-F5344CB8AC3E}">
        <p14:creationId xmlns:p14="http://schemas.microsoft.com/office/powerpoint/2010/main" val="743578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a:solidFill>
                  <a:srgbClr val="006600"/>
                </a:solidFill>
              </a:rPr>
              <a:t>7.	</a:t>
            </a:r>
            <a:r>
              <a:rPr lang="zh-CN" altLang="en-US" b="1">
                <a:solidFill>
                  <a:srgbClr val="006600"/>
                </a:solidFill>
              </a:rPr>
              <a:t>入侵检测产品</a:t>
            </a:r>
            <a:endParaRPr lang="zh-CN" altLang="en-US"/>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a:t>6</a:t>
            </a:r>
            <a:r>
              <a:rPr lang="zh-CN" altLang="en-US" sz="2400" dirty="0"/>
              <a:t>． </a:t>
            </a:r>
            <a:r>
              <a:rPr lang="en-US" altLang="zh-CN" sz="2400" dirty="0"/>
              <a:t>Snort</a:t>
            </a:r>
            <a:endParaRPr lang="zh-CN" altLang="en-US" sz="2400" dirty="0"/>
          </a:p>
          <a:p>
            <a:r>
              <a:rPr lang="en-US" altLang="zh-CN" sz="2400" b="0" dirty="0">
                <a:latin typeface="+mn-ea"/>
              </a:rPr>
              <a:t>Snort</a:t>
            </a:r>
            <a:r>
              <a:rPr lang="zh-CN" altLang="en-US" sz="2400" b="0" dirty="0">
                <a:latin typeface="+mn-ea"/>
              </a:rPr>
              <a:t>工作过程：</a:t>
            </a:r>
            <a:endParaRPr lang="en-US" altLang="zh-CN" sz="2400" b="0" dirty="0">
              <a:latin typeface="+mn-ea"/>
            </a:endParaRPr>
          </a:p>
          <a:p>
            <a:pPr marL="457200" indent="-457200">
              <a:buFont typeface="+mj-ea"/>
              <a:buAutoNum type="circleNumDbPlain"/>
            </a:pPr>
            <a:r>
              <a:rPr lang="zh-CN" altLang="en-US" sz="2400" b="0" dirty="0">
                <a:latin typeface="+mn-ea"/>
              </a:rPr>
              <a:t>在网络</a:t>
            </a:r>
            <a:r>
              <a:rPr lang="en-US" altLang="zh-CN" sz="2400" b="0" dirty="0">
                <a:latin typeface="+mn-ea"/>
              </a:rPr>
              <a:t>TCP/IP</a:t>
            </a:r>
            <a:r>
              <a:rPr lang="zh-CN" altLang="en-US" sz="2400" b="0" dirty="0">
                <a:latin typeface="+mn-ea"/>
              </a:rPr>
              <a:t>的</a:t>
            </a:r>
            <a:r>
              <a:rPr lang="en-US" altLang="zh-CN" sz="2400" b="0" dirty="0">
                <a:latin typeface="+mn-ea"/>
              </a:rPr>
              <a:t>5</a:t>
            </a:r>
            <a:r>
              <a:rPr lang="zh-CN" altLang="en-US" sz="2400" b="0" dirty="0">
                <a:latin typeface="+mn-ea"/>
              </a:rPr>
              <a:t>层结构的数据链路层进行抓取网络数据包，抓包时需将网卡设置为混杂模式，根据操作系统的不同采用</a:t>
            </a:r>
            <a:r>
              <a:rPr lang="en-US" altLang="zh-CN" sz="2400" b="0" dirty="0" err="1">
                <a:latin typeface="+mn-ea"/>
              </a:rPr>
              <a:t>libpcap</a:t>
            </a:r>
            <a:r>
              <a:rPr lang="zh-CN" altLang="en-US" sz="2400" b="0" dirty="0">
                <a:latin typeface="+mn-ea"/>
              </a:rPr>
              <a:t>或</a:t>
            </a:r>
            <a:r>
              <a:rPr lang="en-US" altLang="zh-CN" sz="2400" b="0" dirty="0" err="1">
                <a:latin typeface="+mn-ea"/>
              </a:rPr>
              <a:t>winpcap</a:t>
            </a:r>
            <a:r>
              <a:rPr lang="zh-CN" altLang="en-US" sz="2400" b="0" dirty="0">
                <a:latin typeface="+mn-ea"/>
              </a:rPr>
              <a:t>函数从网络中捕获数据包；</a:t>
            </a:r>
            <a:endParaRPr lang="en-US" altLang="zh-CN" sz="2400" b="0" dirty="0">
              <a:latin typeface="+mn-ea"/>
            </a:endParaRPr>
          </a:p>
          <a:p>
            <a:pPr marL="457200" indent="-457200">
              <a:buFont typeface="+mj-ea"/>
              <a:buAutoNum type="circleNumDbPlain"/>
            </a:pPr>
            <a:r>
              <a:rPr lang="zh-CN" altLang="en-US" sz="2400" b="0" dirty="0">
                <a:latin typeface="+mn-ea"/>
              </a:rPr>
              <a:t>然后将捕获的数据包送到包解码器进行解码；</a:t>
            </a:r>
            <a:endParaRPr lang="en-US" altLang="zh-CN" sz="2400" b="0" dirty="0">
              <a:latin typeface="+mn-ea"/>
            </a:endParaRPr>
          </a:p>
          <a:p>
            <a:pPr marL="457200" indent="-457200">
              <a:buFont typeface="+mj-ea"/>
              <a:buAutoNum type="circleNumDbPlain"/>
            </a:pPr>
            <a:r>
              <a:rPr lang="zh-CN" altLang="en-US" sz="2400" b="0" dirty="0"/>
              <a:t>之后就将数据包送到预处理器进行处理，预处理包括能分片的数据包进行重新组装，处理一些明显的错误等问题。预处理的过程主要是通过插件来完成；</a:t>
            </a:r>
            <a:endParaRPr lang="en-US" altLang="zh-CN" sz="2400" b="0" dirty="0"/>
          </a:p>
          <a:p>
            <a:pPr marL="457200" indent="-457200">
              <a:buFont typeface="+mj-ea"/>
              <a:buAutoNum type="circleNumDbPlain"/>
            </a:pPr>
            <a:endParaRPr lang="zh-CN" altLang="en-US" sz="2400" dirty="0">
              <a:latin typeface="+mn-ea"/>
            </a:endParaRP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46</a:t>
            </a:fld>
            <a:endParaRPr lang="en-US" altLang="zh-CN"/>
          </a:p>
        </p:txBody>
      </p:sp>
    </p:spTree>
    <p:extLst>
      <p:ext uri="{BB962C8B-B14F-4D97-AF65-F5344CB8AC3E}">
        <p14:creationId xmlns:p14="http://schemas.microsoft.com/office/powerpoint/2010/main" val="1354938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a:solidFill>
                  <a:srgbClr val="006600"/>
                </a:solidFill>
              </a:rPr>
              <a:t>7.	</a:t>
            </a:r>
            <a:r>
              <a:rPr lang="zh-CN" altLang="en-US" b="1">
                <a:solidFill>
                  <a:srgbClr val="006600"/>
                </a:solidFill>
              </a:rPr>
              <a:t>入侵检测产品</a:t>
            </a:r>
            <a:endParaRPr lang="zh-CN" altLang="en-US"/>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a:t>6</a:t>
            </a:r>
            <a:r>
              <a:rPr lang="zh-CN" altLang="en-US" sz="2400" dirty="0"/>
              <a:t>． </a:t>
            </a:r>
            <a:r>
              <a:rPr lang="en-US" altLang="zh-CN" sz="2400" dirty="0"/>
              <a:t>Snort</a:t>
            </a:r>
            <a:endParaRPr lang="zh-CN" altLang="en-US" sz="2400" dirty="0"/>
          </a:p>
          <a:p>
            <a:r>
              <a:rPr lang="en-US" altLang="zh-CN" sz="2400" b="0" dirty="0">
                <a:latin typeface="+mn-ea"/>
              </a:rPr>
              <a:t>Snort</a:t>
            </a:r>
            <a:r>
              <a:rPr lang="zh-CN" altLang="en-US" sz="2400" b="0" dirty="0">
                <a:latin typeface="+mn-ea"/>
              </a:rPr>
              <a:t>工作过程：</a:t>
            </a:r>
            <a:endParaRPr lang="en-US" altLang="zh-CN" sz="2400" b="0" dirty="0">
              <a:latin typeface="+mn-ea"/>
            </a:endParaRPr>
          </a:p>
          <a:p>
            <a:pPr marL="457200" indent="-457200">
              <a:buFont typeface="+mj-ea"/>
              <a:buAutoNum type="circleNumDbPlain" startAt="4"/>
            </a:pPr>
            <a:r>
              <a:rPr lang="zh-CN" altLang="en-US" sz="2400" b="0" dirty="0"/>
              <a:t>对数据包进行了解码，过滤，预处理后，进入了</a:t>
            </a:r>
            <a:r>
              <a:rPr lang="en-US" altLang="zh-CN" sz="2400" b="0" dirty="0"/>
              <a:t>Snort</a:t>
            </a:r>
            <a:r>
              <a:rPr lang="zh-CN" altLang="en-US" sz="2400" b="0" dirty="0"/>
              <a:t>的最重要一环，进行规则的建立及根据规则进行检测。处理规则文件的时候，用三维链表来存规则信息以便和后面的数据包进行匹配，三维链表一旦构建好了，就通过某种方法查找三维链表并进行匹配和发生响应。</a:t>
            </a:r>
            <a:endParaRPr lang="en-US" altLang="zh-CN" sz="2400" b="0" dirty="0"/>
          </a:p>
          <a:p>
            <a:pPr marL="457200" indent="-457200">
              <a:buFont typeface="+mj-ea"/>
              <a:buAutoNum type="circleNumDbPlain" startAt="4"/>
            </a:pPr>
            <a:r>
              <a:rPr lang="zh-CN" altLang="en-US" sz="2400" b="0" dirty="0"/>
              <a:t>最后一步就是输出模块，经过检测后的数据包需要以各种形式将结果进行输出，输出形式可以是输出到</a:t>
            </a:r>
            <a:r>
              <a:rPr lang="en-US" altLang="zh-CN" sz="2400" b="0" dirty="0"/>
              <a:t>alert</a:t>
            </a:r>
            <a:r>
              <a:rPr lang="zh-CN" altLang="en-US" sz="2400" b="0" dirty="0"/>
              <a:t>文件、其它日志文件、数据库</a:t>
            </a:r>
            <a:r>
              <a:rPr lang="en-US" altLang="zh-CN" sz="2400" b="0" dirty="0"/>
              <a:t>UNIX</a:t>
            </a:r>
            <a:r>
              <a:rPr lang="zh-CN" altLang="en-US" sz="2400" b="0" dirty="0"/>
              <a:t>域或</a:t>
            </a:r>
            <a:r>
              <a:rPr lang="en-US" altLang="zh-CN" sz="2400" b="0" dirty="0"/>
              <a:t>Socket</a:t>
            </a:r>
            <a:r>
              <a:rPr lang="zh-CN" altLang="en-US" sz="2400" b="0" dirty="0"/>
              <a:t>等。</a:t>
            </a:r>
          </a:p>
          <a:p>
            <a:br>
              <a:rPr lang="zh-CN" altLang="en-US" sz="2400" b="0" dirty="0"/>
            </a:br>
            <a:endParaRPr lang="zh-CN" altLang="en-US" sz="2400" dirty="0">
              <a:latin typeface="+mn-ea"/>
            </a:endParaRP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47</a:t>
            </a:fld>
            <a:endParaRPr lang="en-US" altLang="zh-CN"/>
          </a:p>
        </p:txBody>
      </p:sp>
    </p:spTree>
    <p:extLst>
      <p:ext uri="{BB962C8B-B14F-4D97-AF65-F5344CB8AC3E}">
        <p14:creationId xmlns:p14="http://schemas.microsoft.com/office/powerpoint/2010/main" val="796576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a:solidFill>
                  <a:srgbClr val="006600"/>
                </a:solidFill>
              </a:rPr>
              <a:t>7.	</a:t>
            </a:r>
            <a:r>
              <a:rPr lang="zh-CN" altLang="en-US" b="1">
                <a:solidFill>
                  <a:srgbClr val="006600"/>
                </a:solidFill>
              </a:rPr>
              <a:t>入侵检测产品</a:t>
            </a:r>
            <a:endParaRPr lang="zh-CN" altLang="en-US"/>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a:t>6</a:t>
            </a:r>
            <a:r>
              <a:rPr lang="zh-CN" altLang="en-US" sz="2400" dirty="0"/>
              <a:t>． </a:t>
            </a:r>
            <a:r>
              <a:rPr lang="en-US" altLang="zh-CN" sz="2400" dirty="0"/>
              <a:t>Snort</a:t>
            </a:r>
            <a:endParaRPr lang="zh-CN" altLang="en-US" sz="2400" dirty="0"/>
          </a:p>
          <a:p>
            <a:pPr lvl="1" eaLnBrk="1" hangingPunct="1">
              <a:lnSpc>
                <a:spcPct val="150000"/>
              </a:lnSpc>
              <a:spcBef>
                <a:spcPct val="0"/>
              </a:spcBef>
            </a:pPr>
            <a:r>
              <a:rPr lang="zh-CN" altLang="en-US" sz="2400" dirty="0"/>
              <a:t> 一个综合的</a:t>
            </a:r>
            <a:r>
              <a:rPr lang="en-US" altLang="zh-CN" sz="2400" dirty="0"/>
              <a:t>Snort</a:t>
            </a:r>
            <a:r>
              <a:rPr lang="zh-CN" altLang="en-US" sz="2400" dirty="0"/>
              <a:t>系统所需软件有 </a:t>
            </a:r>
            <a:r>
              <a:rPr lang="en-US" altLang="zh-CN" sz="2400" dirty="0"/>
              <a:t>Windows </a:t>
            </a:r>
            <a:r>
              <a:rPr lang="zh-CN" altLang="en-US" sz="2400" dirty="0"/>
              <a:t>平台的</a:t>
            </a:r>
            <a:r>
              <a:rPr lang="en-US" altLang="zh-CN" sz="2400" dirty="0"/>
              <a:t>Snort </a:t>
            </a:r>
            <a:r>
              <a:rPr lang="zh-CN" altLang="en-US" sz="2400" dirty="0"/>
              <a:t>、</a:t>
            </a:r>
            <a:r>
              <a:rPr lang="en-US" altLang="zh-CN" sz="2400" dirty="0"/>
              <a:t>windows</a:t>
            </a:r>
            <a:r>
              <a:rPr lang="zh-CN" altLang="en-US" sz="2400" dirty="0"/>
              <a:t>版本的抓包驱动</a:t>
            </a:r>
            <a:r>
              <a:rPr lang="en-US" altLang="zh-CN" sz="2400" dirty="0" err="1"/>
              <a:t>WinPcap</a:t>
            </a:r>
            <a:r>
              <a:rPr lang="zh-CN" altLang="en-US" sz="2400" dirty="0"/>
              <a:t>、</a:t>
            </a:r>
            <a:r>
              <a:rPr lang="en-US" altLang="zh-CN" sz="2400" dirty="0"/>
              <a:t>windows</a:t>
            </a:r>
            <a:r>
              <a:rPr lang="zh-CN" altLang="en-US" sz="2400" dirty="0"/>
              <a:t>版本的数据库服务器</a:t>
            </a:r>
            <a:r>
              <a:rPr lang="en-US" altLang="zh-CN" sz="2400" dirty="0" err="1"/>
              <a:t>mysql</a:t>
            </a:r>
            <a:r>
              <a:rPr lang="zh-CN" altLang="en-US" sz="2400" dirty="0"/>
              <a:t>、基于</a:t>
            </a:r>
            <a:r>
              <a:rPr lang="en-US" altLang="zh-CN" sz="2400" dirty="0"/>
              <a:t>PHP</a:t>
            </a:r>
            <a:r>
              <a:rPr lang="zh-CN" altLang="en-US" sz="2400" dirty="0"/>
              <a:t>的入侵检测数据库分析控制台</a:t>
            </a:r>
            <a:r>
              <a:rPr lang="en-US" altLang="zh-CN" sz="2400" dirty="0"/>
              <a:t>ACID</a:t>
            </a:r>
            <a:r>
              <a:rPr lang="zh-CN" altLang="en-US" sz="2400" dirty="0"/>
              <a:t>、用于为</a:t>
            </a:r>
            <a:r>
              <a:rPr lang="en-US" altLang="zh-CN" sz="2400" dirty="0" err="1"/>
              <a:t>php</a:t>
            </a:r>
            <a:r>
              <a:rPr lang="zh-CN" altLang="en-US" sz="2400" dirty="0"/>
              <a:t>服务的活动数据对象数据库 </a:t>
            </a:r>
            <a:r>
              <a:rPr lang="en-US" altLang="zh-CN" sz="2400" dirty="0" err="1"/>
              <a:t>adodb</a:t>
            </a:r>
            <a:r>
              <a:rPr lang="zh-CN" altLang="en-US" sz="2400" dirty="0"/>
              <a:t>（ </a:t>
            </a:r>
            <a:r>
              <a:rPr lang="en-US" altLang="zh-CN" sz="2400" dirty="0"/>
              <a:t>Active 2Data Objects Data Base for PHP </a:t>
            </a:r>
            <a:r>
              <a:rPr lang="zh-CN" altLang="en-US" sz="2400" dirty="0"/>
              <a:t>）、</a:t>
            </a:r>
            <a:r>
              <a:rPr lang="en-US" altLang="zh-CN" sz="2400" dirty="0"/>
              <a:t>Windows</a:t>
            </a:r>
            <a:r>
              <a:rPr lang="zh-CN" altLang="en-US" sz="2400" dirty="0"/>
              <a:t>版 本 的</a:t>
            </a:r>
            <a:r>
              <a:rPr lang="en-US" altLang="zh-CN" sz="2400" dirty="0"/>
              <a:t>apache WEB </a:t>
            </a:r>
            <a:r>
              <a:rPr lang="zh-CN" altLang="en-US" sz="2400" dirty="0"/>
              <a:t>服 务 器</a:t>
            </a:r>
            <a:r>
              <a:rPr lang="en-US" altLang="zh-CN" sz="2400" dirty="0"/>
              <a:t>apache2</a:t>
            </a:r>
            <a:r>
              <a:rPr lang="zh-CN" altLang="en-US" sz="2400" dirty="0"/>
              <a:t>、</a:t>
            </a:r>
            <a:r>
              <a:rPr lang="en-US" altLang="zh-CN" sz="2400" dirty="0"/>
              <a:t>Windows</a:t>
            </a:r>
            <a:r>
              <a:rPr lang="zh-CN" altLang="en-US" sz="2400" dirty="0"/>
              <a:t>版 本 的</a:t>
            </a:r>
            <a:r>
              <a:rPr lang="en-US" altLang="zh-CN" sz="2400" dirty="0"/>
              <a:t>PHP</a:t>
            </a:r>
            <a:r>
              <a:rPr lang="zh-CN" altLang="en-US" sz="2400" dirty="0"/>
              <a:t>脚本环境、支持</a:t>
            </a:r>
            <a:r>
              <a:rPr lang="en-US" altLang="zh-CN" sz="2400" dirty="0" err="1"/>
              <a:t>php</a:t>
            </a:r>
            <a:r>
              <a:rPr lang="zh-CN" altLang="en-US" sz="2400" dirty="0"/>
              <a:t>的图形库</a:t>
            </a:r>
            <a:r>
              <a:rPr lang="en-US" altLang="zh-CN" sz="2400" dirty="0" err="1"/>
              <a:t>jpgraph</a:t>
            </a:r>
            <a:r>
              <a:rPr lang="zh-CN" altLang="en-US" sz="2400" dirty="0"/>
              <a:t>等 。</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48</a:t>
            </a:fld>
            <a:endParaRPr lang="en-US" altLang="zh-CN"/>
          </a:p>
        </p:txBody>
      </p:sp>
    </p:spTree>
    <p:extLst>
      <p:ext uri="{BB962C8B-B14F-4D97-AF65-F5344CB8AC3E}">
        <p14:creationId xmlns:p14="http://schemas.microsoft.com/office/powerpoint/2010/main" val="1150414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a:solidFill>
                  <a:srgbClr val="006600"/>
                </a:solidFill>
              </a:rPr>
              <a:t>7.	</a:t>
            </a:r>
            <a:r>
              <a:rPr lang="zh-CN" altLang="en-US" b="1">
                <a:solidFill>
                  <a:srgbClr val="006600"/>
                </a:solidFill>
              </a:rPr>
              <a:t>入侵检测产品</a:t>
            </a:r>
            <a:endParaRPr lang="zh-CN" altLang="en-US"/>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49</a:t>
            </a:fld>
            <a:endParaRPr lang="en-US" altLang="zh-CN"/>
          </a:p>
        </p:txBody>
      </p:sp>
      <p:sp>
        <p:nvSpPr>
          <p:cNvPr id="2" name="内容占位符 1"/>
          <p:cNvSpPr>
            <a:spLocks noGrp="1"/>
          </p:cNvSpPr>
          <p:nvPr>
            <p:ph idx="1"/>
          </p:nvPr>
        </p:nvSpPr>
        <p:spPr/>
        <p:txBody>
          <a:bodyPr/>
          <a:lstStyle/>
          <a:p>
            <a:endParaRPr lang="zh-CN" altLang="en-US" dirty="0"/>
          </a:p>
        </p:txBody>
      </p:sp>
      <p:grpSp>
        <p:nvGrpSpPr>
          <p:cNvPr id="7" name="Group 4"/>
          <p:cNvGrpSpPr>
            <a:grpSpLocks noChangeAspect="1"/>
          </p:cNvGrpSpPr>
          <p:nvPr/>
        </p:nvGrpSpPr>
        <p:grpSpPr bwMode="auto">
          <a:xfrm>
            <a:off x="611188" y="2276475"/>
            <a:ext cx="8247062" cy="3352800"/>
            <a:chOff x="1620" y="3234"/>
            <a:chExt cx="8640" cy="3706"/>
          </a:xfrm>
        </p:grpSpPr>
        <p:sp>
          <p:nvSpPr>
            <p:cNvPr id="8" name="AutoShape 5"/>
            <p:cNvSpPr>
              <a:spLocks noChangeAspect="1" noChangeArrowheads="1"/>
            </p:cNvSpPr>
            <p:nvPr/>
          </p:nvSpPr>
          <p:spPr bwMode="auto">
            <a:xfrm>
              <a:off x="1620" y="3234"/>
              <a:ext cx="8640" cy="3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sz="2000"/>
            </a:p>
          </p:txBody>
        </p:sp>
        <p:sp>
          <p:nvSpPr>
            <p:cNvPr id="9" name="Rectangle 6"/>
            <p:cNvSpPr>
              <a:spLocks noChangeArrowheads="1"/>
            </p:cNvSpPr>
            <p:nvPr/>
          </p:nvSpPr>
          <p:spPr bwMode="auto">
            <a:xfrm>
              <a:off x="2700" y="5106"/>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winpcap</a:t>
              </a:r>
              <a:endParaRPr lang="en-US" altLang="zh-CN" sz="2000"/>
            </a:p>
          </p:txBody>
        </p:sp>
        <p:sp>
          <p:nvSpPr>
            <p:cNvPr id="10" name="Line 7"/>
            <p:cNvSpPr>
              <a:spLocks noChangeShapeType="1"/>
            </p:cNvSpPr>
            <p:nvPr/>
          </p:nvSpPr>
          <p:spPr bwMode="auto">
            <a:xfrm>
              <a:off x="3780" y="5417"/>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p:nvSpPr>
          <p:spPr bwMode="auto">
            <a:xfrm>
              <a:off x="4140" y="5106"/>
              <a:ext cx="90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snort</a:t>
              </a:r>
              <a:endParaRPr lang="en-US" altLang="zh-CN" sz="2000"/>
            </a:p>
          </p:txBody>
        </p:sp>
        <p:sp>
          <p:nvSpPr>
            <p:cNvPr id="12" name="Line 9"/>
            <p:cNvSpPr>
              <a:spLocks noChangeShapeType="1"/>
            </p:cNvSpPr>
            <p:nvPr/>
          </p:nvSpPr>
          <p:spPr bwMode="auto">
            <a:xfrm>
              <a:off x="5040" y="5418"/>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 name="AutoShape 10"/>
            <p:cNvSpPr>
              <a:spLocks noChangeArrowheads="1"/>
            </p:cNvSpPr>
            <p:nvPr/>
          </p:nvSpPr>
          <p:spPr bwMode="auto">
            <a:xfrm>
              <a:off x="5400" y="4950"/>
              <a:ext cx="1080" cy="780"/>
            </a:xfrm>
            <a:prstGeom prst="can">
              <a:avLst>
                <a:gd name="adj" fmla="val 25000"/>
              </a:avLst>
            </a:prstGeom>
            <a:solidFill>
              <a:srgbClr val="FFFFFF"/>
            </a:solidFill>
            <a:ln w="9525">
              <a:solidFill>
                <a:srgbClr val="000000"/>
              </a:solidFill>
              <a:round/>
              <a:headEnd/>
              <a:tailEnd/>
            </a:ln>
          </p:spPr>
          <p:txBody>
            <a:bodyPr lIns="73152" tIns="36576" rIns="73152" bIns="36576"/>
            <a:lstStyle/>
            <a:p>
              <a:pPr algn="ctr"/>
              <a:r>
                <a:rPr lang="en-US" altLang="zh-CN" sz="2000">
                  <a:latin typeface="Times New Roman" pitchFamily="18" charset="0"/>
                </a:rPr>
                <a:t>Mysql</a:t>
              </a:r>
              <a:endParaRPr lang="en-US" altLang="zh-CN" sz="2000"/>
            </a:p>
          </p:txBody>
        </p:sp>
        <p:sp>
          <p:nvSpPr>
            <p:cNvPr id="14" name="Line 11"/>
            <p:cNvSpPr>
              <a:spLocks noChangeShapeType="1"/>
            </p:cNvSpPr>
            <p:nvPr/>
          </p:nvSpPr>
          <p:spPr bwMode="auto">
            <a:xfrm>
              <a:off x="6480" y="5418"/>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12"/>
            <p:cNvSpPr>
              <a:spLocks noChangeArrowheads="1"/>
            </p:cNvSpPr>
            <p:nvPr/>
          </p:nvSpPr>
          <p:spPr bwMode="auto">
            <a:xfrm>
              <a:off x="6840" y="4170"/>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Adobe</a:t>
              </a:r>
              <a:endParaRPr lang="en-US" altLang="zh-CN" sz="2000"/>
            </a:p>
          </p:txBody>
        </p:sp>
        <p:sp>
          <p:nvSpPr>
            <p:cNvPr id="16" name="Rectangle 13"/>
            <p:cNvSpPr>
              <a:spLocks noChangeArrowheads="1"/>
            </p:cNvSpPr>
            <p:nvPr/>
          </p:nvSpPr>
          <p:spPr bwMode="auto">
            <a:xfrm>
              <a:off x="6840" y="5106"/>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Apache</a:t>
              </a:r>
              <a:endParaRPr lang="en-US" altLang="zh-CN" sz="2000"/>
            </a:p>
          </p:txBody>
        </p:sp>
        <p:sp>
          <p:nvSpPr>
            <p:cNvPr id="17" name="Rectangle 14"/>
            <p:cNvSpPr>
              <a:spLocks noChangeArrowheads="1"/>
            </p:cNvSpPr>
            <p:nvPr/>
          </p:nvSpPr>
          <p:spPr bwMode="auto">
            <a:xfrm>
              <a:off x="6840" y="6198"/>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PHP</a:t>
              </a:r>
              <a:endParaRPr lang="en-US" altLang="zh-CN" sz="2000"/>
            </a:p>
          </p:txBody>
        </p:sp>
        <p:sp>
          <p:nvSpPr>
            <p:cNvPr id="18" name="Rectangle 15"/>
            <p:cNvSpPr>
              <a:spLocks noChangeArrowheads="1"/>
            </p:cNvSpPr>
            <p:nvPr/>
          </p:nvSpPr>
          <p:spPr bwMode="auto">
            <a:xfrm>
              <a:off x="8460" y="4326"/>
              <a:ext cx="1080" cy="1248"/>
            </a:xfrm>
            <a:prstGeom prst="rect">
              <a:avLst/>
            </a:prstGeom>
            <a:solidFill>
              <a:srgbClr val="FFFFFF"/>
            </a:solidFill>
            <a:ln w="9525">
              <a:solidFill>
                <a:srgbClr val="000000"/>
              </a:solidFill>
              <a:miter lim="800000"/>
              <a:headEnd/>
              <a:tailEnd/>
            </a:ln>
          </p:spPr>
          <p:txBody>
            <a:bodyPr lIns="73152" tIns="36576" rIns="73152" bIns="36576"/>
            <a:lstStyle/>
            <a:p>
              <a:pPr algn="ctr"/>
              <a:endParaRPr lang="en-US" altLang="zh-CN" sz="2000">
                <a:latin typeface="Times New Roman" pitchFamily="18" charset="0"/>
              </a:endParaRPr>
            </a:p>
            <a:p>
              <a:pPr algn="ctr"/>
              <a:r>
                <a:rPr lang="en-US" altLang="zh-CN" sz="2000">
                  <a:latin typeface="Times New Roman" pitchFamily="18" charset="0"/>
                </a:rPr>
                <a:t>acid</a:t>
              </a:r>
              <a:endParaRPr lang="en-US" altLang="zh-CN" sz="2000"/>
            </a:p>
          </p:txBody>
        </p:sp>
        <p:sp>
          <p:nvSpPr>
            <p:cNvPr id="19" name="Line 16"/>
            <p:cNvSpPr>
              <a:spLocks noChangeShapeType="1"/>
            </p:cNvSpPr>
            <p:nvPr/>
          </p:nvSpPr>
          <p:spPr bwMode="auto">
            <a:xfrm>
              <a:off x="5940" y="448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7"/>
            <p:cNvSpPr>
              <a:spLocks noChangeShapeType="1"/>
            </p:cNvSpPr>
            <p:nvPr/>
          </p:nvSpPr>
          <p:spPr bwMode="auto">
            <a:xfrm>
              <a:off x="5940" y="4482"/>
              <a:ext cx="90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 name="Line 18"/>
            <p:cNvSpPr>
              <a:spLocks noChangeShapeType="1"/>
            </p:cNvSpPr>
            <p:nvPr/>
          </p:nvSpPr>
          <p:spPr bwMode="auto">
            <a:xfrm flipV="1">
              <a:off x="7380" y="5730"/>
              <a:ext cx="0" cy="468"/>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 name="Line 19"/>
            <p:cNvSpPr>
              <a:spLocks noChangeShapeType="1"/>
            </p:cNvSpPr>
            <p:nvPr/>
          </p:nvSpPr>
          <p:spPr bwMode="auto">
            <a:xfrm>
              <a:off x="2340" y="5418"/>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Rectangle 20"/>
            <p:cNvSpPr>
              <a:spLocks noChangeArrowheads="1"/>
            </p:cNvSpPr>
            <p:nvPr/>
          </p:nvSpPr>
          <p:spPr bwMode="auto">
            <a:xfrm>
              <a:off x="1980" y="4950"/>
              <a:ext cx="360" cy="9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lstStyle/>
            <a:p>
              <a:pPr algn="ctr"/>
              <a:r>
                <a:rPr lang="zh-CN" altLang="en-US" sz="2000">
                  <a:latin typeface="Times New Roman" pitchFamily="18" charset="0"/>
                </a:rPr>
                <a:t>网络</a:t>
              </a:r>
              <a:endParaRPr lang="zh-CN" altLang="en-US" sz="2000"/>
            </a:p>
          </p:txBody>
        </p:sp>
        <p:sp>
          <p:nvSpPr>
            <p:cNvPr id="24" name="Line 21"/>
            <p:cNvSpPr>
              <a:spLocks noChangeShapeType="1"/>
            </p:cNvSpPr>
            <p:nvPr/>
          </p:nvSpPr>
          <p:spPr bwMode="auto">
            <a:xfrm>
              <a:off x="7920" y="4638"/>
              <a:ext cx="54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 name="Line 22"/>
            <p:cNvSpPr>
              <a:spLocks noChangeShapeType="1"/>
            </p:cNvSpPr>
            <p:nvPr/>
          </p:nvSpPr>
          <p:spPr bwMode="auto">
            <a:xfrm>
              <a:off x="7920" y="5418"/>
              <a:ext cx="54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a:off x="9000" y="4014"/>
              <a:ext cx="0" cy="312"/>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 name="Rectangle 24"/>
            <p:cNvSpPr>
              <a:spLocks noChangeArrowheads="1"/>
            </p:cNvSpPr>
            <p:nvPr/>
          </p:nvSpPr>
          <p:spPr bwMode="auto">
            <a:xfrm>
              <a:off x="8460" y="3390"/>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jpgraph</a:t>
              </a:r>
              <a:endParaRPr lang="en-US" altLang="zh-CN" sz="2000"/>
            </a:p>
          </p:txBody>
        </p:sp>
      </p:grpSp>
    </p:spTree>
    <p:extLst>
      <p:ext uri="{BB962C8B-B14F-4D97-AF65-F5344CB8AC3E}">
        <p14:creationId xmlns:p14="http://schemas.microsoft.com/office/powerpoint/2010/main" val="101477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28229" y="1555750"/>
            <a:ext cx="9206044" cy="4516438"/>
          </a:xfrm>
          <a:noFill/>
        </p:spPr>
        <p:txBody>
          <a:bodyPr lIns="91226" tIns="45610" rIns="91226" bIns="45610"/>
          <a:lstStyle/>
          <a:p>
            <a:pPr>
              <a:lnSpc>
                <a:spcPct val="150000"/>
              </a:lnSpc>
              <a:spcBef>
                <a:spcPct val="0"/>
              </a:spcBef>
              <a:buFontTx/>
              <a:buNone/>
            </a:pPr>
            <a:r>
              <a:rPr lang="zh-CN" altLang="en-US" sz="2400" dirty="0">
                <a:solidFill>
                  <a:schemeClr val="bg2"/>
                </a:solidFill>
              </a:rPr>
              <a:t>防火墙的局限性：</a:t>
            </a:r>
            <a:endParaRPr lang="en-US" altLang="zh-CN" sz="2400" dirty="0">
              <a:solidFill>
                <a:schemeClr val="bg2"/>
              </a:solidFill>
            </a:endParaRPr>
          </a:p>
          <a:p>
            <a:pPr>
              <a:lnSpc>
                <a:spcPct val="150000"/>
              </a:lnSpc>
              <a:spcBef>
                <a:spcPct val="0"/>
              </a:spcBef>
            </a:pPr>
            <a:r>
              <a:rPr kumimoji="1" lang="zh-CN" altLang="en-US" sz="2400" dirty="0"/>
              <a:t>防火墙</a:t>
            </a:r>
            <a:r>
              <a:rPr lang="zh-CN" altLang="en-US" sz="2400" dirty="0"/>
              <a:t>所提供的服务方式是</a:t>
            </a:r>
            <a:r>
              <a:rPr lang="zh-CN" altLang="en-US" sz="2400" dirty="0">
                <a:solidFill>
                  <a:schemeClr val="bg2"/>
                </a:solidFill>
              </a:rPr>
              <a:t>或都拒绝或都通过</a:t>
            </a:r>
            <a:r>
              <a:rPr lang="zh-CN" altLang="en-US" sz="2400" dirty="0"/>
              <a:t>，不能检查出经过它的合法流量中是否包含着恶意的入侵代码</a:t>
            </a:r>
            <a:endParaRPr kumimoji="1" lang="en-US" altLang="zh-CN" sz="2400" dirty="0"/>
          </a:p>
          <a:p>
            <a:pPr>
              <a:lnSpc>
                <a:spcPct val="150000"/>
              </a:lnSpc>
              <a:spcBef>
                <a:spcPct val="0"/>
              </a:spcBef>
            </a:pPr>
            <a:r>
              <a:rPr kumimoji="1" lang="zh-CN" altLang="en-US" sz="2400" dirty="0"/>
              <a:t>防火墙不能安全过滤</a:t>
            </a:r>
            <a:r>
              <a:rPr kumimoji="1" lang="zh-CN" altLang="en-US" sz="2400" dirty="0">
                <a:solidFill>
                  <a:srgbClr val="FF0000"/>
                </a:solidFill>
              </a:rPr>
              <a:t>应用层的非法攻击</a:t>
            </a:r>
            <a:r>
              <a:rPr kumimoji="1" lang="zh-CN" altLang="en-US" sz="2400" dirty="0"/>
              <a:t>，如</a:t>
            </a:r>
            <a:r>
              <a:rPr kumimoji="1" lang="en-US" altLang="zh-CN" sz="2400" dirty="0" err="1"/>
              <a:t>unicode</a:t>
            </a:r>
            <a:r>
              <a:rPr kumimoji="1" lang="zh-CN" altLang="en-US" sz="2400" dirty="0"/>
              <a:t>攻击</a:t>
            </a:r>
            <a:endParaRPr kumimoji="1" lang="en-US" altLang="zh-CN" sz="2400" dirty="0"/>
          </a:p>
          <a:p>
            <a:pPr>
              <a:lnSpc>
                <a:spcPct val="150000"/>
              </a:lnSpc>
              <a:spcBef>
                <a:spcPct val="0"/>
              </a:spcBef>
            </a:pPr>
            <a:r>
              <a:rPr lang="zh-CN" altLang="en-US" sz="2400" dirty="0"/>
              <a:t>入侵者易于找到</a:t>
            </a:r>
            <a:r>
              <a:rPr lang="zh-CN" altLang="en-US" sz="2400" dirty="0">
                <a:solidFill>
                  <a:srgbClr val="FF0000"/>
                </a:solidFill>
              </a:rPr>
              <a:t>防火墙的漏洞</a:t>
            </a:r>
            <a:r>
              <a:rPr lang="zh-CN" altLang="en-US" sz="2400" dirty="0"/>
              <a:t>，绕过防火墙进行攻击</a:t>
            </a:r>
            <a:endParaRPr kumimoji="1" lang="en-US" altLang="zh-CN" sz="2400" dirty="0"/>
          </a:p>
          <a:p>
            <a:pPr>
              <a:lnSpc>
                <a:spcPct val="150000"/>
              </a:lnSpc>
              <a:spcBef>
                <a:spcPct val="0"/>
              </a:spcBef>
            </a:pPr>
            <a:r>
              <a:rPr kumimoji="1" lang="zh-CN" altLang="en-US" sz="2400" dirty="0"/>
              <a:t>防火墙</a:t>
            </a:r>
            <a:r>
              <a:rPr lang="zh-CN" altLang="en-US" sz="2400" dirty="0"/>
              <a:t>对不通过它的连接无能为力，如</a:t>
            </a:r>
            <a:r>
              <a:rPr lang="zh-CN" altLang="en-US" sz="2400" dirty="0">
                <a:solidFill>
                  <a:srgbClr val="FF0000"/>
                </a:solidFill>
              </a:rPr>
              <a:t>内网攻击</a:t>
            </a:r>
            <a:r>
              <a:rPr lang="zh-CN" altLang="en-US" sz="2400" dirty="0"/>
              <a:t>等</a:t>
            </a:r>
            <a:endParaRPr kumimoji="1" lang="en-US" altLang="zh-CN" sz="2400" dirty="0"/>
          </a:p>
          <a:p>
            <a:pPr>
              <a:lnSpc>
                <a:spcPct val="150000"/>
              </a:lnSpc>
              <a:spcBef>
                <a:spcPct val="0"/>
              </a:spcBef>
            </a:pPr>
            <a:r>
              <a:rPr kumimoji="1" lang="zh-CN" altLang="en-US" sz="2400" dirty="0"/>
              <a:t>防火墙采用</a:t>
            </a:r>
            <a:r>
              <a:rPr kumimoji="1" lang="zh-CN" altLang="en-US" sz="2400" dirty="0">
                <a:solidFill>
                  <a:srgbClr val="FF0000"/>
                </a:solidFill>
              </a:rPr>
              <a:t>静态安全策略技术</a:t>
            </a:r>
            <a:r>
              <a:rPr kumimoji="1" lang="zh-CN" altLang="en-US" sz="2400" dirty="0"/>
              <a:t>，因此自身无法动态防御新的非法攻击</a:t>
            </a:r>
            <a:endParaRPr lang="zh-CN" altLang="en-US" sz="2400" dirty="0"/>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BED6439D-450E-44F4-B03C-B35781F69A82}" type="slidenum">
              <a:rPr lang="en-US" altLang="zh-CN" smtClean="0"/>
              <a:pPr>
                <a:defRPr/>
              </a:pPr>
              <a:t>5</a:t>
            </a:fld>
            <a:endParaRPr lang="en-US" altLang="zh-CN"/>
          </a:p>
        </p:txBody>
      </p:sp>
      <p:sp>
        <p:nvSpPr>
          <p:cNvPr id="6" name="标题 7"/>
          <p:cNvSpPr>
            <a:spLocks noGrp="1"/>
          </p:cNvSpPr>
          <p:nvPr>
            <p:ph type="title"/>
          </p:nvPr>
        </p:nvSpPr>
        <p:spPr>
          <a:xfrm>
            <a:off x="495301" y="99740"/>
            <a:ext cx="8915400" cy="1025798"/>
          </a:xfrm>
        </p:spPr>
        <p:txBody>
          <a:bodyPr/>
          <a:lstStyle/>
          <a:p>
            <a:r>
              <a:rPr lang="en-US" altLang="zh-CN" b="1" dirty="0">
                <a:solidFill>
                  <a:srgbClr val="006600"/>
                </a:solidFill>
                <a:latin typeface="+mn-ea"/>
                <a:ea typeface="+mn-ea"/>
              </a:rPr>
              <a:t>1.	</a:t>
            </a:r>
            <a:r>
              <a:rPr lang="zh-CN" altLang="en-US" b="1" dirty="0">
                <a:solidFill>
                  <a:srgbClr val="006600"/>
                </a:solidFill>
                <a:latin typeface="+mn-ea"/>
                <a:ea typeface="+mn-ea"/>
              </a:rPr>
              <a:t>入侵检测技术产生的原因</a:t>
            </a: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fade">
                                      <p:cBhvr>
                                        <p:cTn id="22" dur="2000"/>
                                        <p:tgtEl>
                                          <p:spTgt spid="52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fade">
                                      <p:cBhvr>
                                        <p:cTn id="27" dur="2000"/>
                                        <p:tgtEl>
                                          <p:spTgt spid="52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fade">
                                      <p:cBhvr>
                                        <p:cTn id="32" dur="20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640632" y="476672"/>
            <a:ext cx="6208734" cy="762000"/>
          </a:xfrm>
        </p:spPr>
        <p:txBody>
          <a:bodyPr/>
          <a:lstStyle/>
          <a:p>
            <a:pPr algn="ctr" eaLnBrk="1" hangingPunct="1"/>
            <a:r>
              <a:rPr lang="zh-CN" altLang="en-US" sz="6600" dirty="0">
                <a:latin typeface="+mn-ea"/>
                <a:ea typeface="+mn-ea"/>
              </a:rPr>
              <a:t>总 结</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50</a:t>
            </a:fld>
            <a:endParaRPr lang="en-US" altLang="zh-CN"/>
          </a:p>
        </p:txBody>
      </p:sp>
      <p:sp>
        <p:nvSpPr>
          <p:cNvPr id="2" name="内容占位符 1"/>
          <p:cNvSpPr>
            <a:spLocks noGrp="1"/>
          </p:cNvSpPr>
          <p:nvPr>
            <p:ph idx="1"/>
          </p:nvPr>
        </p:nvSpPr>
        <p:spPr>
          <a:xfrm>
            <a:off x="704528" y="1700808"/>
            <a:ext cx="8785225" cy="4294201"/>
          </a:xfrm>
        </p:spPr>
        <p:txBody>
          <a:bodyPr/>
          <a:lstStyle/>
          <a:p>
            <a:pPr marL="117475" lvl="1" indent="0" eaLnBrk="1" hangingPunct="1">
              <a:lnSpc>
                <a:spcPct val="150000"/>
              </a:lnSpc>
              <a:spcBef>
                <a:spcPct val="0"/>
              </a:spcBef>
            </a:pPr>
            <a:r>
              <a:rPr lang="zh-CN" altLang="en-US" dirty="0"/>
              <a:t>本讲介绍了入侵检测系统分类，学习了入侵检测技术，了解了现有的入侵检测产品，这一讲就介绍到这里，谢谢大家！</a:t>
            </a:r>
          </a:p>
          <a:p>
            <a:endParaRPr lang="zh-CN" altLang="en-US" dirty="0"/>
          </a:p>
        </p:txBody>
      </p:sp>
    </p:spTree>
    <p:extLst>
      <p:ext uri="{BB962C8B-B14F-4D97-AF65-F5344CB8AC3E}">
        <p14:creationId xmlns:p14="http://schemas.microsoft.com/office/powerpoint/2010/main" val="82448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7"/>
          <p:cNvSpPr>
            <a:spLocks noGrp="1" noChangeArrowheads="1"/>
          </p:cNvSpPr>
          <p:nvPr>
            <p:ph idx="1"/>
          </p:nvPr>
        </p:nvSpPr>
        <p:spPr>
          <a:xfrm>
            <a:off x="773906" y="1428751"/>
            <a:ext cx="8435579" cy="2428875"/>
          </a:xfrm>
        </p:spPr>
        <p:txBody>
          <a:bodyPr/>
          <a:lstStyle/>
          <a:p>
            <a:pPr eaLnBrk="1" hangingPunct="1">
              <a:lnSpc>
                <a:spcPct val="150000"/>
              </a:lnSpc>
              <a:spcBef>
                <a:spcPct val="0"/>
              </a:spcBef>
              <a:buFont typeface="Wingdings" pitchFamily="2" charset="2"/>
              <a:buNone/>
            </a:pPr>
            <a:r>
              <a:rPr lang="zh-CN" altLang="en-US" sz="2400" dirty="0">
                <a:solidFill>
                  <a:srgbClr val="FF0000"/>
                </a:solidFill>
              </a:rPr>
              <a:t>入侵检测</a:t>
            </a:r>
            <a:r>
              <a:rPr lang="zh-CN" altLang="en-US" sz="2400" dirty="0"/>
              <a:t>存在与发展的必然性：</a:t>
            </a:r>
            <a:endParaRPr lang="en-US" altLang="zh-CN" sz="2400" dirty="0"/>
          </a:p>
          <a:p>
            <a:pPr eaLnBrk="1" hangingPunct="1">
              <a:lnSpc>
                <a:spcPct val="150000"/>
              </a:lnSpc>
              <a:spcBef>
                <a:spcPct val="0"/>
              </a:spcBef>
            </a:pPr>
            <a:r>
              <a:rPr lang="zh-CN" altLang="en-US" sz="2400" dirty="0"/>
              <a:t>网络攻击造成的破坏性和损失日益严重</a:t>
            </a:r>
            <a:endParaRPr lang="en-US" altLang="zh-CN" sz="2400" dirty="0"/>
          </a:p>
          <a:p>
            <a:pPr eaLnBrk="1" hangingPunct="1">
              <a:lnSpc>
                <a:spcPct val="150000"/>
              </a:lnSpc>
              <a:spcBef>
                <a:spcPct val="0"/>
              </a:spcBef>
            </a:pPr>
            <a:r>
              <a:rPr lang="zh-CN" altLang="en-US" sz="2400" dirty="0"/>
              <a:t>网络安全威胁日益增长</a:t>
            </a:r>
            <a:endParaRPr lang="en-US" altLang="zh-CN" sz="2400" dirty="0"/>
          </a:p>
          <a:p>
            <a:pPr eaLnBrk="1" hangingPunct="1">
              <a:lnSpc>
                <a:spcPct val="150000"/>
              </a:lnSpc>
              <a:spcBef>
                <a:spcPct val="0"/>
              </a:spcBef>
            </a:pPr>
            <a:r>
              <a:rPr lang="zh-CN" altLang="en-US" sz="2400" dirty="0"/>
              <a:t>单纯的防火墙无法防范复杂多变的攻击</a:t>
            </a:r>
          </a:p>
        </p:txBody>
      </p:sp>
      <p:sp>
        <p:nvSpPr>
          <p:cNvPr id="4" name="矩形 3"/>
          <p:cNvSpPr>
            <a:spLocks noChangeArrowheads="1"/>
          </p:cNvSpPr>
          <p:nvPr/>
        </p:nvSpPr>
        <p:spPr bwMode="auto">
          <a:xfrm>
            <a:off x="773906" y="4071939"/>
            <a:ext cx="8571582" cy="2308225"/>
          </a:xfrm>
          <a:prstGeom prst="rect">
            <a:avLst/>
          </a:prstGeom>
          <a:noFill/>
          <a:ln w="9525">
            <a:noFill/>
            <a:miter lim="800000"/>
            <a:headEnd/>
            <a:tailEnd/>
          </a:ln>
        </p:spPr>
        <p:txBody>
          <a:bodyPr wrap="square">
            <a:spAutoFit/>
          </a:bodyPr>
          <a:lstStyle/>
          <a:p>
            <a:pPr>
              <a:lnSpc>
                <a:spcPct val="150000"/>
              </a:lnSpc>
            </a:pPr>
            <a:r>
              <a:rPr lang="zh-CN" altLang="en-US" b="1" dirty="0">
                <a:solidFill>
                  <a:srgbClr val="FF0000"/>
                </a:solidFill>
                <a:latin typeface="+mn-lt"/>
                <a:ea typeface="+mn-ea"/>
              </a:rPr>
              <a:t>入侵检测</a:t>
            </a:r>
            <a:r>
              <a:rPr lang="zh-CN" altLang="en-US" sz="2400" dirty="0"/>
              <a:t>正是根据</a:t>
            </a:r>
            <a:r>
              <a:rPr lang="zh-CN" altLang="en-US" b="1" dirty="0">
                <a:solidFill>
                  <a:srgbClr val="FF0000"/>
                </a:solidFill>
                <a:latin typeface="+mn-lt"/>
                <a:ea typeface="+mn-ea"/>
              </a:rPr>
              <a:t>网络攻击行为</a:t>
            </a:r>
            <a:r>
              <a:rPr lang="zh-CN" altLang="en-US" sz="2400" dirty="0"/>
              <a:t>而进行设计的，它不仅能够发现</a:t>
            </a:r>
            <a:r>
              <a:rPr lang="zh-CN" altLang="en-US" b="1" dirty="0">
                <a:solidFill>
                  <a:srgbClr val="FF0000"/>
                </a:solidFill>
                <a:latin typeface="+mn-lt"/>
                <a:ea typeface="+mn-ea"/>
              </a:rPr>
              <a:t>已知入侵行为</a:t>
            </a:r>
            <a:r>
              <a:rPr lang="zh-CN" altLang="en-US" sz="2400" dirty="0"/>
              <a:t>，而且有能力发现</a:t>
            </a:r>
            <a:r>
              <a:rPr lang="zh-CN" altLang="en-US" b="1" dirty="0">
                <a:solidFill>
                  <a:srgbClr val="FF0000"/>
                </a:solidFill>
                <a:latin typeface="+mn-lt"/>
                <a:ea typeface="+mn-ea"/>
              </a:rPr>
              <a:t>未知的入侵行为</a:t>
            </a:r>
            <a:r>
              <a:rPr lang="zh-CN" altLang="en-US" sz="2400" dirty="0"/>
              <a:t>，并可以通过</a:t>
            </a:r>
            <a:r>
              <a:rPr lang="zh-CN" altLang="en-US" b="1" dirty="0">
                <a:solidFill>
                  <a:srgbClr val="FF0000"/>
                </a:solidFill>
                <a:latin typeface="+mn-lt"/>
                <a:ea typeface="+mn-ea"/>
              </a:rPr>
              <a:t>学习和分析</a:t>
            </a:r>
            <a:r>
              <a:rPr lang="zh-CN" altLang="en-US" sz="2400" dirty="0"/>
              <a:t>入侵手段，</a:t>
            </a:r>
            <a:r>
              <a:rPr lang="zh-CN" altLang="en-US" b="1" dirty="0">
                <a:solidFill>
                  <a:srgbClr val="FF0000"/>
                </a:solidFill>
                <a:latin typeface="+mn-lt"/>
                <a:ea typeface="+mn-ea"/>
              </a:rPr>
              <a:t>及时地调整系统策略</a:t>
            </a:r>
            <a:r>
              <a:rPr lang="zh-CN" altLang="en-US" sz="2400" dirty="0"/>
              <a:t>以加强系统的安全性。</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DA368249-D566-4722-B4FE-D17E803FAB3C}" type="slidenum">
              <a:rPr lang="en-US" altLang="zh-CN" smtClean="0"/>
              <a:pPr>
                <a:defRPr/>
              </a:pPr>
              <a:t>6</a:t>
            </a:fld>
            <a:endParaRPr lang="en-US" altLang="zh-CN"/>
          </a:p>
        </p:txBody>
      </p:sp>
      <p:sp>
        <p:nvSpPr>
          <p:cNvPr id="7" name="标题 7"/>
          <p:cNvSpPr>
            <a:spLocks noGrp="1"/>
          </p:cNvSpPr>
          <p:nvPr>
            <p:ph type="title"/>
          </p:nvPr>
        </p:nvSpPr>
        <p:spPr>
          <a:xfrm>
            <a:off x="495301" y="99740"/>
            <a:ext cx="8915400" cy="1025798"/>
          </a:xfrm>
        </p:spPr>
        <p:txBody>
          <a:bodyPr/>
          <a:lstStyle/>
          <a:p>
            <a:r>
              <a:rPr lang="en-US" altLang="zh-CN" b="1" dirty="0">
                <a:solidFill>
                  <a:srgbClr val="006600"/>
                </a:solidFill>
                <a:latin typeface="+mn-ea"/>
                <a:ea typeface="+mn-ea"/>
              </a:rPr>
              <a:t>1.	</a:t>
            </a:r>
            <a:r>
              <a:rPr lang="zh-CN" altLang="en-US" b="1" dirty="0">
                <a:solidFill>
                  <a:srgbClr val="006600"/>
                </a:solidFill>
                <a:latin typeface="+mn-ea"/>
                <a:ea typeface="+mn-ea"/>
              </a:rPr>
              <a:t>入侵检测技术产生的原因</a:t>
            </a: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linds(horizontal)">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linds(horizontal)">
                                      <p:cBhvr>
                                        <p:cTn id="12" dur="500"/>
                                        <p:tgtEl>
                                          <p:spTgt spid="1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blinds(horizontal)">
                                      <p:cBhvr>
                                        <p:cTn id="17" dur="500"/>
                                        <p:tgtEl>
                                          <p:spTgt spid="13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blinds(horizontal)">
                                      <p:cBhvr>
                                        <p:cTn id="22" dur="500"/>
                                        <p:tgtEl>
                                          <p:spTgt spid="133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type="body" idx="1"/>
          </p:nvPr>
        </p:nvSpPr>
        <p:spPr>
          <a:xfrm>
            <a:off x="386954" y="1460501"/>
            <a:ext cx="9324710" cy="4968875"/>
          </a:xfrm>
          <a:noFill/>
        </p:spPr>
        <p:txBody>
          <a:bodyPr lIns="91226" tIns="45610" rIns="91226" bIns="45610"/>
          <a:lstStyle/>
          <a:p>
            <a:pPr>
              <a:lnSpc>
                <a:spcPct val="150000"/>
              </a:lnSpc>
              <a:spcBef>
                <a:spcPct val="0"/>
              </a:spcBef>
            </a:pPr>
            <a:r>
              <a:rPr lang="zh-CN" altLang="en-US" sz="2400" dirty="0">
                <a:solidFill>
                  <a:srgbClr val="FF0000"/>
                </a:solidFill>
              </a:rPr>
              <a:t>入侵检测（</a:t>
            </a:r>
            <a:r>
              <a:rPr lang="en-US" altLang="zh-CN" sz="2400" dirty="0">
                <a:solidFill>
                  <a:srgbClr val="FF0000"/>
                </a:solidFill>
              </a:rPr>
              <a:t>Intrusion Detection</a:t>
            </a:r>
            <a:r>
              <a:rPr lang="zh-CN" altLang="en-US" sz="2400" dirty="0">
                <a:solidFill>
                  <a:srgbClr val="FF0000"/>
                </a:solidFill>
              </a:rPr>
              <a:t>）：</a:t>
            </a:r>
            <a:r>
              <a:rPr lang="zh-CN" altLang="en-US" sz="2400" dirty="0"/>
              <a:t>通过从计算机网络或系统中的若干</a:t>
            </a:r>
            <a:r>
              <a:rPr lang="zh-CN" altLang="en-US" sz="2400" dirty="0">
                <a:solidFill>
                  <a:srgbClr val="FF0000"/>
                </a:solidFill>
              </a:rPr>
              <a:t>关键点</a:t>
            </a:r>
            <a:r>
              <a:rPr lang="zh-CN" altLang="en-US" sz="2400" dirty="0"/>
              <a:t>收集信息并对其进行分析，从中发现网络或系统中是否有违反安全策略的行为和遭到入侵的迹象的一种安全技术；</a:t>
            </a:r>
          </a:p>
          <a:p>
            <a:pPr>
              <a:lnSpc>
                <a:spcPct val="150000"/>
              </a:lnSpc>
              <a:spcBef>
                <a:spcPct val="0"/>
              </a:spcBef>
            </a:pPr>
            <a:r>
              <a:rPr lang="zh-CN" altLang="en-US" sz="2400" dirty="0">
                <a:solidFill>
                  <a:srgbClr val="FF0000"/>
                </a:solidFill>
              </a:rPr>
              <a:t>入侵检测系统（</a:t>
            </a:r>
            <a:r>
              <a:rPr lang="en-US" altLang="zh-CN" sz="2400" dirty="0">
                <a:solidFill>
                  <a:srgbClr val="FF0000"/>
                </a:solidFill>
              </a:rPr>
              <a:t>Intrusion Detection System</a:t>
            </a:r>
            <a:r>
              <a:rPr lang="zh-CN" altLang="en-US" sz="2400" dirty="0">
                <a:solidFill>
                  <a:srgbClr val="FF0000"/>
                </a:solidFill>
              </a:rPr>
              <a:t>）：</a:t>
            </a:r>
            <a:r>
              <a:rPr lang="zh-CN" altLang="en-US" sz="2400" dirty="0"/>
              <a:t>作为防火墙的合理补充，入侵检测技术能够帮助系统对付网络攻击，扩展了系统管理员的安全管理能力（包括安全审计、监视、攻击识别和响应），提高了信息安全基础结构的完整性，是安全防御体系的一个重要组成部分。 </a:t>
            </a:r>
          </a:p>
        </p:txBody>
      </p:sp>
      <p:sp>
        <p:nvSpPr>
          <p:cNvPr id="19459" name="标题 4"/>
          <p:cNvSpPr>
            <a:spLocks noGrp="1"/>
          </p:cNvSpPr>
          <p:nvPr>
            <p:ph type="title"/>
          </p:nvPr>
        </p:nvSpPr>
        <p:spPr>
          <a:xfrm>
            <a:off x="920552" y="404813"/>
            <a:ext cx="6208734" cy="762000"/>
          </a:xfrm>
        </p:spPr>
        <p:txBody>
          <a:bodyPr/>
          <a:lstStyle/>
          <a:p>
            <a:r>
              <a:rPr lang="en-US" altLang="zh-CN" sz="3600" b="1" dirty="0">
                <a:solidFill>
                  <a:srgbClr val="006600"/>
                </a:solidFill>
                <a:latin typeface="+mn-ea"/>
                <a:ea typeface="+mn-ea"/>
              </a:rPr>
              <a:t>2.	</a:t>
            </a:r>
            <a:r>
              <a:rPr lang="zh-CN" altLang="en-US" sz="3600" b="1" dirty="0">
                <a:solidFill>
                  <a:srgbClr val="006600"/>
                </a:solidFill>
                <a:latin typeface="+mn-ea"/>
                <a:ea typeface="+mn-ea"/>
              </a:rPr>
              <a:t>入侵检测概念及</a:t>
            </a:r>
            <a:r>
              <a:rPr lang="en-US" altLang="zh-CN" sz="3600" b="1" dirty="0">
                <a:solidFill>
                  <a:srgbClr val="006600"/>
                </a:solidFill>
                <a:latin typeface="+mn-ea"/>
                <a:ea typeface="+mn-ea"/>
              </a:rPr>
              <a:t>P2DR</a:t>
            </a:r>
            <a:r>
              <a:rPr lang="zh-CN" altLang="en-US" sz="3600" b="1" dirty="0">
                <a:solidFill>
                  <a:srgbClr val="006600"/>
                </a:solidFill>
                <a:latin typeface="+mn-ea"/>
                <a:ea typeface="+mn-ea"/>
              </a:rPr>
              <a:t>模型</a:t>
            </a:r>
            <a:endParaRPr lang="zh-CN" altLang="en-US" sz="3600" dirty="0">
              <a:latin typeface="+mn-ea"/>
              <a:ea typeface="+mn-ea"/>
            </a:endParaRPr>
          </a:p>
        </p:txBody>
      </p:sp>
      <p:pic>
        <p:nvPicPr>
          <p:cNvPr id="19460" name="Picture 6" descr="jvhile2s[1]"/>
          <p:cNvPicPr>
            <a:picLocks noChangeAspect="1" noChangeArrowheads="1"/>
          </p:cNvPicPr>
          <p:nvPr/>
        </p:nvPicPr>
        <p:blipFill>
          <a:blip r:embed="rId3"/>
          <a:srcRect/>
          <a:stretch>
            <a:fillRect/>
          </a:stretch>
        </p:blipFill>
        <p:spPr bwMode="auto">
          <a:xfrm>
            <a:off x="7702948" y="1"/>
            <a:ext cx="2203053" cy="1571625"/>
          </a:xfrm>
          <a:prstGeom prst="rect">
            <a:avLst/>
          </a:prstGeom>
          <a:noFill/>
          <a:ln w="9525">
            <a:noFill/>
            <a:miter lim="800000"/>
            <a:headEnd/>
            <a:tailEnd/>
          </a:ln>
        </p:spPr>
      </p:pic>
      <p:sp>
        <p:nvSpPr>
          <p:cNvPr id="8" name="灯片编号占位符 7"/>
          <p:cNvSpPr>
            <a:spLocks noGrp="1"/>
          </p:cNvSpPr>
          <p:nvPr>
            <p:ph type="sldNum" sz="quarter" idx="4294967295"/>
          </p:nvPr>
        </p:nvSpPr>
        <p:spPr>
          <a:xfrm>
            <a:off x="7099300" y="6356351"/>
            <a:ext cx="2311400" cy="365125"/>
          </a:xfrm>
          <a:prstGeom prst="rect">
            <a:avLst/>
          </a:prstGeom>
        </p:spPr>
        <p:txBody>
          <a:bodyPr/>
          <a:lstStyle/>
          <a:p>
            <a:pPr>
              <a:defRPr/>
            </a:pPr>
            <a:fld id="{335CC12A-0539-49C1-9D07-75AE774DD2C0}" type="slidenum">
              <a:rPr lang="en-US" altLang="zh-CN"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blinds(horizontal)">
                                      <p:cBhvr>
                                        <p:cTn id="7" dur="500"/>
                                        <p:tgtEl>
                                          <p:spTgt spid="50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1">
                                            <p:txEl>
                                              <p:pRg st="1" end="1"/>
                                            </p:txEl>
                                          </p:spTgt>
                                        </p:tgtEl>
                                        <p:attrNameLst>
                                          <p:attrName>style.visibility</p:attrName>
                                        </p:attrNameLst>
                                      </p:cBhvr>
                                      <p:to>
                                        <p:strVal val="visible"/>
                                      </p:to>
                                    </p:set>
                                    <p:animEffect transition="in" filter="blinds(horizontal)">
                                      <p:cBhvr>
                                        <p:cTn id="12" dur="500"/>
                                        <p:tgtEl>
                                          <p:spTgt spid="501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13003" y="1143001"/>
            <a:ext cx="8973873" cy="2428875"/>
          </a:xfrm>
        </p:spPr>
        <p:txBody>
          <a:bodyPr/>
          <a:lstStyle/>
          <a:p>
            <a:pPr marL="0" indent="0" eaLnBrk="1" hangingPunct="1">
              <a:lnSpc>
                <a:spcPct val="150000"/>
              </a:lnSpc>
              <a:spcBef>
                <a:spcPct val="0"/>
              </a:spcBef>
              <a:buFontTx/>
              <a:buNone/>
            </a:pPr>
            <a:r>
              <a:rPr lang="en-US" altLang="zh-CN" sz="2400" dirty="0"/>
              <a:t>         </a:t>
            </a:r>
            <a:r>
              <a:rPr lang="zh-CN" altLang="en-US" sz="2400" dirty="0">
                <a:solidFill>
                  <a:srgbClr val="FF0000"/>
                </a:solidFill>
              </a:rPr>
              <a:t>入侵检测系统</a:t>
            </a:r>
            <a:r>
              <a:rPr lang="en-US" altLang="zh-CN" sz="2400" dirty="0">
                <a:solidFill>
                  <a:srgbClr val="FF0000"/>
                </a:solidFill>
              </a:rPr>
              <a:t>IDS</a:t>
            </a:r>
            <a:r>
              <a:rPr lang="zh-CN" altLang="en-US" sz="2400" dirty="0"/>
              <a:t>是一种对网络传输进行</a:t>
            </a:r>
            <a:r>
              <a:rPr lang="zh-CN" altLang="en-US" sz="2400" dirty="0">
                <a:solidFill>
                  <a:srgbClr val="FF0000"/>
                </a:solidFill>
              </a:rPr>
              <a:t>实时</a:t>
            </a:r>
            <a:r>
              <a:rPr lang="zh-CN" altLang="en-US" sz="2400" dirty="0"/>
              <a:t>监视，在发现可疑传输时发出警报或者采取</a:t>
            </a:r>
            <a:r>
              <a:rPr lang="zh-CN" altLang="en-US" sz="2400" dirty="0">
                <a:solidFill>
                  <a:srgbClr val="FF0000"/>
                </a:solidFill>
              </a:rPr>
              <a:t>主动</a:t>
            </a:r>
            <a:r>
              <a:rPr lang="zh-CN" altLang="en-US" sz="2400" dirty="0"/>
              <a:t>反应措施的网络安全设备。它与其他网络安全设备的不同之处在于，</a:t>
            </a:r>
            <a:r>
              <a:rPr lang="en-US" altLang="zh-CN" sz="2400" dirty="0"/>
              <a:t>IDS</a:t>
            </a:r>
            <a:r>
              <a:rPr lang="zh-CN" altLang="en-US" sz="2400" dirty="0"/>
              <a:t>是一种</a:t>
            </a:r>
            <a:r>
              <a:rPr lang="zh-CN" altLang="en-US" sz="2400" dirty="0">
                <a:solidFill>
                  <a:srgbClr val="FF0000"/>
                </a:solidFill>
              </a:rPr>
              <a:t>积极主动</a:t>
            </a:r>
            <a:r>
              <a:rPr lang="zh-CN" altLang="en-US" sz="2400" dirty="0"/>
              <a:t>的安全防护技术。 </a:t>
            </a:r>
          </a:p>
        </p:txBody>
      </p:sp>
      <p:pic>
        <p:nvPicPr>
          <p:cNvPr id="5" name="Picture 4" descr="6-02"/>
          <p:cNvPicPr>
            <a:picLocks noChangeAspect="1" noChangeArrowheads="1"/>
          </p:cNvPicPr>
          <p:nvPr/>
        </p:nvPicPr>
        <p:blipFill>
          <a:blip r:embed="rId2"/>
          <a:srcRect/>
          <a:stretch>
            <a:fillRect/>
          </a:stretch>
        </p:blipFill>
        <p:spPr bwMode="auto">
          <a:xfrm>
            <a:off x="3059368" y="2924944"/>
            <a:ext cx="6346031" cy="3505200"/>
          </a:xfrm>
          <a:prstGeom prst="rect">
            <a:avLst/>
          </a:prstGeom>
          <a:noFill/>
          <a:ln w="9525">
            <a:noFill/>
            <a:miter lim="800000"/>
            <a:headEnd/>
            <a:tailEnd/>
          </a:ln>
        </p:spPr>
      </p:pic>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D66D9AEC-6DEC-4AC8-8E09-5027FE6B9BF4}" type="slidenum">
              <a:rPr lang="en-US" altLang="zh-CN" smtClean="0"/>
              <a:pPr>
                <a:defRPr/>
              </a:pPr>
              <a:t>8</a:t>
            </a:fld>
            <a:endParaRPr lang="en-US" altLang="zh-CN"/>
          </a:p>
        </p:txBody>
      </p:sp>
      <p:sp>
        <p:nvSpPr>
          <p:cNvPr id="8" name="标题 4"/>
          <p:cNvSpPr>
            <a:spLocks noGrp="1"/>
          </p:cNvSpPr>
          <p:nvPr>
            <p:ph type="title"/>
          </p:nvPr>
        </p:nvSpPr>
        <p:spPr>
          <a:xfrm>
            <a:off x="920552" y="404813"/>
            <a:ext cx="6208734" cy="762000"/>
          </a:xfrm>
        </p:spPr>
        <p:txBody>
          <a:bodyPr/>
          <a:lstStyle/>
          <a:p>
            <a:r>
              <a:rPr lang="en-US" altLang="zh-CN" sz="3600" b="1" dirty="0">
                <a:solidFill>
                  <a:srgbClr val="006600"/>
                </a:solidFill>
                <a:latin typeface="+mn-ea"/>
                <a:ea typeface="+mn-ea"/>
              </a:rPr>
              <a:t>2.	</a:t>
            </a:r>
            <a:r>
              <a:rPr lang="zh-CN" altLang="en-US" sz="3600" b="1" dirty="0">
                <a:solidFill>
                  <a:srgbClr val="006600"/>
                </a:solidFill>
                <a:latin typeface="+mn-ea"/>
                <a:ea typeface="+mn-ea"/>
              </a:rPr>
              <a:t>入侵检测概念及</a:t>
            </a:r>
            <a:r>
              <a:rPr lang="en-US" altLang="zh-CN" sz="3600" b="1" dirty="0">
                <a:solidFill>
                  <a:srgbClr val="006600"/>
                </a:solidFill>
                <a:latin typeface="+mn-ea"/>
                <a:ea typeface="+mn-ea"/>
              </a:rPr>
              <a:t>P2DR</a:t>
            </a:r>
            <a:r>
              <a:rPr lang="zh-CN" altLang="en-US" sz="3600" b="1" dirty="0">
                <a:solidFill>
                  <a:srgbClr val="006600"/>
                </a:solidFill>
                <a:latin typeface="+mn-ea"/>
                <a:ea typeface="+mn-ea"/>
              </a:rPr>
              <a:t>模型</a:t>
            </a:r>
            <a:endParaRPr lang="zh-CN" altLang="en-US" sz="36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1520297" y="1412875"/>
            <a:ext cx="6093222" cy="3367088"/>
          </a:xfrm>
          <a:prstGeom prst="rect">
            <a:avLst/>
          </a:prstGeom>
          <a:gradFill rotWithShape="0">
            <a:gsLst>
              <a:gs pos="0">
                <a:srgbClr val="8DDAFF"/>
              </a:gs>
              <a:gs pos="50000">
                <a:srgbClr val="BBE9FF"/>
              </a:gs>
              <a:gs pos="100000">
                <a:srgbClr val="8DDAFF"/>
              </a:gs>
            </a:gsLst>
            <a:lin ang="5400000" scaled="1"/>
          </a:gradFill>
          <a:ln w="25399">
            <a:solidFill>
              <a:srgbClr val="00CCFF"/>
            </a:solidFill>
            <a:miter lim="800000"/>
            <a:headEnd/>
            <a:tailEnd/>
          </a:ln>
        </p:spPr>
        <p:txBody>
          <a:bodyPr wrap="none" anchor="ctr"/>
          <a:lstStyle/>
          <a:p>
            <a:endParaRPr lang="zh-CN" altLang="en-US"/>
          </a:p>
        </p:txBody>
      </p:sp>
      <p:sp>
        <p:nvSpPr>
          <p:cNvPr id="21507" name="Rectangle 4"/>
          <p:cNvSpPr>
            <a:spLocks noChangeArrowheads="1"/>
          </p:cNvSpPr>
          <p:nvPr/>
        </p:nvSpPr>
        <p:spPr bwMode="auto">
          <a:xfrm>
            <a:off x="3623602" y="1635126"/>
            <a:ext cx="949325" cy="1325563"/>
          </a:xfrm>
          <a:prstGeom prst="rect">
            <a:avLst/>
          </a:prstGeom>
          <a:gradFill rotWithShape="0">
            <a:gsLst>
              <a:gs pos="0">
                <a:srgbClr val="2A71CC"/>
              </a:gs>
              <a:gs pos="50000">
                <a:srgbClr val="358DFF"/>
              </a:gs>
              <a:gs pos="100000">
                <a:srgbClr val="2A71CC"/>
              </a:gs>
            </a:gsLst>
            <a:lin ang="2700000" scaled="1"/>
          </a:gradFill>
          <a:ln w="25399">
            <a:solidFill>
              <a:srgbClr val="00CCFF"/>
            </a:solidFill>
            <a:miter lim="800000"/>
            <a:headEnd/>
            <a:tailEnd/>
          </a:ln>
        </p:spPr>
        <p:txBody>
          <a:bodyPr wrap="none" anchor="ctr"/>
          <a:lstStyle/>
          <a:p>
            <a:endParaRPr lang="zh-CN" altLang="en-US"/>
          </a:p>
        </p:txBody>
      </p:sp>
      <p:grpSp>
        <p:nvGrpSpPr>
          <p:cNvPr id="2" name="Group 5"/>
          <p:cNvGrpSpPr>
            <a:grpSpLocks/>
          </p:cNvGrpSpPr>
          <p:nvPr/>
        </p:nvGrpSpPr>
        <p:grpSpPr bwMode="auto">
          <a:xfrm>
            <a:off x="4175654" y="2971801"/>
            <a:ext cx="3186775" cy="1839913"/>
            <a:chOff x="2130" y="1665"/>
            <a:chExt cx="1521" cy="1031"/>
          </a:xfrm>
        </p:grpSpPr>
        <p:sp>
          <p:nvSpPr>
            <p:cNvPr id="21729" name="Freeform 6"/>
            <p:cNvSpPr>
              <a:spLocks/>
            </p:cNvSpPr>
            <p:nvPr/>
          </p:nvSpPr>
          <p:spPr bwMode="auto">
            <a:xfrm>
              <a:off x="2670" y="1945"/>
              <a:ext cx="327" cy="287"/>
            </a:xfrm>
            <a:custGeom>
              <a:avLst/>
              <a:gdLst>
                <a:gd name="T0" fmla="*/ 0 w 327"/>
                <a:gd name="T1" fmla="*/ 0 h 287"/>
                <a:gd name="T2" fmla="*/ 166 w 327"/>
                <a:gd name="T3" fmla="*/ 6 h 287"/>
                <a:gd name="T4" fmla="*/ 166 w 327"/>
                <a:gd name="T5" fmla="*/ 146 h 287"/>
                <a:gd name="T6" fmla="*/ 326 w 327"/>
                <a:gd name="T7" fmla="*/ 146 h 287"/>
                <a:gd name="T8" fmla="*/ 326 w 327"/>
                <a:gd name="T9" fmla="*/ 286 h 287"/>
                <a:gd name="T10" fmla="*/ 0 60000 65536"/>
                <a:gd name="T11" fmla="*/ 0 60000 65536"/>
                <a:gd name="T12" fmla="*/ 0 60000 65536"/>
                <a:gd name="T13" fmla="*/ 0 60000 65536"/>
                <a:gd name="T14" fmla="*/ 0 60000 65536"/>
                <a:gd name="T15" fmla="*/ 0 w 327"/>
                <a:gd name="T16" fmla="*/ 0 h 287"/>
                <a:gd name="T17" fmla="*/ 327 w 327"/>
                <a:gd name="T18" fmla="*/ 287 h 287"/>
              </a:gdLst>
              <a:ahLst/>
              <a:cxnLst>
                <a:cxn ang="T10">
                  <a:pos x="T0" y="T1"/>
                </a:cxn>
                <a:cxn ang="T11">
                  <a:pos x="T2" y="T3"/>
                </a:cxn>
                <a:cxn ang="T12">
                  <a:pos x="T4" y="T5"/>
                </a:cxn>
                <a:cxn ang="T13">
                  <a:pos x="T6" y="T7"/>
                </a:cxn>
                <a:cxn ang="T14">
                  <a:pos x="T8" y="T9"/>
                </a:cxn>
              </a:cxnLst>
              <a:rect l="T15" t="T16" r="T17" b="T18"/>
              <a:pathLst>
                <a:path w="327" h="287">
                  <a:moveTo>
                    <a:pt x="0" y="0"/>
                  </a:moveTo>
                  <a:lnTo>
                    <a:pt x="166" y="6"/>
                  </a:lnTo>
                  <a:lnTo>
                    <a:pt x="166" y="146"/>
                  </a:lnTo>
                  <a:lnTo>
                    <a:pt x="326" y="146"/>
                  </a:lnTo>
                  <a:lnTo>
                    <a:pt x="326" y="286"/>
                  </a:lnTo>
                </a:path>
              </a:pathLst>
            </a:custGeom>
            <a:noFill/>
            <a:ln w="25399" cap="rnd">
              <a:solidFill>
                <a:srgbClr val="00CCFF"/>
              </a:solidFill>
              <a:round/>
              <a:headEnd type="none" w="sm" len="sm"/>
              <a:tailEnd type="none" w="sm" len="sm"/>
            </a:ln>
          </p:spPr>
          <p:txBody>
            <a:bodyPr/>
            <a:lstStyle/>
            <a:p>
              <a:endParaRPr lang="zh-CN" altLang="en-US"/>
            </a:p>
          </p:txBody>
        </p:sp>
        <p:sp>
          <p:nvSpPr>
            <p:cNvPr id="21730" name="Freeform 7"/>
            <p:cNvSpPr>
              <a:spLocks/>
            </p:cNvSpPr>
            <p:nvPr/>
          </p:nvSpPr>
          <p:spPr bwMode="auto">
            <a:xfrm>
              <a:off x="2130" y="1665"/>
              <a:ext cx="541" cy="281"/>
            </a:xfrm>
            <a:custGeom>
              <a:avLst/>
              <a:gdLst>
                <a:gd name="T0" fmla="*/ 0 w 541"/>
                <a:gd name="T1" fmla="*/ 0 h 281"/>
                <a:gd name="T2" fmla="*/ 380 w 541"/>
                <a:gd name="T3" fmla="*/ 0 h 281"/>
                <a:gd name="T4" fmla="*/ 380 w 541"/>
                <a:gd name="T5" fmla="*/ 140 h 281"/>
                <a:gd name="T6" fmla="*/ 540 w 541"/>
                <a:gd name="T7" fmla="*/ 140 h 281"/>
                <a:gd name="T8" fmla="*/ 540 w 541"/>
                <a:gd name="T9" fmla="*/ 280 h 281"/>
                <a:gd name="T10" fmla="*/ 0 60000 65536"/>
                <a:gd name="T11" fmla="*/ 0 60000 65536"/>
                <a:gd name="T12" fmla="*/ 0 60000 65536"/>
                <a:gd name="T13" fmla="*/ 0 60000 65536"/>
                <a:gd name="T14" fmla="*/ 0 60000 65536"/>
                <a:gd name="T15" fmla="*/ 0 w 541"/>
                <a:gd name="T16" fmla="*/ 0 h 281"/>
                <a:gd name="T17" fmla="*/ 541 w 541"/>
                <a:gd name="T18" fmla="*/ 281 h 281"/>
              </a:gdLst>
              <a:ahLst/>
              <a:cxnLst>
                <a:cxn ang="T10">
                  <a:pos x="T0" y="T1"/>
                </a:cxn>
                <a:cxn ang="T11">
                  <a:pos x="T2" y="T3"/>
                </a:cxn>
                <a:cxn ang="T12">
                  <a:pos x="T4" y="T5"/>
                </a:cxn>
                <a:cxn ang="T13">
                  <a:pos x="T6" y="T7"/>
                </a:cxn>
                <a:cxn ang="T14">
                  <a:pos x="T8" y="T9"/>
                </a:cxn>
              </a:cxnLst>
              <a:rect l="T15" t="T16" r="T17" b="T18"/>
              <a:pathLst>
                <a:path w="541" h="281">
                  <a:moveTo>
                    <a:pt x="0" y="0"/>
                  </a:moveTo>
                  <a:lnTo>
                    <a:pt x="380" y="0"/>
                  </a:lnTo>
                  <a:lnTo>
                    <a:pt x="380" y="140"/>
                  </a:lnTo>
                  <a:lnTo>
                    <a:pt x="540" y="140"/>
                  </a:lnTo>
                  <a:lnTo>
                    <a:pt x="540" y="280"/>
                  </a:lnTo>
                </a:path>
              </a:pathLst>
            </a:custGeom>
            <a:noFill/>
            <a:ln w="25399" cap="rnd">
              <a:solidFill>
                <a:srgbClr val="00CCFF"/>
              </a:solidFill>
              <a:round/>
              <a:headEnd type="none" w="sm" len="sm"/>
              <a:tailEnd type="none" w="sm" len="sm"/>
            </a:ln>
          </p:spPr>
          <p:txBody>
            <a:bodyPr/>
            <a:lstStyle/>
            <a:p>
              <a:endParaRPr lang="zh-CN" altLang="en-US"/>
            </a:p>
          </p:txBody>
        </p:sp>
        <p:sp>
          <p:nvSpPr>
            <p:cNvPr id="21731" name="Freeform 8"/>
            <p:cNvSpPr>
              <a:spLocks/>
            </p:cNvSpPr>
            <p:nvPr/>
          </p:nvSpPr>
          <p:spPr bwMode="auto">
            <a:xfrm>
              <a:off x="2996" y="2231"/>
              <a:ext cx="327" cy="287"/>
            </a:xfrm>
            <a:custGeom>
              <a:avLst/>
              <a:gdLst>
                <a:gd name="T0" fmla="*/ 0 w 327"/>
                <a:gd name="T1" fmla="*/ 0 h 287"/>
                <a:gd name="T2" fmla="*/ 166 w 327"/>
                <a:gd name="T3" fmla="*/ 6 h 287"/>
                <a:gd name="T4" fmla="*/ 166 w 327"/>
                <a:gd name="T5" fmla="*/ 146 h 287"/>
                <a:gd name="T6" fmla="*/ 326 w 327"/>
                <a:gd name="T7" fmla="*/ 146 h 287"/>
                <a:gd name="T8" fmla="*/ 326 w 327"/>
                <a:gd name="T9" fmla="*/ 286 h 287"/>
                <a:gd name="T10" fmla="*/ 0 60000 65536"/>
                <a:gd name="T11" fmla="*/ 0 60000 65536"/>
                <a:gd name="T12" fmla="*/ 0 60000 65536"/>
                <a:gd name="T13" fmla="*/ 0 60000 65536"/>
                <a:gd name="T14" fmla="*/ 0 60000 65536"/>
                <a:gd name="T15" fmla="*/ 0 w 327"/>
                <a:gd name="T16" fmla="*/ 0 h 287"/>
                <a:gd name="T17" fmla="*/ 327 w 327"/>
                <a:gd name="T18" fmla="*/ 287 h 287"/>
              </a:gdLst>
              <a:ahLst/>
              <a:cxnLst>
                <a:cxn ang="T10">
                  <a:pos x="T0" y="T1"/>
                </a:cxn>
                <a:cxn ang="T11">
                  <a:pos x="T2" y="T3"/>
                </a:cxn>
                <a:cxn ang="T12">
                  <a:pos x="T4" y="T5"/>
                </a:cxn>
                <a:cxn ang="T13">
                  <a:pos x="T6" y="T7"/>
                </a:cxn>
                <a:cxn ang="T14">
                  <a:pos x="T8" y="T9"/>
                </a:cxn>
              </a:cxnLst>
              <a:rect l="T15" t="T16" r="T17" b="T18"/>
              <a:pathLst>
                <a:path w="327" h="287">
                  <a:moveTo>
                    <a:pt x="0" y="0"/>
                  </a:moveTo>
                  <a:lnTo>
                    <a:pt x="166" y="6"/>
                  </a:lnTo>
                  <a:lnTo>
                    <a:pt x="166" y="146"/>
                  </a:lnTo>
                  <a:lnTo>
                    <a:pt x="326" y="146"/>
                  </a:lnTo>
                  <a:lnTo>
                    <a:pt x="326" y="286"/>
                  </a:lnTo>
                </a:path>
              </a:pathLst>
            </a:custGeom>
            <a:noFill/>
            <a:ln w="25399" cap="rnd">
              <a:solidFill>
                <a:srgbClr val="00CCFF"/>
              </a:solidFill>
              <a:round/>
              <a:headEnd type="none" w="sm" len="sm"/>
              <a:tailEnd type="none" w="sm" len="sm"/>
            </a:ln>
          </p:spPr>
          <p:txBody>
            <a:bodyPr/>
            <a:lstStyle/>
            <a:p>
              <a:endParaRPr lang="zh-CN" altLang="en-US"/>
            </a:p>
          </p:txBody>
        </p:sp>
        <p:sp>
          <p:nvSpPr>
            <p:cNvPr id="21732" name="Freeform 9"/>
            <p:cNvSpPr>
              <a:spLocks/>
            </p:cNvSpPr>
            <p:nvPr/>
          </p:nvSpPr>
          <p:spPr bwMode="auto">
            <a:xfrm>
              <a:off x="3322" y="2517"/>
              <a:ext cx="329" cy="179"/>
            </a:xfrm>
            <a:custGeom>
              <a:avLst/>
              <a:gdLst>
                <a:gd name="T0" fmla="*/ 0 w 329"/>
                <a:gd name="T1" fmla="*/ 0 h 179"/>
                <a:gd name="T2" fmla="*/ 166 w 329"/>
                <a:gd name="T3" fmla="*/ 6 h 179"/>
                <a:gd name="T4" fmla="*/ 166 w 329"/>
                <a:gd name="T5" fmla="*/ 146 h 179"/>
                <a:gd name="T6" fmla="*/ 326 w 329"/>
                <a:gd name="T7" fmla="*/ 146 h 179"/>
                <a:gd name="T8" fmla="*/ 328 w 329"/>
                <a:gd name="T9" fmla="*/ 178 h 179"/>
                <a:gd name="T10" fmla="*/ 0 60000 65536"/>
                <a:gd name="T11" fmla="*/ 0 60000 65536"/>
                <a:gd name="T12" fmla="*/ 0 60000 65536"/>
                <a:gd name="T13" fmla="*/ 0 60000 65536"/>
                <a:gd name="T14" fmla="*/ 0 60000 65536"/>
                <a:gd name="T15" fmla="*/ 0 w 329"/>
                <a:gd name="T16" fmla="*/ 0 h 179"/>
                <a:gd name="T17" fmla="*/ 329 w 329"/>
                <a:gd name="T18" fmla="*/ 179 h 179"/>
              </a:gdLst>
              <a:ahLst/>
              <a:cxnLst>
                <a:cxn ang="T10">
                  <a:pos x="T0" y="T1"/>
                </a:cxn>
                <a:cxn ang="T11">
                  <a:pos x="T2" y="T3"/>
                </a:cxn>
                <a:cxn ang="T12">
                  <a:pos x="T4" y="T5"/>
                </a:cxn>
                <a:cxn ang="T13">
                  <a:pos x="T6" y="T7"/>
                </a:cxn>
                <a:cxn ang="T14">
                  <a:pos x="T8" y="T9"/>
                </a:cxn>
              </a:cxnLst>
              <a:rect l="T15" t="T16" r="T17" b="T18"/>
              <a:pathLst>
                <a:path w="329" h="179">
                  <a:moveTo>
                    <a:pt x="0" y="0"/>
                  </a:moveTo>
                  <a:lnTo>
                    <a:pt x="166" y="6"/>
                  </a:lnTo>
                  <a:lnTo>
                    <a:pt x="166" y="146"/>
                  </a:lnTo>
                  <a:lnTo>
                    <a:pt x="326" y="146"/>
                  </a:lnTo>
                  <a:lnTo>
                    <a:pt x="328" y="178"/>
                  </a:lnTo>
                </a:path>
              </a:pathLst>
            </a:custGeom>
            <a:noFill/>
            <a:ln w="25399" cap="rnd">
              <a:solidFill>
                <a:srgbClr val="00CCFF"/>
              </a:solidFill>
              <a:round/>
              <a:headEnd type="none" w="sm" len="sm"/>
              <a:tailEnd type="none" w="sm" len="sm"/>
            </a:ln>
          </p:spPr>
          <p:txBody>
            <a:bodyPr/>
            <a:lstStyle/>
            <a:p>
              <a:endParaRPr lang="zh-CN" altLang="en-US"/>
            </a:p>
          </p:txBody>
        </p:sp>
      </p:grpSp>
      <p:sp>
        <p:nvSpPr>
          <p:cNvPr id="21509" name="Freeform 10"/>
          <p:cNvSpPr>
            <a:spLocks/>
          </p:cNvSpPr>
          <p:nvPr/>
        </p:nvSpPr>
        <p:spPr bwMode="auto">
          <a:xfrm>
            <a:off x="270008" y="4786314"/>
            <a:ext cx="7405423" cy="1165225"/>
          </a:xfrm>
          <a:custGeom>
            <a:avLst/>
            <a:gdLst>
              <a:gd name="T0" fmla="*/ 2147483647 w 3535"/>
              <a:gd name="T1" fmla="*/ 2147483647 h 653"/>
              <a:gd name="T2" fmla="*/ 0 w 3535"/>
              <a:gd name="T3" fmla="*/ 2147483647 h 653"/>
              <a:gd name="T4" fmla="*/ 2147483647 w 3535"/>
              <a:gd name="T5" fmla="*/ 0 h 653"/>
              <a:gd name="T6" fmla="*/ 2147483647 w 3535"/>
              <a:gd name="T7" fmla="*/ 0 h 653"/>
              <a:gd name="T8" fmla="*/ 2147483647 w 3535"/>
              <a:gd name="T9" fmla="*/ 2147483647 h 653"/>
              <a:gd name="T10" fmla="*/ 0 60000 65536"/>
              <a:gd name="T11" fmla="*/ 0 60000 65536"/>
              <a:gd name="T12" fmla="*/ 0 60000 65536"/>
              <a:gd name="T13" fmla="*/ 0 60000 65536"/>
              <a:gd name="T14" fmla="*/ 0 60000 65536"/>
              <a:gd name="T15" fmla="*/ 0 w 3535"/>
              <a:gd name="T16" fmla="*/ 0 h 653"/>
              <a:gd name="T17" fmla="*/ 3535 w 3535"/>
              <a:gd name="T18" fmla="*/ 653 h 653"/>
            </a:gdLst>
            <a:ahLst/>
            <a:cxnLst>
              <a:cxn ang="T10">
                <a:pos x="T0" y="T1"/>
              </a:cxn>
              <a:cxn ang="T11">
                <a:pos x="T2" y="T3"/>
              </a:cxn>
              <a:cxn ang="T12">
                <a:pos x="T4" y="T5"/>
              </a:cxn>
              <a:cxn ang="T13">
                <a:pos x="T6" y="T7"/>
              </a:cxn>
              <a:cxn ang="T14">
                <a:pos x="T8" y="T9"/>
              </a:cxn>
            </a:cxnLst>
            <a:rect l="T15" t="T16" r="T17" b="T18"/>
            <a:pathLst>
              <a:path w="3535" h="653">
                <a:moveTo>
                  <a:pt x="2910" y="652"/>
                </a:moveTo>
                <a:lnTo>
                  <a:pt x="0" y="652"/>
                </a:lnTo>
                <a:lnTo>
                  <a:pt x="633" y="0"/>
                </a:lnTo>
                <a:lnTo>
                  <a:pt x="3534" y="0"/>
                </a:lnTo>
                <a:lnTo>
                  <a:pt x="2910" y="652"/>
                </a:lnTo>
              </a:path>
            </a:pathLst>
          </a:custGeom>
          <a:gradFill rotWithShape="0">
            <a:gsLst>
              <a:gs pos="0">
                <a:srgbClr val="CCFFFF"/>
              </a:gs>
              <a:gs pos="100000">
                <a:srgbClr val="99FFFF"/>
              </a:gs>
            </a:gsLst>
            <a:lin ang="2700000" scaled="1"/>
          </a:gradFill>
          <a:ln w="25399" cap="rnd">
            <a:solidFill>
              <a:srgbClr val="00CCFF"/>
            </a:solidFill>
            <a:round/>
            <a:headEnd/>
            <a:tailEnd/>
          </a:ln>
        </p:spPr>
        <p:txBody>
          <a:bodyPr/>
          <a:lstStyle/>
          <a:p>
            <a:endParaRPr lang="zh-CN" altLang="en-US"/>
          </a:p>
        </p:txBody>
      </p:sp>
      <p:sp>
        <p:nvSpPr>
          <p:cNvPr id="21510" name="Freeform 11"/>
          <p:cNvSpPr>
            <a:spLocks/>
          </p:cNvSpPr>
          <p:nvPr/>
        </p:nvSpPr>
        <p:spPr bwMode="auto">
          <a:xfrm>
            <a:off x="228733" y="1419225"/>
            <a:ext cx="1320800" cy="4529138"/>
          </a:xfrm>
          <a:custGeom>
            <a:avLst/>
            <a:gdLst>
              <a:gd name="T0" fmla="*/ 0 w 631"/>
              <a:gd name="T1" fmla="*/ 2147483647 h 2537"/>
              <a:gd name="T2" fmla="*/ 0 w 631"/>
              <a:gd name="T3" fmla="*/ 2147483647 h 2537"/>
              <a:gd name="T4" fmla="*/ 2147483647 w 631"/>
              <a:gd name="T5" fmla="*/ 0 h 2537"/>
              <a:gd name="T6" fmla="*/ 2147483647 w 631"/>
              <a:gd name="T7" fmla="*/ 2147483647 h 2537"/>
              <a:gd name="T8" fmla="*/ 0 w 631"/>
              <a:gd name="T9" fmla="*/ 2147483647 h 2537"/>
              <a:gd name="T10" fmla="*/ 0 60000 65536"/>
              <a:gd name="T11" fmla="*/ 0 60000 65536"/>
              <a:gd name="T12" fmla="*/ 0 60000 65536"/>
              <a:gd name="T13" fmla="*/ 0 60000 65536"/>
              <a:gd name="T14" fmla="*/ 0 60000 65536"/>
              <a:gd name="T15" fmla="*/ 0 w 631"/>
              <a:gd name="T16" fmla="*/ 0 h 2537"/>
              <a:gd name="T17" fmla="*/ 631 w 631"/>
              <a:gd name="T18" fmla="*/ 2537 h 2537"/>
            </a:gdLst>
            <a:ahLst/>
            <a:cxnLst>
              <a:cxn ang="T10">
                <a:pos x="T0" y="T1"/>
              </a:cxn>
              <a:cxn ang="T11">
                <a:pos x="T2" y="T3"/>
              </a:cxn>
              <a:cxn ang="T12">
                <a:pos x="T4" y="T5"/>
              </a:cxn>
              <a:cxn ang="T13">
                <a:pos x="T6" y="T7"/>
              </a:cxn>
              <a:cxn ang="T14">
                <a:pos x="T8" y="T9"/>
              </a:cxn>
            </a:cxnLst>
            <a:rect l="T15" t="T16" r="T17" b="T18"/>
            <a:pathLst>
              <a:path w="631" h="2537">
                <a:moveTo>
                  <a:pt x="0" y="2536"/>
                </a:moveTo>
                <a:lnTo>
                  <a:pt x="0" y="636"/>
                </a:lnTo>
                <a:lnTo>
                  <a:pt x="630" y="0"/>
                </a:lnTo>
                <a:lnTo>
                  <a:pt x="630" y="1909"/>
                </a:lnTo>
                <a:lnTo>
                  <a:pt x="0" y="2536"/>
                </a:lnTo>
              </a:path>
            </a:pathLst>
          </a:custGeom>
          <a:gradFill rotWithShape="0">
            <a:gsLst>
              <a:gs pos="0">
                <a:srgbClr val="8DDAFF"/>
              </a:gs>
              <a:gs pos="50000">
                <a:srgbClr val="BBE9FF"/>
              </a:gs>
              <a:gs pos="100000">
                <a:srgbClr val="8DDAFF"/>
              </a:gs>
            </a:gsLst>
            <a:lin ang="5400000" scaled="1"/>
          </a:gradFill>
          <a:ln w="25399" cap="rnd">
            <a:solidFill>
              <a:srgbClr val="00CCFF"/>
            </a:solidFill>
            <a:round/>
            <a:headEnd/>
            <a:tailEnd/>
          </a:ln>
        </p:spPr>
        <p:txBody>
          <a:bodyPr/>
          <a:lstStyle/>
          <a:p>
            <a:endParaRPr lang="zh-CN" altLang="en-US"/>
          </a:p>
        </p:txBody>
      </p:sp>
      <p:sp>
        <p:nvSpPr>
          <p:cNvPr id="21511" name="Freeform 12"/>
          <p:cNvSpPr>
            <a:spLocks/>
          </p:cNvSpPr>
          <p:nvPr/>
        </p:nvSpPr>
        <p:spPr bwMode="auto">
          <a:xfrm>
            <a:off x="214975" y="1401763"/>
            <a:ext cx="7439819" cy="1162050"/>
          </a:xfrm>
          <a:custGeom>
            <a:avLst/>
            <a:gdLst>
              <a:gd name="T0" fmla="*/ 2147483647 w 3551"/>
              <a:gd name="T1" fmla="*/ 2147483647 h 651"/>
              <a:gd name="T2" fmla="*/ 0 w 3551"/>
              <a:gd name="T3" fmla="*/ 2147483647 h 651"/>
              <a:gd name="T4" fmla="*/ 2147483647 w 3551"/>
              <a:gd name="T5" fmla="*/ 0 h 651"/>
              <a:gd name="T6" fmla="*/ 2147483647 w 3551"/>
              <a:gd name="T7" fmla="*/ 2147483647 h 651"/>
              <a:gd name="T8" fmla="*/ 2147483647 w 3551"/>
              <a:gd name="T9" fmla="*/ 2147483647 h 651"/>
              <a:gd name="T10" fmla="*/ 0 60000 65536"/>
              <a:gd name="T11" fmla="*/ 0 60000 65536"/>
              <a:gd name="T12" fmla="*/ 0 60000 65536"/>
              <a:gd name="T13" fmla="*/ 0 60000 65536"/>
              <a:gd name="T14" fmla="*/ 0 60000 65536"/>
              <a:gd name="T15" fmla="*/ 0 w 3551"/>
              <a:gd name="T16" fmla="*/ 0 h 651"/>
              <a:gd name="T17" fmla="*/ 3551 w 3551"/>
              <a:gd name="T18" fmla="*/ 651 h 651"/>
            </a:gdLst>
            <a:ahLst/>
            <a:cxnLst>
              <a:cxn ang="T10">
                <a:pos x="T0" y="T1"/>
              </a:cxn>
              <a:cxn ang="T11">
                <a:pos x="T2" y="T3"/>
              </a:cxn>
              <a:cxn ang="T12">
                <a:pos x="T4" y="T5"/>
              </a:cxn>
              <a:cxn ang="T13">
                <a:pos x="T6" y="T7"/>
              </a:cxn>
              <a:cxn ang="T14">
                <a:pos x="T8" y="T9"/>
              </a:cxn>
            </a:cxnLst>
            <a:rect l="T15" t="T16" r="T17" b="T18"/>
            <a:pathLst>
              <a:path w="3551" h="651">
                <a:moveTo>
                  <a:pt x="2929" y="640"/>
                </a:moveTo>
                <a:lnTo>
                  <a:pt x="0" y="650"/>
                </a:lnTo>
                <a:lnTo>
                  <a:pt x="649" y="0"/>
                </a:lnTo>
                <a:lnTo>
                  <a:pt x="3550" y="9"/>
                </a:lnTo>
                <a:lnTo>
                  <a:pt x="2929" y="640"/>
                </a:lnTo>
              </a:path>
            </a:pathLst>
          </a:custGeom>
          <a:noFill/>
          <a:ln w="25399" cap="rnd">
            <a:solidFill>
              <a:srgbClr val="00CCFF"/>
            </a:solidFill>
            <a:round/>
            <a:headEnd/>
            <a:tailEnd/>
          </a:ln>
        </p:spPr>
        <p:txBody>
          <a:bodyPr/>
          <a:lstStyle/>
          <a:p>
            <a:endParaRPr lang="zh-CN" altLang="en-US"/>
          </a:p>
        </p:txBody>
      </p:sp>
      <p:sp>
        <p:nvSpPr>
          <p:cNvPr id="21512" name="Rectangle 13"/>
          <p:cNvSpPr>
            <a:spLocks noChangeArrowheads="1"/>
          </p:cNvSpPr>
          <p:nvPr/>
        </p:nvSpPr>
        <p:spPr bwMode="auto">
          <a:xfrm>
            <a:off x="1549534" y="3519489"/>
            <a:ext cx="1647560" cy="1311275"/>
          </a:xfrm>
          <a:prstGeom prst="rect">
            <a:avLst/>
          </a:prstGeom>
          <a:solidFill>
            <a:srgbClr val="1EC766"/>
          </a:solidFill>
          <a:ln w="25399">
            <a:solidFill>
              <a:srgbClr val="00CCFF"/>
            </a:solidFill>
            <a:miter lim="800000"/>
            <a:headEnd/>
            <a:tailEnd/>
          </a:ln>
        </p:spPr>
        <p:txBody>
          <a:bodyPr wrap="none" anchor="ctr"/>
          <a:lstStyle/>
          <a:p>
            <a:endParaRPr lang="zh-CN" altLang="en-US"/>
          </a:p>
        </p:txBody>
      </p:sp>
      <p:sp>
        <p:nvSpPr>
          <p:cNvPr id="21513" name="Freeform 14"/>
          <p:cNvSpPr>
            <a:spLocks/>
          </p:cNvSpPr>
          <p:nvPr/>
        </p:nvSpPr>
        <p:spPr bwMode="auto">
          <a:xfrm>
            <a:off x="1038754" y="4830764"/>
            <a:ext cx="2189295" cy="447675"/>
          </a:xfrm>
          <a:custGeom>
            <a:avLst/>
            <a:gdLst>
              <a:gd name="T0" fmla="*/ 2147483647 w 1045"/>
              <a:gd name="T1" fmla="*/ 2147483647 h 251"/>
              <a:gd name="T2" fmla="*/ 0 w 1045"/>
              <a:gd name="T3" fmla="*/ 2147483647 h 251"/>
              <a:gd name="T4" fmla="*/ 2147483647 w 1045"/>
              <a:gd name="T5" fmla="*/ 0 h 251"/>
              <a:gd name="T6" fmla="*/ 2147483647 w 1045"/>
              <a:gd name="T7" fmla="*/ 0 h 251"/>
              <a:gd name="T8" fmla="*/ 2147483647 w 1045"/>
              <a:gd name="T9" fmla="*/ 2147483647 h 251"/>
              <a:gd name="T10" fmla="*/ 0 60000 65536"/>
              <a:gd name="T11" fmla="*/ 0 60000 65536"/>
              <a:gd name="T12" fmla="*/ 0 60000 65536"/>
              <a:gd name="T13" fmla="*/ 0 60000 65536"/>
              <a:gd name="T14" fmla="*/ 0 60000 65536"/>
              <a:gd name="T15" fmla="*/ 0 w 1045"/>
              <a:gd name="T16" fmla="*/ 0 h 251"/>
              <a:gd name="T17" fmla="*/ 1045 w 1045"/>
              <a:gd name="T18" fmla="*/ 251 h 251"/>
            </a:gdLst>
            <a:ahLst/>
            <a:cxnLst>
              <a:cxn ang="T10">
                <a:pos x="T0" y="T1"/>
              </a:cxn>
              <a:cxn ang="T11">
                <a:pos x="T2" y="T3"/>
              </a:cxn>
              <a:cxn ang="T12">
                <a:pos x="T4" y="T5"/>
              </a:cxn>
              <a:cxn ang="T13">
                <a:pos x="T6" y="T7"/>
              </a:cxn>
              <a:cxn ang="T14">
                <a:pos x="T8" y="T9"/>
              </a:cxn>
            </a:cxnLst>
            <a:rect l="T15" t="T16" r="T17" b="T18"/>
            <a:pathLst>
              <a:path w="1045" h="251">
                <a:moveTo>
                  <a:pt x="800" y="249"/>
                </a:moveTo>
                <a:lnTo>
                  <a:pt x="0" y="250"/>
                </a:lnTo>
                <a:lnTo>
                  <a:pt x="246" y="0"/>
                </a:lnTo>
                <a:lnTo>
                  <a:pt x="1044" y="0"/>
                </a:lnTo>
                <a:lnTo>
                  <a:pt x="800" y="249"/>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4" name="Freeform 15"/>
          <p:cNvSpPr>
            <a:spLocks/>
          </p:cNvSpPr>
          <p:nvPr/>
        </p:nvSpPr>
        <p:spPr bwMode="auto">
          <a:xfrm>
            <a:off x="1037035" y="3505200"/>
            <a:ext cx="515938" cy="1773238"/>
          </a:xfrm>
          <a:custGeom>
            <a:avLst/>
            <a:gdLst>
              <a:gd name="T0" fmla="*/ 0 w 246"/>
              <a:gd name="T1" fmla="*/ 2147483647 h 993"/>
              <a:gd name="T2" fmla="*/ 0 w 246"/>
              <a:gd name="T3" fmla="*/ 2147483647 h 993"/>
              <a:gd name="T4" fmla="*/ 2147483647 w 246"/>
              <a:gd name="T5" fmla="*/ 0 h 993"/>
              <a:gd name="T6" fmla="*/ 2147483647 w 246"/>
              <a:gd name="T7" fmla="*/ 2147483647 h 993"/>
              <a:gd name="T8" fmla="*/ 0 w 246"/>
              <a:gd name="T9" fmla="*/ 2147483647 h 993"/>
              <a:gd name="T10" fmla="*/ 0 60000 65536"/>
              <a:gd name="T11" fmla="*/ 0 60000 65536"/>
              <a:gd name="T12" fmla="*/ 0 60000 65536"/>
              <a:gd name="T13" fmla="*/ 0 60000 65536"/>
              <a:gd name="T14" fmla="*/ 0 60000 65536"/>
              <a:gd name="T15" fmla="*/ 0 w 246"/>
              <a:gd name="T16" fmla="*/ 0 h 993"/>
              <a:gd name="T17" fmla="*/ 246 w 246"/>
              <a:gd name="T18" fmla="*/ 993 h 993"/>
            </a:gdLst>
            <a:ahLst/>
            <a:cxnLst>
              <a:cxn ang="T10">
                <a:pos x="T0" y="T1"/>
              </a:cxn>
              <a:cxn ang="T11">
                <a:pos x="T2" y="T3"/>
              </a:cxn>
              <a:cxn ang="T12">
                <a:pos x="T4" y="T5"/>
              </a:cxn>
              <a:cxn ang="T13">
                <a:pos x="T6" y="T7"/>
              </a:cxn>
              <a:cxn ang="T14">
                <a:pos x="T8" y="T9"/>
              </a:cxn>
            </a:cxnLst>
            <a:rect l="T15" t="T16" r="T17" b="T18"/>
            <a:pathLst>
              <a:path w="246" h="993">
                <a:moveTo>
                  <a:pt x="0" y="992"/>
                </a:moveTo>
                <a:lnTo>
                  <a:pt x="0" y="248"/>
                </a:lnTo>
                <a:lnTo>
                  <a:pt x="245" y="0"/>
                </a:lnTo>
                <a:lnTo>
                  <a:pt x="245" y="746"/>
                </a:lnTo>
                <a:lnTo>
                  <a:pt x="0" y="992"/>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5" name="Freeform 16"/>
          <p:cNvSpPr>
            <a:spLocks/>
          </p:cNvSpPr>
          <p:nvPr/>
        </p:nvSpPr>
        <p:spPr bwMode="auto">
          <a:xfrm>
            <a:off x="2718991" y="3500439"/>
            <a:ext cx="515938" cy="1779587"/>
          </a:xfrm>
          <a:custGeom>
            <a:avLst/>
            <a:gdLst>
              <a:gd name="T0" fmla="*/ 0 w 246"/>
              <a:gd name="T1" fmla="*/ 2147483647 h 997"/>
              <a:gd name="T2" fmla="*/ 0 w 246"/>
              <a:gd name="T3" fmla="*/ 2147483647 h 997"/>
              <a:gd name="T4" fmla="*/ 2147483647 w 246"/>
              <a:gd name="T5" fmla="*/ 0 h 997"/>
              <a:gd name="T6" fmla="*/ 2147483647 w 246"/>
              <a:gd name="T7" fmla="*/ 2147483647 h 997"/>
              <a:gd name="T8" fmla="*/ 0 w 246"/>
              <a:gd name="T9" fmla="*/ 2147483647 h 997"/>
              <a:gd name="T10" fmla="*/ 0 60000 65536"/>
              <a:gd name="T11" fmla="*/ 0 60000 65536"/>
              <a:gd name="T12" fmla="*/ 0 60000 65536"/>
              <a:gd name="T13" fmla="*/ 0 60000 65536"/>
              <a:gd name="T14" fmla="*/ 0 60000 65536"/>
              <a:gd name="T15" fmla="*/ 0 w 246"/>
              <a:gd name="T16" fmla="*/ 0 h 997"/>
              <a:gd name="T17" fmla="*/ 246 w 246"/>
              <a:gd name="T18" fmla="*/ 997 h 997"/>
            </a:gdLst>
            <a:ahLst/>
            <a:cxnLst>
              <a:cxn ang="T10">
                <a:pos x="T0" y="T1"/>
              </a:cxn>
              <a:cxn ang="T11">
                <a:pos x="T2" y="T3"/>
              </a:cxn>
              <a:cxn ang="T12">
                <a:pos x="T4" y="T5"/>
              </a:cxn>
              <a:cxn ang="T13">
                <a:pos x="T6" y="T7"/>
              </a:cxn>
              <a:cxn ang="T14">
                <a:pos x="T8" y="T9"/>
              </a:cxn>
            </a:cxnLst>
            <a:rect l="T15" t="T16" r="T17" b="T18"/>
            <a:pathLst>
              <a:path w="246" h="997">
                <a:moveTo>
                  <a:pt x="0" y="996"/>
                </a:moveTo>
                <a:lnTo>
                  <a:pt x="0" y="249"/>
                </a:lnTo>
                <a:lnTo>
                  <a:pt x="245" y="0"/>
                </a:lnTo>
                <a:lnTo>
                  <a:pt x="245" y="749"/>
                </a:lnTo>
                <a:lnTo>
                  <a:pt x="0" y="996"/>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6" name="Freeform 17"/>
          <p:cNvSpPr>
            <a:spLocks/>
          </p:cNvSpPr>
          <p:nvPr/>
        </p:nvSpPr>
        <p:spPr bwMode="auto">
          <a:xfrm>
            <a:off x="1050794" y="3489326"/>
            <a:ext cx="2184135" cy="466725"/>
          </a:xfrm>
          <a:custGeom>
            <a:avLst/>
            <a:gdLst>
              <a:gd name="T0" fmla="*/ 2147483647 w 1043"/>
              <a:gd name="T1" fmla="*/ 2147483647 h 261"/>
              <a:gd name="T2" fmla="*/ 0 w 1043"/>
              <a:gd name="T3" fmla="*/ 2147483647 h 261"/>
              <a:gd name="T4" fmla="*/ 2147483647 w 1043"/>
              <a:gd name="T5" fmla="*/ 0 h 261"/>
              <a:gd name="T6" fmla="*/ 2147483647 w 1043"/>
              <a:gd name="T7" fmla="*/ 2147483647 h 261"/>
              <a:gd name="T8" fmla="*/ 2147483647 w 1043"/>
              <a:gd name="T9" fmla="*/ 2147483647 h 261"/>
              <a:gd name="T10" fmla="*/ 0 60000 65536"/>
              <a:gd name="T11" fmla="*/ 0 60000 65536"/>
              <a:gd name="T12" fmla="*/ 0 60000 65536"/>
              <a:gd name="T13" fmla="*/ 0 60000 65536"/>
              <a:gd name="T14" fmla="*/ 0 60000 65536"/>
              <a:gd name="T15" fmla="*/ 0 w 1043"/>
              <a:gd name="T16" fmla="*/ 0 h 261"/>
              <a:gd name="T17" fmla="*/ 1043 w 1043"/>
              <a:gd name="T18" fmla="*/ 261 h 261"/>
            </a:gdLst>
            <a:ahLst/>
            <a:cxnLst>
              <a:cxn ang="T10">
                <a:pos x="T0" y="T1"/>
              </a:cxn>
              <a:cxn ang="T11">
                <a:pos x="T2" y="T3"/>
              </a:cxn>
              <a:cxn ang="T12">
                <a:pos x="T4" y="T5"/>
              </a:cxn>
              <a:cxn ang="T13">
                <a:pos x="T6" y="T7"/>
              </a:cxn>
              <a:cxn ang="T14">
                <a:pos x="T8" y="T9"/>
              </a:cxn>
            </a:cxnLst>
            <a:rect l="T15" t="T16" r="T17" b="T18"/>
            <a:pathLst>
              <a:path w="1043" h="261">
                <a:moveTo>
                  <a:pt x="799" y="259"/>
                </a:moveTo>
                <a:lnTo>
                  <a:pt x="0" y="260"/>
                </a:lnTo>
                <a:lnTo>
                  <a:pt x="246" y="0"/>
                </a:lnTo>
                <a:lnTo>
                  <a:pt x="1042" y="1"/>
                </a:lnTo>
                <a:lnTo>
                  <a:pt x="799" y="259"/>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7" name="Rectangle 18"/>
          <p:cNvSpPr>
            <a:spLocks noChangeArrowheads="1"/>
          </p:cNvSpPr>
          <p:nvPr/>
        </p:nvSpPr>
        <p:spPr bwMode="auto">
          <a:xfrm>
            <a:off x="1011238" y="3611563"/>
            <a:ext cx="1723231" cy="328612"/>
          </a:xfrm>
          <a:prstGeom prst="rect">
            <a:avLst/>
          </a:prstGeom>
          <a:gradFill rotWithShape="0">
            <a:gsLst>
              <a:gs pos="0">
                <a:srgbClr val="CCFFFF"/>
              </a:gs>
              <a:gs pos="100000">
                <a:srgbClr val="99FFFF"/>
              </a:gs>
            </a:gsLst>
            <a:lin ang="2700000" scaled="1"/>
          </a:gradFill>
          <a:ln w="25399">
            <a:solidFill>
              <a:srgbClr val="00CCFF"/>
            </a:solidFill>
            <a:miter lim="800000"/>
            <a:headEnd/>
            <a:tailEnd/>
          </a:ln>
        </p:spPr>
        <p:txBody>
          <a:bodyPr wrap="none" anchor="ctr"/>
          <a:lstStyle/>
          <a:p>
            <a:endParaRPr lang="zh-CN" altLang="en-US"/>
          </a:p>
        </p:txBody>
      </p:sp>
      <p:sp>
        <p:nvSpPr>
          <p:cNvPr id="21518" name="Rectangle 19"/>
          <p:cNvSpPr>
            <a:spLocks noChangeArrowheads="1"/>
          </p:cNvSpPr>
          <p:nvPr/>
        </p:nvSpPr>
        <p:spPr bwMode="auto">
          <a:xfrm>
            <a:off x="773906" y="3635375"/>
            <a:ext cx="2215092"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监控室</a:t>
            </a:r>
            <a:r>
              <a:rPr lang="en-US" altLang="zh-CN" sz="1600" b="1">
                <a:solidFill>
                  <a:srgbClr val="0000FF"/>
                </a:solidFill>
                <a:latin typeface="黑体" pitchFamily="49" charset="-122"/>
                <a:ea typeface="黑体" pitchFamily="49" charset="-122"/>
              </a:rPr>
              <a:t>=</a:t>
            </a:r>
            <a:r>
              <a:rPr lang="zh-CN" altLang="en-US" sz="1600" b="1">
                <a:solidFill>
                  <a:srgbClr val="0000FF"/>
                </a:solidFill>
                <a:latin typeface="黑体" pitchFamily="49" charset="-122"/>
                <a:ea typeface="黑体" pitchFamily="49" charset="-122"/>
              </a:rPr>
              <a:t>控制中心</a:t>
            </a:r>
          </a:p>
        </p:txBody>
      </p:sp>
      <p:sp>
        <p:nvSpPr>
          <p:cNvPr id="21519" name="Rectangle 20"/>
          <p:cNvSpPr>
            <a:spLocks noChangeArrowheads="1"/>
          </p:cNvSpPr>
          <p:nvPr/>
        </p:nvSpPr>
        <p:spPr bwMode="auto">
          <a:xfrm>
            <a:off x="4060429" y="4535489"/>
            <a:ext cx="768746" cy="1419225"/>
          </a:xfrm>
          <a:prstGeom prst="rect">
            <a:avLst/>
          </a:prstGeom>
          <a:gradFill rotWithShape="0">
            <a:gsLst>
              <a:gs pos="0">
                <a:srgbClr val="2A71CC"/>
              </a:gs>
              <a:gs pos="50000">
                <a:srgbClr val="358DFF"/>
              </a:gs>
              <a:gs pos="100000">
                <a:srgbClr val="2A71CC"/>
              </a:gs>
            </a:gsLst>
            <a:lin ang="2700000" scaled="1"/>
          </a:gradFill>
          <a:ln w="25399">
            <a:solidFill>
              <a:srgbClr val="00CCFF"/>
            </a:solidFill>
            <a:miter lim="800000"/>
            <a:headEnd/>
            <a:tailEnd/>
          </a:ln>
        </p:spPr>
        <p:txBody>
          <a:bodyPr wrap="none" anchor="ctr"/>
          <a:lstStyle/>
          <a:p>
            <a:endParaRPr lang="zh-CN" altLang="en-US"/>
          </a:p>
        </p:txBody>
      </p:sp>
      <p:sp>
        <p:nvSpPr>
          <p:cNvPr id="21520" name="Freeform 21"/>
          <p:cNvSpPr>
            <a:spLocks/>
          </p:cNvSpPr>
          <p:nvPr/>
        </p:nvSpPr>
        <p:spPr bwMode="auto">
          <a:xfrm>
            <a:off x="655241" y="4362450"/>
            <a:ext cx="2956321" cy="1466850"/>
          </a:xfrm>
          <a:custGeom>
            <a:avLst/>
            <a:gdLst>
              <a:gd name="T0" fmla="*/ 2147483647 w 1411"/>
              <a:gd name="T1" fmla="*/ 2147483647 h 822"/>
              <a:gd name="T2" fmla="*/ 2147483647 w 1411"/>
              <a:gd name="T3" fmla="*/ 2147483647 h 822"/>
              <a:gd name="T4" fmla="*/ 0 w 1411"/>
              <a:gd name="T5" fmla="*/ 2147483647 h 822"/>
              <a:gd name="T6" fmla="*/ 2147483647 w 1411"/>
              <a:gd name="T7" fmla="*/ 2147483647 h 822"/>
              <a:gd name="T8" fmla="*/ 2147483647 w 1411"/>
              <a:gd name="T9" fmla="*/ 2147483647 h 822"/>
              <a:gd name="T10" fmla="*/ 2147483647 w 1411"/>
              <a:gd name="T11" fmla="*/ 2147483647 h 822"/>
              <a:gd name="T12" fmla="*/ 2147483647 w 1411"/>
              <a:gd name="T13" fmla="*/ 0 h 822"/>
              <a:gd name="T14" fmla="*/ 0 60000 65536"/>
              <a:gd name="T15" fmla="*/ 0 60000 65536"/>
              <a:gd name="T16" fmla="*/ 0 60000 65536"/>
              <a:gd name="T17" fmla="*/ 0 60000 65536"/>
              <a:gd name="T18" fmla="*/ 0 60000 65536"/>
              <a:gd name="T19" fmla="*/ 0 60000 65536"/>
              <a:gd name="T20" fmla="*/ 0 60000 65536"/>
              <a:gd name="T21" fmla="*/ 0 w 1411"/>
              <a:gd name="T22" fmla="*/ 0 h 822"/>
              <a:gd name="T23" fmla="*/ 1411 w 1411"/>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1" h="822">
                <a:moveTo>
                  <a:pt x="280" y="301"/>
                </a:moveTo>
                <a:lnTo>
                  <a:pt x="280" y="541"/>
                </a:lnTo>
                <a:lnTo>
                  <a:pt x="0" y="821"/>
                </a:lnTo>
                <a:lnTo>
                  <a:pt x="1400" y="821"/>
                </a:lnTo>
                <a:lnTo>
                  <a:pt x="1410" y="811"/>
                </a:lnTo>
                <a:lnTo>
                  <a:pt x="1409" y="228"/>
                </a:lnTo>
                <a:lnTo>
                  <a:pt x="1409" y="0"/>
                </a:lnTo>
              </a:path>
            </a:pathLst>
          </a:custGeom>
          <a:noFill/>
          <a:ln w="25399" cap="rnd">
            <a:solidFill>
              <a:schemeClr val="accent2"/>
            </a:solidFill>
            <a:round/>
            <a:headEnd type="none" w="sm" len="sm"/>
            <a:tailEnd type="none" w="sm" len="sm"/>
          </a:ln>
        </p:spPr>
        <p:txBody>
          <a:bodyPr/>
          <a:lstStyle/>
          <a:p>
            <a:endParaRPr lang="zh-CN" altLang="en-US"/>
          </a:p>
        </p:txBody>
      </p:sp>
      <p:sp>
        <p:nvSpPr>
          <p:cNvPr id="21521" name="Freeform 22"/>
          <p:cNvSpPr>
            <a:spLocks/>
          </p:cNvSpPr>
          <p:nvPr/>
        </p:nvSpPr>
        <p:spPr bwMode="auto">
          <a:xfrm>
            <a:off x="906331" y="2239964"/>
            <a:ext cx="2557330" cy="2714625"/>
          </a:xfrm>
          <a:custGeom>
            <a:avLst/>
            <a:gdLst>
              <a:gd name="T0" fmla="*/ 2147483647 w 1221"/>
              <a:gd name="T1" fmla="*/ 2147483647 h 1521"/>
              <a:gd name="T2" fmla="*/ 0 w 1221"/>
              <a:gd name="T3" fmla="*/ 2147483647 h 1521"/>
              <a:gd name="T4" fmla="*/ 0 w 1221"/>
              <a:gd name="T5" fmla="*/ 2147483647 h 1521"/>
              <a:gd name="T6" fmla="*/ 2147483647 w 1221"/>
              <a:gd name="T7" fmla="*/ 2147483647 h 1521"/>
              <a:gd name="T8" fmla="*/ 2147483647 w 1221"/>
              <a:gd name="T9" fmla="*/ 2147483647 h 1521"/>
              <a:gd name="T10" fmla="*/ 2147483647 w 1221"/>
              <a:gd name="T11" fmla="*/ 0 h 1521"/>
              <a:gd name="T12" fmla="*/ 2147483647 w 1221"/>
              <a:gd name="T13" fmla="*/ 0 h 1521"/>
              <a:gd name="T14" fmla="*/ 0 60000 65536"/>
              <a:gd name="T15" fmla="*/ 0 60000 65536"/>
              <a:gd name="T16" fmla="*/ 0 60000 65536"/>
              <a:gd name="T17" fmla="*/ 0 60000 65536"/>
              <a:gd name="T18" fmla="*/ 0 60000 65536"/>
              <a:gd name="T19" fmla="*/ 0 60000 65536"/>
              <a:gd name="T20" fmla="*/ 0 60000 65536"/>
              <a:gd name="T21" fmla="*/ 0 w 1221"/>
              <a:gd name="T22" fmla="*/ 0 h 1521"/>
              <a:gd name="T23" fmla="*/ 1221 w 1221"/>
              <a:gd name="T24" fmla="*/ 1521 h 15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1" h="1521">
                <a:moveTo>
                  <a:pt x="175" y="1369"/>
                </a:moveTo>
                <a:lnTo>
                  <a:pt x="0" y="1520"/>
                </a:lnTo>
                <a:lnTo>
                  <a:pt x="0" y="540"/>
                </a:lnTo>
                <a:lnTo>
                  <a:pt x="310" y="230"/>
                </a:lnTo>
                <a:lnTo>
                  <a:pt x="1090" y="230"/>
                </a:lnTo>
                <a:lnTo>
                  <a:pt x="1090" y="0"/>
                </a:lnTo>
                <a:lnTo>
                  <a:pt x="1220" y="0"/>
                </a:lnTo>
              </a:path>
            </a:pathLst>
          </a:custGeom>
          <a:noFill/>
          <a:ln w="25399" cap="rnd">
            <a:solidFill>
              <a:schemeClr val="accent2"/>
            </a:solidFill>
            <a:round/>
            <a:headEnd type="none" w="sm" len="sm"/>
            <a:tailEnd type="none" w="sm" len="sm"/>
          </a:ln>
        </p:spPr>
        <p:txBody>
          <a:bodyPr/>
          <a:lstStyle/>
          <a:p>
            <a:endParaRPr lang="zh-CN" altLang="en-US"/>
          </a:p>
        </p:txBody>
      </p:sp>
      <p:sp>
        <p:nvSpPr>
          <p:cNvPr id="21522" name="Freeform 23"/>
          <p:cNvSpPr>
            <a:spLocks/>
          </p:cNvSpPr>
          <p:nvPr/>
        </p:nvSpPr>
        <p:spPr bwMode="auto">
          <a:xfrm>
            <a:off x="1410229" y="3859213"/>
            <a:ext cx="6246283" cy="1524000"/>
          </a:xfrm>
          <a:custGeom>
            <a:avLst/>
            <a:gdLst>
              <a:gd name="T0" fmla="*/ 0 w 2982"/>
              <a:gd name="T1" fmla="*/ 2147483647 h 854"/>
              <a:gd name="T2" fmla="*/ 0 w 2982"/>
              <a:gd name="T3" fmla="*/ 2147483647 h 854"/>
              <a:gd name="T4" fmla="*/ 2147483647 w 2982"/>
              <a:gd name="T5" fmla="*/ 2147483647 h 854"/>
              <a:gd name="T6" fmla="*/ 2147483647 w 2982"/>
              <a:gd name="T7" fmla="*/ 2147483647 h 854"/>
              <a:gd name="T8" fmla="*/ 2147483647 w 2982"/>
              <a:gd name="T9" fmla="*/ 2147483647 h 854"/>
              <a:gd name="T10" fmla="*/ 2147483647 w 2982"/>
              <a:gd name="T11" fmla="*/ 0 h 854"/>
              <a:gd name="T12" fmla="*/ 2147483647 w 2982"/>
              <a:gd name="T13" fmla="*/ 2147483647 h 854"/>
              <a:gd name="T14" fmla="*/ 2147483647 w 2982"/>
              <a:gd name="T15" fmla="*/ 2147483647 h 854"/>
              <a:gd name="T16" fmla="*/ 0 60000 65536"/>
              <a:gd name="T17" fmla="*/ 0 60000 65536"/>
              <a:gd name="T18" fmla="*/ 0 60000 65536"/>
              <a:gd name="T19" fmla="*/ 0 60000 65536"/>
              <a:gd name="T20" fmla="*/ 0 60000 65536"/>
              <a:gd name="T21" fmla="*/ 0 60000 65536"/>
              <a:gd name="T22" fmla="*/ 0 60000 65536"/>
              <a:gd name="T23" fmla="*/ 0 60000 65536"/>
              <a:gd name="T24" fmla="*/ 0 w 2982"/>
              <a:gd name="T25" fmla="*/ 0 h 854"/>
              <a:gd name="T26" fmla="*/ 2982 w 2982"/>
              <a:gd name="T27" fmla="*/ 854 h 8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2" h="854">
                <a:moveTo>
                  <a:pt x="0" y="573"/>
                </a:moveTo>
                <a:lnTo>
                  <a:pt x="0" y="853"/>
                </a:lnTo>
                <a:lnTo>
                  <a:pt x="680" y="853"/>
                </a:lnTo>
                <a:lnTo>
                  <a:pt x="994" y="489"/>
                </a:lnTo>
                <a:lnTo>
                  <a:pt x="994" y="1"/>
                </a:lnTo>
                <a:lnTo>
                  <a:pt x="2981" y="0"/>
                </a:lnTo>
                <a:lnTo>
                  <a:pt x="2980" y="240"/>
                </a:lnTo>
                <a:lnTo>
                  <a:pt x="2930" y="294"/>
                </a:lnTo>
              </a:path>
            </a:pathLst>
          </a:custGeom>
          <a:noFill/>
          <a:ln w="25399" cap="rnd">
            <a:solidFill>
              <a:schemeClr val="accent2"/>
            </a:solidFill>
            <a:round/>
            <a:headEnd type="none" w="sm" len="sm"/>
            <a:tailEnd type="none" w="sm" len="sm"/>
          </a:ln>
        </p:spPr>
        <p:txBody>
          <a:bodyPr/>
          <a:lstStyle/>
          <a:p>
            <a:endParaRPr lang="zh-CN" altLang="en-US"/>
          </a:p>
        </p:txBody>
      </p:sp>
      <p:sp>
        <p:nvSpPr>
          <p:cNvPr id="21523" name="Freeform 24"/>
          <p:cNvSpPr>
            <a:spLocks/>
          </p:cNvSpPr>
          <p:nvPr/>
        </p:nvSpPr>
        <p:spPr bwMode="auto">
          <a:xfrm>
            <a:off x="6934201" y="3714751"/>
            <a:ext cx="472943" cy="1762125"/>
          </a:xfrm>
          <a:custGeom>
            <a:avLst/>
            <a:gdLst>
              <a:gd name="T0" fmla="*/ 0 w 226"/>
              <a:gd name="T1" fmla="*/ 2147483647 h 987"/>
              <a:gd name="T2" fmla="*/ 0 w 226"/>
              <a:gd name="T3" fmla="*/ 2147483647 h 987"/>
              <a:gd name="T4" fmla="*/ 2147483647 w 226"/>
              <a:gd name="T5" fmla="*/ 0 h 987"/>
              <a:gd name="T6" fmla="*/ 2147483647 w 226"/>
              <a:gd name="T7" fmla="*/ 2147483647 h 987"/>
              <a:gd name="T8" fmla="*/ 0 w 226"/>
              <a:gd name="T9" fmla="*/ 2147483647 h 987"/>
              <a:gd name="T10" fmla="*/ 0 60000 65536"/>
              <a:gd name="T11" fmla="*/ 0 60000 65536"/>
              <a:gd name="T12" fmla="*/ 0 60000 65536"/>
              <a:gd name="T13" fmla="*/ 0 60000 65536"/>
              <a:gd name="T14" fmla="*/ 0 60000 65536"/>
              <a:gd name="T15" fmla="*/ 0 w 226"/>
              <a:gd name="T16" fmla="*/ 0 h 987"/>
              <a:gd name="T17" fmla="*/ 226 w 226"/>
              <a:gd name="T18" fmla="*/ 987 h 987"/>
            </a:gdLst>
            <a:ahLst/>
            <a:cxnLst>
              <a:cxn ang="T10">
                <a:pos x="T0" y="T1"/>
              </a:cxn>
              <a:cxn ang="T11">
                <a:pos x="T2" y="T3"/>
              </a:cxn>
              <a:cxn ang="T12">
                <a:pos x="T4" y="T5"/>
              </a:cxn>
              <a:cxn ang="T13">
                <a:pos x="T6" y="T7"/>
              </a:cxn>
              <a:cxn ang="T14">
                <a:pos x="T8" y="T9"/>
              </a:cxn>
            </a:cxnLst>
            <a:rect l="T15" t="T16" r="T17" b="T18"/>
            <a:pathLst>
              <a:path w="226" h="987">
                <a:moveTo>
                  <a:pt x="0" y="986"/>
                </a:moveTo>
                <a:lnTo>
                  <a:pt x="0" y="247"/>
                </a:lnTo>
                <a:lnTo>
                  <a:pt x="225" y="0"/>
                </a:lnTo>
                <a:lnTo>
                  <a:pt x="225" y="742"/>
                </a:lnTo>
                <a:lnTo>
                  <a:pt x="0" y="986"/>
                </a:lnTo>
              </a:path>
            </a:pathLst>
          </a:custGeom>
          <a:gradFill rotWithShape="0">
            <a:gsLst>
              <a:gs pos="0">
                <a:srgbClr val="2A71CC"/>
              </a:gs>
              <a:gs pos="50000">
                <a:srgbClr val="358DFF"/>
              </a:gs>
              <a:gs pos="100000">
                <a:srgbClr val="2A71CC"/>
              </a:gs>
            </a:gsLst>
            <a:lin ang="2700000" scaled="1"/>
          </a:gradFill>
          <a:ln w="25399" cap="rnd">
            <a:solidFill>
              <a:srgbClr val="00CCFF"/>
            </a:solidFill>
            <a:round/>
            <a:headEnd/>
            <a:tailEnd/>
          </a:ln>
        </p:spPr>
        <p:txBody>
          <a:bodyPr/>
          <a:lstStyle/>
          <a:p>
            <a:endParaRPr lang="zh-CN" altLang="en-US"/>
          </a:p>
        </p:txBody>
      </p:sp>
      <p:sp>
        <p:nvSpPr>
          <p:cNvPr id="21524" name="Freeform 25"/>
          <p:cNvSpPr>
            <a:spLocks/>
          </p:cNvSpPr>
          <p:nvPr/>
        </p:nvSpPr>
        <p:spPr bwMode="auto">
          <a:xfrm>
            <a:off x="765309" y="1525589"/>
            <a:ext cx="2218531" cy="3690937"/>
          </a:xfrm>
          <a:custGeom>
            <a:avLst/>
            <a:gdLst>
              <a:gd name="T0" fmla="*/ 2147483647 w 1059"/>
              <a:gd name="T1" fmla="*/ 2147483647 h 2067"/>
              <a:gd name="T2" fmla="*/ 2147483647 w 1059"/>
              <a:gd name="T3" fmla="*/ 2147483647 h 2067"/>
              <a:gd name="T4" fmla="*/ 0 w 1059"/>
              <a:gd name="T5" fmla="*/ 2147483647 h 2067"/>
              <a:gd name="T6" fmla="*/ 2147483647 w 1059"/>
              <a:gd name="T7" fmla="*/ 2147483647 h 2067"/>
              <a:gd name="T8" fmla="*/ 2147483647 w 1059"/>
              <a:gd name="T9" fmla="*/ 2147483647 h 2067"/>
              <a:gd name="T10" fmla="*/ 2147483647 w 1059"/>
              <a:gd name="T11" fmla="*/ 0 h 2067"/>
              <a:gd name="T12" fmla="*/ 2147483647 w 1059"/>
              <a:gd name="T13" fmla="*/ 0 h 2067"/>
              <a:gd name="T14" fmla="*/ 0 60000 65536"/>
              <a:gd name="T15" fmla="*/ 0 60000 65536"/>
              <a:gd name="T16" fmla="*/ 0 60000 65536"/>
              <a:gd name="T17" fmla="*/ 0 60000 65536"/>
              <a:gd name="T18" fmla="*/ 0 60000 65536"/>
              <a:gd name="T19" fmla="*/ 0 60000 65536"/>
              <a:gd name="T20" fmla="*/ 0 60000 65536"/>
              <a:gd name="T21" fmla="*/ 0 w 1059"/>
              <a:gd name="T22" fmla="*/ 0 h 2067"/>
              <a:gd name="T23" fmla="*/ 1059 w 1059"/>
              <a:gd name="T24" fmla="*/ 2067 h 20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9" h="2067">
                <a:moveTo>
                  <a:pt x="216" y="1874"/>
                </a:moveTo>
                <a:lnTo>
                  <a:pt x="4" y="2066"/>
                </a:lnTo>
                <a:lnTo>
                  <a:pt x="0" y="846"/>
                </a:lnTo>
                <a:lnTo>
                  <a:pt x="368" y="490"/>
                </a:lnTo>
                <a:lnTo>
                  <a:pt x="1058" y="490"/>
                </a:lnTo>
                <a:lnTo>
                  <a:pt x="1058" y="0"/>
                </a:lnTo>
                <a:lnTo>
                  <a:pt x="918" y="0"/>
                </a:lnTo>
              </a:path>
            </a:pathLst>
          </a:custGeom>
          <a:noFill/>
          <a:ln w="25399" cap="rnd">
            <a:solidFill>
              <a:schemeClr val="accent2"/>
            </a:solidFill>
            <a:round/>
            <a:headEnd type="none" w="sm" len="sm"/>
            <a:tailEnd type="none" w="sm" len="sm"/>
          </a:ln>
        </p:spPr>
        <p:txBody>
          <a:bodyPr/>
          <a:lstStyle/>
          <a:p>
            <a:endParaRPr lang="zh-CN" altLang="en-US"/>
          </a:p>
        </p:txBody>
      </p:sp>
      <p:sp>
        <p:nvSpPr>
          <p:cNvPr id="21525" name="Rectangle 26"/>
          <p:cNvSpPr>
            <a:spLocks noChangeArrowheads="1"/>
          </p:cNvSpPr>
          <p:nvPr/>
        </p:nvSpPr>
        <p:spPr bwMode="auto">
          <a:xfrm>
            <a:off x="3394869" y="2076451"/>
            <a:ext cx="218414" cy="346075"/>
          </a:xfrm>
          <a:prstGeom prst="rect">
            <a:avLst/>
          </a:prstGeom>
          <a:solidFill>
            <a:schemeClr val="folHlink"/>
          </a:solidFill>
          <a:ln w="25399">
            <a:solidFill>
              <a:schemeClr val="accent2"/>
            </a:solidFill>
            <a:miter lim="800000"/>
            <a:headEnd/>
            <a:tailEnd/>
          </a:ln>
        </p:spPr>
        <p:txBody>
          <a:bodyPr wrap="none" anchor="ctr"/>
          <a:lstStyle/>
          <a:p>
            <a:endParaRPr lang="zh-CN" altLang="en-US"/>
          </a:p>
        </p:txBody>
      </p:sp>
      <p:sp>
        <p:nvSpPr>
          <p:cNvPr id="21526" name="Freeform 27"/>
          <p:cNvSpPr>
            <a:spLocks/>
          </p:cNvSpPr>
          <p:nvPr/>
        </p:nvSpPr>
        <p:spPr bwMode="auto">
          <a:xfrm>
            <a:off x="7350390" y="4160838"/>
            <a:ext cx="178858" cy="603250"/>
          </a:xfrm>
          <a:custGeom>
            <a:avLst/>
            <a:gdLst>
              <a:gd name="T0" fmla="*/ 0 w 85"/>
              <a:gd name="T1" fmla="*/ 2147483647 h 338"/>
              <a:gd name="T2" fmla="*/ 0 w 85"/>
              <a:gd name="T3" fmla="*/ 2147483647 h 338"/>
              <a:gd name="T4" fmla="*/ 2147483647 w 85"/>
              <a:gd name="T5" fmla="*/ 0 h 338"/>
              <a:gd name="T6" fmla="*/ 2147483647 w 85"/>
              <a:gd name="T7" fmla="*/ 2147483647 h 338"/>
              <a:gd name="T8" fmla="*/ 0 w 85"/>
              <a:gd name="T9" fmla="*/ 2147483647 h 338"/>
              <a:gd name="T10" fmla="*/ 0 60000 65536"/>
              <a:gd name="T11" fmla="*/ 0 60000 65536"/>
              <a:gd name="T12" fmla="*/ 0 60000 65536"/>
              <a:gd name="T13" fmla="*/ 0 60000 65536"/>
              <a:gd name="T14" fmla="*/ 0 60000 65536"/>
              <a:gd name="T15" fmla="*/ 0 w 85"/>
              <a:gd name="T16" fmla="*/ 0 h 338"/>
              <a:gd name="T17" fmla="*/ 85 w 85"/>
              <a:gd name="T18" fmla="*/ 338 h 338"/>
            </a:gdLst>
            <a:ahLst/>
            <a:cxnLst>
              <a:cxn ang="T10">
                <a:pos x="T0" y="T1"/>
              </a:cxn>
              <a:cxn ang="T11">
                <a:pos x="T2" y="T3"/>
              </a:cxn>
              <a:cxn ang="T12">
                <a:pos x="T4" y="T5"/>
              </a:cxn>
              <a:cxn ang="T13">
                <a:pos x="T6" y="T7"/>
              </a:cxn>
              <a:cxn ang="T14">
                <a:pos x="T8" y="T9"/>
              </a:cxn>
            </a:cxnLst>
            <a:rect l="T15" t="T16" r="T17" b="T18"/>
            <a:pathLst>
              <a:path w="85" h="338">
                <a:moveTo>
                  <a:pt x="0" y="337"/>
                </a:moveTo>
                <a:lnTo>
                  <a:pt x="0" y="84"/>
                </a:lnTo>
                <a:lnTo>
                  <a:pt x="84" y="0"/>
                </a:lnTo>
                <a:lnTo>
                  <a:pt x="84" y="253"/>
                </a:lnTo>
                <a:lnTo>
                  <a:pt x="0" y="337"/>
                </a:lnTo>
              </a:path>
            </a:pathLst>
          </a:custGeom>
          <a:solidFill>
            <a:schemeClr val="folHlink"/>
          </a:solidFill>
          <a:ln w="25399" cap="rnd">
            <a:solidFill>
              <a:schemeClr val="accent2"/>
            </a:solidFill>
            <a:round/>
            <a:headEnd/>
            <a:tailEnd/>
          </a:ln>
        </p:spPr>
        <p:txBody>
          <a:bodyPr/>
          <a:lstStyle/>
          <a:p>
            <a:endParaRPr lang="zh-CN" altLang="en-US"/>
          </a:p>
        </p:txBody>
      </p:sp>
      <p:sp>
        <p:nvSpPr>
          <p:cNvPr id="21527" name="Freeform 28"/>
          <p:cNvSpPr>
            <a:spLocks/>
          </p:cNvSpPr>
          <p:nvPr/>
        </p:nvSpPr>
        <p:spPr bwMode="auto">
          <a:xfrm>
            <a:off x="1325960" y="4381500"/>
            <a:ext cx="1365515" cy="177800"/>
          </a:xfrm>
          <a:custGeom>
            <a:avLst/>
            <a:gdLst>
              <a:gd name="T0" fmla="*/ 0 w 652"/>
              <a:gd name="T1" fmla="*/ 2147483647 h 99"/>
              <a:gd name="T2" fmla="*/ 2147483647 w 652"/>
              <a:gd name="T3" fmla="*/ 2147483647 h 99"/>
              <a:gd name="T4" fmla="*/ 2147483647 w 652"/>
              <a:gd name="T5" fmla="*/ 0 h 99"/>
              <a:gd name="T6" fmla="*/ 2147483647 w 652"/>
              <a:gd name="T7" fmla="*/ 2147483647 h 99"/>
              <a:gd name="T8" fmla="*/ 0 w 652"/>
              <a:gd name="T9" fmla="*/ 2147483647 h 99"/>
              <a:gd name="T10" fmla="*/ 0 60000 65536"/>
              <a:gd name="T11" fmla="*/ 0 60000 65536"/>
              <a:gd name="T12" fmla="*/ 0 60000 65536"/>
              <a:gd name="T13" fmla="*/ 0 60000 65536"/>
              <a:gd name="T14" fmla="*/ 0 60000 65536"/>
              <a:gd name="T15" fmla="*/ 0 w 652"/>
              <a:gd name="T16" fmla="*/ 0 h 99"/>
              <a:gd name="T17" fmla="*/ 652 w 652"/>
              <a:gd name="T18" fmla="*/ 99 h 99"/>
            </a:gdLst>
            <a:ahLst/>
            <a:cxnLst>
              <a:cxn ang="T10">
                <a:pos x="T0" y="T1"/>
              </a:cxn>
              <a:cxn ang="T11">
                <a:pos x="T2" y="T3"/>
              </a:cxn>
              <a:cxn ang="T12">
                <a:pos x="T4" y="T5"/>
              </a:cxn>
              <a:cxn ang="T13">
                <a:pos x="T6" y="T7"/>
              </a:cxn>
              <a:cxn ang="T14">
                <a:pos x="T8" y="T9"/>
              </a:cxn>
            </a:cxnLst>
            <a:rect l="T15" t="T16" r="T17" b="T18"/>
            <a:pathLst>
              <a:path w="652" h="99">
                <a:moveTo>
                  <a:pt x="0" y="98"/>
                </a:moveTo>
                <a:lnTo>
                  <a:pt x="547" y="98"/>
                </a:lnTo>
                <a:lnTo>
                  <a:pt x="651" y="0"/>
                </a:lnTo>
                <a:lnTo>
                  <a:pt x="104" y="1"/>
                </a:lnTo>
                <a:lnTo>
                  <a:pt x="0" y="98"/>
                </a:lnTo>
              </a:path>
            </a:pathLst>
          </a:custGeom>
          <a:gradFill rotWithShape="0">
            <a:gsLst>
              <a:gs pos="0">
                <a:srgbClr val="696969"/>
              </a:gs>
              <a:gs pos="100000">
                <a:srgbClr val="969696"/>
              </a:gs>
            </a:gsLst>
            <a:lin ang="5400000" scaled="1"/>
          </a:gradFill>
          <a:ln w="12699" cap="rnd">
            <a:solidFill>
              <a:schemeClr val="tx1"/>
            </a:solidFill>
            <a:round/>
            <a:headEnd/>
            <a:tailEnd/>
          </a:ln>
        </p:spPr>
        <p:txBody>
          <a:bodyPr/>
          <a:lstStyle/>
          <a:p>
            <a:endParaRPr lang="zh-CN" altLang="en-US"/>
          </a:p>
        </p:txBody>
      </p:sp>
      <p:grpSp>
        <p:nvGrpSpPr>
          <p:cNvPr id="3" name="Group 29"/>
          <p:cNvGrpSpPr>
            <a:grpSpLocks/>
          </p:cNvGrpSpPr>
          <p:nvPr/>
        </p:nvGrpSpPr>
        <p:grpSpPr bwMode="auto">
          <a:xfrm>
            <a:off x="1585649" y="3975100"/>
            <a:ext cx="844418" cy="401638"/>
            <a:chOff x="894" y="2227"/>
            <a:chExt cx="403" cy="225"/>
          </a:xfrm>
        </p:grpSpPr>
        <p:sp>
          <p:nvSpPr>
            <p:cNvPr id="21722" name="Rectangle 30"/>
            <p:cNvSpPr>
              <a:spLocks noChangeArrowheads="1"/>
            </p:cNvSpPr>
            <p:nvPr/>
          </p:nvSpPr>
          <p:spPr bwMode="auto">
            <a:xfrm>
              <a:off x="894" y="2227"/>
              <a:ext cx="403" cy="225"/>
            </a:xfrm>
            <a:prstGeom prst="rect">
              <a:avLst/>
            </a:prstGeom>
            <a:gradFill rotWithShape="0">
              <a:gsLst>
                <a:gs pos="0">
                  <a:srgbClr val="868686"/>
                </a:gs>
                <a:gs pos="50000">
                  <a:srgbClr val="434343"/>
                </a:gs>
                <a:gs pos="100000">
                  <a:srgbClr val="868686"/>
                </a:gs>
              </a:gsLst>
              <a:lin ang="18900000" scaled="1"/>
            </a:gradFill>
            <a:ln w="12699">
              <a:solidFill>
                <a:schemeClr val="tx1"/>
              </a:solidFill>
              <a:miter lim="800000"/>
              <a:headEnd/>
              <a:tailEnd/>
            </a:ln>
          </p:spPr>
          <p:txBody>
            <a:bodyPr wrap="none" anchor="ctr"/>
            <a:lstStyle/>
            <a:p>
              <a:endParaRPr lang="zh-CN" altLang="en-US"/>
            </a:p>
          </p:txBody>
        </p:sp>
        <p:sp>
          <p:nvSpPr>
            <p:cNvPr id="21723" name="Rectangle 31"/>
            <p:cNvSpPr>
              <a:spLocks noChangeArrowheads="1"/>
            </p:cNvSpPr>
            <p:nvPr/>
          </p:nvSpPr>
          <p:spPr bwMode="auto">
            <a:xfrm>
              <a:off x="915" y="2250"/>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4" name="Rectangle 32"/>
            <p:cNvSpPr>
              <a:spLocks noChangeArrowheads="1"/>
            </p:cNvSpPr>
            <p:nvPr/>
          </p:nvSpPr>
          <p:spPr bwMode="auto">
            <a:xfrm>
              <a:off x="915" y="2351"/>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5" name="Rectangle 33"/>
            <p:cNvSpPr>
              <a:spLocks noChangeArrowheads="1"/>
            </p:cNvSpPr>
            <p:nvPr/>
          </p:nvSpPr>
          <p:spPr bwMode="auto">
            <a:xfrm>
              <a:off x="1043" y="2250"/>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6" name="Rectangle 34"/>
            <p:cNvSpPr>
              <a:spLocks noChangeArrowheads="1"/>
            </p:cNvSpPr>
            <p:nvPr/>
          </p:nvSpPr>
          <p:spPr bwMode="auto">
            <a:xfrm>
              <a:off x="1043" y="2351"/>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7" name="Rectangle 35"/>
            <p:cNvSpPr>
              <a:spLocks noChangeArrowheads="1"/>
            </p:cNvSpPr>
            <p:nvPr/>
          </p:nvSpPr>
          <p:spPr bwMode="auto">
            <a:xfrm>
              <a:off x="1171" y="2250"/>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8" name="Rectangle 36"/>
            <p:cNvSpPr>
              <a:spLocks noChangeArrowheads="1"/>
            </p:cNvSpPr>
            <p:nvPr/>
          </p:nvSpPr>
          <p:spPr bwMode="auto">
            <a:xfrm>
              <a:off x="1171" y="2351"/>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grpSp>
      <p:grpSp>
        <p:nvGrpSpPr>
          <p:cNvPr id="4" name="Group 37"/>
          <p:cNvGrpSpPr>
            <a:grpSpLocks/>
          </p:cNvGrpSpPr>
          <p:nvPr/>
        </p:nvGrpSpPr>
        <p:grpSpPr bwMode="auto">
          <a:xfrm>
            <a:off x="2048273" y="4191000"/>
            <a:ext cx="462623" cy="355600"/>
            <a:chOff x="1115" y="2348"/>
            <a:chExt cx="220" cy="199"/>
          </a:xfrm>
        </p:grpSpPr>
        <p:sp>
          <p:nvSpPr>
            <p:cNvPr id="21693" name="Arc 38"/>
            <p:cNvSpPr>
              <a:spLocks/>
            </p:cNvSpPr>
            <p:nvPr/>
          </p:nvSpPr>
          <p:spPr bwMode="auto">
            <a:xfrm>
              <a:off x="1266" y="2484"/>
              <a:ext cx="44" cy="32"/>
            </a:xfrm>
            <a:custGeom>
              <a:avLst/>
              <a:gdLst>
                <a:gd name="T0" fmla="*/ 0 w 38364"/>
                <a:gd name="T1" fmla="*/ 0 h 34984"/>
                <a:gd name="T2" fmla="*/ 0 w 38364"/>
                <a:gd name="T3" fmla="*/ 0 h 34984"/>
                <a:gd name="T4" fmla="*/ 0 w 38364"/>
                <a:gd name="T5" fmla="*/ 0 h 34984"/>
                <a:gd name="T6" fmla="*/ 0 60000 65536"/>
                <a:gd name="T7" fmla="*/ 0 60000 65536"/>
                <a:gd name="T8" fmla="*/ 0 60000 65536"/>
                <a:gd name="T9" fmla="*/ 0 w 38364"/>
                <a:gd name="T10" fmla="*/ 0 h 34984"/>
                <a:gd name="T11" fmla="*/ 38364 w 38364"/>
                <a:gd name="T12" fmla="*/ 34984 h 34984"/>
              </a:gdLst>
              <a:ahLst/>
              <a:cxnLst>
                <a:cxn ang="T6">
                  <a:pos x="T0" y="T1"/>
                </a:cxn>
                <a:cxn ang="T7">
                  <a:pos x="T2" y="T3"/>
                </a:cxn>
                <a:cxn ang="T8">
                  <a:pos x="T4" y="T5"/>
                </a:cxn>
              </a:cxnLst>
              <a:rect l="T9" t="T10" r="T11" b="T12"/>
              <a:pathLst>
                <a:path w="38364" h="34984" fill="none" extrusionOk="0">
                  <a:moveTo>
                    <a:pt x="0" y="7979"/>
                  </a:moveTo>
                  <a:cubicBezTo>
                    <a:pt x="4101" y="2931"/>
                    <a:pt x="10259" y="-1"/>
                    <a:pt x="16764" y="0"/>
                  </a:cubicBezTo>
                  <a:cubicBezTo>
                    <a:pt x="28693" y="0"/>
                    <a:pt x="38364" y="9670"/>
                    <a:pt x="38364" y="21600"/>
                  </a:cubicBezTo>
                  <a:cubicBezTo>
                    <a:pt x="38364" y="26456"/>
                    <a:pt x="36727" y="31172"/>
                    <a:pt x="33717" y="34984"/>
                  </a:cubicBezTo>
                </a:path>
                <a:path w="38364" h="34984" stroke="0" extrusionOk="0">
                  <a:moveTo>
                    <a:pt x="0" y="7979"/>
                  </a:moveTo>
                  <a:cubicBezTo>
                    <a:pt x="4101" y="2931"/>
                    <a:pt x="10259" y="-1"/>
                    <a:pt x="16764" y="0"/>
                  </a:cubicBezTo>
                  <a:cubicBezTo>
                    <a:pt x="28693" y="0"/>
                    <a:pt x="38364" y="9670"/>
                    <a:pt x="38364" y="21600"/>
                  </a:cubicBezTo>
                  <a:cubicBezTo>
                    <a:pt x="38364" y="26456"/>
                    <a:pt x="36727" y="31172"/>
                    <a:pt x="33717" y="34984"/>
                  </a:cubicBezTo>
                  <a:lnTo>
                    <a:pt x="16764" y="21600"/>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94" name="Arc 39"/>
            <p:cNvSpPr>
              <a:spLocks/>
            </p:cNvSpPr>
            <p:nvPr/>
          </p:nvSpPr>
          <p:spPr bwMode="auto">
            <a:xfrm>
              <a:off x="1267" y="2483"/>
              <a:ext cx="44" cy="29"/>
            </a:xfrm>
            <a:custGeom>
              <a:avLst/>
              <a:gdLst>
                <a:gd name="T0" fmla="*/ 0 w 37828"/>
                <a:gd name="T1" fmla="*/ 0 h 34119"/>
                <a:gd name="T2" fmla="*/ 0 w 37828"/>
                <a:gd name="T3" fmla="*/ 0 h 34119"/>
                <a:gd name="T4" fmla="*/ 0 w 37828"/>
                <a:gd name="T5" fmla="*/ 0 h 34119"/>
                <a:gd name="T6" fmla="*/ 0 60000 65536"/>
                <a:gd name="T7" fmla="*/ 0 60000 65536"/>
                <a:gd name="T8" fmla="*/ 0 60000 65536"/>
                <a:gd name="T9" fmla="*/ 0 w 37828"/>
                <a:gd name="T10" fmla="*/ 0 h 34119"/>
                <a:gd name="T11" fmla="*/ 37828 w 37828"/>
                <a:gd name="T12" fmla="*/ 34119 h 34119"/>
              </a:gdLst>
              <a:ahLst/>
              <a:cxnLst>
                <a:cxn ang="T6">
                  <a:pos x="T0" y="T1"/>
                </a:cxn>
                <a:cxn ang="T7">
                  <a:pos x="T2" y="T3"/>
                </a:cxn>
                <a:cxn ang="T8">
                  <a:pos x="T4" y="T5"/>
                </a:cxn>
              </a:cxnLst>
              <a:rect l="T9" t="T10" r="T11" b="T12"/>
              <a:pathLst>
                <a:path w="37828" h="34119" fill="none" extrusionOk="0">
                  <a:moveTo>
                    <a:pt x="-1" y="7344"/>
                  </a:moveTo>
                  <a:cubicBezTo>
                    <a:pt x="4100" y="2676"/>
                    <a:pt x="10013" y="-1"/>
                    <a:pt x="16228" y="0"/>
                  </a:cubicBezTo>
                  <a:cubicBezTo>
                    <a:pt x="28157" y="0"/>
                    <a:pt x="37828" y="9670"/>
                    <a:pt x="37828" y="21600"/>
                  </a:cubicBezTo>
                  <a:cubicBezTo>
                    <a:pt x="37828" y="26086"/>
                    <a:pt x="36430" y="30462"/>
                    <a:pt x="33830" y="34119"/>
                  </a:cubicBezTo>
                </a:path>
                <a:path w="37828" h="34119" stroke="0" extrusionOk="0">
                  <a:moveTo>
                    <a:pt x="-1" y="7344"/>
                  </a:moveTo>
                  <a:cubicBezTo>
                    <a:pt x="4100" y="2676"/>
                    <a:pt x="10013" y="-1"/>
                    <a:pt x="16228" y="0"/>
                  </a:cubicBezTo>
                  <a:cubicBezTo>
                    <a:pt x="28157" y="0"/>
                    <a:pt x="37828" y="9670"/>
                    <a:pt x="37828" y="21600"/>
                  </a:cubicBezTo>
                  <a:cubicBezTo>
                    <a:pt x="37828" y="26086"/>
                    <a:pt x="36430" y="30462"/>
                    <a:pt x="33830" y="34119"/>
                  </a:cubicBezTo>
                  <a:lnTo>
                    <a:pt x="16228" y="21600"/>
                  </a:lnTo>
                  <a:close/>
                </a:path>
              </a:pathLst>
            </a:custGeom>
            <a:noFill/>
            <a:ln w="12699" cap="rnd">
              <a:solidFill>
                <a:srgbClr val="DBDBCE"/>
              </a:solidFill>
              <a:round/>
              <a:headEnd type="none" w="sm" len="sm"/>
              <a:tailEnd type="none" w="sm" len="sm"/>
            </a:ln>
          </p:spPr>
          <p:txBody>
            <a:bodyPr wrap="none" anchor="ctr"/>
            <a:lstStyle/>
            <a:p>
              <a:endParaRPr lang="zh-CN" altLang="en-US"/>
            </a:p>
          </p:txBody>
        </p:sp>
        <p:grpSp>
          <p:nvGrpSpPr>
            <p:cNvPr id="5" name="Group 40"/>
            <p:cNvGrpSpPr>
              <a:grpSpLocks/>
            </p:cNvGrpSpPr>
            <p:nvPr/>
          </p:nvGrpSpPr>
          <p:grpSpPr bwMode="auto">
            <a:xfrm>
              <a:off x="1302" y="2510"/>
              <a:ext cx="33" cy="35"/>
              <a:chOff x="1302" y="2510"/>
              <a:chExt cx="33" cy="35"/>
            </a:xfrm>
          </p:grpSpPr>
          <p:sp>
            <p:nvSpPr>
              <p:cNvPr id="21716" name="Freeform 41"/>
              <p:cNvSpPr>
                <a:spLocks/>
              </p:cNvSpPr>
              <p:nvPr/>
            </p:nvSpPr>
            <p:spPr bwMode="auto">
              <a:xfrm>
                <a:off x="1302" y="2510"/>
                <a:ext cx="33" cy="19"/>
              </a:xfrm>
              <a:custGeom>
                <a:avLst/>
                <a:gdLst>
                  <a:gd name="T0" fmla="*/ 32 w 33"/>
                  <a:gd name="T1" fmla="*/ 18 h 19"/>
                  <a:gd name="T2" fmla="*/ 20 w 33"/>
                  <a:gd name="T3" fmla="*/ 0 h 19"/>
                  <a:gd name="T4" fmla="*/ 0 w 33"/>
                  <a:gd name="T5" fmla="*/ 0 h 19"/>
                  <a:gd name="T6" fmla="*/ 13 w 33"/>
                  <a:gd name="T7" fmla="*/ 18 h 19"/>
                  <a:gd name="T8" fmla="*/ 32 w 33"/>
                  <a:gd name="T9" fmla="*/ 18 h 19"/>
                  <a:gd name="T10" fmla="*/ 0 60000 65536"/>
                  <a:gd name="T11" fmla="*/ 0 60000 65536"/>
                  <a:gd name="T12" fmla="*/ 0 60000 65536"/>
                  <a:gd name="T13" fmla="*/ 0 60000 65536"/>
                  <a:gd name="T14" fmla="*/ 0 60000 65536"/>
                  <a:gd name="T15" fmla="*/ 0 w 33"/>
                  <a:gd name="T16" fmla="*/ 0 h 19"/>
                  <a:gd name="T17" fmla="*/ 33 w 33"/>
                  <a:gd name="T18" fmla="*/ 19 h 19"/>
                </a:gdLst>
                <a:ahLst/>
                <a:cxnLst>
                  <a:cxn ang="T10">
                    <a:pos x="T0" y="T1"/>
                  </a:cxn>
                  <a:cxn ang="T11">
                    <a:pos x="T2" y="T3"/>
                  </a:cxn>
                  <a:cxn ang="T12">
                    <a:pos x="T4" y="T5"/>
                  </a:cxn>
                  <a:cxn ang="T13">
                    <a:pos x="T6" y="T7"/>
                  </a:cxn>
                  <a:cxn ang="T14">
                    <a:pos x="T8" y="T9"/>
                  </a:cxn>
                </a:cxnLst>
                <a:rect l="T15" t="T16" r="T17" b="T18"/>
                <a:pathLst>
                  <a:path w="33" h="19">
                    <a:moveTo>
                      <a:pt x="32" y="18"/>
                    </a:moveTo>
                    <a:lnTo>
                      <a:pt x="20" y="0"/>
                    </a:lnTo>
                    <a:lnTo>
                      <a:pt x="0" y="0"/>
                    </a:lnTo>
                    <a:lnTo>
                      <a:pt x="13" y="18"/>
                    </a:lnTo>
                    <a:lnTo>
                      <a:pt x="32" y="18"/>
                    </a:lnTo>
                  </a:path>
                </a:pathLst>
              </a:custGeom>
              <a:solidFill>
                <a:srgbClr val="C9C9B6"/>
              </a:solidFill>
              <a:ln w="9525" cap="rnd">
                <a:noFill/>
                <a:round/>
                <a:headEnd/>
                <a:tailEnd/>
              </a:ln>
            </p:spPr>
            <p:txBody>
              <a:bodyPr/>
              <a:lstStyle/>
              <a:p>
                <a:endParaRPr lang="zh-CN" altLang="en-US"/>
              </a:p>
            </p:txBody>
          </p:sp>
          <p:sp>
            <p:nvSpPr>
              <p:cNvPr id="21717" name="Freeform 42"/>
              <p:cNvSpPr>
                <a:spLocks/>
              </p:cNvSpPr>
              <p:nvPr/>
            </p:nvSpPr>
            <p:spPr bwMode="auto">
              <a:xfrm>
                <a:off x="1302" y="2510"/>
                <a:ext cx="33" cy="19"/>
              </a:xfrm>
              <a:custGeom>
                <a:avLst/>
                <a:gdLst>
                  <a:gd name="T0" fmla="*/ 32 w 33"/>
                  <a:gd name="T1" fmla="*/ 18 h 19"/>
                  <a:gd name="T2" fmla="*/ 20 w 33"/>
                  <a:gd name="T3" fmla="*/ 0 h 19"/>
                  <a:gd name="T4" fmla="*/ 0 w 33"/>
                  <a:gd name="T5" fmla="*/ 0 h 19"/>
                  <a:gd name="T6" fmla="*/ 13 w 33"/>
                  <a:gd name="T7" fmla="*/ 18 h 19"/>
                  <a:gd name="T8" fmla="*/ 32 w 33"/>
                  <a:gd name="T9" fmla="*/ 18 h 19"/>
                  <a:gd name="T10" fmla="*/ 0 60000 65536"/>
                  <a:gd name="T11" fmla="*/ 0 60000 65536"/>
                  <a:gd name="T12" fmla="*/ 0 60000 65536"/>
                  <a:gd name="T13" fmla="*/ 0 60000 65536"/>
                  <a:gd name="T14" fmla="*/ 0 60000 65536"/>
                  <a:gd name="T15" fmla="*/ 0 w 33"/>
                  <a:gd name="T16" fmla="*/ 0 h 19"/>
                  <a:gd name="T17" fmla="*/ 33 w 33"/>
                  <a:gd name="T18" fmla="*/ 19 h 19"/>
                </a:gdLst>
                <a:ahLst/>
                <a:cxnLst>
                  <a:cxn ang="T10">
                    <a:pos x="T0" y="T1"/>
                  </a:cxn>
                  <a:cxn ang="T11">
                    <a:pos x="T2" y="T3"/>
                  </a:cxn>
                  <a:cxn ang="T12">
                    <a:pos x="T4" y="T5"/>
                  </a:cxn>
                  <a:cxn ang="T13">
                    <a:pos x="T6" y="T7"/>
                  </a:cxn>
                  <a:cxn ang="T14">
                    <a:pos x="T8" y="T9"/>
                  </a:cxn>
                </a:cxnLst>
                <a:rect l="T15" t="T16" r="T17" b="T18"/>
                <a:pathLst>
                  <a:path w="33" h="19">
                    <a:moveTo>
                      <a:pt x="32" y="18"/>
                    </a:moveTo>
                    <a:lnTo>
                      <a:pt x="20" y="0"/>
                    </a:lnTo>
                    <a:lnTo>
                      <a:pt x="0" y="0"/>
                    </a:lnTo>
                    <a:lnTo>
                      <a:pt x="13" y="18"/>
                    </a:lnTo>
                    <a:lnTo>
                      <a:pt x="32" y="18"/>
                    </a:lnTo>
                  </a:path>
                </a:pathLst>
              </a:custGeom>
              <a:solidFill>
                <a:srgbClr val="C9C9B6"/>
              </a:solidFill>
              <a:ln w="12699" cap="rnd">
                <a:solidFill>
                  <a:srgbClr val="494936"/>
                </a:solidFill>
                <a:round/>
                <a:headEnd/>
                <a:tailEnd/>
              </a:ln>
            </p:spPr>
            <p:txBody>
              <a:bodyPr/>
              <a:lstStyle/>
              <a:p>
                <a:endParaRPr lang="zh-CN" altLang="en-US"/>
              </a:p>
            </p:txBody>
          </p:sp>
          <p:sp>
            <p:nvSpPr>
              <p:cNvPr id="21718" name="Freeform 43"/>
              <p:cNvSpPr>
                <a:spLocks/>
              </p:cNvSpPr>
              <p:nvPr/>
            </p:nvSpPr>
            <p:spPr bwMode="auto">
              <a:xfrm>
                <a:off x="1302" y="2510"/>
                <a:ext cx="17" cy="24"/>
              </a:xfrm>
              <a:custGeom>
                <a:avLst/>
                <a:gdLst>
                  <a:gd name="T0" fmla="*/ 16 w 17"/>
                  <a:gd name="T1" fmla="*/ 23 h 24"/>
                  <a:gd name="T2" fmla="*/ 0 w 17"/>
                  <a:gd name="T3" fmla="*/ 13 h 24"/>
                  <a:gd name="T4" fmla="*/ 0 w 17"/>
                  <a:gd name="T5" fmla="*/ 0 h 24"/>
                  <a:gd name="T6" fmla="*/ 16 w 17"/>
                  <a:gd name="T7" fmla="*/ 18 h 24"/>
                  <a:gd name="T8" fmla="*/ 16 w 17"/>
                  <a:gd name="T9" fmla="*/ 23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16" y="23"/>
                    </a:moveTo>
                    <a:lnTo>
                      <a:pt x="0" y="13"/>
                    </a:lnTo>
                    <a:lnTo>
                      <a:pt x="0" y="0"/>
                    </a:lnTo>
                    <a:lnTo>
                      <a:pt x="16" y="18"/>
                    </a:lnTo>
                    <a:lnTo>
                      <a:pt x="16" y="23"/>
                    </a:lnTo>
                  </a:path>
                </a:pathLst>
              </a:custGeom>
              <a:solidFill>
                <a:srgbClr val="7A7A5A"/>
              </a:solidFill>
              <a:ln w="9525" cap="rnd">
                <a:noFill/>
                <a:round/>
                <a:headEnd/>
                <a:tailEnd/>
              </a:ln>
            </p:spPr>
            <p:txBody>
              <a:bodyPr/>
              <a:lstStyle/>
              <a:p>
                <a:endParaRPr lang="zh-CN" altLang="en-US"/>
              </a:p>
            </p:txBody>
          </p:sp>
          <p:sp>
            <p:nvSpPr>
              <p:cNvPr id="21719" name="Freeform 44"/>
              <p:cNvSpPr>
                <a:spLocks/>
              </p:cNvSpPr>
              <p:nvPr/>
            </p:nvSpPr>
            <p:spPr bwMode="auto">
              <a:xfrm>
                <a:off x="1302" y="2510"/>
                <a:ext cx="17" cy="24"/>
              </a:xfrm>
              <a:custGeom>
                <a:avLst/>
                <a:gdLst>
                  <a:gd name="T0" fmla="*/ 16 w 17"/>
                  <a:gd name="T1" fmla="*/ 23 h 24"/>
                  <a:gd name="T2" fmla="*/ 0 w 17"/>
                  <a:gd name="T3" fmla="*/ 13 h 24"/>
                  <a:gd name="T4" fmla="*/ 0 w 17"/>
                  <a:gd name="T5" fmla="*/ 0 h 24"/>
                  <a:gd name="T6" fmla="*/ 16 w 17"/>
                  <a:gd name="T7" fmla="*/ 18 h 24"/>
                  <a:gd name="T8" fmla="*/ 16 w 17"/>
                  <a:gd name="T9" fmla="*/ 23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16" y="23"/>
                    </a:moveTo>
                    <a:lnTo>
                      <a:pt x="0" y="13"/>
                    </a:lnTo>
                    <a:lnTo>
                      <a:pt x="0" y="0"/>
                    </a:lnTo>
                    <a:lnTo>
                      <a:pt x="16" y="18"/>
                    </a:lnTo>
                    <a:lnTo>
                      <a:pt x="16" y="23"/>
                    </a:lnTo>
                  </a:path>
                </a:pathLst>
              </a:custGeom>
              <a:solidFill>
                <a:srgbClr val="7A7A5A"/>
              </a:solidFill>
              <a:ln w="12699" cap="rnd">
                <a:solidFill>
                  <a:srgbClr val="494936"/>
                </a:solidFill>
                <a:round/>
                <a:headEnd/>
                <a:tailEnd/>
              </a:ln>
            </p:spPr>
            <p:txBody>
              <a:bodyPr/>
              <a:lstStyle/>
              <a:p>
                <a:endParaRPr lang="zh-CN" altLang="en-US"/>
              </a:p>
            </p:txBody>
          </p:sp>
          <p:sp>
            <p:nvSpPr>
              <p:cNvPr id="21720" name="Freeform 45"/>
              <p:cNvSpPr>
                <a:spLocks/>
              </p:cNvSpPr>
              <p:nvPr/>
            </p:nvSpPr>
            <p:spPr bwMode="auto">
              <a:xfrm>
                <a:off x="1315" y="2528"/>
                <a:ext cx="20" cy="17"/>
              </a:xfrm>
              <a:custGeom>
                <a:avLst/>
                <a:gdLst>
                  <a:gd name="T0" fmla="*/ 19 w 20"/>
                  <a:gd name="T1" fmla="*/ 0 h 17"/>
                  <a:gd name="T2" fmla="*/ 0 w 20"/>
                  <a:gd name="T3" fmla="*/ 0 h 17"/>
                  <a:gd name="T4" fmla="*/ 0 w 20"/>
                  <a:gd name="T5" fmla="*/ 16 h 17"/>
                  <a:gd name="T6" fmla="*/ 19 w 20"/>
                  <a:gd name="T7" fmla="*/ 16 h 17"/>
                  <a:gd name="T8" fmla="*/ 19 w 20"/>
                  <a:gd name="T9" fmla="*/ 0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19" y="0"/>
                    </a:moveTo>
                    <a:lnTo>
                      <a:pt x="0" y="0"/>
                    </a:lnTo>
                    <a:lnTo>
                      <a:pt x="0" y="16"/>
                    </a:lnTo>
                    <a:lnTo>
                      <a:pt x="19" y="16"/>
                    </a:lnTo>
                    <a:lnTo>
                      <a:pt x="19" y="0"/>
                    </a:lnTo>
                  </a:path>
                </a:pathLst>
              </a:custGeom>
              <a:solidFill>
                <a:srgbClr val="B7B79D"/>
              </a:solidFill>
              <a:ln w="9525" cap="rnd">
                <a:noFill/>
                <a:round/>
                <a:headEnd/>
                <a:tailEnd/>
              </a:ln>
            </p:spPr>
            <p:txBody>
              <a:bodyPr/>
              <a:lstStyle/>
              <a:p>
                <a:endParaRPr lang="zh-CN" altLang="en-US"/>
              </a:p>
            </p:txBody>
          </p:sp>
          <p:sp>
            <p:nvSpPr>
              <p:cNvPr id="21721" name="Freeform 46"/>
              <p:cNvSpPr>
                <a:spLocks/>
              </p:cNvSpPr>
              <p:nvPr/>
            </p:nvSpPr>
            <p:spPr bwMode="auto">
              <a:xfrm>
                <a:off x="1315" y="2528"/>
                <a:ext cx="20" cy="17"/>
              </a:xfrm>
              <a:custGeom>
                <a:avLst/>
                <a:gdLst>
                  <a:gd name="T0" fmla="*/ 19 w 20"/>
                  <a:gd name="T1" fmla="*/ 0 h 17"/>
                  <a:gd name="T2" fmla="*/ 0 w 20"/>
                  <a:gd name="T3" fmla="*/ 0 h 17"/>
                  <a:gd name="T4" fmla="*/ 0 w 20"/>
                  <a:gd name="T5" fmla="*/ 16 h 17"/>
                  <a:gd name="T6" fmla="*/ 19 w 20"/>
                  <a:gd name="T7" fmla="*/ 16 h 17"/>
                  <a:gd name="T8" fmla="*/ 19 w 20"/>
                  <a:gd name="T9" fmla="*/ 0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19" y="0"/>
                    </a:moveTo>
                    <a:lnTo>
                      <a:pt x="0" y="0"/>
                    </a:lnTo>
                    <a:lnTo>
                      <a:pt x="0" y="16"/>
                    </a:lnTo>
                    <a:lnTo>
                      <a:pt x="19" y="16"/>
                    </a:lnTo>
                    <a:lnTo>
                      <a:pt x="19" y="0"/>
                    </a:lnTo>
                  </a:path>
                </a:pathLst>
              </a:custGeom>
              <a:solidFill>
                <a:srgbClr val="B7B79D"/>
              </a:solidFill>
              <a:ln w="12699" cap="rnd">
                <a:solidFill>
                  <a:srgbClr val="494936"/>
                </a:solidFill>
                <a:round/>
                <a:headEnd/>
                <a:tailEnd/>
              </a:ln>
            </p:spPr>
            <p:txBody>
              <a:bodyPr/>
              <a:lstStyle/>
              <a:p>
                <a:endParaRPr lang="zh-CN" altLang="en-US"/>
              </a:p>
            </p:txBody>
          </p:sp>
        </p:grpSp>
        <p:sp>
          <p:nvSpPr>
            <p:cNvPr id="21696" name="Freeform 47"/>
            <p:cNvSpPr>
              <a:spLocks/>
            </p:cNvSpPr>
            <p:nvPr/>
          </p:nvSpPr>
          <p:spPr bwMode="auto">
            <a:xfrm>
              <a:off x="1125" y="2503"/>
              <a:ext cx="26" cy="33"/>
            </a:xfrm>
            <a:custGeom>
              <a:avLst/>
              <a:gdLst>
                <a:gd name="T0" fmla="*/ 25 w 26"/>
                <a:gd name="T1" fmla="*/ 32 h 33"/>
                <a:gd name="T2" fmla="*/ 0 w 26"/>
                <a:gd name="T3" fmla="*/ 10 h 33"/>
                <a:gd name="T4" fmla="*/ 0 w 26"/>
                <a:gd name="T5" fmla="*/ 0 h 33"/>
                <a:gd name="T6" fmla="*/ 25 w 26"/>
                <a:gd name="T7" fmla="*/ 27 h 33"/>
                <a:gd name="T8" fmla="*/ 25 w 26"/>
                <a:gd name="T9" fmla="*/ 32 h 33"/>
                <a:gd name="T10" fmla="*/ 0 60000 65536"/>
                <a:gd name="T11" fmla="*/ 0 60000 65536"/>
                <a:gd name="T12" fmla="*/ 0 60000 65536"/>
                <a:gd name="T13" fmla="*/ 0 60000 65536"/>
                <a:gd name="T14" fmla="*/ 0 60000 65536"/>
                <a:gd name="T15" fmla="*/ 0 w 26"/>
                <a:gd name="T16" fmla="*/ 0 h 33"/>
                <a:gd name="T17" fmla="*/ 26 w 26"/>
                <a:gd name="T18" fmla="*/ 33 h 33"/>
              </a:gdLst>
              <a:ahLst/>
              <a:cxnLst>
                <a:cxn ang="T10">
                  <a:pos x="T0" y="T1"/>
                </a:cxn>
                <a:cxn ang="T11">
                  <a:pos x="T2" y="T3"/>
                </a:cxn>
                <a:cxn ang="T12">
                  <a:pos x="T4" y="T5"/>
                </a:cxn>
                <a:cxn ang="T13">
                  <a:pos x="T6" y="T7"/>
                </a:cxn>
                <a:cxn ang="T14">
                  <a:pos x="T8" y="T9"/>
                </a:cxn>
              </a:cxnLst>
              <a:rect l="T15" t="T16" r="T17" b="T18"/>
              <a:pathLst>
                <a:path w="26" h="33">
                  <a:moveTo>
                    <a:pt x="25" y="32"/>
                  </a:moveTo>
                  <a:lnTo>
                    <a:pt x="0" y="10"/>
                  </a:lnTo>
                  <a:lnTo>
                    <a:pt x="0" y="0"/>
                  </a:lnTo>
                  <a:lnTo>
                    <a:pt x="25" y="27"/>
                  </a:lnTo>
                  <a:lnTo>
                    <a:pt x="25" y="32"/>
                  </a:lnTo>
                </a:path>
              </a:pathLst>
            </a:custGeom>
            <a:solidFill>
              <a:srgbClr val="DBDBCE"/>
            </a:solidFill>
            <a:ln w="9525" cap="rnd">
              <a:noFill/>
              <a:round/>
              <a:headEnd/>
              <a:tailEnd/>
            </a:ln>
          </p:spPr>
          <p:txBody>
            <a:bodyPr/>
            <a:lstStyle/>
            <a:p>
              <a:endParaRPr lang="zh-CN" altLang="en-US"/>
            </a:p>
          </p:txBody>
        </p:sp>
        <p:sp>
          <p:nvSpPr>
            <p:cNvPr id="21697" name="Freeform 48"/>
            <p:cNvSpPr>
              <a:spLocks/>
            </p:cNvSpPr>
            <p:nvPr/>
          </p:nvSpPr>
          <p:spPr bwMode="auto">
            <a:xfrm>
              <a:off x="1125" y="2503"/>
              <a:ext cx="26" cy="33"/>
            </a:xfrm>
            <a:custGeom>
              <a:avLst/>
              <a:gdLst>
                <a:gd name="T0" fmla="*/ 25 w 26"/>
                <a:gd name="T1" fmla="*/ 32 h 33"/>
                <a:gd name="T2" fmla="*/ 0 w 26"/>
                <a:gd name="T3" fmla="*/ 10 h 33"/>
                <a:gd name="T4" fmla="*/ 0 w 26"/>
                <a:gd name="T5" fmla="*/ 0 h 33"/>
                <a:gd name="T6" fmla="*/ 25 w 26"/>
                <a:gd name="T7" fmla="*/ 27 h 33"/>
                <a:gd name="T8" fmla="*/ 25 w 26"/>
                <a:gd name="T9" fmla="*/ 32 h 33"/>
                <a:gd name="T10" fmla="*/ 0 60000 65536"/>
                <a:gd name="T11" fmla="*/ 0 60000 65536"/>
                <a:gd name="T12" fmla="*/ 0 60000 65536"/>
                <a:gd name="T13" fmla="*/ 0 60000 65536"/>
                <a:gd name="T14" fmla="*/ 0 60000 65536"/>
                <a:gd name="T15" fmla="*/ 0 w 26"/>
                <a:gd name="T16" fmla="*/ 0 h 33"/>
                <a:gd name="T17" fmla="*/ 26 w 26"/>
                <a:gd name="T18" fmla="*/ 33 h 33"/>
              </a:gdLst>
              <a:ahLst/>
              <a:cxnLst>
                <a:cxn ang="T10">
                  <a:pos x="T0" y="T1"/>
                </a:cxn>
                <a:cxn ang="T11">
                  <a:pos x="T2" y="T3"/>
                </a:cxn>
                <a:cxn ang="T12">
                  <a:pos x="T4" y="T5"/>
                </a:cxn>
                <a:cxn ang="T13">
                  <a:pos x="T6" y="T7"/>
                </a:cxn>
                <a:cxn ang="T14">
                  <a:pos x="T8" y="T9"/>
                </a:cxn>
              </a:cxnLst>
              <a:rect l="T15" t="T16" r="T17" b="T18"/>
              <a:pathLst>
                <a:path w="26" h="33">
                  <a:moveTo>
                    <a:pt x="25" y="32"/>
                  </a:moveTo>
                  <a:lnTo>
                    <a:pt x="0" y="10"/>
                  </a:lnTo>
                  <a:lnTo>
                    <a:pt x="0" y="0"/>
                  </a:lnTo>
                  <a:lnTo>
                    <a:pt x="25" y="27"/>
                  </a:lnTo>
                  <a:lnTo>
                    <a:pt x="25" y="32"/>
                  </a:lnTo>
                </a:path>
              </a:pathLst>
            </a:custGeom>
            <a:solidFill>
              <a:srgbClr val="DBDBCE"/>
            </a:solidFill>
            <a:ln w="12699" cap="rnd">
              <a:solidFill>
                <a:srgbClr val="494936"/>
              </a:solidFill>
              <a:round/>
              <a:headEnd/>
              <a:tailEnd/>
            </a:ln>
          </p:spPr>
          <p:txBody>
            <a:bodyPr/>
            <a:lstStyle/>
            <a:p>
              <a:endParaRPr lang="zh-CN" altLang="en-US"/>
            </a:p>
          </p:txBody>
        </p:sp>
        <p:sp>
          <p:nvSpPr>
            <p:cNvPr id="21698" name="Freeform 49"/>
            <p:cNvSpPr>
              <a:spLocks/>
            </p:cNvSpPr>
            <p:nvPr/>
          </p:nvSpPr>
          <p:spPr bwMode="auto">
            <a:xfrm>
              <a:off x="1115" y="2463"/>
              <a:ext cx="161" cy="21"/>
            </a:xfrm>
            <a:custGeom>
              <a:avLst/>
              <a:gdLst>
                <a:gd name="T0" fmla="*/ 160 w 161"/>
                <a:gd name="T1" fmla="*/ 20 h 21"/>
                <a:gd name="T2" fmla="*/ 142 w 161"/>
                <a:gd name="T3" fmla="*/ 0 h 21"/>
                <a:gd name="T4" fmla="*/ 0 w 161"/>
                <a:gd name="T5" fmla="*/ 0 h 21"/>
                <a:gd name="T6" fmla="*/ 18 w 161"/>
                <a:gd name="T7" fmla="*/ 20 h 21"/>
                <a:gd name="T8" fmla="*/ 160 w 161"/>
                <a:gd name="T9" fmla="*/ 20 h 21"/>
                <a:gd name="T10" fmla="*/ 0 60000 65536"/>
                <a:gd name="T11" fmla="*/ 0 60000 65536"/>
                <a:gd name="T12" fmla="*/ 0 60000 65536"/>
                <a:gd name="T13" fmla="*/ 0 60000 65536"/>
                <a:gd name="T14" fmla="*/ 0 60000 65536"/>
                <a:gd name="T15" fmla="*/ 0 w 161"/>
                <a:gd name="T16" fmla="*/ 0 h 21"/>
                <a:gd name="T17" fmla="*/ 161 w 161"/>
                <a:gd name="T18" fmla="*/ 21 h 21"/>
              </a:gdLst>
              <a:ahLst/>
              <a:cxnLst>
                <a:cxn ang="T10">
                  <a:pos x="T0" y="T1"/>
                </a:cxn>
                <a:cxn ang="T11">
                  <a:pos x="T2" y="T3"/>
                </a:cxn>
                <a:cxn ang="T12">
                  <a:pos x="T4" y="T5"/>
                </a:cxn>
                <a:cxn ang="T13">
                  <a:pos x="T6" y="T7"/>
                </a:cxn>
                <a:cxn ang="T14">
                  <a:pos x="T8" y="T9"/>
                </a:cxn>
              </a:cxnLst>
              <a:rect l="T15" t="T16" r="T17" b="T18"/>
              <a:pathLst>
                <a:path w="161" h="21">
                  <a:moveTo>
                    <a:pt x="160" y="20"/>
                  </a:moveTo>
                  <a:lnTo>
                    <a:pt x="142" y="0"/>
                  </a:lnTo>
                  <a:lnTo>
                    <a:pt x="0" y="0"/>
                  </a:lnTo>
                  <a:lnTo>
                    <a:pt x="18" y="20"/>
                  </a:lnTo>
                  <a:lnTo>
                    <a:pt x="160" y="20"/>
                  </a:lnTo>
                </a:path>
              </a:pathLst>
            </a:custGeom>
            <a:solidFill>
              <a:srgbClr val="C9C9B6"/>
            </a:solidFill>
            <a:ln w="9525" cap="rnd">
              <a:noFill/>
              <a:round/>
              <a:headEnd/>
              <a:tailEnd/>
            </a:ln>
          </p:spPr>
          <p:txBody>
            <a:bodyPr/>
            <a:lstStyle/>
            <a:p>
              <a:endParaRPr lang="zh-CN" altLang="en-US"/>
            </a:p>
          </p:txBody>
        </p:sp>
        <p:sp>
          <p:nvSpPr>
            <p:cNvPr id="21699" name="Freeform 50"/>
            <p:cNvSpPr>
              <a:spLocks/>
            </p:cNvSpPr>
            <p:nvPr/>
          </p:nvSpPr>
          <p:spPr bwMode="auto">
            <a:xfrm>
              <a:off x="1115" y="2463"/>
              <a:ext cx="161" cy="21"/>
            </a:xfrm>
            <a:custGeom>
              <a:avLst/>
              <a:gdLst>
                <a:gd name="T0" fmla="*/ 160 w 161"/>
                <a:gd name="T1" fmla="*/ 20 h 21"/>
                <a:gd name="T2" fmla="*/ 142 w 161"/>
                <a:gd name="T3" fmla="*/ 0 h 21"/>
                <a:gd name="T4" fmla="*/ 0 w 161"/>
                <a:gd name="T5" fmla="*/ 0 h 21"/>
                <a:gd name="T6" fmla="*/ 18 w 161"/>
                <a:gd name="T7" fmla="*/ 20 h 21"/>
                <a:gd name="T8" fmla="*/ 160 w 161"/>
                <a:gd name="T9" fmla="*/ 20 h 21"/>
                <a:gd name="T10" fmla="*/ 0 60000 65536"/>
                <a:gd name="T11" fmla="*/ 0 60000 65536"/>
                <a:gd name="T12" fmla="*/ 0 60000 65536"/>
                <a:gd name="T13" fmla="*/ 0 60000 65536"/>
                <a:gd name="T14" fmla="*/ 0 60000 65536"/>
                <a:gd name="T15" fmla="*/ 0 w 161"/>
                <a:gd name="T16" fmla="*/ 0 h 21"/>
                <a:gd name="T17" fmla="*/ 161 w 161"/>
                <a:gd name="T18" fmla="*/ 21 h 21"/>
              </a:gdLst>
              <a:ahLst/>
              <a:cxnLst>
                <a:cxn ang="T10">
                  <a:pos x="T0" y="T1"/>
                </a:cxn>
                <a:cxn ang="T11">
                  <a:pos x="T2" y="T3"/>
                </a:cxn>
                <a:cxn ang="T12">
                  <a:pos x="T4" y="T5"/>
                </a:cxn>
                <a:cxn ang="T13">
                  <a:pos x="T6" y="T7"/>
                </a:cxn>
                <a:cxn ang="T14">
                  <a:pos x="T8" y="T9"/>
                </a:cxn>
              </a:cxnLst>
              <a:rect l="T15" t="T16" r="T17" b="T18"/>
              <a:pathLst>
                <a:path w="161" h="21">
                  <a:moveTo>
                    <a:pt x="160" y="20"/>
                  </a:moveTo>
                  <a:lnTo>
                    <a:pt x="142" y="0"/>
                  </a:lnTo>
                  <a:lnTo>
                    <a:pt x="0" y="0"/>
                  </a:lnTo>
                  <a:lnTo>
                    <a:pt x="18" y="20"/>
                  </a:lnTo>
                  <a:lnTo>
                    <a:pt x="160" y="20"/>
                  </a:lnTo>
                </a:path>
              </a:pathLst>
            </a:custGeom>
            <a:solidFill>
              <a:srgbClr val="C9C9B6"/>
            </a:solidFill>
            <a:ln w="12699" cap="rnd">
              <a:solidFill>
                <a:srgbClr val="494936"/>
              </a:solidFill>
              <a:round/>
              <a:headEnd/>
              <a:tailEnd/>
            </a:ln>
          </p:spPr>
          <p:txBody>
            <a:bodyPr/>
            <a:lstStyle/>
            <a:p>
              <a:endParaRPr lang="zh-CN" altLang="en-US"/>
            </a:p>
          </p:txBody>
        </p:sp>
        <p:sp>
          <p:nvSpPr>
            <p:cNvPr id="21700" name="Freeform 51"/>
            <p:cNvSpPr>
              <a:spLocks/>
            </p:cNvSpPr>
            <p:nvPr/>
          </p:nvSpPr>
          <p:spPr bwMode="auto">
            <a:xfrm>
              <a:off x="1133" y="2483"/>
              <a:ext cx="143" cy="26"/>
            </a:xfrm>
            <a:custGeom>
              <a:avLst/>
              <a:gdLst>
                <a:gd name="T0" fmla="*/ 142 w 143"/>
                <a:gd name="T1" fmla="*/ 0 h 26"/>
                <a:gd name="T2" fmla="*/ 0 w 143"/>
                <a:gd name="T3" fmla="*/ 0 h 26"/>
                <a:gd name="T4" fmla="*/ 0 w 143"/>
                <a:gd name="T5" fmla="*/ 25 h 26"/>
                <a:gd name="T6" fmla="*/ 142 w 143"/>
                <a:gd name="T7" fmla="*/ 25 h 26"/>
                <a:gd name="T8" fmla="*/ 142 w 143"/>
                <a:gd name="T9" fmla="*/ 0 h 26"/>
                <a:gd name="T10" fmla="*/ 0 60000 65536"/>
                <a:gd name="T11" fmla="*/ 0 60000 65536"/>
                <a:gd name="T12" fmla="*/ 0 60000 65536"/>
                <a:gd name="T13" fmla="*/ 0 60000 65536"/>
                <a:gd name="T14" fmla="*/ 0 60000 65536"/>
                <a:gd name="T15" fmla="*/ 0 w 143"/>
                <a:gd name="T16" fmla="*/ 0 h 26"/>
                <a:gd name="T17" fmla="*/ 143 w 143"/>
                <a:gd name="T18" fmla="*/ 26 h 26"/>
              </a:gdLst>
              <a:ahLst/>
              <a:cxnLst>
                <a:cxn ang="T10">
                  <a:pos x="T0" y="T1"/>
                </a:cxn>
                <a:cxn ang="T11">
                  <a:pos x="T2" y="T3"/>
                </a:cxn>
                <a:cxn ang="T12">
                  <a:pos x="T4" y="T5"/>
                </a:cxn>
                <a:cxn ang="T13">
                  <a:pos x="T6" y="T7"/>
                </a:cxn>
                <a:cxn ang="T14">
                  <a:pos x="T8" y="T9"/>
                </a:cxn>
              </a:cxnLst>
              <a:rect l="T15" t="T16" r="T17" b="T18"/>
              <a:pathLst>
                <a:path w="143" h="26">
                  <a:moveTo>
                    <a:pt x="142" y="0"/>
                  </a:moveTo>
                  <a:lnTo>
                    <a:pt x="0" y="0"/>
                  </a:lnTo>
                  <a:lnTo>
                    <a:pt x="0" y="25"/>
                  </a:lnTo>
                  <a:lnTo>
                    <a:pt x="142" y="25"/>
                  </a:lnTo>
                  <a:lnTo>
                    <a:pt x="142" y="0"/>
                  </a:lnTo>
                </a:path>
              </a:pathLst>
            </a:custGeom>
            <a:solidFill>
              <a:srgbClr val="B7B79D"/>
            </a:solidFill>
            <a:ln w="9525" cap="rnd">
              <a:noFill/>
              <a:round/>
              <a:headEnd/>
              <a:tailEnd/>
            </a:ln>
          </p:spPr>
          <p:txBody>
            <a:bodyPr/>
            <a:lstStyle/>
            <a:p>
              <a:endParaRPr lang="zh-CN" altLang="en-US"/>
            </a:p>
          </p:txBody>
        </p:sp>
        <p:sp>
          <p:nvSpPr>
            <p:cNvPr id="21701" name="Freeform 52"/>
            <p:cNvSpPr>
              <a:spLocks/>
            </p:cNvSpPr>
            <p:nvPr/>
          </p:nvSpPr>
          <p:spPr bwMode="auto">
            <a:xfrm>
              <a:off x="1133" y="2483"/>
              <a:ext cx="143" cy="26"/>
            </a:xfrm>
            <a:custGeom>
              <a:avLst/>
              <a:gdLst>
                <a:gd name="T0" fmla="*/ 142 w 143"/>
                <a:gd name="T1" fmla="*/ 0 h 26"/>
                <a:gd name="T2" fmla="*/ 0 w 143"/>
                <a:gd name="T3" fmla="*/ 0 h 26"/>
                <a:gd name="T4" fmla="*/ 0 w 143"/>
                <a:gd name="T5" fmla="*/ 25 h 26"/>
                <a:gd name="T6" fmla="*/ 142 w 143"/>
                <a:gd name="T7" fmla="*/ 25 h 26"/>
                <a:gd name="T8" fmla="*/ 142 w 143"/>
                <a:gd name="T9" fmla="*/ 0 h 26"/>
                <a:gd name="T10" fmla="*/ 0 60000 65536"/>
                <a:gd name="T11" fmla="*/ 0 60000 65536"/>
                <a:gd name="T12" fmla="*/ 0 60000 65536"/>
                <a:gd name="T13" fmla="*/ 0 60000 65536"/>
                <a:gd name="T14" fmla="*/ 0 60000 65536"/>
                <a:gd name="T15" fmla="*/ 0 w 143"/>
                <a:gd name="T16" fmla="*/ 0 h 26"/>
                <a:gd name="T17" fmla="*/ 143 w 143"/>
                <a:gd name="T18" fmla="*/ 26 h 26"/>
              </a:gdLst>
              <a:ahLst/>
              <a:cxnLst>
                <a:cxn ang="T10">
                  <a:pos x="T0" y="T1"/>
                </a:cxn>
                <a:cxn ang="T11">
                  <a:pos x="T2" y="T3"/>
                </a:cxn>
                <a:cxn ang="T12">
                  <a:pos x="T4" y="T5"/>
                </a:cxn>
                <a:cxn ang="T13">
                  <a:pos x="T6" y="T7"/>
                </a:cxn>
                <a:cxn ang="T14">
                  <a:pos x="T8" y="T9"/>
                </a:cxn>
              </a:cxnLst>
              <a:rect l="T15" t="T16" r="T17" b="T18"/>
              <a:pathLst>
                <a:path w="143" h="26">
                  <a:moveTo>
                    <a:pt x="142" y="0"/>
                  </a:moveTo>
                  <a:lnTo>
                    <a:pt x="0" y="0"/>
                  </a:lnTo>
                  <a:lnTo>
                    <a:pt x="0" y="25"/>
                  </a:lnTo>
                  <a:lnTo>
                    <a:pt x="142" y="25"/>
                  </a:lnTo>
                  <a:lnTo>
                    <a:pt x="142" y="0"/>
                  </a:lnTo>
                </a:path>
              </a:pathLst>
            </a:custGeom>
            <a:solidFill>
              <a:srgbClr val="B7B79D"/>
            </a:solidFill>
            <a:ln w="12699" cap="rnd">
              <a:solidFill>
                <a:srgbClr val="494936"/>
              </a:solidFill>
              <a:round/>
              <a:headEnd/>
              <a:tailEnd/>
            </a:ln>
          </p:spPr>
          <p:txBody>
            <a:bodyPr/>
            <a:lstStyle/>
            <a:p>
              <a:endParaRPr lang="zh-CN" altLang="en-US"/>
            </a:p>
          </p:txBody>
        </p:sp>
        <p:sp>
          <p:nvSpPr>
            <p:cNvPr id="21702" name="Freeform 53"/>
            <p:cNvSpPr>
              <a:spLocks/>
            </p:cNvSpPr>
            <p:nvPr/>
          </p:nvSpPr>
          <p:spPr bwMode="auto">
            <a:xfrm>
              <a:off x="1115" y="2463"/>
              <a:ext cx="19" cy="46"/>
            </a:xfrm>
            <a:custGeom>
              <a:avLst/>
              <a:gdLst>
                <a:gd name="T0" fmla="*/ 18 w 19"/>
                <a:gd name="T1" fmla="*/ 45 h 46"/>
                <a:gd name="T2" fmla="*/ 0 w 19"/>
                <a:gd name="T3" fmla="*/ 27 h 46"/>
                <a:gd name="T4" fmla="*/ 0 w 19"/>
                <a:gd name="T5" fmla="*/ 0 h 46"/>
                <a:gd name="T6" fmla="*/ 18 w 19"/>
                <a:gd name="T7" fmla="*/ 20 h 46"/>
                <a:gd name="T8" fmla="*/ 18 w 19"/>
                <a:gd name="T9" fmla="*/ 45 h 46"/>
                <a:gd name="T10" fmla="*/ 0 60000 65536"/>
                <a:gd name="T11" fmla="*/ 0 60000 65536"/>
                <a:gd name="T12" fmla="*/ 0 60000 65536"/>
                <a:gd name="T13" fmla="*/ 0 60000 65536"/>
                <a:gd name="T14" fmla="*/ 0 60000 65536"/>
                <a:gd name="T15" fmla="*/ 0 w 19"/>
                <a:gd name="T16" fmla="*/ 0 h 46"/>
                <a:gd name="T17" fmla="*/ 19 w 19"/>
                <a:gd name="T18" fmla="*/ 46 h 46"/>
              </a:gdLst>
              <a:ahLst/>
              <a:cxnLst>
                <a:cxn ang="T10">
                  <a:pos x="T0" y="T1"/>
                </a:cxn>
                <a:cxn ang="T11">
                  <a:pos x="T2" y="T3"/>
                </a:cxn>
                <a:cxn ang="T12">
                  <a:pos x="T4" y="T5"/>
                </a:cxn>
                <a:cxn ang="T13">
                  <a:pos x="T6" y="T7"/>
                </a:cxn>
                <a:cxn ang="T14">
                  <a:pos x="T8" y="T9"/>
                </a:cxn>
              </a:cxnLst>
              <a:rect l="T15" t="T16" r="T17" b="T18"/>
              <a:pathLst>
                <a:path w="19" h="46">
                  <a:moveTo>
                    <a:pt x="18" y="45"/>
                  </a:moveTo>
                  <a:lnTo>
                    <a:pt x="0" y="27"/>
                  </a:lnTo>
                  <a:lnTo>
                    <a:pt x="0" y="0"/>
                  </a:lnTo>
                  <a:lnTo>
                    <a:pt x="18" y="20"/>
                  </a:lnTo>
                  <a:lnTo>
                    <a:pt x="18" y="45"/>
                  </a:lnTo>
                </a:path>
              </a:pathLst>
            </a:custGeom>
            <a:solidFill>
              <a:srgbClr val="DBDBCE"/>
            </a:solidFill>
            <a:ln w="9525" cap="rnd">
              <a:noFill/>
              <a:round/>
              <a:headEnd/>
              <a:tailEnd/>
            </a:ln>
          </p:spPr>
          <p:txBody>
            <a:bodyPr/>
            <a:lstStyle/>
            <a:p>
              <a:endParaRPr lang="zh-CN" altLang="en-US"/>
            </a:p>
          </p:txBody>
        </p:sp>
        <p:sp>
          <p:nvSpPr>
            <p:cNvPr id="21703" name="Freeform 54"/>
            <p:cNvSpPr>
              <a:spLocks/>
            </p:cNvSpPr>
            <p:nvPr/>
          </p:nvSpPr>
          <p:spPr bwMode="auto">
            <a:xfrm>
              <a:off x="1115" y="2463"/>
              <a:ext cx="19" cy="46"/>
            </a:xfrm>
            <a:custGeom>
              <a:avLst/>
              <a:gdLst>
                <a:gd name="T0" fmla="*/ 18 w 19"/>
                <a:gd name="T1" fmla="*/ 45 h 46"/>
                <a:gd name="T2" fmla="*/ 0 w 19"/>
                <a:gd name="T3" fmla="*/ 27 h 46"/>
                <a:gd name="T4" fmla="*/ 0 w 19"/>
                <a:gd name="T5" fmla="*/ 0 h 46"/>
                <a:gd name="T6" fmla="*/ 18 w 19"/>
                <a:gd name="T7" fmla="*/ 20 h 46"/>
                <a:gd name="T8" fmla="*/ 18 w 19"/>
                <a:gd name="T9" fmla="*/ 45 h 46"/>
                <a:gd name="T10" fmla="*/ 0 60000 65536"/>
                <a:gd name="T11" fmla="*/ 0 60000 65536"/>
                <a:gd name="T12" fmla="*/ 0 60000 65536"/>
                <a:gd name="T13" fmla="*/ 0 60000 65536"/>
                <a:gd name="T14" fmla="*/ 0 60000 65536"/>
                <a:gd name="T15" fmla="*/ 0 w 19"/>
                <a:gd name="T16" fmla="*/ 0 h 46"/>
                <a:gd name="T17" fmla="*/ 19 w 19"/>
                <a:gd name="T18" fmla="*/ 46 h 46"/>
              </a:gdLst>
              <a:ahLst/>
              <a:cxnLst>
                <a:cxn ang="T10">
                  <a:pos x="T0" y="T1"/>
                </a:cxn>
                <a:cxn ang="T11">
                  <a:pos x="T2" y="T3"/>
                </a:cxn>
                <a:cxn ang="T12">
                  <a:pos x="T4" y="T5"/>
                </a:cxn>
                <a:cxn ang="T13">
                  <a:pos x="T6" y="T7"/>
                </a:cxn>
                <a:cxn ang="T14">
                  <a:pos x="T8" y="T9"/>
                </a:cxn>
              </a:cxnLst>
              <a:rect l="T15" t="T16" r="T17" b="T18"/>
              <a:pathLst>
                <a:path w="19" h="46">
                  <a:moveTo>
                    <a:pt x="18" y="45"/>
                  </a:moveTo>
                  <a:lnTo>
                    <a:pt x="0" y="27"/>
                  </a:lnTo>
                  <a:lnTo>
                    <a:pt x="0" y="0"/>
                  </a:lnTo>
                  <a:lnTo>
                    <a:pt x="18" y="20"/>
                  </a:lnTo>
                  <a:lnTo>
                    <a:pt x="18" y="45"/>
                  </a:lnTo>
                </a:path>
              </a:pathLst>
            </a:custGeom>
            <a:solidFill>
              <a:srgbClr val="DBDBCE"/>
            </a:solidFill>
            <a:ln w="12699" cap="rnd">
              <a:solidFill>
                <a:srgbClr val="494936"/>
              </a:solidFill>
              <a:round/>
              <a:headEnd/>
              <a:tailEnd/>
            </a:ln>
          </p:spPr>
          <p:txBody>
            <a:bodyPr/>
            <a:lstStyle/>
            <a:p>
              <a:endParaRPr lang="zh-CN" altLang="en-US"/>
            </a:p>
          </p:txBody>
        </p:sp>
        <p:sp>
          <p:nvSpPr>
            <p:cNvPr id="21704" name="Freeform 55"/>
            <p:cNvSpPr>
              <a:spLocks/>
            </p:cNvSpPr>
            <p:nvPr/>
          </p:nvSpPr>
          <p:spPr bwMode="auto">
            <a:xfrm>
              <a:off x="1118" y="2463"/>
              <a:ext cx="155" cy="17"/>
            </a:xfrm>
            <a:custGeom>
              <a:avLst/>
              <a:gdLst>
                <a:gd name="T0" fmla="*/ 154 w 155"/>
                <a:gd name="T1" fmla="*/ 16 h 17"/>
                <a:gd name="T2" fmla="*/ 139 w 155"/>
                <a:gd name="T3" fmla="*/ 0 h 17"/>
                <a:gd name="T4" fmla="*/ 0 w 155"/>
                <a:gd name="T5" fmla="*/ 0 h 17"/>
                <a:gd name="T6" fmla="*/ 15 w 155"/>
                <a:gd name="T7" fmla="*/ 16 h 17"/>
                <a:gd name="T8" fmla="*/ 154 w 155"/>
                <a:gd name="T9" fmla="*/ 16 h 17"/>
                <a:gd name="T10" fmla="*/ 0 60000 65536"/>
                <a:gd name="T11" fmla="*/ 0 60000 65536"/>
                <a:gd name="T12" fmla="*/ 0 60000 65536"/>
                <a:gd name="T13" fmla="*/ 0 60000 65536"/>
                <a:gd name="T14" fmla="*/ 0 60000 65536"/>
                <a:gd name="T15" fmla="*/ 0 w 155"/>
                <a:gd name="T16" fmla="*/ 0 h 17"/>
                <a:gd name="T17" fmla="*/ 155 w 155"/>
                <a:gd name="T18" fmla="*/ 17 h 17"/>
              </a:gdLst>
              <a:ahLst/>
              <a:cxnLst>
                <a:cxn ang="T10">
                  <a:pos x="T0" y="T1"/>
                </a:cxn>
                <a:cxn ang="T11">
                  <a:pos x="T2" y="T3"/>
                </a:cxn>
                <a:cxn ang="T12">
                  <a:pos x="T4" y="T5"/>
                </a:cxn>
                <a:cxn ang="T13">
                  <a:pos x="T6" y="T7"/>
                </a:cxn>
                <a:cxn ang="T14">
                  <a:pos x="T8" y="T9"/>
                </a:cxn>
              </a:cxnLst>
              <a:rect l="T15" t="T16" r="T17" b="T18"/>
              <a:pathLst>
                <a:path w="155" h="17">
                  <a:moveTo>
                    <a:pt x="154" y="16"/>
                  </a:moveTo>
                  <a:lnTo>
                    <a:pt x="139" y="0"/>
                  </a:lnTo>
                  <a:lnTo>
                    <a:pt x="0" y="0"/>
                  </a:lnTo>
                  <a:lnTo>
                    <a:pt x="15" y="16"/>
                  </a:lnTo>
                  <a:lnTo>
                    <a:pt x="154" y="16"/>
                  </a:lnTo>
                </a:path>
              </a:pathLst>
            </a:custGeom>
            <a:solidFill>
              <a:srgbClr val="000000"/>
            </a:solidFill>
            <a:ln w="9525" cap="rnd">
              <a:noFill/>
              <a:round/>
              <a:headEnd/>
              <a:tailEnd/>
            </a:ln>
          </p:spPr>
          <p:txBody>
            <a:bodyPr/>
            <a:lstStyle/>
            <a:p>
              <a:endParaRPr lang="zh-CN" altLang="en-US"/>
            </a:p>
          </p:txBody>
        </p:sp>
        <p:sp>
          <p:nvSpPr>
            <p:cNvPr id="21705" name="Freeform 56"/>
            <p:cNvSpPr>
              <a:spLocks/>
            </p:cNvSpPr>
            <p:nvPr/>
          </p:nvSpPr>
          <p:spPr bwMode="auto">
            <a:xfrm>
              <a:off x="1118" y="2463"/>
              <a:ext cx="155" cy="17"/>
            </a:xfrm>
            <a:custGeom>
              <a:avLst/>
              <a:gdLst>
                <a:gd name="T0" fmla="*/ 154 w 155"/>
                <a:gd name="T1" fmla="*/ 16 h 17"/>
                <a:gd name="T2" fmla="*/ 139 w 155"/>
                <a:gd name="T3" fmla="*/ 0 h 17"/>
                <a:gd name="T4" fmla="*/ 0 w 155"/>
                <a:gd name="T5" fmla="*/ 0 h 17"/>
                <a:gd name="T6" fmla="*/ 15 w 155"/>
                <a:gd name="T7" fmla="*/ 16 h 17"/>
                <a:gd name="T8" fmla="*/ 154 w 155"/>
                <a:gd name="T9" fmla="*/ 16 h 17"/>
                <a:gd name="T10" fmla="*/ 0 60000 65536"/>
                <a:gd name="T11" fmla="*/ 0 60000 65536"/>
                <a:gd name="T12" fmla="*/ 0 60000 65536"/>
                <a:gd name="T13" fmla="*/ 0 60000 65536"/>
                <a:gd name="T14" fmla="*/ 0 60000 65536"/>
                <a:gd name="T15" fmla="*/ 0 w 155"/>
                <a:gd name="T16" fmla="*/ 0 h 17"/>
                <a:gd name="T17" fmla="*/ 155 w 155"/>
                <a:gd name="T18" fmla="*/ 17 h 17"/>
              </a:gdLst>
              <a:ahLst/>
              <a:cxnLst>
                <a:cxn ang="T10">
                  <a:pos x="T0" y="T1"/>
                </a:cxn>
                <a:cxn ang="T11">
                  <a:pos x="T2" y="T3"/>
                </a:cxn>
                <a:cxn ang="T12">
                  <a:pos x="T4" y="T5"/>
                </a:cxn>
                <a:cxn ang="T13">
                  <a:pos x="T6" y="T7"/>
                </a:cxn>
                <a:cxn ang="T14">
                  <a:pos x="T8" y="T9"/>
                </a:cxn>
              </a:cxnLst>
              <a:rect l="T15" t="T16" r="T17" b="T18"/>
              <a:pathLst>
                <a:path w="155" h="17">
                  <a:moveTo>
                    <a:pt x="154" y="16"/>
                  </a:moveTo>
                  <a:lnTo>
                    <a:pt x="139" y="0"/>
                  </a:lnTo>
                  <a:lnTo>
                    <a:pt x="0" y="0"/>
                  </a:lnTo>
                  <a:lnTo>
                    <a:pt x="15" y="16"/>
                  </a:lnTo>
                  <a:lnTo>
                    <a:pt x="154" y="16"/>
                  </a:lnTo>
                </a:path>
              </a:pathLst>
            </a:custGeom>
            <a:solidFill>
              <a:srgbClr val="000000"/>
            </a:solidFill>
            <a:ln w="12699" cap="rnd">
              <a:solidFill>
                <a:srgbClr val="000000"/>
              </a:solidFill>
              <a:round/>
              <a:headEnd/>
              <a:tailEnd/>
            </a:ln>
          </p:spPr>
          <p:txBody>
            <a:bodyPr/>
            <a:lstStyle/>
            <a:p>
              <a:endParaRPr lang="zh-CN" altLang="en-US"/>
            </a:p>
          </p:txBody>
        </p:sp>
        <p:sp>
          <p:nvSpPr>
            <p:cNvPr id="21706" name="Freeform 57"/>
            <p:cNvSpPr>
              <a:spLocks/>
            </p:cNvSpPr>
            <p:nvPr/>
          </p:nvSpPr>
          <p:spPr bwMode="auto">
            <a:xfrm>
              <a:off x="1118" y="2348"/>
              <a:ext cx="158" cy="17"/>
            </a:xfrm>
            <a:custGeom>
              <a:avLst/>
              <a:gdLst>
                <a:gd name="T0" fmla="*/ 157 w 158"/>
                <a:gd name="T1" fmla="*/ 16 h 17"/>
                <a:gd name="T2" fmla="*/ 142 w 158"/>
                <a:gd name="T3" fmla="*/ 0 h 17"/>
                <a:gd name="T4" fmla="*/ 0 w 158"/>
                <a:gd name="T5" fmla="*/ 0 h 17"/>
                <a:gd name="T6" fmla="*/ 15 w 158"/>
                <a:gd name="T7" fmla="*/ 16 h 17"/>
                <a:gd name="T8" fmla="*/ 157 w 158"/>
                <a:gd name="T9" fmla="*/ 16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16"/>
                  </a:moveTo>
                  <a:lnTo>
                    <a:pt x="142" y="0"/>
                  </a:lnTo>
                  <a:lnTo>
                    <a:pt x="0" y="0"/>
                  </a:lnTo>
                  <a:lnTo>
                    <a:pt x="15" y="16"/>
                  </a:lnTo>
                  <a:lnTo>
                    <a:pt x="157" y="16"/>
                  </a:lnTo>
                </a:path>
              </a:pathLst>
            </a:custGeom>
            <a:solidFill>
              <a:srgbClr val="C9C9B6"/>
            </a:solidFill>
            <a:ln w="9525" cap="rnd">
              <a:noFill/>
              <a:round/>
              <a:headEnd/>
              <a:tailEnd/>
            </a:ln>
          </p:spPr>
          <p:txBody>
            <a:bodyPr/>
            <a:lstStyle/>
            <a:p>
              <a:endParaRPr lang="zh-CN" altLang="en-US"/>
            </a:p>
          </p:txBody>
        </p:sp>
        <p:sp>
          <p:nvSpPr>
            <p:cNvPr id="21707" name="Freeform 58"/>
            <p:cNvSpPr>
              <a:spLocks/>
            </p:cNvSpPr>
            <p:nvPr/>
          </p:nvSpPr>
          <p:spPr bwMode="auto">
            <a:xfrm>
              <a:off x="1118" y="2348"/>
              <a:ext cx="158" cy="17"/>
            </a:xfrm>
            <a:custGeom>
              <a:avLst/>
              <a:gdLst>
                <a:gd name="T0" fmla="*/ 157 w 158"/>
                <a:gd name="T1" fmla="*/ 16 h 17"/>
                <a:gd name="T2" fmla="*/ 142 w 158"/>
                <a:gd name="T3" fmla="*/ 0 h 17"/>
                <a:gd name="T4" fmla="*/ 0 w 158"/>
                <a:gd name="T5" fmla="*/ 0 h 17"/>
                <a:gd name="T6" fmla="*/ 15 w 158"/>
                <a:gd name="T7" fmla="*/ 16 h 17"/>
                <a:gd name="T8" fmla="*/ 157 w 158"/>
                <a:gd name="T9" fmla="*/ 16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16"/>
                  </a:moveTo>
                  <a:lnTo>
                    <a:pt x="142" y="0"/>
                  </a:lnTo>
                  <a:lnTo>
                    <a:pt x="0" y="0"/>
                  </a:lnTo>
                  <a:lnTo>
                    <a:pt x="15" y="16"/>
                  </a:lnTo>
                  <a:lnTo>
                    <a:pt x="157" y="16"/>
                  </a:lnTo>
                </a:path>
              </a:pathLst>
            </a:custGeom>
            <a:solidFill>
              <a:srgbClr val="C9C9B6"/>
            </a:solidFill>
            <a:ln w="12699" cap="rnd">
              <a:solidFill>
                <a:srgbClr val="494936"/>
              </a:solidFill>
              <a:round/>
              <a:headEnd/>
              <a:tailEnd/>
            </a:ln>
          </p:spPr>
          <p:txBody>
            <a:bodyPr/>
            <a:lstStyle/>
            <a:p>
              <a:endParaRPr lang="zh-CN" altLang="en-US"/>
            </a:p>
          </p:txBody>
        </p:sp>
        <p:sp>
          <p:nvSpPr>
            <p:cNvPr id="21708" name="Rectangle 59"/>
            <p:cNvSpPr>
              <a:spLocks noChangeArrowheads="1"/>
            </p:cNvSpPr>
            <p:nvPr/>
          </p:nvSpPr>
          <p:spPr bwMode="auto">
            <a:xfrm>
              <a:off x="1137" y="2367"/>
              <a:ext cx="136" cy="104"/>
            </a:xfrm>
            <a:prstGeom prst="rect">
              <a:avLst/>
            </a:prstGeom>
            <a:solidFill>
              <a:srgbClr val="B7B79D"/>
            </a:solidFill>
            <a:ln w="12699">
              <a:solidFill>
                <a:srgbClr val="494936"/>
              </a:solidFill>
              <a:miter lim="800000"/>
              <a:headEnd/>
              <a:tailEnd/>
            </a:ln>
          </p:spPr>
          <p:txBody>
            <a:bodyPr wrap="none" anchor="ctr"/>
            <a:lstStyle/>
            <a:p>
              <a:endParaRPr lang="zh-CN" altLang="en-US"/>
            </a:p>
          </p:txBody>
        </p:sp>
        <p:sp>
          <p:nvSpPr>
            <p:cNvPr id="21709" name="Rectangle 60"/>
            <p:cNvSpPr>
              <a:spLocks noChangeArrowheads="1"/>
            </p:cNvSpPr>
            <p:nvPr/>
          </p:nvSpPr>
          <p:spPr bwMode="auto">
            <a:xfrm>
              <a:off x="1149" y="2382"/>
              <a:ext cx="112" cy="79"/>
            </a:xfrm>
            <a:prstGeom prst="rect">
              <a:avLst/>
            </a:prstGeom>
            <a:solidFill>
              <a:srgbClr val="FFFFFF"/>
            </a:solidFill>
            <a:ln w="12699">
              <a:solidFill>
                <a:srgbClr val="494936"/>
              </a:solidFill>
              <a:miter lim="800000"/>
              <a:headEnd/>
              <a:tailEnd/>
            </a:ln>
          </p:spPr>
          <p:txBody>
            <a:bodyPr wrap="none" anchor="ctr"/>
            <a:lstStyle/>
            <a:p>
              <a:endParaRPr lang="zh-CN" altLang="en-US"/>
            </a:p>
          </p:txBody>
        </p:sp>
        <p:sp>
          <p:nvSpPr>
            <p:cNvPr id="21710" name="Freeform 61"/>
            <p:cNvSpPr>
              <a:spLocks/>
            </p:cNvSpPr>
            <p:nvPr/>
          </p:nvSpPr>
          <p:spPr bwMode="auto">
            <a:xfrm>
              <a:off x="1118" y="2348"/>
              <a:ext cx="17" cy="128"/>
            </a:xfrm>
            <a:custGeom>
              <a:avLst/>
              <a:gdLst>
                <a:gd name="T0" fmla="*/ 16 w 17"/>
                <a:gd name="T1" fmla="*/ 127 h 128"/>
                <a:gd name="T2" fmla="*/ 0 w 17"/>
                <a:gd name="T3" fmla="*/ 112 h 128"/>
                <a:gd name="T4" fmla="*/ 0 w 17"/>
                <a:gd name="T5" fmla="*/ 0 h 128"/>
                <a:gd name="T6" fmla="*/ 16 w 17"/>
                <a:gd name="T7" fmla="*/ 15 h 128"/>
                <a:gd name="T8" fmla="*/ 16 w 17"/>
                <a:gd name="T9" fmla="*/ 127 h 128"/>
                <a:gd name="T10" fmla="*/ 0 60000 65536"/>
                <a:gd name="T11" fmla="*/ 0 60000 65536"/>
                <a:gd name="T12" fmla="*/ 0 60000 65536"/>
                <a:gd name="T13" fmla="*/ 0 60000 65536"/>
                <a:gd name="T14" fmla="*/ 0 60000 65536"/>
                <a:gd name="T15" fmla="*/ 0 w 17"/>
                <a:gd name="T16" fmla="*/ 0 h 128"/>
                <a:gd name="T17" fmla="*/ 17 w 17"/>
                <a:gd name="T18" fmla="*/ 128 h 128"/>
              </a:gdLst>
              <a:ahLst/>
              <a:cxnLst>
                <a:cxn ang="T10">
                  <a:pos x="T0" y="T1"/>
                </a:cxn>
                <a:cxn ang="T11">
                  <a:pos x="T2" y="T3"/>
                </a:cxn>
                <a:cxn ang="T12">
                  <a:pos x="T4" y="T5"/>
                </a:cxn>
                <a:cxn ang="T13">
                  <a:pos x="T6" y="T7"/>
                </a:cxn>
                <a:cxn ang="T14">
                  <a:pos x="T8" y="T9"/>
                </a:cxn>
              </a:cxnLst>
              <a:rect l="T15" t="T16" r="T17" b="T18"/>
              <a:pathLst>
                <a:path w="17" h="128">
                  <a:moveTo>
                    <a:pt x="16" y="127"/>
                  </a:moveTo>
                  <a:lnTo>
                    <a:pt x="0" y="112"/>
                  </a:lnTo>
                  <a:lnTo>
                    <a:pt x="0" y="0"/>
                  </a:lnTo>
                  <a:lnTo>
                    <a:pt x="16" y="15"/>
                  </a:lnTo>
                  <a:lnTo>
                    <a:pt x="16" y="127"/>
                  </a:lnTo>
                </a:path>
              </a:pathLst>
            </a:custGeom>
            <a:solidFill>
              <a:srgbClr val="DBDBCE"/>
            </a:solidFill>
            <a:ln w="9525" cap="rnd">
              <a:noFill/>
              <a:round/>
              <a:headEnd/>
              <a:tailEnd/>
            </a:ln>
          </p:spPr>
          <p:txBody>
            <a:bodyPr/>
            <a:lstStyle/>
            <a:p>
              <a:endParaRPr lang="zh-CN" altLang="en-US"/>
            </a:p>
          </p:txBody>
        </p:sp>
        <p:sp>
          <p:nvSpPr>
            <p:cNvPr id="21711" name="Freeform 62"/>
            <p:cNvSpPr>
              <a:spLocks/>
            </p:cNvSpPr>
            <p:nvPr/>
          </p:nvSpPr>
          <p:spPr bwMode="auto">
            <a:xfrm>
              <a:off x="1118" y="2348"/>
              <a:ext cx="17" cy="128"/>
            </a:xfrm>
            <a:custGeom>
              <a:avLst/>
              <a:gdLst>
                <a:gd name="T0" fmla="*/ 16 w 17"/>
                <a:gd name="T1" fmla="*/ 127 h 128"/>
                <a:gd name="T2" fmla="*/ 0 w 17"/>
                <a:gd name="T3" fmla="*/ 112 h 128"/>
                <a:gd name="T4" fmla="*/ 0 w 17"/>
                <a:gd name="T5" fmla="*/ 0 h 128"/>
                <a:gd name="T6" fmla="*/ 16 w 17"/>
                <a:gd name="T7" fmla="*/ 15 h 128"/>
                <a:gd name="T8" fmla="*/ 16 w 17"/>
                <a:gd name="T9" fmla="*/ 127 h 128"/>
                <a:gd name="T10" fmla="*/ 0 60000 65536"/>
                <a:gd name="T11" fmla="*/ 0 60000 65536"/>
                <a:gd name="T12" fmla="*/ 0 60000 65536"/>
                <a:gd name="T13" fmla="*/ 0 60000 65536"/>
                <a:gd name="T14" fmla="*/ 0 60000 65536"/>
                <a:gd name="T15" fmla="*/ 0 w 17"/>
                <a:gd name="T16" fmla="*/ 0 h 128"/>
                <a:gd name="T17" fmla="*/ 17 w 17"/>
                <a:gd name="T18" fmla="*/ 128 h 128"/>
              </a:gdLst>
              <a:ahLst/>
              <a:cxnLst>
                <a:cxn ang="T10">
                  <a:pos x="T0" y="T1"/>
                </a:cxn>
                <a:cxn ang="T11">
                  <a:pos x="T2" y="T3"/>
                </a:cxn>
                <a:cxn ang="T12">
                  <a:pos x="T4" y="T5"/>
                </a:cxn>
                <a:cxn ang="T13">
                  <a:pos x="T6" y="T7"/>
                </a:cxn>
                <a:cxn ang="T14">
                  <a:pos x="T8" y="T9"/>
                </a:cxn>
              </a:cxnLst>
              <a:rect l="T15" t="T16" r="T17" b="T18"/>
              <a:pathLst>
                <a:path w="17" h="128">
                  <a:moveTo>
                    <a:pt x="16" y="127"/>
                  </a:moveTo>
                  <a:lnTo>
                    <a:pt x="0" y="112"/>
                  </a:lnTo>
                  <a:lnTo>
                    <a:pt x="0" y="0"/>
                  </a:lnTo>
                  <a:lnTo>
                    <a:pt x="16" y="15"/>
                  </a:lnTo>
                  <a:lnTo>
                    <a:pt x="16" y="127"/>
                  </a:lnTo>
                </a:path>
              </a:pathLst>
            </a:custGeom>
            <a:solidFill>
              <a:srgbClr val="DBDBCE"/>
            </a:solidFill>
            <a:ln w="12699" cap="rnd">
              <a:solidFill>
                <a:srgbClr val="494936"/>
              </a:solidFill>
              <a:round/>
              <a:headEnd/>
              <a:tailEnd/>
            </a:ln>
          </p:spPr>
          <p:txBody>
            <a:bodyPr/>
            <a:lstStyle/>
            <a:p>
              <a:endParaRPr lang="zh-CN" altLang="en-US"/>
            </a:p>
          </p:txBody>
        </p:sp>
        <p:sp>
          <p:nvSpPr>
            <p:cNvPr id="21712" name="Freeform 63"/>
            <p:cNvSpPr>
              <a:spLocks/>
            </p:cNvSpPr>
            <p:nvPr/>
          </p:nvSpPr>
          <p:spPr bwMode="auto">
            <a:xfrm>
              <a:off x="1125" y="2503"/>
              <a:ext cx="181" cy="28"/>
            </a:xfrm>
            <a:custGeom>
              <a:avLst/>
              <a:gdLst>
                <a:gd name="T0" fmla="*/ 180 w 181"/>
                <a:gd name="T1" fmla="*/ 27 h 28"/>
                <a:gd name="T2" fmla="*/ 157 w 181"/>
                <a:gd name="T3" fmla="*/ 0 h 28"/>
                <a:gd name="T4" fmla="*/ 0 w 181"/>
                <a:gd name="T5" fmla="*/ 0 h 28"/>
                <a:gd name="T6" fmla="*/ 23 w 181"/>
                <a:gd name="T7" fmla="*/ 27 h 28"/>
                <a:gd name="T8" fmla="*/ 180 w 181"/>
                <a:gd name="T9" fmla="*/ 27 h 28"/>
                <a:gd name="T10" fmla="*/ 0 60000 65536"/>
                <a:gd name="T11" fmla="*/ 0 60000 65536"/>
                <a:gd name="T12" fmla="*/ 0 60000 65536"/>
                <a:gd name="T13" fmla="*/ 0 60000 65536"/>
                <a:gd name="T14" fmla="*/ 0 60000 65536"/>
                <a:gd name="T15" fmla="*/ 0 w 181"/>
                <a:gd name="T16" fmla="*/ 0 h 28"/>
                <a:gd name="T17" fmla="*/ 181 w 181"/>
                <a:gd name="T18" fmla="*/ 28 h 28"/>
              </a:gdLst>
              <a:ahLst/>
              <a:cxnLst>
                <a:cxn ang="T10">
                  <a:pos x="T0" y="T1"/>
                </a:cxn>
                <a:cxn ang="T11">
                  <a:pos x="T2" y="T3"/>
                </a:cxn>
                <a:cxn ang="T12">
                  <a:pos x="T4" y="T5"/>
                </a:cxn>
                <a:cxn ang="T13">
                  <a:pos x="T6" y="T7"/>
                </a:cxn>
                <a:cxn ang="T14">
                  <a:pos x="T8" y="T9"/>
                </a:cxn>
              </a:cxnLst>
              <a:rect l="T15" t="T16" r="T17" b="T18"/>
              <a:pathLst>
                <a:path w="181" h="28">
                  <a:moveTo>
                    <a:pt x="180" y="27"/>
                  </a:moveTo>
                  <a:lnTo>
                    <a:pt x="157" y="0"/>
                  </a:lnTo>
                  <a:lnTo>
                    <a:pt x="0" y="0"/>
                  </a:lnTo>
                  <a:lnTo>
                    <a:pt x="23" y="27"/>
                  </a:lnTo>
                  <a:lnTo>
                    <a:pt x="180" y="27"/>
                  </a:lnTo>
                </a:path>
              </a:pathLst>
            </a:custGeom>
            <a:solidFill>
              <a:srgbClr val="C9C9B6"/>
            </a:solidFill>
            <a:ln w="9525" cap="rnd">
              <a:noFill/>
              <a:round/>
              <a:headEnd/>
              <a:tailEnd/>
            </a:ln>
          </p:spPr>
          <p:txBody>
            <a:bodyPr/>
            <a:lstStyle/>
            <a:p>
              <a:endParaRPr lang="zh-CN" altLang="en-US"/>
            </a:p>
          </p:txBody>
        </p:sp>
        <p:sp>
          <p:nvSpPr>
            <p:cNvPr id="21713" name="Freeform 64"/>
            <p:cNvSpPr>
              <a:spLocks/>
            </p:cNvSpPr>
            <p:nvPr/>
          </p:nvSpPr>
          <p:spPr bwMode="auto">
            <a:xfrm>
              <a:off x="1125" y="2503"/>
              <a:ext cx="181" cy="28"/>
            </a:xfrm>
            <a:custGeom>
              <a:avLst/>
              <a:gdLst>
                <a:gd name="T0" fmla="*/ 180 w 181"/>
                <a:gd name="T1" fmla="*/ 27 h 28"/>
                <a:gd name="T2" fmla="*/ 157 w 181"/>
                <a:gd name="T3" fmla="*/ 0 h 28"/>
                <a:gd name="T4" fmla="*/ 0 w 181"/>
                <a:gd name="T5" fmla="*/ 0 h 28"/>
                <a:gd name="T6" fmla="*/ 23 w 181"/>
                <a:gd name="T7" fmla="*/ 27 h 28"/>
                <a:gd name="T8" fmla="*/ 180 w 181"/>
                <a:gd name="T9" fmla="*/ 27 h 28"/>
                <a:gd name="T10" fmla="*/ 0 60000 65536"/>
                <a:gd name="T11" fmla="*/ 0 60000 65536"/>
                <a:gd name="T12" fmla="*/ 0 60000 65536"/>
                <a:gd name="T13" fmla="*/ 0 60000 65536"/>
                <a:gd name="T14" fmla="*/ 0 60000 65536"/>
                <a:gd name="T15" fmla="*/ 0 w 181"/>
                <a:gd name="T16" fmla="*/ 0 h 28"/>
                <a:gd name="T17" fmla="*/ 181 w 181"/>
                <a:gd name="T18" fmla="*/ 28 h 28"/>
              </a:gdLst>
              <a:ahLst/>
              <a:cxnLst>
                <a:cxn ang="T10">
                  <a:pos x="T0" y="T1"/>
                </a:cxn>
                <a:cxn ang="T11">
                  <a:pos x="T2" y="T3"/>
                </a:cxn>
                <a:cxn ang="T12">
                  <a:pos x="T4" y="T5"/>
                </a:cxn>
                <a:cxn ang="T13">
                  <a:pos x="T6" y="T7"/>
                </a:cxn>
                <a:cxn ang="T14">
                  <a:pos x="T8" y="T9"/>
                </a:cxn>
              </a:cxnLst>
              <a:rect l="T15" t="T16" r="T17" b="T18"/>
              <a:pathLst>
                <a:path w="181" h="28">
                  <a:moveTo>
                    <a:pt x="180" y="27"/>
                  </a:moveTo>
                  <a:lnTo>
                    <a:pt x="157" y="0"/>
                  </a:lnTo>
                  <a:lnTo>
                    <a:pt x="0" y="0"/>
                  </a:lnTo>
                  <a:lnTo>
                    <a:pt x="23" y="27"/>
                  </a:lnTo>
                  <a:lnTo>
                    <a:pt x="180" y="27"/>
                  </a:lnTo>
                </a:path>
              </a:pathLst>
            </a:custGeom>
            <a:solidFill>
              <a:srgbClr val="C9C9B6"/>
            </a:solidFill>
            <a:ln w="12699" cap="rnd">
              <a:solidFill>
                <a:srgbClr val="494936"/>
              </a:solidFill>
              <a:round/>
              <a:headEnd/>
              <a:tailEnd/>
            </a:ln>
          </p:spPr>
          <p:txBody>
            <a:bodyPr/>
            <a:lstStyle/>
            <a:p>
              <a:endParaRPr lang="zh-CN" altLang="en-US"/>
            </a:p>
          </p:txBody>
        </p:sp>
        <p:sp>
          <p:nvSpPr>
            <p:cNvPr id="21714" name="Freeform 65"/>
            <p:cNvSpPr>
              <a:spLocks/>
            </p:cNvSpPr>
            <p:nvPr/>
          </p:nvSpPr>
          <p:spPr bwMode="auto">
            <a:xfrm>
              <a:off x="1148" y="2530"/>
              <a:ext cx="158" cy="17"/>
            </a:xfrm>
            <a:custGeom>
              <a:avLst/>
              <a:gdLst>
                <a:gd name="T0" fmla="*/ 157 w 158"/>
                <a:gd name="T1" fmla="*/ 0 h 17"/>
                <a:gd name="T2" fmla="*/ 0 w 158"/>
                <a:gd name="T3" fmla="*/ 0 h 17"/>
                <a:gd name="T4" fmla="*/ 0 w 158"/>
                <a:gd name="T5" fmla="*/ 16 h 17"/>
                <a:gd name="T6" fmla="*/ 157 w 158"/>
                <a:gd name="T7" fmla="*/ 16 h 17"/>
                <a:gd name="T8" fmla="*/ 157 w 158"/>
                <a:gd name="T9" fmla="*/ 0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0"/>
                  </a:moveTo>
                  <a:lnTo>
                    <a:pt x="0" y="0"/>
                  </a:lnTo>
                  <a:lnTo>
                    <a:pt x="0" y="16"/>
                  </a:lnTo>
                  <a:lnTo>
                    <a:pt x="157" y="16"/>
                  </a:lnTo>
                  <a:lnTo>
                    <a:pt x="157" y="0"/>
                  </a:lnTo>
                </a:path>
              </a:pathLst>
            </a:custGeom>
            <a:solidFill>
              <a:srgbClr val="B7B79D"/>
            </a:solidFill>
            <a:ln w="9525" cap="rnd">
              <a:noFill/>
              <a:round/>
              <a:headEnd/>
              <a:tailEnd/>
            </a:ln>
          </p:spPr>
          <p:txBody>
            <a:bodyPr/>
            <a:lstStyle/>
            <a:p>
              <a:endParaRPr lang="zh-CN" altLang="en-US"/>
            </a:p>
          </p:txBody>
        </p:sp>
        <p:sp>
          <p:nvSpPr>
            <p:cNvPr id="21715" name="Freeform 66"/>
            <p:cNvSpPr>
              <a:spLocks/>
            </p:cNvSpPr>
            <p:nvPr/>
          </p:nvSpPr>
          <p:spPr bwMode="auto">
            <a:xfrm>
              <a:off x="1148" y="2530"/>
              <a:ext cx="158" cy="17"/>
            </a:xfrm>
            <a:custGeom>
              <a:avLst/>
              <a:gdLst>
                <a:gd name="T0" fmla="*/ 157 w 158"/>
                <a:gd name="T1" fmla="*/ 0 h 17"/>
                <a:gd name="T2" fmla="*/ 0 w 158"/>
                <a:gd name="T3" fmla="*/ 0 h 17"/>
                <a:gd name="T4" fmla="*/ 0 w 158"/>
                <a:gd name="T5" fmla="*/ 16 h 17"/>
                <a:gd name="T6" fmla="*/ 157 w 158"/>
                <a:gd name="T7" fmla="*/ 16 h 17"/>
                <a:gd name="T8" fmla="*/ 157 w 158"/>
                <a:gd name="T9" fmla="*/ 0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0"/>
                  </a:moveTo>
                  <a:lnTo>
                    <a:pt x="0" y="0"/>
                  </a:lnTo>
                  <a:lnTo>
                    <a:pt x="0" y="16"/>
                  </a:lnTo>
                  <a:lnTo>
                    <a:pt x="157" y="16"/>
                  </a:lnTo>
                  <a:lnTo>
                    <a:pt x="157" y="0"/>
                  </a:lnTo>
                </a:path>
              </a:pathLst>
            </a:custGeom>
            <a:solidFill>
              <a:srgbClr val="B7B79D"/>
            </a:solidFill>
            <a:ln w="12699" cap="rnd">
              <a:solidFill>
                <a:srgbClr val="494936"/>
              </a:solidFill>
              <a:round/>
              <a:headEnd/>
              <a:tailEnd/>
            </a:ln>
          </p:spPr>
          <p:txBody>
            <a:bodyPr/>
            <a:lstStyle/>
            <a:p>
              <a:endParaRPr lang="zh-CN" altLang="en-US"/>
            </a:p>
          </p:txBody>
        </p:sp>
      </p:grpSp>
      <p:sp>
        <p:nvSpPr>
          <p:cNvPr id="21530" name="Freeform 67"/>
          <p:cNvSpPr>
            <a:spLocks/>
          </p:cNvSpPr>
          <p:nvPr/>
        </p:nvSpPr>
        <p:spPr bwMode="auto">
          <a:xfrm>
            <a:off x="2180696" y="4435476"/>
            <a:ext cx="141023" cy="55563"/>
          </a:xfrm>
          <a:custGeom>
            <a:avLst/>
            <a:gdLst>
              <a:gd name="T0" fmla="*/ 2147483647 w 68"/>
              <a:gd name="T1" fmla="*/ 2147483647 h 31"/>
              <a:gd name="T2" fmla="*/ 2147483647 w 68"/>
              <a:gd name="T3" fmla="*/ 2147483647 h 31"/>
              <a:gd name="T4" fmla="*/ 2147483647 w 68"/>
              <a:gd name="T5" fmla="*/ 0 h 31"/>
              <a:gd name="T6" fmla="*/ 2147483647 w 68"/>
              <a:gd name="T7" fmla="*/ 2147483647 h 31"/>
              <a:gd name="T8" fmla="*/ 2147483647 w 68"/>
              <a:gd name="T9" fmla="*/ 2147483647 h 31"/>
              <a:gd name="T10" fmla="*/ 0 w 68"/>
              <a:gd name="T11" fmla="*/ 2147483647 h 31"/>
              <a:gd name="T12" fmla="*/ 2147483647 w 68"/>
              <a:gd name="T13" fmla="*/ 2147483647 h 31"/>
              <a:gd name="T14" fmla="*/ 2147483647 w 68"/>
              <a:gd name="T15" fmla="*/ 2147483647 h 31"/>
              <a:gd name="T16" fmla="*/ 2147483647 w 68"/>
              <a:gd name="T17" fmla="*/ 2147483647 h 31"/>
              <a:gd name="T18" fmla="*/ 2147483647 w 68"/>
              <a:gd name="T19" fmla="*/ 2147483647 h 31"/>
              <a:gd name="T20" fmla="*/ 2147483647 w 68"/>
              <a:gd name="T21" fmla="*/ 2147483647 h 31"/>
              <a:gd name="T22" fmla="*/ 2147483647 w 68"/>
              <a:gd name="T23" fmla="*/ 2147483647 h 31"/>
              <a:gd name="T24" fmla="*/ 2147483647 w 68"/>
              <a:gd name="T25" fmla="*/ 2147483647 h 31"/>
              <a:gd name="T26" fmla="*/ 2147483647 w 68"/>
              <a:gd name="T27" fmla="*/ 2147483647 h 31"/>
              <a:gd name="T28" fmla="*/ 2147483647 w 68"/>
              <a:gd name="T29" fmla="*/ 2147483647 h 31"/>
              <a:gd name="T30" fmla="*/ 2147483647 w 68"/>
              <a:gd name="T31" fmla="*/ 2147483647 h 31"/>
              <a:gd name="T32" fmla="*/ 2147483647 w 68"/>
              <a:gd name="T33" fmla="*/ 2147483647 h 31"/>
              <a:gd name="T34" fmla="*/ 2147483647 w 68"/>
              <a:gd name="T35" fmla="*/ 2147483647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31"/>
              <a:gd name="T56" fmla="*/ 68 w 68"/>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31">
                <a:moveTo>
                  <a:pt x="67" y="13"/>
                </a:moveTo>
                <a:lnTo>
                  <a:pt x="47" y="13"/>
                </a:lnTo>
                <a:lnTo>
                  <a:pt x="32" y="0"/>
                </a:lnTo>
                <a:lnTo>
                  <a:pt x="12" y="8"/>
                </a:lnTo>
                <a:lnTo>
                  <a:pt x="7" y="10"/>
                </a:lnTo>
                <a:lnTo>
                  <a:pt x="0" y="15"/>
                </a:lnTo>
                <a:lnTo>
                  <a:pt x="2" y="25"/>
                </a:lnTo>
                <a:lnTo>
                  <a:pt x="7" y="25"/>
                </a:lnTo>
                <a:lnTo>
                  <a:pt x="10" y="18"/>
                </a:lnTo>
                <a:lnTo>
                  <a:pt x="12" y="15"/>
                </a:lnTo>
                <a:lnTo>
                  <a:pt x="22" y="18"/>
                </a:lnTo>
                <a:lnTo>
                  <a:pt x="15" y="20"/>
                </a:lnTo>
                <a:lnTo>
                  <a:pt x="12" y="20"/>
                </a:lnTo>
                <a:lnTo>
                  <a:pt x="12" y="25"/>
                </a:lnTo>
                <a:lnTo>
                  <a:pt x="35" y="30"/>
                </a:lnTo>
                <a:lnTo>
                  <a:pt x="50" y="25"/>
                </a:lnTo>
                <a:lnTo>
                  <a:pt x="64" y="25"/>
                </a:lnTo>
                <a:lnTo>
                  <a:pt x="67" y="13"/>
                </a:lnTo>
              </a:path>
            </a:pathLst>
          </a:custGeom>
          <a:solidFill>
            <a:srgbClr val="006C88"/>
          </a:solidFill>
          <a:ln w="9525" cap="rnd">
            <a:noFill/>
            <a:round/>
            <a:headEnd/>
            <a:tailEnd/>
          </a:ln>
        </p:spPr>
        <p:txBody>
          <a:bodyPr/>
          <a:lstStyle/>
          <a:p>
            <a:endParaRPr lang="zh-CN" altLang="en-US"/>
          </a:p>
        </p:txBody>
      </p:sp>
      <p:sp>
        <p:nvSpPr>
          <p:cNvPr id="21531" name="Freeform 68"/>
          <p:cNvSpPr>
            <a:spLocks/>
          </p:cNvSpPr>
          <p:nvPr/>
        </p:nvSpPr>
        <p:spPr bwMode="auto">
          <a:xfrm>
            <a:off x="2302802" y="4449763"/>
            <a:ext cx="187457" cy="68262"/>
          </a:xfrm>
          <a:custGeom>
            <a:avLst/>
            <a:gdLst>
              <a:gd name="T0" fmla="*/ 2147483647 w 89"/>
              <a:gd name="T1" fmla="*/ 0 h 38"/>
              <a:gd name="T2" fmla="*/ 2147483647 w 89"/>
              <a:gd name="T3" fmla="*/ 2147483647 h 38"/>
              <a:gd name="T4" fmla="*/ 0 w 89"/>
              <a:gd name="T5" fmla="*/ 2147483647 h 38"/>
              <a:gd name="T6" fmla="*/ 0 w 89"/>
              <a:gd name="T7" fmla="*/ 2147483647 h 38"/>
              <a:gd name="T8" fmla="*/ 2147483647 w 89"/>
              <a:gd name="T9" fmla="*/ 2147483647 h 38"/>
              <a:gd name="T10" fmla="*/ 2147483647 w 89"/>
              <a:gd name="T11" fmla="*/ 0 h 38"/>
              <a:gd name="T12" fmla="*/ 0 60000 65536"/>
              <a:gd name="T13" fmla="*/ 0 60000 65536"/>
              <a:gd name="T14" fmla="*/ 0 60000 65536"/>
              <a:gd name="T15" fmla="*/ 0 60000 65536"/>
              <a:gd name="T16" fmla="*/ 0 60000 65536"/>
              <a:gd name="T17" fmla="*/ 0 60000 65536"/>
              <a:gd name="T18" fmla="*/ 0 w 89"/>
              <a:gd name="T19" fmla="*/ 0 h 38"/>
              <a:gd name="T20" fmla="*/ 89 w 8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89" h="38">
                <a:moveTo>
                  <a:pt x="88" y="0"/>
                </a:moveTo>
                <a:lnTo>
                  <a:pt x="5" y="2"/>
                </a:lnTo>
                <a:lnTo>
                  <a:pt x="0" y="10"/>
                </a:lnTo>
                <a:lnTo>
                  <a:pt x="0" y="25"/>
                </a:lnTo>
                <a:lnTo>
                  <a:pt x="65" y="37"/>
                </a:lnTo>
                <a:lnTo>
                  <a:pt x="88" y="0"/>
                </a:lnTo>
              </a:path>
            </a:pathLst>
          </a:custGeom>
          <a:solidFill>
            <a:srgbClr val="006C88"/>
          </a:solidFill>
          <a:ln w="9525" cap="rnd">
            <a:noFill/>
            <a:round/>
            <a:headEnd/>
            <a:tailEnd/>
          </a:ln>
        </p:spPr>
        <p:txBody>
          <a:bodyPr/>
          <a:lstStyle/>
          <a:p>
            <a:endParaRPr lang="zh-CN" altLang="en-US"/>
          </a:p>
        </p:txBody>
      </p:sp>
      <p:sp>
        <p:nvSpPr>
          <p:cNvPr id="21532" name="Freeform 69"/>
          <p:cNvSpPr>
            <a:spLocks/>
          </p:cNvSpPr>
          <p:nvPr/>
        </p:nvSpPr>
        <p:spPr bwMode="auto">
          <a:xfrm>
            <a:off x="2302802" y="4449763"/>
            <a:ext cx="187457" cy="68262"/>
          </a:xfrm>
          <a:custGeom>
            <a:avLst/>
            <a:gdLst>
              <a:gd name="T0" fmla="*/ 2147483647 w 89"/>
              <a:gd name="T1" fmla="*/ 0 h 38"/>
              <a:gd name="T2" fmla="*/ 2147483647 w 89"/>
              <a:gd name="T3" fmla="*/ 2147483647 h 38"/>
              <a:gd name="T4" fmla="*/ 0 w 89"/>
              <a:gd name="T5" fmla="*/ 2147483647 h 38"/>
              <a:gd name="T6" fmla="*/ 0 w 89"/>
              <a:gd name="T7" fmla="*/ 2147483647 h 38"/>
              <a:gd name="T8" fmla="*/ 2147483647 w 89"/>
              <a:gd name="T9" fmla="*/ 2147483647 h 38"/>
              <a:gd name="T10" fmla="*/ 2147483647 w 89"/>
              <a:gd name="T11" fmla="*/ 0 h 38"/>
              <a:gd name="T12" fmla="*/ 0 60000 65536"/>
              <a:gd name="T13" fmla="*/ 0 60000 65536"/>
              <a:gd name="T14" fmla="*/ 0 60000 65536"/>
              <a:gd name="T15" fmla="*/ 0 60000 65536"/>
              <a:gd name="T16" fmla="*/ 0 60000 65536"/>
              <a:gd name="T17" fmla="*/ 0 60000 65536"/>
              <a:gd name="T18" fmla="*/ 0 w 89"/>
              <a:gd name="T19" fmla="*/ 0 h 38"/>
              <a:gd name="T20" fmla="*/ 89 w 8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89" h="38">
                <a:moveTo>
                  <a:pt x="88" y="0"/>
                </a:moveTo>
                <a:lnTo>
                  <a:pt x="5" y="2"/>
                </a:lnTo>
                <a:lnTo>
                  <a:pt x="0" y="10"/>
                </a:lnTo>
                <a:lnTo>
                  <a:pt x="0" y="25"/>
                </a:lnTo>
                <a:lnTo>
                  <a:pt x="65" y="37"/>
                </a:lnTo>
                <a:lnTo>
                  <a:pt x="88" y="0"/>
                </a:lnTo>
              </a:path>
            </a:pathLst>
          </a:custGeom>
          <a:solidFill>
            <a:srgbClr val="006C88"/>
          </a:solidFill>
          <a:ln w="12699" cap="rnd">
            <a:solidFill>
              <a:srgbClr val="000000"/>
            </a:solidFill>
            <a:round/>
            <a:headEnd/>
            <a:tailEnd/>
          </a:ln>
        </p:spPr>
        <p:txBody>
          <a:bodyPr/>
          <a:lstStyle/>
          <a:p>
            <a:endParaRPr lang="zh-CN" altLang="en-US"/>
          </a:p>
        </p:txBody>
      </p:sp>
      <p:sp>
        <p:nvSpPr>
          <p:cNvPr id="21533" name="Freeform 70"/>
          <p:cNvSpPr>
            <a:spLocks/>
          </p:cNvSpPr>
          <p:nvPr/>
        </p:nvSpPr>
        <p:spPr bwMode="auto">
          <a:xfrm>
            <a:off x="2137702" y="4779963"/>
            <a:ext cx="132423" cy="139700"/>
          </a:xfrm>
          <a:custGeom>
            <a:avLst/>
            <a:gdLst>
              <a:gd name="T0" fmla="*/ 2147483647 w 63"/>
              <a:gd name="T1" fmla="*/ 0 h 78"/>
              <a:gd name="T2" fmla="*/ 2147483647 w 63"/>
              <a:gd name="T3" fmla="*/ 2147483647 h 78"/>
              <a:gd name="T4" fmla="*/ 2147483647 w 63"/>
              <a:gd name="T5" fmla="*/ 2147483647 h 78"/>
              <a:gd name="T6" fmla="*/ 2147483647 w 63"/>
              <a:gd name="T7" fmla="*/ 2147483647 h 78"/>
              <a:gd name="T8" fmla="*/ 0 w 63"/>
              <a:gd name="T9" fmla="*/ 2147483647 h 78"/>
              <a:gd name="T10" fmla="*/ 2147483647 w 63"/>
              <a:gd name="T11" fmla="*/ 2147483647 h 78"/>
              <a:gd name="T12" fmla="*/ 2147483647 w 63"/>
              <a:gd name="T13" fmla="*/ 2147483647 h 78"/>
              <a:gd name="T14" fmla="*/ 2147483647 w 63"/>
              <a:gd name="T15" fmla="*/ 2147483647 h 78"/>
              <a:gd name="T16" fmla="*/ 2147483647 w 63"/>
              <a:gd name="T17" fmla="*/ 2147483647 h 78"/>
              <a:gd name="T18" fmla="*/ 2147483647 w 63"/>
              <a:gd name="T19" fmla="*/ 2147483647 h 78"/>
              <a:gd name="T20" fmla="*/ 2147483647 w 63"/>
              <a:gd name="T21" fmla="*/ 2147483647 h 78"/>
              <a:gd name="T22" fmla="*/ 2147483647 w 63"/>
              <a:gd name="T23" fmla="*/ 2147483647 h 78"/>
              <a:gd name="T24" fmla="*/ 2147483647 w 63"/>
              <a:gd name="T25" fmla="*/ 2147483647 h 78"/>
              <a:gd name="T26" fmla="*/ 2147483647 w 63"/>
              <a:gd name="T27" fmla="*/ 2147483647 h 78"/>
              <a:gd name="T28" fmla="*/ 2147483647 w 63"/>
              <a:gd name="T29" fmla="*/ 2147483647 h 78"/>
              <a:gd name="T30" fmla="*/ 2147483647 w 63"/>
              <a:gd name="T31" fmla="*/ 0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
              <a:gd name="T49" fmla="*/ 0 h 78"/>
              <a:gd name="T50" fmla="*/ 63 w 63"/>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 h="78">
                <a:moveTo>
                  <a:pt x="27" y="0"/>
                </a:moveTo>
                <a:lnTo>
                  <a:pt x="25" y="35"/>
                </a:lnTo>
                <a:lnTo>
                  <a:pt x="20" y="37"/>
                </a:lnTo>
                <a:lnTo>
                  <a:pt x="2" y="50"/>
                </a:lnTo>
                <a:lnTo>
                  <a:pt x="0" y="70"/>
                </a:lnTo>
                <a:lnTo>
                  <a:pt x="17" y="70"/>
                </a:lnTo>
                <a:lnTo>
                  <a:pt x="30" y="70"/>
                </a:lnTo>
                <a:lnTo>
                  <a:pt x="30" y="75"/>
                </a:lnTo>
                <a:lnTo>
                  <a:pt x="50" y="77"/>
                </a:lnTo>
                <a:lnTo>
                  <a:pt x="57" y="77"/>
                </a:lnTo>
                <a:lnTo>
                  <a:pt x="62" y="77"/>
                </a:lnTo>
                <a:lnTo>
                  <a:pt x="62" y="60"/>
                </a:lnTo>
                <a:lnTo>
                  <a:pt x="60" y="55"/>
                </a:lnTo>
                <a:lnTo>
                  <a:pt x="55" y="42"/>
                </a:lnTo>
                <a:lnTo>
                  <a:pt x="57" y="7"/>
                </a:lnTo>
                <a:lnTo>
                  <a:pt x="27" y="0"/>
                </a:lnTo>
              </a:path>
            </a:pathLst>
          </a:custGeom>
          <a:solidFill>
            <a:srgbClr val="006C88"/>
          </a:solidFill>
          <a:ln w="9525" cap="rnd">
            <a:noFill/>
            <a:round/>
            <a:headEnd/>
            <a:tailEnd/>
          </a:ln>
        </p:spPr>
        <p:txBody>
          <a:bodyPr/>
          <a:lstStyle/>
          <a:p>
            <a:endParaRPr lang="zh-CN" altLang="en-US"/>
          </a:p>
        </p:txBody>
      </p:sp>
      <p:sp>
        <p:nvSpPr>
          <p:cNvPr id="21534" name="Freeform 71"/>
          <p:cNvSpPr>
            <a:spLocks/>
          </p:cNvSpPr>
          <p:nvPr/>
        </p:nvSpPr>
        <p:spPr bwMode="auto">
          <a:xfrm>
            <a:off x="1981200" y="4864100"/>
            <a:ext cx="201216" cy="141288"/>
          </a:xfrm>
          <a:custGeom>
            <a:avLst/>
            <a:gdLst>
              <a:gd name="T0" fmla="*/ 2147483647 w 96"/>
              <a:gd name="T1" fmla="*/ 0 h 79"/>
              <a:gd name="T2" fmla="*/ 2147483647 w 96"/>
              <a:gd name="T3" fmla="*/ 2147483647 h 79"/>
              <a:gd name="T4" fmla="*/ 2147483647 w 96"/>
              <a:gd name="T5" fmla="*/ 2147483647 h 79"/>
              <a:gd name="T6" fmla="*/ 2147483647 w 96"/>
              <a:gd name="T7" fmla="*/ 2147483647 h 79"/>
              <a:gd name="T8" fmla="*/ 2147483647 w 96"/>
              <a:gd name="T9" fmla="*/ 2147483647 h 79"/>
              <a:gd name="T10" fmla="*/ 2147483647 w 96"/>
              <a:gd name="T11" fmla="*/ 2147483647 h 79"/>
              <a:gd name="T12" fmla="*/ 0 w 96"/>
              <a:gd name="T13" fmla="*/ 2147483647 h 79"/>
              <a:gd name="T14" fmla="*/ 2147483647 w 96"/>
              <a:gd name="T15" fmla="*/ 2147483647 h 79"/>
              <a:gd name="T16" fmla="*/ 2147483647 w 96"/>
              <a:gd name="T17" fmla="*/ 2147483647 h 79"/>
              <a:gd name="T18" fmla="*/ 2147483647 w 96"/>
              <a:gd name="T19" fmla="*/ 2147483647 h 79"/>
              <a:gd name="T20" fmla="*/ 2147483647 w 96"/>
              <a:gd name="T21" fmla="*/ 2147483647 h 79"/>
              <a:gd name="T22" fmla="*/ 2147483647 w 96"/>
              <a:gd name="T23" fmla="*/ 2147483647 h 79"/>
              <a:gd name="T24" fmla="*/ 2147483647 w 96"/>
              <a:gd name="T25" fmla="*/ 2147483647 h 79"/>
              <a:gd name="T26" fmla="*/ 2147483647 w 96"/>
              <a:gd name="T27" fmla="*/ 2147483647 h 79"/>
              <a:gd name="T28" fmla="*/ 2147483647 w 96"/>
              <a:gd name="T29" fmla="*/ 2147483647 h 79"/>
              <a:gd name="T30" fmla="*/ 2147483647 w 96"/>
              <a:gd name="T31" fmla="*/ 2147483647 h 79"/>
              <a:gd name="T32" fmla="*/ 2147483647 w 96"/>
              <a:gd name="T33" fmla="*/ 2147483647 h 79"/>
              <a:gd name="T34" fmla="*/ 2147483647 w 96"/>
              <a:gd name="T35" fmla="*/ 2147483647 h 79"/>
              <a:gd name="T36" fmla="*/ 2147483647 w 96"/>
              <a:gd name="T37" fmla="*/ 2147483647 h 79"/>
              <a:gd name="T38" fmla="*/ 2147483647 w 96"/>
              <a:gd name="T39" fmla="*/ 2147483647 h 79"/>
              <a:gd name="T40" fmla="*/ 2147483647 w 96"/>
              <a:gd name="T41" fmla="*/ 2147483647 h 79"/>
              <a:gd name="T42" fmla="*/ 2147483647 w 96"/>
              <a:gd name="T43" fmla="*/ 2147483647 h 79"/>
              <a:gd name="T44" fmla="*/ 2147483647 w 96"/>
              <a:gd name="T45" fmla="*/ 0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9"/>
              <a:gd name="T71" fmla="*/ 96 w 96"/>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9">
                <a:moveTo>
                  <a:pt x="47" y="0"/>
                </a:moveTo>
                <a:lnTo>
                  <a:pt x="52" y="25"/>
                </a:lnTo>
                <a:lnTo>
                  <a:pt x="45" y="25"/>
                </a:lnTo>
                <a:lnTo>
                  <a:pt x="30" y="35"/>
                </a:lnTo>
                <a:lnTo>
                  <a:pt x="10" y="35"/>
                </a:lnTo>
                <a:lnTo>
                  <a:pt x="3" y="38"/>
                </a:lnTo>
                <a:lnTo>
                  <a:pt x="0" y="45"/>
                </a:lnTo>
                <a:lnTo>
                  <a:pt x="3" y="53"/>
                </a:lnTo>
                <a:lnTo>
                  <a:pt x="23" y="65"/>
                </a:lnTo>
                <a:lnTo>
                  <a:pt x="30" y="68"/>
                </a:lnTo>
                <a:lnTo>
                  <a:pt x="43" y="68"/>
                </a:lnTo>
                <a:lnTo>
                  <a:pt x="62" y="70"/>
                </a:lnTo>
                <a:lnTo>
                  <a:pt x="62" y="78"/>
                </a:lnTo>
                <a:lnTo>
                  <a:pt x="70" y="78"/>
                </a:lnTo>
                <a:lnTo>
                  <a:pt x="80" y="78"/>
                </a:lnTo>
                <a:lnTo>
                  <a:pt x="87" y="75"/>
                </a:lnTo>
                <a:lnTo>
                  <a:pt x="95" y="70"/>
                </a:lnTo>
                <a:lnTo>
                  <a:pt x="95" y="58"/>
                </a:lnTo>
                <a:lnTo>
                  <a:pt x="90" y="45"/>
                </a:lnTo>
                <a:lnTo>
                  <a:pt x="87" y="38"/>
                </a:lnTo>
                <a:lnTo>
                  <a:pt x="82" y="30"/>
                </a:lnTo>
                <a:lnTo>
                  <a:pt x="77" y="5"/>
                </a:lnTo>
                <a:lnTo>
                  <a:pt x="47" y="0"/>
                </a:lnTo>
              </a:path>
            </a:pathLst>
          </a:custGeom>
          <a:solidFill>
            <a:srgbClr val="006C88"/>
          </a:solidFill>
          <a:ln w="9525" cap="rnd">
            <a:noFill/>
            <a:round/>
            <a:headEnd/>
            <a:tailEnd/>
          </a:ln>
        </p:spPr>
        <p:txBody>
          <a:bodyPr/>
          <a:lstStyle/>
          <a:p>
            <a:endParaRPr lang="zh-CN" altLang="en-US"/>
          </a:p>
        </p:txBody>
      </p:sp>
      <p:sp>
        <p:nvSpPr>
          <p:cNvPr id="21535" name="Freeform 72"/>
          <p:cNvSpPr>
            <a:spLocks/>
          </p:cNvSpPr>
          <p:nvPr/>
        </p:nvSpPr>
        <p:spPr bwMode="auto">
          <a:xfrm>
            <a:off x="2168658" y="4752975"/>
            <a:ext cx="153061" cy="77788"/>
          </a:xfrm>
          <a:custGeom>
            <a:avLst/>
            <a:gdLst>
              <a:gd name="T0" fmla="*/ 2147483647 w 73"/>
              <a:gd name="T1" fmla="*/ 2147483647 h 43"/>
              <a:gd name="T2" fmla="*/ 2147483647 w 73"/>
              <a:gd name="T3" fmla="*/ 0 h 43"/>
              <a:gd name="T4" fmla="*/ 0 w 73"/>
              <a:gd name="T5" fmla="*/ 2147483647 h 43"/>
              <a:gd name="T6" fmla="*/ 0 w 73"/>
              <a:gd name="T7" fmla="*/ 2147483647 h 43"/>
              <a:gd name="T8" fmla="*/ 2147483647 w 73"/>
              <a:gd name="T9" fmla="*/ 2147483647 h 43"/>
              <a:gd name="T10" fmla="*/ 2147483647 w 73"/>
              <a:gd name="T11" fmla="*/ 2147483647 h 43"/>
              <a:gd name="T12" fmla="*/ 2147483647 w 73"/>
              <a:gd name="T13" fmla="*/ 2147483647 h 43"/>
              <a:gd name="T14" fmla="*/ 0 60000 65536"/>
              <a:gd name="T15" fmla="*/ 0 60000 65536"/>
              <a:gd name="T16" fmla="*/ 0 60000 65536"/>
              <a:gd name="T17" fmla="*/ 0 60000 65536"/>
              <a:gd name="T18" fmla="*/ 0 60000 65536"/>
              <a:gd name="T19" fmla="*/ 0 60000 65536"/>
              <a:gd name="T20" fmla="*/ 0 60000 65536"/>
              <a:gd name="T21" fmla="*/ 0 w 73"/>
              <a:gd name="T22" fmla="*/ 0 h 43"/>
              <a:gd name="T23" fmla="*/ 73 w 73"/>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43">
                <a:moveTo>
                  <a:pt x="72" y="25"/>
                </a:moveTo>
                <a:lnTo>
                  <a:pt x="2" y="0"/>
                </a:lnTo>
                <a:lnTo>
                  <a:pt x="0" y="5"/>
                </a:lnTo>
                <a:lnTo>
                  <a:pt x="0" y="12"/>
                </a:lnTo>
                <a:lnTo>
                  <a:pt x="2" y="17"/>
                </a:lnTo>
                <a:lnTo>
                  <a:pt x="67" y="42"/>
                </a:lnTo>
                <a:lnTo>
                  <a:pt x="72" y="25"/>
                </a:lnTo>
              </a:path>
            </a:pathLst>
          </a:custGeom>
          <a:solidFill>
            <a:srgbClr val="006C88"/>
          </a:solidFill>
          <a:ln w="9525" cap="rnd">
            <a:noFill/>
            <a:round/>
            <a:headEnd/>
            <a:tailEnd/>
          </a:ln>
        </p:spPr>
        <p:txBody>
          <a:bodyPr/>
          <a:lstStyle/>
          <a:p>
            <a:endParaRPr lang="zh-CN" altLang="en-US"/>
          </a:p>
        </p:txBody>
      </p:sp>
      <p:sp>
        <p:nvSpPr>
          <p:cNvPr id="21536" name="Freeform 73"/>
          <p:cNvSpPr>
            <a:spLocks/>
          </p:cNvSpPr>
          <p:nvPr/>
        </p:nvSpPr>
        <p:spPr bwMode="auto">
          <a:xfrm>
            <a:off x="2041393" y="4619626"/>
            <a:ext cx="280326" cy="269875"/>
          </a:xfrm>
          <a:custGeom>
            <a:avLst/>
            <a:gdLst>
              <a:gd name="T0" fmla="*/ 2147483647 w 135"/>
              <a:gd name="T1" fmla="*/ 0 h 151"/>
              <a:gd name="T2" fmla="*/ 2147483647 w 135"/>
              <a:gd name="T3" fmla="*/ 2147483647 h 151"/>
              <a:gd name="T4" fmla="*/ 2147483647 w 135"/>
              <a:gd name="T5" fmla="*/ 2147483647 h 151"/>
              <a:gd name="T6" fmla="*/ 2147483647 w 135"/>
              <a:gd name="T7" fmla="*/ 2147483647 h 151"/>
              <a:gd name="T8" fmla="*/ 0 w 135"/>
              <a:gd name="T9" fmla="*/ 2147483647 h 151"/>
              <a:gd name="T10" fmla="*/ 2147483647 w 135"/>
              <a:gd name="T11" fmla="*/ 2147483647 h 151"/>
              <a:gd name="T12" fmla="*/ 2147483647 w 135"/>
              <a:gd name="T13" fmla="*/ 2147483647 h 151"/>
              <a:gd name="T14" fmla="*/ 2147483647 w 135"/>
              <a:gd name="T15" fmla="*/ 2147483647 h 151"/>
              <a:gd name="T16" fmla="*/ 2147483647 w 135"/>
              <a:gd name="T17" fmla="*/ 2147483647 h 151"/>
              <a:gd name="T18" fmla="*/ 2147483647 w 135"/>
              <a:gd name="T19" fmla="*/ 2147483647 h 151"/>
              <a:gd name="T20" fmla="*/ 2147483647 w 135"/>
              <a:gd name="T21" fmla="*/ 2147483647 h 151"/>
              <a:gd name="T22" fmla="*/ 2147483647 w 135"/>
              <a:gd name="T23" fmla="*/ 2147483647 h 151"/>
              <a:gd name="T24" fmla="*/ 2147483647 w 135"/>
              <a:gd name="T25" fmla="*/ 0 h 1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5"/>
              <a:gd name="T40" fmla="*/ 0 h 151"/>
              <a:gd name="T41" fmla="*/ 135 w 135"/>
              <a:gd name="T42" fmla="*/ 151 h 1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5" h="151">
                <a:moveTo>
                  <a:pt x="131" y="0"/>
                </a:moveTo>
                <a:lnTo>
                  <a:pt x="102" y="20"/>
                </a:lnTo>
                <a:lnTo>
                  <a:pt x="69" y="20"/>
                </a:lnTo>
                <a:lnTo>
                  <a:pt x="12" y="25"/>
                </a:lnTo>
                <a:lnTo>
                  <a:pt x="0" y="47"/>
                </a:lnTo>
                <a:lnTo>
                  <a:pt x="2" y="115"/>
                </a:lnTo>
                <a:lnTo>
                  <a:pt x="5" y="140"/>
                </a:lnTo>
                <a:lnTo>
                  <a:pt x="29" y="150"/>
                </a:lnTo>
                <a:lnTo>
                  <a:pt x="57" y="147"/>
                </a:lnTo>
                <a:lnTo>
                  <a:pt x="49" y="75"/>
                </a:lnTo>
                <a:lnTo>
                  <a:pt x="64" y="75"/>
                </a:lnTo>
                <a:lnTo>
                  <a:pt x="134" y="100"/>
                </a:lnTo>
                <a:lnTo>
                  <a:pt x="131" y="0"/>
                </a:lnTo>
              </a:path>
            </a:pathLst>
          </a:custGeom>
          <a:solidFill>
            <a:srgbClr val="006C88"/>
          </a:solidFill>
          <a:ln w="9525" cap="rnd">
            <a:noFill/>
            <a:round/>
            <a:headEnd/>
            <a:tailEnd/>
          </a:ln>
        </p:spPr>
        <p:txBody>
          <a:bodyPr/>
          <a:lstStyle/>
          <a:p>
            <a:endParaRPr lang="zh-CN" altLang="en-US"/>
          </a:p>
        </p:txBody>
      </p:sp>
      <p:sp>
        <p:nvSpPr>
          <p:cNvPr id="21537" name="Freeform 74"/>
          <p:cNvSpPr>
            <a:spLocks/>
          </p:cNvSpPr>
          <p:nvPr/>
        </p:nvSpPr>
        <p:spPr bwMode="auto">
          <a:xfrm>
            <a:off x="2044833" y="4489450"/>
            <a:ext cx="116946" cy="77788"/>
          </a:xfrm>
          <a:custGeom>
            <a:avLst/>
            <a:gdLst>
              <a:gd name="T0" fmla="*/ 2147483647 w 56"/>
              <a:gd name="T1" fmla="*/ 2147483647 h 44"/>
              <a:gd name="T2" fmla="*/ 2147483647 w 56"/>
              <a:gd name="T3" fmla="*/ 2147483647 h 44"/>
              <a:gd name="T4" fmla="*/ 2147483647 w 56"/>
              <a:gd name="T5" fmla="*/ 2147483647 h 44"/>
              <a:gd name="T6" fmla="*/ 2147483647 w 56"/>
              <a:gd name="T7" fmla="*/ 0 h 44"/>
              <a:gd name="T8" fmla="*/ 2147483647 w 56"/>
              <a:gd name="T9" fmla="*/ 0 h 44"/>
              <a:gd name="T10" fmla="*/ 2147483647 w 56"/>
              <a:gd name="T11" fmla="*/ 2147483647 h 44"/>
              <a:gd name="T12" fmla="*/ 2147483647 w 56"/>
              <a:gd name="T13" fmla="*/ 2147483647 h 44"/>
              <a:gd name="T14" fmla="*/ 2147483647 w 56"/>
              <a:gd name="T15" fmla="*/ 0 h 44"/>
              <a:gd name="T16" fmla="*/ 0 w 56"/>
              <a:gd name="T17" fmla="*/ 2147483647 h 44"/>
              <a:gd name="T18" fmla="*/ 2147483647 w 56"/>
              <a:gd name="T19" fmla="*/ 2147483647 h 44"/>
              <a:gd name="T20" fmla="*/ 2147483647 w 56"/>
              <a:gd name="T21" fmla="*/ 2147483647 h 44"/>
              <a:gd name="T22" fmla="*/ 2147483647 w 56"/>
              <a:gd name="T23" fmla="*/ 2147483647 h 44"/>
              <a:gd name="T24" fmla="*/ 2147483647 w 56"/>
              <a:gd name="T25" fmla="*/ 2147483647 h 44"/>
              <a:gd name="T26" fmla="*/ 2147483647 w 56"/>
              <a:gd name="T27" fmla="*/ 2147483647 h 44"/>
              <a:gd name="T28" fmla="*/ 2147483647 w 56"/>
              <a:gd name="T29" fmla="*/ 2147483647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44"/>
              <a:gd name="T47" fmla="*/ 56 w 56"/>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44">
                <a:moveTo>
                  <a:pt x="55" y="28"/>
                </a:moveTo>
                <a:lnTo>
                  <a:pt x="37" y="18"/>
                </a:lnTo>
                <a:lnTo>
                  <a:pt x="37" y="5"/>
                </a:lnTo>
                <a:lnTo>
                  <a:pt x="25" y="0"/>
                </a:lnTo>
                <a:lnTo>
                  <a:pt x="22" y="0"/>
                </a:lnTo>
                <a:lnTo>
                  <a:pt x="22" y="5"/>
                </a:lnTo>
                <a:lnTo>
                  <a:pt x="13" y="3"/>
                </a:lnTo>
                <a:lnTo>
                  <a:pt x="3" y="0"/>
                </a:lnTo>
                <a:lnTo>
                  <a:pt x="0" y="5"/>
                </a:lnTo>
                <a:lnTo>
                  <a:pt x="3" y="8"/>
                </a:lnTo>
                <a:lnTo>
                  <a:pt x="3" y="30"/>
                </a:lnTo>
                <a:lnTo>
                  <a:pt x="20" y="40"/>
                </a:lnTo>
                <a:lnTo>
                  <a:pt x="25" y="40"/>
                </a:lnTo>
                <a:lnTo>
                  <a:pt x="35" y="43"/>
                </a:lnTo>
                <a:lnTo>
                  <a:pt x="55" y="28"/>
                </a:lnTo>
              </a:path>
            </a:pathLst>
          </a:custGeom>
          <a:solidFill>
            <a:srgbClr val="006C88"/>
          </a:solidFill>
          <a:ln w="9525" cap="rnd">
            <a:noFill/>
            <a:round/>
            <a:headEnd/>
            <a:tailEnd/>
          </a:ln>
        </p:spPr>
        <p:txBody>
          <a:bodyPr/>
          <a:lstStyle/>
          <a:p>
            <a:endParaRPr lang="zh-CN" altLang="en-US"/>
          </a:p>
        </p:txBody>
      </p:sp>
      <p:sp>
        <p:nvSpPr>
          <p:cNvPr id="21538" name="Freeform 75"/>
          <p:cNvSpPr>
            <a:spLocks/>
          </p:cNvSpPr>
          <p:nvPr/>
        </p:nvSpPr>
        <p:spPr bwMode="auto">
          <a:xfrm>
            <a:off x="416190" y="5095876"/>
            <a:ext cx="3444743" cy="809625"/>
          </a:xfrm>
          <a:custGeom>
            <a:avLst/>
            <a:gdLst>
              <a:gd name="T0" fmla="*/ 2147483647 w 1644"/>
              <a:gd name="T1" fmla="*/ 0 h 453"/>
              <a:gd name="T2" fmla="*/ 2147483647 w 1644"/>
              <a:gd name="T3" fmla="*/ 2147483647 h 453"/>
              <a:gd name="T4" fmla="*/ 0 w 1644"/>
              <a:gd name="T5" fmla="*/ 2147483647 h 453"/>
              <a:gd name="T6" fmla="*/ 2147483647 w 1644"/>
              <a:gd name="T7" fmla="*/ 2147483647 h 453"/>
              <a:gd name="T8" fmla="*/ 2147483647 w 1644"/>
              <a:gd name="T9" fmla="*/ 2147483647 h 453"/>
              <a:gd name="T10" fmla="*/ 2147483647 w 1644"/>
              <a:gd name="T11" fmla="*/ 2147483647 h 453"/>
              <a:gd name="T12" fmla="*/ 0 60000 65536"/>
              <a:gd name="T13" fmla="*/ 0 60000 65536"/>
              <a:gd name="T14" fmla="*/ 0 60000 65536"/>
              <a:gd name="T15" fmla="*/ 0 60000 65536"/>
              <a:gd name="T16" fmla="*/ 0 60000 65536"/>
              <a:gd name="T17" fmla="*/ 0 60000 65536"/>
              <a:gd name="T18" fmla="*/ 0 w 1644"/>
              <a:gd name="T19" fmla="*/ 0 h 453"/>
              <a:gd name="T20" fmla="*/ 1644 w 1644"/>
              <a:gd name="T21" fmla="*/ 453 h 453"/>
            </a:gdLst>
            <a:ahLst/>
            <a:cxnLst>
              <a:cxn ang="T12">
                <a:pos x="T0" y="T1"/>
              </a:cxn>
              <a:cxn ang="T13">
                <a:pos x="T2" y="T3"/>
              </a:cxn>
              <a:cxn ang="T14">
                <a:pos x="T4" y="T5"/>
              </a:cxn>
              <a:cxn ang="T15">
                <a:pos x="T6" y="T7"/>
              </a:cxn>
              <a:cxn ang="T16">
                <a:pos x="T8" y="T9"/>
              </a:cxn>
              <a:cxn ang="T17">
                <a:pos x="T10" y="T11"/>
              </a:cxn>
            </a:cxnLst>
            <a:rect l="T18" t="T19" r="T20" b="T21"/>
            <a:pathLst>
              <a:path w="1644" h="453">
                <a:moveTo>
                  <a:pt x="359" y="0"/>
                </a:moveTo>
                <a:lnTo>
                  <a:pt x="359" y="100"/>
                </a:lnTo>
                <a:lnTo>
                  <a:pt x="0" y="452"/>
                </a:lnTo>
                <a:lnTo>
                  <a:pt x="1578" y="442"/>
                </a:lnTo>
                <a:lnTo>
                  <a:pt x="1578" y="36"/>
                </a:lnTo>
                <a:lnTo>
                  <a:pt x="1643" y="36"/>
                </a:lnTo>
              </a:path>
            </a:pathLst>
          </a:custGeom>
          <a:noFill/>
          <a:ln w="25399" cap="rnd">
            <a:solidFill>
              <a:schemeClr val="accent2"/>
            </a:solidFill>
            <a:round/>
            <a:headEnd type="none" w="sm" len="sm"/>
            <a:tailEnd type="none" w="sm" len="sm"/>
          </a:ln>
        </p:spPr>
        <p:txBody>
          <a:bodyPr/>
          <a:lstStyle/>
          <a:p>
            <a:endParaRPr lang="zh-CN" altLang="en-US"/>
          </a:p>
        </p:txBody>
      </p:sp>
      <p:sp>
        <p:nvSpPr>
          <p:cNvPr id="21539" name="Rectangle 76"/>
          <p:cNvSpPr>
            <a:spLocks noChangeArrowheads="1"/>
          </p:cNvSpPr>
          <p:nvPr/>
        </p:nvSpPr>
        <p:spPr bwMode="auto">
          <a:xfrm>
            <a:off x="3819658" y="4767264"/>
            <a:ext cx="218413" cy="346075"/>
          </a:xfrm>
          <a:prstGeom prst="rect">
            <a:avLst/>
          </a:prstGeom>
          <a:solidFill>
            <a:schemeClr val="folHlink"/>
          </a:solidFill>
          <a:ln w="25399">
            <a:solidFill>
              <a:schemeClr val="accent2"/>
            </a:solidFill>
            <a:miter lim="800000"/>
            <a:headEnd/>
            <a:tailEnd/>
          </a:ln>
        </p:spPr>
        <p:txBody>
          <a:bodyPr wrap="none" anchor="ctr"/>
          <a:lstStyle/>
          <a:p>
            <a:endParaRPr lang="zh-CN" altLang="en-US"/>
          </a:p>
        </p:txBody>
      </p:sp>
      <p:sp>
        <p:nvSpPr>
          <p:cNvPr id="21540" name="Freeform 77"/>
          <p:cNvSpPr>
            <a:spLocks/>
          </p:cNvSpPr>
          <p:nvPr/>
        </p:nvSpPr>
        <p:spPr bwMode="auto">
          <a:xfrm>
            <a:off x="7357269" y="3705225"/>
            <a:ext cx="178858" cy="603250"/>
          </a:xfrm>
          <a:custGeom>
            <a:avLst/>
            <a:gdLst>
              <a:gd name="T0" fmla="*/ 0 w 85"/>
              <a:gd name="T1" fmla="*/ 2147483647 h 338"/>
              <a:gd name="T2" fmla="*/ 0 w 85"/>
              <a:gd name="T3" fmla="*/ 2147483647 h 338"/>
              <a:gd name="T4" fmla="*/ 2147483647 w 85"/>
              <a:gd name="T5" fmla="*/ 0 h 338"/>
              <a:gd name="T6" fmla="*/ 2147483647 w 85"/>
              <a:gd name="T7" fmla="*/ 2147483647 h 338"/>
              <a:gd name="T8" fmla="*/ 0 w 85"/>
              <a:gd name="T9" fmla="*/ 2147483647 h 338"/>
              <a:gd name="T10" fmla="*/ 0 60000 65536"/>
              <a:gd name="T11" fmla="*/ 0 60000 65536"/>
              <a:gd name="T12" fmla="*/ 0 60000 65536"/>
              <a:gd name="T13" fmla="*/ 0 60000 65536"/>
              <a:gd name="T14" fmla="*/ 0 60000 65536"/>
              <a:gd name="T15" fmla="*/ 0 w 85"/>
              <a:gd name="T16" fmla="*/ 0 h 338"/>
              <a:gd name="T17" fmla="*/ 85 w 85"/>
              <a:gd name="T18" fmla="*/ 338 h 338"/>
            </a:gdLst>
            <a:ahLst/>
            <a:cxnLst>
              <a:cxn ang="T10">
                <a:pos x="T0" y="T1"/>
              </a:cxn>
              <a:cxn ang="T11">
                <a:pos x="T2" y="T3"/>
              </a:cxn>
              <a:cxn ang="T12">
                <a:pos x="T4" y="T5"/>
              </a:cxn>
              <a:cxn ang="T13">
                <a:pos x="T6" y="T7"/>
              </a:cxn>
              <a:cxn ang="T14">
                <a:pos x="T8" y="T9"/>
              </a:cxn>
            </a:cxnLst>
            <a:rect l="T15" t="T16" r="T17" b="T18"/>
            <a:pathLst>
              <a:path w="85" h="338">
                <a:moveTo>
                  <a:pt x="0" y="337"/>
                </a:moveTo>
                <a:lnTo>
                  <a:pt x="0" y="84"/>
                </a:lnTo>
                <a:lnTo>
                  <a:pt x="84" y="0"/>
                </a:lnTo>
                <a:lnTo>
                  <a:pt x="84" y="253"/>
                </a:lnTo>
                <a:lnTo>
                  <a:pt x="0" y="337"/>
                </a:lnTo>
              </a:path>
            </a:pathLst>
          </a:custGeom>
          <a:solidFill>
            <a:schemeClr val="tx2"/>
          </a:solidFill>
          <a:ln w="25399" cap="rnd">
            <a:solidFill>
              <a:schemeClr val="accent2"/>
            </a:solidFill>
            <a:round/>
            <a:headEnd/>
            <a:tailEnd/>
          </a:ln>
        </p:spPr>
        <p:txBody>
          <a:bodyPr/>
          <a:lstStyle/>
          <a:p>
            <a:endParaRPr lang="zh-CN" altLang="en-US"/>
          </a:p>
        </p:txBody>
      </p:sp>
      <p:sp>
        <p:nvSpPr>
          <p:cNvPr id="21541" name="Freeform 78"/>
          <p:cNvSpPr>
            <a:spLocks/>
          </p:cNvSpPr>
          <p:nvPr/>
        </p:nvSpPr>
        <p:spPr bwMode="auto">
          <a:xfrm>
            <a:off x="1456665" y="3101976"/>
            <a:ext cx="6215327" cy="2189163"/>
          </a:xfrm>
          <a:custGeom>
            <a:avLst/>
            <a:gdLst>
              <a:gd name="T0" fmla="*/ 0 w 2967"/>
              <a:gd name="T1" fmla="*/ 2147483647 h 1226"/>
              <a:gd name="T2" fmla="*/ 0 w 2967"/>
              <a:gd name="T3" fmla="*/ 2147483647 h 1226"/>
              <a:gd name="T4" fmla="*/ 2147483647 w 2967"/>
              <a:gd name="T5" fmla="*/ 2147483647 h 1226"/>
              <a:gd name="T6" fmla="*/ 2147483647 w 2967"/>
              <a:gd name="T7" fmla="*/ 2147483647 h 1226"/>
              <a:gd name="T8" fmla="*/ 2147483647 w 2967"/>
              <a:gd name="T9" fmla="*/ 2147483647 h 1226"/>
              <a:gd name="T10" fmla="*/ 2147483647 w 2967"/>
              <a:gd name="T11" fmla="*/ 2147483647 h 1226"/>
              <a:gd name="T12" fmla="*/ 2147483647 w 2967"/>
              <a:gd name="T13" fmla="*/ 2147483647 h 1226"/>
              <a:gd name="T14" fmla="*/ 2147483647 w 2967"/>
              <a:gd name="T15" fmla="*/ 0 h 1226"/>
              <a:gd name="T16" fmla="*/ 0 60000 65536"/>
              <a:gd name="T17" fmla="*/ 0 60000 65536"/>
              <a:gd name="T18" fmla="*/ 0 60000 65536"/>
              <a:gd name="T19" fmla="*/ 0 60000 65536"/>
              <a:gd name="T20" fmla="*/ 0 60000 65536"/>
              <a:gd name="T21" fmla="*/ 0 60000 65536"/>
              <a:gd name="T22" fmla="*/ 0 60000 65536"/>
              <a:gd name="T23" fmla="*/ 0 60000 65536"/>
              <a:gd name="T24" fmla="*/ 0 w 2967"/>
              <a:gd name="T25" fmla="*/ 0 h 1226"/>
              <a:gd name="T26" fmla="*/ 2967 w 2967"/>
              <a:gd name="T27" fmla="*/ 1226 h 1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7" h="1226">
                <a:moveTo>
                  <a:pt x="0" y="945"/>
                </a:moveTo>
                <a:lnTo>
                  <a:pt x="0" y="1225"/>
                </a:lnTo>
                <a:lnTo>
                  <a:pt x="636" y="1225"/>
                </a:lnTo>
                <a:lnTo>
                  <a:pt x="917" y="902"/>
                </a:lnTo>
                <a:lnTo>
                  <a:pt x="917" y="229"/>
                </a:lnTo>
                <a:lnTo>
                  <a:pt x="2919" y="221"/>
                </a:lnTo>
                <a:lnTo>
                  <a:pt x="2919" y="110"/>
                </a:lnTo>
                <a:lnTo>
                  <a:pt x="2966" y="0"/>
                </a:lnTo>
              </a:path>
            </a:pathLst>
          </a:custGeom>
          <a:noFill/>
          <a:ln w="25399" cap="rnd">
            <a:solidFill>
              <a:schemeClr val="accent2"/>
            </a:solidFill>
            <a:round/>
            <a:headEnd type="none" w="sm" len="sm"/>
            <a:tailEnd type="none" w="sm" len="sm"/>
          </a:ln>
        </p:spPr>
        <p:txBody>
          <a:bodyPr/>
          <a:lstStyle/>
          <a:p>
            <a:endParaRPr lang="zh-CN" altLang="en-US"/>
          </a:p>
        </p:txBody>
      </p:sp>
      <p:sp>
        <p:nvSpPr>
          <p:cNvPr id="21542" name="AutoShape 79"/>
          <p:cNvSpPr>
            <a:spLocks noChangeArrowheads="1"/>
          </p:cNvSpPr>
          <p:nvPr/>
        </p:nvSpPr>
        <p:spPr bwMode="auto">
          <a:xfrm>
            <a:off x="1124744" y="4643439"/>
            <a:ext cx="548614" cy="509587"/>
          </a:xfrm>
          <a:prstGeom prst="cube">
            <a:avLst>
              <a:gd name="adj" fmla="val 24995"/>
            </a:avLst>
          </a:prstGeom>
          <a:solidFill>
            <a:schemeClr val="folHlink"/>
          </a:solidFill>
          <a:ln w="12699">
            <a:solidFill>
              <a:schemeClr val="accent2"/>
            </a:solidFill>
            <a:miter lim="800000"/>
            <a:headEnd/>
            <a:tailEnd/>
          </a:ln>
        </p:spPr>
        <p:txBody>
          <a:bodyPr wrap="none" anchor="ctr"/>
          <a:lstStyle/>
          <a:p>
            <a:endParaRPr lang="zh-CN" altLang="en-US"/>
          </a:p>
        </p:txBody>
      </p:sp>
      <p:sp>
        <p:nvSpPr>
          <p:cNvPr id="21543" name="Rectangle 80"/>
          <p:cNvSpPr>
            <a:spLocks noChangeArrowheads="1"/>
          </p:cNvSpPr>
          <p:nvPr/>
        </p:nvSpPr>
        <p:spPr bwMode="auto">
          <a:xfrm>
            <a:off x="4839494" y="4527551"/>
            <a:ext cx="770467" cy="1427163"/>
          </a:xfrm>
          <a:prstGeom prst="rect">
            <a:avLst/>
          </a:prstGeom>
          <a:gradFill rotWithShape="0">
            <a:gsLst>
              <a:gs pos="0">
                <a:srgbClr val="2A71CC"/>
              </a:gs>
              <a:gs pos="50000">
                <a:srgbClr val="358DFF"/>
              </a:gs>
              <a:gs pos="100000">
                <a:srgbClr val="2A71CC"/>
              </a:gs>
            </a:gsLst>
            <a:lin ang="2700000" scaled="1"/>
          </a:gradFill>
          <a:ln w="25399">
            <a:solidFill>
              <a:srgbClr val="00CCFF"/>
            </a:solidFill>
            <a:miter lim="800000"/>
            <a:headEnd/>
            <a:tailEnd/>
          </a:ln>
        </p:spPr>
        <p:txBody>
          <a:bodyPr wrap="none" anchor="ctr"/>
          <a:lstStyle/>
          <a:p>
            <a:endParaRPr lang="zh-CN" altLang="en-US"/>
          </a:p>
        </p:txBody>
      </p:sp>
      <p:grpSp>
        <p:nvGrpSpPr>
          <p:cNvPr id="6" name="Group 81"/>
          <p:cNvGrpSpPr>
            <a:grpSpLocks/>
          </p:cNvGrpSpPr>
          <p:nvPr/>
        </p:nvGrpSpPr>
        <p:grpSpPr bwMode="auto">
          <a:xfrm>
            <a:off x="3816218" y="5141913"/>
            <a:ext cx="431667" cy="368300"/>
            <a:chOff x="1959" y="2881"/>
            <a:chExt cx="206" cy="206"/>
          </a:xfrm>
        </p:grpSpPr>
        <p:sp>
          <p:nvSpPr>
            <p:cNvPr id="21690" name="Rectangle 82"/>
            <p:cNvSpPr>
              <a:spLocks noChangeArrowheads="1"/>
            </p:cNvSpPr>
            <p:nvPr/>
          </p:nvSpPr>
          <p:spPr bwMode="auto">
            <a:xfrm>
              <a:off x="1959" y="2881"/>
              <a:ext cx="206" cy="206"/>
            </a:xfrm>
            <a:prstGeom prst="rect">
              <a:avLst/>
            </a:prstGeom>
            <a:solidFill>
              <a:schemeClr val="bg2"/>
            </a:solidFill>
            <a:ln w="25399">
              <a:solidFill>
                <a:schemeClr val="accent2"/>
              </a:solidFill>
              <a:miter lim="800000"/>
              <a:headEnd/>
              <a:tailEnd/>
            </a:ln>
          </p:spPr>
          <p:txBody>
            <a:bodyPr wrap="none" anchor="ctr"/>
            <a:lstStyle/>
            <a:p>
              <a:endParaRPr lang="zh-CN" altLang="en-US"/>
            </a:p>
          </p:txBody>
        </p:sp>
        <p:sp>
          <p:nvSpPr>
            <p:cNvPr id="21691" name="Oval 83"/>
            <p:cNvSpPr>
              <a:spLocks noChangeArrowheads="1"/>
            </p:cNvSpPr>
            <p:nvPr/>
          </p:nvSpPr>
          <p:spPr bwMode="auto">
            <a:xfrm>
              <a:off x="1991" y="2902"/>
              <a:ext cx="74" cy="75"/>
            </a:xfrm>
            <a:prstGeom prst="ellipse">
              <a:avLst/>
            </a:prstGeom>
            <a:solidFill>
              <a:srgbClr val="34E07D"/>
            </a:solidFill>
            <a:ln w="12699">
              <a:solidFill>
                <a:schemeClr val="tx1"/>
              </a:solidFill>
              <a:round/>
              <a:headEnd/>
              <a:tailEnd/>
            </a:ln>
          </p:spPr>
          <p:txBody>
            <a:bodyPr wrap="none" anchor="ctr"/>
            <a:lstStyle/>
            <a:p>
              <a:endParaRPr lang="zh-CN" altLang="en-US"/>
            </a:p>
          </p:txBody>
        </p:sp>
        <p:sp>
          <p:nvSpPr>
            <p:cNvPr id="21692" name="Oval 84"/>
            <p:cNvSpPr>
              <a:spLocks noChangeArrowheads="1"/>
            </p:cNvSpPr>
            <p:nvPr/>
          </p:nvSpPr>
          <p:spPr bwMode="auto">
            <a:xfrm>
              <a:off x="1991" y="2994"/>
              <a:ext cx="74" cy="74"/>
            </a:xfrm>
            <a:prstGeom prst="ellipse">
              <a:avLst/>
            </a:prstGeom>
            <a:solidFill>
              <a:srgbClr val="FF3300"/>
            </a:solidFill>
            <a:ln w="12699">
              <a:solidFill>
                <a:schemeClr val="tx1"/>
              </a:solidFill>
              <a:round/>
              <a:headEnd/>
              <a:tailEnd/>
            </a:ln>
          </p:spPr>
          <p:txBody>
            <a:bodyPr wrap="none" anchor="ctr"/>
            <a:lstStyle/>
            <a:p>
              <a:endParaRPr lang="zh-CN" altLang="en-US"/>
            </a:p>
          </p:txBody>
        </p:sp>
      </p:grpSp>
      <p:sp>
        <p:nvSpPr>
          <p:cNvPr id="21545" name="Rectangle 85"/>
          <p:cNvSpPr>
            <a:spLocks noChangeArrowheads="1"/>
          </p:cNvSpPr>
          <p:nvPr/>
        </p:nvSpPr>
        <p:spPr bwMode="auto">
          <a:xfrm>
            <a:off x="4106863" y="5189538"/>
            <a:ext cx="51594" cy="265112"/>
          </a:xfrm>
          <a:prstGeom prst="rect">
            <a:avLst/>
          </a:prstGeom>
          <a:noFill/>
          <a:ln w="12699">
            <a:solidFill>
              <a:schemeClr val="hlink"/>
            </a:solidFill>
            <a:miter lim="800000"/>
            <a:headEnd/>
            <a:tailEnd/>
          </a:ln>
        </p:spPr>
        <p:txBody>
          <a:bodyPr wrap="none" anchor="ctr"/>
          <a:lstStyle/>
          <a:p>
            <a:endParaRPr lang="zh-CN" altLang="en-US"/>
          </a:p>
        </p:txBody>
      </p:sp>
      <p:sp>
        <p:nvSpPr>
          <p:cNvPr id="21546" name="AutoShape 86"/>
          <p:cNvSpPr>
            <a:spLocks noChangeArrowheads="1"/>
          </p:cNvSpPr>
          <p:nvPr/>
        </p:nvSpPr>
        <p:spPr bwMode="auto">
          <a:xfrm>
            <a:off x="4096545" y="5249863"/>
            <a:ext cx="232172" cy="139700"/>
          </a:xfrm>
          <a:prstGeom prst="roundRect">
            <a:avLst>
              <a:gd name="adj" fmla="val 12495"/>
            </a:avLst>
          </a:prstGeom>
          <a:solidFill>
            <a:srgbClr val="34E07D"/>
          </a:solidFill>
          <a:ln w="12699">
            <a:solidFill>
              <a:schemeClr val="bg2"/>
            </a:solidFill>
            <a:round/>
            <a:headEnd/>
            <a:tailEnd/>
          </a:ln>
        </p:spPr>
        <p:txBody>
          <a:bodyPr wrap="none" anchor="ctr"/>
          <a:lstStyle/>
          <a:p>
            <a:endParaRPr lang="zh-CN" altLang="en-US"/>
          </a:p>
        </p:txBody>
      </p:sp>
      <p:sp>
        <p:nvSpPr>
          <p:cNvPr id="21547" name="Line 87"/>
          <p:cNvSpPr>
            <a:spLocks noChangeShapeType="1"/>
          </p:cNvSpPr>
          <p:nvPr/>
        </p:nvSpPr>
        <p:spPr bwMode="auto">
          <a:xfrm>
            <a:off x="4106863" y="5181600"/>
            <a:ext cx="0" cy="280988"/>
          </a:xfrm>
          <a:prstGeom prst="line">
            <a:avLst/>
          </a:prstGeom>
          <a:noFill/>
          <a:ln w="25399">
            <a:solidFill>
              <a:schemeClr val="hlink"/>
            </a:solidFill>
            <a:round/>
            <a:headEnd type="none" w="sm" len="sm"/>
            <a:tailEnd type="none" w="sm" len="sm"/>
          </a:ln>
        </p:spPr>
        <p:txBody>
          <a:bodyPr wrap="none" anchor="ctr"/>
          <a:lstStyle/>
          <a:p>
            <a:endParaRPr lang="zh-CN" altLang="en-US"/>
          </a:p>
        </p:txBody>
      </p:sp>
      <p:grpSp>
        <p:nvGrpSpPr>
          <p:cNvPr id="7" name="Group 88"/>
          <p:cNvGrpSpPr>
            <a:grpSpLocks/>
          </p:cNvGrpSpPr>
          <p:nvPr/>
        </p:nvGrpSpPr>
        <p:grpSpPr bwMode="auto">
          <a:xfrm>
            <a:off x="8377106" y="3648075"/>
            <a:ext cx="1303602" cy="585788"/>
            <a:chOff x="4136" y="2044"/>
            <a:chExt cx="622" cy="328"/>
          </a:xfrm>
        </p:grpSpPr>
        <p:sp>
          <p:nvSpPr>
            <p:cNvPr id="21653" name="Freeform 89"/>
            <p:cNvSpPr>
              <a:spLocks/>
            </p:cNvSpPr>
            <p:nvPr/>
          </p:nvSpPr>
          <p:spPr bwMode="auto">
            <a:xfrm>
              <a:off x="4609" y="2221"/>
              <a:ext cx="103" cy="98"/>
            </a:xfrm>
            <a:custGeom>
              <a:avLst/>
              <a:gdLst>
                <a:gd name="T0" fmla="*/ 98 w 103"/>
                <a:gd name="T1" fmla="*/ 30 h 98"/>
                <a:gd name="T2" fmla="*/ 102 w 103"/>
                <a:gd name="T3" fmla="*/ 45 h 98"/>
                <a:gd name="T4" fmla="*/ 98 w 103"/>
                <a:gd name="T5" fmla="*/ 61 h 98"/>
                <a:gd name="T6" fmla="*/ 92 w 103"/>
                <a:gd name="T7" fmla="*/ 72 h 98"/>
                <a:gd name="T8" fmla="*/ 86 w 103"/>
                <a:gd name="T9" fmla="*/ 82 h 98"/>
                <a:gd name="T10" fmla="*/ 76 w 103"/>
                <a:gd name="T11" fmla="*/ 87 h 98"/>
                <a:gd name="T12" fmla="*/ 67 w 103"/>
                <a:gd name="T13" fmla="*/ 93 h 98"/>
                <a:gd name="T14" fmla="*/ 58 w 103"/>
                <a:gd name="T15" fmla="*/ 97 h 98"/>
                <a:gd name="T16" fmla="*/ 49 w 103"/>
                <a:gd name="T17" fmla="*/ 97 h 98"/>
                <a:gd name="T18" fmla="*/ 43 w 103"/>
                <a:gd name="T19" fmla="*/ 97 h 98"/>
                <a:gd name="T20" fmla="*/ 30 w 103"/>
                <a:gd name="T21" fmla="*/ 90 h 98"/>
                <a:gd name="T22" fmla="*/ 21 w 103"/>
                <a:gd name="T23" fmla="*/ 87 h 98"/>
                <a:gd name="T24" fmla="*/ 14 w 103"/>
                <a:gd name="T25" fmla="*/ 82 h 98"/>
                <a:gd name="T26" fmla="*/ 11 w 103"/>
                <a:gd name="T27" fmla="*/ 79 h 98"/>
                <a:gd name="T28" fmla="*/ 6 w 103"/>
                <a:gd name="T29" fmla="*/ 72 h 98"/>
                <a:gd name="T30" fmla="*/ 3 w 103"/>
                <a:gd name="T31" fmla="*/ 63 h 98"/>
                <a:gd name="T32" fmla="*/ 0 w 103"/>
                <a:gd name="T33" fmla="*/ 51 h 98"/>
                <a:gd name="T34" fmla="*/ 0 w 103"/>
                <a:gd name="T35" fmla="*/ 45 h 98"/>
                <a:gd name="T36" fmla="*/ 0 w 103"/>
                <a:gd name="T37" fmla="*/ 33 h 98"/>
                <a:gd name="T38" fmla="*/ 3 w 103"/>
                <a:gd name="T39" fmla="*/ 24 h 98"/>
                <a:gd name="T40" fmla="*/ 8 w 103"/>
                <a:gd name="T41" fmla="*/ 17 h 98"/>
                <a:gd name="T42" fmla="*/ 11 w 103"/>
                <a:gd name="T43" fmla="*/ 11 h 98"/>
                <a:gd name="T44" fmla="*/ 40 w 103"/>
                <a:gd name="T45" fmla="*/ 6 h 98"/>
                <a:gd name="T46" fmla="*/ 49 w 103"/>
                <a:gd name="T47" fmla="*/ 14 h 98"/>
                <a:gd name="T48" fmla="*/ 40 w 103"/>
                <a:gd name="T49" fmla="*/ 17 h 98"/>
                <a:gd name="T50" fmla="*/ 33 w 103"/>
                <a:gd name="T51" fmla="*/ 17 h 98"/>
                <a:gd name="T52" fmla="*/ 30 w 103"/>
                <a:gd name="T53" fmla="*/ 24 h 98"/>
                <a:gd name="T54" fmla="*/ 24 w 103"/>
                <a:gd name="T55" fmla="*/ 30 h 98"/>
                <a:gd name="T56" fmla="*/ 21 w 103"/>
                <a:gd name="T57" fmla="*/ 35 h 98"/>
                <a:gd name="T58" fmla="*/ 18 w 103"/>
                <a:gd name="T59" fmla="*/ 45 h 98"/>
                <a:gd name="T60" fmla="*/ 18 w 103"/>
                <a:gd name="T61" fmla="*/ 51 h 98"/>
                <a:gd name="T62" fmla="*/ 21 w 103"/>
                <a:gd name="T63" fmla="*/ 61 h 98"/>
                <a:gd name="T64" fmla="*/ 24 w 103"/>
                <a:gd name="T65" fmla="*/ 66 h 98"/>
                <a:gd name="T66" fmla="*/ 30 w 103"/>
                <a:gd name="T67" fmla="*/ 69 h 98"/>
                <a:gd name="T68" fmla="*/ 36 w 103"/>
                <a:gd name="T69" fmla="*/ 75 h 98"/>
                <a:gd name="T70" fmla="*/ 43 w 103"/>
                <a:gd name="T71" fmla="*/ 75 h 98"/>
                <a:gd name="T72" fmla="*/ 52 w 103"/>
                <a:gd name="T73" fmla="*/ 75 h 98"/>
                <a:gd name="T74" fmla="*/ 64 w 103"/>
                <a:gd name="T75" fmla="*/ 72 h 98"/>
                <a:gd name="T76" fmla="*/ 70 w 103"/>
                <a:gd name="T77" fmla="*/ 69 h 98"/>
                <a:gd name="T78" fmla="*/ 76 w 103"/>
                <a:gd name="T79" fmla="*/ 63 h 98"/>
                <a:gd name="T80" fmla="*/ 80 w 103"/>
                <a:gd name="T81" fmla="*/ 54 h 98"/>
                <a:gd name="T82" fmla="*/ 83 w 103"/>
                <a:gd name="T83" fmla="*/ 48 h 98"/>
                <a:gd name="T84" fmla="*/ 80 w 103"/>
                <a:gd name="T85" fmla="*/ 35 h 98"/>
                <a:gd name="T86" fmla="*/ 73 w 103"/>
                <a:gd name="T87" fmla="*/ 27 h 98"/>
                <a:gd name="T88" fmla="*/ 67 w 103"/>
                <a:gd name="T89" fmla="*/ 21 h 98"/>
                <a:gd name="T90" fmla="*/ 61 w 103"/>
                <a:gd name="T91" fmla="*/ 17 h 98"/>
                <a:gd name="T92" fmla="*/ 58 w 103"/>
                <a:gd name="T93" fmla="*/ 9 h 98"/>
                <a:gd name="T94" fmla="*/ 67 w 103"/>
                <a:gd name="T95" fmla="*/ 0 h 98"/>
                <a:gd name="T96" fmla="*/ 83 w 103"/>
                <a:gd name="T97" fmla="*/ 6 h 98"/>
                <a:gd name="T98" fmla="*/ 95 w 103"/>
                <a:gd name="T99" fmla="*/ 21 h 98"/>
                <a:gd name="T100" fmla="*/ 98 w 103"/>
                <a:gd name="T101" fmla="*/ 30 h 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3"/>
                <a:gd name="T154" fmla="*/ 0 h 98"/>
                <a:gd name="T155" fmla="*/ 103 w 103"/>
                <a:gd name="T156" fmla="*/ 98 h 9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3" h="98">
                  <a:moveTo>
                    <a:pt x="98" y="30"/>
                  </a:moveTo>
                  <a:lnTo>
                    <a:pt x="102" y="45"/>
                  </a:lnTo>
                  <a:lnTo>
                    <a:pt x="98" y="61"/>
                  </a:lnTo>
                  <a:lnTo>
                    <a:pt x="92" y="72"/>
                  </a:lnTo>
                  <a:lnTo>
                    <a:pt x="86" y="82"/>
                  </a:lnTo>
                  <a:lnTo>
                    <a:pt x="76" y="87"/>
                  </a:lnTo>
                  <a:lnTo>
                    <a:pt x="67" y="93"/>
                  </a:lnTo>
                  <a:lnTo>
                    <a:pt x="58" y="97"/>
                  </a:lnTo>
                  <a:lnTo>
                    <a:pt x="49" y="97"/>
                  </a:lnTo>
                  <a:lnTo>
                    <a:pt x="43" y="97"/>
                  </a:lnTo>
                  <a:lnTo>
                    <a:pt x="30" y="90"/>
                  </a:lnTo>
                  <a:lnTo>
                    <a:pt x="21" y="87"/>
                  </a:lnTo>
                  <a:lnTo>
                    <a:pt x="14" y="82"/>
                  </a:lnTo>
                  <a:lnTo>
                    <a:pt x="11" y="79"/>
                  </a:lnTo>
                  <a:lnTo>
                    <a:pt x="6" y="72"/>
                  </a:lnTo>
                  <a:lnTo>
                    <a:pt x="3" y="63"/>
                  </a:lnTo>
                  <a:lnTo>
                    <a:pt x="0" y="51"/>
                  </a:lnTo>
                  <a:lnTo>
                    <a:pt x="0" y="45"/>
                  </a:lnTo>
                  <a:lnTo>
                    <a:pt x="0" y="33"/>
                  </a:lnTo>
                  <a:lnTo>
                    <a:pt x="3" y="24"/>
                  </a:lnTo>
                  <a:lnTo>
                    <a:pt x="8" y="17"/>
                  </a:lnTo>
                  <a:lnTo>
                    <a:pt x="11" y="11"/>
                  </a:lnTo>
                  <a:lnTo>
                    <a:pt x="40" y="6"/>
                  </a:lnTo>
                  <a:lnTo>
                    <a:pt x="49" y="14"/>
                  </a:lnTo>
                  <a:lnTo>
                    <a:pt x="40" y="17"/>
                  </a:lnTo>
                  <a:lnTo>
                    <a:pt x="33" y="17"/>
                  </a:lnTo>
                  <a:lnTo>
                    <a:pt x="30" y="24"/>
                  </a:lnTo>
                  <a:lnTo>
                    <a:pt x="24" y="30"/>
                  </a:lnTo>
                  <a:lnTo>
                    <a:pt x="21" y="35"/>
                  </a:lnTo>
                  <a:lnTo>
                    <a:pt x="18" y="45"/>
                  </a:lnTo>
                  <a:lnTo>
                    <a:pt x="18" y="51"/>
                  </a:lnTo>
                  <a:lnTo>
                    <a:pt x="21" y="61"/>
                  </a:lnTo>
                  <a:lnTo>
                    <a:pt x="24" y="66"/>
                  </a:lnTo>
                  <a:lnTo>
                    <a:pt x="30" y="69"/>
                  </a:lnTo>
                  <a:lnTo>
                    <a:pt x="36" y="75"/>
                  </a:lnTo>
                  <a:lnTo>
                    <a:pt x="43" y="75"/>
                  </a:lnTo>
                  <a:lnTo>
                    <a:pt x="52" y="75"/>
                  </a:lnTo>
                  <a:lnTo>
                    <a:pt x="64" y="72"/>
                  </a:lnTo>
                  <a:lnTo>
                    <a:pt x="70" y="69"/>
                  </a:lnTo>
                  <a:lnTo>
                    <a:pt x="76" y="63"/>
                  </a:lnTo>
                  <a:lnTo>
                    <a:pt x="80" y="54"/>
                  </a:lnTo>
                  <a:lnTo>
                    <a:pt x="83" y="48"/>
                  </a:lnTo>
                  <a:lnTo>
                    <a:pt x="80" y="35"/>
                  </a:lnTo>
                  <a:lnTo>
                    <a:pt x="73" y="27"/>
                  </a:lnTo>
                  <a:lnTo>
                    <a:pt x="67" y="21"/>
                  </a:lnTo>
                  <a:lnTo>
                    <a:pt x="61" y="17"/>
                  </a:lnTo>
                  <a:lnTo>
                    <a:pt x="58" y="9"/>
                  </a:lnTo>
                  <a:lnTo>
                    <a:pt x="67" y="0"/>
                  </a:lnTo>
                  <a:lnTo>
                    <a:pt x="83" y="6"/>
                  </a:lnTo>
                  <a:lnTo>
                    <a:pt x="95" y="21"/>
                  </a:lnTo>
                  <a:lnTo>
                    <a:pt x="98" y="30"/>
                  </a:lnTo>
                </a:path>
              </a:pathLst>
            </a:custGeom>
            <a:solidFill>
              <a:srgbClr val="93936C"/>
            </a:solidFill>
            <a:ln w="9525" cap="rnd">
              <a:noFill/>
              <a:round/>
              <a:headEnd/>
              <a:tailEnd/>
            </a:ln>
          </p:spPr>
          <p:txBody>
            <a:bodyPr/>
            <a:lstStyle/>
            <a:p>
              <a:endParaRPr lang="zh-CN" altLang="en-US"/>
            </a:p>
          </p:txBody>
        </p:sp>
        <p:sp>
          <p:nvSpPr>
            <p:cNvPr id="21654" name="Freeform 90"/>
            <p:cNvSpPr>
              <a:spLocks/>
            </p:cNvSpPr>
            <p:nvPr/>
          </p:nvSpPr>
          <p:spPr bwMode="auto">
            <a:xfrm>
              <a:off x="4609" y="2221"/>
              <a:ext cx="103" cy="98"/>
            </a:xfrm>
            <a:custGeom>
              <a:avLst/>
              <a:gdLst>
                <a:gd name="T0" fmla="*/ 98 w 103"/>
                <a:gd name="T1" fmla="*/ 30 h 98"/>
                <a:gd name="T2" fmla="*/ 102 w 103"/>
                <a:gd name="T3" fmla="*/ 45 h 98"/>
                <a:gd name="T4" fmla="*/ 98 w 103"/>
                <a:gd name="T5" fmla="*/ 61 h 98"/>
                <a:gd name="T6" fmla="*/ 92 w 103"/>
                <a:gd name="T7" fmla="*/ 72 h 98"/>
                <a:gd name="T8" fmla="*/ 86 w 103"/>
                <a:gd name="T9" fmla="*/ 82 h 98"/>
                <a:gd name="T10" fmla="*/ 76 w 103"/>
                <a:gd name="T11" fmla="*/ 87 h 98"/>
                <a:gd name="T12" fmla="*/ 67 w 103"/>
                <a:gd name="T13" fmla="*/ 93 h 98"/>
                <a:gd name="T14" fmla="*/ 58 w 103"/>
                <a:gd name="T15" fmla="*/ 97 h 98"/>
                <a:gd name="T16" fmla="*/ 49 w 103"/>
                <a:gd name="T17" fmla="*/ 97 h 98"/>
                <a:gd name="T18" fmla="*/ 43 w 103"/>
                <a:gd name="T19" fmla="*/ 97 h 98"/>
                <a:gd name="T20" fmla="*/ 30 w 103"/>
                <a:gd name="T21" fmla="*/ 90 h 98"/>
                <a:gd name="T22" fmla="*/ 21 w 103"/>
                <a:gd name="T23" fmla="*/ 87 h 98"/>
                <a:gd name="T24" fmla="*/ 14 w 103"/>
                <a:gd name="T25" fmla="*/ 82 h 98"/>
                <a:gd name="T26" fmla="*/ 11 w 103"/>
                <a:gd name="T27" fmla="*/ 79 h 98"/>
                <a:gd name="T28" fmla="*/ 6 w 103"/>
                <a:gd name="T29" fmla="*/ 72 h 98"/>
                <a:gd name="T30" fmla="*/ 3 w 103"/>
                <a:gd name="T31" fmla="*/ 63 h 98"/>
                <a:gd name="T32" fmla="*/ 0 w 103"/>
                <a:gd name="T33" fmla="*/ 51 h 98"/>
                <a:gd name="T34" fmla="*/ 0 w 103"/>
                <a:gd name="T35" fmla="*/ 45 h 98"/>
                <a:gd name="T36" fmla="*/ 0 w 103"/>
                <a:gd name="T37" fmla="*/ 33 h 98"/>
                <a:gd name="T38" fmla="*/ 3 w 103"/>
                <a:gd name="T39" fmla="*/ 24 h 98"/>
                <a:gd name="T40" fmla="*/ 8 w 103"/>
                <a:gd name="T41" fmla="*/ 17 h 98"/>
                <a:gd name="T42" fmla="*/ 11 w 103"/>
                <a:gd name="T43" fmla="*/ 11 h 98"/>
                <a:gd name="T44" fmla="*/ 40 w 103"/>
                <a:gd name="T45" fmla="*/ 6 h 98"/>
                <a:gd name="T46" fmla="*/ 49 w 103"/>
                <a:gd name="T47" fmla="*/ 14 h 98"/>
                <a:gd name="T48" fmla="*/ 40 w 103"/>
                <a:gd name="T49" fmla="*/ 17 h 98"/>
                <a:gd name="T50" fmla="*/ 33 w 103"/>
                <a:gd name="T51" fmla="*/ 17 h 98"/>
                <a:gd name="T52" fmla="*/ 30 w 103"/>
                <a:gd name="T53" fmla="*/ 24 h 98"/>
                <a:gd name="T54" fmla="*/ 24 w 103"/>
                <a:gd name="T55" fmla="*/ 30 h 98"/>
                <a:gd name="T56" fmla="*/ 21 w 103"/>
                <a:gd name="T57" fmla="*/ 35 h 98"/>
                <a:gd name="T58" fmla="*/ 18 w 103"/>
                <a:gd name="T59" fmla="*/ 45 h 98"/>
                <a:gd name="T60" fmla="*/ 18 w 103"/>
                <a:gd name="T61" fmla="*/ 51 h 98"/>
                <a:gd name="T62" fmla="*/ 21 w 103"/>
                <a:gd name="T63" fmla="*/ 61 h 98"/>
                <a:gd name="T64" fmla="*/ 24 w 103"/>
                <a:gd name="T65" fmla="*/ 66 h 98"/>
                <a:gd name="T66" fmla="*/ 30 w 103"/>
                <a:gd name="T67" fmla="*/ 69 h 98"/>
                <a:gd name="T68" fmla="*/ 36 w 103"/>
                <a:gd name="T69" fmla="*/ 75 h 98"/>
                <a:gd name="T70" fmla="*/ 43 w 103"/>
                <a:gd name="T71" fmla="*/ 75 h 98"/>
                <a:gd name="T72" fmla="*/ 52 w 103"/>
                <a:gd name="T73" fmla="*/ 75 h 98"/>
                <a:gd name="T74" fmla="*/ 64 w 103"/>
                <a:gd name="T75" fmla="*/ 72 h 98"/>
                <a:gd name="T76" fmla="*/ 70 w 103"/>
                <a:gd name="T77" fmla="*/ 69 h 98"/>
                <a:gd name="T78" fmla="*/ 76 w 103"/>
                <a:gd name="T79" fmla="*/ 63 h 98"/>
                <a:gd name="T80" fmla="*/ 80 w 103"/>
                <a:gd name="T81" fmla="*/ 54 h 98"/>
                <a:gd name="T82" fmla="*/ 83 w 103"/>
                <a:gd name="T83" fmla="*/ 48 h 98"/>
                <a:gd name="T84" fmla="*/ 80 w 103"/>
                <a:gd name="T85" fmla="*/ 35 h 98"/>
                <a:gd name="T86" fmla="*/ 73 w 103"/>
                <a:gd name="T87" fmla="*/ 27 h 98"/>
                <a:gd name="T88" fmla="*/ 67 w 103"/>
                <a:gd name="T89" fmla="*/ 21 h 98"/>
                <a:gd name="T90" fmla="*/ 61 w 103"/>
                <a:gd name="T91" fmla="*/ 17 h 98"/>
                <a:gd name="T92" fmla="*/ 58 w 103"/>
                <a:gd name="T93" fmla="*/ 9 h 98"/>
                <a:gd name="T94" fmla="*/ 67 w 103"/>
                <a:gd name="T95" fmla="*/ 0 h 98"/>
                <a:gd name="T96" fmla="*/ 83 w 103"/>
                <a:gd name="T97" fmla="*/ 6 h 98"/>
                <a:gd name="T98" fmla="*/ 95 w 103"/>
                <a:gd name="T99" fmla="*/ 21 h 98"/>
                <a:gd name="T100" fmla="*/ 98 w 103"/>
                <a:gd name="T101" fmla="*/ 30 h 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3"/>
                <a:gd name="T154" fmla="*/ 0 h 98"/>
                <a:gd name="T155" fmla="*/ 103 w 103"/>
                <a:gd name="T156" fmla="*/ 98 h 9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3" h="98">
                  <a:moveTo>
                    <a:pt x="98" y="30"/>
                  </a:moveTo>
                  <a:lnTo>
                    <a:pt x="102" y="45"/>
                  </a:lnTo>
                  <a:lnTo>
                    <a:pt x="98" y="61"/>
                  </a:lnTo>
                  <a:lnTo>
                    <a:pt x="92" y="72"/>
                  </a:lnTo>
                  <a:lnTo>
                    <a:pt x="86" y="82"/>
                  </a:lnTo>
                  <a:lnTo>
                    <a:pt x="76" y="87"/>
                  </a:lnTo>
                  <a:lnTo>
                    <a:pt x="67" y="93"/>
                  </a:lnTo>
                  <a:lnTo>
                    <a:pt x="58" y="97"/>
                  </a:lnTo>
                  <a:lnTo>
                    <a:pt x="49" y="97"/>
                  </a:lnTo>
                  <a:lnTo>
                    <a:pt x="43" y="97"/>
                  </a:lnTo>
                  <a:lnTo>
                    <a:pt x="30" y="90"/>
                  </a:lnTo>
                  <a:lnTo>
                    <a:pt x="21" y="87"/>
                  </a:lnTo>
                  <a:lnTo>
                    <a:pt x="14" y="82"/>
                  </a:lnTo>
                  <a:lnTo>
                    <a:pt x="11" y="79"/>
                  </a:lnTo>
                  <a:lnTo>
                    <a:pt x="6" y="72"/>
                  </a:lnTo>
                  <a:lnTo>
                    <a:pt x="3" y="63"/>
                  </a:lnTo>
                  <a:lnTo>
                    <a:pt x="0" y="51"/>
                  </a:lnTo>
                  <a:lnTo>
                    <a:pt x="0" y="45"/>
                  </a:lnTo>
                  <a:lnTo>
                    <a:pt x="0" y="33"/>
                  </a:lnTo>
                  <a:lnTo>
                    <a:pt x="3" y="24"/>
                  </a:lnTo>
                  <a:lnTo>
                    <a:pt x="8" y="17"/>
                  </a:lnTo>
                  <a:lnTo>
                    <a:pt x="11" y="11"/>
                  </a:lnTo>
                  <a:lnTo>
                    <a:pt x="40" y="6"/>
                  </a:lnTo>
                  <a:lnTo>
                    <a:pt x="49" y="14"/>
                  </a:lnTo>
                  <a:lnTo>
                    <a:pt x="40" y="17"/>
                  </a:lnTo>
                  <a:lnTo>
                    <a:pt x="33" y="17"/>
                  </a:lnTo>
                  <a:lnTo>
                    <a:pt x="30" y="24"/>
                  </a:lnTo>
                  <a:lnTo>
                    <a:pt x="24" y="30"/>
                  </a:lnTo>
                  <a:lnTo>
                    <a:pt x="21" y="35"/>
                  </a:lnTo>
                  <a:lnTo>
                    <a:pt x="18" y="45"/>
                  </a:lnTo>
                  <a:lnTo>
                    <a:pt x="18" y="51"/>
                  </a:lnTo>
                  <a:lnTo>
                    <a:pt x="21" y="61"/>
                  </a:lnTo>
                  <a:lnTo>
                    <a:pt x="24" y="66"/>
                  </a:lnTo>
                  <a:lnTo>
                    <a:pt x="30" y="69"/>
                  </a:lnTo>
                  <a:lnTo>
                    <a:pt x="36" y="75"/>
                  </a:lnTo>
                  <a:lnTo>
                    <a:pt x="43" y="75"/>
                  </a:lnTo>
                  <a:lnTo>
                    <a:pt x="52" y="75"/>
                  </a:lnTo>
                  <a:lnTo>
                    <a:pt x="64" y="72"/>
                  </a:lnTo>
                  <a:lnTo>
                    <a:pt x="70" y="69"/>
                  </a:lnTo>
                  <a:lnTo>
                    <a:pt x="76" y="63"/>
                  </a:lnTo>
                  <a:lnTo>
                    <a:pt x="80" y="54"/>
                  </a:lnTo>
                  <a:lnTo>
                    <a:pt x="83" y="48"/>
                  </a:lnTo>
                  <a:lnTo>
                    <a:pt x="80" y="35"/>
                  </a:lnTo>
                  <a:lnTo>
                    <a:pt x="73" y="27"/>
                  </a:lnTo>
                  <a:lnTo>
                    <a:pt x="67" y="21"/>
                  </a:lnTo>
                  <a:lnTo>
                    <a:pt x="61" y="17"/>
                  </a:lnTo>
                  <a:lnTo>
                    <a:pt x="58" y="9"/>
                  </a:lnTo>
                  <a:lnTo>
                    <a:pt x="67" y="0"/>
                  </a:lnTo>
                  <a:lnTo>
                    <a:pt x="83" y="6"/>
                  </a:lnTo>
                  <a:lnTo>
                    <a:pt x="95" y="21"/>
                  </a:lnTo>
                  <a:lnTo>
                    <a:pt x="98" y="30"/>
                  </a:lnTo>
                </a:path>
              </a:pathLst>
            </a:custGeom>
            <a:solidFill>
              <a:srgbClr val="FFCC00"/>
            </a:solidFill>
            <a:ln w="12699" cap="rnd">
              <a:solidFill>
                <a:srgbClr val="FFCC00"/>
              </a:solidFill>
              <a:round/>
              <a:headEnd/>
              <a:tailEnd/>
            </a:ln>
          </p:spPr>
          <p:txBody>
            <a:bodyPr/>
            <a:lstStyle/>
            <a:p>
              <a:endParaRPr lang="zh-CN" altLang="en-US"/>
            </a:p>
          </p:txBody>
        </p:sp>
        <p:sp>
          <p:nvSpPr>
            <p:cNvPr id="21655" name="Freeform 91"/>
            <p:cNvSpPr>
              <a:spLocks/>
            </p:cNvSpPr>
            <p:nvPr/>
          </p:nvSpPr>
          <p:spPr bwMode="auto">
            <a:xfrm>
              <a:off x="4609" y="2118"/>
              <a:ext cx="103" cy="95"/>
            </a:xfrm>
            <a:custGeom>
              <a:avLst/>
              <a:gdLst>
                <a:gd name="T0" fmla="*/ 98 w 103"/>
                <a:gd name="T1" fmla="*/ 66 h 95"/>
                <a:gd name="T2" fmla="*/ 102 w 103"/>
                <a:gd name="T3" fmla="*/ 57 h 95"/>
                <a:gd name="T4" fmla="*/ 102 w 103"/>
                <a:gd name="T5" fmla="*/ 51 h 95"/>
                <a:gd name="T6" fmla="*/ 102 w 103"/>
                <a:gd name="T7" fmla="*/ 42 h 95"/>
                <a:gd name="T8" fmla="*/ 98 w 103"/>
                <a:gd name="T9" fmla="*/ 36 h 95"/>
                <a:gd name="T10" fmla="*/ 95 w 103"/>
                <a:gd name="T11" fmla="*/ 30 h 95"/>
                <a:gd name="T12" fmla="*/ 92 w 103"/>
                <a:gd name="T13" fmla="*/ 24 h 95"/>
                <a:gd name="T14" fmla="*/ 89 w 103"/>
                <a:gd name="T15" fmla="*/ 18 h 95"/>
                <a:gd name="T16" fmla="*/ 83 w 103"/>
                <a:gd name="T17" fmla="*/ 11 h 95"/>
                <a:gd name="T18" fmla="*/ 76 w 103"/>
                <a:gd name="T19" fmla="*/ 9 h 95"/>
                <a:gd name="T20" fmla="*/ 67 w 103"/>
                <a:gd name="T21" fmla="*/ 3 h 95"/>
                <a:gd name="T22" fmla="*/ 58 w 103"/>
                <a:gd name="T23" fmla="*/ 3 h 95"/>
                <a:gd name="T24" fmla="*/ 49 w 103"/>
                <a:gd name="T25" fmla="*/ 0 h 95"/>
                <a:gd name="T26" fmla="*/ 43 w 103"/>
                <a:gd name="T27" fmla="*/ 3 h 95"/>
                <a:gd name="T28" fmla="*/ 36 w 103"/>
                <a:gd name="T29" fmla="*/ 3 h 95"/>
                <a:gd name="T30" fmla="*/ 30 w 103"/>
                <a:gd name="T31" fmla="*/ 3 h 95"/>
                <a:gd name="T32" fmla="*/ 21 w 103"/>
                <a:gd name="T33" fmla="*/ 9 h 95"/>
                <a:gd name="T34" fmla="*/ 11 w 103"/>
                <a:gd name="T35" fmla="*/ 18 h 95"/>
                <a:gd name="T36" fmla="*/ 6 w 103"/>
                <a:gd name="T37" fmla="*/ 24 h 95"/>
                <a:gd name="T38" fmla="*/ 3 w 103"/>
                <a:gd name="T39" fmla="*/ 33 h 95"/>
                <a:gd name="T40" fmla="*/ 0 w 103"/>
                <a:gd name="T41" fmla="*/ 45 h 95"/>
                <a:gd name="T42" fmla="*/ 0 w 103"/>
                <a:gd name="T43" fmla="*/ 51 h 95"/>
                <a:gd name="T44" fmla="*/ 0 w 103"/>
                <a:gd name="T45" fmla="*/ 63 h 95"/>
                <a:gd name="T46" fmla="*/ 3 w 103"/>
                <a:gd name="T47" fmla="*/ 72 h 95"/>
                <a:gd name="T48" fmla="*/ 8 w 103"/>
                <a:gd name="T49" fmla="*/ 79 h 95"/>
                <a:gd name="T50" fmla="*/ 11 w 103"/>
                <a:gd name="T51" fmla="*/ 85 h 95"/>
                <a:gd name="T52" fmla="*/ 40 w 103"/>
                <a:gd name="T53" fmla="*/ 94 h 95"/>
                <a:gd name="T54" fmla="*/ 49 w 103"/>
                <a:gd name="T55" fmla="*/ 82 h 95"/>
                <a:gd name="T56" fmla="*/ 40 w 103"/>
                <a:gd name="T57" fmla="*/ 82 h 95"/>
                <a:gd name="T58" fmla="*/ 30 w 103"/>
                <a:gd name="T59" fmla="*/ 75 h 95"/>
                <a:gd name="T60" fmla="*/ 24 w 103"/>
                <a:gd name="T61" fmla="*/ 69 h 95"/>
                <a:gd name="T62" fmla="*/ 21 w 103"/>
                <a:gd name="T63" fmla="*/ 61 h 95"/>
                <a:gd name="T64" fmla="*/ 18 w 103"/>
                <a:gd name="T65" fmla="*/ 48 h 95"/>
                <a:gd name="T66" fmla="*/ 21 w 103"/>
                <a:gd name="T67" fmla="*/ 39 h 95"/>
                <a:gd name="T68" fmla="*/ 27 w 103"/>
                <a:gd name="T69" fmla="*/ 30 h 95"/>
                <a:gd name="T70" fmla="*/ 33 w 103"/>
                <a:gd name="T71" fmla="*/ 24 h 95"/>
                <a:gd name="T72" fmla="*/ 43 w 103"/>
                <a:gd name="T73" fmla="*/ 21 h 95"/>
                <a:gd name="T74" fmla="*/ 52 w 103"/>
                <a:gd name="T75" fmla="*/ 21 h 95"/>
                <a:gd name="T76" fmla="*/ 61 w 103"/>
                <a:gd name="T77" fmla="*/ 21 h 95"/>
                <a:gd name="T78" fmla="*/ 67 w 103"/>
                <a:gd name="T79" fmla="*/ 24 h 95"/>
                <a:gd name="T80" fmla="*/ 70 w 103"/>
                <a:gd name="T81" fmla="*/ 27 h 95"/>
                <a:gd name="T82" fmla="*/ 76 w 103"/>
                <a:gd name="T83" fmla="*/ 33 h 95"/>
                <a:gd name="T84" fmla="*/ 80 w 103"/>
                <a:gd name="T85" fmla="*/ 42 h 95"/>
                <a:gd name="T86" fmla="*/ 83 w 103"/>
                <a:gd name="T87" fmla="*/ 51 h 95"/>
                <a:gd name="T88" fmla="*/ 80 w 103"/>
                <a:gd name="T89" fmla="*/ 63 h 95"/>
                <a:gd name="T90" fmla="*/ 73 w 103"/>
                <a:gd name="T91" fmla="*/ 69 h 95"/>
                <a:gd name="T92" fmla="*/ 67 w 103"/>
                <a:gd name="T93" fmla="*/ 75 h 95"/>
                <a:gd name="T94" fmla="*/ 61 w 103"/>
                <a:gd name="T95" fmla="*/ 79 h 95"/>
                <a:gd name="T96" fmla="*/ 58 w 103"/>
                <a:gd name="T97" fmla="*/ 87 h 95"/>
                <a:gd name="T98" fmla="*/ 83 w 103"/>
                <a:gd name="T99" fmla="*/ 85 h 95"/>
                <a:gd name="T100" fmla="*/ 98 w 103"/>
                <a:gd name="T101" fmla="*/ 69 h 95"/>
                <a:gd name="T102" fmla="*/ 98 w 103"/>
                <a:gd name="T103" fmla="*/ 66 h 9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
                <a:gd name="T157" fmla="*/ 0 h 95"/>
                <a:gd name="T158" fmla="*/ 103 w 103"/>
                <a:gd name="T159" fmla="*/ 95 h 9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 h="95">
                  <a:moveTo>
                    <a:pt x="98" y="66"/>
                  </a:moveTo>
                  <a:lnTo>
                    <a:pt x="102" y="57"/>
                  </a:lnTo>
                  <a:lnTo>
                    <a:pt x="102" y="51"/>
                  </a:lnTo>
                  <a:lnTo>
                    <a:pt x="102" y="42"/>
                  </a:lnTo>
                  <a:lnTo>
                    <a:pt x="98" y="36"/>
                  </a:lnTo>
                  <a:lnTo>
                    <a:pt x="95" y="30"/>
                  </a:lnTo>
                  <a:lnTo>
                    <a:pt x="92" y="24"/>
                  </a:lnTo>
                  <a:lnTo>
                    <a:pt x="89" y="18"/>
                  </a:lnTo>
                  <a:lnTo>
                    <a:pt x="83" y="11"/>
                  </a:lnTo>
                  <a:lnTo>
                    <a:pt x="76" y="9"/>
                  </a:lnTo>
                  <a:lnTo>
                    <a:pt x="67" y="3"/>
                  </a:lnTo>
                  <a:lnTo>
                    <a:pt x="58" y="3"/>
                  </a:lnTo>
                  <a:lnTo>
                    <a:pt x="49" y="0"/>
                  </a:lnTo>
                  <a:lnTo>
                    <a:pt x="43" y="3"/>
                  </a:lnTo>
                  <a:lnTo>
                    <a:pt x="36" y="3"/>
                  </a:lnTo>
                  <a:lnTo>
                    <a:pt x="30" y="3"/>
                  </a:lnTo>
                  <a:lnTo>
                    <a:pt x="21" y="9"/>
                  </a:lnTo>
                  <a:lnTo>
                    <a:pt x="11" y="18"/>
                  </a:lnTo>
                  <a:lnTo>
                    <a:pt x="6" y="24"/>
                  </a:lnTo>
                  <a:lnTo>
                    <a:pt x="3" y="33"/>
                  </a:lnTo>
                  <a:lnTo>
                    <a:pt x="0" y="45"/>
                  </a:lnTo>
                  <a:lnTo>
                    <a:pt x="0" y="51"/>
                  </a:lnTo>
                  <a:lnTo>
                    <a:pt x="0" y="63"/>
                  </a:lnTo>
                  <a:lnTo>
                    <a:pt x="3" y="72"/>
                  </a:lnTo>
                  <a:lnTo>
                    <a:pt x="8" y="79"/>
                  </a:lnTo>
                  <a:lnTo>
                    <a:pt x="11" y="85"/>
                  </a:lnTo>
                  <a:lnTo>
                    <a:pt x="40" y="94"/>
                  </a:lnTo>
                  <a:lnTo>
                    <a:pt x="49" y="82"/>
                  </a:lnTo>
                  <a:lnTo>
                    <a:pt x="40" y="82"/>
                  </a:lnTo>
                  <a:lnTo>
                    <a:pt x="30" y="75"/>
                  </a:lnTo>
                  <a:lnTo>
                    <a:pt x="24" y="69"/>
                  </a:lnTo>
                  <a:lnTo>
                    <a:pt x="21" y="61"/>
                  </a:lnTo>
                  <a:lnTo>
                    <a:pt x="18" y="48"/>
                  </a:lnTo>
                  <a:lnTo>
                    <a:pt x="21" y="39"/>
                  </a:lnTo>
                  <a:lnTo>
                    <a:pt x="27" y="30"/>
                  </a:lnTo>
                  <a:lnTo>
                    <a:pt x="33" y="24"/>
                  </a:lnTo>
                  <a:lnTo>
                    <a:pt x="43" y="21"/>
                  </a:lnTo>
                  <a:lnTo>
                    <a:pt x="52" y="21"/>
                  </a:lnTo>
                  <a:lnTo>
                    <a:pt x="61" y="21"/>
                  </a:lnTo>
                  <a:lnTo>
                    <a:pt x="67" y="24"/>
                  </a:lnTo>
                  <a:lnTo>
                    <a:pt x="70" y="27"/>
                  </a:lnTo>
                  <a:lnTo>
                    <a:pt x="76" y="33"/>
                  </a:lnTo>
                  <a:lnTo>
                    <a:pt x="80" y="42"/>
                  </a:lnTo>
                  <a:lnTo>
                    <a:pt x="83" y="51"/>
                  </a:lnTo>
                  <a:lnTo>
                    <a:pt x="80" y="63"/>
                  </a:lnTo>
                  <a:lnTo>
                    <a:pt x="73" y="69"/>
                  </a:lnTo>
                  <a:lnTo>
                    <a:pt x="67" y="75"/>
                  </a:lnTo>
                  <a:lnTo>
                    <a:pt x="61" y="79"/>
                  </a:lnTo>
                  <a:lnTo>
                    <a:pt x="58" y="87"/>
                  </a:lnTo>
                  <a:lnTo>
                    <a:pt x="83" y="85"/>
                  </a:lnTo>
                  <a:lnTo>
                    <a:pt x="98" y="69"/>
                  </a:lnTo>
                  <a:lnTo>
                    <a:pt x="98" y="66"/>
                  </a:lnTo>
                </a:path>
              </a:pathLst>
            </a:custGeom>
            <a:solidFill>
              <a:srgbClr val="93936C"/>
            </a:solidFill>
            <a:ln w="9525" cap="rnd">
              <a:noFill/>
              <a:round/>
              <a:headEnd/>
              <a:tailEnd/>
            </a:ln>
          </p:spPr>
          <p:txBody>
            <a:bodyPr/>
            <a:lstStyle/>
            <a:p>
              <a:endParaRPr lang="zh-CN" altLang="en-US"/>
            </a:p>
          </p:txBody>
        </p:sp>
        <p:sp>
          <p:nvSpPr>
            <p:cNvPr id="21656" name="Freeform 92"/>
            <p:cNvSpPr>
              <a:spLocks/>
            </p:cNvSpPr>
            <p:nvPr/>
          </p:nvSpPr>
          <p:spPr bwMode="auto">
            <a:xfrm>
              <a:off x="4609" y="2118"/>
              <a:ext cx="103" cy="118"/>
            </a:xfrm>
            <a:custGeom>
              <a:avLst/>
              <a:gdLst>
                <a:gd name="T0" fmla="*/ 98 w 103"/>
                <a:gd name="T1" fmla="*/ 66 h 118"/>
                <a:gd name="T2" fmla="*/ 102 w 103"/>
                <a:gd name="T3" fmla="*/ 58 h 118"/>
                <a:gd name="T4" fmla="*/ 102 w 103"/>
                <a:gd name="T5" fmla="*/ 51 h 118"/>
                <a:gd name="T6" fmla="*/ 102 w 103"/>
                <a:gd name="T7" fmla="*/ 42 h 118"/>
                <a:gd name="T8" fmla="*/ 98 w 103"/>
                <a:gd name="T9" fmla="*/ 36 h 118"/>
                <a:gd name="T10" fmla="*/ 95 w 103"/>
                <a:gd name="T11" fmla="*/ 30 h 118"/>
                <a:gd name="T12" fmla="*/ 92 w 103"/>
                <a:gd name="T13" fmla="*/ 24 h 118"/>
                <a:gd name="T14" fmla="*/ 89 w 103"/>
                <a:gd name="T15" fmla="*/ 18 h 118"/>
                <a:gd name="T16" fmla="*/ 83 w 103"/>
                <a:gd name="T17" fmla="*/ 11 h 118"/>
                <a:gd name="T18" fmla="*/ 76 w 103"/>
                <a:gd name="T19" fmla="*/ 9 h 118"/>
                <a:gd name="T20" fmla="*/ 67 w 103"/>
                <a:gd name="T21" fmla="*/ 3 h 118"/>
                <a:gd name="T22" fmla="*/ 58 w 103"/>
                <a:gd name="T23" fmla="*/ 3 h 118"/>
                <a:gd name="T24" fmla="*/ 49 w 103"/>
                <a:gd name="T25" fmla="*/ 0 h 118"/>
                <a:gd name="T26" fmla="*/ 43 w 103"/>
                <a:gd name="T27" fmla="*/ 3 h 118"/>
                <a:gd name="T28" fmla="*/ 36 w 103"/>
                <a:gd name="T29" fmla="*/ 3 h 118"/>
                <a:gd name="T30" fmla="*/ 30 w 103"/>
                <a:gd name="T31" fmla="*/ 3 h 118"/>
                <a:gd name="T32" fmla="*/ 21 w 103"/>
                <a:gd name="T33" fmla="*/ 9 h 118"/>
                <a:gd name="T34" fmla="*/ 11 w 103"/>
                <a:gd name="T35" fmla="*/ 18 h 118"/>
                <a:gd name="T36" fmla="*/ 6 w 103"/>
                <a:gd name="T37" fmla="*/ 24 h 118"/>
                <a:gd name="T38" fmla="*/ 3 w 103"/>
                <a:gd name="T39" fmla="*/ 33 h 118"/>
                <a:gd name="T40" fmla="*/ 0 w 103"/>
                <a:gd name="T41" fmla="*/ 45 h 118"/>
                <a:gd name="T42" fmla="*/ 0 w 103"/>
                <a:gd name="T43" fmla="*/ 51 h 118"/>
                <a:gd name="T44" fmla="*/ 0 w 103"/>
                <a:gd name="T45" fmla="*/ 63 h 118"/>
                <a:gd name="T46" fmla="*/ 3 w 103"/>
                <a:gd name="T47" fmla="*/ 73 h 118"/>
                <a:gd name="T48" fmla="*/ 8 w 103"/>
                <a:gd name="T49" fmla="*/ 79 h 118"/>
                <a:gd name="T50" fmla="*/ 8 w 103"/>
                <a:gd name="T51" fmla="*/ 111 h 118"/>
                <a:gd name="T52" fmla="*/ 58 w 103"/>
                <a:gd name="T53" fmla="*/ 117 h 118"/>
                <a:gd name="T54" fmla="*/ 77 w 103"/>
                <a:gd name="T55" fmla="*/ 84 h 118"/>
                <a:gd name="T56" fmla="*/ 40 w 103"/>
                <a:gd name="T57" fmla="*/ 82 h 118"/>
                <a:gd name="T58" fmla="*/ 30 w 103"/>
                <a:gd name="T59" fmla="*/ 76 h 118"/>
                <a:gd name="T60" fmla="*/ 24 w 103"/>
                <a:gd name="T61" fmla="*/ 69 h 118"/>
                <a:gd name="T62" fmla="*/ 21 w 103"/>
                <a:gd name="T63" fmla="*/ 61 h 118"/>
                <a:gd name="T64" fmla="*/ 18 w 103"/>
                <a:gd name="T65" fmla="*/ 48 h 118"/>
                <a:gd name="T66" fmla="*/ 21 w 103"/>
                <a:gd name="T67" fmla="*/ 39 h 118"/>
                <a:gd name="T68" fmla="*/ 27 w 103"/>
                <a:gd name="T69" fmla="*/ 30 h 118"/>
                <a:gd name="T70" fmla="*/ 33 w 103"/>
                <a:gd name="T71" fmla="*/ 24 h 118"/>
                <a:gd name="T72" fmla="*/ 43 w 103"/>
                <a:gd name="T73" fmla="*/ 21 h 118"/>
                <a:gd name="T74" fmla="*/ 52 w 103"/>
                <a:gd name="T75" fmla="*/ 21 h 118"/>
                <a:gd name="T76" fmla="*/ 61 w 103"/>
                <a:gd name="T77" fmla="*/ 21 h 118"/>
                <a:gd name="T78" fmla="*/ 67 w 103"/>
                <a:gd name="T79" fmla="*/ 24 h 118"/>
                <a:gd name="T80" fmla="*/ 70 w 103"/>
                <a:gd name="T81" fmla="*/ 27 h 118"/>
                <a:gd name="T82" fmla="*/ 76 w 103"/>
                <a:gd name="T83" fmla="*/ 33 h 118"/>
                <a:gd name="T84" fmla="*/ 80 w 103"/>
                <a:gd name="T85" fmla="*/ 42 h 118"/>
                <a:gd name="T86" fmla="*/ 83 w 103"/>
                <a:gd name="T87" fmla="*/ 51 h 118"/>
                <a:gd name="T88" fmla="*/ 80 w 103"/>
                <a:gd name="T89" fmla="*/ 63 h 118"/>
                <a:gd name="T90" fmla="*/ 73 w 103"/>
                <a:gd name="T91" fmla="*/ 69 h 118"/>
                <a:gd name="T92" fmla="*/ 67 w 103"/>
                <a:gd name="T93" fmla="*/ 76 h 118"/>
                <a:gd name="T94" fmla="*/ 61 w 103"/>
                <a:gd name="T95" fmla="*/ 79 h 118"/>
                <a:gd name="T96" fmla="*/ 58 w 103"/>
                <a:gd name="T97" fmla="*/ 87 h 118"/>
                <a:gd name="T98" fmla="*/ 83 w 103"/>
                <a:gd name="T99" fmla="*/ 85 h 118"/>
                <a:gd name="T100" fmla="*/ 98 w 103"/>
                <a:gd name="T101" fmla="*/ 69 h 118"/>
                <a:gd name="T102" fmla="*/ 98 w 103"/>
                <a:gd name="T103" fmla="*/ 66 h 1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
                <a:gd name="T157" fmla="*/ 0 h 118"/>
                <a:gd name="T158" fmla="*/ 103 w 103"/>
                <a:gd name="T159" fmla="*/ 118 h 1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 h="118">
                  <a:moveTo>
                    <a:pt x="98" y="66"/>
                  </a:moveTo>
                  <a:lnTo>
                    <a:pt x="102" y="58"/>
                  </a:lnTo>
                  <a:lnTo>
                    <a:pt x="102" y="51"/>
                  </a:lnTo>
                  <a:lnTo>
                    <a:pt x="102" y="42"/>
                  </a:lnTo>
                  <a:lnTo>
                    <a:pt x="98" y="36"/>
                  </a:lnTo>
                  <a:lnTo>
                    <a:pt x="95" y="30"/>
                  </a:lnTo>
                  <a:lnTo>
                    <a:pt x="92" y="24"/>
                  </a:lnTo>
                  <a:lnTo>
                    <a:pt x="89" y="18"/>
                  </a:lnTo>
                  <a:lnTo>
                    <a:pt x="83" y="11"/>
                  </a:lnTo>
                  <a:lnTo>
                    <a:pt x="76" y="9"/>
                  </a:lnTo>
                  <a:lnTo>
                    <a:pt x="67" y="3"/>
                  </a:lnTo>
                  <a:lnTo>
                    <a:pt x="58" y="3"/>
                  </a:lnTo>
                  <a:lnTo>
                    <a:pt x="49" y="0"/>
                  </a:lnTo>
                  <a:lnTo>
                    <a:pt x="43" y="3"/>
                  </a:lnTo>
                  <a:lnTo>
                    <a:pt x="36" y="3"/>
                  </a:lnTo>
                  <a:lnTo>
                    <a:pt x="30" y="3"/>
                  </a:lnTo>
                  <a:lnTo>
                    <a:pt x="21" y="9"/>
                  </a:lnTo>
                  <a:lnTo>
                    <a:pt x="11" y="18"/>
                  </a:lnTo>
                  <a:lnTo>
                    <a:pt x="6" y="24"/>
                  </a:lnTo>
                  <a:lnTo>
                    <a:pt x="3" y="33"/>
                  </a:lnTo>
                  <a:lnTo>
                    <a:pt x="0" y="45"/>
                  </a:lnTo>
                  <a:lnTo>
                    <a:pt x="0" y="51"/>
                  </a:lnTo>
                  <a:lnTo>
                    <a:pt x="0" y="63"/>
                  </a:lnTo>
                  <a:lnTo>
                    <a:pt x="3" y="73"/>
                  </a:lnTo>
                  <a:lnTo>
                    <a:pt x="8" y="79"/>
                  </a:lnTo>
                  <a:lnTo>
                    <a:pt x="8" y="111"/>
                  </a:lnTo>
                  <a:lnTo>
                    <a:pt x="58" y="117"/>
                  </a:lnTo>
                  <a:lnTo>
                    <a:pt x="77" y="84"/>
                  </a:lnTo>
                  <a:lnTo>
                    <a:pt x="40" y="82"/>
                  </a:lnTo>
                  <a:lnTo>
                    <a:pt x="30" y="76"/>
                  </a:lnTo>
                  <a:lnTo>
                    <a:pt x="24" y="69"/>
                  </a:lnTo>
                  <a:lnTo>
                    <a:pt x="21" y="61"/>
                  </a:lnTo>
                  <a:lnTo>
                    <a:pt x="18" y="48"/>
                  </a:lnTo>
                  <a:lnTo>
                    <a:pt x="21" y="39"/>
                  </a:lnTo>
                  <a:lnTo>
                    <a:pt x="27" y="30"/>
                  </a:lnTo>
                  <a:lnTo>
                    <a:pt x="33" y="24"/>
                  </a:lnTo>
                  <a:lnTo>
                    <a:pt x="43" y="21"/>
                  </a:lnTo>
                  <a:lnTo>
                    <a:pt x="52" y="21"/>
                  </a:lnTo>
                  <a:lnTo>
                    <a:pt x="61" y="21"/>
                  </a:lnTo>
                  <a:lnTo>
                    <a:pt x="67" y="24"/>
                  </a:lnTo>
                  <a:lnTo>
                    <a:pt x="70" y="27"/>
                  </a:lnTo>
                  <a:lnTo>
                    <a:pt x="76" y="33"/>
                  </a:lnTo>
                  <a:lnTo>
                    <a:pt x="80" y="42"/>
                  </a:lnTo>
                  <a:lnTo>
                    <a:pt x="83" y="51"/>
                  </a:lnTo>
                  <a:lnTo>
                    <a:pt x="80" y="63"/>
                  </a:lnTo>
                  <a:lnTo>
                    <a:pt x="73" y="69"/>
                  </a:lnTo>
                  <a:lnTo>
                    <a:pt x="67" y="76"/>
                  </a:lnTo>
                  <a:lnTo>
                    <a:pt x="61" y="79"/>
                  </a:lnTo>
                  <a:lnTo>
                    <a:pt x="58" y="87"/>
                  </a:lnTo>
                  <a:lnTo>
                    <a:pt x="83" y="85"/>
                  </a:lnTo>
                  <a:lnTo>
                    <a:pt x="98" y="69"/>
                  </a:lnTo>
                  <a:lnTo>
                    <a:pt x="98" y="66"/>
                  </a:lnTo>
                </a:path>
              </a:pathLst>
            </a:custGeom>
            <a:solidFill>
              <a:srgbClr val="FFCC00"/>
            </a:solidFill>
            <a:ln w="12699" cap="rnd">
              <a:solidFill>
                <a:srgbClr val="FFCC00"/>
              </a:solidFill>
              <a:round/>
              <a:headEnd/>
              <a:tailEnd/>
            </a:ln>
          </p:spPr>
          <p:txBody>
            <a:bodyPr/>
            <a:lstStyle/>
            <a:p>
              <a:endParaRPr lang="zh-CN" altLang="en-US"/>
            </a:p>
          </p:txBody>
        </p:sp>
        <p:sp>
          <p:nvSpPr>
            <p:cNvPr id="21657" name="Freeform 93"/>
            <p:cNvSpPr>
              <a:spLocks/>
            </p:cNvSpPr>
            <p:nvPr/>
          </p:nvSpPr>
          <p:spPr bwMode="auto">
            <a:xfrm>
              <a:off x="4680" y="2181"/>
              <a:ext cx="75" cy="75"/>
            </a:xfrm>
            <a:custGeom>
              <a:avLst/>
              <a:gdLst>
                <a:gd name="T0" fmla="*/ 28 w 75"/>
                <a:gd name="T1" fmla="*/ 0 h 75"/>
                <a:gd name="T2" fmla="*/ 37 w 75"/>
                <a:gd name="T3" fmla="*/ 0 h 75"/>
                <a:gd name="T4" fmla="*/ 43 w 75"/>
                <a:gd name="T5" fmla="*/ 0 h 75"/>
                <a:gd name="T6" fmla="*/ 52 w 75"/>
                <a:gd name="T7" fmla="*/ 3 h 75"/>
                <a:gd name="T8" fmla="*/ 58 w 75"/>
                <a:gd name="T9" fmla="*/ 6 h 75"/>
                <a:gd name="T10" fmla="*/ 64 w 75"/>
                <a:gd name="T11" fmla="*/ 12 h 75"/>
                <a:gd name="T12" fmla="*/ 67 w 75"/>
                <a:gd name="T13" fmla="*/ 18 h 75"/>
                <a:gd name="T14" fmla="*/ 70 w 75"/>
                <a:gd name="T15" fmla="*/ 24 h 75"/>
                <a:gd name="T16" fmla="*/ 74 w 75"/>
                <a:gd name="T17" fmla="*/ 30 h 75"/>
                <a:gd name="T18" fmla="*/ 74 w 75"/>
                <a:gd name="T19" fmla="*/ 37 h 75"/>
                <a:gd name="T20" fmla="*/ 74 w 75"/>
                <a:gd name="T21" fmla="*/ 46 h 75"/>
                <a:gd name="T22" fmla="*/ 74 w 75"/>
                <a:gd name="T23" fmla="*/ 49 h 75"/>
                <a:gd name="T24" fmla="*/ 67 w 75"/>
                <a:gd name="T25" fmla="*/ 58 h 75"/>
                <a:gd name="T26" fmla="*/ 67 w 75"/>
                <a:gd name="T27" fmla="*/ 61 h 75"/>
                <a:gd name="T28" fmla="*/ 61 w 75"/>
                <a:gd name="T29" fmla="*/ 64 h 75"/>
                <a:gd name="T30" fmla="*/ 55 w 75"/>
                <a:gd name="T31" fmla="*/ 70 h 75"/>
                <a:gd name="T32" fmla="*/ 46 w 75"/>
                <a:gd name="T33" fmla="*/ 74 h 75"/>
                <a:gd name="T34" fmla="*/ 37 w 75"/>
                <a:gd name="T35" fmla="*/ 74 h 75"/>
                <a:gd name="T36" fmla="*/ 24 w 75"/>
                <a:gd name="T37" fmla="*/ 70 h 75"/>
                <a:gd name="T38" fmla="*/ 18 w 75"/>
                <a:gd name="T39" fmla="*/ 55 h 75"/>
                <a:gd name="T40" fmla="*/ 21 w 75"/>
                <a:gd name="T41" fmla="*/ 58 h 75"/>
                <a:gd name="T42" fmla="*/ 28 w 75"/>
                <a:gd name="T43" fmla="*/ 58 h 75"/>
                <a:gd name="T44" fmla="*/ 34 w 75"/>
                <a:gd name="T45" fmla="*/ 61 h 75"/>
                <a:gd name="T46" fmla="*/ 37 w 75"/>
                <a:gd name="T47" fmla="*/ 61 h 75"/>
                <a:gd name="T48" fmla="*/ 43 w 75"/>
                <a:gd name="T49" fmla="*/ 61 h 75"/>
                <a:gd name="T50" fmla="*/ 52 w 75"/>
                <a:gd name="T51" fmla="*/ 55 h 75"/>
                <a:gd name="T52" fmla="*/ 55 w 75"/>
                <a:gd name="T53" fmla="*/ 51 h 75"/>
                <a:gd name="T54" fmla="*/ 58 w 75"/>
                <a:gd name="T55" fmla="*/ 49 h 75"/>
                <a:gd name="T56" fmla="*/ 61 w 75"/>
                <a:gd name="T57" fmla="*/ 43 h 75"/>
                <a:gd name="T58" fmla="*/ 61 w 75"/>
                <a:gd name="T59" fmla="*/ 37 h 75"/>
                <a:gd name="T60" fmla="*/ 61 w 75"/>
                <a:gd name="T61" fmla="*/ 30 h 75"/>
                <a:gd name="T62" fmla="*/ 58 w 75"/>
                <a:gd name="T63" fmla="*/ 24 h 75"/>
                <a:gd name="T64" fmla="*/ 52 w 75"/>
                <a:gd name="T65" fmla="*/ 18 h 75"/>
                <a:gd name="T66" fmla="*/ 46 w 75"/>
                <a:gd name="T67" fmla="*/ 15 h 75"/>
                <a:gd name="T68" fmla="*/ 37 w 75"/>
                <a:gd name="T69" fmla="*/ 12 h 75"/>
                <a:gd name="T70" fmla="*/ 31 w 75"/>
                <a:gd name="T71" fmla="*/ 12 h 75"/>
                <a:gd name="T72" fmla="*/ 21 w 75"/>
                <a:gd name="T73" fmla="*/ 15 h 75"/>
                <a:gd name="T74" fmla="*/ 15 w 75"/>
                <a:gd name="T75" fmla="*/ 24 h 75"/>
                <a:gd name="T76" fmla="*/ 12 w 75"/>
                <a:gd name="T77" fmla="*/ 30 h 75"/>
                <a:gd name="T78" fmla="*/ 12 w 75"/>
                <a:gd name="T79" fmla="*/ 37 h 75"/>
                <a:gd name="T80" fmla="*/ 12 w 75"/>
                <a:gd name="T81" fmla="*/ 43 h 75"/>
                <a:gd name="T82" fmla="*/ 15 w 75"/>
                <a:gd name="T83" fmla="*/ 49 h 75"/>
                <a:gd name="T84" fmla="*/ 0 w 75"/>
                <a:gd name="T85" fmla="*/ 43 h 75"/>
                <a:gd name="T86" fmla="*/ 0 w 75"/>
                <a:gd name="T87" fmla="*/ 24 h 75"/>
                <a:gd name="T88" fmla="*/ 18 w 75"/>
                <a:gd name="T89" fmla="*/ 9 h 75"/>
                <a:gd name="T90" fmla="*/ 28 w 75"/>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
                <a:gd name="T139" fmla="*/ 0 h 75"/>
                <a:gd name="T140" fmla="*/ 75 w 75"/>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 h="75">
                  <a:moveTo>
                    <a:pt x="28" y="0"/>
                  </a:moveTo>
                  <a:lnTo>
                    <a:pt x="37" y="0"/>
                  </a:lnTo>
                  <a:lnTo>
                    <a:pt x="43" y="0"/>
                  </a:lnTo>
                  <a:lnTo>
                    <a:pt x="52" y="3"/>
                  </a:lnTo>
                  <a:lnTo>
                    <a:pt x="58" y="6"/>
                  </a:lnTo>
                  <a:lnTo>
                    <a:pt x="64" y="12"/>
                  </a:lnTo>
                  <a:lnTo>
                    <a:pt x="67" y="18"/>
                  </a:lnTo>
                  <a:lnTo>
                    <a:pt x="70" y="24"/>
                  </a:lnTo>
                  <a:lnTo>
                    <a:pt x="74" y="30"/>
                  </a:lnTo>
                  <a:lnTo>
                    <a:pt x="74" y="37"/>
                  </a:lnTo>
                  <a:lnTo>
                    <a:pt x="74" y="46"/>
                  </a:lnTo>
                  <a:lnTo>
                    <a:pt x="74" y="49"/>
                  </a:lnTo>
                  <a:lnTo>
                    <a:pt x="67" y="58"/>
                  </a:lnTo>
                  <a:lnTo>
                    <a:pt x="67" y="61"/>
                  </a:lnTo>
                  <a:lnTo>
                    <a:pt x="61" y="64"/>
                  </a:lnTo>
                  <a:lnTo>
                    <a:pt x="55" y="70"/>
                  </a:lnTo>
                  <a:lnTo>
                    <a:pt x="46" y="74"/>
                  </a:lnTo>
                  <a:lnTo>
                    <a:pt x="37" y="74"/>
                  </a:lnTo>
                  <a:lnTo>
                    <a:pt x="24" y="70"/>
                  </a:lnTo>
                  <a:lnTo>
                    <a:pt x="18" y="55"/>
                  </a:lnTo>
                  <a:lnTo>
                    <a:pt x="21" y="58"/>
                  </a:lnTo>
                  <a:lnTo>
                    <a:pt x="28" y="58"/>
                  </a:lnTo>
                  <a:lnTo>
                    <a:pt x="34" y="61"/>
                  </a:lnTo>
                  <a:lnTo>
                    <a:pt x="37" y="61"/>
                  </a:lnTo>
                  <a:lnTo>
                    <a:pt x="43" y="61"/>
                  </a:lnTo>
                  <a:lnTo>
                    <a:pt x="52" y="55"/>
                  </a:lnTo>
                  <a:lnTo>
                    <a:pt x="55" y="51"/>
                  </a:lnTo>
                  <a:lnTo>
                    <a:pt x="58" y="49"/>
                  </a:lnTo>
                  <a:lnTo>
                    <a:pt x="61" y="43"/>
                  </a:lnTo>
                  <a:lnTo>
                    <a:pt x="61" y="37"/>
                  </a:lnTo>
                  <a:lnTo>
                    <a:pt x="61" y="30"/>
                  </a:lnTo>
                  <a:lnTo>
                    <a:pt x="58" y="24"/>
                  </a:lnTo>
                  <a:lnTo>
                    <a:pt x="52" y="18"/>
                  </a:lnTo>
                  <a:lnTo>
                    <a:pt x="46" y="15"/>
                  </a:lnTo>
                  <a:lnTo>
                    <a:pt x="37" y="12"/>
                  </a:lnTo>
                  <a:lnTo>
                    <a:pt x="31" y="12"/>
                  </a:lnTo>
                  <a:lnTo>
                    <a:pt x="21" y="15"/>
                  </a:lnTo>
                  <a:lnTo>
                    <a:pt x="15" y="24"/>
                  </a:lnTo>
                  <a:lnTo>
                    <a:pt x="12" y="30"/>
                  </a:lnTo>
                  <a:lnTo>
                    <a:pt x="12" y="37"/>
                  </a:lnTo>
                  <a:lnTo>
                    <a:pt x="12" y="43"/>
                  </a:lnTo>
                  <a:lnTo>
                    <a:pt x="15" y="49"/>
                  </a:lnTo>
                  <a:lnTo>
                    <a:pt x="0" y="43"/>
                  </a:lnTo>
                  <a:lnTo>
                    <a:pt x="0" y="24"/>
                  </a:lnTo>
                  <a:lnTo>
                    <a:pt x="18" y="9"/>
                  </a:lnTo>
                  <a:lnTo>
                    <a:pt x="28" y="0"/>
                  </a:lnTo>
                </a:path>
              </a:pathLst>
            </a:custGeom>
            <a:solidFill>
              <a:srgbClr val="93936C"/>
            </a:solidFill>
            <a:ln w="9525" cap="rnd">
              <a:noFill/>
              <a:round/>
              <a:headEnd/>
              <a:tailEnd/>
            </a:ln>
          </p:spPr>
          <p:txBody>
            <a:bodyPr/>
            <a:lstStyle/>
            <a:p>
              <a:endParaRPr lang="zh-CN" altLang="en-US"/>
            </a:p>
          </p:txBody>
        </p:sp>
        <p:sp>
          <p:nvSpPr>
            <p:cNvPr id="21658" name="Freeform 94"/>
            <p:cNvSpPr>
              <a:spLocks/>
            </p:cNvSpPr>
            <p:nvPr/>
          </p:nvSpPr>
          <p:spPr bwMode="auto">
            <a:xfrm>
              <a:off x="4680" y="2181"/>
              <a:ext cx="75" cy="75"/>
            </a:xfrm>
            <a:custGeom>
              <a:avLst/>
              <a:gdLst>
                <a:gd name="T0" fmla="*/ 28 w 75"/>
                <a:gd name="T1" fmla="*/ 0 h 75"/>
                <a:gd name="T2" fmla="*/ 37 w 75"/>
                <a:gd name="T3" fmla="*/ 0 h 75"/>
                <a:gd name="T4" fmla="*/ 43 w 75"/>
                <a:gd name="T5" fmla="*/ 0 h 75"/>
                <a:gd name="T6" fmla="*/ 52 w 75"/>
                <a:gd name="T7" fmla="*/ 3 h 75"/>
                <a:gd name="T8" fmla="*/ 58 w 75"/>
                <a:gd name="T9" fmla="*/ 6 h 75"/>
                <a:gd name="T10" fmla="*/ 64 w 75"/>
                <a:gd name="T11" fmla="*/ 12 h 75"/>
                <a:gd name="T12" fmla="*/ 67 w 75"/>
                <a:gd name="T13" fmla="*/ 18 h 75"/>
                <a:gd name="T14" fmla="*/ 70 w 75"/>
                <a:gd name="T15" fmla="*/ 24 h 75"/>
                <a:gd name="T16" fmla="*/ 74 w 75"/>
                <a:gd name="T17" fmla="*/ 30 h 75"/>
                <a:gd name="T18" fmla="*/ 74 w 75"/>
                <a:gd name="T19" fmla="*/ 37 h 75"/>
                <a:gd name="T20" fmla="*/ 74 w 75"/>
                <a:gd name="T21" fmla="*/ 46 h 75"/>
                <a:gd name="T22" fmla="*/ 74 w 75"/>
                <a:gd name="T23" fmla="*/ 49 h 75"/>
                <a:gd name="T24" fmla="*/ 67 w 75"/>
                <a:gd name="T25" fmla="*/ 58 h 75"/>
                <a:gd name="T26" fmla="*/ 67 w 75"/>
                <a:gd name="T27" fmla="*/ 61 h 75"/>
                <a:gd name="T28" fmla="*/ 61 w 75"/>
                <a:gd name="T29" fmla="*/ 64 h 75"/>
                <a:gd name="T30" fmla="*/ 55 w 75"/>
                <a:gd name="T31" fmla="*/ 70 h 75"/>
                <a:gd name="T32" fmla="*/ 46 w 75"/>
                <a:gd name="T33" fmla="*/ 74 h 75"/>
                <a:gd name="T34" fmla="*/ 37 w 75"/>
                <a:gd name="T35" fmla="*/ 74 h 75"/>
                <a:gd name="T36" fmla="*/ 24 w 75"/>
                <a:gd name="T37" fmla="*/ 70 h 75"/>
                <a:gd name="T38" fmla="*/ 18 w 75"/>
                <a:gd name="T39" fmla="*/ 55 h 75"/>
                <a:gd name="T40" fmla="*/ 21 w 75"/>
                <a:gd name="T41" fmla="*/ 58 h 75"/>
                <a:gd name="T42" fmla="*/ 28 w 75"/>
                <a:gd name="T43" fmla="*/ 58 h 75"/>
                <a:gd name="T44" fmla="*/ 34 w 75"/>
                <a:gd name="T45" fmla="*/ 61 h 75"/>
                <a:gd name="T46" fmla="*/ 37 w 75"/>
                <a:gd name="T47" fmla="*/ 61 h 75"/>
                <a:gd name="T48" fmla="*/ 43 w 75"/>
                <a:gd name="T49" fmla="*/ 61 h 75"/>
                <a:gd name="T50" fmla="*/ 52 w 75"/>
                <a:gd name="T51" fmla="*/ 55 h 75"/>
                <a:gd name="T52" fmla="*/ 55 w 75"/>
                <a:gd name="T53" fmla="*/ 51 h 75"/>
                <a:gd name="T54" fmla="*/ 58 w 75"/>
                <a:gd name="T55" fmla="*/ 49 h 75"/>
                <a:gd name="T56" fmla="*/ 61 w 75"/>
                <a:gd name="T57" fmla="*/ 43 h 75"/>
                <a:gd name="T58" fmla="*/ 61 w 75"/>
                <a:gd name="T59" fmla="*/ 37 h 75"/>
                <a:gd name="T60" fmla="*/ 61 w 75"/>
                <a:gd name="T61" fmla="*/ 30 h 75"/>
                <a:gd name="T62" fmla="*/ 58 w 75"/>
                <a:gd name="T63" fmla="*/ 24 h 75"/>
                <a:gd name="T64" fmla="*/ 52 w 75"/>
                <a:gd name="T65" fmla="*/ 18 h 75"/>
                <a:gd name="T66" fmla="*/ 46 w 75"/>
                <a:gd name="T67" fmla="*/ 15 h 75"/>
                <a:gd name="T68" fmla="*/ 37 w 75"/>
                <a:gd name="T69" fmla="*/ 12 h 75"/>
                <a:gd name="T70" fmla="*/ 31 w 75"/>
                <a:gd name="T71" fmla="*/ 12 h 75"/>
                <a:gd name="T72" fmla="*/ 21 w 75"/>
                <a:gd name="T73" fmla="*/ 15 h 75"/>
                <a:gd name="T74" fmla="*/ 15 w 75"/>
                <a:gd name="T75" fmla="*/ 24 h 75"/>
                <a:gd name="T76" fmla="*/ 12 w 75"/>
                <a:gd name="T77" fmla="*/ 30 h 75"/>
                <a:gd name="T78" fmla="*/ 12 w 75"/>
                <a:gd name="T79" fmla="*/ 37 h 75"/>
                <a:gd name="T80" fmla="*/ 12 w 75"/>
                <a:gd name="T81" fmla="*/ 43 h 75"/>
                <a:gd name="T82" fmla="*/ 15 w 75"/>
                <a:gd name="T83" fmla="*/ 49 h 75"/>
                <a:gd name="T84" fmla="*/ 0 w 75"/>
                <a:gd name="T85" fmla="*/ 43 h 75"/>
                <a:gd name="T86" fmla="*/ 0 w 75"/>
                <a:gd name="T87" fmla="*/ 24 h 75"/>
                <a:gd name="T88" fmla="*/ 18 w 75"/>
                <a:gd name="T89" fmla="*/ 9 h 75"/>
                <a:gd name="T90" fmla="*/ 28 w 75"/>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
                <a:gd name="T139" fmla="*/ 0 h 75"/>
                <a:gd name="T140" fmla="*/ 75 w 75"/>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 h="75">
                  <a:moveTo>
                    <a:pt x="28" y="0"/>
                  </a:moveTo>
                  <a:lnTo>
                    <a:pt x="37" y="0"/>
                  </a:lnTo>
                  <a:lnTo>
                    <a:pt x="43" y="0"/>
                  </a:lnTo>
                  <a:lnTo>
                    <a:pt x="52" y="3"/>
                  </a:lnTo>
                  <a:lnTo>
                    <a:pt x="58" y="6"/>
                  </a:lnTo>
                  <a:lnTo>
                    <a:pt x="64" y="12"/>
                  </a:lnTo>
                  <a:lnTo>
                    <a:pt x="67" y="18"/>
                  </a:lnTo>
                  <a:lnTo>
                    <a:pt x="70" y="24"/>
                  </a:lnTo>
                  <a:lnTo>
                    <a:pt x="74" y="30"/>
                  </a:lnTo>
                  <a:lnTo>
                    <a:pt x="74" y="37"/>
                  </a:lnTo>
                  <a:lnTo>
                    <a:pt x="74" y="46"/>
                  </a:lnTo>
                  <a:lnTo>
                    <a:pt x="74" y="49"/>
                  </a:lnTo>
                  <a:lnTo>
                    <a:pt x="67" y="58"/>
                  </a:lnTo>
                  <a:lnTo>
                    <a:pt x="67" y="61"/>
                  </a:lnTo>
                  <a:lnTo>
                    <a:pt x="61" y="64"/>
                  </a:lnTo>
                  <a:lnTo>
                    <a:pt x="55" y="70"/>
                  </a:lnTo>
                  <a:lnTo>
                    <a:pt x="46" y="74"/>
                  </a:lnTo>
                  <a:lnTo>
                    <a:pt x="37" y="74"/>
                  </a:lnTo>
                  <a:lnTo>
                    <a:pt x="24" y="70"/>
                  </a:lnTo>
                  <a:lnTo>
                    <a:pt x="18" y="55"/>
                  </a:lnTo>
                  <a:lnTo>
                    <a:pt x="21" y="58"/>
                  </a:lnTo>
                  <a:lnTo>
                    <a:pt x="28" y="58"/>
                  </a:lnTo>
                  <a:lnTo>
                    <a:pt x="34" y="61"/>
                  </a:lnTo>
                  <a:lnTo>
                    <a:pt x="37" y="61"/>
                  </a:lnTo>
                  <a:lnTo>
                    <a:pt x="43" y="61"/>
                  </a:lnTo>
                  <a:lnTo>
                    <a:pt x="52" y="55"/>
                  </a:lnTo>
                  <a:lnTo>
                    <a:pt x="55" y="51"/>
                  </a:lnTo>
                  <a:lnTo>
                    <a:pt x="58" y="49"/>
                  </a:lnTo>
                  <a:lnTo>
                    <a:pt x="61" y="43"/>
                  </a:lnTo>
                  <a:lnTo>
                    <a:pt x="61" y="37"/>
                  </a:lnTo>
                  <a:lnTo>
                    <a:pt x="61" y="30"/>
                  </a:lnTo>
                  <a:lnTo>
                    <a:pt x="58" y="24"/>
                  </a:lnTo>
                  <a:lnTo>
                    <a:pt x="52" y="18"/>
                  </a:lnTo>
                  <a:lnTo>
                    <a:pt x="46" y="15"/>
                  </a:lnTo>
                  <a:lnTo>
                    <a:pt x="37" y="12"/>
                  </a:lnTo>
                  <a:lnTo>
                    <a:pt x="31" y="12"/>
                  </a:lnTo>
                  <a:lnTo>
                    <a:pt x="21" y="15"/>
                  </a:lnTo>
                  <a:lnTo>
                    <a:pt x="15" y="24"/>
                  </a:lnTo>
                  <a:lnTo>
                    <a:pt x="12" y="30"/>
                  </a:lnTo>
                  <a:lnTo>
                    <a:pt x="12" y="37"/>
                  </a:lnTo>
                  <a:lnTo>
                    <a:pt x="12" y="43"/>
                  </a:lnTo>
                  <a:lnTo>
                    <a:pt x="15" y="49"/>
                  </a:lnTo>
                  <a:lnTo>
                    <a:pt x="0" y="43"/>
                  </a:lnTo>
                  <a:lnTo>
                    <a:pt x="0" y="24"/>
                  </a:lnTo>
                  <a:lnTo>
                    <a:pt x="18" y="9"/>
                  </a:lnTo>
                  <a:lnTo>
                    <a:pt x="28" y="0"/>
                  </a:lnTo>
                </a:path>
              </a:pathLst>
            </a:custGeom>
            <a:solidFill>
              <a:srgbClr val="FFCC00"/>
            </a:solidFill>
            <a:ln w="12699" cap="rnd">
              <a:solidFill>
                <a:srgbClr val="FFCC00"/>
              </a:solidFill>
              <a:round/>
              <a:headEnd/>
              <a:tailEnd/>
            </a:ln>
          </p:spPr>
          <p:txBody>
            <a:bodyPr/>
            <a:lstStyle/>
            <a:p>
              <a:endParaRPr lang="zh-CN" altLang="en-US"/>
            </a:p>
          </p:txBody>
        </p:sp>
        <p:sp>
          <p:nvSpPr>
            <p:cNvPr id="21659" name="Freeform 95"/>
            <p:cNvSpPr>
              <a:spLocks/>
            </p:cNvSpPr>
            <p:nvPr/>
          </p:nvSpPr>
          <p:spPr bwMode="auto">
            <a:xfrm>
              <a:off x="4307" y="2181"/>
              <a:ext cx="315" cy="120"/>
            </a:xfrm>
            <a:custGeom>
              <a:avLst/>
              <a:gdLst>
                <a:gd name="T0" fmla="*/ 314 w 315"/>
                <a:gd name="T1" fmla="*/ 18 h 120"/>
                <a:gd name="T2" fmla="*/ 286 w 315"/>
                <a:gd name="T3" fmla="*/ 18 h 120"/>
                <a:gd name="T4" fmla="*/ 286 w 315"/>
                <a:gd name="T5" fmla="*/ 0 h 120"/>
                <a:gd name="T6" fmla="*/ 261 w 315"/>
                <a:gd name="T7" fmla="*/ 0 h 120"/>
                <a:gd name="T8" fmla="*/ 261 w 315"/>
                <a:gd name="T9" fmla="*/ 18 h 120"/>
                <a:gd name="T10" fmla="*/ 252 w 315"/>
                <a:gd name="T11" fmla="*/ 18 h 120"/>
                <a:gd name="T12" fmla="*/ 252 w 315"/>
                <a:gd name="T13" fmla="*/ 0 h 120"/>
                <a:gd name="T14" fmla="*/ 231 w 315"/>
                <a:gd name="T15" fmla="*/ 0 h 120"/>
                <a:gd name="T16" fmla="*/ 231 w 315"/>
                <a:gd name="T17" fmla="*/ 18 h 120"/>
                <a:gd name="T18" fmla="*/ 0 w 315"/>
                <a:gd name="T19" fmla="*/ 18 h 120"/>
                <a:gd name="T20" fmla="*/ 0 w 315"/>
                <a:gd name="T21" fmla="*/ 51 h 120"/>
                <a:gd name="T22" fmla="*/ 39 w 315"/>
                <a:gd name="T23" fmla="*/ 51 h 120"/>
                <a:gd name="T24" fmla="*/ 39 w 315"/>
                <a:gd name="T25" fmla="*/ 61 h 120"/>
                <a:gd name="T26" fmla="*/ 15 w 315"/>
                <a:gd name="T27" fmla="*/ 61 h 120"/>
                <a:gd name="T28" fmla="*/ 15 w 315"/>
                <a:gd name="T29" fmla="*/ 79 h 120"/>
                <a:gd name="T30" fmla="*/ 39 w 315"/>
                <a:gd name="T31" fmla="*/ 79 h 120"/>
                <a:gd name="T32" fmla="*/ 39 w 315"/>
                <a:gd name="T33" fmla="*/ 91 h 120"/>
                <a:gd name="T34" fmla="*/ 15 w 315"/>
                <a:gd name="T35" fmla="*/ 91 h 120"/>
                <a:gd name="T36" fmla="*/ 15 w 315"/>
                <a:gd name="T37" fmla="*/ 119 h 120"/>
                <a:gd name="T38" fmla="*/ 67 w 315"/>
                <a:gd name="T39" fmla="*/ 119 h 120"/>
                <a:gd name="T40" fmla="*/ 67 w 315"/>
                <a:gd name="T41" fmla="*/ 51 h 120"/>
                <a:gd name="T42" fmla="*/ 231 w 315"/>
                <a:gd name="T43" fmla="*/ 51 h 120"/>
                <a:gd name="T44" fmla="*/ 231 w 315"/>
                <a:gd name="T45" fmla="*/ 73 h 120"/>
                <a:gd name="T46" fmla="*/ 252 w 315"/>
                <a:gd name="T47" fmla="*/ 73 h 120"/>
                <a:gd name="T48" fmla="*/ 252 w 315"/>
                <a:gd name="T49" fmla="*/ 51 h 120"/>
                <a:gd name="T50" fmla="*/ 261 w 315"/>
                <a:gd name="T51" fmla="*/ 51 h 120"/>
                <a:gd name="T52" fmla="*/ 261 w 315"/>
                <a:gd name="T53" fmla="*/ 73 h 120"/>
                <a:gd name="T54" fmla="*/ 286 w 315"/>
                <a:gd name="T55" fmla="*/ 73 h 120"/>
                <a:gd name="T56" fmla="*/ 286 w 315"/>
                <a:gd name="T57" fmla="*/ 51 h 120"/>
                <a:gd name="T58" fmla="*/ 314 w 315"/>
                <a:gd name="T59" fmla="*/ 51 h 120"/>
                <a:gd name="T60" fmla="*/ 314 w 315"/>
                <a:gd name="T61" fmla="*/ 18 h 1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120"/>
                <a:gd name="T95" fmla="*/ 315 w 315"/>
                <a:gd name="T96" fmla="*/ 120 h 1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120">
                  <a:moveTo>
                    <a:pt x="314" y="18"/>
                  </a:moveTo>
                  <a:lnTo>
                    <a:pt x="286" y="18"/>
                  </a:lnTo>
                  <a:lnTo>
                    <a:pt x="286" y="0"/>
                  </a:lnTo>
                  <a:lnTo>
                    <a:pt x="261" y="0"/>
                  </a:lnTo>
                  <a:lnTo>
                    <a:pt x="261" y="18"/>
                  </a:lnTo>
                  <a:lnTo>
                    <a:pt x="252" y="18"/>
                  </a:lnTo>
                  <a:lnTo>
                    <a:pt x="252" y="0"/>
                  </a:lnTo>
                  <a:lnTo>
                    <a:pt x="231" y="0"/>
                  </a:lnTo>
                  <a:lnTo>
                    <a:pt x="231" y="18"/>
                  </a:lnTo>
                  <a:lnTo>
                    <a:pt x="0" y="18"/>
                  </a:lnTo>
                  <a:lnTo>
                    <a:pt x="0" y="51"/>
                  </a:lnTo>
                  <a:lnTo>
                    <a:pt x="39" y="51"/>
                  </a:lnTo>
                  <a:lnTo>
                    <a:pt x="39" y="61"/>
                  </a:lnTo>
                  <a:lnTo>
                    <a:pt x="15" y="61"/>
                  </a:lnTo>
                  <a:lnTo>
                    <a:pt x="15" y="79"/>
                  </a:lnTo>
                  <a:lnTo>
                    <a:pt x="39" y="79"/>
                  </a:lnTo>
                  <a:lnTo>
                    <a:pt x="39" y="91"/>
                  </a:lnTo>
                  <a:lnTo>
                    <a:pt x="15" y="91"/>
                  </a:lnTo>
                  <a:lnTo>
                    <a:pt x="15" y="119"/>
                  </a:lnTo>
                  <a:lnTo>
                    <a:pt x="67" y="119"/>
                  </a:lnTo>
                  <a:lnTo>
                    <a:pt x="67" y="51"/>
                  </a:lnTo>
                  <a:lnTo>
                    <a:pt x="231" y="51"/>
                  </a:lnTo>
                  <a:lnTo>
                    <a:pt x="231" y="73"/>
                  </a:lnTo>
                  <a:lnTo>
                    <a:pt x="252" y="73"/>
                  </a:lnTo>
                  <a:lnTo>
                    <a:pt x="252" y="51"/>
                  </a:lnTo>
                  <a:lnTo>
                    <a:pt x="261" y="51"/>
                  </a:lnTo>
                  <a:lnTo>
                    <a:pt x="261" y="73"/>
                  </a:lnTo>
                  <a:lnTo>
                    <a:pt x="286" y="73"/>
                  </a:lnTo>
                  <a:lnTo>
                    <a:pt x="286" y="51"/>
                  </a:lnTo>
                  <a:lnTo>
                    <a:pt x="314" y="51"/>
                  </a:lnTo>
                  <a:lnTo>
                    <a:pt x="314" y="18"/>
                  </a:lnTo>
                </a:path>
              </a:pathLst>
            </a:custGeom>
            <a:solidFill>
              <a:srgbClr val="93936C"/>
            </a:solidFill>
            <a:ln w="9525" cap="rnd">
              <a:noFill/>
              <a:round/>
              <a:headEnd/>
              <a:tailEnd/>
            </a:ln>
          </p:spPr>
          <p:txBody>
            <a:bodyPr/>
            <a:lstStyle/>
            <a:p>
              <a:endParaRPr lang="zh-CN" altLang="en-US"/>
            </a:p>
          </p:txBody>
        </p:sp>
        <p:sp>
          <p:nvSpPr>
            <p:cNvPr id="21660" name="Freeform 96"/>
            <p:cNvSpPr>
              <a:spLocks/>
            </p:cNvSpPr>
            <p:nvPr/>
          </p:nvSpPr>
          <p:spPr bwMode="auto">
            <a:xfrm>
              <a:off x="4307" y="2181"/>
              <a:ext cx="315" cy="120"/>
            </a:xfrm>
            <a:custGeom>
              <a:avLst/>
              <a:gdLst>
                <a:gd name="T0" fmla="*/ 314 w 315"/>
                <a:gd name="T1" fmla="*/ 18 h 120"/>
                <a:gd name="T2" fmla="*/ 286 w 315"/>
                <a:gd name="T3" fmla="*/ 18 h 120"/>
                <a:gd name="T4" fmla="*/ 286 w 315"/>
                <a:gd name="T5" fmla="*/ 0 h 120"/>
                <a:gd name="T6" fmla="*/ 261 w 315"/>
                <a:gd name="T7" fmla="*/ 0 h 120"/>
                <a:gd name="T8" fmla="*/ 261 w 315"/>
                <a:gd name="T9" fmla="*/ 18 h 120"/>
                <a:gd name="T10" fmla="*/ 252 w 315"/>
                <a:gd name="T11" fmla="*/ 18 h 120"/>
                <a:gd name="T12" fmla="*/ 252 w 315"/>
                <a:gd name="T13" fmla="*/ 0 h 120"/>
                <a:gd name="T14" fmla="*/ 231 w 315"/>
                <a:gd name="T15" fmla="*/ 0 h 120"/>
                <a:gd name="T16" fmla="*/ 231 w 315"/>
                <a:gd name="T17" fmla="*/ 18 h 120"/>
                <a:gd name="T18" fmla="*/ 0 w 315"/>
                <a:gd name="T19" fmla="*/ 18 h 120"/>
                <a:gd name="T20" fmla="*/ 0 w 315"/>
                <a:gd name="T21" fmla="*/ 51 h 120"/>
                <a:gd name="T22" fmla="*/ 39 w 315"/>
                <a:gd name="T23" fmla="*/ 51 h 120"/>
                <a:gd name="T24" fmla="*/ 39 w 315"/>
                <a:gd name="T25" fmla="*/ 61 h 120"/>
                <a:gd name="T26" fmla="*/ 15 w 315"/>
                <a:gd name="T27" fmla="*/ 61 h 120"/>
                <a:gd name="T28" fmla="*/ 15 w 315"/>
                <a:gd name="T29" fmla="*/ 79 h 120"/>
                <a:gd name="T30" fmla="*/ 39 w 315"/>
                <a:gd name="T31" fmla="*/ 79 h 120"/>
                <a:gd name="T32" fmla="*/ 39 w 315"/>
                <a:gd name="T33" fmla="*/ 91 h 120"/>
                <a:gd name="T34" fmla="*/ 15 w 315"/>
                <a:gd name="T35" fmla="*/ 91 h 120"/>
                <a:gd name="T36" fmla="*/ 15 w 315"/>
                <a:gd name="T37" fmla="*/ 119 h 120"/>
                <a:gd name="T38" fmla="*/ 67 w 315"/>
                <a:gd name="T39" fmla="*/ 119 h 120"/>
                <a:gd name="T40" fmla="*/ 67 w 315"/>
                <a:gd name="T41" fmla="*/ 51 h 120"/>
                <a:gd name="T42" fmla="*/ 231 w 315"/>
                <a:gd name="T43" fmla="*/ 51 h 120"/>
                <a:gd name="T44" fmla="*/ 231 w 315"/>
                <a:gd name="T45" fmla="*/ 73 h 120"/>
                <a:gd name="T46" fmla="*/ 252 w 315"/>
                <a:gd name="T47" fmla="*/ 73 h 120"/>
                <a:gd name="T48" fmla="*/ 252 w 315"/>
                <a:gd name="T49" fmla="*/ 51 h 120"/>
                <a:gd name="T50" fmla="*/ 261 w 315"/>
                <a:gd name="T51" fmla="*/ 51 h 120"/>
                <a:gd name="T52" fmla="*/ 261 w 315"/>
                <a:gd name="T53" fmla="*/ 73 h 120"/>
                <a:gd name="T54" fmla="*/ 286 w 315"/>
                <a:gd name="T55" fmla="*/ 73 h 120"/>
                <a:gd name="T56" fmla="*/ 286 w 315"/>
                <a:gd name="T57" fmla="*/ 51 h 120"/>
                <a:gd name="T58" fmla="*/ 314 w 315"/>
                <a:gd name="T59" fmla="*/ 51 h 120"/>
                <a:gd name="T60" fmla="*/ 314 w 315"/>
                <a:gd name="T61" fmla="*/ 18 h 1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120"/>
                <a:gd name="T95" fmla="*/ 315 w 315"/>
                <a:gd name="T96" fmla="*/ 120 h 1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120">
                  <a:moveTo>
                    <a:pt x="314" y="18"/>
                  </a:moveTo>
                  <a:lnTo>
                    <a:pt x="286" y="18"/>
                  </a:lnTo>
                  <a:lnTo>
                    <a:pt x="286" y="0"/>
                  </a:lnTo>
                  <a:lnTo>
                    <a:pt x="261" y="0"/>
                  </a:lnTo>
                  <a:lnTo>
                    <a:pt x="261" y="18"/>
                  </a:lnTo>
                  <a:lnTo>
                    <a:pt x="252" y="18"/>
                  </a:lnTo>
                  <a:lnTo>
                    <a:pt x="252" y="0"/>
                  </a:lnTo>
                  <a:lnTo>
                    <a:pt x="231" y="0"/>
                  </a:lnTo>
                  <a:lnTo>
                    <a:pt x="231" y="18"/>
                  </a:lnTo>
                  <a:lnTo>
                    <a:pt x="0" y="18"/>
                  </a:lnTo>
                  <a:lnTo>
                    <a:pt x="0" y="51"/>
                  </a:lnTo>
                  <a:lnTo>
                    <a:pt x="39" y="51"/>
                  </a:lnTo>
                  <a:lnTo>
                    <a:pt x="39" y="61"/>
                  </a:lnTo>
                  <a:lnTo>
                    <a:pt x="15" y="61"/>
                  </a:lnTo>
                  <a:lnTo>
                    <a:pt x="15" y="79"/>
                  </a:lnTo>
                  <a:lnTo>
                    <a:pt x="39" y="79"/>
                  </a:lnTo>
                  <a:lnTo>
                    <a:pt x="39" y="91"/>
                  </a:lnTo>
                  <a:lnTo>
                    <a:pt x="15" y="91"/>
                  </a:lnTo>
                  <a:lnTo>
                    <a:pt x="15" y="119"/>
                  </a:lnTo>
                  <a:lnTo>
                    <a:pt x="67" y="119"/>
                  </a:lnTo>
                  <a:lnTo>
                    <a:pt x="67" y="51"/>
                  </a:lnTo>
                  <a:lnTo>
                    <a:pt x="231" y="51"/>
                  </a:lnTo>
                  <a:lnTo>
                    <a:pt x="231" y="73"/>
                  </a:lnTo>
                  <a:lnTo>
                    <a:pt x="252" y="73"/>
                  </a:lnTo>
                  <a:lnTo>
                    <a:pt x="252" y="51"/>
                  </a:lnTo>
                  <a:lnTo>
                    <a:pt x="261" y="51"/>
                  </a:lnTo>
                  <a:lnTo>
                    <a:pt x="261" y="73"/>
                  </a:lnTo>
                  <a:lnTo>
                    <a:pt x="286" y="73"/>
                  </a:lnTo>
                  <a:lnTo>
                    <a:pt x="286" y="51"/>
                  </a:lnTo>
                  <a:lnTo>
                    <a:pt x="314" y="51"/>
                  </a:lnTo>
                  <a:lnTo>
                    <a:pt x="314" y="18"/>
                  </a:lnTo>
                </a:path>
              </a:pathLst>
            </a:custGeom>
            <a:solidFill>
              <a:srgbClr val="FFCC00"/>
            </a:solidFill>
            <a:ln w="9525" cap="rnd">
              <a:noFill/>
              <a:round/>
              <a:headEnd/>
              <a:tailEnd/>
            </a:ln>
          </p:spPr>
          <p:txBody>
            <a:bodyPr/>
            <a:lstStyle/>
            <a:p>
              <a:endParaRPr lang="zh-CN" altLang="en-US"/>
            </a:p>
          </p:txBody>
        </p:sp>
        <p:sp>
          <p:nvSpPr>
            <p:cNvPr id="21661" name="Freeform 97"/>
            <p:cNvSpPr>
              <a:spLocks/>
            </p:cNvSpPr>
            <p:nvPr/>
          </p:nvSpPr>
          <p:spPr bwMode="auto">
            <a:xfrm>
              <a:off x="4307" y="2181"/>
              <a:ext cx="315" cy="120"/>
            </a:xfrm>
            <a:custGeom>
              <a:avLst/>
              <a:gdLst>
                <a:gd name="T0" fmla="*/ 314 w 315"/>
                <a:gd name="T1" fmla="*/ 18 h 120"/>
                <a:gd name="T2" fmla="*/ 286 w 315"/>
                <a:gd name="T3" fmla="*/ 18 h 120"/>
                <a:gd name="T4" fmla="*/ 286 w 315"/>
                <a:gd name="T5" fmla="*/ 0 h 120"/>
                <a:gd name="T6" fmla="*/ 261 w 315"/>
                <a:gd name="T7" fmla="*/ 0 h 120"/>
                <a:gd name="T8" fmla="*/ 261 w 315"/>
                <a:gd name="T9" fmla="*/ 18 h 120"/>
                <a:gd name="T10" fmla="*/ 252 w 315"/>
                <a:gd name="T11" fmla="*/ 18 h 120"/>
                <a:gd name="T12" fmla="*/ 252 w 315"/>
                <a:gd name="T13" fmla="*/ 0 h 120"/>
                <a:gd name="T14" fmla="*/ 231 w 315"/>
                <a:gd name="T15" fmla="*/ 0 h 120"/>
                <a:gd name="T16" fmla="*/ 231 w 315"/>
                <a:gd name="T17" fmla="*/ 18 h 120"/>
                <a:gd name="T18" fmla="*/ 0 w 315"/>
                <a:gd name="T19" fmla="*/ 18 h 120"/>
                <a:gd name="T20" fmla="*/ 0 w 315"/>
                <a:gd name="T21" fmla="*/ 51 h 120"/>
                <a:gd name="T22" fmla="*/ 39 w 315"/>
                <a:gd name="T23" fmla="*/ 51 h 120"/>
                <a:gd name="T24" fmla="*/ 39 w 315"/>
                <a:gd name="T25" fmla="*/ 61 h 120"/>
                <a:gd name="T26" fmla="*/ 15 w 315"/>
                <a:gd name="T27" fmla="*/ 61 h 120"/>
                <a:gd name="T28" fmla="*/ 15 w 315"/>
                <a:gd name="T29" fmla="*/ 79 h 120"/>
                <a:gd name="T30" fmla="*/ 39 w 315"/>
                <a:gd name="T31" fmla="*/ 79 h 120"/>
                <a:gd name="T32" fmla="*/ 39 w 315"/>
                <a:gd name="T33" fmla="*/ 91 h 120"/>
                <a:gd name="T34" fmla="*/ 15 w 315"/>
                <a:gd name="T35" fmla="*/ 91 h 120"/>
                <a:gd name="T36" fmla="*/ 15 w 315"/>
                <a:gd name="T37" fmla="*/ 119 h 120"/>
                <a:gd name="T38" fmla="*/ 67 w 315"/>
                <a:gd name="T39" fmla="*/ 119 h 120"/>
                <a:gd name="T40" fmla="*/ 67 w 315"/>
                <a:gd name="T41" fmla="*/ 51 h 120"/>
                <a:gd name="T42" fmla="*/ 231 w 315"/>
                <a:gd name="T43" fmla="*/ 51 h 120"/>
                <a:gd name="T44" fmla="*/ 231 w 315"/>
                <a:gd name="T45" fmla="*/ 73 h 120"/>
                <a:gd name="T46" fmla="*/ 252 w 315"/>
                <a:gd name="T47" fmla="*/ 73 h 120"/>
                <a:gd name="T48" fmla="*/ 252 w 315"/>
                <a:gd name="T49" fmla="*/ 51 h 120"/>
                <a:gd name="T50" fmla="*/ 261 w 315"/>
                <a:gd name="T51" fmla="*/ 51 h 120"/>
                <a:gd name="T52" fmla="*/ 261 w 315"/>
                <a:gd name="T53" fmla="*/ 73 h 120"/>
                <a:gd name="T54" fmla="*/ 286 w 315"/>
                <a:gd name="T55" fmla="*/ 73 h 120"/>
                <a:gd name="T56" fmla="*/ 286 w 315"/>
                <a:gd name="T57" fmla="*/ 51 h 120"/>
                <a:gd name="T58" fmla="*/ 314 w 315"/>
                <a:gd name="T59" fmla="*/ 51 h 12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5"/>
                <a:gd name="T91" fmla="*/ 0 h 120"/>
                <a:gd name="T92" fmla="*/ 315 w 315"/>
                <a:gd name="T93" fmla="*/ 120 h 12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5" h="120">
                  <a:moveTo>
                    <a:pt x="314" y="18"/>
                  </a:moveTo>
                  <a:lnTo>
                    <a:pt x="286" y="18"/>
                  </a:lnTo>
                  <a:lnTo>
                    <a:pt x="286" y="0"/>
                  </a:lnTo>
                  <a:lnTo>
                    <a:pt x="261" y="0"/>
                  </a:lnTo>
                  <a:lnTo>
                    <a:pt x="261" y="18"/>
                  </a:lnTo>
                  <a:lnTo>
                    <a:pt x="252" y="18"/>
                  </a:lnTo>
                  <a:lnTo>
                    <a:pt x="252" y="0"/>
                  </a:lnTo>
                  <a:lnTo>
                    <a:pt x="231" y="0"/>
                  </a:lnTo>
                  <a:lnTo>
                    <a:pt x="231" y="18"/>
                  </a:lnTo>
                  <a:lnTo>
                    <a:pt x="0" y="18"/>
                  </a:lnTo>
                  <a:lnTo>
                    <a:pt x="0" y="51"/>
                  </a:lnTo>
                  <a:lnTo>
                    <a:pt x="39" y="51"/>
                  </a:lnTo>
                  <a:lnTo>
                    <a:pt x="39" y="61"/>
                  </a:lnTo>
                  <a:lnTo>
                    <a:pt x="15" y="61"/>
                  </a:lnTo>
                  <a:lnTo>
                    <a:pt x="15" y="79"/>
                  </a:lnTo>
                  <a:lnTo>
                    <a:pt x="39" y="79"/>
                  </a:lnTo>
                  <a:lnTo>
                    <a:pt x="39" y="91"/>
                  </a:lnTo>
                  <a:lnTo>
                    <a:pt x="15" y="91"/>
                  </a:lnTo>
                  <a:lnTo>
                    <a:pt x="15" y="119"/>
                  </a:lnTo>
                  <a:lnTo>
                    <a:pt x="67" y="119"/>
                  </a:lnTo>
                  <a:lnTo>
                    <a:pt x="67" y="51"/>
                  </a:lnTo>
                  <a:lnTo>
                    <a:pt x="231" y="51"/>
                  </a:lnTo>
                  <a:lnTo>
                    <a:pt x="231" y="73"/>
                  </a:lnTo>
                  <a:lnTo>
                    <a:pt x="252" y="73"/>
                  </a:lnTo>
                  <a:lnTo>
                    <a:pt x="252" y="51"/>
                  </a:lnTo>
                  <a:lnTo>
                    <a:pt x="261" y="51"/>
                  </a:lnTo>
                  <a:lnTo>
                    <a:pt x="261" y="73"/>
                  </a:lnTo>
                  <a:lnTo>
                    <a:pt x="286" y="73"/>
                  </a:lnTo>
                  <a:lnTo>
                    <a:pt x="286" y="51"/>
                  </a:lnTo>
                  <a:lnTo>
                    <a:pt x="314" y="51"/>
                  </a:lnTo>
                </a:path>
              </a:pathLst>
            </a:custGeom>
            <a:noFill/>
            <a:ln w="12699" cap="rnd">
              <a:solidFill>
                <a:srgbClr val="494936"/>
              </a:solidFill>
              <a:round/>
              <a:headEnd type="none" w="sm" len="sm"/>
              <a:tailEnd type="none" w="sm" len="sm"/>
            </a:ln>
          </p:spPr>
          <p:txBody>
            <a:bodyPr/>
            <a:lstStyle/>
            <a:p>
              <a:endParaRPr lang="zh-CN" altLang="en-US"/>
            </a:p>
          </p:txBody>
        </p:sp>
        <p:sp>
          <p:nvSpPr>
            <p:cNvPr id="21662" name="Oval 98"/>
            <p:cNvSpPr>
              <a:spLocks noChangeArrowheads="1"/>
            </p:cNvSpPr>
            <p:nvPr/>
          </p:nvSpPr>
          <p:spPr bwMode="auto">
            <a:xfrm>
              <a:off x="4632" y="2141"/>
              <a:ext cx="56" cy="59"/>
            </a:xfrm>
            <a:prstGeom prst="ellipse">
              <a:avLst/>
            </a:prstGeom>
            <a:noFill/>
            <a:ln w="12699">
              <a:solidFill>
                <a:srgbClr val="494936"/>
              </a:solidFill>
              <a:round/>
              <a:headEnd/>
              <a:tailEnd/>
            </a:ln>
          </p:spPr>
          <p:txBody>
            <a:bodyPr wrap="none" anchor="ctr"/>
            <a:lstStyle/>
            <a:p>
              <a:endParaRPr lang="zh-CN" altLang="en-US"/>
            </a:p>
          </p:txBody>
        </p:sp>
        <p:sp>
          <p:nvSpPr>
            <p:cNvPr id="21663" name="Oval 99"/>
            <p:cNvSpPr>
              <a:spLocks noChangeArrowheads="1"/>
            </p:cNvSpPr>
            <p:nvPr/>
          </p:nvSpPr>
          <p:spPr bwMode="auto">
            <a:xfrm>
              <a:off x="4632" y="2240"/>
              <a:ext cx="56" cy="56"/>
            </a:xfrm>
            <a:prstGeom prst="ellipse">
              <a:avLst/>
            </a:prstGeom>
            <a:noFill/>
            <a:ln w="12699">
              <a:solidFill>
                <a:srgbClr val="494936"/>
              </a:solidFill>
              <a:round/>
              <a:headEnd/>
              <a:tailEnd/>
            </a:ln>
          </p:spPr>
          <p:txBody>
            <a:bodyPr wrap="none" anchor="ctr"/>
            <a:lstStyle/>
            <a:p>
              <a:endParaRPr lang="zh-CN" altLang="en-US"/>
            </a:p>
          </p:txBody>
        </p:sp>
        <p:sp>
          <p:nvSpPr>
            <p:cNvPr id="21664" name="Oval 100"/>
            <p:cNvSpPr>
              <a:spLocks noChangeArrowheads="1"/>
            </p:cNvSpPr>
            <p:nvPr/>
          </p:nvSpPr>
          <p:spPr bwMode="auto">
            <a:xfrm>
              <a:off x="4693" y="2198"/>
              <a:ext cx="44" cy="44"/>
            </a:xfrm>
            <a:prstGeom prst="ellipse">
              <a:avLst/>
            </a:prstGeom>
            <a:noFill/>
            <a:ln w="12699">
              <a:solidFill>
                <a:srgbClr val="494936"/>
              </a:solidFill>
              <a:round/>
              <a:headEnd/>
              <a:tailEnd/>
            </a:ln>
          </p:spPr>
          <p:txBody>
            <a:bodyPr wrap="none" anchor="ctr"/>
            <a:lstStyle/>
            <a:p>
              <a:endParaRPr lang="zh-CN" altLang="en-US"/>
            </a:p>
          </p:txBody>
        </p:sp>
        <p:sp>
          <p:nvSpPr>
            <p:cNvPr id="21665" name="Arc 101"/>
            <p:cNvSpPr>
              <a:spLocks/>
            </p:cNvSpPr>
            <p:nvPr/>
          </p:nvSpPr>
          <p:spPr bwMode="auto">
            <a:xfrm>
              <a:off x="4707" y="2181"/>
              <a:ext cx="51" cy="77"/>
            </a:xfrm>
            <a:custGeom>
              <a:avLst/>
              <a:gdLst>
                <a:gd name="T0" fmla="*/ 0 w 28431"/>
                <a:gd name="T1" fmla="*/ 0 h 43200"/>
                <a:gd name="T2" fmla="*/ 0 w 28431"/>
                <a:gd name="T3" fmla="*/ 0 h 43200"/>
                <a:gd name="T4" fmla="*/ 0 w 28431"/>
                <a:gd name="T5" fmla="*/ 0 h 43200"/>
                <a:gd name="T6" fmla="*/ 0 60000 65536"/>
                <a:gd name="T7" fmla="*/ 0 60000 65536"/>
                <a:gd name="T8" fmla="*/ 0 60000 65536"/>
                <a:gd name="T9" fmla="*/ 0 w 28431"/>
                <a:gd name="T10" fmla="*/ 0 h 43200"/>
                <a:gd name="T11" fmla="*/ 28431 w 28431"/>
                <a:gd name="T12" fmla="*/ 43200 h 43200"/>
              </a:gdLst>
              <a:ahLst/>
              <a:cxnLst>
                <a:cxn ang="T6">
                  <a:pos x="T0" y="T1"/>
                </a:cxn>
                <a:cxn ang="T7">
                  <a:pos x="T2" y="T3"/>
                </a:cxn>
                <a:cxn ang="T8">
                  <a:pos x="T4" y="T5"/>
                </a:cxn>
              </a:cxnLst>
              <a:rect l="T9" t="T10" r="T11" b="T12"/>
              <a:pathLst>
                <a:path w="28431" h="43200" fill="none" extrusionOk="0">
                  <a:moveTo>
                    <a:pt x="326" y="1002"/>
                  </a:moveTo>
                  <a:cubicBezTo>
                    <a:pt x="2430" y="338"/>
                    <a:pt x="4624" y="-1"/>
                    <a:pt x="6831" y="0"/>
                  </a:cubicBezTo>
                  <a:cubicBezTo>
                    <a:pt x="18760" y="0"/>
                    <a:pt x="28431" y="9670"/>
                    <a:pt x="28431" y="21600"/>
                  </a:cubicBezTo>
                  <a:cubicBezTo>
                    <a:pt x="28431" y="33529"/>
                    <a:pt x="18760" y="43200"/>
                    <a:pt x="6831" y="43200"/>
                  </a:cubicBezTo>
                  <a:cubicBezTo>
                    <a:pt x="4509" y="43200"/>
                    <a:pt x="2202" y="42825"/>
                    <a:pt x="0" y="42091"/>
                  </a:cubicBezTo>
                </a:path>
                <a:path w="28431" h="43200" stroke="0" extrusionOk="0">
                  <a:moveTo>
                    <a:pt x="326" y="1002"/>
                  </a:moveTo>
                  <a:cubicBezTo>
                    <a:pt x="2430" y="338"/>
                    <a:pt x="4624" y="-1"/>
                    <a:pt x="6831" y="0"/>
                  </a:cubicBezTo>
                  <a:cubicBezTo>
                    <a:pt x="18760" y="0"/>
                    <a:pt x="28431" y="9670"/>
                    <a:pt x="28431" y="21600"/>
                  </a:cubicBezTo>
                  <a:cubicBezTo>
                    <a:pt x="28431" y="33529"/>
                    <a:pt x="18760" y="43200"/>
                    <a:pt x="6831" y="43200"/>
                  </a:cubicBezTo>
                  <a:cubicBezTo>
                    <a:pt x="4509" y="43200"/>
                    <a:pt x="2202" y="42825"/>
                    <a:pt x="0" y="42091"/>
                  </a:cubicBezTo>
                  <a:lnTo>
                    <a:pt x="6831" y="21600"/>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66" name="Arc 102"/>
            <p:cNvSpPr>
              <a:spLocks/>
            </p:cNvSpPr>
            <p:nvPr/>
          </p:nvSpPr>
          <p:spPr bwMode="auto">
            <a:xfrm>
              <a:off x="4607" y="2118"/>
              <a:ext cx="105" cy="84"/>
            </a:xfrm>
            <a:custGeom>
              <a:avLst/>
              <a:gdLst>
                <a:gd name="T0" fmla="*/ 0 w 43200"/>
                <a:gd name="T1" fmla="*/ 0 h 35301"/>
                <a:gd name="T2" fmla="*/ 0 w 43200"/>
                <a:gd name="T3" fmla="*/ 0 h 35301"/>
                <a:gd name="T4" fmla="*/ 0 w 43200"/>
                <a:gd name="T5" fmla="*/ 0 h 35301"/>
                <a:gd name="T6" fmla="*/ 0 60000 65536"/>
                <a:gd name="T7" fmla="*/ 0 60000 65536"/>
                <a:gd name="T8" fmla="*/ 0 60000 65536"/>
                <a:gd name="T9" fmla="*/ 0 w 43200"/>
                <a:gd name="T10" fmla="*/ 0 h 35301"/>
                <a:gd name="T11" fmla="*/ 43200 w 43200"/>
                <a:gd name="T12" fmla="*/ 35301 h 35301"/>
              </a:gdLst>
              <a:ahLst/>
              <a:cxnLst>
                <a:cxn ang="T6">
                  <a:pos x="T0" y="T1"/>
                </a:cxn>
                <a:cxn ang="T7">
                  <a:pos x="T2" y="T3"/>
                </a:cxn>
                <a:cxn ang="T8">
                  <a:pos x="T4" y="T5"/>
                </a:cxn>
              </a:cxnLst>
              <a:rect l="T9" t="T10" r="T11" b="T12"/>
              <a:pathLst>
                <a:path w="43200" h="35301" fill="none" extrusionOk="0">
                  <a:moveTo>
                    <a:pt x="4901" y="35301"/>
                  </a:moveTo>
                  <a:cubicBezTo>
                    <a:pt x="1732" y="31438"/>
                    <a:pt x="0" y="26596"/>
                    <a:pt x="0" y="21600"/>
                  </a:cubicBezTo>
                  <a:cubicBezTo>
                    <a:pt x="0" y="9670"/>
                    <a:pt x="9670" y="0"/>
                    <a:pt x="21600" y="0"/>
                  </a:cubicBezTo>
                  <a:cubicBezTo>
                    <a:pt x="33529" y="0"/>
                    <a:pt x="43200" y="9670"/>
                    <a:pt x="43200" y="21600"/>
                  </a:cubicBezTo>
                  <a:cubicBezTo>
                    <a:pt x="43200" y="23329"/>
                    <a:pt x="42992" y="25052"/>
                    <a:pt x="42581" y="26733"/>
                  </a:cubicBezTo>
                </a:path>
                <a:path w="43200" h="35301" stroke="0" extrusionOk="0">
                  <a:moveTo>
                    <a:pt x="4901" y="35301"/>
                  </a:moveTo>
                  <a:cubicBezTo>
                    <a:pt x="1732" y="31438"/>
                    <a:pt x="0" y="26596"/>
                    <a:pt x="0" y="21600"/>
                  </a:cubicBezTo>
                  <a:cubicBezTo>
                    <a:pt x="0" y="9670"/>
                    <a:pt x="9670" y="0"/>
                    <a:pt x="21600" y="0"/>
                  </a:cubicBezTo>
                  <a:cubicBezTo>
                    <a:pt x="33529" y="0"/>
                    <a:pt x="43200" y="9670"/>
                    <a:pt x="43200" y="21600"/>
                  </a:cubicBezTo>
                  <a:cubicBezTo>
                    <a:pt x="43200" y="23329"/>
                    <a:pt x="42992" y="25052"/>
                    <a:pt x="42581" y="26733"/>
                  </a:cubicBezTo>
                  <a:lnTo>
                    <a:pt x="21600" y="21600"/>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67" name="Arc 103"/>
            <p:cNvSpPr>
              <a:spLocks/>
            </p:cNvSpPr>
            <p:nvPr/>
          </p:nvSpPr>
          <p:spPr bwMode="auto">
            <a:xfrm>
              <a:off x="4607" y="2234"/>
              <a:ext cx="105" cy="85"/>
            </a:xfrm>
            <a:custGeom>
              <a:avLst/>
              <a:gdLst>
                <a:gd name="T0" fmla="*/ 0 w 43200"/>
                <a:gd name="T1" fmla="*/ 0 h 35545"/>
                <a:gd name="T2" fmla="*/ 0 w 43200"/>
                <a:gd name="T3" fmla="*/ 0 h 35545"/>
                <a:gd name="T4" fmla="*/ 0 w 43200"/>
                <a:gd name="T5" fmla="*/ 0 h 35545"/>
                <a:gd name="T6" fmla="*/ 0 60000 65536"/>
                <a:gd name="T7" fmla="*/ 0 60000 65536"/>
                <a:gd name="T8" fmla="*/ 0 60000 65536"/>
                <a:gd name="T9" fmla="*/ 0 w 43200"/>
                <a:gd name="T10" fmla="*/ 0 h 35545"/>
                <a:gd name="T11" fmla="*/ 43200 w 43200"/>
                <a:gd name="T12" fmla="*/ 35545 h 35545"/>
              </a:gdLst>
              <a:ahLst/>
              <a:cxnLst>
                <a:cxn ang="T6">
                  <a:pos x="T0" y="T1"/>
                </a:cxn>
                <a:cxn ang="T7">
                  <a:pos x="T2" y="T3"/>
                </a:cxn>
                <a:cxn ang="T8">
                  <a:pos x="T4" y="T5"/>
                </a:cxn>
              </a:cxnLst>
              <a:rect l="T9" t="T10" r="T11" b="T12"/>
              <a:pathLst>
                <a:path w="43200" h="35545" fill="none" extrusionOk="0">
                  <a:moveTo>
                    <a:pt x="42370" y="8015"/>
                  </a:moveTo>
                  <a:cubicBezTo>
                    <a:pt x="42920" y="9944"/>
                    <a:pt x="43200" y="11939"/>
                    <a:pt x="43200" y="13945"/>
                  </a:cubicBezTo>
                  <a:cubicBezTo>
                    <a:pt x="43200" y="25874"/>
                    <a:pt x="33529" y="35545"/>
                    <a:pt x="21600" y="35545"/>
                  </a:cubicBezTo>
                  <a:cubicBezTo>
                    <a:pt x="9670" y="35545"/>
                    <a:pt x="0" y="25874"/>
                    <a:pt x="0" y="13945"/>
                  </a:cubicBezTo>
                  <a:cubicBezTo>
                    <a:pt x="-1" y="8839"/>
                    <a:pt x="1808" y="3899"/>
                    <a:pt x="5104" y="0"/>
                  </a:cubicBezTo>
                </a:path>
                <a:path w="43200" h="35545" stroke="0" extrusionOk="0">
                  <a:moveTo>
                    <a:pt x="42370" y="8015"/>
                  </a:moveTo>
                  <a:cubicBezTo>
                    <a:pt x="42920" y="9944"/>
                    <a:pt x="43200" y="11939"/>
                    <a:pt x="43200" y="13945"/>
                  </a:cubicBezTo>
                  <a:cubicBezTo>
                    <a:pt x="43200" y="25874"/>
                    <a:pt x="33529" y="35545"/>
                    <a:pt x="21600" y="35545"/>
                  </a:cubicBezTo>
                  <a:cubicBezTo>
                    <a:pt x="9670" y="35545"/>
                    <a:pt x="0" y="25874"/>
                    <a:pt x="0" y="13945"/>
                  </a:cubicBezTo>
                  <a:cubicBezTo>
                    <a:pt x="-1" y="8839"/>
                    <a:pt x="1808" y="3899"/>
                    <a:pt x="5104" y="0"/>
                  </a:cubicBezTo>
                  <a:lnTo>
                    <a:pt x="21600" y="13945"/>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68" name="Arc 104"/>
            <p:cNvSpPr>
              <a:spLocks/>
            </p:cNvSpPr>
            <p:nvPr/>
          </p:nvSpPr>
          <p:spPr bwMode="auto">
            <a:xfrm>
              <a:off x="4659" y="2125"/>
              <a:ext cx="47" cy="46"/>
            </a:xfrm>
            <a:custGeom>
              <a:avLst/>
              <a:gdLst>
                <a:gd name="T0" fmla="*/ 0 w 22054"/>
                <a:gd name="T1" fmla="*/ 0 h 21600"/>
                <a:gd name="T2" fmla="*/ 0 w 22054"/>
                <a:gd name="T3" fmla="*/ 0 h 21600"/>
                <a:gd name="T4" fmla="*/ 0 w 22054"/>
                <a:gd name="T5" fmla="*/ 0 h 21600"/>
                <a:gd name="T6" fmla="*/ 0 60000 65536"/>
                <a:gd name="T7" fmla="*/ 0 60000 65536"/>
                <a:gd name="T8" fmla="*/ 0 60000 65536"/>
                <a:gd name="T9" fmla="*/ 0 w 22054"/>
                <a:gd name="T10" fmla="*/ 0 h 21600"/>
                <a:gd name="T11" fmla="*/ 22054 w 22054"/>
                <a:gd name="T12" fmla="*/ 21600 h 21600"/>
              </a:gdLst>
              <a:ahLst/>
              <a:cxnLst>
                <a:cxn ang="T6">
                  <a:pos x="T0" y="T1"/>
                </a:cxn>
                <a:cxn ang="T7">
                  <a:pos x="T2" y="T3"/>
                </a:cxn>
                <a:cxn ang="T8">
                  <a:pos x="T4" y="T5"/>
                </a:cxn>
              </a:cxnLst>
              <a:rect l="T9" t="T10" r="T11" b="T12"/>
              <a:pathLst>
                <a:path w="22054" h="21600" fill="none" extrusionOk="0">
                  <a:moveTo>
                    <a:pt x="-1" y="4"/>
                  </a:moveTo>
                  <a:cubicBezTo>
                    <a:pt x="152" y="1"/>
                    <a:pt x="305" y="-1"/>
                    <a:pt x="459" y="0"/>
                  </a:cubicBezTo>
                  <a:cubicBezTo>
                    <a:pt x="12201" y="0"/>
                    <a:pt x="21792" y="9380"/>
                    <a:pt x="22053" y="21120"/>
                  </a:cubicBezTo>
                </a:path>
                <a:path w="22054" h="21600" stroke="0" extrusionOk="0">
                  <a:moveTo>
                    <a:pt x="-1" y="4"/>
                  </a:moveTo>
                  <a:cubicBezTo>
                    <a:pt x="152" y="1"/>
                    <a:pt x="305" y="-1"/>
                    <a:pt x="459" y="0"/>
                  </a:cubicBezTo>
                  <a:cubicBezTo>
                    <a:pt x="12201" y="0"/>
                    <a:pt x="21792" y="9380"/>
                    <a:pt x="22053" y="21120"/>
                  </a:cubicBezTo>
                  <a:lnTo>
                    <a:pt x="459" y="21600"/>
                  </a:lnTo>
                  <a:close/>
                </a:path>
              </a:pathLst>
            </a:custGeom>
            <a:noFill/>
            <a:ln w="12699" cap="rnd">
              <a:solidFill>
                <a:srgbClr val="FFFF99"/>
              </a:solidFill>
              <a:round/>
              <a:headEnd type="none" w="sm" len="sm"/>
              <a:tailEnd type="none" w="sm" len="sm"/>
            </a:ln>
          </p:spPr>
          <p:txBody>
            <a:bodyPr wrap="none" anchor="ctr"/>
            <a:lstStyle/>
            <a:p>
              <a:endParaRPr lang="zh-CN" altLang="en-US"/>
            </a:p>
          </p:txBody>
        </p:sp>
        <p:sp>
          <p:nvSpPr>
            <p:cNvPr id="21669" name="Arc 105"/>
            <p:cNvSpPr>
              <a:spLocks/>
            </p:cNvSpPr>
            <p:nvPr/>
          </p:nvSpPr>
          <p:spPr bwMode="auto">
            <a:xfrm>
              <a:off x="4661" y="2234"/>
              <a:ext cx="45" cy="38"/>
            </a:xfrm>
            <a:custGeom>
              <a:avLst/>
              <a:gdLst>
                <a:gd name="T0" fmla="*/ 0 w 21600"/>
                <a:gd name="T1" fmla="*/ 0 h 18746"/>
                <a:gd name="T2" fmla="*/ 0 w 21600"/>
                <a:gd name="T3" fmla="*/ 0 h 18746"/>
                <a:gd name="T4" fmla="*/ 0 w 21600"/>
                <a:gd name="T5" fmla="*/ 0 h 18746"/>
                <a:gd name="T6" fmla="*/ 0 60000 65536"/>
                <a:gd name="T7" fmla="*/ 0 60000 65536"/>
                <a:gd name="T8" fmla="*/ 0 60000 65536"/>
                <a:gd name="T9" fmla="*/ 0 w 21600"/>
                <a:gd name="T10" fmla="*/ 0 h 18746"/>
                <a:gd name="T11" fmla="*/ 21600 w 21600"/>
                <a:gd name="T12" fmla="*/ 18746 h 18746"/>
              </a:gdLst>
              <a:ahLst/>
              <a:cxnLst>
                <a:cxn ang="T6">
                  <a:pos x="T0" y="T1"/>
                </a:cxn>
                <a:cxn ang="T7">
                  <a:pos x="T2" y="T3"/>
                </a:cxn>
                <a:cxn ang="T8">
                  <a:pos x="T4" y="T5"/>
                </a:cxn>
              </a:cxnLst>
              <a:rect l="T9" t="T10" r="T11" b="T12"/>
              <a:pathLst>
                <a:path w="21600" h="18746" fill="none" extrusionOk="0">
                  <a:moveTo>
                    <a:pt x="10730" y="0"/>
                  </a:moveTo>
                  <a:cubicBezTo>
                    <a:pt x="17452" y="3848"/>
                    <a:pt x="21600" y="11000"/>
                    <a:pt x="21600" y="18746"/>
                  </a:cubicBezTo>
                </a:path>
                <a:path w="21600" h="18746" stroke="0" extrusionOk="0">
                  <a:moveTo>
                    <a:pt x="10730" y="0"/>
                  </a:moveTo>
                  <a:cubicBezTo>
                    <a:pt x="17452" y="3848"/>
                    <a:pt x="21600" y="11000"/>
                    <a:pt x="21600" y="18746"/>
                  </a:cubicBezTo>
                  <a:lnTo>
                    <a:pt x="0" y="18746"/>
                  </a:lnTo>
                  <a:close/>
                </a:path>
              </a:pathLst>
            </a:custGeom>
            <a:noFill/>
            <a:ln w="12699" cap="rnd">
              <a:solidFill>
                <a:srgbClr val="FFFF99"/>
              </a:solidFill>
              <a:round/>
              <a:headEnd type="none" w="sm" len="sm"/>
              <a:tailEnd type="none" w="sm" len="sm"/>
            </a:ln>
          </p:spPr>
          <p:txBody>
            <a:bodyPr wrap="none" anchor="ctr"/>
            <a:lstStyle/>
            <a:p>
              <a:endParaRPr lang="zh-CN" altLang="en-US"/>
            </a:p>
          </p:txBody>
        </p:sp>
        <p:sp>
          <p:nvSpPr>
            <p:cNvPr id="21670" name="Arc 106"/>
            <p:cNvSpPr>
              <a:spLocks/>
            </p:cNvSpPr>
            <p:nvPr/>
          </p:nvSpPr>
          <p:spPr bwMode="auto">
            <a:xfrm>
              <a:off x="4719" y="2186"/>
              <a:ext cx="31" cy="35"/>
            </a:xfrm>
            <a:custGeom>
              <a:avLst/>
              <a:gdLst>
                <a:gd name="T0" fmla="*/ 0 w 20855"/>
                <a:gd name="T1" fmla="*/ 0 h 21349"/>
                <a:gd name="T2" fmla="*/ 0 w 20855"/>
                <a:gd name="T3" fmla="*/ 0 h 21349"/>
                <a:gd name="T4" fmla="*/ 0 w 20855"/>
                <a:gd name="T5" fmla="*/ 0 h 21349"/>
                <a:gd name="T6" fmla="*/ 0 60000 65536"/>
                <a:gd name="T7" fmla="*/ 0 60000 65536"/>
                <a:gd name="T8" fmla="*/ 0 60000 65536"/>
                <a:gd name="T9" fmla="*/ 0 w 20855"/>
                <a:gd name="T10" fmla="*/ 0 h 21349"/>
                <a:gd name="T11" fmla="*/ 20855 w 20855"/>
                <a:gd name="T12" fmla="*/ 21349 h 21349"/>
              </a:gdLst>
              <a:ahLst/>
              <a:cxnLst>
                <a:cxn ang="T6">
                  <a:pos x="T0" y="T1"/>
                </a:cxn>
                <a:cxn ang="T7">
                  <a:pos x="T2" y="T3"/>
                </a:cxn>
                <a:cxn ang="T8">
                  <a:pos x="T4" y="T5"/>
                </a:cxn>
              </a:cxnLst>
              <a:rect l="T9" t="T10" r="T11" b="T12"/>
              <a:pathLst>
                <a:path w="20855" h="21349" fill="none" extrusionOk="0">
                  <a:moveTo>
                    <a:pt x="3283" y="0"/>
                  </a:moveTo>
                  <a:cubicBezTo>
                    <a:pt x="11738" y="1300"/>
                    <a:pt x="18629" y="7467"/>
                    <a:pt x="20855" y="15726"/>
                  </a:cubicBezTo>
                </a:path>
                <a:path w="20855" h="21349" stroke="0" extrusionOk="0">
                  <a:moveTo>
                    <a:pt x="3283" y="0"/>
                  </a:moveTo>
                  <a:cubicBezTo>
                    <a:pt x="11738" y="1300"/>
                    <a:pt x="18629" y="7467"/>
                    <a:pt x="20855" y="15726"/>
                  </a:cubicBezTo>
                  <a:lnTo>
                    <a:pt x="0" y="21349"/>
                  </a:lnTo>
                  <a:close/>
                </a:path>
              </a:pathLst>
            </a:custGeom>
            <a:noFill/>
            <a:ln w="12699" cap="rnd">
              <a:solidFill>
                <a:srgbClr val="FFFF99"/>
              </a:solidFill>
              <a:round/>
              <a:headEnd type="none" w="sm" len="sm"/>
              <a:tailEnd type="none" w="sm" len="sm"/>
            </a:ln>
          </p:spPr>
          <p:txBody>
            <a:bodyPr wrap="none" anchor="ctr"/>
            <a:lstStyle/>
            <a:p>
              <a:endParaRPr lang="zh-CN" altLang="en-US"/>
            </a:p>
          </p:txBody>
        </p:sp>
        <p:sp>
          <p:nvSpPr>
            <p:cNvPr id="21671" name="Line 107"/>
            <p:cNvSpPr>
              <a:spLocks noChangeShapeType="1"/>
            </p:cNvSpPr>
            <p:nvPr/>
          </p:nvSpPr>
          <p:spPr bwMode="auto">
            <a:xfrm>
              <a:off x="4313" y="2207"/>
              <a:ext cx="301" cy="0"/>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2" name="Line 108"/>
            <p:cNvSpPr>
              <a:spLocks noChangeShapeType="1"/>
            </p:cNvSpPr>
            <p:nvPr/>
          </p:nvSpPr>
          <p:spPr bwMode="auto">
            <a:xfrm>
              <a:off x="4588" y="2188"/>
              <a:ext cx="0" cy="18"/>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3" name="Line 109"/>
            <p:cNvSpPr>
              <a:spLocks noChangeShapeType="1"/>
            </p:cNvSpPr>
            <p:nvPr/>
          </p:nvSpPr>
          <p:spPr bwMode="auto">
            <a:xfrm>
              <a:off x="4554" y="2188"/>
              <a:ext cx="0" cy="18"/>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4" name="Line 110"/>
            <p:cNvSpPr>
              <a:spLocks noChangeShapeType="1"/>
            </p:cNvSpPr>
            <p:nvPr/>
          </p:nvSpPr>
          <p:spPr bwMode="auto">
            <a:xfrm>
              <a:off x="4588" y="2233"/>
              <a:ext cx="0" cy="19"/>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5" name="Line 111"/>
            <p:cNvSpPr>
              <a:spLocks noChangeShapeType="1"/>
            </p:cNvSpPr>
            <p:nvPr/>
          </p:nvSpPr>
          <p:spPr bwMode="auto">
            <a:xfrm>
              <a:off x="4554" y="2233"/>
              <a:ext cx="0" cy="19"/>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6" name="Line 112"/>
            <p:cNvSpPr>
              <a:spLocks noChangeShapeType="1"/>
            </p:cNvSpPr>
            <p:nvPr/>
          </p:nvSpPr>
          <p:spPr bwMode="auto">
            <a:xfrm>
              <a:off x="4313" y="2226"/>
              <a:ext cx="301" cy="0"/>
            </a:xfrm>
            <a:prstGeom prst="line">
              <a:avLst/>
            </a:prstGeom>
            <a:noFill/>
            <a:ln w="12699">
              <a:solidFill>
                <a:srgbClr val="626248"/>
              </a:solidFill>
              <a:round/>
              <a:headEnd type="none" w="sm" len="sm"/>
              <a:tailEnd type="none" w="sm" len="sm"/>
            </a:ln>
          </p:spPr>
          <p:txBody>
            <a:bodyPr wrap="none" anchor="ctr"/>
            <a:lstStyle/>
            <a:p>
              <a:endParaRPr lang="zh-CN" altLang="en-US"/>
            </a:p>
          </p:txBody>
        </p:sp>
        <p:sp>
          <p:nvSpPr>
            <p:cNvPr id="21677" name="Line 113"/>
            <p:cNvSpPr>
              <a:spLocks noChangeShapeType="1"/>
            </p:cNvSpPr>
            <p:nvPr/>
          </p:nvSpPr>
          <p:spPr bwMode="auto">
            <a:xfrm>
              <a:off x="4326" y="2249"/>
              <a:ext cx="21" cy="0"/>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8" name="Line 114"/>
            <p:cNvSpPr>
              <a:spLocks noChangeShapeType="1"/>
            </p:cNvSpPr>
            <p:nvPr/>
          </p:nvSpPr>
          <p:spPr bwMode="auto">
            <a:xfrm>
              <a:off x="4326" y="2279"/>
              <a:ext cx="21" cy="0"/>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9" name="Line 115"/>
            <p:cNvSpPr>
              <a:spLocks noChangeShapeType="1"/>
            </p:cNvSpPr>
            <p:nvPr/>
          </p:nvSpPr>
          <p:spPr bwMode="auto">
            <a:xfrm>
              <a:off x="4369" y="2232"/>
              <a:ext cx="0" cy="64"/>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80" name="Oval 116"/>
            <p:cNvSpPr>
              <a:spLocks noChangeArrowheads="1"/>
            </p:cNvSpPr>
            <p:nvPr/>
          </p:nvSpPr>
          <p:spPr bwMode="auto">
            <a:xfrm>
              <a:off x="4136" y="2049"/>
              <a:ext cx="103" cy="319"/>
            </a:xfrm>
            <a:prstGeom prst="ellipse">
              <a:avLst/>
            </a:prstGeom>
            <a:solidFill>
              <a:srgbClr val="FFCC00"/>
            </a:solidFill>
            <a:ln w="12699">
              <a:solidFill>
                <a:schemeClr val="bg2"/>
              </a:solidFill>
              <a:round/>
              <a:headEnd/>
              <a:tailEnd/>
            </a:ln>
          </p:spPr>
          <p:txBody>
            <a:bodyPr wrap="none" anchor="ctr"/>
            <a:lstStyle/>
            <a:p>
              <a:endParaRPr lang="zh-CN" altLang="en-US"/>
            </a:p>
          </p:txBody>
        </p:sp>
        <p:sp>
          <p:nvSpPr>
            <p:cNvPr id="21681" name="Rectangle 117"/>
            <p:cNvSpPr>
              <a:spLocks noChangeArrowheads="1"/>
            </p:cNvSpPr>
            <p:nvPr/>
          </p:nvSpPr>
          <p:spPr bwMode="auto">
            <a:xfrm>
              <a:off x="4185" y="2044"/>
              <a:ext cx="44" cy="328"/>
            </a:xfrm>
            <a:prstGeom prst="rect">
              <a:avLst/>
            </a:prstGeom>
            <a:solidFill>
              <a:srgbClr val="FFCC00"/>
            </a:solidFill>
            <a:ln w="9525">
              <a:noFill/>
              <a:miter lim="800000"/>
              <a:headEnd/>
              <a:tailEnd/>
            </a:ln>
          </p:spPr>
          <p:txBody>
            <a:bodyPr wrap="none" anchor="ctr"/>
            <a:lstStyle/>
            <a:p>
              <a:endParaRPr lang="zh-CN" altLang="en-US"/>
            </a:p>
          </p:txBody>
        </p:sp>
        <p:sp>
          <p:nvSpPr>
            <p:cNvPr id="21682" name="Oval 118"/>
            <p:cNvSpPr>
              <a:spLocks noChangeArrowheads="1"/>
            </p:cNvSpPr>
            <p:nvPr/>
          </p:nvSpPr>
          <p:spPr bwMode="auto">
            <a:xfrm>
              <a:off x="4175" y="2049"/>
              <a:ext cx="102" cy="318"/>
            </a:xfrm>
            <a:prstGeom prst="ellipse">
              <a:avLst/>
            </a:prstGeom>
            <a:gradFill rotWithShape="0">
              <a:gsLst>
                <a:gs pos="0">
                  <a:srgbClr val="FFCC00"/>
                </a:gs>
                <a:gs pos="50000">
                  <a:srgbClr val="FFE57F"/>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683" name="Oval 119"/>
            <p:cNvSpPr>
              <a:spLocks noChangeArrowheads="1"/>
            </p:cNvSpPr>
            <p:nvPr/>
          </p:nvSpPr>
          <p:spPr bwMode="auto">
            <a:xfrm>
              <a:off x="4192" y="2089"/>
              <a:ext cx="69" cy="249"/>
            </a:xfrm>
            <a:prstGeom prst="ellipse">
              <a:avLst/>
            </a:prstGeom>
            <a:gradFill rotWithShape="0">
              <a:gsLst>
                <a:gs pos="0">
                  <a:srgbClr val="FFCC00"/>
                </a:gs>
                <a:gs pos="50000">
                  <a:srgbClr val="FFD633"/>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684" name="Oval 120"/>
            <p:cNvSpPr>
              <a:spLocks noChangeArrowheads="1"/>
            </p:cNvSpPr>
            <p:nvPr/>
          </p:nvSpPr>
          <p:spPr bwMode="auto">
            <a:xfrm>
              <a:off x="4209" y="2133"/>
              <a:ext cx="37" cy="68"/>
            </a:xfrm>
            <a:prstGeom prst="ellipse">
              <a:avLst/>
            </a:prstGeom>
            <a:solidFill>
              <a:srgbClr val="D07805"/>
            </a:solidFill>
            <a:ln w="9525">
              <a:noFill/>
              <a:round/>
              <a:headEnd/>
              <a:tailEnd/>
            </a:ln>
          </p:spPr>
          <p:txBody>
            <a:bodyPr wrap="none" anchor="ctr"/>
            <a:lstStyle/>
            <a:p>
              <a:endParaRPr lang="zh-CN" altLang="en-US"/>
            </a:p>
          </p:txBody>
        </p:sp>
        <p:sp>
          <p:nvSpPr>
            <p:cNvPr id="21685" name="Freeform 121"/>
            <p:cNvSpPr>
              <a:spLocks/>
            </p:cNvSpPr>
            <p:nvPr/>
          </p:nvSpPr>
          <p:spPr bwMode="auto">
            <a:xfrm>
              <a:off x="4214" y="2198"/>
              <a:ext cx="30" cy="110"/>
            </a:xfrm>
            <a:custGeom>
              <a:avLst/>
              <a:gdLst>
                <a:gd name="T0" fmla="*/ 21 w 30"/>
                <a:gd name="T1" fmla="*/ 0 h 110"/>
                <a:gd name="T2" fmla="*/ 29 w 30"/>
                <a:gd name="T3" fmla="*/ 95 h 110"/>
                <a:gd name="T4" fmla="*/ 0 w 30"/>
                <a:gd name="T5" fmla="*/ 109 h 110"/>
                <a:gd name="T6" fmla="*/ 8 w 30"/>
                <a:gd name="T7" fmla="*/ 0 h 110"/>
                <a:gd name="T8" fmla="*/ 21 w 30"/>
                <a:gd name="T9" fmla="*/ 0 h 110"/>
                <a:gd name="T10" fmla="*/ 0 60000 65536"/>
                <a:gd name="T11" fmla="*/ 0 60000 65536"/>
                <a:gd name="T12" fmla="*/ 0 60000 65536"/>
                <a:gd name="T13" fmla="*/ 0 60000 65536"/>
                <a:gd name="T14" fmla="*/ 0 60000 65536"/>
                <a:gd name="T15" fmla="*/ 0 w 30"/>
                <a:gd name="T16" fmla="*/ 0 h 110"/>
                <a:gd name="T17" fmla="*/ 30 w 30"/>
                <a:gd name="T18" fmla="*/ 110 h 110"/>
              </a:gdLst>
              <a:ahLst/>
              <a:cxnLst>
                <a:cxn ang="T10">
                  <a:pos x="T0" y="T1"/>
                </a:cxn>
                <a:cxn ang="T11">
                  <a:pos x="T2" y="T3"/>
                </a:cxn>
                <a:cxn ang="T12">
                  <a:pos x="T4" y="T5"/>
                </a:cxn>
                <a:cxn ang="T13">
                  <a:pos x="T6" y="T7"/>
                </a:cxn>
                <a:cxn ang="T14">
                  <a:pos x="T8" y="T9"/>
                </a:cxn>
              </a:cxnLst>
              <a:rect l="T15" t="T16" r="T17" b="T18"/>
              <a:pathLst>
                <a:path w="30" h="110">
                  <a:moveTo>
                    <a:pt x="21" y="0"/>
                  </a:moveTo>
                  <a:lnTo>
                    <a:pt x="29" y="95"/>
                  </a:lnTo>
                  <a:lnTo>
                    <a:pt x="0" y="109"/>
                  </a:lnTo>
                  <a:lnTo>
                    <a:pt x="8" y="0"/>
                  </a:lnTo>
                  <a:lnTo>
                    <a:pt x="21" y="0"/>
                  </a:lnTo>
                </a:path>
              </a:pathLst>
            </a:custGeom>
            <a:solidFill>
              <a:srgbClr val="D07805"/>
            </a:solidFill>
            <a:ln w="9525" cap="rnd">
              <a:noFill/>
              <a:round/>
              <a:headEnd/>
              <a:tailEnd/>
            </a:ln>
          </p:spPr>
          <p:txBody>
            <a:bodyPr/>
            <a:lstStyle/>
            <a:p>
              <a:endParaRPr lang="zh-CN" altLang="en-US"/>
            </a:p>
          </p:txBody>
        </p:sp>
        <p:sp>
          <p:nvSpPr>
            <p:cNvPr id="21686" name="Oval 122"/>
            <p:cNvSpPr>
              <a:spLocks noChangeArrowheads="1"/>
            </p:cNvSpPr>
            <p:nvPr/>
          </p:nvSpPr>
          <p:spPr bwMode="auto">
            <a:xfrm>
              <a:off x="4210" y="2133"/>
              <a:ext cx="27" cy="68"/>
            </a:xfrm>
            <a:prstGeom prst="ellipse">
              <a:avLst/>
            </a:prstGeom>
            <a:solidFill>
              <a:schemeClr val="bg2"/>
            </a:solidFill>
            <a:ln w="9525">
              <a:noFill/>
              <a:round/>
              <a:headEnd/>
              <a:tailEnd/>
            </a:ln>
          </p:spPr>
          <p:txBody>
            <a:bodyPr wrap="none" anchor="ctr"/>
            <a:lstStyle/>
            <a:p>
              <a:endParaRPr lang="zh-CN" altLang="en-US"/>
            </a:p>
          </p:txBody>
        </p:sp>
        <p:sp>
          <p:nvSpPr>
            <p:cNvPr id="21687" name="Freeform 123"/>
            <p:cNvSpPr>
              <a:spLocks/>
            </p:cNvSpPr>
            <p:nvPr/>
          </p:nvSpPr>
          <p:spPr bwMode="auto">
            <a:xfrm>
              <a:off x="4214" y="2198"/>
              <a:ext cx="22" cy="111"/>
            </a:xfrm>
            <a:custGeom>
              <a:avLst/>
              <a:gdLst>
                <a:gd name="T0" fmla="*/ 15 w 22"/>
                <a:gd name="T1" fmla="*/ 0 h 111"/>
                <a:gd name="T2" fmla="*/ 21 w 22"/>
                <a:gd name="T3" fmla="*/ 95 h 111"/>
                <a:gd name="T4" fmla="*/ 0 w 22"/>
                <a:gd name="T5" fmla="*/ 110 h 111"/>
                <a:gd name="T6" fmla="*/ 6 w 22"/>
                <a:gd name="T7" fmla="*/ 0 h 111"/>
                <a:gd name="T8" fmla="*/ 15 w 22"/>
                <a:gd name="T9" fmla="*/ 0 h 111"/>
                <a:gd name="T10" fmla="*/ 0 60000 65536"/>
                <a:gd name="T11" fmla="*/ 0 60000 65536"/>
                <a:gd name="T12" fmla="*/ 0 60000 65536"/>
                <a:gd name="T13" fmla="*/ 0 60000 65536"/>
                <a:gd name="T14" fmla="*/ 0 60000 65536"/>
                <a:gd name="T15" fmla="*/ 0 w 22"/>
                <a:gd name="T16" fmla="*/ 0 h 111"/>
                <a:gd name="T17" fmla="*/ 22 w 22"/>
                <a:gd name="T18" fmla="*/ 111 h 111"/>
              </a:gdLst>
              <a:ahLst/>
              <a:cxnLst>
                <a:cxn ang="T10">
                  <a:pos x="T0" y="T1"/>
                </a:cxn>
                <a:cxn ang="T11">
                  <a:pos x="T2" y="T3"/>
                </a:cxn>
                <a:cxn ang="T12">
                  <a:pos x="T4" y="T5"/>
                </a:cxn>
                <a:cxn ang="T13">
                  <a:pos x="T6" y="T7"/>
                </a:cxn>
                <a:cxn ang="T14">
                  <a:pos x="T8" y="T9"/>
                </a:cxn>
              </a:cxnLst>
              <a:rect l="T15" t="T16" r="T17" b="T18"/>
              <a:pathLst>
                <a:path w="22" h="111">
                  <a:moveTo>
                    <a:pt x="15" y="0"/>
                  </a:moveTo>
                  <a:lnTo>
                    <a:pt x="21" y="95"/>
                  </a:lnTo>
                  <a:lnTo>
                    <a:pt x="0" y="110"/>
                  </a:lnTo>
                  <a:lnTo>
                    <a:pt x="6" y="0"/>
                  </a:lnTo>
                  <a:lnTo>
                    <a:pt x="15" y="0"/>
                  </a:lnTo>
                </a:path>
              </a:pathLst>
            </a:custGeom>
            <a:solidFill>
              <a:schemeClr val="bg2"/>
            </a:solidFill>
            <a:ln w="9525" cap="rnd">
              <a:noFill/>
              <a:round/>
              <a:headEnd/>
              <a:tailEnd/>
            </a:ln>
          </p:spPr>
          <p:txBody>
            <a:bodyPr/>
            <a:lstStyle/>
            <a:p>
              <a:endParaRPr lang="zh-CN" altLang="en-US"/>
            </a:p>
          </p:txBody>
        </p:sp>
        <p:sp>
          <p:nvSpPr>
            <p:cNvPr id="21688" name="Line 124"/>
            <p:cNvSpPr>
              <a:spLocks noChangeShapeType="1"/>
            </p:cNvSpPr>
            <p:nvPr/>
          </p:nvSpPr>
          <p:spPr bwMode="auto">
            <a:xfrm>
              <a:off x="4186" y="2046"/>
              <a:ext cx="40" cy="0"/>
            </a:xfrm>
            <a:prstGeom prst="line">
              <a:avLst/>
            </a:prstGeom>
            <a:noFill/>
            <a:ln w="12699">
              <a:solidFill>
                <a:schemeClr val="bg2"/>
              </a:solidFill>
              <a:round/>
              <a:headEnd type="none" w="sm" len="sm"/>
              <a:tailEnd type="none" w="sm" len="sm"/>
            </a:ln>
          </p:spPr>
          <p:txBody>
            <a:bodyPr wrap="none" anchor="ctr"/>
            <a:lstStyle/>
            <a:p>
              <a:endParaRPr lang="zh-CN" altLang="en-US"/>
            </a:p>
          </p:txBody>
        </p:sp>
        <p:sp>
          <p:nvSpPr>
            <p:cNvPr id="21689" name="Line 125"/>
            <p:cNvSpPr>
              <a:spLocks noChangeShapeType="1"/>
            </p:cNvSpPr>
            <p:nvPr/>
          </p:nvSpPr>
          <p:spPr bwMode="auto">
            <a:xfrm>
              <a:off x="4186" y="2372"/>
              <a:ext cx="40" cy="0"/>
            </a:xfrm>
            <a:prstGeom prst="line">
              <a:avLst/>
            </a:prstGeom>
            <a:noFill/>
            <a:ln w="12699">
              <a:solidFill>
                <a:schemeClr val="bg2"/>
              </a:solidFill>
              <a:round/>
              <a:headEnd type="none" w="sm" len="sm"/>
              <a:tailEnd type="none" w="sm" len="sm"/>
            </a:ln>
          </p:spPr>
          <p:txBody>
            <a:bodyPr wrap="none" anchor="ctr"/>
            <a:lstStyle/>
            <a:p>
              <a:endParaRPr lang="zh-CN" altLang="en-US"/>
            </a:p>
          </p:txBody>
        </p:sp>
      </p:grpSp>
      <p:sp>
        <p:nvSpPr>
          <p:cNvPr id="21549" name="Freeform 126"/>
          <p:cNvSpPr>
            <a:spLocks/>
          </p:cNvSpPr>
          <p:nvPr/>
        </p:nvSpPr>
        <p:spPr bwMode="auto">
          <a:xfrm>
            <a:off x="6354631" y="1401763"/>
            <a:ext cx="1320800" cy="4552950"/>
          </a:xfrm>
          <a:custGeom>
            <a:avLst/>
            <a:gdLst>
              <a:gd name="T0" fmla="*/ 0 w 631"/>
              <a:gd name="T1" fmla="*/ 2147483647 h 2551"/>
              <a:gd name="T2" fmla="*/ 0 w 631"/>
              <a:gd name="T3" fmla="*/ 2147483647 h 2551"/>
              <a:gd name="T4" fmla="*/ 2147483647 w 631"/>
              <a:gd name="T5" fmla="*/ 0 h 2551"/>
              <a:gd name="T6" fmla="*/ 2147483647 w 631"/>
              <a:gd name="T7" fmla="*/ 2147483647 h 2551"/>
              <a:gd name="T8" fmla="*/ 0 w 631"/>
              <a:gd name="T9" fmla="*/ 2147483647 h 2551"/>
              <a:gd name="T10" fmla="*/ 0 60000 65536"/>
              <a:gd name="T11" fmla="*/ 0 60000 65536"/>
              <a:gd name="T12" fmla="*/ 0 60000 65536"/>
              <a:gd name="T13" fmla="*/ 0 60000 65536"/>
              <a:gd name="T14" fmla="*/ 0 60000 65536"/>
              <a:gd name="T15" fmla="*/ 0 w 631"/>
              <a:gd name="T16" fmla="*/ 0 h 2551"/>
              <a:gd name="T17" fmla="*/ 631 w 631"/>
              <a:gd name="T18" fmla="*/ 2551 h 2551"/>
            </a:gdLst>
            <a:ahLst/>
            <a:cxnLst>
              <a:cxn ang="T10">
                <a:pos x="T0" y="T1"/>
              </a:cxn>
              <a:cxn ang="T11">
                <a:pos x="T2" y="T3"/>
              </a:cxn>
              <a:cxn ang="T12">
                <a:pos x="T4" y="T5"/>
              </a:cxn>
              <a:cxn ang="T13">
                <a:pos x="T6" y="T7"/>
              </a:cxn>
              <a:cxn ang="T14">
                <a:pos x="T8" y="T9"/>
              </a:cxn>
            </a:cxnLst>
            <a:rect l="T15" t="T16" r="T17" b="T18"/>
            <a:pathLst>
              <a:path w="631" h="2551">
                <a:moveTo>
                  <a:pt x="0" y="2550"/>
                </a:moveTo>
                <a:lnTo>
                  <a:pt x="0" y="640"/>
                </a:lnTo>
                <a:lnTo>
                  <a:pt x="630" y="0"/>
                </a:lnTo>
                <a:lnTo>
                  <a:pt x="627" y="1899"/>
                </a:lnTo>
                <a:lnTo>
                  <a:pt x="0" y="2550"/>
                </a:lnTo>
              </a:path>
            </a:pathLst>
          </a:custGeom>
          <a:noFill/>
          <a:ln w="25399" cap="rnd">
            <a:solidFill>
              <a:srgbClr val="00CCFF"/>
            </a:solidFill>
            <a:round/>
            <a:headEnd/>
            <a:tailEnd/>
          </a:ln>
        </p:spPr>
        <p:txBody>
          <a:bodyPr/>
          <a:lstStyle/>
          <a:p>
            <a:endParaRPr lang="zh-CN" altLang="en-US"/>
          </a:p>
        </p:txBody>
      </p:sp>
      <p:sp>
        <p:nvSpPr>
          <p:cNvPr id="21550" name="Oval 127"/>
          <p:cNvSpPr>
            <a:spLocks noChangeArrowheads="1"/>
          </p:cNvSpPr>
          <p:nvPr/>
        </p:nvSpPr>
        <p:spPr bwMode="auto">
          <a:xfrm>
            <a:off x="4891088" y="5199064"/>
            <a:ext cx="196056" cy="168275"/>
          </a:xfrm>
          <a:prstGeom prst="ellipse">
            <a:avLst/>
          </a:prstGeom>
          <a:gradFill rotWithShape="0">
            <a:gsLst>
              <a:gs pos="0">
                <a:srgbClr val="FFCC00"/>
              </a:gs>
              <a:gs pos="50000">
                <a:srgbClr val="FFD11A"/>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551" name="Oval 128"/>
          <p:cNvSpPr>
            <a:spLocks noChangeArrowheads="1"/>
          </p:cNvSpPr>
          <p:nvPr/>
        </p:nvSpPr>
        <p:spPr bwMode="auto">
          <a:xfrm>
            <a:off x="7004713" y="4592639"/>
            <a:ext cx="113506" cy="155575"/>
          </a:xfrm>
          <a:prstGeom prst="ellipse">
            <a:avLst/>
          </a:prstGeom>
          <a:gradFill rotWithShape="0">
            <a:gsLst>
              <a:gs pos="0">
                <a:srgbClr val="FFCC00"/>
              </a:gs>
              <a:gs pos="50000">
                <a:srgbClr val="FFD11A"/>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552" name="Oval 129"/>
          <p:cNvSpPr>
            <a:spLocks noChangeArrowheads="1"/>
          </p:cNvSpPr>
          <p:nvPr/>
        </p:nvSpPr>
        <p:spPr bwMode="auto">
          <a:xfrm>
            <a:off x="3687234" y="2198689"/>
            <a:ext cx="196056" cy="168275"/>
          </a:xfrm>
          <a:prstGeom prst="ellipse">
            <a:avLst/>
          </a:prstGeom>
          <a:gradFill rotWithShape="0">
            <a:gsLst>
              <a:gs pos="0">
                <a:srgbClr val="FFCC00"/>
              </a:gs>
              <a:gs pos="50000">
                <a:srgbClr val="FFD11A"/>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2098" name="Arc 130"/>
          <p:cNvSpPr>
            <a:spLocks/>
          </p:cNvSpPr>
          <p:nvPr/>
        </p:nvSpPr>
        <p:spPr bwMode="auto">
          <a:xfrm>
            <a:off x="7223125" y="3795714"/>
            <a:ext cx="1804062" cy="871537"/>
          </a:xfrm>
          <a:custGeom>
            <a:avLst/>
            <a:gdLst>
              <a:gd name="G0" fmla="+- 2034 0 0"/>
              <a:gd name="G1" fmla="+- 0 0 0"/>
              <a:gd name="G2" fmla="+- 21600 0 0"/>
              <a:gd name="T0" fmla="*/ 21857 w 21857"/>
              <a:gd name="T1" fmla="*/ 8580 h 21600"/>
              <a:gd name="T2" fmla="*/ 0 w 21857"/>
              <a:gd name="T3" fmla="*/ 21504 h 21600"/>
              <a:gd name="T4" fmla="*/ 2034 w 21857"/>
              <a:gd name="T5" fmla="*/ 0 h 21600"/>
            </a:gdLst>
            <a:ahLst/>
            <a:cxnLst>
              <a:cxn ang="0">
                <a:pos x="T0" y="T1"/>
              </a:cxn>
              <a:cxn ang="0">
                <a:pos x="T2" y="T3"/>
              </a:cxn>
              <a:cxn ang="0">
                <a:pos x="T4" y="T5"/>
              </a:cxn>
            </a:cxnLst>
            <a:rect l="0" t="0" r="r" b="b"/>
            <a:pathLst>
              <a:path w="21857" h="21600" fill="none" extrusionOk="0">
                <a:moveTo>
                  <a:pt x="21856" y="8579"/>
                </a:moveTo>
                <a:cubicBezTo>
                  <a:pt x="18435" y="16483"/>
                  <a:pt x="10646" y="21599"/>
                  <a:pt x="2034" y="21600"/>
                </a:cubicBezTo>
                <a:cubicBezTo>
                  <a:pt x="1354" y="21600"/>
                  <a:pt x="676" y="21567"/>
                  <a:pt x="-1" y="21504"/>
                </a:cubicBezTo>
              </a:path>
              <a:path w="21857" h="21600" stroke="0" extrusionOk="0">
                <a:moveTo>
                  <a:pt x="21856" y="8579"/>
                </a:moveTo>
                <a:cubicBezTo>
                  <a:pt x="18435" y="16483"/>
                  <a:pt x="10646" y="21599"/>
                  <a:pt x="2034" y="21600"/>
                </a:cubicBezTo>
                <a:cubicBezTo>
                  <a:pt x="1354" y="21600"/>
                  <a:pt x="676" y="21567"/>
                  <a:pt x="-1" y="21504"/>
                </a:cubicBezTo>
                <a:lnTo>
                  <a:pt x="2034" y="0"/>
                </a:lnTo>
                <a:close/>
              </a:path>
            </a:pathLst>
          </a:custGeom>
          <a:noFill/>
          <a:ln w="25399" cap="rnd">
            <a:solidFill>
              <a:srgbClr val="34E07D"/>
            </a:solidFill>
            <a:round/>
            <a:headEnd type="none" w="sm" len="sm"/>
            <a:tailEnd type="stealth" w="med" len="lg"/>
          </a:ln>
          <a:effectLst>
            <a:outerShdw dist="17961" dir="2700000" algn="ctr" rotWithShape="0">
              <a:schemeClr val="tx1"/>
            </a:outerShdw>
          </a:effectLst>
        </p:spPr>
        <p:txBody>
          <a:bodyPr wrap="none" anchor="ctr"/>
          <a:lstStyle/>
          <a:p>
            <a:pPr>
              <a:defRPr/>
            </a:pPr>
            <a:endParaRPr lang="zh-CN" altLang="en-US">
              <a:latin typeface="Arial" pitchFamily="34" charset="0"/>
              <a:ea typeface="宋体" pitchFamily="2" charset="-122"/>
            </a:endParaRPr>
          </a:p>
        </p:txBody>
      </p:sp>
      <p:grpSp>
        <p:nvGrpSpPr>
          <p:cNvPr id="8" name="Group 131"/>
          <p:cNvGrpSpPr>
            <a:grpSpLocks/>
          </p:cNvGrpSpPr>
          <p:nvPr/>
        </p:nvGrpSpPr>
        <p:grpSpPr bwMode="auto">
          <a:xfrm>
            <a:off x="7432939" y="2954338"/>
            <a:ext cx="428229" cy="290512"/>
            <a:chOff x="3685" y="1655"/>
            <a:chExt cx="205" cy="163"/>
          </a:xfrm>
        </p:grpSpPr>
        <p:sp>
          <p:nvSpPr>
            <p:cNvPr id="21644" name="Freeform 132"/>
            <p:cNvSpPr>
              <a:spLocks/>
            </p:cNvSpPr>
            <p:nvPr/>
          </p:nvSpPr>
          <p:spPr bwMode="auto">
            <a:xfrm>
              <a:off x="3685" y="1669"/>
              <a:ext cx="163" cy="149"/>
            </a:xfrm>
            <a:custGeom>
              <a:avLst/>
              <a:gdLst>
                <a:gd name="T0" fmla="*/ 0 w 163"/>
                <a:gd name="T1" fmla="*/ 80 h 149"/>
                <a:gd name="T2" fmla="*/ 121 w 163"/>
                <a:gd name="T3" fmla="*/ 148 h 149"/>
                <a:gd name="T4" fmla="*/ 162 w 163"/>
                <a:gd name="T5" fmla="*/ 65 h 149"/>
                <a:gd name="T6" fmla="*/ 30 w 163"/>
                <a:gd name="T7" fmla="*/ 0 h 149"/>
                <a:gd name="T8" fmla="*/ 0 w 163"/>
                <a:gd name="T9" fmla="*/ 80 h 149"/>
                <a:gd name="T10" fmla="*/ 0 60000 65536"/>
                <a:gd name="T11" fmla="*/ 0 60000 65536"/>
                <a:gd name="T12" fmla="*/ 0 60000 65536"/>
                <a:gd name="T13" fmla="*/ 0 60000 65536"/>
                <a:gd name="T14" fmla="*/ 0 60000 65536"/>
                <a:gd name="T15" fmla="*/ 0 w 163"/>
                <a:gd name="T16" fmla="*/ 0 h 149"/>
                <a:gd name="T17" fmla="*/ 163 w 163"/>
                <a:gd name="T18" fmla="*/ 149 h 149"/>
              </a:gdLst>
              <a:ahLst/>
              <a:cxnLst>
                <a:cxn ang="T10">
                  <a:pos x="T0" y="T1"/>
                </a:cxn>
                <a:cxn ang="T11">
                  <a:pos x="T2" y="T3"/>
                </a:cxn>
                <a:cxn ang="T12">
                  <a:pos x="T4" y="T5"/>
                </a:cxn>
                <a:cxn ang="T13">
                  <a:pos x="T6" y="T7"/>
                </a:cxn>
                <a:cxn ang="T14">
                  <a:pos x="T8" y="T9"/>
                </a:cxn>
              </a:cxnLst>
              <a:rect l="T15" t="T16" r="T17" b="T18"/>
              <a:pathLst>
                <a:path w="163" h="149">
                  <a:moveTo>
                    <a:pt x="0" y="80"/>
                  </a:moveTo>
                  <a:lnTo>
                    <a:pt x="121" y="148"/>
                  </a:lnTo>
                  <a:lnTo>
                    <a:pt x="162" y="65"/>
                  </a:lnTo>
                  <a:lnTo>
                    <a:pt x="30" y="0"/>
                  </a:lnTo>
                  <a:lnTo>
                    <a:pt x="0" y="80"/>
                  </a:lnTo>
                </a:path>
              </a:pathLst>
            </a:custGeom>
            <a:solidFill>
              <a:srgbClr val="FF00FF"/>
            </a:solidFill>
            <a:ln w="12700" cap="rnd">
              <a:solidFill>
                <a:schemeClr val="accent2"/>
              </a:solidFill>
              <a:round/>
              <a:headEnd/>
              <a:tailEnd/>
            </a:ln>
          </p:spPr>
          <p:txBody>
            <a:bodyPr/>
            <a:lstStyle/>
            <a:p>
              <a:endParaRPr lang="zh-CN" altLang="en-US"/>
            </a:p>
          </p:txBody>
        </p:sp>
        <p:sp>
          <p:nvSpPr>
            <p:cNvPr id="21645" name="Freeform 133"/>
            <p:cNvSpPr>
              <a:spLocks/>
            </p:cNvSpPr>
            <p:nvPr/>
          </p:nvSpPr>
          <p:spPr bwMode="auto">
            <a:xfrm>
              <a:off x="3716" y="1655"/>
              <a:ext cx="174" cy="82"/>
            </a:xfrm>
            <a:custGeom>
              <a:avLst/>
              <a:gdLst>
                <a:gd name="T0" fmla="*/ 41 w 174"/>
                <a:gd name="T1" fmla="*/ 0 h 82"/>
                <a:gd name="T2" fmla="*/ 173 w 174"/>
                <a:gd name="T3" fmla="*/ 65 h 82"/>
                <a:gd name="T4" fmla="*/ 131 w 174"/>
                <a:gd name="T5" fmla="*/ 81 h 82"/>
                <a:gd name="T6" fmla="*/ 0 w 174"/>
                <a:gd name="T7" fmla="*/ 14 h 82"/>
                <a:gd name="T8" fmla="*/ 41 w 174"/>
                <a:gd name="T9" fmla="*/ 0 h 82"/>
                <a:gd name="T10" fmla="*/ 0 60000 65536"/>
                <a:gd name="T11" fmla="*/ 0 60000 65536"/>
                <a:gd name="T12" fmla="*/ 0 60000 65536"/>
                <a:gd name="T13" fmla="*/ 0 60000 65536"/>
                <a:gd name="T14" fmla="*/ 0 60000 65536"/>
                <a:gd name="T15" fmla="*/ 0 w 174"/>
                <a:gd name="T16" fmla="*/ 0 h 82"/>
                <a:gd name="T17" fmla="*/ 174 w 174"/>
                <a:gd name="T18" fmla="*/ 82 h 82"/>
              </a:gdLst>
              <a:ahLst/>
              <a:cxnLst>
                <a:cxn ang="T10">
                  <a:pos x="T0" y="T1"/>
                </a:cxn>
                <a:cxn ang="T11">
                  <a:pos x="T2" y="T3"/>
                </a:cxn>
                <a:cxn ang="T12">
                  <a:pos x="T4" y="T5"/>
                </a:cxn>
                <a:cxn ang="T13">
                  <a:pos x="T6" y="T7"/>
                </a:cxn>
                <a:cxn ang="T14">
                  <a:pos x="T8" y="T9"/>
                </a:cxn>
              </a:cxnLst>
              <a:rect l="T15" t="T16" r="T17" b="T18"/>
              <a:pathLst>
                <a:path w="174" h="82">
                  <a:moveTo>
                    <a:pt x="41" y="0"/>
                  </a:moveTo>
                  <a:lnTo>
                    <a:pt x="173" y="65"/>
                  </a:lnTo>
                  <a:lnTo>
                    <a:pt x="131" y="81"/>
                  </a:lnTo>
                  <a:lnTo>
                    <a:pt x="0" y="14"/>
                  </a:lnTo>
                  <a:lnTo>
                    <a:pt x="41" y="0"/>
                  </a:lnTo>
                </a:path>
              </a:pathLst>
            </a:custGeom>
            <a:solidFill>
              <a:srgbClr val="FF00FF"/>
            </a:solidFill>
            <a:ln w="12700" cap="rnd">
              <a:solidFill>
                <a:schemeClr val="accent2"/>
              </a:solidFill>
              <a:round/>
              <a:headEnd/>
              <a:tailEnd/>
            </a:ln>
          </p:spPr>
          <p:txBody>
            <a:bodyPr/>
            <a:lstStyle/>
            <a:p>
              <a:endParaRPr lang="zh-CN" altLang="en-US"/>
            </a:p>
          </p:txBody>
        </p:sp>
        <p:sp>
          <p:nvSpPr>
            <p:cNvPr id="21646" name="Freeform 134"/>
            <p:cNvSpPr>
              <a:spLocks/>
            </p:cNvSpPr>
            <p:nvPr/>
          </p:nvSpPr>
          <p:spPr bwMode="auto">
            <a:xfrm>
              <a:off x="3809" y="1721"/>
              <a:ext cx="81" cy="96"/>
            </a:xfrm>
            <a:custGeom>
              <a:avLst/>
              <a:gdLst>
                <a:gd name="T0" fmla="*/ 38 w 81"/>
                <a:gd name="T1" fmla="*/ 82 h 96"/>
                <a:gd name="T2" fmla="*/ 80 w 81"/>
                <a:gd name="T3" fmla="*/ 0 h 96"/>
                <a:gd name="T4" fmla="*/ 38 w 81"/>
                <a:gd name="T5" fmla="*/ 15 h 96"/>
                <a:gd name="T6" fmla="*/ 0 w 81"/>
                <a:gd name="T7" fmla="*/ 95 h 96"/>
                <a:gd name="T8" fmla="*/ 38 w 81"/>
                <a:gd name="T9" fmla="*/ 82 h 96"/>
                <a:gd name="T10" fmla="*/ 0 60000 65536"/>
                <a:gd name="T11" fmla="*/ 0 60000 65536"/>
                <a:gd name="T12" fmla="*/ 0 60000 65536"/>
                <a:gd name="T13" fmla="*/ 0 60000 65536"/>
                <a:gd name="T14" fmla="*/ 0 60000 65536"/>
                <a:gd name="T15" fmla="*/ 0 w 81"/>
                <a:gd name="T16" fmla="*/ 0 h 96"/>
                <a:gd name="T17" fmla="*/ 81 w 81"/>
                <a:gd name="T18" fmla="*/ 96 h 96"/>
              </a:gdLst>
              <a:ahLst/>
              <a:cxnLst>
                <a:cxn ang="T10">
                  <a:pos x="T0" y="T1"/>
                </a:cxn>
                <a:cxn ang="T11">
                  <a:pos x="T2" y="T3"/>
                </a:cxn>
                <a:cxn ang="T12">
                  <a:pos x="T4" y="T5"/>
                </a:cxn>
                <a:cxn ang="T13">
                  <a:pos x="T6" y="T7"/>
                </a:cxn>
                <a:cxn ang="T14">
                  <a:pos x="T8" y="T9"/>
                </a:cxn>
              </a:cxnLst>
              <a:rect l="T15" t="T16" r="T17" b="T18"/>
              <a:pathLst>
                <a:path w="81" h="96">
                  <a:moveTo>
                    <a:pt x="38" y="82"/>
                  </a:moveTo>
                  <a:lnTo>
                    <a:pt x="80" y="0"/>
                  </a:lnTo>
                  <a:lnTo>
                    <a:pt x="38" y="15"/>
                  </a:lnTo>
                  <a:lnTo>
                    <a:pt x="0" y="95"/>
                  </a:lnTo>
                  <a:lnTo>
                    <a:pt x="38" y="82"/>
                  </a:lnTo>
                </a:path>
              </a:pathLst>
            </a:custGeom>
            <a:solidFill>
              <a:srgbClr val="FF00FF"/>
            </a:solidFill>
            <a:ln w="12700" cap="rnd">
              <a:solidFill>
                <a:schemeClr val="accent2"/>
              </a:solidFill>
              <a:round/>
              <a:headEnd/>
              <a:tailEnd/>
            </a:ln>
          </p:spPr>
          <p:txBody>
            <a:bodyPr/>
            <a:lstStyle/>
            <a:p>
              <a:endParaRPr lang="zh-CN" altLang="en-US"/>
            </a:p>
          </p:txBody>
        </p:sp>
        <p:sp>
          <p:nvSpPr>
            <p:cNvPr id="21647" name="Freeform 135"/>
            <p:cNvSpPr>
              <a:spLocks/>
            </p:cNvSpPr>
            <p:nvPr/>
          </p:nvSpPr>
          <p:spPr bwMode="auto">
            <a:xfrm>
              <a:off x="3838" y="1750"/>
              <a:ext cx="52" cy="50"/>
            </a:xfrm>
            <a:custGeom>
              <a:avLst/>
              <a:gdLst>
                <a:gd name="T0" fmla="*/ 0 w 52"/>
                <a:gd name="T1" fmla="*/ 31 h 50"/>
                <a:gd name="T2" fmla="*/ 2 w 52"/>
                <a:gd name="T3" fmla="*/ 18 h 50"/>
                <a:gd name="T4" fmla="*/ 7 w 52"/>
                <a:gd name="T5" fmla="*/ 9 h 50"/>
                <a:gd name="T6" fmla="*/ 12 w 52"/>
                <a:gd name="T7" fmla="*/ 3 h 50"/>
                <a:gd name="T8" fmla="*/ 17 w 52"/>
                <a:gd name="T9" fmla="*/ 0 h 50"/>
                <a:gd name="T10" fmla="*/ 51 w 52"/>
                <a:gd name="T11" fmla="*/ 17 h 50"/>
                <a:gd name="T12" fmla="*/ 49 w 52"/>
                <a:gd name="T13" fmla="*/ 28 h 50"/>
                <a:gd name="T14" fmla="*/ 46 w 52"/>
                <a:gd name="T15" fmla="*/ 37 h 50"/>
                <a:gd name="T16" fmla="*/ 41 w 52"/>
                <a:gd name="T17" fmla="*/ 44 h 50"/>
                <a:gd name="T18" fmla="*/ 32 w 52"/>
                <a:gd name="T19" fmla="*/ 49 h 50"/>
                <a:gd name="T20" fmla="*/ 0 w 52"/>
                <a:gd name="T21" fmla="*/ 3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50"/>
                <a:gd name="T35" fmla="*/ 52 w 5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50">
                  <a:moveTo>
                    <a:pt x="0" y="31"/>
                  </a:moveTo>
                  <a:lnTo>
                    <a:pt x="2" y="18"/>
                  </a:lnTo>
                  <a:lnTo>
                    <a:pt x="7" y="9"/>
                  </a:lnTo>
                  <a:lnTo>
                    <a:pt x="12" y="3"/>
                  </a:lnTo>
                  <a:lnTo>
                    <a:pt x="17" y="0"/>
                  </a:lnTo>
                  <a:lnTo>
                    <a:pt x="51" y="17"/>
                  </a:lnTo>
                  <a:lnTo>
                    <a:pt x="49" y="28"/>
                  </a:lnTo>
                  <a:lnTo>
                    <a:pt x="46" y="37"/>
                  </a:lnTo>
                  <a:lnTo>
                    <a:pt x="41" y="44"/>
                  </a:lnTo>
                  <a:lnTo>
                    <a:pt x="32" y="49"/>
                  </a:lnTo>
                  <a:lnTo>
                    <a:pt x="0" y="31"/>
                  </a:lnTo>
                </a:path>
              </a:pathLst>
            </a:custGeom>
            <a:solidFill>
              <a:srgbClr val="FF00FF"/>
            </a:solidFill>
            <a:ln w="12700" cap="rnd">
              <a:solidFill>
                <a:srgbClr val="DDDDDD"/>
              </a:solidFill>
              <a:round/>
              <a:headEnd/>
              <a:tailEnd/>
            </a:ln>
          </p:spPr>
          <p:txBody>
            <a:bodyPr/>
            <a:lstStyle/>
            <a:p>
              <a:endParaRPr lang="zh-CN" altLang="en-US"/>
            </a:p>
          </p:txBody>
        </p:sp>
        <p:sp>
          <p:nvSpPr>
            <p:cNvPr id="21648" name="Freeform 136"/>
            <p:cNvSpPr>
              <a:spLocks/>
            </p:cNvSpPr>
            <p:nvPr/>
          </p:nvSpPr>
          <p:spPr bwMode="auto">
            <a:xfrm>
              <a:off x="3867" y="1767"/>
              <a:ext cx="17" cy="30"/>
            </a:xfrm>
            <a:custGeom>
              <a:avLst/>
              <a:gdLst>
                <a:gd name="T0" fmla="*/ 0 w 17"/>
                <a:gd name="T1" fmla="*/ 29 h 30"/>
                <a:gd name="T2" fmla="*/ 0 w 17"/>
                <a:gd name="T3" fmla="*/ 24 h 30"/>
                <a:gd name="T4" fmla="*/ 0 w 17"/>
                <a:gd name="T5" fmla="*/ 19 h 30"/>
                <a:gd name="T6" fmla="*/ 3 w 17"/>
                <a:gd name="T7" fmla="*/ 13 h 30"/>
                <a:gd name="T8" fmla="*/ 5 w 17"/>
                <a:gd name="T9" fmla="*/ 7 h 30"/>
                <a:gd name="T10" fmla="*/ 9 w 17"/>
                <a:gd name="T11" fmla="*/ 2 h 30"/>
                <a:gd name="T12" fmla="*/ 16 w 17"/>
                <a:gd name="T13" fmla="*/ 0 h 30"/>
                <a:gd name="T14" fmla="*/ 0 60000 65536"/>
                <a:gd name="T15" fmla="*/ 0 60000 65536"/>
                <a:gd name="T16" fmla="*/ 0 60000 65536"/>
                <a:gd name="T17" fmla="*/ 0 60000 65536"/>
                <a:gd name="T18" fmla="*/ 0 60000 65536"/>
                <a:gd name="T19" fmla="*/ 0 60000 65536"/>
                <a:gd name="T20" fmla="*/ 0 60000 65536"/>
                <a:gd name="T21" fmla="*/ 0 w 17"/>
                <a:gd name="T22" fmla="*/ 0 h 30"/>
                <a:gd name="T23" fmla="*/ 17 w 1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0">
                  <a:moveTo>
                    <a:pt x="0" y="29"/>
                  </a:moveTo>
                  <a:lnTo>
                    <a:pt x="0" y="24"/>
                  </a:lnTo>
                  <a:lnTo>
                    <a:pt x="0" y="19"/>
                  </a:lnTo>
                  <a:lnTo>
                    <a:pt x="3" y="13"/>
                  </a:lnTo>
                  <a:lnTo>
                    <a:pt x="5" y="7"/>
                  </a:lnTo>
                  <a:lnTo>
                    <a:pt x="9" y="2"/>
                  </a:lnTo>
                  <a:lnTo>
                    <a:pt x="16" y="0"/>
                  </a:lnTo>
                </a:path>
              </a:pathLst>
            </a:custGeom>
            <a:solidFill>
              <a:srgbClr val="FF00FF"/>
            </a:solidFill>
            <a:ln w="12700" cap="rnd">
              <a:solidFill>
                <a:srgbClr val="DDDDDD"/>
              </a:solidFill>
              <a:round/>
              <a:headEnd type="none" w="sm" len="sm"/>
              <a:tailEnd type="none" w="sm" len="sm"/>
            </a:ln>
          </p:spPr>
          <p:txBody>
            <a:bodyPr/>
            <a:lstStyle/>
            <a:p>
              <a:endParaRPr lang="zh-CN" altLang="en-US"/>
            </a:p>
          </p:txBody>
        </p:sp>
        <p:sp>
          <p:nvSpPr>
            <p:cNvPr id="21649" name="Line 137"/>
            <p:cNvSpPr>
              <a:spLocks noChangeShapeType="1"/>
            </p:cNvSpPr>
            <p:nvPr/>
          </p:nvSpPr>
          <p:spPr bwMode="auto">
            <a:xfrm>
              <a:off x="3841" y="1774"/>
              <a:ext cx="23" cy="13"/>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50" name="Line 138"/>
            <p:cNvSpPr>
              <a:spLocks noChangeShapeType="1"/>
            </p:cNvSpPr>
            <p:nvPr/>
          </p:nvSpPr>
          <p:spPr bwMode="auto">
            <a:xfrm>
              <a:off x="3690" y="1743"/>
              <a:ext cx="117"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51" name="Line 139"/>
            <p:cNvSpPr>
              <a:spLocks noChangeShapeType="1"/>
            </p:cNvSpPr>
            <p:nvPr/>
          </p:nvSpPr>
          <p:spPr bwMode="auto">
            <a:xfrm>
              <a:off x="3696" y="1733"/>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52" name="Line 140"/>
            <p:cNvSpPr>
              <a:spLocks noChangeShapeType="1"/>
            </p:cNvSpPr>
            <p:nvPr/>
          </p:nvSpPr>
          <p:spPr bwMode="auto">
            <a:xfrm>
              <a:off x="3699" y="1721"/>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grpSp>
      <p:grpSp>
        <p:nvGrpSpPr>
          <p:cNvPr id="9" name="Group 141"/>
          <p:cNvGrpSpPr>
            <a:grpSpLocks/>
          </p:cNvGrpSpPr>
          <p:nvPr/>
        </p:nvGrpSpPr>
        <p:grpSpPr bwMode="auto">
          <a:xfrm>
            <a:off x="3530733" y="4114801"/>
            <a:ext cx="429948" cy="290513"/>
            <a:chOff x="1823" y="2305"/>
            <a:chExt cx="205" cy="163"/>
          </a:xfrm>
        </p:grpSpPr>
        <p:sp>
          <p:nvSpPr>
            <p:cNvPr id="21635" name="Freeform 142"/>
            <p:cNvSpPr>
              <a:spLocks/>
            </p:cNvSpPr>
            <p:nvPr/>
          </p:nvSpPr>
          <p:spPr bwMode="auto">
            <a:xfrm>
              <a:off x="1823" y="2319"/>
              <a:ext cx="163" cy="149"/>
            </a:xfrm>
            <a:custGeom>
              <a:avLst/>
              <a:gdLst>
                <a:gd name="T0" fmla="*/ 0 w 163"/>
                <a:gd name="T1" fmla="*/ 80 h 149"/>
                <a:gd name="T2" fmla="*/ 121 w 163"/>
                <a:gd name="T3" fmla="*/ 148 h 149"/>
                <a:gd name="T4" fmla="*/ 162 w 163"/>
                <a:gd name="T5" fmla="*/ 65 h 149"/>
                <a:gd name="T6" fmla="*/ 30 w 163"/>
                <a:gd name="T7" fmla="*/ 0 h 149"/>
                <a:gd name="T8" fmla="*/ 0 w 163"/>
                <a:gd name="T9" fmla="*/ 80 h 149"/>
                <a:gd name="T10" fmla="*/ 0 60000 65536"/>
                <a:gd name="T11" fmla="*/ 0 60000 65536"/>
                <a:gd name="T12" fmla="*/ 0 60000 65536"/>
                <a:gd name="T13" fmla="*/ 0 60000 65536"/>
                <a:gd name="T14" fmla="*/ 0 60000 65536"/>
                <a:gd name="T15" fmla="*/ 0 w 163"/>
                <a:gd name="T16" fmla="*/ 0 h 149"/>
                <a:gd name="T17" fmla="*/ 163 w 163"/>
                <a:gd name="T18" fmla="*/ 149 h 149"/>
              </a:gdLst>
              <a:ahLst/>
              <a:cxnLst>
                <a:cxn ang="T10">
                  <a:pos x="T0" y="T1"/>
                </a:cxn>
                <a:cxn ang="T11">
                  <a:pos x="T2" y="T3"/>
                </a:cxn>
                <a:cxn ang="T12">
                  <a:pos x="T4" y="T5"/>
                </a:cxn>
                <a:cxn ang="T13">
                  <a:pos x="T6" y="T7"/>
                </a:cxn>
                <a:cxn ang="T14">
                  <a:pos x="T8" y="T9"/>
                </a:cxn>
              </a:cxnLst>
              <a:rect l="T15" t="T16" r="T17" b="T18"/>
              <a:pathLst>
                <a:path w="163" h="149">
                  <a:moveTo>
                    <a:pt x="0" y="80"/>
                  </a:moveTo>
                  <a:lnTo>
                    <a:pt x="121" y="148"/>
                  </a:lnTo>
                  <a:lnTo>
                    <a:pt x="162" y="65"/>
                  </a:lnTo>
                  <a:lnTo>
                    <a:pt x="30" y="0"/>
                  </a:lnTo>
                  <a:lnTo>
                    <a:pt x="0" y="80"/>
                  </a:lnTo>
                </a:path>
              </a:pathLst>
            </a:custGeom>
            <a:solidFill>
              <a:srgbClr val="FF00FF"/>
            </a:solidFill>
            <a:ln w="12700" cap="rnd">
              <a:solidFill>
                <a:schemeClr val="accent2"/>
              </a:solidFill>
              <a:round/>
              <a:headEnd/>
              <a:tailEnd/>
            </a:ln>
          </p:spPr>
          <p:txBody>
            <a:bodyPr/>
            <a:lstStyle/>
            <a:p>
              <a:endParaRPr lang="zh-CN" altLang="en-US"/>
            </a:p>
          </p:txBody>
        </p:sp>
        <p:sp>
          <p:nvSpPr>
            <p:cNvPr id="21636" name="Freeform 143"/>
            <p:cNvSpPr>
              <a:spLocks/>
            </p:cNvSpPr>
            <p:nvPr/>
          </p:nvSpPr>
          <p:spPr bwMode="auto">
            <a:xfrm>
              <a:off x="1854" y="2305"/>
              <a:ext cx="174" cy="82"/>
            </a:xfrm>
            <a:custGeom>
              <a:avLst/>
              <a:gdLst>
                <a:gd name="T0" fmla="*/ 41 w 174"/>
                <a:gd name="T1" fmla="*/ 0 h 82"/>
                <a:gd name="T2" fmla="*/ 173 w 174"/>
                <a:gd name="T3" fmla="*/ 65 h 82"/>
                <a:gd name="T4" fmla="*/ 131 w 174"/>
                <a:gd name="T5" fmla="*/ 81 h 82"/>
                <a:gd name="T6" fmla="*/ 0 w 174"/>
                <a:gd name="T7" fmla="*/ 14 h 82"/>
                <a:gd name="T8" fmla="*/ 41 w 174"/>
                <a:gd name="T9" fmla="*/ 0 h 82"/>
                <a:gd name="T10" fmla="*/ 0 60000 65536"/>
                <a:gd name="T11" fmla="*/ 0 60000 65536"/>
                <a:gd name="T12" fmla="*/ 0 60000 65536"/>
                <a:gd name="T13" fmla="*/ 0 60000 65536"/>
                <a:gd name="T14" fmla="*/ 0 60000 65536"/>
                <a:gd name="T15" fmla="*/ 0 w 174"/>
                <a:gd name="T16" fmla="*/ 0 h 82"/>
                <a:gd name="T17" fmla="*/ 174 w 174"/>
                <a:gd name="T18" fmla="*/ 82 h 82"/>
              </a:gdLst>
              <a:ahLst/>
              <a:cxnLst>
                <a:cxn ang="T10">
                  <a:pos x="T0" y="T1"/>
                </a:cxn>
                <a:cxn ang="T11">
                  <a:pos x="T2" y="T3"/>
                </a:cxn>
                <a:cxn ang="T12">
                  <a:pos x="T4" y="T5"/>
                </a:cxn>
                <a:cxn ang="T13">
                  <a:pos x="T6" y="T7"/>
                </a:cxn>
                <a:cxn ang="T14">
                  <a:pos x="T8" y="T9"/>
                </a:cxn>
              </a:cxnLst>
              <a:rect l="T15" t="T16" r="T17" b="T18"/>
              <a:pathLst>
                <a:path w="174" h="82">
                  <a:moveTo>
                    <a:pt x="41" y="0"/>
                  </a:moveTo>
                  <a:lnTo>
                    <a:pt x="173" y="65"/>
                  </a:lnTo>
                  <a:lnTo>
                    <a:pt x="131" y="81"/>
                  </a:lnTo>
                  <a:lnTo>
                    <a:pt x="0" y="14"/>
                  </a:lnTo>
                  <a:lnTo>
                    <a:pt x="41" y="0"/>
                  </a:lnTo>
                </a:path>
              </a:pathLst>
            </a:custGeom>
            <a:solidFill>
              <a:srgbClr val="FF00FF"/>
            </a:solidFill>
            <a:ln w="12700" cap="rnd">
              <a:solidFill>
                <a:schemeClr val="accent2"/>
              </a:solidFill>
              <a:round/>
              <a:headEnd/>
              <a:tailEnd/>
            </a:ln>
          </p:spPr>
          <p:txBody>
            <a:bodyPr/>
            <a:lstStyle/>
            <a:p>
              <a:endParaRPr lang="zh-CN" altLang="en-US"/>
            </a:p>
          </p:txBody>
        </p:sp>
        <p:sp>
          <p:nvSpPr>
            <p:cNvPr id="21637" name="Freeform 144"/>
            <p:cNvSpPr>
              <a:spLocks/>
            </p:cNvSpPr>
            <p:nvPr/>
          </p:nvSpPr>
          <p:spPr bwMode="auto">
            <a:xfrm>
              <a:off x="1947" y="2371"/>
              <a:ext cx="81" cy="96"/>
            </a:xfrm>
            <a:custGeom>
              <a:avLst/>
              <a:gdLst>
                <a:gd name="T0" fmla="*/ 38 w 81"/>
                <a:gd name="T1" fmla="*/ 82 h 96"/>
                <a:gd name="T2" fmla="*/ 80 w 81"/>
                <a:gd name="T3" fmla="*/ 0 h 96"/>
                <a:gd name="T4" fmla="*/ 38 w 81"/>
                <a:gd name="T5" fmla="*/ 15 h 96"/>
                <a:gd name="T6" fmla="*/ 0 w 81"/>
                <a:gd name="T7" fmla="*/ 95 h 96"/>
                <a:gd name="T8" fmla="*/ 38 w 81"/>
                <a:gd name="T9" fmla="*/ 82 h 96"/>
                <a:gd name="T10" fmla="*/ 0 60000 65536"/>
                <a:gd name="T11" fmla="*/ 0 60000 65536"/>
                <a:gd name="T12" fmla="*/ 0 60000 65536"/>
                <a:gd name="T13" fmla="*/ 0 60000 65536"/>
                <a:gd name="T14" fmla="*/ 0 60000 65536"/>
                <a:gd name="T15" fmla="*/ 0 w 81"/>
                <a:gd name="T16" fmla="*/ 0 h 96"/>
                <a:gd name="T17" fmla="*/ 81 w 81"/>
                <a:gd name="T18" fmla="*/ 96 h 96"/>
              </a:gdLst>
              <a:ahLst/>
              <a:cxnLst>
                <a:cxn ang="T10">
                  <a:pos x="T0" y="T1"/>
                </a:cxn>
                <a:cxn ang="T11">
                  <a:pos x="T2" y="T3"/>
                </a:cxn>
                <a:cxn ang="T12">
                  <a:pos x="T4" y="T5"/>
                </a:cxn>
                <a:cxn ang="T13">
                  <a:pos x="T6" y="T7"/>
                </a:cxn>
                <a:cxn ang="T14">
                  <a:pos x="T8" y="T9"/>
                </a:cxn>
              </a:cxnLst>
              <a:rect l="T15" t="T16" r="T17" b="T18"/>
              <a:pathLst>
                <a:path w="81" h="96">
                  <a:moveTo>
                    <a:pt x="38" y="82"/>
                  </a:moveTo>
                  <a:lnTo>
                    <a:pt x="80" y="0"/>
                  </a:lnTo>
                  <a:lnTo>
                    <a:pt x="38" y="15"/>
                  </a:lnTo>
                  <a:lnTo>
                    <a:pt x="0" y="95"/>
                  </a:lnTo>
                  <a:lnTo>
                    <a:pt x="38" y="82"/>
                  </a:lnTo>
                </a:path>
              </a:pathLst>
            </a:custGeom>
            <a:solidFill>
              <a:srgbClr val="FF00FF"/>
            </a:solidFill>
            <a:ln w="12700" cap="rnd">
              <a:solidFill>
                <a:schemeClr val="accent2"/>
              </a:solidFill>
              <a:round/>
              <a:headEnd/>
              <a:tailEnd/>
            </a:ln>
          </p:spPr>
          <p:txBody>
            <a:bodyPr/>
            <a:lstStyle/>
            <a:p>
              <a:endParaRPr lang="zh-CN" altLang="en-US"/>
            </a:p>
          </p:txBody>
        </p:sp>
        <p:sp>
          <p:nvSpPr>
            <p:cNvPr id="21638" name="Freeform 145"/>
            <p:cNvSpPr>
              <a:spLocks/>
            </p:cNvSpPr>
            <p:nvPr/>
          </p:nvSpPr>
          <p:spPr bwMode="auto">
            <a:xfrm>
              <a:off x="1976" y="2400"/>
              <a:ext cx="52" cy="50"/>
            </a:xfrm>
            <a:custGeom>
              <a:avLst/>
              <a:gdLst>
                <a:gd name="T0" fmla="*/ 0 w 52"/>
                <a:gd name="T1" fmla="*/ 31 h 50"/>
                <a:gd name="T2" fmla="*/ 2 w 52"/>
                <a:gd name="T3" fmla="*/ 18 h 50"/>
                <a:gd name="T4" fmla="*/ 7 w 52"/>
                <a:gd name="T5" fmla="*/ 9 h 50"/>
                <a:gd name="T6" fmla="*/ 12 w 52"/>
                <a:gd name="T7" fmla="*/ 3 h 50"/>
                <a:gd name="T8" fmla="*/ 17 w 52"/>
                <a:gd name="T9" fmla="*/ 0 h 50"/>
                <a:gd name="T10" fmla="*/ 51 w 52"/>
                <a:gd name="T11" fmla="*/ 17 h 50"/>
                <a:gd name="T12" fmla="*/ 49 w 52"/>
                <a:gd name="T13" fmla="*/ 28 h 50"/>
                <a:gd name="T14" fmla="*/ 46 w 52"/>
                <a:gd name="T15" fmla="*/ 37 h 50"/>
                <a:gd name="T16" fmla="*/ 41 w 52"/>
                <a:gd name="T17" fmla="*/ 44 h 50"/>
                <a:gd name="T18" fmla="*/ 32 w 52"/>
                <a:gd name="T19" fmla="*/ 49 h 50"/>
                <a:gd name="T20" fmla="*/ 0 w 52"/>
                <a:gd name="T21" fmla="*/ 3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50"/>
                <a:gd name="T35" fmla="*/ 52 w 5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50">
                  <a:moveTo>
                    <a:pt x="0" y="31"/>
                  </a:moveTo>
                  <a:lnTo>
                    <a:pt x="2" y="18"/>
                  </a:lnTo>
                  <a:lnTo>
                    <a:pt x="7" y="9"/>
                  </a:lnTo>
                  <a:lnTo>
                    <a:pt x="12" y="3"/>
                  </a:lnTo>
                  <a:lnTo>
                    <a:pt x="17" y="0"/>
                  </a:lnTo>
                  <a:lnTo>
                    <a:pt x="51" y="17"/>
                  </a:lnTo>
                  <a:lnTo>
                    <a:pt x="49" y="28"/>
                  </a:lnTo>
                  <a:lnTo>
                    <a:pt x="46" y="37"/>
                  </a:lnTo>
                  <a:lnTo>
                    <a:pt x="41" y="44"/>
                  </a:lnTo>
                  <a:lnTo>
                    <a:pt x="32" y="49"/>
                  </a:lnTo>
                  <a:lnTo>
                    <a:pt x="0" y="31"/>
                  </a:lnTo>
                </a:path>
              </a:pathLst>
            </a:custGeom>
            <a:solidFill>
              <a:srgbClr val="FF00FF"/>
            </a:solidFill>
            <a:ln w="12700" cap="rnd">
              <a:solidFill>
                <a:srgbClr val="DDDDDD"/>
              </a:solidFill>
              <a:round/>
              <a:headEnd/>
              <a:tailEnd/>
            </a:ln>
          </p:spPr>
          <p:txBody>
            <a:bodyPr/>
            <a:lstStyle/>
            <a:p>
              <a:endParaRPr lang="zh-CN" altLang="en-US"/>
            </a:p>
          </p:txBody>
        </p:sp>
        <p:sp>
          <p:nvSpPr>
            <p:cNvPr id="21639" name="Freeform 146"/>
            <p:cNvSpPr>
              <a:spLocks/>
            </p:cNvSpPr>
            <p:nvPr/>
          </p:nvSpPr>
          <p:spPr bwMode="auto">
            <a:xfrm>
              <a:off x="2005" y="2417"/>
              <a:ext cx="17" cy="30"/>
            </a:xfrm>
            <a:custGeom>
              <a:avLst/>
              <a:gdLst>
                <a:gd name="T0" fmla="*/ 0 w 17"/>
                <a:gd name="T1" fmla="*/ 29 h 30"/>
                <a:gd name="T2" fmla="*/ 0 w 17"/>
                <a:gd name="T3" fmla="*/ 24 h 30"/>
                <a:gd name="T4" fmla="*/ 0 w 17"/>
                <a:gd name="T5" fmla="*/ 19 h 30"/>
                <a:gd name="T6" fmla="*/ 3 w 17"/>
                <a:gd name="T7" fmla="*/ 13 h 30"/>
                <a:gd name="T8" fmla="*/ 5 w 17"/>
                <a:gd name="T9" fmla="*/ 7 h 30"/>
                <a:gd name="T10" fmla="*/ 9 w 17"/>
                <a:gd name="T11" fmla="*/ 2 h 30"/>
                <a:gd name="T12" fmla="*/ 16 w 17"/>
                <a:gd name="T13" fmla="*/ 0 h 30"/>
                <a:gd name="T14" fmla="*/ 0 60000 65536"/>
                <a:gd name="T15" fmla="*/ 0 60000 65536"/>
                <a:gd name="T16" fmla="*/ 0 60000 65536"/>
                <a:gd name="T17" fmla="*/ 0 60000 65536"/>
                <a:gd name="T18" fmla="*/ 0 60000 65536"/>
                <a:gd name="T19" fmla="*/ 0 60000 65536"/>
                <a:gd name="T20" fmla="*/ 0 60000 65536"/>
                <a:gd name="T21" fmla="*/ 0 w 17"/>
                <a:gd name="T22" fmla="*/ 0 h 30"/>
                <a:gd name="T23" fmla="*/ 17 w 1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0">
                  <a:moveTo>
                    <a:pt x="0" y="29"/>
                  </a:moveTo>
                  <a:lnTo>
                    <a:pt x="0" y="24"/>
                  </a:lnTo>
                  <a:lnTo>
                    <a:pt x="0" y="19"/>
                  </a:lnTo>
                  <a:lnTo>
                    <a:pt x="3" y="13"/>
                  </a:lnTo>
                  <a:lnTo>
                    <a:pt x="5" y="7"/>
                  </a:lnTo>
                  <a:lnTo>
                    <a:pt x="9" y="2"/>
                  </a:lnTo>
                  <a:lnTo>
                    <a:pt x="16" y="0"/>
                  </a:lnTo>
                </a:path>
              </a:pathLst>
            </a:custGeom>
            <a:solidFill>
              <a:srgbClr val="FF00FF"/>
            </a:solidFill>
            <a:ln w="12700" cap="rnd">
              <a:solidFill>
                <a:srgbClr val="DDDDDD"/>
              </a:solidFill>
              <a:round/>
              <a:headEnd type="none" w="sm" len="sm"/>
              <a:tailEnd type="none" w="sm" len="sm"/>
            </a:ln>
          </p:spPr>
          <p:txBody>
            <a:bodyPr/>
            <a:lstStyle/>
            <a:p>
              <a:endParaRPr lang="zh-CN" altLang="en-US"/>
            </a:p>
          </p:txBody>
        </p:sp>
        <p:sp>
          <p:nvSpPr>
            <p:cNvPr id="21640" name="Line 147"/>
            <p:cNvSpPr>
              <a:spLocks noChangeShapeType="1"/>
            </p:cNvSpPr>
            <p:nvPr/>
          </p:nvSpPr>
          <p:spPr bwMode="auto">
            <a:xfrm>
              <a:off x="1979" y="2424"/>
              <a:ext cx="23" cy="13"/>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41" name="Line 148"/>
            <p:cNvSpPr>
              <a:spLocks noChangeShapeType="1"/>
            </p:cNvSpPr>
            <p:nvPr/>
          </p:nvSpPr>
          <p:spPr bwMode="auto">
            <a:xfrm>
              <a:off x="1828" y="2393"/>
              <a:ext cx="117"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42" name="Line 149"/>
            <p:cNvSpPr>
              <a:spLocks noChangeShapeType="1"/>
            </p:cNvSpPr>
            <p:nvPr/>
          </p:nvSpPr>
          <p:spPr bwMode="auto">
            <a:xfrm>
              <a:off x="1834" y="2383"/>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43" name="Line 150"/>
            <p:cNvSpPr>
              <a:spLocks noChangeShapeType="1"/>
            </p:cNvSpPr>
            <p:nvPr/>
          </p:nvSpPr>
          <p:spPr bwMode="auto">
            <a:xfrm>
              <a:off x="1837" y="2371"/>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grpSp>
      <p:grpSp>
        <p:nvGrpSpPr>
          <p:cNvPr id="10" name="Group 151"/>
          <p:cNvGrpSpPr>
            <a:grpSpLocks/>
          </p:cNvGrpSpPr>
          <p:nvPr/>
        </p:nvGrpSpPr>
        <p:grpSpPr bwMode="auto">
          <a:xfrm>
            <a:off x="2423188" y="1436688"/>
            <a:ext cx="429948" cy="290512"/>
            <a:chOff x="1294" y="805"/>
            <a:chExt cx="205" cy="163"/>
          </a:xfrm>
        </p:grpSpPr>
        <p:sp>
          <p:nvSpPr>
            <p:cNvPr id="21626" name="Freeform 152"/>
            <p:cNvSpPr>
              <a:spLocks/>
            </p:cNvSpPr>
            <p:nvPr/>
          </p:nvSpPr>
          <p:spPr bwMode="auto">
            <a:xfrm>
              <a:off x="1294" y="819"/>
              <a:ext cx="163" cy="149"/>
            </a:xfrm>
            <a:custGeom>
              <a:avLst/>
              <a:gdLst>
                <a:gd name="T0" fmla="*/ 0 w 163"/>
                <a:gd name="T1" fmla="*/ 80 h 149"/>
                <a:gd name="T2" fmla="*/ 121 w 163"/>
                <a:gd name="T3" fmla="*/ 148 h 149"/>
                <a:gd name="T4" fmla="*/ 162 w 163"/>
                <a:gd name="T5" fmla="*/ 65 h 149"/>
                <a:gd name="T6" fmla="*/ 30 w 163"/>
                <a:gd name="T7" fmla="*/ 0 h 149"/>
                <a:gd name="T8" fmla="*/ 0 w 163"/>
                <a:gd name="T9" fmla="*/ 80 h 149"/>
                <a:gd name="T10" fmla="*/ 0 60000 65536"/>
                <a:gd name="T11" fmla="*/ 0 60000 65536"/>
                <a:gd name="T12" fmla="*/ 0 60000 65536"/>
                <a:gd name="T13" fmla="*/ 0 60000 65536"/>
                <a:gd name="T14" fmla="*/ 0 60000 65536"/>
                <a:gd name="T15" fmla="*/ 0 w 163"/>
                <a:gd name="T16" fmla="*/ 0 h 149"/>
                <a:gd name="T17" fmla="*/ 163 w 163"/>
                <a:gd name="T18" fmla="*/ 149 h 149"/>
              </a:gdLst>
              <a:ahLst/>
              <a:cxnLst>
                <a:cxn ang="T10">
                  <a:pos x="T0" y="T1"/>
                </a:cxn>
                <a:cxn ang="T11">
                  <a:pos x="T2" y="T3"/>
                </a:cxn>
                <a:cxn ang="T12">
                  <a:pos x="T4" y="T5"/>
                </a:cxn>
                <a:cxn ang="T13">
                  <a:pos x="T6" y="T7"/>
                </a:cxn>
                <a:cxn ang="T14">
                  <a:pos x="T8" y="T9"/>
                </a:cxn>
              </a:cxnLst>
              <a:rect l="T15" t="T16" r="T17" b="T18"/>
              <a:pathLst>
                <a:path w="163" h="149">
                  <a:moveTo>
                    <a:pt x="0" y="80"/>
                  </a:moveTo>
                  <a:lnTo>
                    <a:pt x="121" y="148"/>
                  </a:lnTo>
                  <a:lnTo>
                    <a:pt x="162" y="65"/>
                  </a:lnTo>
                  <a:lnTo>
                    <a:pt x="30" y="0"/>
                  </a:lnTo>
                  <a:lnTo>
                    <a:pt x="0" y="80"/>
                  </a:lnTo>
                </a:path>
              </a:pathLst>
            </a:custGeom>
            <a:solidFill>
              <a:srgbClr val="FF00FF"/>
            </a:solidFill>
            <a:ln w="12700" cap="rnd">
              <a:solidFill>
                <a:schemeClr val="accent2"/>
              </a:solidFill>
              <a:round/>
              <a:headEnd/>
              <a:tailEnd/>
            </a:ln>
          </p:spPr>
          <p:txBody>
            <a:bodyPr/>
            <a:lstStyle/>
            <a:p>
              <a:endParaRPr lang="zh-CN" altLang="en-US"/>
            </a:p>
          </p:txBody>
        </p:sp>
        <p:sp>
          <p:nvSpPr>
            <p:cNvPr id="21627" name="Freeform 153"/>
            <p:cNvSpPr>
              <a:spLocks/>
            </p:cNvSpPr>
            <p:nvPr/>
          </p:nvSpPr>
          <p:spPr bwMode="auto">
            <a:xfrm>
              <a:off x="1325" y="805"/>
              <a:ext cx="174" cy="82"/>
            </a:xfrm>
            <a:custGeom>
              <a:avLst/>
              <a:gdLst>
                <a:gd name="T0" fmla="*/ 41 w 174"/>
                <a:gd name="T1" fmla="*/ 0 h 82"/>
                <a:gd name="T2" fmla="*/ 173 w 174"/>
                <a:gd name="T3" fmla="*/ 65 h 82"/>
                <a:gd name="T4" fmla="*/ 131 w 174"/>
                <a:gd name="T5" fmla="*/ 81 h 82"/>
                <a:gd name="T6" fmla="*/ 0 w 174"/>
                <a:gd name="T7" fmla="*/ 14 h 82"/>
                <a:gd name="T8" fmla="*/ 41 w 174"/>
                <a:gd name="T9" fmla="*/ 0 h 82"/>
                <a:gd name="T10" fmla="*/ 0 60000 65536"/>
                <a:gd name="T11" fmla="*/ 0 60000 65536"/>
                <a:gd name="T12" fmla="*/ 0 60000 65536"/>
                <a:gd name="T13" fmla="*/ 0 60000 65536"/>
                <a:gd name="T14" fmla="*/ 0 60000 65536"/>
                <a:gd name="T15" fmla="*/ 0 w 174"/>
                <a:gd name="T16" fmla="*/ 0 h 82"/>
                <a:gd name="T17" fmla="*/ 174 w 174"/>
                <a:gd name="T18" fmla="*/ 82 h 82"/>
              </a:gdLst>
              <a:ahLst/>
              <a:cxnLst>
                <a:cxn ang="T10">
                  <a:pos x="T0" y="T1"/>
                </a:cxn>
                <a:cxn ang="T11">
                  <a:pos x="T2" y="T3"/>
                </a:cxn>
                <a:cxn ang="T12">
                  <a:pos x="T4" y="T5"/>
                </a:cxn>
                <a:cxn ang="T13">
                  <a:pos x="T6" y="T7"/>
                </a:cxn>
                <a:cxn ang="T14">
                  <a:pos x="T8" y="T9"/>
                </a:cxn>
              </a:cxnLst>
              <a:rect l="T15" t="T16" r="T17" b="T18"/>
              <a:pathLst>
                <a:path w="174" h="82">
                  <a:moveTo>
                    <a:pt x="41" y="0"/>
                  </a:moveTo>
                  <a:lnTo>
                    <a:pt x="173" y="65"/>
                  </a:lnTo>
                  <a:lnTo>
                    <a:pt x="131" y="81"/>
                  </a:lnTo>
                  <a:lnTo>
                    <a:pt x="0" y="14"/>
                  </a:lnTo>
                  <a:lnTo>
                    <a:pt x="41" y="0"/>
                  </a:lnTo>
                </a:path>
              </a:pathLst>
            </a:custGeom>
            <a:solidFill>
              <a:srgbClr val="FF00FF"/>
            </a:solidFill>
            <a:ln w="12700" cap="rnd">
              <a:solidFill>
                <a:schemeClr val="accent2"/>
              </a:solidFill>
              <a:round/>
              <a:headEnd/>
              <a:tailEnd/>
            </a:ln>
          </p:spPr>
          <p:txBody>
            <a:bodyPr/>
            <a:lstStyle/>
            <a:p>
              <a:endParaRPr lang="zh-CN" altLang="en-US"/>
            </a:p>
          </p:txBody>
        </p:sp>
        <p:sp>
          <p:nvSpPr>
            <p:cNvPr id="21628" name="Freeform 154"/>
            <p:cNvSpPr>
              <a:spLocks/>
            </p:cNvSpPr>
            <p:nvPr/>
          </p:nvSpPr>
          <p:spPr bwMode="auto">
            <a:xfrm>
              <a:off x="1418" y="871"/>
              <a:ext cx="81" cy="96"/>
            </a:xfrm>
            <a:custGeom>
              <a:avLst/>
              <a:gdLst>
                <a:gd name="T0" fmla="*/ 38 w 81"/>
                <a:gd name="T1" fmla="*/ 82 h 96"/>
                <a:gd name="T2" fmla="*/ 80 w 81"/>
                <a:gd name="T3" fmla="*/ 0 h 96"/>
                <a:gd name="T4" fmla="*/ 38 w 81"/>
                <a:gd name="T5" fmla="*/ 15 h 96"/>
                <a:gd name="T6" fmla="*/ 0 w 81"/>
                <a:gd name="T7" fmla="*/ 95 h 96"/>
                <a:gd name="T8" fmla="*/ 38 w 81"/>
                <a:gd name="T9" fmla="*/ 82 h 96"/>
                <a:gd name="T10" fmla="*/ 0 60000 65536"/>
                <a:gd name="T11" fmla="*/ 0 60000 65536"/>
                <a:gd name="T12" fmla="*/ 0 60000 65536"/>
                <a:gd name="T13" fmla="*/ 0 60000 65536"/>
                <a:gd name="T14" fmla="*/ 0 60000 65536"/>
                <a:gd name="T15" fmla="*/ 0 w 81"/>
                <a:gd name="T16" fmla="*/ 0 h 96"/>
                <a:gd name="T17" fmla="*/ 81 w 81"/>
                <a:gd name="T18" fmla="*/ 96 h 96"/>
              </a:gdLst>
              <a:ahLst/>
              <a:cxnLst>
                <a:cxn ang="T10">
                  <a:pos x="T0" y="T1"/>
                </a:cxn>
                <a:cxn ang="T11">
                  <a:pos x="T2" y="T3"/>
                </a:cxn>
                <a:cxn ang="T12">
                  <a:pos x="T4" y="T5"/>
                </a:cxn>
                <a:cxn ang="T13">
                  <a:pos x="T6" y="T7"/>
                </a:cxn>
                <a:cxn ang="T14">
                  <a:pos x="T8" y="T9"/>
                </a:cxn>
              </a:cxnLst>
              <a:rect l="T15" t="T16" r="T17" b="T18"/>
              <a:pathLst>
                <a:path w="81" h="96">
                  <a:moveTo>
                    <a:pt x="38" y="82"/>
                  </a:moveTo>
                  <a:lnTo>
                    <a:pt x="80" y="0"/>
                  </a:lnTo>
                  <a:lnTo>
                    <a:pt x="38" y="15"/>
                  </a:lnTo>
                  <a:lnTo>
                    <a:pt x="0" y="95"/>
                  </a:lnTo>
                  <a:lnTo>
                    <a:pt x="38" y="82"/>
                  </a:lnTo>
                </a:path>
              </a:pathLst>
            </a:custGeom>
            <a:solidFill>
              <a:srgbClr val="FF00FF"/>
            </a:solidFill>
            <a:ln w="12700" cap="rnd">
              <a:solidFill>
                <a:schemeClr val="accent2"/>
              </a:solidFill>
              <a:round/>
              <a:headEnd/>
              <a:tailEnd/>
            </a:ln>
          </p:spPr>
          <p:txBody>
            <a:bodyPr/>
            <a:lstStyle/>
            <a:p>
              <a:endParaRPr lang="zh-CN" altLang="en-US"/>
            </a:p>
          </p:txBody>
        </p:sp>
        <p:sp>
          <p:nvSpPr>
            <p:cNvPr id="21629" name="Freeform 155"/>
            <p:cNvSpPr>
              <a:spLocks/>
            </p:cNvSpPr>
            <p:nvPr/>
          </p:nvSpPr>
          <p:spPr bwMode="auto">
            <a:xfrm>
              <a:off x="1447" y="900"/>
              <a:ext cx="52" cy="50"/>
            </a:xfrm>
            <a:custGeom>
              <a:avLst/>
              <a:gdLst>
                <a:gd name="T0" fmla="*/ 0 w 52"/>
                <a:gd name="T1" fmla="*/ 31 h 50"/>
                <a:gd name="T2" fmla="*/ 2 w 52"/>
                <a:gd name="T3" fmla="*/ 18 h 50"/>
                <a:gd name="T4" fmla="*/ 7 w 52"/>
                <a:gd name="T5" fmla="*/ 9 h 50"/>
                <a:gd name="T6" fmla="*/ 12 w 52"/>
                <a:gd name="T7" fmla="*/ 3 h 50"/>
                <a:gd name="T8" fmla="*/ 17 w 52"/>
                <a:gd name="T9" fmla="*/ 0 h 50"/>
                <a:gd name="T10" fmla="*/ 51 w 52"/>
                <a:gd name="T11" fmla="*/ 17 h 50"/>
                <a:gd name="T12" fmla="*/ 49 w 52"/>
                <a:gd name="T13" fmla="*/ 28 h 50"/>
                <a:gd name="T14" fmla="*/ 46 w 52"/>
                <a:gd name="T15" fmla="*/ 37 h 50"/>
                <a:gd name="T16" fmla="*/ 41 w 52"/>
                <a:gd name="T17" fmla="*/ 44 h 50"/>
                <a:gd name="T18" fmla="*/ 32 w 52"/>
                <a:gd name="T19" fmla="*/ 49 h 50"/>
                <a:gd name="T20" fmla="*/ 0 w 52"/>
                <a:gd name="T21" fmla="*/ 3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50"/>
                <a:gd name="T35" fmla="*/ 52 w 5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50">
                  <a:moveTo>
                    <a:pt x="0" y="31"/>
                  </a:moveTo>
                  <a:lnTo>
                    <a:pt x="2" y="18"/>
                  </a:lnTo>
                  <a:lnTo>
                    <a:pt x="7" y="9"/>
                  </a:lnTo>
                  <a:lnTo>
                    <a:pt x="12" y="3"/>
                  </a:lnTo>
                  <a:lnTo>
                    <a:pt x="17" y="0"/>
                  </a:lnTo>
                  <a:lnTo>
                    <a:pt x="51" y="17"/>
                  </a:lnTo>
                  <a:lnTo>
                    <a:pt x="49" y="28"/>
                  </a:lnTo>
                  <a:lnTo>
                    <a:pt x="46" y="37"/>
                  </a:lnTo>
                  <a:lnTo>
                    <a:pt x="41" y="44"/>
                  </a:lnTo>
                  <a:lnTo>
                    <a:pt x="32" y="49"/>
                  </a:lnTo>
                  <a:lnTo>
                    <a:pt x="0" y="31"/>
                  </a:lnTo>
                </a:path>
              </a:pathLst>
            </a:custGeom>
            <a:solidFill>
              <a:srgbClr val="FF00FF"/>
            </a:solidFill>
            <a:ln w="12700" cap="rnd">
              <a:solidFill>
                <a:srgbClr val="DDDDDD"/>
              </a:solidFill>
              <a:round/>
              <a:headEnd/>
              <a:tailEnd/>
            </a:ln>
          </p:spPr>
          <p:txBody>
            <a:bodyPr/>
            <a:lstStyle/>
            <a:p>
              <a:endParaRPr lang="zh-CN" altLang="en-US"/>
            </a:p>
          </p:txBody>
        </p:sp>
        <p:sp>
          <p:nvSpPr>
            <p:cNvPr id="21630" name="Freeform 156"/>
            <p:cNvSpPr>
              <a:spLocks/>
            </p:cNvSpPr>
            <p:nvPr/>
          </p:nvSpPr>
          <p:spPr bwMode="auto">
            <a:xfrm>
              <a:off x="1476" y="917"/>
              <a:ext cx="17" cy="30"/>
            </a:xfrm>
            <a:custGeom>
              <a:avLst/>
              <a:gdLst>
                <a:gd name="T0" fmla="*/ 0 w 17"/>
                <a:gd name="T1" fmla="*/ 29 h 30"/>
                <a:gd name="T2" fmla="*/ 0 w 17"/>
                <a:gd name="T3" fmla="*/ 24 h 30"/>
                <a:gd name="T4" fmla="*/ 0 w 17"/>
                <a:gd name="T5" fmla="*/ 19 h 30"/>
                <a:gd name="T6" fmla="*/ 3 w 17"/>
                <a:gd name="T7" fmla="*/ 13 h 30"/>
                <a:gd name="T8" fmla="*/ 5 w 17"/>
                <a:gd name="T9" fmla="*/ 7 h 30"/>
                <a:gd name="T10" fmla="*/ 9 w 17"/>
                <a:gd name="T11" fmla="*/ 2 h 30"/>
                <a:gd name="T12" fmla="*/ 16 w 17"/>
                <a:gd name="T13" fmla="*/ 0 h 30"/>
                <a:gd name="T14" fmla="*/ 0 60000 65536"/>
                <a:gd name="T15" fmla="*/ 0 60000 65536"/>
                <a:gd name="T16" fmla="*/ 0 60000 65536"/>
                <a:gd name="T17" fmla="*/ 0 60000 65536"/>
                <a:gd name="T18" fmla="*/ 0 60000 65536"/>
                <a:gd name="T19" fmla="*/ 0 60000 65536"/>
                <a:gd name="T20" fmla="*/ 0 60000 65536"/>
                <a:gd name="T21" fmla="*/ 0 w 17"/>
                <a:gd name="T22" fmla="*/ 0 h 30"/>
                <a:gd name="T23" fmla="*/ 17 w 1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0">
                  <a:moveTo>
                    <a:pt x="0" y="29"/>
                  </a:moveTo>
                  <a:lnTo>
                    <a:pt x="0" y="24"/>
                  </a:lnTo>
                  <a:lnTo>
                    <a:pt x="0" y="19"/>
                  </a:lnTo>
                  <a:lnTo>
                    <a:pt x="3" y="13"/>
                  </a:lnTo>
                  <a:lnTo>
                    <a:pt x="5" y="7"/>
                  </a:lnTo>
                  <a:lnTo>
                    <a:pt x="9" y="2"/>
                  </a:lnTo>
                  <a:lnTo>
                    <a:pt x="16" y="0"/>
                  </a:lnTo>
                </a:path>
              </a:pathLst>
            </a:custGeom>
            <a:solidFill>
              <a:srgbClr val="FF00FF"/>
            </a:solidFill>
            <a:ln w="12700" cap="rnd">
              <a:solidFill>
                <a:srgbClr val="DDDDDD"/>
              </a:solidFill>
              <a:round/>
              <a:headEnd type="none" w="sm" len="sm"/>
              <a:tailEnd type="none" w="sm" len="sm"/>
            </a:ln>
          </p:spPr>
          <p:txBody>
            <a:bodyPr/>
            <a:lstStyle/>
            <a:p>
              <a:endParaRPr lang="zh-CN" altLang="en-US"/>
            </a:p>
          </p:txBody>
        </p:sp>
        <p:sp>
          <p:nvSpPr>
            <p:cNvPr id="21631" name="Line 157"/>
            <p:cNvSpPr>
              <a:spLocks noChangeShapeType="1"/>
            </p:cNvSpPr>
            <p:nvPr/>
          </p:nvSpPr>
          <p:spPr bwMode="auto">
            <a:xfrm>
              <a:off x="1450" y="924"/>
              <a:ext cx="23" cy="13"/>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32" name="Line 158"/>
            <p:cNvSpPr>
              <a:spLocks noChangeShapeType="1"/>
            </p:cNvSpPr>
            <p:nvPr/>
          </p:nvSpPr>
          <p:spPr bwMode="auto">
            <a:xfrm>
              <a:off x="1299" y="893"/>
              <a:ext cx="117"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33" name="Line 159"/>
            <p:cNvSpPr>
              <a:spLocks noChangeShapeType="1"/>
            </p:cNvSpPr>
            <p:nvPr/>
          </p:nvSpPr>
          <p:spPr bwMode="auto">
            <a:xfrm>
              <a:off x="1305" y="883"/>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34" name="Line 160"/>
            <p:cNvSpPr>
              <a:spLocks noChangeShapeType="1"/>
            </p:cNvSpPr>
            <p:nvPr/>
          </p:nvSpPr>
          <p:spPr bwMode="auto">
            <a:xfrm>
              <a:off x="1308" y="871"/>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grpSp>
      <p:sp>
        <p:nvSpPr>
          <p:cNvPr id="212129" name="Arc 161"/>
          <p:cNvSpPr>
            <a:spLocks/>
          </p:cNvSpPr>
          <p:nvPr/>
        </p:nvSpPr>
        <p:spPr bwMode="auto">
          <a:xfrm>
            <a:off x="7917922" y="2119313"/>
            <a:ext cx="1009518" cy="1033462"/>
          </a:xfrm>
          <a:custGeom>
            <a:avLst/>
            <a:gdLst>
              <a:gd name="G0" fmla="+- 3076 0 0"/>
              <a:gd name="G1" fmla="+- 0 0 0"/>
              <a:gd name="G2" fmla="+- 21600 0 0"/>
              <a:gd name="T0" fmla="*/ 23514 w 23514"/>
              <a:gd name="T1" fmla="*/ 6988 h 21600"/>
              <a:gd name="T2" fmla="*/ 0 w 23514"/>
              <a:gd name="T3" fmla="*/ 21380 h 21600"/>
              <a:gd name="T4" fmla="*/ 3076 w 23514"/>
              <a:gd name="T5" fmla="*/ 0 h 21600"/>
            </a:gdLst>
            <a:ahLst/>
            <a:cxnLst>
              <a:cxn ang="0">
                <a:pos x="T0" y="T1"/>
              </a:cxn>
              <a:cxn ang="0">
                <a:pos x="T2" y="T3"/>
              </a:cxn>
              <a:cxn ang="0">
                <a:pos x="T4" y="T5"/>
              </a:cxn>
            </a:cxnLst>
            <a:rect l="0" t="0" r="r" b="b"/>
            <a:pathLst>
              <a:path w="23514" h="21600" fill="none" extrusionOk="0">
                <a:moveTo>
                  <a:pt x="23514" y="6988"/>
                </a:moveTo>
                <a:cubicBezTo>
                  <a:pt x="20526" y="15727"/>
                  <a:pt x="12312" y="21599"/>
                  <a:pt x="3076" y="21600"/>
                </a:cubicBezTo>
                <a:cubicBezTo>
                  <a:pt x="2046" y="21600"/>
                  <a:pt x="1018" y="21526"/>
                  <a:pt x="0" y="21379"/>
                </a:cubicBezTo>
              </a:path>
              <a:path w="23514" h="21600" stroke="0" extrusionOk="0">
                <a:moveTo>
                  <a:pt x="23514" y="6988"/>
                </a:moveTo>
                <a:cubicBezTo>
                  <a:pt x="20526" y="15727"/>
                  <a:pt x="12312" y="21599"/>
                  <a:pt x="3076" y="21600"/>
                </a:cubicBezTo>
                <a:cubicBezTo>
                  <a:pt x="2046" y="21600"/>
                  <a:pt x="1018" y="21526"/>
                  <a:pt x="0" y="21379"/>
                </a:cubicBezTo>
                <a:lnTo>
                  <a:pt x="3076" y="0"/>
                </a:lnTo>
                <a:close/>
              </a:path>
            </a:pathLst>
          </a:custGeom>
          <a:noFill/>
          <a:ln w="25399" cap="rnd">
            <a:solidFill>
              <a:srgbClr val="34E07D"/>
            </a:solidFill>
            <a:round/>
            <a:headEnd type="none" w="sm" len="sm"/>
            <a:tailEnd type="stealth" w="med" len="lg"/>
          </a:ln>
          <a:effectLst>
            <a:outerShdw dist="17961" dir="2700000" algn="ctr" rotWithShape="0">
              <a:schemeClr val="tx1"/>
            </a:outerShdw>
          </a:effectLst>
        </p:spPr>
        <p:txBody>
          <a:bodyPr wrap="none" anchor="ctr"/>
          <a:lstStyle/>
          <a:p>
            <a:pPr>
              <a:defRPr/>
            </a:pPr>
            <a:endParaRPr lang="zh-CN" altLang="en-US">
              <a:latin typeface="Arial" pitchFamily="34" charset="0"/>
              <a:ea typeface="宋体" pitchFamily="2" charset="-122"/>
            </a:endParaRPr>
          </a:p>
        </p:txBody>
      </p:sp>
      <p:sp>
        <p:nvSpPr>
          <p:cNvPr id="21558" name="Rectangle 162"/>
          <p:cNvSpPr>
            <a:spLocks noChangeArrowheads="1"/>
          </p:cNvSpPr>
          <p:nvPr/>
        </p:nvSpPr>
        <p:spPr bwMode="auto">
          <a:xfrm>
            <a:off x="8141494" y="3128963"/>
            <a:ext cx="1764506"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后门</a:t>
            </a:r>
          </a:p>
        </p:txBody>
      </p:sp>
      <p:sp>
        <p:nvSpPr>
          <p:cNvPr id="21559" name="Rectangle 163"/>
          <p:cNvSpPr>
            <a:spLocks noChangeArrowheads="1"/>
          </p:cNvSpPr>
          <p:nvPr/>
        </p:nvSpPr>
        <p:spPr bwMode="auto">
          <a:xfrm>
            <a:off x="3549650" y="6096000"/>
            <a:ext cx="1766227"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保安</a:t>
            </a:r>
            <a:r>
              <a:rPr lang="en-US" altLang="zh-CN" sz="1600" b="1">
                <a:solidFill>
                  <a:srgbClr val="0000FF"/>
                </a:solidFill>
                <a:latin typeface="黑体" pitchFamily="49" charset="-122"/>
                <a:ea typeface="黑体" pitchFamily="49" charset="-122"/>
              </a:rPr>
              <a:t>=</a:t>
            </a:r>
            <a:r>
              <a:rPr lang="zh-CN" altLang="en-US" sz="1600" b="1">
                <a:solidFill>
                  <a:srgbClr val="0000FF"/>
                </a:solidFill>
                <a:latin typeface="黑体" pitchFamily="49" charset="-122"/>
                <a:ea typeface="黑体" pitchFamily="49" charset="-122"/>
              </a:rPr>
              <a:t>防火墙</a:t>
            </a:r>
          </a:p>
        </p:txBody>
      </p:sp>
      <p:grpSp>
        <p:nvGrpSpPr>
          <p:cNvPr id="11" name="Group 164"/>
          <p:cNvGrpSpPr>
            <a:grpSpLocks/>
          </p:cNvGrpSpPr>
          <p:nvPr/>
        </p:nvGrpSpPr>
        <p:grpSpPr bwMode="auto">
          <a:xfrm>
            <a:off x="8514690" y="2117726"/>
            <a:ext cx="1014677" cy="688975"/>
            <a:chOff x="4202" y="1186"/>
            <a:chExt cx="484" cy="386"/>
          </a:xfrm>
        </p:grpSpPr>
        <p:sp>
          <p:nvSpPr>
            <p:cNvPr id="21617" name="Freeform 165"/>
            <p:cNvSpPr>
              <a:spLocks/>
            </p:cNvSpPr>
            <p:nvPr/>
          </p:nvSpPr>
          <p:spPr bwMode="auto">
            <a:xfrm>
              <a:off x="4297" y="1219"/>
              <a:ext cx="389" cy="353"/>
            </a:xfrm>
            <a:custGeom>
              <a:avLst/>
              <a:gdLst>
                <a:gd name="T0" fmla="*/ 388 w 389"/>
                <a:gd name="T1" fmla="*/ 191 h 353"/>
                <a:gd name="T2" fmla="*/ 98 w 389"/>
                <a:gd name="T3" fmla="*/ 352 h 353"/>
                <a:gd name="T4" fmla="*/ 0 w 389"/>
                <a:gd name="T5" fmla="*/ 158 h 353"/>
                <a:gd name="T6" fmla="*/ 316 w 389"/>
                <a:gd name="T7" fmla="*/ 0 h 353"/>
                <a:gd name="T8" fmla="*/ 388 w 389"/>
                <a:gd name="T9" fmla="*/ 191 h 353"/>
                <a:gd name="T10" fmla="*/ 0 60000 65536"/>
                <a:gd name="T11" fmla="*/ 0 60000 65536"/>
                <a:gd name="T12" fmla="*/ 0 60000 65536"/>
                <a:gd name="T13" fmla="*/ 0 60000 65536"/>
                <a:gd name="T14" fmla="*/ 0 60000 65536"/>
                <a:gd name="T15" fmla="*/ 0 w 389"/>
                <a:gd name="T16" fmla="*/ 0 h 353"/>
                <a:gd name="T17" fmla="*/ 389 w 389"/>
                <a:gd name="T18" fmla="*/ 353 h 353"/>
              </a:gdLst>
              <a:ahLst/>
              <a:cxnLst>
                <a:cxn ang="T10">
                  <a:pos x="T0" y="T1"/>
                </a:cxn>
                <a:cxn ang="T11">
                  <a:pos x="T2" y="T3"/>
                </a:cxn>
                <a:cxn ang="T12">
                  <a:pos x="T4" y="T5"/>
                </a:cxn>
                <a:cxn ang="T13">
                  <a:pos x="T6" y="T7"/>
                </a:cxn>
                <a:cxn ang="T14">
                  <a:pos x="T8" y="T9"/>
                </a:cxn>
              </a:cxnLst>
              <a:rect l="T15" t="T16" r="T17" b="T18"/>
              <a:pathLst>
                <a:path w="389" h="353">
                  <a:moveTo>
                    <a:pt x="388" y="191"/>
                  </a:moveTo>
                  <a:lnTo>
                    <a:pt x="98" y="352"/>
                  </a:lnTo>
                  <a:lnTo>
                    <a:pt x="0" y="158"/>
                  </a:lnTo>
                  <a:lnTo>
                    <a:pt x="316" y="0"/>
                  </a:lnTo>
                  <a:lnTo>
                    <a:pt x="388" y="191"/>
                  </a:lnTo>
                </a:path>
              </a:pathLst>
            </a:custGeom>
            <a:gradFill rotWithShape="0">
              <a:gsLst>
                <a:gs pos="0">
                  <a:srgbClr val="DDDDDD"/>
                </a:gs>
                <a:gs pos="100000">
                  <a:srgbClr val="B1B1B1"/>
                </a:gs>
              </a:gsLst>
              <a:lin ang="5400000" scaled="1"/>
            </a:gradFill>
            <a:ln w="12699" cap="rnd">
              <a:solidFill>
                <a:schemeClr val="accent2"/>
              </a:solidFill>
              <a:round/>
              <a:headEnd/>
              <a:tailEnd/>
            </a:ln>
          </p:spPr>
          <p:txBody>
            <a:bodyPr/>
            <a:lstStyle/>
            <a:p>
              <a:endParaRPr lang="zh-CN" altLang="en-US"/>
            </a:p>
          </p:txBody>
        </p:sp>
        <p:sp>
          <p:nvSpPr>
            <p:cNvPr id="21618" name="Freeform 166"/>
            <p:cNvSpPr>
              <a:spLocks/>
            </p:cNvSpPr>
            <p:nvPr/>
          </p:nvSpPr>
          <p:spPr bwMode="auto">
            <a:xfrm>
              <a:off x="4202" y="1186"/>
              <a:ext cx="416" cy="192"/>
            </a:xfrm>
            <a:custGeom>
              <a:avLst/>
              <a:gdLst>
                <a:gd name="T0" fmla="*/ 312 w 416"/>
                <a:gd name="T1" fmla="*/ 0 h 192"/>
                <a:gd name="T2" fmla="*/ 0 w 416"/>
                <a:gd name="T3" fmla="*/ 155 h 192"/>
                <a:gd name="T4" fmla="*/ 98 w 416"/>
                <a:gd name="T5" fmla="*/ 191 h 192"/>
                <a:gd name="T6" fmla="*/ 415 w 416"/>
                <a:gd name="T7" fmla="*/ 34 h 192"/>
                <a:gd name="T8" fmla="*/ 312 w 416"/>
                <a:gd name="T9" fmla="*/ 0 h 192"/>
                <a:gd name="T10" fmla="*/ 0 60000 65536"/>
                <a:gd name="T11" fmla="*/ 0 60000 65536"/>
                <a:gd name="T12" fmla="*/ 0 60000 65536"/>
                <a:gd name="T13" fmla="*/ 0 60000 65536"/>
                <a:gd name="T14" fmla="*/ 0 60000 65536"/>
                <a:gd name="T15" fmla="*/ 0 w 416"/>
                <a:gd name="T16" fmla="*/ 0 h 192"/>
                <a:gd name="T17" fmla="*/ 416 w 416"/>
                <a:gd name="T18" fmla="*/ 192 h 192"/>
              </a:gdLst>
              <a:ahLst/>
              <a:cxnLst>
                <a:cxn ang="T10">
                  <a:pos x="T0" y="T1"/>
                </a:cxn>
                <a:cxn ang="T11">
                  <a:pos x="T2" y="T3"/>
                </a:cxn>
                <a:cxn ang="T12">
                  <a:pos x="T4" y="T5"/>
                </a:cxn>
                <a:cxn ang="T13">
                  <a:pos x="T6" y="T7"/>
                </a:cxn>
                <a:cxn ang="T14">
                  <a:pos x="T8" y="T9"/>
                </a:cxn>
              </a:cxnLst>
              <a:rect l="T15" t="T16" r="T17" b="T18"/>
              <a:pathLst>
                <a:path w="416" h="192">
                  <a:moveTo>
                    <a:pt x="312" y="0"/>
                  </a:moveTo>
                  <a:lnTo>
                    <a:pt x="0" y="155"/>
                  </a:lnTo>
                  <a:lnTo>
                    <a:pt x="98" y="191"/>
                  </a:lnTo>
                  <a:lnTo>
                    <a:pt x="415" y="34"/>
                  </a:lnTo>
                  <a:lnTo>
                    <a:pt x="312" y="0"/>
                  </a:lnTo>
                </a:path>
              </a:pathLst>
            </a:custGeom>
            <a:gradFill rotWithShape="0">
              <a:gsLst>
                <a:gs pos="0">
                  <a:srgbClr val="DDDDDD"/>
                </a:gs>
                <a:gs pos="100000">
                  <a:srgbClr val="B1B1B1"/>
                </a:gs>
              </a:gsLst>
              <a:lin ang="5400000" scaled="1"/>
            </a:gradFill>
            <a:ln w="12699" cap="rnd">
              <a:solidFill>
                <a:schemeClr val="accent2"/>
              </a:solidFill>
              <a:round/>
              <a:headEnd/>
              <a:tailEnd/>
            </a:ln>
          </p:spPr>
          <p:txBody>
            <a:bodyPr/>
            <a:lstStyle/>
            <a:p>
              <a:endParaRPr lang="zh-CN" altLang="en-US"/>
            </a:p>
          </p:txBody>
        </p:sp>
        <p:sp>
          <p:nvSpPr>
            <p:cNvPr id="21619" name="Freeform 167"/>
            <p:cNvSpPr>
              <a:spLocks/>
            </p:cNvSpPr>
            <p:nvPr/>
          </p:nvSpPr>
          <p:spPr bwMode="auto">
            <a:xfrm>
              <a:off x="4202" y="1341"/>
              <a:ext cx="191" cy="227"/>
            </a:xfrm>
            <a:custGeom>
              <a:avLst/>
              <a:gdLst>
                <a:gd name="T0" fmla="*/ 99 w 191"/>
                <a:gd name="T1" fmla="*/ 196 h 227"/>
                <a:gd name="T2" fmla="*/ 0 w 191"/>
                <a:gd name="T3" fmla="*/ 0 h 227"/>
                <a:gd name="T4" fmla="*/ 98 w 191"/>
                <a:gd name="T5" fmla="*/ 36 h 227"/>
                <a:gd name="T6" fmla="*/ 190 w 191"/>
                <a:gd name="T7" fmla="*/ 226 h 227"/>
                <a:gd name="T8" fmla="*/ 99 w 191"/>
                <a:gd name="T9" fmla="*/ 196 h 227"/>
                <a:gd name="T10" fmla="*/ 0 60000 65536"/>
                <a:gd name="T11" fmla="*/ 0 60000 65536"/>
                <a:gd name="T12" fmla="*/ 0 60000 65536"/>
                <a:gd name="T13" fmla="*/ 0 60000 65536"/>
                <a:gd name="T14" fmla="*/ 0 60000 65536"/>
                <a:gd name="T15" fmla="*/ 0 w 191"/>
                <a:gd name="T16" fmla="*/ 0 h 227"/>
                <a:gd name="T17" fmla="*/ 191 w 191"/>
                <a:gd name="T18" fmla="*/ 227 h 227"/>
              </a:gdLst>
              <a:ahLst/>
              <a:cxnLst>
                <a:cxn ang="T10">
                  <a:pos x="T0" y="T1"/>
                </a:cxn>
                <a:cxn ang="T11">
                  <a:pos x="T2" y="T3"/>
                </a:cxn>
                <a:cxn ang="T12">
                  <a:pos x="T4" y="T5"/>
                </a:cxn>
                <a:cxn ang="T13">
                  <a:pos x="T6" y="T7"/>
                </a:cxn>
                <a:cxn ang="T14">
                  <a:pos x="T8" y="T9"/>
                </a:cxn>
              </a:cxnLst>
              <a:rect l="T15" t="T16" r="T17" b="T18"/>
              <a:pathLst>
                <a:path w="191" h="227">
                  <a:moveTo>
                    <a:pt x="99" y="196"/>
                  </a:moveTo>
                  <a:lnTo>
                    <a:pt x="0" y="0"/>
                  </a:lnTo>
                  <a:lnTo>
                    <a:pt x="98" y="36"/>
                  </a:lnTo>
                  <a:lnTo>
                    <a:pt x="190" y="226"/>
                  </a:lnTo>
                  <a:lnTo>
                    <a:pt x="99" y="196"/>
                  </a:lnTo>
                </a:path>
              </a:pathLst>
            </a:custGeom>
            <a:gradFill rotWithShape="0">
              <a:gsLst>
                <a:gs pos="0">
                  <a:srgbClr val="DDDDDD"/>
                </a:gs>
                <a:gs pos="100000">
                  <a:srgbClr val="B1B1B1"/>
                </a:gs>
              </a:gsLst>
              <a:lin ang="5400000" scaled="1"/>
            </a:gradFill>
            <a:ln w="12699" cap="rnd">
              <a:solidFill>
                <a:schemeClr val="accent2"/>
              </a:solidFill>
              <a:round/>
              <a:headEnd/>
              <a:tailEnd/>
            </a:ln>
          </p:spPr>
          <p:txBody>
            <a:bodyPr/>
            <a:lstStyle/>
            <a:p>
              <a:endParaRPr lang="zh-CN" altLang="en-US"/>
            </a:p>
          </p:txBody>
        </p:sp>
        <p:sp>
          <p:nvSpPr>
            <p:cNvPr id="21620" name="Freeform 168"/>
            <p:cNvSpPr>
              <a:spLocks/>
            </p:cNvSpPr>
            <p:nvPr/>
          </p:nvSpPr>
          <p:spPr bwMode="auto">
            <a:xfrm>
              <a:off x="4204" y="1412"/>
              <a:ext cx="120" cy="117"/>
            </a:xfrm>
            <a:custGeom>
              <a:avLst/>
              <a:gdLst>
                <a:gd name="T0" fmla="*/ 119 w 120"/>
                <a:gd name="T1" fmla="*/ 75 h 117"/>
                <a:gd name="T2" fmla="*/ 112 w 120"/>
                <a:gd name="T3" fmla="*/ 45 h 117"/>
                <a:gd name="T4" fmla="*/ 102 w 120"/>
                <a:gd name="T5" fmla="*/ 22 h 117"/>
                <a:gd name="T6" fmla="*/ 89 w 120"/>
                <a:gd name="T7" fmla="*/ 7 h 117"/>
                <a:gd name="T8" fmla="*/ 79 w 120"/>
                <a:gd name="T9" fmla="*/ 0 h 117"/>
                <a:gd name="T10" fmla="*/ 0 w 120"/>
                <a:gd name="T11" fmla="*/ 41 h 117"/>
                <a:gd name="T12" fmla="*/ 3 w 120"/>
                <a:gd name="T13" fmla="*/ 67 h 117"/>
                <a:gd name="T14" fmla="*/ 9 w 120"/>
                <a:gd name="T15" fmla="*/ 90 h 117"/>
                <a:gd name="T16" fmla="*/ 23 w 120"/>
                <a:gd name="T17" fmla="*/ 105 h 117"/>
                <a:gd name="T18" fmla="*/ 42 w 120"/>
                <a:gd name="T19" fmla="*/ 116 h 117"/>
                <a:gd name="T20" fmla="*/ 119 w 120"/>
                <a:gd name="T21" fmla="*/ 75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0"/>
                <a:gd name="T34" fmla="*/ 0 h 117"/>
                <a:gd name="T35" fmla="*/ 120 w 120"/>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0" h="117">
                  <a:moveTo>
                    <a:pt x="119" y="75"/>
                  </a:moveTo>
                  <a:lnTo>
                    <a:pt x="112" y="45"/>
                  </a:lnTo>
                  <a:lnTo>
                    <a:pt x="102" y="22"/>
                  </a:lnTo>
                  <a:lnTo>
                    <a:pt x="89" y="7"/>
                  </a:lnTo>
                  <a:lnTo>
                    <a:pt x="79" y="0"/>
                  </a:lnTo>
                  <a:lnTo>
                    <a:pt x="0" y="41"/>
                  </a:lnTo>
                  <a:lnTo>
                    <a:pt x="3" y="67"/>
                  </a:lnTo>
                  <a:lnTo>
                    <a:pt x="9" y="90"/>
                  </a:lnTo>
                  <a:lnTo>
                    <a:pt x="23" y="105"/>
                  </a:lnTo>
                  <a:lnTo>
                    <a:pt x="42" y="116"/>
                  </a:lnTo>
                  <a:lnTo>
                    <a:pt x="119" y="75"/>
                  </a:lnTo>
                </a:path>
              </a:pathLst>
            </a:custGeom>
            <a:solidFill>
              <a:schemeClr val="bg2"/>
            </a:solidFill>
            <a:ln w="12699" cap="rnd">
              <a:solidFill>
                <a:srgbClr val="DDDDDD"/>
              </a:solidFill>
              <a:round/>
              <a:headEnd/>
              <a:tailEnd/>
            </a:ln>
          </p:spPr>
          <p:txBody>
            <a:bodyPr/>
            <a:lstStyle/>
            <a:p>
              <a:endParaRPr lang="zh-CN" altLang="en-US"/>
            </a:p>
          </p:txBody>
        </p:sp>
        <p:sp>
          <p:nvSpPr>
            <p:cNvPr id="21621" name="Freeform 169"/>
            <p:cNvSpPr>
              <a:spLocks/>
            </p:cNvSpPr>
            <p:nvPr/>
          </p:nvSpPr>
          <p:spPr bwMode="auto">
            <a:xfrm>
              <a:off x="4218" y="1451"/>
              <a:ext cx="37" cy="70"/>
            </a:xfrm>
            <a:custGeom>
              <a:avLst/>
              <a:gdLst>
                <a:gd name="T0" fmla="*/ 35 w 37"/>
                <a:gd name="T1" fmla="*/ 69 h 70"/>
                <a:gd name="T2" fmla="*/ 36 w 37"/>
                <a:gd name="T3" fmla="*/ 58 h 70"/>
                <a:gd name="T4" fmla="*/ 35 w 37"/>
                <a:gd name="T5" fmla="*/ 46 h 70"/>
                <a:gd name="T6" fmla="*/ 29 w 37"/>
                <a:gd name="T7" fmla="*/ 31 h 70"/>
                <a:gd name="T8" fmla="*/ 23 w 37"/>
                <a:gd name="T9" fmla="*/ 18 h 70"/>
                <a:gd name="T10" fmla="*/ 14 w 37"/>
                <a:gd name="T11" fmla="*/ 7 h 70"/>
                <a:gd name="T12" fmla="*/ 0 w 37"/>
                <a:gd name="T13" fmla="*/ 0 h 70"/>
                <a:gd name="T14" fmla="*/ 0 60000 65536"/>
                <a:gd name="T15" fmla="*/ 0 60000 65536"/>
                <a:gd name="T16" fmla="*/ 0 60000 65536"/>
                <a:gd name="T17" fmla="*/ 0 60000 65536"/>
                <a:gd name="T18" fmla="*/ 0 60000 65536"/>
                <a:gd name="T19" fmla="*/ 0 60000 65536"/>
                <a:gd name="T20" fmla="*/ 0 60000 65536"/>
                <a:gd name="T21" fmla="*/ 0 w 37"/>
                <a:gd name="T22" fmla="*/ 0 h 70"/>
                <a:gd name="T23" fmla="*/ 37 w 37"/>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0">
                  <a:moveTo>
                    <a:pt x="35" y="69"/>
                  </a:moveTo>
                  <a:lnTo>
                    <a:pt x="36" y="58"/>
                  </a:lnTo>
                  <a:lnTo>
                    <a:pt x="35" y="46"/>
                  </a:lnTo>
                  <a:lnTo>
                    <a:pt x="29" y="31"/>
                  </a:lnTo>
                  <a:lnTo>
                    <a:pt x="23" y="18"/>
                  </a:lnTo>
                  <a:lnTo>
                    <a:pt x="14" y="7"/>
                  </a:lnTo>
                  <a:lnTo>
                    <a:pt x="0" y="0"/>
                  </a:lnTo>
                </a:path>
              </a:pathLst>
            </a:custGeom>
            <a:noFill/>
            <a:ln w="12699" cap="rnd">
              <a:solidFill>
                <a:srgbClr val="DDDDDD"/>
              </a:solidFill>
              <a:round/>
              <a:headEnd type="none" w="sm" len="sm"/>
              <a:tailEnd type="none" w="sm" len="sm"/>
            </a:ln>
          </p:spPr>
          <p:txBody>
            <a:bodyPr/>
            <a:lstStyle/>
            <a:p>
              <a:endParaRPr lang="zh-CN" altLang="en-US"/>
            </a:p>
          </p:txBody>
        </p:sp>
        <p:sp>
          <p:nvSpPr>
            <p:cNvPr id="21622" name="Line 170"/>
            <p:cNvSpPr>
              <a:spLocks noChangeShapeType="1"/>
            </p:cNvSpPr>
            <p:nvPr/>
          </p:nvSpPr>
          <p:spPr bwMode="auto">
            <a:xfrm flipH="1">
              <a:off x="4262" y="1468"/>
              <a:ext cx="54" cy="29"/>
            </a:xfrm>
            <a:prstGeom prst="line">
              <a:avLst/>
            </a:prstGeom>
            <a:noFill/>
            <a:ln w="12699">
              <a:solidFill>
                <a:srgbClr val="969696"/>
              </a:solidFill>
              <a:round/>
              <a:headEnd type="none" w="sm" len="sm"/>
              <a:tailEnd type="none" w="sm" len="sm"/>
            </a:ln>
          </p:spPr>
          <p:txBody>
            <a:bodyPr wrap="none" anchor="ctr"/>
            <a:lstStyle/>
            <a:p>
              <a:endParaRPr lang="zh-CN" altLang="en-US"/>
            </a:p>
          </p:txBody>
        </p:sp>
        <p:sp>
          <p:nvSpPr>
            <p:cNvPr id="21623" name="Line 171"/>
            <p:cNvSpPr>
              <a:spLocks noChangeShapeType="1"/>
            </p:cNvSpPr>
            <p:nvPr/>
          </p:nvSpPr>
          <p:spPr bwMode="auto">
            <a:xfrm flipH="1">
              <a:off x="4395" y="1394"/>
              <a:ext cx="278" cy="152"/>
            </a:xfrm>
            <a:prstGeom prst="line">
              <a:avLst/>
            </a:prstGeom>
            <a:noFill/>
            <a:ln w="12699">
              <a:solidFill>
                <a:srgbClr val="969696"/>
              </a:solidFill>
              <a:round/>
              <a:headEnd type="none" w="sm" len="sm"/>
              <a:tailEnd type="none" w="sm" len="sm"/>
            </a:ln>
          </p:spPr>
          <p:txBody>
            <a:bodyPr wrap="none" anchor="ctr"/>
            <a:lstStyle/>
            <a:p>
              <a:endParaRPr lang="zh-CN" altLang="en-US"/>
            </a:p>
          </p:txBody>
        </p:sp>
        <p:sp>
          <p:nvSpPr>
            <p:cNvPr id="21624" name="Line 172"/>
            <p:cNvSpPr>
              <a:spLocks noChangeShapeType="1"/>
            </p:cNvSpPr>
            <p:nvPr/>
          </p:nvSpPr>
          <p:spPr bwMode="auto">
            <a:xfrm flipH="1">
              <a:off x="4380" y="1370"/>
              <a:ext cx="278" cy="152"/>
            </a:xfrm>
            <a:prstGeom prst="line">
              <a:avLst/>
            </a:prstGeom>
            <a:noFill/>
            <a:ln w="12699">
              <a:solidFill>
                <a:srgbClr val="969696"/>
              </a:solidFill>
              <a:round/>
              <a:headEnd type="none" w="sm" len="sm"/>
              <a:tailEnd type="none" w="sm" len="sm"/>
            </a:ln>
          </p:spPr>
          <p:txBody>
            <a:bodyPr wrap="none" anchor="ctr"/>
            <a:lstStyle/>
            <a:p>
              <a:endParaRPr lang="zh-CN" altLang="en-US"/>
            </a:p>
          </p:txBody>
        </p:sp>
        <p:sp>
          <p:nvSpPr>
            <p:cNvPr id="21625" name="Line 173"/>
            <p:cNvSpPr>
              <a:spLocks noChangeShapeType="1"/>
            </p:cNvSpPr>
            <p:nvPr/>
          </p:nvSpPr>
          <p:spPr bwMode="auto">
            <a:xfrm flipH="1">
              <a:off x="4373" y="1341"/>
              <a:ext cx="278" cy="152"/>
            </a:xfrm>
            <a:prstGeom prst="line">
              <a:avLst/>
            </a:prstGeom>
            <a:noFill/>
            <a:ln w="12699">
              <a:solidFill>
                <a:srgbClr val="969696"/>
              </a:solidFill>
              <a:round/>
              <a:headEnd type="none" w="sm" len="sm"/>
              <a:tailEnd type="none" w="sm" len="sm"/>
            </a:ln>
          </p:spPr>
          <p:txBody>
            <a:bodyPr wrap="none" anchor="ctr"/>
            <a:lstStyle/>
            <a:p>
              <a:endParaRPr lang="zh-CN" altLang="en-US"/>
            </a:p>
          </p:txBody>
        </p:sp>
      </p:grpSp>
      <p:sp>
        <p:nvSpPr>
          <p:cNvPr id="21561" name="Rectangle 174"/>
          <p:cNvSpPr>
            <a:spLocks noChangeArrowheads="1"/>
          </p:cNvSpPr>
          <p:nvPr/>
        </p:nvSpPr>
        <p:spPr bwMode="auto">
          <a:xfrm>
            <a:off x="7137135" y="1773238"/>
            <a:ext cx="2146300"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摄像机</a:t>
            </a:r>
            <a:r>
              <a:rPr lang="en-US" altLang="zh-CN" sz="1600" b="1">
                <a:solidFill>
                  <a:srgbClr val="0000FF"/>
                </a:solidFill>
                <a:latin typeface="黑体" pitchFamily="49" charset="-122"/>
                <a:ea typeface="黑体" pitchFamily="49" charset="-122"/>
              </a:rPr>
              <a:t>=</a:t>
            </a:r>
            <a:r>
              <a:rPr lang="zh-CN" altLang="en-US" sz="1600" b="1">
                <a:solidFill>
                  <a:srgbClr val="0000FF"/>
                </a:solidFill>
                <a:latin typeface="黑体" pitchFamily="49" charset="-122"/>
                <a:ea typeface="黑体" pitchFamily="49" charset="-122"/>
              </a:rPr>
              <a:t>探测引擎</a:t>
            </a:r>
          </a:p>
        </p:txBody>
      </p:sp>
      <p:grpSp>
        <p:nvGrpSpPr>
          <p:cNvPr id="12" name="Group 175"/>
          <p:cNvGrpSpPr>
            <a:grpSpLocks/>
          </p:cNvGrpSpPr>
          <p:nvPr/>
        </p:nvGrpSpPr>
        <p:grpSpPr bwMode="auto">
          <a:xfrm>
            <a:off x="8322072" y="4691069"/>
            <a:ext cx="1401630" cy="930474"/>
            <a:chOff x="4109" y="2628"/>
            <a:chExt cx="670" cy="521"/>
          </a:xfrm>
        </p:grpSpPr>
        <p:sp>
          <p:nvSpPr>
            <p:cNvPr id="21614" name="AutoShape 176"/>
            <p:cNvSpPr>
              <a:spLocks noChangeArrowheads="1"/>
            </p:cNvSpPr>
            <p:nvPr/>
          </p:nvSpPr>
          <p:spPr bwMode="auto">
            <a:xfrm>
              <a:off x="4157" y="2628"/>
              <a:ext cx="574" cy="286"/>
            </a:xfrm>
            <a:prstGeom prst="roundRect">
              <a:avLst>
                <a:gd name="adj" fmla="val 12495"/>
              </a:avLst>
            </a:prstGeom>
            <a:gradFill rotWithShape="0">
              <a:gsLst>
                <a:gs pos="0">
                  <a:srgbClr val="2AB364"/>
                </a:gs>
                <a:gs pos="50000">
                  <a:srgbClr val="34E07D"/>
                </a:gs>
                <a:gs pos="100000">
                  <a:srgbClr val="2AB364"/>
                </a:gs>
              </a:gsLst>
              <a:lin ang="2700000" scaled="1"/>
            </a:gradFill>
            <a:ln w="12699">
              <a:solidFill>
                <a:schemeClr val="bg2"/>
              </a:solidFill>
              <a:round/>
              <a:headEnd/>
              <a:tailEnd/>
            </a:ln>
          </p:spPr>
          <p:txBody>
            <a:bodyPr lIns="103548" tIns="51774" rIns="103548" bIns="51774">
              <a:spAutoFit/>
            </a:bodyPr>
            <a:lstStyle/>
            <a:p>
              <a:endParaRPr lang="zh-CN" altLang="en-US"/>
            </a:p>
          </p:txBody>
        </p:sp>
        <p:sp>
          <p:nvSpPr>
            <p:cNvPr id="212145" name="Rectangle 177"/>
            <p:cNvSpPr>
              <a:spLocks noChangeArrowheads="1"/>
            </p:cNvSpPr>
            <p:nvPr/>
          </p:nvSpPr>
          <p:spPr bwMode="auto">
            <a:xfrm>
              <a:off x="4109" y="2674"/>
              <a:ext cx="670" cy="196"/>
            </a:xfrm>
            <a:prstGeom prst="rect">
              <a:avLst/>
            </a:prstGeom>
            <a:noFill/>
            <a:ln w="9525">
              <a:noFill/>
              <a:miter lim="800000"/>
              <a:headEnd/>
              <a:tailEnd/>
            </a:ln>
            <a:effectLst/>
          </p:spPr>
          <p:txBody>
            <a:bodyPr lIns="103548" tIns="51774" rIns="103548" bIns="51774">
              <a:spAutoFit/>
            </a:bodyPr>
            <a:lstStyle/>
            <a:p>
              <a:pPr algn="ctr" defTabSz="1028700" eaLnBrk="0" hangingPunct="0">
                <a:spcBef>
                  <a:spcPct val="50000"/>
                </a:spcBef>
                <a:defRPr/>
              </a:pPr>
              <a:r>
                <a:rPr lang="en-US" altLang="zh-CN" sz="1600" b="1">
                  <a:solidFill>
                    <a:schemeClr val="hlink"/>
                  </a:solidFill>
                  <a:effectLst>
                    <a:outerShdw blurRad="38100" dist="38100" dir="2700000" algn="tl">
                      <a:srgbClr val="C0C0C0"/>
                    </a:outerShdw>
                  </a:effectLst>
                  <a:latin typeface="Times New Roman" pitchFamily="18" charset="0"/>
                  <a:ea typeface="宋体" pitchFamily="2" charset="-122"/>
                </a:rPr>
                <a:t>Card Key</a:t>
              </a:r>
            </a:p>
          </p:txBody>
        </p:sp>
        <p:sp>
          <p:nvSpPr>
            <p:cNvPr id="212146" name="Rectangle 178"/>
            <p:cNvSpPr>
              <a:spLocks noChangeArrowheads="1"/>
            </p:cNvSpPr>
            <p:nvPr/>
          </p:nvSpPr>
          <p:spPr bwMode="auto">
            <a:xfrm>
              <a:off x="4161" y="2884"/>
              <a:ext cx="567" cy="265"/>
            </a:xfrm>
            <a:prstGeom prst="rect">
              <a:avLst/>
            </a:prstGeom>
            <a:gradFill rotWithShape="0">
              <a:gsLst>
                <a:gs pos="0">
                  <a:schemeClr val="bg2"/>
                </a:gs>
                <a:gs pos="50000">
                  <a:schemeClr val="bg2">
                    <a:gamma/>
                    <a:tint val="70196"/>
                    <a:invGamma/>
                  </a:schemeClr>
                </a:gs>
                <a:gs pos="100000">
                  <a:schemeClr val="bg2"/>
                </a:gs>
              </a:gsLst>
              <a:lin ang="2700000" scaled="1"/>
            </a:gradFill>
            <a:ln w="12699">
              <a:solidFill>
                <a:schemeClr val="tx1"/>
              </a:solidFill>
              <a:miter lim="800000"/>
              <a:headEnd/>
              <a:tailEnd/>
            </a:ln>
            <a:effectLst/>
          </p:spPr>
          <p:txBody>
            <a:bodyPr lIns="103548" tIns="51774" rIns="103548" bIns="51774">
              <a:spAutoFit/>
            </a:bodyPr>
            <a:lstStyle/>
            <a:p>
              <a:pPr>
                <a:defRPr/>
              </a:pPr>
              <a:endParaRPr lang="zh-CN" altLang="en-US">
                <a:latin typeface="Arial" pitchFamily="34" charset="0"/>
                <a:ea typeface="宋体" pitchFamily="2" charset="-122"/>
              </a:endParaRPr>
            </a:p>
          </p:txBody>
        </p:sp>
      </p:grpSp>
      <p:grpSp>
        <p:nvGrpSpPr>
          <p:cNvPr id="13" name="Group 179"/>
          <p:cNvGrpSpPr>
            <a:grpSpLocks/>
          </p:cNvGrpSpPr>
          <p:nvPr/>
        </p:nvGrpSpPr>
        <p:grpSpPr bwMode="auto">
          <a:xfrm>
            <a:off x="1981201" y="4105275"/>
            <a:ext cx="713714" cy="1042988"/>
            <a:chOff x="1083" y="2300"/>
            <a:chExt cx="340" cy="584"/>
          </a:xfrm>
        </p:grpSpPr>
        <p:sp>
          <p:nvSpPr>
            <p:cNvPr id="21602" name="Freeform 180"/>
            <p:cNvSpPr>
              <a:spLocks/>
            </p:cNvSpPr>
            <p:nvPr/>
          </p:nvSpPr>
          <p:spPr bwMode="auto">
            <a:xfrm>
              <a:off x="1178" y="2485"/>
              <a:ext cx="68" cy="31"/>
            </a:xfrm>
            <a:custGeom>
              <a:avLst/>
              <a:gdLst>
                <a:gd name="T0" fmla="*/ 67 w 68"/>
                <a:gd name="T1" fmla="*/ 13 h 31"/>
                <a:gd name="T2" fmla="*/ 47 w 68"/>
                <a:gd name="T3" fmla="*/ 13 h 31"/>
                <a:gd name="T4" fmla="*/ 32 w 68"/>
                <a:gd name="T5" fmla="*/ 0 h 31"/>
                <a:gd name="T6" fmla="*/ 12 w 68"/>
                <a:gd name="T7" fmla="*/ 8 h 31"/>
                <a:gd name="T8" fmla="*/ 7 w 68"/>
                <a:gd name="T9" fmla="*/ 10 h 31"/>
                <a:gd name="T10" fmla="*/ 0 w 68"/>
                <a:gd name="T11" fmla="*/ 15 h 31"/>
                <a:gd name="T12" fmla="*/ 2 w 68"/>
                <a:gd name="T13" fmla="*/ 25 h 31"/>
                <a:gd name="T14" fmla="*/ 7 w 68"/>
                <a:gd name="T15" fmla="*/ 25 h 31"/>
                <a:gd name="T16" fmla="*/ 10 w 68"/>
                <a:gd name="T17" fmla="*/ 18 h 31"/>
                <a:gd name="T18" fmla="*/ 12 w 68"/>
                <a:gd name="T19" fmla="*/ 15 h 31"/>
                <a:gd name="T20" fmla="*/ 22 w 68"/>
                <a:gd name="T21" fmla="*/ 18 h 31"/>
                <a:gd name="T22" fmla="*/ 15 w 68"/>
                <a:gd name="T23" fmla="*/ 20 h 31"/>
                <a:gd name="T24" fmla="*/ 12 w 68"/>
                <a:gd name="T25" fmla="*/ 20 h 31"/>
                <a:gd name="T26" fmla="*/ 12 w 68"/>
                <a:gd name="T27" fmla="*/ 25 h 31"/>
                <a:gd name="T28" fmla="*/ 35 w 68"/>
                <a:gd name="T29" fmla="*/ 30 h 31"/>
                <a:gd name="T30" fmla="*/ 50 w 68"/>
                <a:gd name="T31" fmla="*/ 25 h 31"/>
                <a:gd name="T32" fmla="*/ 64 w 68"/>
                <a:gd name="T33" fmla="*/ 25 h 31"/>
                <a:gd name="T34" fmla="*/ 67 w 68"/>
                <a:gd name="T35" fmla="*/ 13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31"/>
                <a:gd name="T56" fmla="*/ 68 w 68"/>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31">
                  <a:moveTo>
                    <a:pt x="67" y="13"/>
                  </a:moveTo>
                  <a:lnTo>
                    <a:pt x="47" y="13"/>
                  </a:lnTo>
                  <a:lnTo>
                    <a:pt x="32" y="0"/>
                  </a:lnTo>
                  <a:lnTo>
                    <a:pt x="12" y="8"/>
                  </a:lnTo>
                  <a:lnTo>
                    <a:pt x="7" y="10"/>
                  </a:lnTo>
                  <a:lnTo>
                    <a:pt x="0" y="15"/>
                  </a:lnTo>
                  <a:lnTo>
                    <a:pt x="2" y="25"/>
                  </a:lnTo>
                  <a:lnTo>
                    <a:pt x="7" y="25"/>
                  </a:lnTo>
                  <a:lnTo>
                    <a:pt x="10" y="18"/>
                  </a:lnTo>
                  <a:lnTo>
                    <a:pt x="12" y="15"/>
                  </a:lnTo>
                  <a:lnTo>
                    <a:pt x="22" y="18"/>
                  </a:lnTo>
                  <a:lnTo>
                    <a:pt x="15" y="20"/>
                  </a:lnTo>
                  <a:lnTo>
                    <a:pt x="12" y="20"/>
                  </a:lnTo>
                  <a:lnTo>
                    <a:pt x="12" y="25"/>
                  </a:lnTo>
                  <a:lnTo>
                    <a:pt x="35" y="30"/>
                  </a:lnTo>
                  <a:lnTo>
                    <a:pt x="50" y="25"/>
                  </a:lnTo>
                  <a:lnTo>
                    <a:pt x="64" y="25"/>
                  </a:lnTo>
                  <a:lnTo>
                    <a:pt x="67" y="13"/>
                  </a:lnTo>
                </a:path>
              </a:pathLst>
            </a:custGeom>
            <a:solidFill>
              <a:srgbClr val="FBDFAF"/>
            </a:solidFill>
            <a:ln w="12699" cap="rnd">
              <a:solidFill>
                <a:srgbClr val="000000"/>
              </a:solidFill>
              <a:round/>
              <a:headEnd/>
              <a:tailEnd/>
            </a:ln>
          </p:spPr>
          <p:txBody>
            <a:bodyPr/>
            <a:lstStyle/>
            <a:p>
              <a:endParaRPr lang="zh-CN" altLang="en-US"/>
            </a:p>
          </p:txBody>
        </p:sp>
        <p:sp>
          <p:nvSpPr>
            <p:cNvPr id="21603" name="Freeform 181"/>
            <p:cNvSpPr>
              <a:spLocks/>
            </p:cNvSpPr>
            <p:nvPr/>
          </p:nvSpPr>
          <p:spPr bwMode="auto">
            <a:xfrm>
              <a:off x="1158" y="2678"/>
              <a:ext cx="63" cy="78"/>
            </a:xfrm>
            <a:custGeom>
              <a:avLst/>
              <a:gdLst>
                <a:gd name="T0" fmla="*/ 27 w 63"/>
                <a:gd name="T1" fmla="*/ 0 h 78"/>
                <a:gd name="T2" fmla="*/ 25 w 63"/>
                <a:gd name="T3" fmla="*/ 35 h 78"/>
                <a:gd name="T4" fmla="*/ 20 w 63"/>
                <a:gd name="T5" fmla="*/ 37 h 78"/>
                <a:gd name="T6" fmla="*/ 2 w 63"/>
                <a:gd name="T7" fmla="*/ 50 h 78"/>
                <a:gd name="T8" fmla="*/ 0 w 63"/>
                <a:gd name="T9" fmla="*/ 70 h 78"/>
                <a:gd name="T10" fmla="*/ 17 w 63"/>
                <a:gd name="T11" fmla="*/ 70 h 78"/>
                <a:gd name="T12" fmla="*/ 30 w 63"/>
                <a:gd name="T13" fmla="*/ 70 h 78"/>
                <a:gd name="T14" fmla="*/ 30 w 63"/>
                <a:gd name="T15" fmla="*/ 75 h 78"/>
                <a:gd name="T16" fmla="*/ 50 w 63"/>
                <a:gd name="T17" fmla="*/ 77 h 78"/>
                <a:gd name="T18" fmla="*/ 57 w 63"/>
                <a:gd name="T19" fmla="*/ 77 h 78"/>
                <a:gd name="T20" fmla="*/ 62 w 63"/>
                <a:gd name="T21" fmla="*/ 77 h 78"/>
                <a:gd name="T22" fmla="*/ 62 w 63"/>
                <a:gd name="T23" fmla="*/ 60 h 78"/>
                <a:gd name="T24" fmla="*/ 60 w 63"/>
                <a:gd name="T25" fmla="*/ 55 h 78"/>
                <a:gd name="T26" fmla="*/ 55 w 63"/>
                <a:gd name="T27" fmla="*/ 42 h 78"/>
                <a:gd name="T28" fmla="*/ 57 w 63"/>
                <a:gd name="T29" fmla="*/ 7 h 78"/>
                <a:gd name="T30" fmla="*/ 27 w 63"/>
                <a:gd name="T31" fmla="*/ 0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
                <a:gd name="T49" fmla="*/ 0 h 78"/>
                <a:gd name="T50" fmla="*/ 63 w 63"/>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 h="78">
                  <a:moveTo>
                    <a:pt x="27" y="0"/>
                  </a:moveTo>
                  <a:lnTo>
                    <a:pt x="25" y="35"/>
                  </a:lnTo>
                  <a:lnTo>
                    <a:pt x="20" y="37"/>
                  </a:lnTo>
                  <a:lnTo>
                    <a:pt x="2" y="50"/>
                  </a:lnTo>
                  <a:lnTo>
                    <a:pt x="0" y="70"/>
                  </a:lnTo>
                  <a:lnTo>
                    <a:pt x="17" y="70"/>
                  </a:lnTo>
                  <a:lnTo>
                    <a:pt x="30" y="70"/>
                  </a:lnTo>
                  <a:lnTo>
                    <a:pt x="30" y="75"/>
                  </a:lnTo>
                  <a:lnTo>
                    <a:pt x="50" y="77"/>
                  </a:lnTo>
                  <a:lnTo>
                    <a:pt x="57" y="77"/>
                  </a:lnTo>
                  <a:lnTo>
                    <a:pt x="62" y="77"/>
                  </a:lnTo>
                  <a:lnTo>
                    <a:pt x="62" y="60"/>
                  </a:lnTo>
                  <a:lnTo>
                    <a:pt x="60" y="55"/>
                  </a:lnTo>
                  <a:lnTo>
                    <a:pt x="55" y="42"/>
                  </a:lnTo>
                  <a:lnTo>
                    <a:pt x="57" y="7"/>
                  </a:lnTo>
                  <a:lnTo>
                    <a:pt x="27" y="0"/>
                  </a:lnTo>
                </a:path>
              </a:pathLst>
            </a:custGeom>
            <a:solidFill>
              <a:schemeClr val="bg2"/>
            </a:solidFill>
            <a:ln w="12699" cap="rnd">
              <a:solidFill>
                <a:srgbClr val="000000"/>
              </a:solidFill>
              <a:round/>
              <a:headEnd/>
              <a:tailEnd/>
            </a:ln>
          </p:spPr>
          <p:txBody>
            <a:bodyPr/>
            <a:lstStyle/>
            <a:p>
              <a:endParaRPr lang="zh-CN" altLang="en-US"/>
            </a:p>
          </p:txBody>
        </p:sp>
        <p:sp>
          <p:nvSpPr>
            <p:cNvPr id="21604" name="Freeform 182"/>
            <p:cNvSpPr>
              <a:spLocks/>
            </p:cNvSpPr>
            <p:nvPr/>
          </p:nvSpPr>
          <p:spPr bwMode="auto">
            <a:xfrm>
              <a:off x="1083" y="2725"/>
              <a:ext cx="96" cy="79"/>
            </a:xfrm>
            <a:custGeom>
              <a:avLst/>
              <a:gdLst>
                <a:gd name="T0" fmla="*/ 47 w 96"/>
                <a:gd name="T1" fmla="*/ 0 h 79"/>
                <a:gd name="T2" fmla="*/ 52 w 96"/>
                <a:gd name="T3" fmla="*/ 25 h 79"/>
                <a:gd name="T4" fmla="*/ 45 w 96"/>
                <a:gd name="T5" fmla="*/ 25 h 79"/>
                <a:gd name="T6" fmla="*/ 30 w 96"/>
                <a:gd name="T7" fmla="*/ 35 h 79"/>
                <a:gd name="T8" fmla="*/ 10 w 96"/>
                <a:gd name="T9" fmla="*/ 35 h 79"/>
                <a:gd name="T10" fmla="*/ 3 w 96"/>
                <a:gd name="T11" fmla="*/ 38 h 79"/>
                <a:gd name="T12" fmla="*/ 0 w 96"/>
                <a:gd name="T13" fmla="*/ 45 h 79"/>
                <a:gd name="T14" fmla="*/ 3 w 96"/>
                <a:gd name="T15" fmla="*/ 53 h 79"/>
                <a:gd name="T16" fmla="*/ 23 w 96"/>
                <a:gd name="T17" fmla="*/ 65 h 79"/>
                <a:gd name="T18" fmla="*/ 30 w 96"/>
                <a:gd name="T19" fmla="*/ 68 h 79"/>
                <a:gd name="T20" fmla="*/ 43 w 96"/>
                <a:gd name="T21" fmla="*/ 68 h 79"/>
                <a:gd name="T22" fmla="*/ 62 w 96"/>
                <a:gd name="T23" fmla="*/ 70 h 79"/>
                <a:gd name="T24" fmla="*/ 62 w 96"/>
                <a:gd name="T25" fmla="*/ 78 h 79"/>
                <a:gd name="T26" fmla="*/ 70 w 96"/>
                <a:gd name="T27" fmla="*/ 78 h 79"/>
                <a:gd name="T28" fmla="*/ 80 w 96"/>
                <a:gd name="T29" fmla="*/ 78 h 79"/>
                <a:gd name="T30" fmla="*/ 87 w 96"/>
                <a:gd name="T31" fmla="*/ 75 h 79"/>
                <a:gd name="T32" fmla="*/ 95 w 96"/>
                <a:gd name="T33" fmla="*/ 70 h 79"/>
                <a:gd name="T34" fmla="*/ 95 w 96"/>
                <a:gd name="T35" fmla="*/ 58 h 79"/>
                <a:gd name="T36" fmla="*/ 90 w 96"/>
                <a:gd name="T37" fmla="*/ 45 h 79"/>
                <a:gd name="T38" fmla="*/ 87 w 96"/>
                <a:gd name="T39" fmla="*/ 38 h 79"/>
                <a:gd name="T40" fmla="*/ 82 w 96"/>
                <a:gd name="T41" fmla="*/ 30 h 79"/>
                <a:gd name="T42" fmla="*/ 77 w 96"/>
                <a:gd name="T43" fmla="*/ 5 h 79"/>
                <a:gd name="T44" fmla="*/ 47 w 96"/>
                <a:gd name="T45" fmla="*/ 0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9"/>
                <a:gd name="T71" fmla="*/ 96 w 96"/>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9">
                  <a:moveTo>
                    <a:pt x="47" y="0"/>
                  </a:moveTo>
                  <a:lnTo>
                    <a:pt x="52" y="25"/>
                  </a:lnTo>
                  <a:lnTo>
                    <a:pt x="45" y="25"/>
                  </a:lnTo>
                  <a:lnTo>
                    <a:pt x="30" y="35"/>
                  </a:lnTo>
                  <a:lnTo>
                    <a:pt x="10" y="35"/>
                  </a:lnTo>
                  <a:lnTo>
                    <a:pt x="3" y="38"/>
                  </a:lnTo>
                  <a:lnTo>
                    <a:pt x="0" y="45"/>
                  </a:lnTo>
                  <a:lnTo>
                    <a:pt x="3" y="53"/>
                  </a:lnTo>
                  <a:lnTo>
                    <a:pt x="23" y="65"/>
                  </a:lnTo>
                  <a:lnTo>
                    <a:pt x="30" y="68"/>
                  </a:lnTo>
                  <a:lnTo>
                    <a:pt x="43" y="68"/>
                  </a:lnTo>
                  <a:lnTo>
                    <a:pt x="62" y="70"/>
                  </a:lnTo>
                  <a:lnTo>
                    <a:pt x="62" y="78"/>
                  </a:lnTo>
                  <a:lnTo>
                    <a:pt x="70" y="78"/>
                  </a:lnTo>
                  <a:lnTo>
                    <a:pt x="80" y="78"/>
                  </a:lnTo>
                  <a:lnTo>
                    <a:pt x="87" y="75"/>
                  </a:lnTo>
                  <a:lnTo>
                    <a:pt x="95" y="70"/>
                  </a:lnTo>
                  <a:lnTo>
                    <a:pt x="95" y="58"/>
                  </a:lnTo>
                  <a:lnTo>
                    <a:pt x="90" y="45"/>
                  </a:lnTo>
                  <a:lnTo>
                    <a:pt x="87" y="38"/>
                  </a:lnTo>
                  <a:lnTo>
                    <a:pt x="82" y="30"/>
                  </a:lnTo>
                  <a:lnTo>
                    <a:pt x="77" y="5"/>
                  </a:lnTo>
                  <a:lnTo>
                    <a:pt x="47" y="0"/>
                  </a:lnTo>
                </a:path>
              </a:pathLst>
            </a:custGeom>
            <a:solidFill>
              <a:schemeClr val="bg2"/>
            </a:solidFill>
            <a:ln w="12699" cap="rnd">
              <a:solidFill>
                <a:srgbClr val="000000"/>
              </a:solidFill>
              <a:round/>
              <a:headEnd/>
              <a:tailEnd/>
            </a:ln>
          </p:spPr>
          <p:txBody>
            <a:bodyPr/>
            <a:lstStyle/>
            <a:p>
              <a:endParaRPr lang="zh-CN" altLang="en-US"/>
            </a:p>
          </p:txBody>
        </p:sp>
        <p:sp>
          <p:nvSpPr>
            <p:cNvPr id="21605" name="Freeform 183"/>
            <p:cNvSpPr>
              <a:spLocks/>
            </p:cNvSpPr>
            <p:nvPr/>
          </p:nvSpPr>
          <p:spPr bwMode="auto">
            <a:xfrm>
              <a:off x="1208" y="2717"/>
              <a:ext cx="187" cy="167"/>
            </a:xfrm>
            <a:custGeom>
              <a:avLst/>
              <a:gdLst>
                <a:gd name="T0" fmla="*/ 74 w 187"/>
                <a:gd name="T1" fmla="*/ 0 h 167"/>
                <a:gd name="T2" fmla="*/ 72 w 187"/>
                <a:gd name="T3" fmla="*/ 56 h 167"/>
                <a:gd name="T4" fmla="*/ 7 w 187"/>
                <a:gd name="T5" fmla="*/ 31 h 167"/>
                <a:gd name="T6" fmla="*/ 2 w 187"/>
                <a:gd name="T7" fmla="*/ 33 h 167"/>
                <a:gd name="T8" fmla="*/ 0 w 187"/>
                <a:gd name="T9" fmla="*/ 51 h 167"/>
                <a:gd name="T10" fmla="*/ 5 w 187"/>
                <a:gd name="T11" fmla="*/ 51 h 167"/>
                <a:gd name="T12" fmla="*/ 5 w 187"/>
                <a:gd name="T13" fmla="*/ 58 h 167"/>
                <a:gd name="T14" fmla="*/ 7 w 187"/>
                <a:gd name="T15" fmla="*/ 63 h 167"/>
                <a:gd name="T16" fmla="*/ 10 w 187"/>
                <a:gd name="T17" fmla="*/ 63 h 167"/>
                <a:gd name="T18" fmla="*/ 15 w 187"/>
                <a:gd name="T19" fmla="*/ 61 h 167"/>
                <a:gd name="T20" fmla="*/ 17 w 187"/>
                <a:gd name="T21" fmla="*/ 56 h 167"/>
                <a:gd name="T22" fmla="*/ 17 w 187"/>
                <a:gd name="T23" fmla="*/ 51 h 167"/>
                <a:gd name="T24" fmla="*/ 67 w 187"/>
                <a:gd name="T25" fmla="*/ 71 h 167"/>
                <a:gd name="T26" fmla="*/ 22 w 187"/>
                <a:gd name="T27" fmla="*/ 121 h 167"/>
                <a:gd name="T28" fmla="*/ 20 w 187"/>
                <a:gd name="T29" fmla="*/ 141 h 167"/>
                <a:gd name="T30" fmla="*/ 22 w 187"/>
                <a:gd name="T31" fmla="*/ 148 h 167"/>
                <a:gd name="T32" fmla="*/ 22 w 187"/>
                <a:gd name="T33" fmla="*/ 153 h 167"/>
                <a:gd name="T34" fmla="*/ 24 w 187"/>
                <a:gd name="T35" fmla="*/ 161 h 167"/>
                <a:gd name="T36" fmla="*/ 27 w 187"/>
                <a:gd name="T37" fmla="*/ 163 h 167"/>
                <a:gd name="T38" fmla="*/ 29 w 187"/>
                <a:gd name="T39" fmla="*/ 163 h 167"/>
                <a:gd name="T40" fmla="*/ 34 w 187"/>
                <a:gd name="T41" fmla="*/ 166 h 167"/>
                <a:gd name="T42" fmla="*/ 37 w 187"/>
                <a:gd name="T43" fmla="*/ 163 h 167"/>
                <a:gd name="T44" fmla="*/ 39 w 187"/>
                <a:gd name="T45" fmla="*/ 156 h 167"/>
                <a:gd name="T46" fmla="*/ 42 w 187"/>
                <a:gd name="T47" fmla="*/ 153 h 167"/>
                <a:gd name="T48" fmla="*/ 37 w 187"/>
                <a:gd name="T49" fmla="*/ 148 h 167"/>
                <a:gd name="T50" fmla="*/ 34 w 187"/>
                <a:gd name="T51" fmla="*/ 146 h 167"/>
                <a:gd name="T52" fmla="*/ 34 w 187"/>
                <a:gd name="T53" fmla="*/ 141 h 167"/>
                <a:gd name="T54" fmla="*/ 32 w 187"/>
                <a:gd name="T55" fmla="*/ 141 h 167"/>
                <a:gd name="T56" fmla="*/ 29 w 187"/>
                <a:gd name="T57" fmla="*/ 136 h 167"/>
                <a:gd name="T58" fmla="*/ 82 w 187"/>
                <a:gd name="T59" fmla="*/ 76 h 167"/>
                <a:gd name="T60" fmla="*/ 169 w 187"/>
                <a:gd name="T61" fmla="*/ 126 h 167"/>
                <a:gd name="T62" fmla="*/ 169 w 187"/>
                <a:gd name="T63" fmla="*/ 133 h 167"/>
                <a:gd name="T64" fmla="*/ 171 w 187"/>
                <a:gd name="T65" fmla="*/ 136 h 167"/>
                <a:gd name="T66" fmla="*/ 171 w 187"/>
                <a:gd name="T67" fmla="*/ 148 h 167"/>
                <a:gd name="T68" fmla="*/ 174 w 187"/>
                <a:gd name="T69" fmla="*/ 151 h 167"/>
                <a:gd name="T70" fmla="*/ 176 w 187"/>
                <a:gd name="T71" fmla="*/ 153 h 167"/>
                <a:gd name="T72" fmla="*/ 181 w 187"/>
                <a:gd name="T73" fmla="*/ 153 h 167"/>
                <a:gd name="T74" fmla="*/ 186 w 187"/>
                <a:gd name="T75" fmla="*/ 148 h 167"/>
                <a:gd name="T76" fmla="*/ 181 w 187"/>
                <a:gd name="T77" fmla="*/ 136 h 167"/>
                <a:gd name="T78" fmla="*/ 181 w 187"/>
                <a:gd name="T79" fmla="*/ 131 h 167"/>
                <a:gd name="T80" fmla="*/ 176 w 187"/>
                <a:gd name="T81" fmla="*/ 123 h 167"/>
                <a:gd name="T82" fmla="*/ 179 w 187"/>
                <a:gd name="T83" fmla="*/ 108 h 167"/>
                <a:gd name="T84" fmla="*/ 97 w 187"/>
                <a:gd name="T85" fmla="*/ 66 h 167"/>
                <a:gd name="T86" fmla="*/ 124 w 187"/>
                <a:gd name="T87" fmla="*/ 41 h 167"/>
                <a:gd name="T88" fmla="*/ 129 w 187"/>
                <a:gd name="T89" fmla="*/ 46 h 167"/>
                <a:gd name="T90" fmla="*/ 131 w 187"/>
                <a:gd name="T91" fmla="*/ 51 h 167"/>
                <a:gd name="T92" fmla="*/ 136 w 187"/>
                <a:gd name="T93" fmla="*/ 56 h 167"/>
                <a:gd name="T94" fmla="*/ 146 w 187"/>
                <a:gd name="T95" fmla="*/ 48 h 167"/>
                <a:gd name="T96" fmla="*/ 146 w 187"/>
                <a:gd name="T97" fmla="*/ 46 h 167"/>
                <a:gd name="T98" fmla="*/ 144 w 187"/>
                <a:gd name="T99" fmla="*/ 41 h 167"/>
                <a:gd name="T100" fmla="*/ 136 w 187"/>
                <a:gd name="T101" fmla="*/ 38 h 167"/>
                <a:gd name="T102" fmla="*/ 134 w 187"/>
                <a:gd name="T103" fmla="*/ 31 h 167"/>
                <a:gd name="T104" fmla="*/ 121 w 187"/>
                <a:gd name="T105" fmla="*/ 21 h 167"/>
                <a:gd name="T106" fmla="*/ 92 w 187"/>
                <a:gd name="T107" fmla="*/ 48 h 167"/>
                <a:gd name="T108" fmla="*/ 93 w 187"/>
                <a:gd name="T109" fmla="*/ 5 h 167"/>
                <a:gd name="T110" fmla="*/ 74 w 187"/>
                <a:gd name="T111" fmla="*/ 0 h 1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7"/>
                <a:gd name="T169" fmla="*/ 0 h 167"/>
                <a:gd name="T170" fmla="*/ 187 w 187"/>
                <a:gd name="T171" fmla="*/ 167 h 16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7" h="167">
                  <a:moveTo>
                    <a:pt x="74" y="0"/>
                  </a:moveTo>
                  <a:lnTo>
                    <a:pt x="72" y="56"/>
                  </a:lnTo>
                  <a:lnTo>
                    <a:pt x="7" y="31"/>
                  </a:lnTo>
                  <a:lnTo>
                    <a:pt x="2" y="33"/>
                  </a:lnTo>
                  <a:lnTo>
                    <a:pt x="0" y="51"/>
                  </a:lnTo>
                  <a:lnTo>
                    <a:pt x="5" y="51"/>
                  </a:lnTo>
                  <a:lnTo>
                    <a:pt x="5" y="58"/>
                  </a:lnTo>
                  <a:lnTo>
                    <a:pt x="7" y="63"/>
                  </a:lnTo>
                  <a:lnTo>
                    <a:pt x="10" y="63"/>
                  </a:lnTo>
                  <a:lnTo>
                    <a:pt x="15" y="61"/>
                  </a:lnTo>
                  <a:lnTo>
                    <a:pt x="17" y="56"/>
                  </a:lnTo>
                  <a:lnTo>
                    <a:pt x="17" y="51"/>
                  </a:lnTo>
                  <a:lnTo>
                    <a:pt x="67" y="71"/>
                  </a:lnTo>
                  <a:lnTo>
                    <a:pt x="22" y="121"/>
                  </a:lnTo>
                  <a:lnTo>
                    <a:pt x="20" y="141"/>
                  </a:lnTo>
                  <a:lnTo>
                    <a:pt x="22" y="148"/>
                  </a:lnTo>
                  <a:lnTo>
                    <a:pt x="22" y="153"/>
                  </a:lnTo>
                  <a:lnTo>
                    <a:pt x="24" y="161"/>
                  </a:lnTo>
                  <a:lnTo>
                    <a:pt x="27" y="163"/>
                  </a:lnTo>
                  <a:lnTo>
                    <a:pt x="29" y="163"/>
                  </a:lnTo>
                  <a:lnTo>
                    <a:pt x="34" y="166"/>
                  </a:lnTo>
                  <a:lnTo>
                    <a:pt x="37" y="163"/>
                  </a:lnTo>
                  <a:lnTo>
                    <a:pt x="39" y="156"/>
                  </a:lnTo>
                  <a:lnTo>
                    <a:pt x="42" y="153"/>
                  </a:lnTo>
                  <a:lnTo>
                    <a:pt x="37" y="148"/>
                  </a:lnTo>
                  <a:lnTo>
                    <a:pt x="34" y="146"/>
                  </a:lnTo>
                  <a:lnTo>
                    <a:pt x="34" y="141"/>
                  </a:lnTo>
                  <a:lnTo>
                    <a:pt x="32" y="141"/>
                  </a:lnTo>
                  <a:lnTo>
                    <a:pt x="29" y="136"/>
                  </a:lnTo>
                  <a:lnTo>
                    <a:pt x="82" y="76"/>
                  </a:lnTo>
                  <a:lnTo>
                    <a:pt x="169" y="126"/>
                  </a:lnTo>
                  <a:lnTo>
                    <a:pt x="169" y="133"/>
                  </a:lnTo>
                  <a:lnTo>
                    <a:pt x="171" y="136"/>
                  </a:lnTo>
                  <a:lnTo>
                    <a:pt x="171" y="148"/>
                  </a:lnTo>
                  <a:lnTo>
                    <a:pt x="174" y="151"/>
                  </a:lnTo>
                  <a:lnTo>
                    <a:pt x="176" y="153"/>
                  </a:lnTo>
                  <a:lnTo>
                    <a:pt x="181" y="153"/>
                  </a:lnTo>
                  <a:lnTo>
                    <a:pt x="186" y="148"/>
                  </a:lnTo>
                  <a:lnTo>
                    <a:pt x="181" y="136"/>
                  </a:lnTo>
                  <a:lnTo>
                    <a:pt x="181" y="131"/>
                  </a:lnTo>
                  <a:lnTo>
                    <a:pt x="176" y="123"/>
                  </a:lnTo>
                  <a:lnTo>
                    <a:pt x="179" y="108"/>
                  </a:lnTo>
                  <a:lnTo>
                    <a:pt x="97" y="66"/>
                  </a:lnTo>
                  <a:lnTo>
                    <a:pt x="124" y="41"/>
                  </a:lnTo>
                  <a:lnTo>
                    <a:pt x="129" y="46"/>
                  </a:lnTo>
                  <a:lnTo>
                    <a:pt x="131" y="51"/>
                  </a:lnTo>
                  <a:lnTo>
                    <a:pt x="136" y="56"/>
                  </a:lnTo>
                  <a:lnTo>
                    <a:pt x="146" y="48"/>
                  </a:lnTo>
                  <a:lnTo>
                    <a:pt x="146" y="46"/>
                  </a:lnTo>
                  <a:lnTo>
                    <a:pt x="144" y="41"/>
                  </a:lnTo>
                  <a:lnTo>
                    <a:pt x="136" y="38"/>
                  </a:lnTo>
                  <a:lnTo>
                    <a:pt x="134" y="31"/>
                  </a:lnTo>
                  <a:lnTo>
                    <a:pt x="121" y="21"/>
                  </a:lnTo>
                  <a:lnTo>
                    <a:pt x="92" y="48"/>
                  </a:lnTo>
                  <a:lnTo>
                    <a:pt x="93" y="5"/>
                  </a:lnTo>
                  <a:lnTo>
                    <a:pt x="74" y="0"/>
                  </a:lnTo>
                </a:path>
              </a:pathLst>
            </a:custGeom>
            <a:solidFill>
              <a:srgbClr val="DDDDDD"/>
            </a:solidFill>
            <a:ln w="12699" cap="rnd">
              <a:solidFill>
                <a:srgbClr val="000000"/>
              </a:solidFill>
              <a:round/>
              <a:headEnd/>
              <a:tailEnd/>
            </a:ln>
          </p:spPr>
          <p:txBody>
            <a:bodyPr/>
            <a:lstStyle/>
            <a:p>
              <a:endParaRPr lang="zh-CN" altLang="en-US"/>
            </a:p>
          </p:txBody>
        </p:sp>
        <p:sp>
          <p:nvSpPr>
            <p:cNvPr id="21606" name="Freeform 184"/>
            <p:cNvSpPr>
              <a:spLocks/>
            </p:cNvSpPr>
            <p:nvPr/>
          </p:nvSpPr>
          <p:spPr bwMode="auto">
            <a:xfrm>
              <a:off x="1173" y="2663"/>
              <a:ext cx="224" cy="77"/>
            </a:xfrm>
            <a:custGeom>
              <a:avLst/>
              <a:gdLst>
                <a:gd name="T0" fmla="*/ 72 w 224"/>
                <a:gd name="T1" fmla="*/ 30 h 77"/>
                <a:gd name="T2" fmla="*/ 2 w 224"/>
                <a:gd name="T3" fmla="*/ 0 h 77"/>
                <a:gd name="T4" fmla="*/ 0 w 224"/>
                <a:gd name="T5" fmla="*/ 6 h 77"/>
                <a:gd name="T6" fmla="*/ 0 w 224"/>
                <a:gd name="T7" fmla="*/ 14 h 77"/>
                <a:gd name="T8" fmla="*/ 2 w 224"/>
                <a:gd name="T9" fmla="*/ 20 h 77"/>
                <a:gd name="T10" fmla="*/ 83 w 224"/>
                <a:gd name="T11" fmla="*/ 59 h 77"/>
                <a:gd name="T12" fmla="*/ 142 w 224"/>
                <a:gd name="T13" fmla="*/ 76 h 77"/>
                <a:gd name="T14" fmla="*/ 169 w 224"/>
                <a:gd name="T15" fmla="*/ 74 h 77"/>
                <a:gd name="T16" fmla="*/ 196 w 224"/>
                <a:gd name="T17" fmla="*/ 59 h 77"/>
                <a:gd name="T18" fmla="*/ 223 w 224"/>
                <a:gd name="T19" fmla="*/ 41 h 77"/>
                <a:gd name="T20" fmla="*/ 223 w 224"/>
                <a:gd name="T21" fmla="*/ 26 h 77"/>
                <a:gd name="T22" fmla="*/ 72 w 224"/>
                <a:gd name="T23" fmla="*/ 30 h 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4"/>
                <a:gd name="T37" fmla="*/ 0 h 77"/>
                <a:gd name="T38" fmla="*/ 224 w 224"/>
                <a:gd name="T39" fmla="*/ 77 h 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4" h="77">
                  <a:moveTo>
                    <a:pt x="72" y="30"/>
                  </a:moveTo>
                  <a:lnTo>
                    <a:pt x="2" y="0"/>
                  </a:lnTo>
                  <a:lnTo>
                    <a:pt x="0" y="6"/>
                  </a:lnTo>
                  <a:lnTo>
                    <a:pt x="0" y="14"/>
                  </a:lnTo>
                  <a:lnTo>
                    <a:pt x="2" y="20"/>
                  </a:lnTo>
                  <a:lnTo>
                    <a:pt x="83" y="59"/>
                  </a:lnTo>
                  <a:lnTo>
                    <a:pt x="142" y="76"/>
                  </a:lnTo>
                  <a:lnTo>
                    <a:pt x="169" y="74"/>
                  </a:lnTo>
                  <a:lnTo>
                    <a:pt x="196" y="59"/>
                  </a:lnTo>
                  <a:lnTo>
                    <a:pt x="223" y="41"/>
                  </a:lnTo>
                  <a:lnTo>
                    <a:pt x="223" y="26"/>
                  </a:lnTo>
                  <a:lnTo>
                    <a:pt x="72" y="30"/>
                  </a:lnTo>
                </a:path>
              </a:pathLst>
            </a:custGeom>
            <a:solidFill>
              <a:srgbClr val="2E7FE8"/>
            </a:solidFill>
            <a:ln w="12699" cap="rnd">
              <a:solidFill>
                <a:srgbClr val="000000"/>
              </a:solidFill>
              <a:round/>
              <a:headEnd/>
              <a:tailEnd/>
            </a:ln>
          </p:spPr>
          <p:txBody>
            <a:bodyPr/>
            <a:lstStyle/>
            <a:p>
              <a:endParaRPr lang="zh-CN" altLang="en-US"/>
            </a:p>
          </p:txBody>
        </p:sp>
        <p:sp>
          <p:nvSpPr>
            <p:cNvPr id="21607" name="Freeform 185"/>
            <p:cNvSpPr>
              <a:spLocks/>
            </p:cNvSpPr>
            <p:nvPr/>
          </p:nvSpPr>
          <p:spPr bwMode="auto">
            <a:xfrm>
              <a:off x="1111" y="2584"/>
              <a:ext cx="243" cy="155"/>
            </a:xfrm>
            <a:custGeom>
              <a:avLst/>
              <a:gdLst>
                <a:gd name="T0" fmla="*/ 202 w 243"/>
                <a:gd name="T1" fmla="*/ 30 h 155"/>
                <a:gd name="T2" fmla="*/ 88 w 243"/>
                <a:gd name="T3" fmla="*/ 0 h 155"/>
                <a:gd name="T4" fmla="*/ 61 w 243"/>
                <a:gd name="T5" fmla="*/ 9 h 155"/>
                <a:gd name="T6" fmla="*/ 65 w 243"/>
                <a:gd name="T7" fmla="*/ 22 h 155"/>
                <a:gd name="T8" fmla="*/ 41 w 243"/>
                <a:gd name="T9" fmla="*/ 24 h 155"/>
                <a:gd name="T10" fmla="*/ 12 w 243"/>
                <a:gd name="T11" fmla="*/ 29 h 155"/>
                <a:gd name="T12" fmla="*/ 0 w 243"/>
                <a:gd name="T13" fmla="*/ 51 h 155"/>
                <a:gd name="T14" fmla="*/ 2 w 243"/>
                <a:gd name="T15" fmla="*/ 119 h 155"/>
                <a:gd name="T16" fmla="*/ 5 w 243"/>
                <a:gd name="T17" fmla="*/ 144 h 155"/>
                <a:gd name="T18" fmla="*/ 29 w 243"/>
                <a:gd name="T19" fmla="*/ 154 h 155"/>
                <a:gd name="T20" fmla="*/ 57 w 243"/>
                <a:gd name="T21" fmla="*/ 151 h 155"/>
                <a:gd name="T22" fmla="*/ 53 w 243"/>
                <a:gd name="T23" fmla="*/ 75 h 155"/>
                <a:gd name="T24" fmla="*/ 77 w 243"/>
                <a:gd name="T25" fmla="*/ 90 h 155"/>
                <a:gd name="T26" fmla="*/ 155 w 243"/>
                <a:gd name="T27" fmla="*/ 117 h 155"/>
                <a:gd name="T28" fmla="*/ 197 w 243"/>
                <a:gd name="T29" fmla="*/ 123 h 155"/>
                <a:gd name="T30" fmla="*/ 242 w 243"/>
                <a:gd name="T31" fmla="*/ 93 h 155"/>
                <a:gd name="T32" fmla="*/ 202 w 243"/>
                <a:gd name="T33" fmla="*/ 30 h 1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3"/>
                <a:gd name="T52" fmla="*/ 0 h 155"/>
                <a:gd name="T53" fmla="*/ 243 w 243"/>
                <a:gd name="T54" fmla="*/ 155 h 1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3" h="155">
                  <a:moveTo>
                    <a:pt x="202" y="30"/>
                  </a:moveTo>
                  <a:lnTo>
                    <a:pt x="88" y="0"/>
                  </a:lnTo>
                  <a:lnTo>
                    <a:pt x="61" y="9"/>
                  </a:lnTo>
                  <a:lnTo>
                    <a:pt x="65" y="22"/>
                  </a:lnTo>
                  <a:lnTo>
                    <a:pt x="41" y="24"/>
                  </a:lnTo>
                  <a:lnTo>
                    <a:pt x="12" y="29"/>
                  </a:lnTo>
                  <a:lnTo>
                    <a:pt x="0" y="51"/>
                  </a:lnTo>
                  <a:lnTo>
                    <a:pt x="2" y="119"/>
                  </a:lnTo>
                  <a:lnTo>
                    <a:pt x="5" y="144"/>
                  </a:lnTo>
                  <a:lnTo>
                    <a:pt x="29" y="154"/>
                  </a:lnTo>
                  <a:lnTo>
                    <a:pt x="57" y="151"/>
                  </a:lnTo>
                  <a:lnTo>
                    <a:pt x="53" y="75"/>
                  </a:lnTo>
                  <a:lnTo>
                    <a:pt x="77" y="90"/>
                  </a:lnTo>
                  <a:lnTo>
                    <a:pt x="155" y="117"/>
                  </a:lnTo>
                  <a:lnTo>
                    <a:pt x="197" y="123"/>
                  </a:lnTo>
                  <a:lnTo>
                    <a:pt x="242" y="93"/>
                  </a:lnTo>
                  <a:lnTo>
                    <a:pt x="202" y="30"/>
                  </a:lnTo>
                </a:path>
              </a:pathLst>
            </a:custGeom>
            <a:solidFill>
              <a:srgbClr val="006C88"/>
            </a:solidFill>
            <a:ln w="12699" cap="rnd">
              <a:solidFill>
                <a:srgbClr val="000000"/>
              </a:solidFill>
              <a:round/>
              <a:headEnd/>
              <a:tailEnd/>
            </a:ln>
          </p:spPr>
          <p:txBody>
            <a:bodyPr/>
            <a:lstStyle/>
            <a:p>
              <a:endParaRPr lang="zh-CN" altLang="en-US"/>
            </a:p>
          </p:txBody>
        </p:sp>
        <p:sp>
          <p:nvSpPr>
            <p:cNvPr id="21608" name="Freeform 186"/>
            <p:cNvSpPr>
              <a:spLocks/>
            </p:cNvSpPr>
            <p:nvPr/>
          </p:nvSpPr>
          <p:spPr bwMode="auto">
            <a:xfrm>
              <a:off x="1113" y="2515"/>
              <a:ext cx="56" cy="44"/>
            </a:xfrm>
            <a:custGeom>
              <a:avLst/>
              <a:gdLst>
                <a:gd name="T0" fmla="*/ 55 w 56"/>
                <a:gd name="T1" fmla="*/ 28 h 44"/>
                <a:gd name="T2" fmla="*/ 37 w 56"/>
                <a:gd name="T3" fmla="*/ 18 h 44"/>
                <a:gd name="T4" fmla="*/ 37 w 56"/>
                <a:gd name="T5" fmla="*/ 5 h 44"/>
                <a:gd name="T6" fmla="*/ 25 w 56"/>
                <a:gd name="T7" fmla="*/ 0 h 44"/>
                <a:gd name="T8" fmla="*/ 22 w 56"/>
                <a:gd name="T9" fmla="*/ 0 h 44"/>
                <a:gd name="T10" fmla="*/ 22 w 56"/>
                <a:gd name="T11" fmla="*/ 5 h 44"/>
                <a:gd name="T12" fmla="*/ 13 w 56"/>
                <a:gd name="T13" fmla="*/ 3 h 44"/>
                <a:gd name="T14" fmla="*/ 3 w 56"/>
                <a:gd name="T15" fmla="*/ 0 h 44"/>
                <a:gd name="T16" fmla="*/ 0 w 56"/>
                <a:gd name="T17" fmla="*/ 5 h 44"/>
                <a:gd name="T18" fmla="*/ 3 w 56"/>
                <a:gd name="T19" fmla="*/ 8 h 44"/>
                <a:gd name="T20" fmla="*/ 3 w 56"/>
                <a:gd name="T21" fmla="*/ 30 h 44"/>
                <a:gd name="T22" fmla="*/ 20 w 56"/>
                <a:gd name="T23" fmla="*/ 40 h 44"/>
                <a:gd name="T24" fmla="*/ 25 w 56"/>
                <a:gd name="T25" fmla="*/ 40 h 44"/>
                <a:gd name="T26" fmla="*/ 35 w 56"/>
                <a:gd name="T27" fmla="*/ 43 h 44"/>
                <a:gd name="T28" fmla="*/ 55 w 56"/>
                <a:gd name="T29" fmla="*/ 28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44"/>
                <a:gd name="T47" fmla="*/ 56 w 56"/>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44">
                  <a:moveTo>
                    <a:pt x="55" y="28"/>
                  </a:moveTo>
                  <a:lnTo>
                    <a:pt x="37" y="18"/>
                  </a:lnTo>
                  <a:lnTo>
                    <a:pt x="37" y="5"/>
                  </a:lnTo>
                  <a:lnTo>
                    <a:pt x="25" y="0"/>
                  </a:lnTo>
                  <a:lnTo>
                    <a:pt x="22" y="0"/>
                  </a:lnTo>
                  <a:lnTo>
                    <a:pt x="22" y="5"/>
                  </a:lnTo>
                  <a:lnTo>
                    <a:pt x="13" y="3"/>
                  </a:lnTo>
                  <a:lnTo>
                    <a:pt x="3" y="0"/>
                  </a:lnTo>
                  <a:lnTo>
                    <a:pt x="0" y="5"/>
                  </a:lnTo>
                  <a:lnTo>
                    <a:pt x="3" y="8"/>
                  </a:lnTo>
                  <a:lnTo>
                    <a:pt x="3" y="30"/>
                  </a:lnTo>
                  <a:lnTo>
                    <a:pt x="20" y="40"/>
                  </a:lnTo>
                  <a:lnTo>
                    <a:pt x="25" y="40"/>
                  </a:lnTo>
                  <a:lnTo>
                    <a:pt x="35" y="43"/>
                  </a:lnTo>
                  <a:lnTo>
                    <a:pt x="55" y="28"/>
                  </a:lnTo>
                </a:path>
              </a:pathLst>
            </a:custGeom>
            <a:solidFill>
              <a:srgbClr val="FBDFAF"/>
            </a:solidFill>
            <a:ln w="12699" cap="rnd">
              <a:solidFill>
                <a:srgbClr val="000000"/>
              </a:solidFill>
              <a:round/>
              <a:headEnd/>
              <a:tailEnd/>
            </a:ln>
          </p:spPr>
          <p:txBody>
            <a:bodyPr/>
            <a:lstStyle/>
            <a:p>
              <a:endParaRPr lang="zh-CN" altLang="en-US"/>
            </a:p>
          </p:txBody>
        </p:sp>
        <p:sp>
          <p:nvSpPr>
            <p:cNvPr id="21609" name="Freeform 187"/>
            <p:cNvSpPr>
              <a:spLocks/>
            </p:cNvSpPr>
            <p:nvPr/>
          </p:nvSpPr>
          <p:spPr bwMode="auto">
            <a:xfrm>
              <a:off x="1268" y="2317"/>
              <a:ext cx="88" cy="119"/>
            </a:xfrm>
            <a:custGeom>
              <a:avLst/>
              <a:gdLst>
                <a:gd name="T0" fmla="*/ 8 w 88"/>
                <a:gd name="T1" fmla="*/ 10 h 119"/>
                <a:gd name="T2" fmla="*/ 8 w 88"/>
                <a:gd name="T3" fmla="*/ 33 h 119"/>
                <a:gd name="T4" fmla="*/ 8 w 88"/>
                <a:gd name="T5" fmla="*/ 38 h 119"/>
                <a:gd name="T6" fmla="*/ 0 w 88"/>
                <a:gd name="T7" fmla="*/ 55 h 119"/>
                <a:gd name="T8" fmla="*/ 3 w 88"/>
                <a:gd name="T9" fmla="*/ 60 h 119"/>
                <a:gd name="T10" fmla="*/ 8 w 88"/>
                <a:gd name="T11" fmla="*/ 60 h 119"/>
                <a:gd name="T12" fmla="*/ 8 w 88"/>
                <a:gd name="T13" fmla="*/ 70 h 119"/>
                <a:gd name="T14" fmla="*/ 13 w 88"/>
                <a:gd name="T15" fmla="*/ 70 h 119"/>
                <a:gd name="T16" fmla="*/ 10 w 88"/>
                <a:gd name="T17" fmla="*/ 73 h 119"/>
                <a:gd name="T18" fmla="*/ 13 w 88"/>
                <a:gd name="T19" fmla="*/ 83 h 119"/>
                <a:gd name="T20" fmla="*/ 15 w 88"/>
                <a:gd name="T21" fmla="*/ 90 h 119"/>
                <a:gd name="T22" fmla="*/ 20 w 88"/>
                <a:gd name="T23" fmla="*/ 93 h 119"/>
                <a:gd name="T24" fmla="*/ 28 w 88"/>
                <a:gd name="T25" fmla="*/ 93 h 119"/>
                <a:gd name="T26" fmla="*/ 38 w 88"/>
                <a:gd name="T27" fmla="*/ 100 h 119"/>
                <a:gd name="T28" fmla="*/ 48 w 88"/>
                <a:gd name="T29" fmla="*/ 118 h 119"/>
                <a:gd name="T30" fmla="*/ 87 w 88"/>
                <a:gd name="T31" fmla="*/ 83 h 119"/>
                <a:gd name="T32" fmla="*/ 68 w 88"/>
                <a:gd name="T33" fmla="*/ 0 h 119"/>
                <a:gd name="T34" fmla="*/ 8 w 88"/>
                <a:gd name="T35" fmla="*/ 10 h 1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19"/>
                <a:gd name="T56" fmla="*/ 88 w 88"/>
                <a:gd name="T57" fmla="*/ 119 h 1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19">
                  <a:moveTo>
                    <a:pt x="8" y="10"/>
                  </a:moveTo>
                  <a:lnTo>
                    <a:pt x="8" y="33"/>
                  </a:lnTo>
                  <a:lnTo>
                    <a:pt x="8" y="38"/>
                  </a:lnTo>
                  <a:lnTo>
                    <a:pt x="0" y="55"/>
                  </a:lnTo>
                  <a:lnTo>
                    <a:pt x="3" y="60"/>
                  </a:lnTo>
                  <a:lnTo>
                    <a:pt x="8" y="60"/>
                  </a:lnTo>
                  <a:lnTo>
                    <a:pt x="8" y="70"/>
                  </a:lnTo>
                  <a:lnTo>
                    <a:pt x="13" y="70"/>
                  </a:lnTo>
                  <a:lnTo>
                    <a:pt x="10" y="73"/>
                  </a:lnTo>
                  <a:lnTo>
                    <a:pt x="13" y="83"/>
                  </a:lnTo>
                  <a:lnTo>
                    <a:pt x="15" y="90"/>
                  </a:lnTo>
                  <a:lnTo>
                    <a:pt x="20" y="93"/>
                  </a:lnTo>
                  <a:lnTo>
                    <a:pt x="28" y="93"/>
                  </a:lnTo>
                  <a:lnTo>
                    <a:pt x="38" y="100"/>
                  </a:lnTo>
                  <a:lnTo>
                    <a:pt x="48" y="118"/>
                  </a:lnTo>
                  <a:lnTo>
                    <a:pt x="87" y="83"/>
                  </a:lnTo>
                  <a:lnTo>
                    <a:pt x="68" y="0"/>
                  </a:lnTo>
                  <a:lnTo>
                    <a:pt x="8" y="10"/>
                  </a:lnTo>
                </a:path>
              </a:pathLst>
            </a:custGeom>
            <a:solidFill>
              <a:srgbClr val="FBDFAF"/>
            </a:solidFill>
            <a:ln w="12699" cap="rnd">
              <a:solidFill>
                <a:srgbClr val="000000"/>
              </a:solidFill>
              <a:round/>
              <a:headEnd/>
              <a:tailEnd/>
            </a:ln>
          </p:spPr>
          <p:txBody>
            <a:bodyPr/>
            <a:lstStyle/>
            <a:p>
              <a:endParaRPr lang="zh-CN" altLang="en-US"/>
            </a:p>
          </p:txBody>
        </p:sp>
        <p:sp>
          <p:nvSpPr>
            <p:cNvPr id="21610" name="Freeform 188"/>
            <p:cNvSpPr>
              <a:spLocks/>
            </p:cNvSpPr>
            <p:nvPr/>
          </p:nvSpPr>
          <p:spPr bwMode="auto">
            <a:xfrm>
              <a:off x="1268" y="2300"/>
              <a:ext cx="106" cy="102"/>
            </a:xfrm>
            <a:custGeom>
              <a:avLst/>
              <a:gdLst>
                <a:gd name="T0" fmla="*/ 45 w 106"/>
                <a:gd name="T1" fmla="*/ 69 h 102"/>
                <a:gd name="T2" fmla="*/ 53 w 106"/>
                <a:gd name="T3" fmla="*/ 78 h 102"/>
                <a:gd name="T4" fmla="*/ 60 w 106"/>
                <a:gd name="T5" fmla="*/ 98 h 102"/>
                <a:gd name="T6" fmla="*/ 82 w 106"/>
                <a:gd name="T7" fmla="*/ 101 h 102"/>
                <a:gd name="T8" fmla="*/ 92 w 106"/>
                <a:gd name="T9" fmla="*/ 98 h 102"/>
                <a:gd name="T10" fmla="*/ 105 w 106"/>
                <a:gd name="T11" fmla="*/ 52 h 102"/>
                <a:gd name="T12" fmla="*/ 105 w 106"/>
                <a:gd name="T13" fmla="*/ 36 h 102"/>
                <a:gd name="T14" fmla="*/ 92 w 106"/>
                <a:gd name="T15" fmla="*/ 12 h 102"/>
                <a:gd name="T16" fmla="*/ 75 w 106"/>
                <a:gd name="T17" fmla="*/ 0 h 102"/>
                <a:gd name="T18" fmla="*/ 48 w 106"/>
                <a:gd name="T19" fmla="*/ 0 h 102"/>
                <a:gd name="T20" fmla="*/ 20 w 106"/>
                <a:gd name="T21" fmla="*/ 7 h 102"/>
                <a:gd name="T22" fmla="*/ 18 w 106"/>
                <a:gd name="T23" fmla="*/ 15 h 102"/>
                <a:gd name="T24" fmla="*/ 0 w 106"/>
                <a:gd name="T25" fmla="*/ 26 h 102"/>
                <a:gd name="T26" fmla="*/ 0 w 106"/>
                <a:gd name="T27" fmla="*/ 33 h 102"/>
                <a:gd name="T28" fmla="*/ 10 w 106"/>
                <a:gd name="T29" fmla="*/ 41 h 102"/>
                <a:gd name="T30" fmla="*/ 20 w 106"/>
                <a:gd name="T31" fmla="*/ 43 h 102"/>
                <a:gd name="T32" fmla="*/ 28 w 106"/>
                <a:gd name="T33" fmla="*/ 52 h 102"/>
                <a:gd name="T34" fmla="*/ 30 w 106"/>
                <a:gd name="T35" fmla="*/ 69 h 102"/>
                <a:gd name="T36" fmla="*/ 38 w 106"/>
                <a:gd name="T37" fmla="*/ 74 h 102"/>
                <a:gd name="T38" fmla="*/ 45 w 106"/>
                <a:gd name="T39" fmla="*/ 69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102"/>
                <a:gd name="T62" fmla="*/ 106 w 106"/>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102">
                  <a:moveTo>
                    <a:pt x="45" y="69"/>
                  </a:moveTo>
                  <a:lnTo>
                    <a:pt x="53" y="78"/>
                  </a:lnTo>
                  <a:lnTo>
                    <a:pt x="60" y="98"/>
                  </a:lnTo>
                  <a:lnTo>
                    <a:pt x="82" y="101"/>
                  </a:lnTo>
                  <a:lnTo>
                    <a:pt x="92" y="98"/>
                  </a:lnTo>
                  <a:lnTo>
                    <a:pt x="105" y="52"/>
                  </a:lnTo>
                  <a:lnTo>
                    <a:pt x="105" y="36"/>
                  </a:lnTo>
                  <a:lnTo>
                    <a:pt x="92" y="12"/>
                  </a:lnTo>
                  <a:lnTo>
                    <a:pt x="75" y="0"/>
                  </a:lnTo>
                  <a:lnTo>
                    <a:pt x="48" y="0"/>
                  </a:lnTo>
                  <a:lnTo>
                    <a:pt x="20" y="7"/>
                  </a:lnTo>
                  <a:lnTo>
                    <a:pt x="18" y="15"/>
                  </a:lnTo>
                  <a:lnTo>
                    <a:pt x="0" y="26"/>
                  </a:lnTo>
                  <a:lnTo>
                    <a:pt x="0" y="33"/>
                  </a:lnTo>
                  <a:lnTo>
                    <a:pt x="10" y="41"/>
                  </a:lnTo>
                  <a:lnTo>
                    <a:pt x="20" y="43"/>
                  </a:lnTo>
                  <a:lnTo>
                    <a:pt x="28" y="52"/>
                  </a:lnTo>
                  <a:lnTo>
                    <a:pt x="30" y="69"/>
                  </a:lnTo>
                  <a:lnTo>
                    <a:pt x="38" y="74"/>
                  </a:lnTo>
                  <a:lnTo>
                    <a:pt x="45" y="69"/>
                  </a:lnTo>
                </a:path>
              </a:pathLst>
            </a:custGeom>
            <a:solidFill>
              <a:srgbClr val="656346"/>
            </a:solidFill>
            <a:ln w="12699" cap="rnd">
              <a:solidFill>
                <a:srgbClr val="000000"/>
              </a:solidFill>
              <a:round/>
              <a:headEnd/>
              <a:tailEnd/>
            </a:ln>
          </p:spPr>
          <p:txBody>
            <a:bodyPr/>
            <a:lstStyle/>
            <a:p>
              <a:endParaRPr lang="zh-CN" altLang="en-US"/>
            </a:p>
          </p:txBody>
        </p:sp>
        <p:sp>
          <p:nvSpPr>
            <p:cNvPr id="21611" name="Freeform 189"/>
            <p:cNvSpPr>
              <a:spLocks/>
            </p:cNvSpPr>
            <p:nvPr/>
          </p:nvSpPr>
          <p:spPr bwMode="auto">
            <a:xfrm>
              <a:off x="1143" y="2400"/>
              <a:ext cx="260" cy="284"/>
            </a:xfrm>
            <a:custGeom>
              <a:avLst/>
              <a:gdLst>
                <a:gd name="T0" fmla="*/ 204 w 260"/>
                <a:gd name="T1" fmla="*/ 0 h 284"/>
                <a:gd name="T2" fmla="*/ 189 w 260"/>
                <a:gd name="T3" fmla="*/ 5 h 284"/>
                <a:gd name="T4" fmla="*/ 179 w 260"/>
                <a:gd name="T5" fmla="*/ 13 h 284"/>
                <a:gd name="T6" fmla="*/ 153 w 260"/>
                <a:gd name="T7" fmla="*/ 35 h 284"/>
                <a:gd name="T8" fmla="*/ 139 w 260"/>
                <a:gd name="T9" fmla="*/ 58 h 284"/>
                <a:gd name="T10" fmla="*/ 134 w 260"/>
                <a:gd name="T11" fmla="*/ 70 h 284"/>
                <a:gd name="T12" fmla="*/ 129 w 260"/>
                <a:gd name="T13" fmla="*/ 88 h 284"/>
                <a:gd name="T14" fmla="*/ 107 w 260"/>
                <a:gd name="T15" fmla="*/ 139 h 284"/>
                <a:gd name="T16" fmla="*/ 50 w 260"/>
                <a:gd name="T17" fmla="*/ 143 h 284"/>
                <a:gd name="T18" fmla="*/ 16 w 260"/>
                <a:gd name="T19" fmla="*/ 137 h 284"/>
                <a:gd name="T20" fmla="*/ 7 w 260"/>
                <a:gd name="T21" fmla="*/ 155 h 284"/>
                <a:gd name="T22" fmla="*/ 0 w 260"/>
                <a:gd name="T23" fmla="*/ 165 h 284"/>
                <a:gd name="T24" fmla="*/ 41 w 260"/>
                <a:gd name="T25" fmla="*/ 176 h 284"/>
                <a:gd name="T26" fmla="*/ 85 w 260"/>
                <a:gd name="T27" fmla="*/ 182 h 284"/>
                <a:gd name="T28" fmla="*/ 121 w 260"/>
                <a:gd name="T29" fmla="*/ 184 h 284"/>
                <a:gd name="T30" fmla="*/ 152 w 260"/>
                <a:gd name="T31" fmla="*/ 128 h 284"/>
                <a:gd name="T32" fmla="*/ 128 w 260"/>
                <a:gd name="T33" fmla="*/ 173 h 284"/>
                <a:gd name="T34" fmla="*/ 125 w 260"/>
                <a:gd name="T35" fmla="*/ 226 h 284"/>
                <a:gd name="T36" fmla="*/ 135 w 260"/>
                <a:gd name="T37" fmla="*/ 253 h 284"/>
                <a:gd name="T38" fmla="*/ 149 w 260"/>
                <a:gd name="T39" fmla="*/ 265 h 284"/>
                <a:gd name="T40" fmla="*/ 161 w 260"/>
                <a:gd name="T41" fmla="*/ 271 h 284"/>
                <a:gd name="T42" fmla="*/ 176 w 260"/>
                <a:gd name="T43" fmla="*/ 272 h 284"/>
                <a:gd name="T44" fmla="*/ 206 w 260"/>
                <a:gd name="T45" fmla="*/ 283 h 284"/>
                <a:gd name="T46" fmla="*/ 225 w 260"/>
                <a:gd name="T47" fmla="*/ 272 h 284"/>
                <a:gd name="T48" fmla="*/ 234 w 260"/>
                <a:gd name="T49" fmla="*/ 278 h 284"/>
                <a:gd name="T50" fmla="*/ 249 w 260"/>
                <a:gd name="T51" fmla="*/ 233 h 284"/>
                <a:gd name="T52" fmla="*/ 256 w 260"/>
                <a:gd name="T53" fmla="*/ 178 h 284"/>
                <a:gd name="T54" fmla="*/ 259 w 260"/>
                <a:gd name="T55" fmla="*/ 125 h 284"/>
                <a:gd name="T56" fmla="*/ 259 w 260"/>
                <a:gd name="T57" fmla="*/ 118 h 284"/>
                <a:gd name="T58" fmla="*/ 256 w 260"/>
                <a:gd name="T59" fmla="*/ 63 h 284"/>
                <a:gd name="T60" fmla="*/ 246 w 260"/>
                <a:gd name="T61" fmla="*/ 30 h 284"/>
                <a:gd name="T62" fmla="*/ 229 w 260"/>
                <a:gd name="T63" fmla="*/ 13 h 284"/>
                <a:gd name="T64" fmla="*/ 214 w 260"/>
                <a:gd name="T65" fmla="*/ 10 h 284"/>
                <a:gd name="T66" fmla="*/ 204 w 260"/>
                <a:gd name="T67" fmla="*/ 0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
                <a:gd name="T103" fmla="*/ 0 h 284"/>
                <a:gd name="T104" fmla="*/ 260 w 260"/>
                <a:gd name="T105" fmla="*/ 284 h 2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 h="284">
                  <a:moveTo>
                    <a:pt x="204" y="0"/>
                  </a:moveTo>
                  <a:lnTo>
                    <a:pt x="189" y="5"/>
                  </a:lnTo>
                  <a:lnTo>
                    <a:pt x="179" y="13"/>
                  </a:lnTo>
                  <a:lnTo>
                    <a:pt x="153" y="35"/>
                  </a:lnTo>
                  <a:lnTo>
                    <a:pt x="139" y="58"/>
                  </a:lnTo>
                  <a:lnTo>
                    <a:pt x="134" y="70"/>
                  </a:lnTo>
                  <a:lnTo>
                    <a:pt x="129" y="88"/>
                  </a:lnTo>
                  <a:lnTo>
                    <a:pt x="107" y="139"/>
                  </a:lnTo>
                  <a:lnTo>
                    <a:pt x="50" y="143"/>
                  </a:lnTo>
                  <a:lnTo>
                    <a:pt x="16" y="137"/>
                  </a:lnTo>
                  <a:lnTo>
                    <a:pt x="7" y="155"/>
                  </a:lnTo>
                  <a:lnTo>
                    <a:pt x="0" y="165"/>
                  </a:lnTo>
                  <a:lnTo>
                    <a:pt x="41" y="176"/>
                  </a:lnTo>
                  <a:lnTo>
                    <a:pt x="85" y="182"/>
                  </a:lnTo>
                  <a:lnTo>
                    <a:pt x="121" y="184"/>
                  </a:lnTo>
                  <a:lnTo>
                    <a:pt x="152" y="128"/>
                  </a:lnTo>
                  <a:lnTo>
                    <a:pt x="128" y="173"/>
                  </a:lnTo>
                  <a:lnTo>
                    <a:pt x="125" y="226"/>
                  </a:lnTo>
                  <a:lnTo>
                    <a:pt x="135" y="253"/>
                  </a:lnTo>
                  <a:lnTo>
                    <a:pt x="149" y="265"/>
                  </a:lnTo>
                  <a:lnTo>
                    <a:pt x="161" y="271"/>
                  </a:lnTo>
                  <a:lnTo>
                    <a:pt x="176" y="272"/>
                  </a:lnTo>
                  <a:lnTo>
                    <a:pt x="206" y="283"/>
                  </a:lnTo>
                  <a:lnTo>
                    <a:pt x="225" y="272"/>
                  </a:lnTo>
                  <a:lnTo>
                    <a:pt x="234" y="278"/>
                  </a:lnTo>
                  <a:lnTo>
                    <a:pt x="249" y="233"/>
                  </a:lnTo>
                  <a:lnTo>
                    <a:pt x="256" y="178"/>
                  </a:lnTo>
                  <a:lnTo>
                    <a:pt x="259" y="125"/>
                  </a:lnTo>
                  <a:lnTo>
                    <a:pt x="259" y="118"/>
                  </a:lnTo>
                  <a:lnTo>
                    <a:pt x="256" y="63"/>
                  </a:lnTo>
                  <a:lnTo>
                    <a:pt x="246" y="30"/>
                  </a:lnTo>
                  <a:lnTo>
                    <a:pt x="229" y="13"/>
                  </a:lnTo>
                  <a:lnTo>
                    <a:pt x="214" y="10"/>
                  </a:lnTo>
                  <a:lnTo>
                    <a:pt x="204" y="0"/>
                  </a:lnTo>
                </a:path>
              </a:pathLst>
            </a:custGeom>
            <a:solidFill>
              <a:srgbClr val="006C88"/>
            </a:solidFill>
            <a:ln w="12699" cap="rnd">
              <a:solidFill>
                <a:srgbClr val="000000"/>
              </a:solidFill>
              <a:round/>
              <a:headEnd/>
              <a:tailEnd/>
            </a:ln>
          </p:spPr>
          <p:txBody>
            <a:bodyPr/>
            <a:lstStyle/>
            <a:p>
              <a:endParaRPr lang="zh-CN" altLang="en-US"/>
            </a:p>
          </p:txBody>
        </p:sp>
        <p:sp>
          <p:nvSpPr>
            <p:cNvPr id="21612" name="Freeform 190"/>
            <p:cNvSpPr>
              <a:spLocks/>
            </p:cNvSpPr>
            <p:nvPr/>
          </p:nvSpPr>
          <p:spPr bwMode="auto">
            <a:xfrm>
              <a:off x="1269" y="2531"/>
              <a:ext cx="154" cy="195"/>
            </a:xfrm>
            <a:custGeom>
              <a:avLst/>
              <a:gdLst>
                <a:gd name="T0" fmla="*/ 47 w 154"/>
                <a:gd name="T1" fmla="*/ 89 h 195"/>
                <a:gd name="T2" fmla="*/ 60 w 154"/>
                <a:gd name="T3" fmla="*/ 54 h 195"/>
                <a:gd name="T4" fmla="*/ 86 w 154"/>
                <a:gd name="T5" fmla="*/ 21 h 195"/>
                <a:gd name="T6" fmla="*/ 114 w 154"/>
                <a:gd name="T7" fmla="*/ 2 h 195"/>
                <a:gd name="T8" fmla="*/ 137 w 154"/>
                <a:gd name="T9" fmla="*/ 0 h 195"/>
                <a:gd name="T10" fmla="*/ 147 w 154"/>
                <a:gd name="T11" fmla="*/ 2 h 195"/>
                <a:gd name="T12" fmla="*/ 153 w 154"/>
                <a:gd name="T13" fmla="*/ 24 h 195"/>
                <a:gd name="T14" fmla="*/ 150 w 154"/>
                <a:gd name="T15" fmla="*/ 77 h 195"/>
                <a:gd name="T16" fmla="*/ 131 w 154"/>
                <a:gd name="T17" fmla="*/ 153 h 195"/>
                <a:gd name="T18" fmla="*/ 72 w 154"/>
                <a:gd name="T19" fmla="*/ 191 h 195"/>
                <a:gd name="T20" fmla="*/ 42 w 154"/>
                <a:gd name="T21" fmla="*/ 194 h 195"/>
                <a:gd name="T22" fmla="*/ 0 w 154"/>
                <a:gd name="T23" fmla="*/ 179 h 195"/>
                <a:gd name="T24" fmla="*/ 33 w 154"/>
                <a:gd name="T25" fmla="*/ 122 h 195"/>
                <a:gd name="T26" fmla="*/ 47 w 154"/>
                <a:gd name="T27" fmla="*/ 89 h 1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4"/>
                <a:gd name="T43" fmla="*/ 0 h 195"/>
                <a:gd name="T44" fmla="*/ 154 w 154"/>
                <a:gd name="T45" fmla="*/ 195 h 1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4" h="195">
                  <a:moveTo>
                    <a:pt x="47" y="89"/>
                  </a:moveTo>
                  <a:lnTo>
                    <a:pt x="60" y="54"/>
                  </a:lnTo>
                  <a:lnTo>
                    <a:pt x="86" y="21"/>
                  </a:lnTo>
                  <a:lnTo>
                    <a:pt x="114" y="2"/>
                  </a:lnTo>
                  <a:lnTo>
                    <a:pt x="137" y="0"/>
                  </a:lnTo>
                  <a:lnTo>
                    <a:pt x="147" y="2"/>
                  </a:lnTo>
                  <a:lnTo>
                    <a:pt x="153" y="24"/>
                  </a:lnTo>
                  <a:lnTo>
                    <a:pt x="150" y="77"/>
                  </a:lnTo>
                  <a:lnTo>
                    <a:pt x="131" y="153"/>
                  </a:lnTo>
                  <a:lnTo>
                    <a:pt x="72" y="191"/>
                  </a:lnTo>
                  <a:lnTo>
                    <a:pt x="42" y="194"/>
                  </a:lnTo>
                  <a:lnTo>
                    <a:pt x="0" y="179"/>
                  </a:lnTo>
                  <a:lnTo>
                    <a:pt x="33" y="122"/>
                  </a:lnTo>
                  <a:lnTo>
                    <a:pt x="47" y="89"/>
                  </a:lnTo>
                </a:path>
              </a:pathLst>
            </a:custGeom>
            <a:solidFill>
              <a:srgbClr val="2E7FE8"/>
            </a:solidFill>
            <a:ln w="12699" cap="rnd">
              <a:solidFill>
                <a:srgbClr val="000000"/>
              </a:solidFill>
              <a:round/>
              <a:headEnd/>
              <a:tailEnd/>
            </a:ln>
          </p:spPr>
          <p:txBody>
            <a:bodyPr/>
            <a:lstStyle/>
            <a:p>
              <a:endParaRPr lang="zh-CN" altLang="en-US"/>
            </a:p>
          </p:txBody>
        </p:sp>
        <p:sp>
          <p:nvSpPr>
            <p:cNvPr id="21613" name="Line 191"/>
            <p:cNvSpPr>
              <a:spLocks noChangeShapeType="1"/>
            </p:cNvSpPr>
            <p:nvPr/>
          </p:nvSpPr>
          <p:spPr bwMode="auto">
            <a:xfrm>
              <a:off x="1177" y="2609"/>
              <a:ext cx="82" cy="14"/>
            </a:xfrm>
            <a:prstGeom prst="line">
              <a:avLst/>
            </a:prstGeom>
            <a:noFill/>
            <a:ln w="12699">
              <a:solidFill>
                <a:schemeClr val="tx1"/>
              </a:solidFill>
              <a:round/>
              <a:headEnd type="none" w="sm" len="sm"/>
              <a:tailEnd type="none" w="sm" len="sm"/>
            </a:ln>
          </p:spPr>
          <p:txBody>
            <a:bodyPr wrap="none" anchor="ctr"/>
            <a:lstStyle/>
            <a:p>
              <a:endParaRPr lang="zh-CN" altLang="en-US"/>
            </a:p>
          </p:txBody>
        </p:sp>
      </p:grpSp>
      <p:sp>
        <p:nvSpPr>
          <p:cNvPr id="21564" name="Rectangle 192"/>
          <p:cNvSpPr>
            <a:spLocks noChangeArrowheads="1"/>
          </p:cNvSpPr>
          <p:nvPr/>
        </p:nvSpPr>
        <p:spPr bwMode="auto">
          <a:xfrm>
            <a:off x="232173" y="2557463"/>
            <a:ext cx="6105260" cy="3397250"/>
          </a:xfrm>
          <a:prstGeom prst="rect">
            <a:avLst/>
          </a:prstGeom>
          <a:noFill/>
          <a:ln w="25399">
            <a:solidFill>
              <a:srgbClr val="00CCFF"/>
            </a:solidFill>
            <a:miter lim="800000"/>
            <a:headEnd/>
            <a:tailEnd/>
          </a:ln>
        </p:spPr>
        <p:txBody>
          <a:bodyPr wrap="none" anchor="ctr"/>
          <a:lstStyle/>
          <a:p>
            <a:endParaRPr lang="zh-CN" altLang="en-US"/>
          </a:p>
        </p:txBody>
      </p:sp>
      <p:grpSp>
        <p:nvGrpSpPr>
          <p:cNvPr id="14" name="Group 193"/>
          <p:cNvGrpSpPr>
            <a:grpSpLocks/>
          </p:cNvGrpSpPr>
          <p:nvPr/>
        </p:nvGrpSpPr>
        <p:grpSpPr bwMode="auto">
          <a:xfrm>
            <a:off x="3026834" y="4965701"/>
            <a:ext cx="500460" cy="1420813"/>
            <a:chOff x="1582" y="2782"/>
            <a:chExt cx="239" cy="796"/>
          </a:xfrm>
        </p:grpSpPr>
        <p:sp>
          <p:nvSpPr>
            <p:cNvPr id="21576" name="Freeform 194"/>
            <p:cNvSpPr>
              <a:spLocks/>
            </p:cNvSpPr>
            <p:nvPr/>
          </p:nvSpPr>
          <p:spPr bwMode="auto">
            <a:xfrm>
              <a:off x="1714" y="3536"/>
              <a:ext cx="95" cy="38"/>
            </a:xfrm>
            <a:custGeom>
              <a:avLst/>
              <a:gdLst>
                <a:gd name="T0" fmla="*/ 1 w 95"/>
                <a:gd name="T1" fmla="*/ 0 h 38"/>
                <a:gd name="T2" fmla="*/ 0 w 95"/>
                <a:gd name="T3" fmla="*/ 13 h 38"/>
                <a:gd name="T4" fmla="*/ 1 w 95"/>
                <a:gd name="T5" fmla="*/ 21 h 38"/>
                <a:gd name="T6" fmla="*/ 10 w 95"/>
                <a:gd name="T7" fmla="*/ 28 h 38"/>
                <a:gd name="T8" fmla="*/ 20 w 95"/>
                <a:gd name="T9" fmla="*/ 32 h 38"/>
                <a:gd name="T10" fmla="*/ 27 w 95"/>
                <a:gd name="T11" fmla="*/ 30 h 38"/>
                <a:gd name="T12" fmla="*/ 27 w 95"/>
                <a:gd name="T13" fmla="*/ 23 h 38"/>
                <a:gd name="T14" fmla="*/ 41 w 95"/>
                <a:gd name="T15" fmla="*/ 30 h 38"/>
                <a:gd name="T16" fmla="*/ 52 w 95"/>
                <a:gd name="T17" fmla="*/ 34 h 38"/>
                <a:gd name="T18" fmla="*/ 68 w 95"/>
                <a:gd name="T19" fmla="*/ 37 h 38"/>
                <a:gd name="T20" fmla="*/ 91 w 95"/>
                <a:gd name="T21" fmla="*/ 37 h 38"/>
                <a:gd name="T22" fmla="*/ 94 w 95"/>
                <a:gd name="T23" fmla="*/ 30 h 38"/>
                <a:gd name="T24" fmla="*/ 81 w 95"/>
                <a:gd name="T25" fmla="*/ 21 h 38"/>
                <a:gd name="T26" fmla="*/ 71 w 95"/>
                <a:gd name="T27" fmla="*/ 13 h 38"/>
                <a:gd name="T28" fmla="*/ 60 w 95"/>
                <a:gd name="T29" fmla="*/ 6 h 38"/>
                <a:gd name="T30" fmla="*/ 48 w 95"/>
                <a:gd name="T31" fmla="*/ 0 h 38"/>
                <a:gd name="T32" fmla="*/ 1 w 95"/>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5"/>
                <a:gd name="T52" fmla="*/ 0 h 38"/>
                <a:gd name="T53" fmla="*/ 95 w 95"/>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5" h="38">
                  <a:moveTo>
                    <a:pt x="1" y="0"/>
                  </a:moveTo>
                  <a:lnTo>
                    <a:pt x="0" y="13"/>
                  </a:lnTo>
                  <a:lnTo>
                    <a:pt x="1" y="21"/>
                  </a:lnTo>
                  <a:lnTo>
                    <a:pt x="10" y="28"/>
                  </a:lnTo>
                  <a:lnTo>
                    <a:pt x="20" y="32"/>
                  </a:lnTo>
                  <a:lnTo>
                    <a:pt x="27" y="30"/>
                  </a:lnTo>
                  <a:lnTo>
                    <a:pt x="27" y="23"/>
                  </a:lnTo>
                  <a:lnTo>
                    <a:pt x="41" y="30"/>
                  </a:lnTo>
                  <a:lnTo>
                    <a:pt x="52" y="34"/>
                  </a:lnTo>
                  <a:lnTo>
                    <a:pt x="68" y="37"/>
                  </a:lnTo>
                  <a:lnTo>
                    <a:pt x="91" y="37"/>
                  </a:lnTo>
                  <a:lnTo>
                    <a:pt x="94" y="30"/>
                  </a:lnTo>
                  <a:lnTo>
                    <a:pt x="81" y="21"/>
                  </a:lnTo>
                  <a:lnTo>
                    <a:pt x="71" y="13"/>
                  </a:lnTo>
                  <a:lnTo>
                    <a:pt x="60" y="6"/>
                  </a:lnTo>
                  <a:lnTo>
                    <a:pt x="48" y="0"/>
                  </a:lnTo>
                  <a:lnTo>
                    <a:pt x="1" y="0"/>
                  </a:lnTo>
                </a:path>
              </a:pathLst>
            </a:custGeom>
            <a:solidFill>
              <a:srgbClr val="555555"/>
            </a:solidFill>
            <a:ln w="9525" cap="rnd">
              <a:noFill/>
              <a:round/>
              <a:headEnd/>
              <a:tailEnd/>
            </a:ln>
          </p:spPr>
          <p:txBody>
            <a:bodyPr/>
            <a:lstStyle/>
            <a:p>
              <a:endParaRPr lang="zh-CN" altLang="en-US"/>
            </a:p>
          </p:txBody>
        </p:sp>
        <p:sp>
          <p:nvSpPr>
            <p:cNvPr id="21577" name="Freeform 195"/>
            <p:cNvSpPr>
              <a:spLocks/>
            </p:cNvSpPr>
            <p:nvPr/>
          </p:nvSpPr>
          <p:spPr bwMode="auto">
            <a:xfrm>
              <a:off x="1714" y="3536"/>
              <a:ext cx="95" cy="38"/>
            </a:xfrm>
            <a:custGeom>
              <a:avLst/>
              <a:gdLst>
                <a:gd name="T0" fmla="*/ 1 w 95"/>
                <a:gd name="T1" fmla="*/ 0 h 38"/>
                <a:gd name="T2" fmla="*/ 0 w 95"/>
                <a:gd name="T3" fmla="*/ 13 h 38"/>
                <a:gd name="T4" fmla="*/ 1 w 95"/>
                <a:gd name="T5" fmla="*/ 21 h 38"/>
                <a:gd name="T6" fmla="*/ 10 w 95"/>
                <a:gd name="T7" fmla="*/ 28 h 38"/>
                <a:gd name="T8" fmla="*/ 20 w 95"/>
                <a:gd name="T9" fmla="*/ 32 h 38"/>
                <a:gd name="T10" fmla="*/ 27 w 95"/>
                <a:gd name="T11" fmla="*/ 30 h 38"/>
                <a:gd name="T12" fmla="*/ 27 w 95"/>
                <a:gd name="T13" fmla="*/ 23 h 38"/>
                <a:gd name="T14" fmla="*/ 41 w 95"/>
                <a:gd name="T15" fmla="*/ 30 h 38"/>
                <a:gd name="T16" fmla="*/ 52 w 95"/>
                <a:gd name="T17" fmla="*/ 34 h 38"/>
                <a:gd name="T18" fmla="*/ 68 w 95"/>
                <a:gd name="T19" fmla="*/ 37 h 38"/>
                <a:gd name="T20" fmla="*/ 91 w 95"/>
                <a:gd name="T21" fmla="*/ 37 h 38"/>
                <a:gd name="T22" fmla="*/ 94 w 95"/>
                <a:gd name="T23" fmla="*/ 30 h 38"/>
                <a:gd name="T24" fmla="*/ 81 w 95"/>
                <a:gd name="T25" fmla="*/ 21 h 38"/>
                <a:gd name="T26" fmla="*/ 71 w 95"/>
                <a:gd name="T27" fmla="*/ 13 h 38"/>
                <a:gd name="T28" fmla="*/ 60 w 95"/>
                <a:gd name="T29" fmla="*/ 6 h 38"/>
                <a:gd name="T30" fmla="*/ 48 w 95"/>
                <a:gd name="T31" fmla="*/ 0 h 38"/>
                <a:gd name="T32" fmla="*/ 1 w 95"/>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5"/>
                <a:gd name="T52" fmla="*/ 0 h 38"/>
                <a:gd name="T53" fmla="*/ 95 w 95"/>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5" h="38">
                  <a:moveTo>
                    <a:pt x="1" y="0"/>
                  </a:moveTo>
                  <a:lnTo>
                    <a:pt x="0" y="13"/>
                  </a:lnTo>
                  <a:lnTo>
                    <a:pt x="1" y="21"/>
                  </a:lnTo>
                  <a:lnTo>
                    <a:pt x="10" y="28"/>
                  </a:lnTo>
                  <a:lnTo>
                    <a:pt x="20" y="32"/>
                  </a:lnTo>
                  <a:lnTo>
                    <a:pt x="27" y="30"/>
                  </a:lnTo>
                  <a:lnTo>
                    <a:pt x="27" y="23"/>
                  </a:lnTo>
                  <a:lnTo>
                    <a:pt x="41" y="30"/>
                  </a:lnTo>
                  <a:lnTo>
                    <a:pt x="52" y="34"/>
                  </a:lnTo>
                  <a:lnTo>
                    <a:pt x="68" y="37"/>
                  </a:lnTo>
                  <a:lnTo>
                    <a:pt x="91" y="37"/>
                  </a:lnTo>
                  <a:lnTo>
                    <a:pt x="94" y="30"/>
                  </a:lnTo>
                  <a:lnTo>
                    <a:pt x="81" y="21"/>
                  </a:lnTo>
                  <a:lnTo>
                    <a:pt x="71" y="13"/>
                  </a:lnTo>
                  <a:lnTo>
                    <a:pt x="60" y="6"/>
                  </a:lnTo>
                  <a:lnTo>
                    <a:pt x="48" y="0"/>
                  </a:lnTo>
                  <a:lnTo>
                    <a:pt x="1" y="0"/>
                  </a:lnTo>
                </a:path>
              </a:pathLst>
            </a:custGeom>
            <a:solidFill>
              <a:srgbClr val="555555"/>
            </a:solidFill>
            <a:ln w="12699" cap="rnd">
              <a:solidFill>
                <a:srgbClr val="000000"/>
              </a:solidFill>
              <a:round/>
              <a:headEnd/>
              <a:tailEnd/>
            </a:ln>
          </p:spPr>
          <p:txBody>
            <a:bodyPr/>
            <a:lstStyle/>
            <a:p>
              <a:endParaRPr lang="zh-CN" altLang="en-US"/>
            </a:p>
          </p:txBody>
        </p:sp>
        <p:sp>
          <p:nvSpPr>
            <p:cNvPr id="21578" name="Freeform 196"/>
            <p:cNvSpPr>
              <a:spLocks/>
            </p:cNvSpPr>
            <p:nvPr/>
          </p:nvSpPr>
          <p:spPr bwMode="auto">
            <a:xfrm>
              <a:off x="1590" y="3531"/>
              <a:ext cx="68" cy="47"/>
            </a:xfrm>
            <a:custGeom>
              <a:avLst/>
              <a:gdLst>
                <a:gd name="T0" fmla="*/ 65 w 68"/>
                <a:gd name="T1" fmla="*/ 1 h 47"/>
                <a:gd name="T2" fmla="*/ 67 w 68"/>
                <a:gd name="T3" fmla="*/ 14 h 47"/>
                <a:gd name="T4" fmla="*/ 65 w 68"/>
                <a:gd name="T5" fmla="*/ 24 h 47"/>
                <a:gd name="T6" fmla="*/ 52 w 68"/>
                <a:gd name="T7" fmla="*/ 35 h 47"/>
                <a:gd name="T8" fmla="*/ 43 w 68"/>
                <a:gd name="T9" fmla="*/ 39 h 47"/>
                <a:gd name="T10" fmla="*/ 41 w 68"/>
                <a:gd name="T11" fmla="*/ 46 h 47"/>
                <a:gd name="T12" fmla="*/ 0 w 68"/>
                <a:gd name="T13" fmla="*/ 46 h 47"/>
                <a:gd name="T14" fmla="*/ 0 w 68"/>
                <a:gd name="T15" fmla="*/ 29 h 47"/>
                <a:gd name="T16" fmla="*/ 4 w 68"/>
                <a:gd name="T17" fmla="*/ 22 h 47"/>
                <a:gd name="T18" fmla="*/ 12 w 68"/>
                <a:gd name="T19" fmla="*/ 14 h 47"/>
                <a:gd name="T20" fmla="*/ 20 w 68"/>
                <a:gd name="T21" fmla="*/ 7 h 47"/>
                <a:gd name="T22" fmla="*/ 23 w 68"/>
                <a:gd name="T23" fmla="*/ 0 h 47"/>
                <a:gd name="T24" fmla="*/ 65 w 68"/>
                <a:gd name="T25" fmla="*/ 1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47"/>
                <a:gd name="T41" fmla="*/ 68 w 68"/>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47">
                  <a:moveTo>
                    <a:pt x="65" y="1"/>
                  </a:moveTo>
                  <a:lnTo>
                    <a:pt x="67" y="14"/>
                  </a:lnTo>
                  <a:lnTo>
                    <a:pt x="65" y="24"/>
                  </a:lnTo>
                  <a:lnTo>
                    <a:pt x="52" y="35"/>
                  </a:lnTo>
                  <a:lnTo>
                    <a:pt x="43" y="39"/>
                  </a:lnTo>
                  <a:lnTo>
                    <a:pt x="41" y="46"/>
                  </a:lnTo>
                  <a:lnTo>
                    <a:pt x="0" y="46"/>
                  </a:lnTo>
                  <a:lnTo>
                    <a:pt x="0" y="29"/>
                  </a:lnTo>
                  <a:lnTo>
                    <a:pt x="4" y="22"/>
                  </a:lnTo>
                  <a:lnTo>
                    <a:pt x="12" y="14"/>
                  </a:lnTo>
                  <a:lnTo>
                    <a:pt x="20" y="7"/>
                  </a:lnTo>
                  <a:lnTo>
                    <a:pt x="23" y="0"/>
                  </a:lnTo>
                  <a:lnTo>
                    <a:pt x="65" y="1"/>
                  </a:lnTo>
                </a:path>
              </a:pathLst>
            </a:custGeom>
            <a:solidFill>
              <a:srgbClr val="555555"/>
            </a:solidFill>
            <a:ln w="9525" cap="rnd">
              <a:noFill/>
              <a:round/>
              <a:headEnd/>
              <a:tailEnd/>
            </a:ln>
          </p:spPr>
          <p:txBody>
            <a:bodyPr/>
            <a:lstStyle/>
            <a:p>
              <a:endParaRPr lang="zh-CN" altLang="en-US"/>
            </a:p>
          </p:txBody>
        </p:sp>
        <p:sp>
          <p:nvSpPr>
            <p:cNvPr id="21579" name="Freeform 197"/>
            <p:cNvSpPr>
              <a:spLocks/>
            </p:cNvSpPr>
            <p:nvPr/>
          </p:nvSpPr>
          <p:spPr bwMode="auto">
            <a:xfrm>
              <a:off x="1590" y="3531"/>
              <a:ext cx="68" cy="47"/>
            </a:xfrm>
            <a:custGeom>
              <a:avLst/>
              <a:gdLst>
                <a:gd name="T0" fmla="*/ 65 w 68"/>
                <a:gd name="T1" fmla="*/ 1 h 47"/>
                <a:gd name="T2" fmla="*/ 67 w 68"/>
                <a:gd name="T3" fmla="*/ 14 h 47"/>
                <a:gd name="T4" fmla="*/ 65 w 68"/>
                <a:gd name="T5" fmla="*/ 24 h 47"/>
                <a:gd name="T6" fmla="*/ 52 w 68"/>
                <a:gd name="T7" fmla="*/ 35 h 47"/>
                <a:gd name="T8" fmla="*/ 43 w 68"/>
                <a:gd name="T9" fmla="*/ 39 h 47"/>
                <a:gd name="T10" fmla="*/ 41 w 68"/>
                <a:gd name="T11" fmla="*/ 46 h 47"/>
                <a:gd name="T12" fmla="*/ 0 w 68"/>
                <a:gd name="T13" fmla="*/ 46 h 47"/>
                <a:gd name="T14" fmla="*/ 0 w 68"/>
                <a:gd name="T15" fmla="*/ 29 h 47"/>
                <a:gd name="T16" fmla="*/ 4 w 68"/>
                <a:gd name="T17" fmla="*/ 22 h 47"/>
                <a:gd name="T18" fmla="*/ 12 w 68"/>
                <a:gd name="T19" fmla="*/ 14 h 47"/>
                <a:gd name="T20" fmla="*/ 20 w 68"/>
                <a:gd name="T21" fmla="*/ 7 h 47"/>
                <a:gd name="T22" fmla="*/ 23 w 68"/>
                <a:gd name="T23" fmla="*/ 0 h 47"/>
                <a:gd name="T24" fmla="*/ 65 w 68"/>
                <a:gd name="T25" fmla="*/ 1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47"/>
                <a:gd name="T41" fmla="*/ 68 w 68"/>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47">
                  <a:moveTo>
                    <a:pt x="65" y="1"/>
                  </a:moveTo>
                  <a:lnTo>
                    <a:pt x="67" y="14"/>
                  </a:lnTo>
                  <a:lnTo>
                    <a:pt x="65" y="24"/>
                  </a:lnTo>
                  <a:lnTo>
                    <a:pt x="52" y="35"/>
                  </a:lnTo>
                  <a:lnTo>
                    <a:pt x="43" y="39"/>
                  </a:lnTo>
                  <a:lnTo>
                    <a:pt x="41" y="46"/>
                  </a:lnTo>
                  <a:lnTo>
                    <a:pt x="0" y="46"/>
                  </a:lnTo>
                  <a:lnTo>
                    <a:pt x="0" y="29"/>
                  </a:lnTo>
                  <a:lnTo>
                    <a:pt x="4" y="22"/>
                  </a:lnTo>
                  <a:lnTo>
                    <a:pt x="12" y="14"/>
                  </a:lnTo>
                  <a:lnTo>
                    <a:pt x="20" y="7"/>
                  </a:lnTo>
                  <a:lnTo>
                    <a:pt x="23" y="0"/>
                  </a:lnTo>
                  <a:lnTo>
                    <a:pt x="65" y="1"/>
                  </a:lnTo>
                </a:path>
              </a:pathLst>
            </a:custGeom>
            <a:solidFill>
              <a:srgbClr val="555555"/>
            </a:solidFill>
            <a:ln w="12699" cap="rnd">
              <a:solidFill>
                <a:srgbClr val="000000"/>
              </a:solidFill>
              <a:round/>
              <a:headEnd/>
              <a:tailEnd/>
            </a:ln>
          </p:spPr>
          <p:txBody>
            <a:bodyPr/>
            <a:lstStyle/>
            <a:p>
              <a:endParaRPr lang="zh-CN" altLang="en-US"/>
            </a:p>
          </p:txBody>
        </p:sp>
        <p:sp>
          <p:nvSpPr>
            <p:cNvPr id="21580" name="Freeform 198"/>
            <p:cNvSpPr>
              <a:spLocks/>
            </p:cNvSpPr>
            <p:nvPr/>
          </p:nvSpPr>
          <p:spPr bwMode="auto">
            <a:xfrm>
              <a:off x="1668" y="2810"/>
              <a:ext cx="77" cy="129"/>
            </a:xfrm>
            <a:custGeom>
              <a:avLst/>
              <a:gdLst>
                <a:gd name="T0" fmla="*/ 50 w 77"/>
                <a:gd name="T1" fmla="*/ 0 h 129"/>
                <a:gd name="T2" fmla="*/ 63 w 77"/>
                <a:gd name="T3" fmla="*/ 2 h 129"/>
                <a:gd name="T4" fmla="*/ 76 w 77"/>
                <a:gd name="T5" fmla="*/ 12 h 129"/>
                <a:gd name="T6" fmla="*/ 73 w 77"/>
                <a:gd name="T7" fmla="*/ 42 h 129"/>
                <a:gd name="T8" fmla="*/ 76 w 77"/>
                <a:gd name="T9" fmla="*/ 53 h 129"/>
                <a:gd name="T10" fmla="*/ 73 w 77"/>
                <a:gd name="T11" fmla="*/ 70 h 129"/>
                <a:gd name="T12" fmla="*/ 69 w 77"/>
                <a:gd name="T13" fmla="*/ 83 h 129"/>
                <a:gd name="T14" fmla="*/ 63 w 77"/>
                <a:gd name="T15" fmla="*/ 89 h 129"/>
                <a:gd name="T16" fmla="*/ 54 w 77"/>
                <a:gd name="T17" fmla="*/ 89 h 129"/>
                <a:gd name="T18" fmla="*/ 63 w 77"/>
                <a:gd name="T19" fmla="*/ 106 h 129"/>
                <a:gd name="T20" fmla="*/ 46 w 77"/>
                <a:gd name="T21" fmla="*/ 128 h 129"/>
                <a:gd name="T22" fmla="*/ 12 w 77"/>
                <a:gd name="T23" fmla="*/ 106 h 129"/>
                <a:gd name="T24" fmla="*/ 17 w 77"/>
                <a:gd name="T25" fmla="*/ 85 h 129"/>
                <a:gd name="T26" fmla="*/ 10 w 77"/>
                <a:gd name="T27" fmla="*/ 68 h 129"/>
                <a:gd name="T28" fmla="*/ 0 w 77"/>
                <a:gd name="T29" fmla="*/ 46 h 129"/>
                <a:gd name="T30" fmla="*/ 14 w 77"/>
                <a:gd name="T31" fmla="*/ 36 h 129"/>
                <a:gd name="T32" fmla="*/ 27 w 77"/>
                <a:gd name="T33" fmla="*/ 2 h 129"/>
                <a:gd name="T34" fmla="*/ 50 w 77"/>
                <a:gd name="T35" fmla="*/ 0 h 1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
                <a:gd name="T55" fmla="*/ 0 h 129"/>
                <a:gd name="T56" fmla="*/ 77 w 77"/>
                <a:gd name="T57" fmla="*/ 129 h 1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 h="129">
                  <a:moveTo>
                    <a:pt x="50" y="0"/>
                  </a:moveTo>
                  <a:lnTo>
                    <a:pt x="63" y="2"/>
                  </a:lnTo>
                  <a:lnTo>
                    <a:pt x="76" y="12"/>
                  </a:lnTo>
                  <a:lnTo>
                    <a:pt x="73" y="42"/>
                  </a:lnTo>
                  <a:lnTo>
                    <a:pt x="76" y="53"/>
                  </a:lnTo>
                  <a:lnTo>
                    <a:pt x="73" y="70"/>
                  </a:lnTo>
                  <a:lnTo>
                    <a:pt x="69" y="83"/>
                  </a:lnTo>
                  <a:lnTo>
                    <a:pt x="63" y="89"/>
                  </a:lnTo>
                  <a:lnTo>
                    <a:pt x="54" y="89"/>
                  </a:lnTo>
                  <a:lnTo>
                    <a:pt x="63" y="106"/>
                  </a:lnTo>
                  <a:lnTo>
                    <a:pt x="46" y="128"/>
                  </a:lnTo>
                  <a:lnTo>
                    <a:pt x="12" y="106"/>
                  </a:lnTo>
                  <a:lnTo>
                    <a:pt x="17" y="85"/>
                  </a:lnTo>
                  <a:lnTo>
                    <a:pt x="10" y="68"/>
                  </a:lnTo>
                  <a:lnTo>
                    <a:pt x="0" y="46"/>
                  </a:lnTo>
                  <a:lnTo>
                    <a:pt x="14" y="36"/>
                  </a:lnTo>
                  <a:lnTo>
                    <a:pt x="27" y="2"/>
                  </a:lnTo>
                  <a:lnTo>
                    <a:pt x="50" y="0"/>
                  </a:lnTo>
                </a:path>
              </a:pathLst>
            </a:custGeom>
            <a:solidFill>
              <a:srgbClr val="FFE1D5"/>
            </a:solidFill>
            <a:ln w="9525" cap="rnd">
              <a:noFill/>
              <a:round/>
              <a:headEnd/>
              <a:tailEnd/>
            </a:ln>
          </p:spPr>
          <p:txBody>
            <a:bodyPr/>
            <a:lstStyle/>
            <a:p>
              <a:endParaRPr lang="zh-CN" altLang="en-US"/>
            </a:p>
          </p:txBody>
        </p:sp>
        <p:sp>
          <p:nvSpPr>
            <p:cNvPr id="21581" name="Freeform 199"/>
            <p:cNvSpPr>
              <a:spLocks/>
            </p:cNvSpPr>
            <p:nvPr/>
          </p:nvSpPr>
          <p:spPr bwMode="auto">
            <a:xfrm>
              <a:off x="1665" y="2812"/>
              <a:ext cx="87" cy="128"/>
            </a:xfrm>
            <a:custGeom>
              <a:avLst/>
              <a:gdLst>
                <a:gd name="T0" fmla="*/ 56 w 87"/>
                <a:gd name="T1" fmla="*/ 0 h 128"/>
                <a:gd name="T2" fmla="*/ 71 w 87"/>
                <a:gd name="T3" fmla="*/ 2 h 128"/>
                <a:gd name="T4" fmla="*/ 86 w 87"/>
                <a:gd name="T5" fmla="*/ 12 h 128"/>
                <a:gd name="T6" fmla="*/ 83 w 87"/>
                <a:gd name="T7" fmla="*/ 41 h 128"/>
                <a:gd name="T8" fmla="*/ 86 w 87"/>
                <a:gd name="T9" fmla="*/ 52 h 128"/>
                <a:gd name="T10" fmla="*/ 83 w 87"/>
                <a:gd name="T11" fmla="*/ 69 h 128"/>
                <a:gd name="T12" fmla="*/ 78 w 87"/>
                <a:gd name="T13" fmla="*/ 82 h 128"/>
                <a:gd name="T14" fmla="*/ 71 w 87"/>
                <a:gd name="T15" fmla="*/ 88 h 128"/>
                <a:gd name="T16" fmla="*/ 40 w 87"/>
                <a:gd name="T17" fmla="*/ 81 h 128"/>
                <a:gd name="T18" fmla="*/ 69 w 87"/>
                <a:gd name="T19" fmla="*/ 86 h 128"/>
                <a:gd name="T20" fmla="*/ 71 w 87"/>
                <a:gd name="T21" fmla="*/ 105 h 128"/>
                <a:gd name="T22" fmla="*/ 52 w 87"/>
                <a:gd name="T23" fmla="*/ 127 h 128"/>
                <a:gd name="T24" fmla="*/ 14 w 87"/>
                <a:gd name="T25" fmla="*/ 105 h 128"/>
                <a:gd name="T26" fmla="*/ 19 w 87"/>
                <a:gd name="T27" fmla="*/ 84 h 128"/>
                <a:gd name="T28" fmla="*/ 12 w 87"/>
                <a:gd name="T29" fmla="*/ 67 h 128"/>
                <a:gd name="T30" fmla="*/ 0 w 87"/>
                <a:gd name="T31" fmla="*/ 46 h 128"/>
                <a:gd name="T32" fmla="*/ 16 w 87"/>
                <a:gd name="T33" fmla="*/ 36 h 128"/>
                <a:gd name="T34" fmla="*/ 30 w 87"/>
                <a:gd name="T35" fmla="*/ 2 h 128"/>
                <a:gd name="T36" fmla="*/ 56 w 8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7"/>
                <a:gd name="T58" fmla="*/ 0 h 128"/>
                <a:gd name="T59" fmla="*/ 87 w 8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7" h="128">
                  <a:moveTo>
                    <a:pt x="56" y="0"/>
                  </a:moveTo>
                  <a:lnTo>
                    <a:pt x="71" y="2"/>
                  </a:lnTo>
                  <a:lnTo>
                    <a:pt x="86" y="12"/>
                  </a:lnTo>
                  <a:lnTo>
                    <a:pt x="83" y="41"/>
                  </a:lnTo>
                  <a:lnTo>
                    <a:pt x="86" y="52"/>
                  </a:lnTo>
                  <a:lnTo>
                    <a:pt x="83" y="69"/>
                  </a:lnTo>
                  <a:lnTo>
                    <a:pt x="78" y="82"/>
                  </a:lnTo>
                  <a:lnTo>
                    <a:pt x="71" y="88"/>
                  </a:lnTo>
                  <a:lnTo>
                    <a:pt x="40" y="81"/>
                  </a:lnTo>
                  <a:lnTo>
                    <a:pt x="69" y="86"/>
                  </a:lnTo>
                  <a:lnTo>
                    <a:pt x="71" y="105"/>
                  </a:lnTo>
                  <a:lnTo>
                    <a:pt x="52" y="127"/>
                  </a:lnTo>
                  <a:lnTo>
                    <a:pt x="14" y="105"/>
                  </a:lnTo>
                  <a:lnTo>
                    <a:pt x="19" y="84"/>
                  </a:lnTo>
                  <a:lnTo>
                    <a:pt x="12" y="67"/>
                  </a:lnTo>
                  <a:lnTo>
                    <a:pt x="0" y="46"/>
                  </a:lnTo>
                  <a:lnTo>
                    <a:pt x="16" y="36"/>
                  </a:lnTo>
                  <a:lnTo>
                    <a:pt x="30" y="2"/>
                  </a:lnTo>
                  <a:lnTo>
                    <a:pt x="56" y="0"/>
                  </a:lnTo>
                </a:path>
              </a:pathLst>
            </a:custGeom>
            <a:solidFill>
              <a:srgbClr val="FFE1D5"/>
            </a:solidFill>
            <a:ln w="12699" cap="rnd">
              <a:solidFill>
                <a:srgbClr val="000000"/>
              </a:solidFill>
              <a:round/>
              <a:headEnd/>
              <a:tailEnd/>
            </a:ln>
          </p:spPr>
          <p:txBody>
            <a:bodyPr/>
            <a:lstStyle/>
            <a:p>
              <a:endParaRPr lang="zh-CN" altLang="en-US"/>
            </a:p>
          </p:txBody>
        </p:sp>
        <p:sp>
          <p:nvSpPr>
            <p:cNvPr id="21582" name="Freeform 200"/>
            <p:cNvSpPr>
              <a:spLocks/>
            </p:cNvSpPr>
            <p:nvPr/>
          </p:nvSpPr>
          <p:spPr bwMode="auto">
            <a:xfrm>
              <a:off x="1657" y="2799"/>
              <a:ext cx="83" cy="97"/>
            </a:xfrm>
            <a:custGeom>
              <a:avLst/>
              <a:gdLst>
                <a:gd name="T0" fmla="*/ 82 w 83"/>
                <a:gd name="T1" fmla="*/ 0 h 97"/>
                <a:gd name="T2" fmla="*/ 37 w 83"/>
                <a:gd name="T3" fmla="*/ 25 h 97"/>
                <a:gd name="T4" fmla="*/ 42 w 83"/>
                <a:gd name="T5" fmla="*/ 32 h 97"/>
                <a:gd name="T6" fmla="*/ 44 w 83"/>
                <a:gd name="T7" fmla="*/ 42 h 97"/>
                <a:gd name="T8" fmla="*/ 42 w 83"/>
                <a:gd name="T9" fmla="*/ 53 h 97"/>
                <a:gd name="T10" fmla="*/ 35 w 83"/>
                <a:gd name="T11" fmla="*/ 68 h 97"/>
                <a:gd name="T12" fmla="*/ 27 w 83"/>
                <a:gd name="T13" fmla="*/ 57 h 97"/>
                <a:gd name="T14" fmla="*/ 21 w 83"/>
                <a:gd name="T15" fmla="*/ 59 h 97"/>
                <a:gd name="T16" fmla="*/ 14 w 83"/>
                <a:gd name="T17" fmla="*/ 63 h 97"/>
                <a:gd name="T18" fmla="*/ 27 w 83"/>
                <a:gd name="T19" fmla="*/ 76 h 97"/>
                <a:gd name="T20" fmla="*/ 27 w 83"/>
                <a:gd name="T21" fmla="*/ 89 h 97"/>
                <a:gd name="T22" fmla="*/ 27 w 83"/>
                <a:gd name="T23" fmla="*/ 96 h 97"/>
                <a:gd name="T24" fmla="*/ 12 w 83"/>
                <a:gd name="T25" fmla="*/ 72 h 97"/>
                <a:gd name="T26" fmla="*/ 2 w 83"/>
                <a:gd name="T27" fmla="*/ 53 h 97"/>
                <a:gd name="T28" fmla="*/ 0 w 83"/>
                <a:gd name="T29" fmla="*/ 40 h 97"/>
                <a:gd name="T30" fmla="*/ 2 w 83"/>
                <a:gd name="T31" fmla="*/ 32 h 97"/>
                <a:gd name="T32" fmla="*/ 8 w 83"/>
                <a:gd name="T33" fmla="*/ 23 h 97"/>
                <a:gd name="T34" fmla="*/ 14 w 83"/>
                <a:gd name="T35" fmla="*/ 17 h 97"/>
                <a:gd name="T36" fmla="*/ 23 w 83"/>
                <a:gd name="T37" fmla="*/ 12 h 97"/>
                <a:gd name="T38" fmla="*/ 31 w 83"/>
                <a:gd name="T39" fmla="*/ 8 h 97"/>
                <a:gd name="T40" fmla="*/ 46 w 83"/>
                <a:gd name="T41" fmla="*/ 4 h 97"/>
                <a:gd name="T42" fmla="*/ 62 w 83"/>
                <a:gd name="T43" fmla="*/ 0 h 97"/>
                <a:gd name="T44" fmla="*/ 82 w 83"/>
                <a:gd name="T45" fmla="*/ 0 h 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97"/>
                <a:gd name="T71" fmla="*/ 83 w 83"/>
                <a:gd name="T72" fmla="*/ 97 h 9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97">
                  <a:moveTo>
                    <a:pt x="82" y="0"/>
                  </a:moveTo>
                  <a:lnTo>
                    <a:pt x="37" y="25"/>
                  </a:lnTo>
                  <a:lnTo>
                    <a:pt x="42" y="32"/>
                  </a:lnTo>
                  <a:lnTo>
                    <a:pt x="44" y="42"/>
                  </a:lnTo>
                  <a:lnTo>
                    <a:pt x="42" y="53"/>
                  </a:lnTo>
                  <a:lnTo>
                    <a:pt x="35" y="68"/>
                  </a:lnTo>
                  <a:lnTo>
                    <a:pt x="27" y="57"/>
                  </a:lnTo>
                  <a:lnTo>
                    <a:pt x="21" y="59"/>
                  </a:lnTo>
                  <a:lnTo>
                    <a:pt x="14" y="63"/>
                  </a:lnTo>
                  <a:lnTo>
                    <a:pt x="27" y="76"/>
                  </a:lnTo>
                  <a:lnTo>
                    <a:pt x="27" y="89"/>
                  </a:lnTo>
                  <a:lnTo>
                    <a:pt x="27" y="96"/>
                  </a:lnTo>
                  <a:lnTo>
                    <a:pt x="12" y="72"/>
                  </a:lnTo>
                  <a:lnTo>
                    <a:pt x="2" y="53"/>
                  </a:lnTo>
                  <a:lnTo>
                    <a:pt x="0" y="40"/>
                  </a:lnTo>
                  <a:lnTo>
                    <a:pt x="2" y="32"/>
                  </a:lnTo>
                  <a:lnTo>
                    <a:pt x="8" y="23"/>
                  </a:lnTo>
                  <a:lnTo>
                    <a:pt x="14" y="17"/>
                  </a:lnTo>
                  <a:lnTo>
                    <a:pt x="23" y="12"/>
                  </a:lnTo>
                  <a:lnTo>
                    <a:pt x="31" y="8"/>
                  </a:lnTo>
                  <a:lnTo>
                    <a:pt x="46" y="4"/>
                  </a:lnTo>
                  <a:lnTo>
                    <a:pt x="62" y="0"/>
                  </a:lnTo>
                  <a:lnTo>
                    <a:pt x="82" y="0"/>
                  </a:lnTo>
                </a:path>
              </a:pathLst>
            </a:custGeom>
            <a:solidFill>
              <a:srgbClr val="8F5B1A"/>
            </a:solidFill>
            <a:ln w="9525" cap="rnd">
              <a:noFill/>
              <a:round/>
              <a:headEnd/>
              <a:tailEnd/>
            </a:ln>
          </p:spPr>
          <p:txBody>
            <a:bodyPr/>
            <a:lstStyle/>
            <a:p>
              <a:endParaRPr lang="zh-CN" altLang="en-US"/>
            </a:p>
          </p:txBody>
        </p:sp>
        <p:sp>
          <p:nvSpPr>
            <p:cNvPr id="21583" name="Freeform 201"/>
            <p:cNvSpPr>
              <a:spLocks/>
            </p:cNvSpPr>
            <p:nvPr/>
          </p:nvSpPr>
          <p:spPr bwMode="auto">
            <a:xfrm>
              <a:off x="1657" y="2799"/>
              <a:ext cx="94" cy="97"/>
            </a:xfrm>
            <a:custGeom>
              <a:avLst/>
              <a:gdLst>
                <a:gd name="T0" fmla="*/ 93 w 94"/>
                <a:gd name="T1" fmla="*/ 22 h 97"/>
                <a:gd name="T2" fmla="*/ 38 w 94"/>
                <a:gd name="T3" fmla="*/ 25 h 97"/>
                <a:gd name="T4" fmla="*/ 42 w 94"/>
                <a:gd name="T5" fmla="*/ 32 h 97"/>
                <a:gd name="T6" fmla="*/ 44 w 94"/>
                <a:gd name="T7" fmla="*/ 42 h 97"/>
                <a:gd name="T8" fmla="*/ 42 w 94"/>
                <a:gd name="T9" fmla="*/ 53 h 97"/>
                <a:gd name="T10" fmla="*/ 36 w 94"/>
                <a:gd name="T11" fmla="*/ 68 h 97"/>
                <a:gd name="T12" fmla="*/ 27 w 94"/>
                <a:gd name="T13" fmla="*/ 57 h 97"/>
                <a:gd name="T14" fmla="*/ 21 w 94"/>
                <a:gd name="T15" fmla="*/ 59 h 97"/>
                <a:gd name="T16" fmla="*/ 15 w 94"/>
                <a:gd name="T17" fmla="*/ 63 h 97"/>
                <a:gd name="T18" fmla="*/ 27 w 94"/>
                <a:gd name="T19" fmla="*/ 76 h 97"/>
                <a:gd name="T20" fmla="*/ 27 w 94"/>
                <a:gd name="T21" fmla="*/ 89 h 97"/>
                <a:gd name="T22" fmla="*/ 27 w 94"/>
                <a:gd name="T23" fmla="*/ 96 h 97"/>
                <a:gd name="T24" fmla="*/ 12 w 94"/>
                <a:gd name="T25" fmla="*/ 72 h 97"/>
                <a:gd name="T26" fmla="*/ 2 w 94"/>
                <a:gd name="T27" fmla="*/ 53 h 97"/>
                <a:gd name="T28" fmla="*/ 0 w 94"/>
                <a:gd name="T29" fmla="*/ 40 h 97"/>
                <a:gd name="T30" fmla="*/ 2 w 94"/>
                <a:gd name="T31" fmla="*/ 32 h 97"/>
                <a:gd name="T32" fmla="*/ 8 w 94"/>
                <a:gd name="T33" fmla="*/ 23 h 97"/>
                <a:gd name="T34" fmla="*/ 15 w 94"/>
                <a:gd name="T35" fmla="*/ 17 h 97"/>
                <a:gd name="T36" fmla="*/ 23 w 94"/>
                <a:gd name="T37" fmla="*/ 12 h 97"/>
                <a:gd name="T38" fmla="*/ 36 w 94"/>
                <a:gd name="T39" fmla="*/ 4 h 97"/>
                <a:gd name="T40" fmla="*/ 46 w 94"/>
                <a:gd name="T41" fmla="*/ 4 h 97"/>
                <a:gd name="T42" fmla="*/ 63 w 94"/>
                <a:gd name="T43" fmla="*/ 0 h 97"/>
                <a:gd name="T44" fmla="*/ 82 w 94"/>
                <a:gd name="T45" fmla="*/ 6 h 97"/>
                <a:gd name="T46" fmla="*/ 93 w 94"/>
                <a:gd name="T47" fmla="*/ 22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97"/>
                <a:gd name="T74" fmla="*/ 94 w 94"/>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97">
                  <a:moveTo>
                    <a:pt x="93" y="22"/>
                  </a:moveTo>
                  <a:lnTo>
                    <a:pt x="38" y="25"/>
                  </a:lnTo>
                  <a:lnTo>
                    <a:pt x="42" y="32"/>
                  </a:lnTo>
                  <a:lnTo>
                    <a:pt x="44" y="42"/>
                  </a:lnTo>
                  <a:lnTo>
                    <a:pt x="42" y="53"/>
                  </a:lnTo>
                  <a:lnTo>
                    <a:pt x="36" y="68"/>
                  </a:lnTo>
                  <a:lnTo>
                    <a:pt x="27" y="57"/>
                  </a:lnTo>
                  <a:lnTo>
                    <a:pt x="21" y="59"/>
                  </a:lnTo>
                  <a:lnTo>
                    <a:pt x="15" y="63"/>
                  </a:lnTo>
                  <a:lnTo>
                    <a:pt x="27" y="76"/>
                  </a:lnTo>
                  <a:lnTo>
                    <a:pt x="27" y="89"/>
                  </a:lnTo>
                  <a:lnTo>
                    <a:pt x="27" y="96"/>
                  </a:lnTo>
                  <a:lnTo>
                    <a:pt x="12" y="72"/>
                  </a:lnTo>
                  <a:lnTo>
                    <a:pt x="2" y="53"/>
                  </a:lnTo>
                  <a:lnTo>
                    <a:pt x="0" y="40"/>
                  </a:lnTo>
                  <a:lnTo>
                    <a:pt x="2" y="32"/>
                  </a:lnTo>
                  <a:lnTo>
                    <a:pt x="8" y="23"/>
                  </a:lnTo>
                  <a:lnTo>
                    <a:pt x="15" y="17"/>
                  </a:lnTo>
                  <a:lnTo>
                    <a:pt x="23" y="12"/>
                  </a:lnTo>
                  <a:lnTo>
                    <a:pt x="36" y="4"/>
                  </a:lnTo>
                  <a:lnTo>
                    <a:pt x="46" y="4"/>
                  </a:lnTo>
                  <a:lnTo>
                    <a:pt x="63" y="0"/>
                  </a:lnTo>
                  <a:lnTo>
                    <a:pt x="82" y="6"/>
                  </a:lnTo>
                  <a:lnTo>
                    <a:pt x="93" y="22"/>
                  </a:lnTo>
                </a:path>
              </a:pathLst>
            </a:custGeom>
            <a:solidFill>
              <a:srgbClr val="8F5B1A"/>
            </a:solidFill>
            <a:ln w="12699" cap="rnd">
              <a:solidFill>
                <a:srgbClr val="000000"/>
              </a:solidFill>
              <a:round/>
              <a:headEnd/>
              <a:tailEnd/>
            </a:ln>
          </p:spPr>
          <p:txBody>
            <a:bodyPr/>
            <a:lstStyle/>
            <a:p>
              <a:endParaRPr lang="zh-CN" altLang="en-US"/>
            </a:p>
          </p:txBody>
        </p:sp>
        <p:sp>
          <p:nvSpPr>
            <p:cNvPr id="21584" name="Freeform 202"/>
            <p:cNvSpPr>
              <a:spLocks/>
            </p:cNvSpPr>
            <p:nvPr/>
          </p:nvSpPr>
          <p:spPr bwMode="auto">
            <a:xfrm>
              <a:off x="1708" y="2837"/>
              <a:ext cx="20" cy="17"/>
            </a:xfrm>
            <a:custGeom>
              <a:avLst/>
              <a:gdLst>
                <a:gd name="T0" fmla="*/ 19 w 20"/>
                <a:gd name="T1" fmla="*/ 0 h 17"/>
                <a:gd name="T2" fmla="*/ 14 w 20"/>
                <a:gd name="T3" fmla="*/ 16 h 17"/>
                <a:gd name="T4" fmla="*/ 0 w 20"/>
                <a:gd name="T5" fmla="*/ 16 h 17"/>
                <a:gd name="T6" fmla="*/ 2 w 20"/>
                <a:gd name="T7" fmla="*/ 5 h 17"/>
                <a:gd name="T8" fmla="*/ 6 w 20"/>
                <a:gd name="T9" fmla="*/ 0 h 17"/>
                <a:gd name="T10" fmla="*/ 19 w 20"/>
                <a:gd name="T11" fmla="*/ 0 h 17"/>
                <a:gd name="T12" fmla="*/ 0 60000 65536"/>
                <a:gd name="T13" fmla="*/ 0 60000 65536"/>
                <a:gd name="T14" fmla="*/ 0 60000 65536"/>
                <a:gd name="T15" fmla="*/ 0 60000 65536"/>
                <a:gd name="T16" fmla="*/ 0 60000 65536"/>
                <a:gd name="T17" fmla="*/ 0 60000 65536"/>
                <a:gd name="T18" fmla="*/ 0 w 20"/>
                <a:gd name="T19" fmla="*/ 0 h 17"/>
                <a:gd name="T20" fmla="*/ 20 w 20"/>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0" h="17">
                  <a:moveTo>
                    <a:pt x="19" y="0"/>
                  </a:moveTo>
                  <a:lnTo>
                    <a:pt x="14" y="16"/>
                  </a:lnTo>
                  <a:lnTo>
                    <a:pt x="0" y="16"/>
                  </a:lnTo>
                  <a:lnTo>
                    <a:pt x="2" y="5"/>
                  </a:lnTo>
                  <a:lnTo>
                    <a:pt x="6" y="0"/>
                  </a:lnTo>
                  <a:lnTo>
                    <a:pt x="19" y="0"/>
                  </a:lnTo>
                </a:path>
              </a:pathLst>
            </a:custGeom>
            <a:solidFill>
              <a:srgbClr val="000000"/>
            </a:solidFill>
            <a:ln w="9525" cap="rnd">
              <a:noFill/>
              <a:round/>
              <a:headEnd/>
              <a:tailEnd/>
            </a:ln>
          </p:spPr>
          <p:txBody>
            <a:bodyPr/>
            <a:lstStyle/>
            <a:p>
              <a:endParaRPr lang="zh-CN" altLang="en-US"/>
            </a:p>
          </p:txBody>
        </p:sp>
        <p:sp>
          <p:nvSpPr>
            <p:cNvPr id="21585" name="Freeform 203"/>
            <p:cNvSpPr>
              <a:spLocks/>
            </p:cNvSpPr>
            <p:nvPr/>
          </p:nvSpPr>
          <p:spPr bwMode="auto">
            <a:xfrm>
              <a:off x="1708" y="2837"/>
              <a:ext cx="20" cy="17"/>
            </a:xfrm>
            <a:custGeom>
              <a:avLst/>
              <a:gdLst>
                <a:gd name="T0" fmla="*/ 19 w 20"/>
                <a:gd name="T1" fmla="*/ 0 h 17"/>
                <a:gd name="T2" fmla="*/ 14 w 20"/>
                <a:gd name="T3" fmla="*/ 16 h 17"/>
                <a:gd name="T4" fmla="*/ 0 w 20"/>
                <a:gd name="T5" fmla="*/ 16 h 17"/>
                <a:gd name="T6" fmla="*/ 2 w 20"/>
                <a:gd name="T7" fmla="*/ 5 h 17"/>
                <a:gd name="T8" fmla="*/ 6 w 20"/>
                <a:gd name="T9" fmla="*/ 0 h 17"/>
                <a:gd name="T10" fmla="*/ 19 w 20"/>
                <a:gd name="T11" fmla="*/ 0 h 17"/>
                <a:gd name="T12" fmla="*/ 0 60000 65536"/>
                <a:gd name="T13" fmla="*/ 0 60000 65536"/>
                <a:gd name="T14" fmla="*/ 0 60000 65536"/>
                <a:gd name="T15" fmla="*/ 0 60000 65536"/>
                <a:gd name="T16" fmla="*/ 0 60000 65536"/>
                <a:gd name="T17" fmla="*/ 0 60000 65536"/>
                <a:gd name="T18" fmla="*/ 0 w 20"/>
                <a:gd name="T19" fmla="*/ 0 h 17"/>
                <a:gd name="T20" fmla="*/ 20 w 20"/>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0" h="17">
                  <a:moveTo>
                    <a:pt x="19" y="0"/>
                  </a:moveTo>
                  <a:lnTo>
                    <a:pt x="14" y="16"/>
                  </a:lnTo>
                  <a:lnTo>
                    <a:pt x="0" y="16"/>
                  </a:lnTo>
                  <a:lnTo>
                    <a:pt x="2" y="5"/>
                  </a:lnTo>
                  <a:lnTo>
                    <a:pt x="6" y="0"/>
                  </a:lnTo>
                  <a:lnTo>
                    <a:pt x="19" y="0"/>
                  </a:lnTo>
                </a:path>
              </a:pathLst>
            </a:custGeom>
            <a:solidFill>
              <a:srgbClr val="000000"/>
            </a:solidFill>
            <a:ln w="12699" cap="rnd">
              <a:solidFill>
                <a:srgbClr val="000000"/>
              </a:solidFill>
              <a:round/>
              <a:headEnd/>
              <a:tailEnd/>
            </a:ln>
          </p:spPr>
          <p:txBody>
            <a:bodyPr/>
            <a:lstStyle/>
            <a:p>
              <a:endParaRPr lang="zh-CN" altLang="en-US"/>
            </a:p>
          </p:txBody>
        </p:sp>
        <p:sp>
          <p:nvSpPr>
            <p:cNvPr id="21586" name="Freeform 204"/>
            <p:cNvSpPr>
              <a:spLocks/>
            </p:cNvSpPr>
            <p:nvPr/>
          </p:nvSpPr>
          <p:spPr bwMode="auto">
            <a:xfrm>
              <a:off x="1733" y="2837"/>
              <a:ext cx="17" cy="17"/>
            </a:xfrm>
            <a:custGeom>
              <a:avLst/>
              <a:gdLst>
                <a:gd name="T0" fmla="*/ 12 w 17"/>
                <a:gd name="T1" fmla="*/ 5 h 17"/>
                <a:gd name="T2" fmla="*/ 8 w 17"/>
                <a:gd name="T3" fmla="*/ 0 h 17"/>
                <a:gd name="T4" fmla="*/ 0 w 17"/>
                <a:gd name="T5" fmla="*/ 5 h 17"/>
                <a:gd name="T6" fmla="*/ 4 w 17"/>
                <a:gd name="T7" fmla="*/ 16 h 17"/>
                <a:gd name="T8" fmla="*/ 16 w 17"/>
                <a:gd name="T9" fmla="*/ 11 h 17"/>
                <a:gd name="T10" fmla="*/ 12 w 17"/>
                <a:gd name="T11" fmla="*/ 5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2" y="5"/>
                  </a:moveTo>
                  <a:lnTo>
                    <a:pt x="8" y="0"/>
                  </a:lnTo>
                  <a:lnTo>
                    <a:pt x="0" y="5"/>
                  </a:lnTo>
                  <a:lnTo>
                    <a:pt x="4" y="16"/>
                  </a:lnTo>
                  <a:lnTo>
                    <a:pt x="16" y="11"/>
                  </a:lnTo>
                  <a:lnTo>
                    <a:pt x="12" y="5"/>
                  </a:lnTo>
                </a:path>
              </a:pathLst>
            </a:custGeom>
            <a:solidFill>
              <a:srgbClr val="000000"/>
            </a:solidFill>
            <a:ln w="9525" cap="rnd">
              <a:noFill/>
              <a:round/>
              <a:headEnd/>
              <a:tailEnd/>
            </a:ln>
          </p:spPr>
          <p:txBody>
            <a:bodyPr/>
            <a:lstStyle/>
            <a:p>
              <a:endParaRPr lang="zh-CN" altLang="en-US"/>
            </a:p>
          </p:txBody>
        </p:sp>
        <p:sp>
          <p:nvSpPr>
            <p:cNvPr id="21587" name="Freeform 205"/>
            <p:cNvSpPr>
              <a:spLocks/>
            </p:cNvSpPr>
            <p:nvPr/>
          </p:nvSpPr>
          <p:spPr bwMode="auto">
            <a:xfrm>
              <a:off x="1739" y="2837"/>
              <a:ext cx="17" cy="17"/>
            </a:xfrm>
            <a:custGeom>
              <a:avLst/>
              <a:gdLst>
                <a:gd name="T0" fmla="*/ 12 w 17"/>
                <a:gd name="T1" fmla="*/ 5 h 17"/>
                <a:gd name="T2" fmla="*/ 8 w 17"/>
                <a:gd name="T3" fmla="*/ 0 h 17"/>
                <a:gd name="T4" fmla="*/ 0 w 17"/>
                <a:gd name="T5" fmla="*/ 5 h 17"/>
                <a:gd name="T6" fmla="*/ 4 w 17"/>
                <a:gd name="T7" fmla="*/ 16 h 17"/>
                <a:gd name="T8" fmla="*/ 16 w 17"/>
                <a:gd name="T9" fmla="*/ 11 h 17"/>
                <a:gd name="T10" fmla="*/ 12 w 17"/>
                <a:gd name="T11" fmla="*/ 5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2" y="5"/>
                  </a:moveTo>
                  <a:lnTo>
                    <a:pt x="8" y="0"/>
                  </a:lnTo>
                  <a:lnTo>
                    <a:pt x="0" y="5"/>
                  </a:lnTo>
                  <a:lnTo>
                    <a:pt x="4" y="16"/>
                  </a:lnTo>
                  <a:lnTo>
                    <a:pt x="16" y="11"/>
                  </a:lnTo>
                  <a:lnTo>
                    <a:pt x="12" y="5"/>
                  </a:lnTo>
                </a:path>
              </a:pathLst>
            </a:custGeom>
            <a:solidFill>
              <a:srgbClr val="000000"/>
            </a:solidFill>
            <a:ln w="12699" cap="rnd">
              <a:solidFill>
                <a:srgbClr val="000000"/>
              </a:solidFill>
              <a:round/>
              <a:headEnd/>
              <a:tailEnd/>
            </a:ln>
          </p:spPr>
          <p:txBody>
            <a:bodyPr/>
            <a:lstStyle/>
            <a:p>
              <a:endParaRPr lang="zh-CN" altLang="en-US"/>
            </a:p>
          </p:txBody>
        </p:sp>
        <p:sp>
          <p:nvSpPr>
            <p:cNvPr id="21588" name="Freeform 206"/>
            <p:cNvSpPr>
              <a:spLocks/>
            </p:cNvSpPr>
            <p:nvPr/>
          </p:nvSpPr>
          <p:spPr bwMode="auto">
            <a:xfrm>
              <a:off x="1661" y="2904"/>
              <a:ext cx="86" cy="164"/>
            </a:xfrm>
            <a:custGeom>
              <a:avLst/>
              <a:gdLst>
                <a:gd name="T0" fmla="*/ 23 w 86"/>
                <a:gd name="T1" fmla="*/ 0 h 164"/>
                <a:gd name="T2" fmla="*/ 57 w 86"/>
                <a:gd name="T3" fmla="*/ 27 h 164"/>
                <a:gd name="T4" fmla="*/ 68 w 86"/>
                <a:gd name="T5" fmla="*/ 8 h 164"/>
                <a:gd name="T6" fmla="*/ 83 w 86"/>
                <a:gd name="T7" fmla="*/ 17 h 164"/>
                <a:gd name="T8" fmla="*/ 85 w 86"/>
                <a:gd name="T9" fmla="*/ 69 h 164"/>
                <a:gd name="T10" fmla="*/ 61 w 86"/>
                <a:gd name="T11" fmla="*/ 163 h 164"/>
                <a:gd name="T12" fmla="*/ 6 w 86"/>
                <a:gd name="T13" fmla="*/ 76 h 164"/>
                <a:gd name="T14" fmla="*/ 0 w 86"/>
                <a:gd name="T15" fmla="*/ 23 h 164"/>
                <a:gd name="T16" fmla="*/ 10 w 86"/>
                <a:gd name="T17" fmla="*/ 14 h 164"/>
                <a:gd name="T18" fmla="*/ 17 w 86"/>
                <a:gd name="T19" fmla="*/ 10 h 164"/>
                <a:gd name="T20" fmla="*/ 23 w 86"/>
                <a:gd name="T21" fmla="*/ 0 h 1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64"/>
                <a:gd name="T35" fmla="*/ 86 w 86"/>
                <a:gd name="T36" fmla="*/ 164 h 1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64">
                  <a:moveTo>
                    <a:pt x="23" y="0"/>
                  </a:moveTo>
                  <a:lnTo>
                    <a:pt x="57" y="27"/>
                  </a:lnTo>
                  <a:lnTo>
                    <a:pt x="68" y="8"/>
                  </a:lnTo>
                  <a:lnTo>
                    <a:pt x="83" y="17"/>
                  </a:lnTo>
                  <a:lnTo>
                    <a:pt x="85" y="69"/>
                  </a:lnTo>
                  <a:lnTo>
                    <a:pt x="61" y="163"/>
                  </a:lnTo>
                  <a:lnTo>
                    <a:pt x="6" y="76"/>
                  </a:lnTo>
                  <a:lnTo>
                    <a:pt x="0" y="23"/>
                  </a:lnTo>
                  <a:lnTo>
                    <a:pt x="10" y="14"/>
                  </a:lnTo>
                  <a:lnTo>
                    <a:pt x="17" y="10"/>
                  </a:lnTo>
                  <a:lnTo>
                    <a:pt x="23" y="0"/>
                  </a:lnTo>
                </a:path>
              </a:pathLst>
            </a:custGeom>
            <a:solidFill>
              <a:srgbClr val="D5F3FF"/>
            </a:solidFill>
            <a:ln w="9525" cap="rnd">
              <a:noFill/>
              <a:round/>
              <a:headEnd/>
              <a:tailEnd/>
            </a:ln>
          </p:spPr>
          <p:txBody>
            <a:bodyPr/>
            <a:lstStyle/>
            <a:p>
              <a:endParaRPr lang="zh-CN" altLang="en-US"/>
            </a:p>
          </p:txBody>
        </p:sp>
        <p:sp>
          <p:nvSpPr>
            <p:cNvPr id="21589" name="Freeform 207"/>
            <p:cNvSpPr>
              <a:spLocks/>
            </p:cNvSpPr>
            <p:nvPr/>
          </p:nvSpPr>
          <p:spPr bwMode="auto">
            <a:xfrm>
              <a:off x="1661" y="2904"/>
              <a:ext cx="86" cy="164"/>
            </a:xfrm>
            <a:custGeom>
              <a:avLst/>
              <a:gdLst>
                <a:gd name="T0" fmla="*/ 23 w 86"/>
                <a:gd name="T1" fmla="*/ 0 h 164"/>
                <a:gd name="T2" fmla="*/ 57 w 86"/>
                <a:gd name="T3" fmla="*/ 27 h 164"/>
                <a:gd name="T4" fmla="*/ 76 w 86"/>
                <a:gd name="T5" fmla="*/ 4 h 164"/>
                <a:gd name="T6" fmla="*/ 83 w 86"/>
                <a:gd name="T7" fmla="*/ 17 h 164"/>
                <a:gd name="T8" fmla="*/ 85 w 86"/>
                <a:gd name="T9" fmla="*/ 69 h 164"/>
                <a:gd name="T10" fmla="*/ 61 w 86"/>
                <a:gd name="T11" fmla="*/ 163 h 164"/>
                <a:gd name="T12" fmla="*/ 6 w 86"/>
                <a:gd name="T13" fmla="*/ 76 h 164"/>
                <a:gd name="T14" fmla="*/ 0 w 86"/>
                <a:gd name="T15" fmla="*/ 23 h 164"/>
                <a:gd name="T16" fmla="*/ 10 w 86"/>
                <a:gd name="T17" fmla="*/ 14 h 164"/>
                <a:gd name="T18" fmla="*/ 17 w 86"/>
                <a:gd name="T19" fmla="*/ 10 h 164"/>
                <a:gd name="T20" fmla="*/ 23 w 86"/>
                <a:gd name="T21" fmla="*/ 0 h 1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64"/>
                <a:gd name="T35" fmla="*/ 86 w 86"/>
                <a:gd name="T36" fmla="*/ 164 h 1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64">
                  <a:moveTo>
                    <a:pt x="23" y="0"/>
                  </a:moveTo>
                  <a:lnTo>
                    <a:pt x="57" y="27"/>
                  </a:lnTo>
                  <a:lnTo>
                    <a:pt x="76" y="4"/>
                  </a:lnTo>
                  <a:lnTo>
                    <a:pt x="83" y="17"/>
                  </a:lnTo>
                  <a:lnTo>
                    <a:pt x="85" y="69"/>
                  </a:lnTo>
                  <a:lnTo>
                    <a:pt x="61" y="163"/>
                  </a:lnTo>
                  <a:lnTo>
                    <a:pt x="6" y="76"/>
                  </a:lnTo>
                  <a:lnTo>
                    <a:pt x="0" y="23"/>
                  </a:lnTo>
                  <a:lnTo>
                    <a:pt x="10" y="14"/>
                  </a:lnTo>
                  <a:lnTo>
                    <a:pt x="17" y="10"/>
                  </a:lnTo>
                  <a:lnTo>
                    <a:pt x="23" y="0"/>
                  </a:lnTo>
                </a:path>
              </a:pathLst>
            </a:custGeom>
            <a:solidFill>
              <a:srgbClr val="D5F3FF"/>
            </a:solidFill>
            <a:ln w="12699" cap="rnd">
              <a:solidFill>
                <a:srgbClr val="000000"/>
              </a:solidFill>
              <a:round/>
              <a:headEnd/>
              <a:tailEnd/>
            </a:ln>
          </p:spPr>
          <p:txBody>
            <a:bodyPr/>
            <a:lstStyle/>
            <a:p>
              <a:endParaRPr lang="zh-CN" altLang="en-US"/>
            </a:p>
          </p:txBody>
        </p:sp>
        <p:sp>
          <p:nvSpPr>
            <p:cNvPr id="21590" name="Freeform 208"/>
            <p:cNvSpPr>
              <a:spLocks/>
            </p:cNvSpPr>
            <p:nvPr/>
          </p:nvSpPr>
          <p:spPr bwMode="auto">
            <a:xfrm>
              <a:off x="1706" y="2931"/>
              <a:ext cx="28" cy="143"/>
            </a:xfrm>
            <a:custGeom>
              <a:avLst/>
              <a:gdLst>
                <a:gd name="T0" fmla="*/ 12 w 28"/>
                <a:gd name="T1" fmla="*/ 4 h 143"/>
                <a:gd name="T2" fmla="*/ 8 w 28"/>
                <a:gd name="T3" fmla="*/ 0 h 143"/>
                <a:gd name="T4" fmla="*/ 4 w 28"/>
                <a:gd name="T5" fmla="*/ 8 h 143"/>
                <a:gd name="T6" fmla="*/ 8 w 28"/>
                <a:gd name="T7" fmla="*/ 10 h 143"/>
                <a:gd name="T8" fmla="*/ 0 w 28"/>
                <a:gd name="T9" fmla="*/ 101 h 143"/>
                <a:gd name="T10" fmla="*/ 18 w 28"/>
                <a:gd name="T11" fmla="*/ 142 h 143"/>
                <a:gd name="T12" fmla="*/ 27 w 28"/>
                <a:gd name="T13" fmla="*/ 101 h 143"/>
                <a:gd name="T14" fmla="*/ 22 w 28"/>
                <a:gd name="T15" fmla="*/ 87 h 143"/>
                <a:gd name="T16" fmla="*/ 14 w 28"/>
                <a:gd name="T17" fmla="*/ 12 h 143"/>
                <a:gd name="T18" fmla="*/ 20 w 28"/>
                <a:gd name="T19" fmla="*/ 8 h 143"/>
                <a:gd name="T20" fmla="*/ 16 w 28"/>
                <a:gd name="T21" fmla="*/ 2 h 143"/>
                <a:gd name="T22" fmla="*/ 12 w 28"/>
                <a:gd name="T23" fmla="*/ 4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143"/>
                <a:gd name="T38" fmla="*/ 28 w 28"/>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143">
                  <a:moveTo>
                    <a:pt x="12" y="4"/>
                  </a:moveTo>
                  <a:lnTo>
                    <a:pt x="8" y="0"/>
                  </a:lnTo>
                  <a:lnTo>
                    <a:pt x="4" y="8"/>
                  </a:lnTo>
                  <a:lnTo>
                    <a:pt x="8" y="10"/>
                  </a:lnTo>
                  <a:lnTo>
                    <a:pt x="0" y="101"/>
                  </a:lnTo>
                  <a:lnTo>
                    <a:pt x="18" y="142"/>
                  </a:lnTo>
                  <a:lnTo>
                    <a:pt x="27" y="101"/>
                  </a:lnTo>
                  <a:lnTo>
                    <a:pt x="22" y="87"/>
                  </a:lnTo>
                  <a:lnTo>
                    <a:pt x="14" y="12"/>
                  </a:lnTo>
                  <a:lnTo>
                    <a:pt x="20" y="8"/>
                  </a:lnTo>
                  <a:lnTo>
                    <a:pt x="16" y="2"/>
                  </a:lnTo>
                  <a:lnTo>
                    <a:pt x="12" y="4"/>
                  </a:lnTo>
                </a:path>
              </a:pathLst>
            </a:custGeom>
            <a:solidFill>
              <a:srgbClr val="005A80"/>
            </a:solidFill>
            <a:ln w="9525" cap="rnd">
              <a:noFill/>
              <a:round/>
              <a:headEnd/>
              <a:tailEnd/>
            </a:ln>
          </p:spPr>
          <p:txBody>
            <a:bodyPr/>
            <a:lstStyle/>
            <a:p>
              <a:endParaRPr lang="zh-CN" altLang="en-US"/>
            </a:p>
          </p:txBody>
        </p:sp>
        <p:sp>
          <p:nvSpPr>
            <p:cNvPr id="21591" name="Freeform 209"/>
            <p:cNvSpPr>
              <a:spLocks/>
            </p:cNvSpPr>
            <p:nvPr/>
          </p:nvSpPr>
          <p:spPr bwMode="auto">
            <a:xfrm>
              <a:off x="1706" y="2931"/>
              <a:ext cx="28" cy="143"/>
            </a:xfrm>
            <a:custGeom>
              <a:avLst/>
              <a:gdLst>
                <a:gd name="T0" fmla="*/ 12 w 28"/>
                <a:gd name="T1" fmla="*/ 4 h 143"/>
                <a:gd name="T2" fmla="*/ 8 w 28"/>
                <a:gd name="T3" fmla="*/ 0 h 143"/>
                <a:gd name="T4" fmla="*/ 4 w 28"/>
                <a:gd name="T5" fmla="*/ 8 h 143"/>
                <a:gd name="T6" fmla="*/ 8 w 28"/>
                <a:gd name="T7" fmla="*/ 10 h 143"/>
                <a:gd name="T8" fmla="*/ 0 w 28"/>
                <a:gd name="T9" fmla="*/ 101 h 143"/>
                <a:gd name="T10" fmla="*/ 18 w 28"/>
                <a:gd name="T11" fmla="*/ 142 h 143"/>
                <a:gd name="T12" fmla="*/ 27 w 28"/>
                <a:gd name="T13" fmla="*/ 101 h 143"/>
                <a:gd name="T14" fmla="*/ 22 w 28"/>
                <a:gd name="T15" fmla="*/ 87 h 143"/>
                <a:gd name="T16" fmla="*/ 14 w 28"/>
                <a:gd name="T17" fmla="*/ 12 h 143"/>
                <a:gd name="T18" fmla="*/ 20 w 28"/>
                <a:gd name="T19" fmla="*/ 8 h 143"/>
                <a:gd name="T20" fmla="*/ 16 w 28"/>
                <a:gd name="T21" fmla="*/ 2 h 143"/>
                <a:gd name="T22" fmla="*/ 12 w 28"/>
                <a:gd name="T23" fmla="*/ 4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143"/>
                <a:gd name="T38" fmla="*/ 28 w 28"/>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143">
                  <a:moveTo>
                    <a:pt x="12" y="4"/>
                  </a:moveTo>
                  <a:lnTo>
                    <a:pt x="8" y="0"/>
                  </a:lnTo>
                  <a:lnTo>
                    <a:pt x="4" y="8"/>
                  </a:lnTo>
                  <a:lnTo>
                    <a:pt x="8" y="10"/>
                  </a:lnTo>
                  <a:lnTo>
                    <a:pt x="0" y="101"/>
                  </a:lnTo>
                  <a:lnTo>
                    <a:pt x="18" y="142"/>
                  </a:lnTo>
                  <a:lnTo>
                    <a:pt x="27" y="101"/>
                  </a:lnTo>
                  <a:lnTo>
                    <a:pt x="22" y="87"/>
                  </a:lnTo>
                  <a:lnTo>
                    <a:pt x="14" y="12"/>
                  </a:lnTo>
                  <a:lnTo>
                    <a:pt x="20" y="8"/>
                  </a:lnTo>
                  <a:lnTo>
                    <a:pt x="16" y="2"/>
                  </a:lnTo>
                  <a:lnTo>
                    <a:pt x="12" y="4"/>
                  </a:lnTo>
                </a:path>
              </a:pathLst>
            </a:custGeom>
            <a:solidFill>
              <a:srgbClr val="005A80"/>
            </a:solidFill>
            <a:ln w="12699" cap="rnd">
              <a:solidFill>
                <a:srgbClr val="000000"/>
              </a:solidFill>
              <a:round/>
              <a:headEnd/>
              <a:tailEnd/>
            </a:ln>
          </p:spPr>
          <p:txBody>
            <a:bodyPr/>
            <a:lstStyle/>
            <a:p>
              <a:endParaRPr lang="zh-CN" altLang="en-US"/>
            </a:p>
          </p:txBody>
        </p:sp>
        <p:sp>
          <p:nvSpPr>
            <p:cNvPr id="21592" name="Freeform 210"/>
            <p:cNvSpPr>
              <a:spLocks/>
            </p:cNvSpPr>
            <p:nvPr/>
          </p:nvSpPr>
          <p:spPr bwMode="auto">
            <a:xfrm>
              <a:off x="1582" y="2916"/>
              <a:ext cx="234" cy="626"/>
            </a:xfrm>
            <a:custGeom>
              <a:avLst/>
              <a:gdLst>
                <a:gd name="T0" fmla="*/ 0 w 234"/>
                <a:gd name="T1" fmla="*/ 144 h 626"/>
                <a:gd name="T2" fmla="*/ 4 w 234"/>
                <a:gd name="T3" fmla="*/ 114 h 626"/>
                <a:gd name="T4" fmla="*/ 8 w 234"/>
                <a:gd name="T5" fmla="*/ 70 h 626"/>
                <a:gd name="T6" fmla="*/ 12 w 234"/>
                <a:gd name="T7" fmla="*/ 40 h 626"/>
                <a:gd name="T8" fmla="*/ 10 w 234"/>
                <a:gd name="T9" fmla="*/ 33 h 626"/>
                <a:gd name="T10" fmla="*/ 35 w 234"/>
                <a:gd name="T11" fmla="*/ 21 h 626"/>
                <a:gd name="T12" fmla="*/ 56 w 234"/>
                <a:gd name="T13" fmla="*/ 17 h 626"/>
                <a:gd name="T14" fmla="*/ 77 w 234"/>
                <a:gd name="T15" fmla="*/ 8 h 626"/>
                <a:gd name="T16" fmla="*/ 90 w 234"/>
                <a:gd name="T17" fmla="*/ 2 h 626"/>
                <a:gd name="T18" fmla="*/ 109 w 234"/>
                <a:gd name="T19" fmla="*/ 55 h 626"/>
                <a:gd name="T20" fmla="*/ 140 w 234"/>
                <a:gd name="T21" fmla="*/ 135 h 626"/>
                <a:gd name="T22" fmla="*/ 155 w 234"/>
                <a:gd name="T23" fmla="*/ 50 h 626"/>
                <a:gd name="T24" fmla="*/ 155 w 234"/>
                <a:gd name="T25" fmla="*/ 0 h 626"/>
                <a:gd name="T26" fmla="*/ 205 w 234"/>
                <a:gd name="T27" fmla="*/ 21 h 626"/>
                <a:gd name="T28" fmla="*/ 220 w 234"/>
                <a:gd name="T29" fmla="*/ 27 h 626"/>
                <a:gd name="T30" fmla="*/ 228 w 234"/>
                <a:gd name="T31" fmla="*/ 35 h 626"/>
                <a:gd name="T32" fmla="*/ 226 w 234"/>
                <a:gd name="T33" fmla="*/ 44 h 626"/>
                <a:gd name="T34" fmla="*/ 224 w 234"/>
                <a:gd name="T35" fmla="*/ 61 h 626"/>
                <a:gd name="T36" fmla="*/ 222 w 234"/>
                <a:gd name="T37" fmla="*/ 89 h 626"/>
                <a:gd name="T38" fmla="*/ 228 w 234"/>
                <a:gd name="T39" fmla="*/ 129 h 626"/>
                <a:gd name="T40" fmla="*/ 233 w 234"/>
                <a:gd name="T41" fmla="*/ 167 h 626"/>
                <a:gd name="T42" fmla="*/ 197 w 234"/>
                <a:gd name="T43" fmla="*/ 223 h 626"/>
                <a:gd name="T44" fmla="*/ 205 w 234"/>
                <a:gd name="T45" fmla="*/ 250 h 626"/>
                <a:gd name="T46" fmla="*/ 205 w 234"/>
                <a:gd name="T47" fmla="*/ 267 h 626"/>
                <a:gd name="T48" fmla="*/ 199 w 234"/>
                <a:gd name="T49" fmla="*/ 269 h 626"/>
                <a:gd name="T50" fmla="*/ 197 w 234"/>
                <a:gd name="T51" fmla="*/ 427 h 626"/>
                <a:gd name="T52" fmla="*/ 187 w 234"/>
                <a:gd name="T53" fmla="*/ 622 h 626"/>
                <a:gd name="T54" fmla="*/ 130 w 234"/>
                <a:gd name="T55" fmla="*/ 625 h 626"/>
                <a:gd name="T56" fmla="*/ 128 w 234"/>
                <a:gd name="T57" fmla="*/ 402 h 626"/>
                <a:gd name="T58" fmla="*/ 126 w 234"/>
                <a:gd name="T59" fmla="*/ 342 h 626"/>
                <a:gd name="T60" fmla="*/ 109 w 234"/>
                <a:gd name="T61" fmla="*/ 446 h 626"/>
                <a:gd name="T62" fmla="*/ 96 w 234"/>
                <a:gd name="T63" fmla="*/ 527 h 626"/>
                <a:gd name="T64" fmla="*/ 81 w 234"/>
                <a:gd name="T65" fmla="*/ 620 h 626"/>
                <a:gd name="T66" fmla="*/ 27 w 234"/>
                <a:gd name="T67" fmla="*/ 620 h 626"/>
                <a:gd name="T68" fmla="*/ 31 w 234"/>
                <a:gd name="T69" fmla="*/ 565 h 626"/>
                <a:gd name="T70" fmla="*/ 40 w 234"/>
                <a:gd name="T71" fmla="*/ 502 h 626"/>
                <a:gd name="T72" fmla="*/ 42 w 234"/>
                <a:gd name="T73" fmla="*/ 444 h 626"/>
                <a:gd name="T74" fmla="*/ 45 w 234"/>
                <a:gd name="T75" fmla="*/ 369 h 626"/>
                <a:gd name="T76" fmla="*/ 48 w 234"/>
                <a:gd name="T77" fmla="*/ 306 h 626"/>
                <a:gd name="T78" fmla="*/ 50 w 234"/>
                <a:gd name="T79" fmla="*/ 291 h 626"/>
                <a:gd name="T80" fmla="*/ 52 w 234"/>
                <a:gd name="T81" fmla="*/ 269 h 626"/>
                <a:gd name="T82" fmla="*/ 42 w 234"/>
                <a:gd name="T83" fmla="*/ 267 h 626"/>
                <a:gd name="T84" fmla="*/ 50 w 234"/>
                <a:gd name="T85" fmla="*/ 240 h 626"/>
                <a:gd name="T86" fmla="*/ 4 w 234"/>
                <a:gd name="T87" fmla="*/ 189 h 626"/>
                <a:gd name="T88" fmla="*/ 0 w 234"/>
                <a:gd name="T89" fmla="*/ 170 h 626"/>
                <a:gd name="T90" fmla="*/ 0 w 234"/>
                <a:gd name="T91" fmla="*/ 146 h 626"/>
                <a:gd name="T92" fmla="*/ 0 w 234"/>
                <a:gd name="T93" fmla="*/ 144 h 626"/>
                <a:gd name="T94" fmla="*/ 0 w 234"/>
                <a:gd name="T95" fmla="*/ 144 h 626"/>
                <a:gd name="T96" fmla="*/ 45 w 234"/>
                <a:gd name="T97" fmla="*/ 144 h 626"/>
                <a:gd name="T98" fmla="*/ 48 w 234"/>
                <a:gd name="T99" fmla="*/ 142 h 626"/>
                <a:gd name="T100" fmla="*/ 56 w 234"/>
                <a:gd name="T101" fmla="*/ 117 h 626"/>
                <a:gd name="T102" fmla="*/ 58 w 234"/>
                <a:gd name="T103" fmla="*/ 144 h 626"/>
                <a:gd name="T104" fmla="*/ 63 w 234"/>
                <a:gd name="T105" fmla="*/ 174 h 626"/>
                <a:gd name="T106" fmla="*/ 45 w 234"/>
                <a:gd name="T107" fmla="*/ 159 h 626"/>
                <a:gd name="T108" fmla="*/ 45 w 234"/>
                <a:gd name="T109" fmla="*/ 144 h 626"/>
                <a:gd name="T110" fmla="*/ 0 w 234"/>
                <a:gd name="T111" fmla="*/ 144 h 6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4"/>
                <a:gd name="T169" fmla="*/ 0 h 626"/>
                <a:gd name="T170" fmla="*/ 234 w 234"/>
                <a:gd name="T171" fmla="*/ 626 h 6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4" h="626">
                  <a:moveTo>
                    <a:pt x="0" y="144"/>
                  </a:moveTo>
                  <a:lnTo>
                    <a:pt x="4" y="114"/>
                  </a:lnTo>
                  <a:lnTo>
                    <a:pt x="8" y="70"/>
                  </a:lnTo>
                  <a:lnTo>
                    <a:pt x="12" y="40"/>
                  </a:lnTo>
                  <a:lnTo>
                    <a:pt x="10" y="33"/>
                  </a:lnTo>
                  <a:lnTo>
                    <a:pt x="35" y="21"/>
                  </a:lnTo>
                  <a:lnTo>
                    <a:pt x="56" y="17"/>
                  </a:lnTo>
                  <a:lnTo>
                    <a:pt x="77" y="8"/>
                  </a:lnTo>
                  <a:lnTo>
                    <a:pt x="90" y="2"/>
                  </a:lnTo>
                  <a:lnTo>
                    <a:pt x="109" y="55"/>
                  </a:lnTo>
                  <a:lnTo>
                    <a:pt x="140" y="135"/>
                  </a:lnTo>
                  <a:lnTo>
                    <a:pt x="155" y="50"/>
                  </a:lnTo>
                  <a:lnTo>
                    <a:pt x="155" y="0"/>
                  </a:lnTo>
                  <a:lnTo>
                    <a:pt x="205" y="21"/>
                  </a:lnTo>
                  <a:lnTo>
                    <a:pt x="220" y="27"/>
                  </a:lnTo>
                  <a:lnTo>
                    <a:pt x="228" y="35"/>
                  </a:lnTo>
                  <a:lnTo>
                    <a:pt x="226" y="44"/>
                  </a:lnTo>
                  <a:lnTo>
                    <a:pt x="224" y="61"/>
                  </a:lnTo>
                  <a:lnTo>
                    <a:pt x="222" y="89"/>
                  </a:lnTo>
                  <a:lnTo>
                    <a:pt x="228" y="129"/>
                  </a:lnTo>
                  <a:lnTo>
                    <a:pt x="233" y="167"/>
                  </a:lnTo>
                  <a:lnTo>
                    <a:pt x="197" y="223"/>
                  </a:lnTo>
                  <a:lnTo>
                    <a:pt x="205" y="250"/>
                  </a:lnTo>
                  <a:lnTo>
                    <a:pt x="205" y="267"/>
                  </a:lnTo>
                  <a:lnTo>
                    <a:pt x="199" y="269"/>
                  </a:lnTo>
                  <a:lnTo>
                    <a:pt x="197" y="427"/>
                  </a:lnTo>
                  <a:lnTo>
                    <a:pt x="187" y="622"/>
                  </a:lnTo>
                  <a:lnTo>
                    <a:pt x="130" y="625"/>
                  </a:lnTo>
                  <a:lnTo>
                    <a:pt x="128" y="402"/>
                  </a:lnTo>
                  <a:lnTo>
                    <a:pt x="126" y="342"/>
                  </a:lnTo>
                  <a:lnTo>
                    <a:pt x="109" y="446"/>
                  </a:lnTo>
                  <a:lnTo>
                    <a:pt x="96" y="527"/>
                  </a:lnTo>
                  <a:lnTo>
                    <a:pt x="81" y="620"/>
                  </a:lnTo>
                  <a:lnTo>
                    <a:pt x="27" y="620"/>
                  </a:lnTo>
                  <a:lnTo>
                    <a:pt x="31" y="565"/>
                  </a:lnTo>
                  <a:lnTo>
                    <a:pt x="40" y="502"/>
                  </a:lnTo>
                  <a:lnTo>
                    <a:pt x="42" y="444"/>
                  </a:lnTo>
                  <a:lnTo>
                    <a:pt x="45" y="369"/>
                  </a:lnTo>
                  <a:lnTo>
                    <a:pt x="48" y="306"/>
                  </a:lnTo>
                  <a:lnTo>
                    <a:pt x="50" y="291"/>
                  </a:lnTo>
                  <a:lnTo>
                    <a:pt x="52" y="269"/>
                  </a:lnTo>
                  <a:lnTo>
                    <a:pt x="42" y="267"/>
                  </a:lnTo>
                  <a:lnTo>
                    <a:pt x="50" y="240"/>
                  </a:lnTo>
                  <a:lnTo>
                    <a:pt x="4" y="189"/>
                  </a:lnTo>
                  <a:lnTo>
                    <a:pt x="0" y="170"/>
                  </a:lnTo>
                  <a:lnTo>
                    <a:pt x="0" y="146"/>
                  </a:lnTo>
                  <a:lnTo>
                    <a:pt x="0" y="144"/>
                  </a:lnTo>
                  <a:lnTo>
                    <a:pt x="45" y="144"/>
                  </a:lnTo>
                  <a:lnTo>
                    <a:pt x="48" y="142"/>
                  </a:lnTo>
                  <a:lnTo>
                    <a:pt x="56" y="117"/>
                  </a:lnTo>
                  <a:lnTo>
                    <a:pt x="58" y="144"/>
                  </a:lnTo>
                  <a:lnTo>
                    <a:pt x="63" y="174"/>
                  </a:lnTo>
                  <a:lnTo>
                    <a:pt x="45" y="159"/>
                  </a:lnTo>
                  <a:lnTo>
                    <a:pt x="45" y="144"/>
                  </a:lnTo>
                  <a:lnTo>
                    <a:pt x="0" y="144"/>
                  </a:lnTo>
                </a:path>
              </a:pathLst>
            </a:custGeom>
            <a:solidFill>
              <a:srgbClr val="006C88"/>
            </a:solidFill>
            <a:ln w="9525" cap="rnd">
              <a:noFill/>
              <a:round/>
              <a:headEnd/>
              <a:tailEnd/>
            </a:ln>
          </p:spPr>
          <p:txBody>
            <a:bodyPr/>
            <a:lstStyle/>
            <a:p>
              <a:endParaRPr lang="zh-CN" altLang="en-US"/>
            </a:p>
          </p:txBody>
        </p:sp>
        <p:sp>
          <p:nvSpPr>
            <p:cNvPr id="21593" name="Freeform 211"/>
            <p:cNvSpPr>
              <a:spLocks/>
            </p:cNvSpPr>
            <p:nvPr/>
          </p:nvSpPr>
          <p:spPr bwMode="auto">
            <a:xfrm>
              <a:off x="1582" y="2916"/>
              <a:ext cx="234" cy="626"/>
            </a:xfrm>
            <a:custGeom>
              <a:avLst/>
              <a:gdLst>
                <a:gd name="T0" fmla="*/ 0 w 234"/>
                <a:gd name="T1" fmla="*/ 144 h 626"/>
                <a:gd name="T2" fmla="*/ 4 w 234"/>
                <a:gd name="T3" fmla="*/ 114 h 626"/>
                <a:gd name="T4" fmla="*/ 8 w 234"/>
                <a:gd name="T5" fmla="*/ 70 h 626"/>
                <a:gd name="T6" fmla="*/ 12 w 234"/>
                <a:gd name="T7" fmla="*/ 40 h 626"/>
                <a:gd name="T8" fmla="*/ 10 w 234"/>
                <a:gd name="T9" fmla="*/ 33 h 626"/>
                <a:gd name="T10" fmla="*/ 35 w 234"/>
                <a:gd name="T11" fmla="*/ 21 h 626"/>
                <a:gd name="T12" fmla="*/ 56 w 234"/>
                <a:gd name="T13" fmla="*/ 17 h 626"/>
                <a:gd name="T14" fmla="*/ 77 w 234"/>
                <a:gd name="T15" fmla="*/ 8 h 626"/>
                <a:gd name="T16" fmla="*/ 90 w 234"/>
                <a:gd name="T17" fmla="*/ 2 h 626"/>
                <a:gd name="T18" fmla="*/ 109 w 234"/>
                <a:gd name="T19" fmla="*/ 55 h 626"/>
                <a:gd name="T20" fmla="*/ 140 w 234"/>
                <a:gd name="T21" fmla="*/ 135 h 626"/>
                <a:gd name="T22" fmla="*/ 155 w 234"/>
                <a:gd name="T23" fmla="*/ 50 h 626"/>
                <a:gd name="T24" fmla="*/ 155 w 234"/>
                <a:gd name="T25" fmla="*/ 0 h 626"/>
                <a:gd name="T26" fmla="*/ 205 w 234"/>
                <a:gd name="T27" fmla="*/ 21 h 626"/>
                <a:gd name="T28" fmla="*/ 220 w 234"/>
                <a:gd name="T29" fmla="*/ 27 h 626"/>
                <a:gd name="T30" fmla="*/ 228 w 234"/>
                <a:gd name="T31" fmla="*/ 35 h 626"/>
                <a:gd name="T32" fmla="*/ 226 w 234"/>
                <a:gd name="T33" fmla="*/ 44 h 626"/>
                <a:gd name="T34" fmla="*/ 224 w 234"/>
                <a:gd name="T35" fmla="*/ 61 h 626"/>
                <a:gd name="T36" fmla="*/ 222 w 234"/>
                <a:gd name="T37" fmla="*/ 89 h 626"/>
                <a:gd name="T38" fmla="*/ 228 w 234"/>
                <a:gd name="T39" fmla="*/ 129 h 626"/>
                <a:gd name="T40" fmla="*/ 233 w 234"/>
                <a:gd name="T41" fmla="*/ 167 h 626"/>
                <a:gd name="T42" fmla="*/ 197 w 234"/>
                <a:gd name="T43" fmla="*/ 223 h 626"/>
                <a:gd name="T44" fmla="*/ 205 w 234"/>
                <a:gd name="T45" fmla="*/ 250 h 626"/>
                <a:gd name="T46" fmla="*/ 205 w 234"/>
                <a:gd name="T47" fmla="*/ 267 h 626"/>
                <a:gd name="T48" fmla="*/ 199 w 234"/>
                <a:gd name="T49" fmla="*/ 269 h 626"/>
                <a:gd name="T50" fmla="*/ 197 w 234"/>
                <a:gd name="T51" fmla="*/ 427 h 626"/>
                <a:gd name="T52" fmla="*/ 187 w 234"/>
                <a:gd name="T53" fmla="*/ 622 h 626"/>
                <a:gd name="T54" fmla="*/ 130 w 234"/>
                <a:gd name="T55" fmla="*/ 625 h 626"/>
                <a:gd name="T56" fmla="*/ 128 w 234"/>
                <a:gd name="T57" fmla="*/ 402 h 626"/>
                <a:gd name="T58" fmla="*/ 126 w 234"/>
                <a:gd name="T59" fmla="*/ 342 h 626"/>
                <a:gd name="T60" fmla="*/ 109 w 234"/>
                <a:gd name="T61" fmla="*/ 446 h 626"/>
                <a:gd name="T62" fmla="*/ 96 w 234"/>
                <a:gd name="T63" fmla="*/ 527 h 626"/>
                <a:gd name="T64" fmla="*/ 81 w 234"/>
                <a:gd name="T65" fmla="*/ 620 h 626"/>
                <a:gd name="T66" fmla="*/ 27 w 234"/>
                <a:gd name="T67" fmla="*/ 620 h 626"/>
                <a:gd name="T68" fmla="*/ 31 w 234"/>
                <a:gd name="T69" fmla="*/ 565 h 626"/>
                <a:gd name="T70" fmla="*/ 40 w 234"/>
                <a:gd name="T71" fmla="*/ 502 h 626"/>
                <a:gd name="T72" fmla="*/ 42 w 234"/>
                <a:gd name="T73" fmla="*/ 444 h 626"/>
                <a:gd name="T74" fmla="*/ 45 w 234"/>
                <a:gd name="T75" fmla="*/ 369 h 626"/>
                <a:gd name="T76" fmla="*/ 48 w 234"/>
                <a:gd name="T77" fmla="*/ 306 h 626"/>
                <a:gd name="T78" fmla="*/ 50 w 234"/>
                <a:gd name="T79" fmla="*/ 291 h 626"/>
                <a:gd name="T80" fmla="*/ 52 w 234"/>
                <a:gd name="T81" fmla="*/ 269 h 626"/>
                <a:gd name="T82" fmla="*/ 42 w 234"/>
                <a:gd name="T83" fmla="*/ 267 h 626"/>
                <a:gd name="T84" fmla="*/ 50 w 234"/>
                <a:gd name="T85" fmla="*/ 240 h 626"/>
                <a:gd name="T86" fmla="*/ 4 w 234"/>
                <a:gd name="T87" fmla="*/ 189 h 626"/>
                <a:gd name="T88" fmla="*/ 0 w 234"/>
                <a:gd name="T89" fmla="*/ 170 h 626"/>
                <a:gd name="T90" fmla="*/ 0 w 234"/>
                <a:gd name="T91" fmla="*/ 146 h 626"/>
                <a:gd name="T92" fmla="*/ 0 w 234"/>
                <a:gd name="T93" fmla="*/ 144 h 626"/>
                <a:gd name="T94" fmla="*/ 45 w 234"/>
                <a:gd name="T95" fmla="*/ 144 h 626"/>
                <a:gd name="T96" fmla="*/ 48 w 234"/>
                <a:gd name="T97" fmla="*/ 142 h 626"/>
                <a:gd name="T98" fmla="*/ 56 w 234"/>
                <a:gd name="T99" fmla="*/ 117 h 626"/>
                <a:gd name="T100" fmla="*/ 58 w 234"/>
                <a:gd name="T101" fmla="*/ 144 h 626"/>
                <a:gd name="T102" fmla="*/ 63 w 234"/>
                <a:gd name="T103" fmla="*/ 174 h 626"/>
                <a:gd name="T104" fmla="*/ 45 w 234"/>
                <a:gd name="T105" fmla="*/ 159 h 626"/>
                <a:gd name="T106" fmla="*/ 45 w 234"/>
                <a:gd name="T107" fmla="*/ 144 h 626"/>
                <a:gd name="T108" fmla="*/ 0 w 234"/>
                <a:gd name="T109" fmla="*/ 144 h 62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34"/>
                <a:gd name="T166" fmla="*/ 0 h 626"/>
                <a:gd name="T167" fmla="*/ 234 w 234"/>
                <a:gd name="T168" fmla="*/ 626 h 62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34" h="626">
                  <a:moveTo>
                    <a:pt x="0" y="144"/>
                  </a:moveTo>
                  <a:lnTo>
                    <a:pt x="4" y="114"/>
                  </a:lnTo>
                  <a:lnTo>
                    <a:pt x="8" y="70"/>
                  </a:lnTo>
                  <a:lnTo>
                    <a:pt x="12" y="40"/>
                  </a:lnTo>
                  <a:lnTo>
                    <a:pt x="10" y="33"/>
                  </a:lnTo>
                  <a:lnTo>
                    <a:pt x="35" y="21"/>
                  </a:lnTo>
                  <a:lnTo>
                    <a:pt x="56" y="17"/>
                  </a:lnTo>
                  <a:lnTo>
                    <a:pt x="77" y="8"/>
                  </a:lnTo>
                  <a:lnTo>
                    <a:pt x="90" y="2"/>
                  </a:lnTo>
                  <a:lnTo>
                    <a:pt x="109" y="55"/>
                  </a:lnTo>
                  <a:lnTo>
                    <a:pt x="140" y="135"/>
                  </a:lnTo>
                  <a:lnTo>
                    <a:pt x="155" y="50"/>
                  </a:lnTo>
                  <a:lnTo>
                    <a:pt x="155" y="0"/>
                  </a:lnTo>
                  <a:lnTo>
                    <a:pt x="205" y="21"/>
                  </a:lnTo>
                  <a:lnTo>
                    <a:pt x="220" y="27"/>
                  </a:lnTo>
                  <a:lnTo>
                    <a:pt x="228" y="35"/>
                  </a:lnTo>
                  <a:lnTo>
                    <a:pt x="226" y="44"/>
                  </a:lnTo>
                  <a:lnTo>
                    <a:pt x="224" y="61"/>
                  </a:lnTo>
                  <a:lnTo>
                    <a:pt x="222" y="89"/>
                  </a:lnTo>
                  <a:lnTo>
                    <a:pt x="228" y="129"/>
                  </a:lnTo>
                  <a:lnTo>
                    <a:pt x="233" y="167"/>
                  </a:lnTo>
                  <a:lnTo>
                    <a:pt x="197" y="223"/>
                  </a:lnTo>
                  <a:lnTo>
                    <a:pt x="205" y="250"/>
                  </a:lnTo>
                  <a:lnTo>
                    <a:pt x="205" y="267"/>
                  </a:lnTo>
                  <a:lnTo>
                    <a:pt x="199" y="269"/>
                  </a:lnTo>
                  <a:lnTo>
                    <a:pt x="197" y="427"/>
                  </a:lnTo>
                  <a:lnTo>
                    <a:pt x="187" y="622"/>
                  </a:lnTo>
                  <a:lnTo>
                    <a:pt x="130" y="625"/>
                  </a:lnTo>
                  <a:lnTo>
                    <a:pt x="128" y="402"/>
                  </a:lnTo>
                  <a:lnTo>
                    <a:pt x="126" y="342"/>
                  </a:lnTo>
                  <a:lnTo>
                    <a:pt x="109" y="446"/>
                  </a:lnTo>
                  <a:lnTo>
                    <a:pt x="96" y="527"/>
                  </a:lnTo>
                  <a:lnTo>
                    <a:pt x="81" y="620"/>
                  </a:lnTo>
                  <a:lnTo>
                    <a:pt x="27" y="620"/>
                  </a:lnTo>
                  <a:lnTo>
                    <a:pt x="31" y="565"/>
                  </a:lnTo>
                  <a:lnTo>
                    <a:pt x="40" y="502"/>
                  </a:lnTo>
                  <a:lnTo>
                    <a:pt x="42" y="444"/>
                  </a:lnTo>
                  <a:lnTo>
                    <a:pt x="45" y="369"/>
                  </a:lnTo>
                  <a:lnTo>
                    <a:pt x="48" y="306"/>
                  </a:lnTo>
                  <a:lnTo>
                    <a:pt x="50" y="291"/>
                  </a:lnTo>
                  <a:lnTo>
                    <a:pt x="52" y="269"/>
                  </a:lnTo>
                  <a:lnTo>
                    <a:pt x="42" y="267"/>
                  </a:lnTo>
                  <a:lnTo>
                    <a:pt x="50" y="240"/>
                  </a:lnTo>
                  <a:lnTo>
                    <a:pt x="4" y="189"/>
                  </a:lnTo>
                  <a:lnTo>
                    <a:pt x="0" y="170"/>
                  </a:lnTo>
                  <a:lnTo>
                    <a:pt x="0" y="146"/>
                  </a:lnTo>
                  <a:lnTo>
                    <a:pt x="0" y="144"/>
                  </a:lnTo>
                  <a:lnTo>
                    <a:pt x="45" y="144"/>
                  </a:lnTo>
                  <a:lnTo>
                    <a:pt x="48" y="142"/>
                  </a:lnTo>
                  <a:lnTo>
                    <a:pt x="56" y="117"/>
                  </a:lnTo>
                  <a:lnTo>
                    <a:pt x="58" y="144"/>
                  </a:lnTo>
                  <a:lnTo>
                    <a:pt x="63" y="174"/>
                  </a:lnTo>
                  <a:lnTo>
                    <a:pt x="45" y="159"/>
                  </a:lnTo>
                  <a:lnTo>
                    <a:pt x="45" y="144"/>
                  </a:lnTo>
                  <a:lnTo>
                    <a:pt x="0" y="144"/>
                  </a:lnTo>
                </a:path>
              </a:pathLst>
            </a:custGeom>
            <a:solidFill>
              <a:srgbClr val="006C88"/>
            </a:solidFill>
            <a:ln w="12699" cap="rnd">
              <a:solidFill>
                <a:srgbClr val="AAAAAA"/>
              </a:solidFill>
              <a:round/>
              <a:headEnd/>
              <a:tailEnd/>
            </a:ln>
          </p:spPr>
          <p:txBody>
            <a:bodyPr/>
            <a:lstStyle/>
            <a:p>
              <a:endParaRPr lang="zh-CN" altLang="en-US"/>
            </a:p>
          </p:txBody>
        </p:sp>
        <p:sp>
          <p:nvSpPr>
            <p:cNvPr id="21594" name="Freeform 212"/>
            <p:cNvSpPr>
              <a:spLocks/>
            </p:cNvSpPr>
            <p:nvPr/>
          </p:nvSpPr>
          <p:spPr bwMode="auto">
            <a:xfrm>
              <a:off x="1582" y="2916"/>
              <a:ext cx="239" cy="626"/>
            </a:xfrm>
            <a:custGeom>
              <a:avLst/>
              <a:gdLst>
                <a:gd name="T0" fmla="*/ 0 w 239"/>
                <a:gd name="T1" fmla="*/ 144 h 626"/>
                <a:gd name="T2" fmla="*/ 4 w 239"/>
                <a:gd name="T3" fmla="*/ 114 h 626"/>
                <a:gd name="T4" fmla="*/ 8 w 239"/>
                <a:gd name="T5" fmla="*/ 70 h 626"/>
                <a:gd name="T6" fmla="*/ 12 w 239"/>
                <a:gd name="T7" fmla="*/ 40 h 626"/>
                <a:gd name="T8" fmla="*/ 10 w 239"/>
                <a:gd name="T9" fmla="*/ 33 h 626"/>
                <a:gd name="T10" fmla="*/ 35 w 239"/>
                <a:gd name="T11" fmla="*/ 21 h 626"/>
                <a:gd name="T12" fmla="*/ 56 w 239"/>
                <a:gd name="T13" fmla="*/ 17 h 626"/>
                <a:gd name="T14" fmla="*/ 77 w 239"/>
                <a:gd name="T15" fmla="*/ 8 h 626"/>
                <a:gd name="T16" fmla="*/ 90 w 239"/>
                <a:gd name="T17" fmla="*/ 2 h 626"/>
                <a:gd name="T18" fmla="*/ 108 w 239"/>
                <a:gd name="T19" fmla="*/ 55 h 626"/>
                <a:gd name="T20" fmla="*/ 140 w 239"/>
                <a:gd name="T21" fmla="*/ 135 h 626"/>
                <a:gd name="T22" fmla="*/ 155 w 239"/>
                <a:gd name="T23" fmla="*/ 50 h 626"/>
                <a:gd name="T24" fmla="*/ 155 w 239"/>
                <a:gd name="T25" fmla="*/ 0 h 626"/>
                <a:gd name="T26" fmla="*/ 205 w 239"/>
                <a:gd name="T27" fmla="*/ 21 h 626"/>
                <a:gd name="T28" fmla="*/ 220 w 239"/>
                <a:gd name="T29" fmla="*/ 27 h 626"/>
                <a:gd name="T30" fmla="*/ 228 w 239"/>
                <a:gd name="T31" fmla="*/ 35 h 626"/>
                <a:gd name="T32" fmla="*/ 226 w 239"/>
                <a:gd name="T33" fmla="*/ 44 h 626"/>
                <a:gd name="T34" fmla="*/ 233 w 239"/>
                <a:gd name="T35" fmla="*/ 64 h 626"/>
                <a:gd name="T36" fmla="*/ 238 w 239"/>
                <a:gd name="T37" fmla="*/ 89 h 626"/>
                <a:gd name="T38" fmla="*/ 238 w 239"/>
                <a:gd name="T39" fmla="*/ 129 h 626"/>
                <a:gd name="T40" fmla="*/ 232 w 239"/>
                <a:gd name="T41" fmla="*/ 167 h 626"/>
                <a:gd name="T42" fmla="*/ 208 w 239"/>
                <a:gd name="T43" fmla="*/ 222 h 626"/>
                <a:gd name="T44" fmla="*/ 205 w 239"/>
                <a:gd name="T45" fmla="*/ 250 h 626"/>
                <a:gd name="T46" fmla="*/ 212 w 239"/>
                <a:gd name="T47" fmla="*/ 274 h 626"/>
                <a:gd name="T48" fmla="*/ 200 w 239"/>
                <a:gd name="T49" fmla="*/ 278 h 626"/>
                <a:gd name="T50" fmla="*/ 196 w 239"/>
                <a:gd name="T51" fmla="*/ 427 h 626"/>
                <a:gd name="T52" fmla="*/ 186 w 239"/>
                <a:gd name="T53" fmla="*/ 622 h 626"/>
                <a:gd name="T54" fmla="*/ 130 w 239"/>
                <a:gd name="T55" fmla="*/ 625 h 626"/>
                <a:gd name="T56" fmla="*/ 128 w 239"/>
                <a:gd name="T57" fmla="*/ 402 h 626"/>
                <a:gd name="T58" fmla="*/ 125 w 239"/>
                <a:gd name="T59" fmla="*/ 342 h 626"/>
                <a:gd name="T60" fmla="*/ 108 w 239"/>
                <a:gd name="T61" fmla="*/ 446 h 626"/>
                <a:gd name="T62" fmla="*/ 96 w 239"/>
                <a:gd name="T63" fmla="*/ 527 h 626"/>
                <a:gd name="T64" fmla="*/ 81 w 239"/>
                <a:gd name="T65" fmla="*/ 620 h 626"/>
                <a:gd name="T66" fmla="*/ 27 w 239"/>
                <a:gd name="T67" fmla="*/ 620 h 626"/>
                <a:gd name="T68" fmla="*/ 31 w 239"/>
                <a:gd name="T69" fmla="*/ 565 h 626"/>
                <a:gd name="T70" fmla="*/ 40 w 239"/>
                <a:gd name="T71" fmla="*/ 502 h 626"/>
                <a:gd name="T72" fmla="*/ 42 w 239"/>
                <a:gd name="T73" fmla="*/ 444 h 626"/>
                <a:gd name="T74" fmla="*/ 45 w 239"/>
                <a:gd name="T75" fmla="*/ 369 h 626"/>
                <a:gd name="T76" fmla="*/ 48 w 239"/>
                <a:gd name="T77" fmla="*/ 306 h 626"/>
                <a:gd name="T78" fmla="*/ 50 w 239"/>
                <a:gd name="T79" fmla="*/ 291 h 626"/>
                <a:gd name="T80" fmla="*/ 52 w 239"/>
                <a:gd name="T81" fmla="*/ 269 h 626"/>
                <a:gd name="T82" fmla="*/ 42 w 239"/>
                <a:gd name="T83" fmla="*/ 267 h 626"/>
                <a:gd name="T84" fmla="*/ 50 w 239"/>
                <a:gd name="T85" fmla="*/ 240 h 626"/>
                <a:gd name="T86" fmla="*/ 4 w 239"/>
                <a:gd name="T87" fmla="*/ 189 h 626"/>
                <a:gd name="T88" fmla="*/ 0 w 239"/>
                <a:gd name="T89" fmla="*/ 170 h 626"/>
                <a:gd name="T90" fmla="*/ 0 w 239"/>
                <a:gd name="T91" fmla="*/ 146 h 626"/>
                <a:gd name="T92" fmla="*/ 0 w 239"/>
                <a:gd name="T93" fmla="*/ 144 h 6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9"/>
                <a:gd name="T142" fmla="*/ 0 h 626"/>
                <a:gd name="T143" fmla="*/ 239 w 239"/>
                <a:gd name="T144" fmla="*/ 626 h 6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9" h="626">
                  <a:moveTo>
                    <a:pt x="0" y="144"/>
                  </a:moveTo>
                  <a:lnTo>
                    <a:pt x="4" y="114"/>
                  </a:lnTo>
                  <a:lnTo>
                    <a:pt x="8" y="70"/>
                  </a:lnTo>
                  <a:lnTo>
                    <a:pt x="12" y="40"/>
                  </a:lnTo>
                  <a:lnTo>
                    <a:pt x="10" y="33"/>
                  </a:lnTo>
                  <a:lnTo>
                    <a:pt x="35" y="21"/>
                  </a:lnTo>
                  <a:lnTo>
                    <a:pt x="56" y="17"/>
                  </a:lnTo>
                  <a:lnTo>
                    <a:pt x="77" y="8"/>
                  </a:lnTo>
                  <a:lnTo>
                    <a:pt x="90" y="2"/>
                  </a:lnTo>
                  <a:lnTo>
                    <a:pt x="108" y="55"/>
                  </a:lnTo>
                  <a:lnTo>
                    <a:pt x="140" y="135"/>
                  </a:lnTo>
                  <a:lnTo>
                    <a:pt x="155" y="50"/>
                  </a:lnTo>
                  <a:lnTo>
                    <a:pt x="155" y="0"/>
                  </a:lnTo>
                  <a:lnTo>
                    <a:pt x="205" y="21"/>
                  </a:lnTo>
                  <a:lnTo>
                    <a:pt x="220" y="27"/>
                  </a:lnTo>
                  <a:lnTo>
                    <a:pt x="228" y="35"/>
                  </a:lnTo>
                  <a:lnTo>
                    <a:pt x="226" y="44"/>
                  </a:lnTo>
                  <a:lnTo>
                    <a:pt x="233" y="64"/>
                  </a:lnTo>
                  <a:lnTo>
                    <a:pt x="238" y="89"/>
                  </a:lnTo>
                  <a:lnTo>
                    <a:pt x="238" y="129"/>
                  </a:lnTo>
                  <a:lnTo>
                    <a:pt x="232" y="167"/>
                  </a:lnTo>
                  <a:lnTo>
                    <a:pt x="208" y="222"/>
                  </a:lnTo>
                  <a:lnTo>
                    <a:pt x="205" y="250"/>
                  </a:lnTo>
                  <a:lnTo>
                    <a:pt x="212" y="274"/>
                  </a:lnTo>
                  <a:lnTo>
                    <a:pt x="200" y="278"/>
                  </a:lnTo>
                  <a:lnTo>
                    <a:pt x="196" y="427"/>
                  </a:lnTo>
                  <a:lnTo>
                    <a:pt x="186" y="622"/>
                  </a:lnTo>
                  <a:lnTo>
                    <a:pt x="130" y="625"/>
                  </a:lnTo>
                  <a:lnTo>
                    <a:pt x="128" y="402"/>
                  </a:lnTo>
                  <a:lnTo>
                    <a:pt x="125" y="342"/>
                  </a:lnTo>
                  <a:lnTo>
                    <a:pt x="108" y="446"/>
                  </a:lnTo>
                  <a:lnTo>
                    <a:pt x="96" y="527"/>
                  </a:lnTo>
                  <a:lnTo>
                    <a:pt x="81" y="620"/>
                  </a:lnTo>
                  <a:lnTo>
                    <a:pt x="27" y="620"/>
                  </a:lnTo>
                  <a:lnTo>
                    <a:pt x="31" y="565"/>
                  </a:lnTo>
                  <a:lnTo>
                    <a:pt x="40" y="502"/>
                  </a:lnTo>
                  <a:lnTo>
                    <a:pt x="42" y="444"/>
                  </a:lnTo>
                  <a:lnTo>
                    <a:pt x="45" y="369"/>
                  </a:lnTo>
                  <a:lnTo>
                    <a:pt x="48" y="306"/>
                  </a:lnTo>
                  <a:lnTo>
                    <a:pt x="50" y="291"/>
                  </a:lnTo>
                  <a:lnTo>
                    <a:pt x="52" y="269"/>
                  </a:lnTo>
                  <a:lnTo>
                    <a:pt x="42" y="267"/>
                  </a:lnTo>
                  <a:lnTo>
                    <a:pt x="50" y="240"/>
                  </a:lnTo>
                  <a:lnTo>
                    <a:pt x="4" y="189"/>
                  </a:lnTo>
                  <a:lnTo>
                    <a:pt x="0" y="170"/>
                  </a:lnTo>
                  <a:lnTo>
                    <a:pt x="0" y="146"/>
                  </a:lnTo>
                  <a:lnTo>
                    <a:pt x="0" y="144"/>
                  </a:lnTo>
                </a:path>
              </a:pathLst>
            </a:custGeom>
            <a:solidFill>
              <a:srgbClr val="006C88"/>
            </a:solidFill>
            <a:ln w="12699" cap="rnd">
              <a:solidFill>
                <a:srgbClr val="000000"/>
              </a:solidFill>
              <a:round/>
              <a:headEnd/>
              <a:tailEnd/>
            </a:ln>
          </p:spPr>
          <p:txBody>
            <a:bodyPr/>
            <a:lstStyle/>
            <a:p>
              <a:endParaRPr lang="zh-CN" altLang="en-US"/>
            </a:p>
          </p:txBody>
        </p:sp>
        <p:sp>
          <p:nvSpPr>
            <p:cNvPr id="21595" name="Freeform 213"/>
            <p:cNvSpPr>
              <a:spLocks/>
            </p:cNvSpPr>
            <p:nvPr/>
          </p:nvSpPr>
          <p:spPr bwMode="auto">
            <a:xfrm>
              <a:off x="1628" y="3033"/>
              <a:ext cx="18" cy="59"/>
            </a:xfrm>
            <a:custGeom>
              <a:avLst/>
              <a:gdLst>
                <a:gd name="T0" fmla="*/ 10 w 18"/>
                <a:gd name="T1" fmla="*/ 0 h 59"/>
                <a:gd name="T2" fmla="*/ 12 w 18"/>
                <a:gd name="T3" fmla="*/ 27 h 59"/>
                <a:gd name="T4" fmla="*/ 17 w 18"/>
                <a:gd name="T5" fmla="*/ 58 h 59"/>
                <a:gd name="T6" fmla="*/ 0 w 18"/>
                <a:gd name="T7" fmla="*/ 42 h 59"/>
                <a:gd name="T8" fmla="*/ 2 w 18"/>
                <a:gd name="T9" fmla="*/ 25 h 59"/>
                <a:gd name="T10" fmla="*/ 10 w 18"/>
                <a:gd name="T11" fmla="*/ 0 h 59"/>
                <a:gd name="T12" fmla="*/ 0 60000 65536"/>
                <a:gd name="T13" fmla="*/ 0 60000 65536"/>
                <a:gd name="T14" fmla="*/ 0 60000 65536"/>
                <a:gd name="T15" fmla="*/ 0 60000 65536"/>
                <a:gd name="T16" fmla="*/ 0 60000 65536"/>
                <a:gd name="T17" fmla="*/ 0 60000 65536"/>
                <a:gd name="T18" fmla="*/ 0 w 18"/>
                <a:gd name="T19" fmla="*/ 0 h 59"/>
                <a:gd name="T20" fmla="*/ 18 w 1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18" h="59">
                  <a:moveTo>
                    <a:pt x="10" y="0"/>
                  </a:moveTo>
                  <a:lnTo>
                    <a:pt x="12" y="27"/>
                  </a:lnTo>
                  <a:lnTo>
                    <a:pt x="17" y="58"/>
                  </a:lnTo>
                  <a:lnTo>
                    <a:pt x="0" y="42"/>
                  </a:lnTo>
                  <a:lnTo>
                    <a:pt x="2" y="25"/>
                  </a:lnTo>
                  <a:lnTo>
                    <a:pt x="10" y="0"/>
                  </a:lnTo>
                </a:path>
              </a:pathLst>
            </a:custGeom>
            <a:solidFill>
              <a:schemeClr val="bg1"/>
            </a:solidFill>
            <a:ln w="12699" cap="rnd">
              <a:solidFill>
                <a:srgbClr val="000000"/>
              </a:solidFill>
              <a:round/>
              <a:headEnd/>
              <a:tailEnd/>
            </a:ln>
          </p:spPr>
          <p:txBody>
            <a:bodyPr/>
            <a:lstStyle/>
            <a:p>
              <a:endParaRPr lang="zh-CN" altLang="en-US"/>
            </a:p>
          </p:txBody>
        </p:sp>
        <p:sp>
          <p:nvSpPr>
            <p:cNvPr id="21596" name="Freeform 214"/>
            <p:cNvSpPr>
              <a:spLocks/>
            </p:cNvSpPr>
            <p:nvPr/>
          </p:nvSpPr>
          <p:spPr bwMode="auto">
            <a:xfrm>
              <a:off x="1657" y="2782"/>
              <a:ext cx="118" cy="50"/>
            </a:xfrm>
            <a:custGeom>
              <a:avLst/>
              <a:gdLst>
                <a:gd name="T0" fmla="*/ 9 w 118"/>
                <a:gd name="T1" fmla="*/ 25 h 50"/>
                <a:gd name="T2" fmla="*/ 0 w 118"/>
                <a:gd name="T3" fmla="*/ 18 h 50"/>
                <a:gd name="T4" fmla="*/ 33 w 118"/>
                <a:gd name="T5" fmla="*/ 7 h 50"/>
                <a:gd name="T6" fmla="*/ 85 w 118"/>
                <a:gd name="T7" fmla="*/ 0 h 50"/>
                <a:gd name="T8" fmla="*/ 107 w 118"/>
                <a:gd name="T9" fmla="*/ 20 h 50"/>
                <a:gd name="T10" fmla="*/ 88 w 118"/>
                <a:gd name="T11" fmla="*/ 36 h 50"/>
                <a:gd name="T12" fmla="*/ 117 w 118"/>
                <a:gd name="T13" fmla="*/ 42 h 50"/>
                <a:gd name="T14" fmla="*/ 99 w 118"/>
                <a:gd name="T15" fmla="*/ 49 h 50"/>
                <a:gd name="T16" fmla="*/ 76 w 118"/>
                <a:gd name="T17" fmla="*/ 49 h 50"/>
                <a:gd name="T18" fmla="*/ 54 w 118"/>
                <a:gd name="T19" fmla="*/ 39 h 50"/>
                <a:gd name="T20" fmla="*/ 28 w 118"/>
                <a:gd name="T21" fmla="*/ 37 h 50"/>
                <a:gd name="T22" fmla="*/ 28 w 118"/>
                <a:gd name="T23" fmla="*/ 40 h 50"/>
                <a:gd name="T24" fmla="*/ 13 w 118"/>
                <a:gd name="T25" fmla="*/ 39 h 50"/>
                <a:gd name="T26" fmla="*/ 9 w 118"/>
                <a:gd name="T27" fmla="*/ 25 h 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8"/>
                <a:gd name="T43" fmla="*/ 0 h 50"/>
                <a:gd name="T44" fmla="*/ 118 w 118"/>
                <a:gd name="T45" fmla="*/ 50 h 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8" h="50">
                  <a:moveTo>
                    <a:pt x="9" y="25"/>
                  </a:moveTo>
                  <a:lnTo>
                    <a:pt x="0" y="18"/>
                  </a:lnTo>
                  <a:lnTo>
                    <a:pt x="33" y="7"/>
                  </a:lnTo>
                  <a:lnTo>
                    <a:pt x="85" y="0"/>
                  </a:lnTo>
                  <a:lnTo>
                    <a:pt x="107" y="20"/>
                  </a:lnTo>
                  <a:lnTo>
                    <a:pt x="88" y="36"/>
                  </a:lnTo>
                  <a:lnTo>
                    <a:pt x="117" y="42"/>
                  </a:lnTo>
                  <a:lnTo>
                    <a:pt x="99" y="49"/>
                  </a:lnTo>
                  <a:lnTo>
                    <a:pt x="76" y="49"/>
                  </a:lnTo>
                  <a:lnTo>
                    <a:pt x="54" y="39"/>
                  </a:lnTo>
                  <a:lnTo>
                    <a:pt x="28" y="37"/>
                  </a:lnTo>
                  <a:lnTo>
                    <a:pt x="28" y="40"/>
                  </a:lnTo>
                  <a:lnTo>
                    <a:pt x="13" y="39"/>
                  </a:lnTo>
                  <a:lnTo>
                    <a:pt x="9" y="25"/>
                  </a:lnTo>
                </a:path>
              </a:pathLst>
            </a:custGeom>
            <a:solidFill>
              <a:schemeClr val="accent1"/>
            </a:solidFill>
            <a:ln w="12699" cap="rnd">
              <a:solidFill>
                <a:schemeClr val="tx1"/>
              </a:solidFill>
              <a:round/>
              <a:headEnd/>
              <a:tailEnd/>
            </a:ln>
          </p:spPr>
          <p:txBody>
            <a:bodyPr/>
            <a:lstStyle/>
            <a:p>
              <a:endParaRPr lang="zh-CN" altLang="en-US"/>
            </a:p>
          </p:txBody>
        </p:sp>
        <p:sp>
          <p:nvSpPr>
            <p:cNvPr id="212183" name="Freeform 215"/>
            <p:cNvSpPr>
              <a:spLocks/>
            </p:cNvSpPr>
            <p:nvPr/>
          </p:nvSpPr>
          <p:spPr bwMode="auto">
            <a:xfrm>
              <a:off x="1637" y="2957"/>
              <a:ext cx="34" cy="60"/>
            </a:xfrm>
            <a:custGeom>
              <a:avLst/>
              <a:gdLst/>
              <a:ahLst/>
              <a:cxnLst>
                <a:cxn ang="0">
                  <a:pos x="0" y="11"/>
                </a:cxn>
                <a:cxn ang="0">
                  <a:pos x="13" y="1"/>
                </a:cxn>
                <a:cxn ang="0">
                  <a:pos x="22" y="0"/>
                </a:cxn>
                <a:cxn ang="0">
                  <a:pos x="33" y="10"/>
                </a:cxn>
                <a:cxn ang="0">
                  <a:pos x="30" y="40"/>
                </a:cxn>
                <a:cxn ang="0">
                  <a:pos x="17" y="61"/>
                </a:cxn>
                <a:cxn ang="0">
                  <a:pos x="6" y="41"/>
                </a:cxn>
                <a:cxn ang="0">
                  <a:pos x="0" y="11"/>
                </a:cxn>
              </a:cxnLst>
              <a:rect l="0" t="0" r="r" b="b"/>
              <a:pathLst>
                <a:path w="34" h="62">
                  <a:moveTo>
                    <a:pt x="0" y="11"/>
                  </a:moveTo>
                  <a:lnTo>
                    <a:pt x="13" y="1"/>
                  </a:lnTo>
                  <a:lnTo>
                    <a:pt x="22" y="0"/>
                  </a:lnTo>
                  <a:lnTo>
                    <a:pt x="33" y="10"/>
                  </a:lnTo>
                  <a:lnTo>
                    <a:pt x="30" y="40"/>
                  </a:lnTo>
                  <a:lnTo>
                    <a:pt x="17" y="61"/>
                  </a:lnTo>
                  <a:lnTo>
                    <a:pt x="6" y="41"/>
                  </a:lnTo>
                  <a:lnTo>
                    <a:pt x="0" y="11"/>
                  </a:lnTo>
                </a:path>
              </a:pathLst>
            </a:custGeom>
            <a:gradFill rotWithShape="0">
              <a:gsLst>
                <a:gs pos="0">
                  <a:schemeClr val="folHlink">
                    <a:gamma/>
                    <a:shade val="89804"/>
                    <a:invGamma/>
                  </a:schemeClr>
                </a:gs>
                <a:gs pos="50000">
                  <a:schemeClr val="folHlink"/>
                </a:gs>
                <a:gs pos="100000">
                  <a:schemeClr val="folHlink">
                    <a:gamma/>
                    <a:shade val="89804"/>
                    <a:invGamma/>
                  </a:schemeClr>
                </a:gs>
              </a:gsLst>
              <a:lin ang="0" scaled="1"/>
            </a:gradFill>
            <a:ln w="12699" cap="rnd" cmpd="sng">
              <a:solidFill>
                <a:schemeClr val="tx1"/>
              </a:solidFill>
              <a:prstDash val="solid"/>
              <a:round/>
              <a:headEnd/>
              <a:tailEnd/>
            </a:ln>
            <a:effectLst/>
          </p:spPr>
          <p:txBody>
            <a:bodyPr/>
            <a:lstStyle/>
            <a:p>
              <a:pPr>
                <a:defRPr/>
              </a:pPr>
              <a:endParaRPr lang="zh-CN" altLang="en-US">
                <a:latin typeface="Arial" pitchFamily="34" charset="0"/>
                <a:ea typeface="宋体" pitchFamily="2" charset="-122"/>
              </a:endParaRPr>
            </a:p>
          </p:txBody>
        </p:sp>
        <p:sp>
          <p:nvSpPr>
            <p:cNvPr id="21598" name="Freeform 216"/>
            <p:cNvSpPr>
              <a:spLocks/>
            </p:cNvSpPr>
            <p:nvPr/>
          </p:nvSpPr>
          <p:spPr bwMode="auto">
            <a:xfrm>
              <a:off x="1731" y="2837"/>
              <a:ext cx="17" cy="33"/>
            </a:xfrm>
            <a:custGeom>
              <a:avLst/>
              <a:gdLst>
                <a:gd name="T0" fmla="*/ 4 w 17"/>
                <a:gd name="T1" fmla="*/ 0 h 33"/>
                <a:gd name="T2" fmla="*/ 16 w 17"/>
                <a:gd name="T3" fmla="*/ 26 h 33"/>
                <a:gd name="T4" fmla="*/ 6 w 17"/>
                <a:gd name="T5" fmla="*/ 32 h 33"/>
                <a:gd name="T6" fmla="*/ 0 w 17"/>
                <a:gd name="T7" fmla="*/ 29 h 33"/>
                <a:gd name="T8" fmla="*/ 0 60000 65536"/>
                <a:gd name="T9" fmla="*/ 0 60000 65536"/>
                <a:gd name="T10" fmla="*/ 0 60000 65536"/>
                <a:gd name="T11" fmla="*/ 0 60000 65536"/>
                <a:gd name="T12" fmla="*/ 0 w 17"/>
                <a:gd name="T13" fmla="*/ 0 h 33"/>
                <a:gd name="T14" fmla="*/ 17 w 17"/>
                <a:gd name="T15" fmla="*/ 33 h 33"/>
              </a:gdLst>
              <a:ahLst/>
              <a:cxnLst>
                <a:cxn ang="T8">
                  <a:pos x="T0" y="T1"/>
                </a:cxn>
                <a:cxn ang="T9">
                  <a:pos x="T2" y="T3"/>
                </a:cxn>
                <a:cxn ang="T10">
                  <a:pos x="T4" y="T5"/>
                </a:cxn>
                <a:cxn ang="T11">
                  <a:pos x="T6" y="T7"/>
                </a:cxn>
              </a:cxnLst>
              <a:rect l="T12" t="T13" r="T14" b="T15"/>
              <a:pathLst>
                <a:path w="17" h="33">
                  <a:moveTo>
                    <a:pt x="4" y="0"/>
                  </a:moveTo>
                  <a:lnTo>
                    <a:pt x="16" y="26"/>
                  </a:lnTo>
                  <a:lnTo>
                    <a:pt x="6" y="32"/>
                  </a:lnTo>
                  <a:lnTo>
                    <a:pt x="0" y="29"/>
                  </a:lnTo>
                </a:path>
              </a:pathLst>
            </a:custGeom>
            <a:noFill/>
            <a:ln w="12699" cap="rnd">
              <a:solidFill>
                <a:schemeClr val="tx1"/>
              </a:solidFill>
              <a:round/>
              <a:headEnd type="none" w="sm" len="sm"/>
              <a:tailEnd type="none" w="sm" len="sm"/>
            </a:ln>
          </p:spPr>
          <p:txBody>
            <a:bodyPr/>
            <a:lstStyle/>
            <a:p>
              <a:endParaRPr lang="zh-CN" altLang="en-US"/>
            </a:p>
          </p:txBody>
        </p:sp>
        <p:sp>
          <p:nvSpPr>
            <p:cNvPr id="21599" name="Line 217"/>
            <p:cNvSpPr>
              <a:spLocks noChangeShapeType="1"/>
            </p:cNvSpPr>
            <p:nvPr/>
          </p:nvSpPr>
          <p:spPr bwMode="auto">
            <a:xfrm>
              <a:off x="1722" y="2880"/>
              <a:ext cx="21" cy="0"/>
            </a:xfrm>
            <a:prstGeom prst="line">
              <a:avLst/>
            </a:prstGeom>
            <a:noFill/>
            <a:ln w="12699">
              <a:solidFill>
                <a:schemeClr val="tx1"/>
              </a:solidFill>
              <a:round/>
              <a:headEnd type="none" w="sm" len="sm"/>
              <a:tailEnd type="none" w="sm" len="sm"/>
            </a:ln>
          </p:spPr>
          <p:txBody>
            <a:bodyPr wrap="none" anchor="ctr"/>
            <a:lstStyle/>
            <a:p>
              <a:endParaRPr lang="zh-CN" altLang="en-US"/>
            </a:p>
          </p:txBody>
        </p:sp>
        <p:sp>
          <p:nvSpPr>
            <p:cNvPr id="21600" name="Rectangle 218"/>
            <p:cNvSpPr>
              <a:spLocks noChangeArrowheads="1"/>
            </p:cNvSpPr>
            <p:nvPr/>
          </p:nvSpPr>
          <p:spPr bwMode="auto">
            <a:xfrm>
              <a:off x="1669" y="2807"/>
              <a:ext cx="86" cy="16"/>
            </a:xfrm>
            <a:prstGeom prst="rect">
              <a:avLst/>
            </a:prstGeom>
            <a:solidFill>
              <a:schemeClr val="bg2"/>
            </a:solidFill>
            <a:ln w="9525">
              <a:noFill/>
              <a:miter lim="800000"/>
              <a:headEnd/>
              <a:tailEnd/>
            </a:ln>
          </p:spPr>
          <p:txBody>
            <a:bodyPr wrap="none" anchor="ctr"/>
            <a:lstStyle/>
            <a:p>
              <a:endParaRPr lang="zh-CN" altLang="en-US"/>
            </a:p>
          </p:txBody>
        </p:sp>
        <p:sp>
          <p:nvSpPr>
            <p:cNvPr id="21601" name="Freeform 219"/>
            <p:cNvSpPr>
              <a:spLocks/>
            </p:cNvSpPr>
            <p:nvPr/>
          </p:nvSpPr>
          <p:spPr bwMode="auto">
            <a:xfrm>
              <a:off x="1676" y="2914"/>
              <a:ext cx="64" cy="44"/>
            </a:xfrm>
            <a:custGeom>
              <a:avLst/>
              <a:gdLst>
                <a:gd name="T0" fmla="*/ 0 w 64"/>
                <a:gd name="T1" fmla="*/ 6 h 44"/>
                <a:gd name="T2" fmla="*/ 20 w 64"/>
                <a:gd name="T3" fmla="*/ 43 h 44"/>
                <a:gd name="T4" fmla="*/ 38 w 64"/>
                <a:gd name="T5" fmla="*/ 14 h 44"/>
                <a:gd name="T6" fmla="*/ 46 w 64"/>
                <a:gd name="T7" fmla="*/ 14 h 44"/>
                <a:gd name="T8" fmla="*/ 56 w 64"/>
                <a:gd name="T9" fmla="*/ 38 h 44"/>
                <a:gd name="T10" fmla="*/ 60 w 64"/>
                <a:gd name="T11" fmla="*/ 30 h 44"/>
                <a:gd name="T12" fmla="*/ 63 w 64"/>
                <a:gd name="T13" fmla="*/ 0 h 44"/>
                <a:gd name="T14" fmla="*/ 0 60000 65536"/>
                <a:gd name="T15" fmla="*/ 0 60000 65536"/>
                <a:gd name="T16" fmla="*/ 0 60000 65536"/>
                <a:gd name="T17" fmla="*/ 0 60000 65536"/>
                <a:gd name="T18" fmla="*/ 0 60000 65536"/>
                <a:gd name="T19" fmla="*/ 0 60000 65536"/>
                <a:gd name="T20" fmla="*/ 0 60000 65536"/>
                <a:gd name="T21" fmla="*/ 0 w 64"/>
                <a:gd name="T22" fmla="*/ 0 h 44"/>
                <a:gd name="T23" fmla="*/ 64 w 6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4">
                  <a:moveTo>
                    <a:pt x="0" y="6"/>
                  </a:moveTo>
                  <a:lnTo>
                    <a:pt x="20" y="43"/>
                  </a:lnTo>
                  <a:lnTo>
                    <a:pt x="38" y="14"/>
                  </a:lnTo>
                  <a:lnTo>
                    <a:pt x="46" y="14"/>
                  </a:lnTo>
                  <a:lnTo>
                    <a:pt x="56" y="38"/>
                  </a:lnTo>
                  <a:lnTo>
                    <a:pt x="60" y="30"/>
                  </a:lnTo>
                  <a:lnTo>
                    <a:pt x="63" y="0"/>
                  </a:lnTo>
                </a:path>
              </a:pathLst>
            </a:custGeom>
            <a:noFill/>
            <a:ln w="12699" cap="rnd">
              <a:solidFill>
                <a:schemeClr val="tx1"/>
              </a:solidFill>
              <a:round/>
              <a:headEnd type="none" w="sm" len="sm"/>
              <a:tailEnd type="none" w="sm" len="sm"/>
            </a:ln>
          </p:spPr>
          <p:txBody>
            <a:bodyPr/>
            <a:lstStyle/>
            <a:p>
              <a:endParaRPr lang="zh-CN" altLang="en-US"/>
            </a:p>
          </p:txBody>
        </p:sp>
      </p:grpSp>
      <p:sp>
        <p:nvSpPr>
          <p:cNvPr id="212188" name="Arc 220"/>
          <p:cNvSpPr>
            <a:spLocks/>
          </p:cNvSpPr>
          <p:nvPr/>
        </p:nvSpPr>
        <p:spPr bwMode="auto">
          <a:xfrm>
            <a:off x="4361392" y="5326063"/>
            <a:ext cx="4490377" cy="527050"/>
          </a:xfrm>
          <a:custGeom>
            <a:avLst/>
            <a:gdLst>
              <a:gd name="G0" fmla="+- 21430 0 0"/>
              <a:gd name="G1" fmla="+- 0 0 0"/>
              <a:gd name="G2" fmla="+- 21600 0 0"/>
              <a:gd name="T0" fmla="*/ 42156 w 42156"/>
              <a:gd name="T1" fmla="*/ 6083 h 21600"/>
              <a:gd name="T2" fmla="*/ 0 w 42156"/>
              <a:gd name="T3" fmla="*/ 2706 h 21600"/>
              <a:gd name="T4" fmla="*/ 21430 w 42156"/>
              <a:gd name="T5" fmla="*/ 0 h 21600"/>
            </a:gdLst>
            <a:ahLst/>
            <a:cxnLst>
              <a:cxn ang="0">
                <a:pos x="T0" y="T1"/>
              </a:cxn>
              <a:cxn ang="0">
                <a:pos x="T2" y="T3"/>
              </a:cxn>
              <a:cxn ang="0">
                <a:pos x="T4" y="T5"/>
              </a:cxn>
            </a:cxnLst>
            <a:rect l="0" t="0" r="r" b="b"/>
            <a:pathLst>
              <a:path w="42156" h="21600" fill="none" extrusionOk="0">
                <a:moveTo>
                  <a:pt x="42155" y="6082"/>
                </a:moveTo>
                <a:cubicBezTo>
                  <a:pt x="39456" y="15281"/>
                  <a:pt x="31016" y="21599"/>
                  <a:pt x="21430" y="21600"/>
                </a:cubicBezTo>
                <a:cubicBezTo>
                  <a:pt x="10546" y="21600"/>
                  <a:pt x="1363" y="13503"/>
                  <a:pt x="0" y="2705"/>
                </a:cubicBezTo>
              </a:path>
              <a:path w="42156" h="21600" stroke="0" extrusionOk="0">
                <a:moveTo>
                  <a:pt x="42155" y="6082"/>
                </a:moveTo>
                <a:cubicBezTo>
                  <a:pt x="39456" y="15281"/>
                  <a:pt x="31016" y="21599"/>
                  <a:pt x="21430" y="21600"/>
                </a:cubicBezTo>
                <a:cubicBezTo>
                  <a:pt x="10546" y="21600"/>
                  <a:pt x="1363" y="13503"/>
                  <a:pt x="0" y="2705"/>
                </a:cubicBezTo>
                <a:lnTo>
                  <a:pt x="21430" y="0"/>
                </a:lnTo>
                <a:close/>
              </a:path>
            </a:pathLst>
          </a:custGeom>
          <a:noFill/>
          <a:ln w="25399" cap="rnd">
            <a:solidFill>
              <a:srgbClr val="34E07D"/>
            </a:solidFill>
            <a:round/>
            <a:headEnd type="none" w="sm" len="sm"/>
            <a:tailEnd type="stealth" w="med" len="lg"/>
          </a:ln>
          <a:effectLst>
            <a:outerShdw dist="17961" dir="2700000" algn="ctr" rotWithShape="0">
              <a:schemeClr val="tx1"/>
            </a:outerShdw>
          </a:effectLst>
        </p:spPr>
        <p:txBody>
          <a:bodyPr wrap="none" anchor="ctr"/>
          <a:lstStyle/>
          <a:p>
            <a:pPr>
              <a:defRPr/>
            </a:pPr>
            <a:endParaRPr lang="zh-CN" altLang="en-US">
              <a:latin typeface="Arial" pitchFamily="34" charset="0"/>
              <a:ea typeface="宋体" pitchFamily="2" charset="-122"/>
            </a:endParaRPr>
          </a:p>
        </p:txBody>
      </p:sp>
      <p:grpSp>
        <p:nvGrpSpPr>
          <p:cNvPr id="15" name="Group 221"/>
          <p:cNvGrpSpPr>
            <a:grpSpLocks/>
          </p:cNvGrpSpPr>
          <p:nvPr/>
        </p:nvGrpSpPr>
        <p:grpSpPr bwMode="auto">
          <a:xfrm>
            <a:off x="1356917" y="4565651"/>
            <a:ext cx="283765" cy="79375"/>
            <a:chOff x="785" y="2558"/>
            <a:chExt cx="135" cy="44"/>
          </a:xfrm>
        </p:grpSpPr>
        <p:sp>
          <p:nvSpPr>
            <p:cNvPr id="21570" name="Line 222"/>
            <p:cNvSpPr>
              <a:spLocks noChangeShapeType="1"/>
            </p:cNvSpPr>
            <p:nvPr/>
          </p:nvSpPr>
          <p:spPr bwMode="auto">
            <a:xfrm>
              <a:off x="785"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1" name="Line 223"/>
            <p:cNvSpPr>
              <a:spLocks noChangeShapeType="1"/>
            </p:cNvSpPr>
            <p:nvPr/>
          </p:nvSpPr>
          <p:spPr bwMode="auto">
            <a:xfrm>
              <a:off x="812"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2" name="Line 224"/>
            <p:cNvSpPr>
              <a:spLocks noChangeShapeType="1"/>
            </p:cNvSpPr>
            <p:nvPr/>
          </p:nvSpPr>
          <p:spPr bwMode="auto">
            <a:xfrm>
              <a:off x="839"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3" name="Line 225"/>
            <p:cNvSpPr>
              <a:spLocks noChangeShapeType="1"/>
            </p:cNvSpPr>
            <p:nvPr/>
          </p:nvSpPr>
          <p:spPr bwMode="auto">
            <a:xfrm>
              <a:off x="866"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4" name="Line 226"/>
            <p:cNvSpPr>
              <a:spLocks noChangeShapeType="1"/>
            </p:cNvSpPr>
            <p:nvPr/>
          </p:nvSpPr>
          <p:spPr bwMode="auto">
            <a:xfrm>
              <a:off x="893"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5" name="Line 227"/>
            <p:cNvSpPr>
              <a:spLocks noChangeShapeType="1"/>
            </p:cNvSpPr>
            <p:nvPr/>
          </p:nvSpPr>
          <p:spPr bwMode="auto">
            <a:xfrm>
              <a:off x="920"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grpSp>
      <p:sp>
        <p:nvSpPr>
          <p:cNvPr id="228" name="灯片编号占位符 227"/>
          <p:cNvSpPr>
            <a:spLocks noGrp="1"/>
          </p:cNvSpPr>
          <p:nvPr>
            <p:ph type="sldNum" sz="quarter" idx="4294967295"/>
          </p:nvPr>
        </p:nvSpPr>
        <p:spPr>
          <a:xfrm>
            <a:off x="7099300" y="6356351"/>
            <a:ext cx="2311400" cy="365125"/>
          </a:xfrm>
          <a:prstGeom prst="rect">
            <a:avLst/>
          </a:prstGeom>
        </p:spPr>
        <p:txBody>
          <a:bodyPr/>
          <a:lstStyle/>
          <a:p>
            <a:pPr>
              <a:defRPr/>
            </a:pPr>
            <a:fld id="{ACA7F129-5AF1-4EE1-92E8-503D38A23533}" type="slidenum">
              <a:rPr lang="en-US" altLang="zh-CN" smtClean="0"/>
              <a:pPr>
                <a:defRPr/>
              </a:pPr>
              <a:t>9</a:t>
            </a:fld>
            <a:endParaRPr lang="en-US" altLang="zh-CN"/>
          </a:p>
        </p:txBody>
      </p:sp>
      <p:sp>
        <p:nvSpPr>
          <p:cNvPr id="229" name="标题 4"/>
          <p:cNvSpPr>
            <a:spLocks noGrp="1"/>
          </p:cNvSpPr>
          <p:nvPr>
            <p:ph type="title"/>
          </p:nvPr>
        </p:nvSpPr>
        <p:spPr>
          <a:xfrm>
            <a:off x="920552" y="404813"/>
            <a:ext cx="6208734" cy="762000"/>
          </a:xfrm>
        </p:spPr>
        <p:txBody>
          <a:bodyPr/>
          <a:lstStyle/>
          <a:p>
            <a:r>
              <a:rPr lang="en-US" altLang="zh-CN" sz="3600" b="1" dirty="0">
                <a:solidFill>
                  <a:srgbClr val="006600"/>
                </a:solidFill>
                <a:latin typeface="+mn-ea"/>
                <a:ea typeface="+mn-ea"/>
              </a:rPr>
              <a:t>2.	</a:t>
            </a:r>
            <a:r>
              <a:rPr lang="zh-CN" altLang="en-US" sz="3600" b="1" dirty="0">
                <a:solidFill>
                  <a:srgbClr val="006600"/>
                </a:solidFill>
                <a:latin typeface="+mn-ea"/>
                <a:ea typeface="+mn-ea"/>
              </a:rPr>
              <a:t>入侵检测概念及</a:t>
            </a:r>
            <a:r>
              <a:rPr lang="en-US" altLang="zh-CN" sz="3600" b="1" dirty="0">
                <a:solidFill>
                  <a:srgbClr val="006600"/>
                </a:solidFill>
                <a:latin typeface="+mn-ea"/>
                <a:ea typeface="+mn-ea"/>
              </a:rPr>
              <a:t>P2DR</a:t>
            </a:r>
            <a:r>
              <a:rPr lang="zh-CN" altLang="en-US" sz="3600" b="1" dirty="0">
                <a:solidFill>
                  <a:srgbClr val="006600"/>
                </a:solidFill>
                <a:latin typeface="+mn-ea"/>
                <a:ea typeface="+mn-ea"/>
              </a:rPr>
              <a:t>模型</a:t>
            </a:r>
            <a:endParaRPr lang="zh-CN" altLang="en-US" sz="3600" dirty="0">
              <a:latin typeface="+mn-ea"/>
              <a:ea typeface="+mn-ea"/>
            </a:endParaRPr>
          </a:p>
        </p:txBody>
      </p:sp>
    </p:spTree>
  </p:cSld>
  <p:clrMapOvr>
    <a:masterClrMapping/>
  </p:clrMapOvr>
  <p:transition/>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12700</TotalTime>
  <Words>3974</Words>
  <Application>Microsoft Office PowerPoint</Application>
  <PresentationFormat>A4 纸张(210x297 毫米)</PresentationFormat>
  <Paragraphs>389</Paragraphs>
  <Slides>50</Slides>
  <Notes>10</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2</vt:i4>
      </vt:variant>
      <vt:variant>
        <vt:lpstr>幻灯片标题</vt:lpstr>
      </vt:variant>
      <vt:variant>
        <vt:i4>50</vt:i4>
      </vt:variant>
    </vt:vector>
  </HeadingPairs>
  <TitlesOfParts>
    <vt:vector size="65" baseType="lpstr">
      <vt:lpstr>黑体</vt:lpstr>
      <vt:lpstr>楷体_GB2312</vt:lpstr>
      <vt:lpstr>隶书</vt:lpstr>
      <vt:lpstr>宋体</vt:lpstr>
      <vt:lpstr>微软雅黑</vt:lpstr>
      <vt:lpstr>Arial</vt:lpstr>
      <vt:lpstr>Calibri</vt:lpstr>
      <vt:lpstr>Tahoma</vt:lpstr>
      <vt:lpstr>Times New Roman</vt:lpstr>
      <vt:lpstr>Wingdings</vt:lpstr>
      <vt:lpstr>安全导论</vt:lpstr>
      <vt:lpstr>1_安全导论</vt:lpstr>
      <vt:lpstr>自定义设计方案</vt:lpstr>
      <vt:lpstr>剪辑</vt:lpstr>
      <vt:lpstr>图片</vt:lpstr>
      <vt:lpstr>第17讲 入侵检测系统</vt:lpstr>
      <vt:lpstr>大  纲</vt:lpstr>
      <vt:lpstr>1. 入侵检测技术产生的原因</vt:lpstr>
      <vt:lpstr>PowerPoint 演示文稿</vt:lpstr>
      <vt:lpstr>1. 入侵检测技术产生的原因</vt:lpstr>
      <vt:lpstr>1. 入侵检测技术产生的原因</vt:lpstr>
      <vt:lpstr>2. 入侵检测概念及P2DR模型</vt:lpstr>
      <vt:lpstr>2. 入侵检测概念及P2DR模型</vt:lpstr>
      <vt:lpstr>2. 入侵检测概念及P2DR模型</vt:lpstr>
      <vt:lpstr>2. 入侵检测概念及P2DR模型</vt:lpstr>
      <vt:lpstr>2. 入侵检测概念及P2DR模型</vt:lpstr>
      <vt:lpstr>3. 入侵检测功能</vt:lpstr>
      <vt:lpstr>4. 入侵检测原理</vt:lpstr>
      <vt:lpstr>4. 入侵检测原理</vt:lpstr>
      <vt:lpstr>4. 入侵检测原理</vt:lpstr>
      <vt:lpstr>4. 入侵检测原理</vt:lpstr>
      <vt:lpstr>4. 入侵检测原理</vt:lpstr>
      <vt:lpstr>4. 入侵检测原理</vt:lpstr>
      <vt:lpstr>4. 入侵检测原理</vt:lpstr>
      <vt:lpstr>4. 入侵检测原理</vt:lpstr>
      <vt:lpstr>4. 入侵检测原理</vt:lpstr>
      <vt:lpstr>5. 入侵检测系统分类</vt:lpstr>
      <vt:lpstr>5. 入侵检测系统分类</vt:lpstr>
      <vt:lpstr>5. 入侵检测系统分类</vt:lpstr>
      <vt:lpstr>5. 入侵检测系统分类</vt:lpstr>
      <vt:lpstr>5. 入侵检测系统分类</vt:lpstr>
      <vt:lpstr>5. 入侵检测系统分类</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7. 入侵检测产品</vt:lpstr>
      <vt:lpstr>7. 入侵检测产品</vt:lpstr>
      <vt:lpstr>7. 入侵检测产品</vt:lpstr>
      <vt:lpstr>7. 入侵检测产品</vt:lpstr>
      <vt:lpstr>7. 入侵检测产品</vt:lpstr>
      <vt:lpstr>7. 入侵检测产品</vt:lpstr>
      <vt:lpstr>7. 入侵检测产品</vt:lpstr>
      <vt:lpstr>7. 入侵检测产品</vt:lpstr>
      <vt:lpstr>7. 入侵检测产品</vt:lpstr>
      <vt:lpstr>7. 入侵检测产品</vt:lpstr>
      <vt:lpstr>总 结</vt:lpstr>
    </vt:vector>
  </TitlesOfParts>
  <Company>深圳大学信息工程学院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SZU</cp:lastModifiedBy>
  <cp:revision>805</cp:revision>
  <cp:lastPrinted>2014-08-23T14:47:45Z</cp:lastPrinted>
  <dcterms:created xsi:type="dcterms:W3CDTF">2003-05-17T02:00:08Z</dcterms:created>
  <dcterms:modified xsi:type="dcterms:W3CDTF">2024-11-29T06:04:09Z</dcterms:modified>
</cp:coreProperties>
</file>