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5"/>
  </p:notesMasterIdLst>
  <p:handoutMasterIdLst>
    <p:handoutMasterId r:id="rId26"/>
  </p:handoutMasterIdLst>
  <p:sldIdLst>
    <p:sldId id="258" r:id="rId4"/>
    <p:sldId id="485" r:id="rId5"/>
    <p:sldId id="486" r:id="rId6"/>
    <p:sldId id="487" r:id="rId7"/>
    <p:sldId id="488" r:id="rId8"/>
    <p:sldId id="489" r:id="rId9"/>
    <p:sldId id="490" r:id="rId10"/>
    <p:sldId id="491" r:id="rId11"/>
    <p:sldId id="492" r:id="rId12"/>
    <p:sldId id="493" r:id="rId13"/>
    <p:sldId id="494" r:id="rId14"/>
    <p:sldId id="495" r:id="rId15"/>
    <p:sldId id="496" r:id="rId16"/>
    <p:sldId id="497" r:id="rId17"/>
    <p:sldId id="498" r:id="rId18"/>
    <p:sldId id="499" r:id="rId19"/>
    <p:sldId id="500" r:id="rId20"/>
    <p:sldId id="501" r:id="rId21"/>
    <p:sldId id="502" r:id="rId22"/>
    <p:sldId id="504" r:id="rId23"/>
    <p:sldId id="505" r:id="rId24"/>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98" autoAdjust="0"/>
    <p:restoredTop sz="80969" autoAdjust="0"/>
  </p:normalViewPr>
  <p:slideViewPr>
    <p:cSldViewPr>
      <p:cViewPr varScale="1">
        <p:scale>
          <a:sx n="57" d="100"/>
          <a:sy n="57" d="100"/>
        </p:scale>
        <p:origin x="936" y="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687BB2B6-1FD6-44C0-A710-9A61159BD97A}"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Stallings Figure 18.2 illustrates the general operation of PGP, and the relationship between the services discussed. On transmission, if it is required, a signature is generated using a hash code of the uncompressed plaintext. Then the plaintext, plus signature if present, is compressed. Next, if confidentiality is required, the block (compressed plaintext or compressed signature plus plaintext) is encrypted and pre-pended with the public-key-encrypted symmetric encryption key. Finally, the entire block is converted to radix-64 format. </a:t>
            </a:r>
          </a:p>
          <a:p>
            <a:pPr eaLnBrk="1" hangingPunct="1"/>
            <a:r>
              <a:rPr lang="en-US" altLang="zh-CN">
                <a:latin typeface="Arial" charset="0"/>
                <a:ea typeface="ＭＳ Ｐゴシック" pitchFamily="34" charset="-128"/>
              </a:rPr>
              <a:t>On reception, the incoming block is first converted back from radix-64 format to binary. Then, if the message is encrypted, the recipient recovers the session key and decrypts the message. The resulting block is then decompressed. If the message is signed, the recipient recovers the transmitted hash code and compares it to its own calculation of the hash code. </a:t>
            </a:r>
            <a:endParaRPr lang="en-AU" altLang="zh-CN">
              <a:latin typeface="Arial" charset="0"/>
              <a:ea typeface="ＭＳ Ｐゴシック" pitchFamily="34" charset="-128"/>
            </a:endParaRPr>
          </a:p>
        </p:txBody>
      </p:sp>
    </p:spTree>
    <p:extLst>
      <p:ext uri="{BB962C8B-B14F-4D97-AF65-F5344CB8AC3E}">
        <p14:creationId xmlns:p14="http://schemas.microsoft.com/office/powerpoint/2010/main" val="282945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0CF415E-F5FE-4786-B702-03F62F96240B}" type="slidenum">
              <a:rPr lang="en-AU" altLang="zh-CN"/>
              <a:pPr/>
              <a:t>11</a:t>
            </a:fld>
            <a:endParaRPr lang="en-AU"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S/MIME (Secure/Multipurpose Internet Mail Extension) is a security enhancement to the MIME Internet e-mail format standard, which in turn provided support for varying content types and multi-part messages over the text only support in the original Internet RFC822 (now RFC5322) email standard. See text for discussion of these extensions. MIME is specified in RFCs 2045 through 2049. MIME allows encoding of binary data to textual form for transport over traditional RFC822 email systems. S/MIME support is now included in many modern mail agents.</a:t>
            </a:r>
          </a:p>
        </p:txBody>
      </p:sp>
    </p:spTree>
    <p:extLst>
      <p:ext uri="{BB962C8B-B14F-4D97-AF65-F5344CB8AC3E}">
        <p14:creationId xmlns:p14="http://schemas.microsoft.com/office/powerpoint/2010/main" val="38061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75EFA44-EA91-4D0E-85CB-D437DCDA94F5}" type="slidenum">
              <a:rPr lang="en-AU" altLang="zh-CN"/>
              <a:pPr/>
              <a:t>12</a:t>
            </a:fld>
            <a:endParaRPr lang="en-AU"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In terms of general functionality, S/MIME is very similar to PGP. Both offer the ability to sign and/or encrypt messages. S/MIME provides the functions shown. </a:t>
            </a:r>
          </a:p>
        </p:txBody>
      </p:sp>
    </p:spTree>
    <p:extLst>
      <p:ext uri="{BB962C8B-B14F-4D97-AF65-F5344CB8AC3E}">
        <p14:creationId xmlns:p14="http://schemas.microsoft.com/office/powerpoint/2010/main" val="2058781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BCBEAC3-0BD2-4359-8872-C9690D45D6FF}" type="slidenum">
              <a:rPr lang="en-AU" altLang="zh-CN"/>
              <a:pPr/>
              <a:t>13</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S/MIME uses a range of cryptographic algorithms, as shown. Support for SHA-1, DSS, RSA and Triple-DES is required, the rest should be provided for backwards compatibility of possible.</a:t>
            </a:r>
          </a:p>
          <a:p>
            <a:pPr eaLnBrk="1" hangingPunct="1"/>
            <a:r>
              <a:rPr lang="en-US" altLang="zh-CN">
                <a:latin typeface="Arial" charset="0"/>
                <a:ea typeface="ＭＳ Ｐゴシック" pitchFamily="34" charset="-128"/>
              </a:rPr>
              <a:t>The S/MIME specification includes a discussion of the procedure for deciding which content encryption algorithm to use, based on the capabilities of all parties. To support this decision process, a sending agent may announce its decrypting capabilities in order of preference any message that it sends out. A receiving agent may store that information for future use. If a message is to be sent to multiple recipients and a common encryption algorithm cannot be selected for all, then the sending agent will need to send two messages. However, in that case, it is important to note that the security of the message is made vulnerable by the transmission of one copy with lower security. </a:t>
            </a:r>
          </a:p>
        </p:txBody>
      </p:sp>
    </p:spTree>
    <p:extLst>
      <p:ext uri="{BB962C8B-B14F-4D97-AF65-F5344CB8AC3E}">
        <p14:creationId xmlns:p14="http://schemas.microsoft.com/office/powerpoint/2010/main" val="3631549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C1FA4878-53A8-4503-AEDC-9DA5882CDC47}" type="slidenum">
              <a:rPr lang="en-AU" altLang="zh-CN"/>
              <a:pPr/>
              <a:t>14</a:t>
            </a:fld>
            <a:endParaRPr lang="en-AU"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S/MIME secures a MIME entity with a signature, encryption, or both. A MIME entity may be an entire message or one or more of the subparts of the message. The MIME entity plus some security related data, such as algorithm identifiers and certificates, are processed by S/MIME to produce a PKCS, which refers to a set of public-key cryptography specifications issued by RSA Laboratories. A PKCS object is then treated as message content and wrapped in MIME. A range of S/MIME content-types are specified, as shown. See text for details of how these are used.</a:t>
            </a:r>
          </a:p>
        </p:txBody>
      </p:sp>
    </p:spTree>
    <p:extLst>
      <p:ext uri="{BB962C8B-B14F-4D97-AF65-F5344CB8AC3E}">
        <p14:creationId xmlns:p14="http://schemas.microsoft.com/office/powerpoint/2010/main" val="86621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56C6040B-05D4-4C5D-A4C7-CD9985E70385}" type="slidenum">
              <a:rPr lang="en-AU" altLang="zh-CN"/>
              <a:pPr/>
              <a:t>15</a:t>
            </a:fld>
            <a:endParaRPr lang="en-AU"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S/MIME uses public-key certificates that conform to version 3 of X.509 (see Chapter 4). The key-management scheme used by S/MIME is in some ways a hybrid between a strict X.509 certification hierarchy and PGP’s web of trust. S/MIME managers and/or users must configure each client with a list of trusted keys and with certificate revocation lists, needed to verify incoming signatures and to encrypt outgoing messages. But certificates are signed by trusted certification authorities. </a:t>
            </a:r>
          </a:p>
        </p:txBody>
      </p:sp>
    </p:spTree>
    <p:extLst>
      <p:ext uri="{BB962C8B-B14F-4D97-AF65-F5344CB8AC3E}">
        <p14:creationId xmlns:p14="http://schemas.microsoft.com/office/powerpoint/2010/main" val="2307893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B98AE85-98FA-4976-B47E-FE85766795F0}" type="slidenum">
              <a:rPr lang="en-AU" altLang="zh-CN"/>
              <a:pPr/>
              <a:t>16</a:t>
            </a:fld>
            <a:endParaRPr lang="en-AU" altLang="zh-CN"/>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There are several companies that provide X.509 certification authority (CA) services. Of these, the most widely used is the VeriSign CA service. VeriSign issues X.509 certificates known as Digital IDs. As of early 1998, over 35,000 commercial Web sites were using VeriSign Server Digital IDs, and over a million consumer Digital IDs had been issued to users of Netscape and Microsoft browsers. VeriSign provides three levels, or classes, of security for public-key certificates, with increasing levels of checks &amp; hence trust, as shown above, and with additional details in Stallings Table 18.8. Class 1 and Class 2 requests are processed on line, and in most cases take only a few seconds to approve. For Class 3 Digital IDs, VeriSign requires a higher level of identity assurance. An individual must prove his or her identity by providing notarized credentials or applying in person. </a:t>
            </a:r>
          </a:p>
        </p:txBody>
      </p:sp>
    </p:spTree>
    <p:extLst>
      <p:ext uri="{BB962C8B-B14F-4D97-AF65-F5344CB8AC3E}">
        <p14:creationId xmlns:p14="http://schemas.microsoft.com/office/powerpoint/2010/main" val="393837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altLang="zh-CN" dirty="0">
                <a:latin typeface="Arial" charset="0"/>
                <a:ea typeface="ＭＳ Ｐゴシック" pitchFamily="34" charset="-128"/>
              </a:rPr>
              <a:t>As of this writing, three enhanced security services have been proposed in an Internet draft, and may change or be extended. The three services are:  </a:t>
            </a:r>
          </a:p>
          <a:p>
            <a:r>
              <a:rPr lang="en-US" altLang="zh-CN" dirty="0">
                <a:latin typeface="Arial" charset="0"/>
                <a:ea typeface="ＭＳ Ｐゴシック" pitchFamily="34" charset="-128"/>
              </a:rPr>
              <a:t>• </a:t>
            </a:r>
            <a:r>
              <a:rPr lang="en-US" altLang="zh-CN" b="1" dirty="0">
                <a:latin typeface="Arial" charset="0"/>
                <a:ea typeface="ＭＳ Ｐゴシック" pitchFamily="34" charset="-128"/>
              </a:rPr>
              <a:t>Signed receipts: </a:t>
            </a:r>
            <a:r>
              <a:rPr lang="en-US" altLang="zh-CN" dirty="0">
                <a:latin typeface="Arial" charset="0"/>
                <a:ea typeface="ＭＳ Ｐゴシック" pitchFamily="34" charset="-128"/>
              </a:rPr>
              <a:t>may be requested in a </a:t>
            </a:r>
            <a:r>
              <a:rPr lang="en-US" altLang="zh-CN" dirty="0" err="1">
                <a:latin typeface="Arial" charset="0"/>
                <a:ea typeface="ＭＳ Ｐゴシック" pitchFamily="34" charset="-128"/>
              </a:rPr>
              <a:t>SignedData</a:t>
            </a:r>
            <a:r>
              <a:rPr lang="en-US" altLang="zh-CN" dirty="0">
                <a:latin typeface="Arial" charset="0"/>
                <a:ea typeface="ＭＳ Ｐゴシック" pitchFamily="34" charset="-128"/>
              </a:rPr>
              <a:t> object to provide proof of delivery to the originator of a message and allows the originator to demonstrate to a third party that the recipient received the message.</a:t>
            </a:r>
          </a:p>
          <a:p>
            <a:r>
              <a:rPr lang="en-US" altLang="zh-CN" b="1" dirty="0">
                <a:latin typeface="Arial" charset="0"/>
                <a:ea typeface="ＭＳ Ｐゴシック" pitchFamily="34" charset="-128"/>
              </a:rPr>
              <a:t>• Security labels</a:t>
            </a:r>
            <a:r>
              <a:rPr lang="en-US" altLang="zh-CN" dirty="0">
                <a:latin typeface="Arial" charset="0"/>
                <a:ea typeface="ＭＳ Ｐゴシック" pitchFamily="34" charset="-128"/>
              </a:rPr>
              <a:t>: may be included in the authenticated attributes of a </a:t>
            </a:r>
            <a:r>
              <a:rPr lang="en-US" altLang="zh-CN" dirty="0" err="1">
                <a:latin typeface="Arial" charset="0"/>
                <a:ea typeface="ＭＳ Ｐゴシック" pitchFamily="34" charset="-128"/>
              </a:rPr>
              <a:t>SignedData</a:t>
            </a:r>
            <a:r>
              <a:rPr lang="en-US" altLang="zh-CN" dirty="0">
                <a:latin typeface="Arial" charset="0"/>
                <a:ea typeface="ＭＳ Ｐゴシック" pitchFamily="34" charset="-128"/>
              </a:rPr>
              <a:t> object, and is a set of security information regarding the sensitivity of the content that is protected by S/MIME encapsulation. They may be used for access control, indicating which users are permitted access to an object</a:t>
            </a:r>
          </a:p>
          <a:p>
            <a:r>
              <a:rPr lang="en-US" altLang="zh-CN" b="1" dirty="0">
                <a:latin typeface="Arial" charset="0"/>
                <a:ea typeface="ＭＳ Ｐゴシック" pitchFamily="34" charset="-128"/>
              </a:rPr>
              <a:t>• Secure mailing lists: </a:t>
            </a:r>
            <a:r>
              <a:rPr lang="en-US" altLang="zh-CN" dirty="0">
                <a:latin typeface="Arial" charset="0"/>
                <a:ea typeface="ＭＳ Ｐゴシック" pitchFamily="34" charset="-128"/>
              </a:rPr>
              <a:t>When a user sends a message to multiple recipients, a certain amount of per-recipient processing is required, including the use of each recipient's public key. The user can be relieved of this work by employing the services of an S/MIME Mail List Agent (MLA). An MLA can take a single incoming message, perform recipient-specific encryption for each recipient, and forward the message. The originator of a message need only send the message to the MLA, with encryption performed using the MLA's public key. </a:t>
            </a:r>
          </a:p>
        </p:txBody>
      </p:sp>
      <p:sp>
        <p:nvSpPr>
          <p:cNvPr id="56324" name="Slide Number Placeholder 3"/>
          <p:cNvSpPr>
            <a:spLocks noGrp="1"/>
          </p:cNvSpPr>
          <p:nvPr>
            <p:ph type="sldNum" sz="quarter" idx="5"/>
          </p:nvPr>
        </p:nvSpPr>
        <p:spPr>
          <a:noFill/>
        </p:spPr>
        <p:txBody>
          <a:bodyPr/>
          <a:lstStyle/>
          <a:p>
            <a:fld id="{90E4EF76-2CAB-4D01-89F4-7E5C76FE5DDF}" type="slidenum">
              <a:rPr lang="en-AU" altLang="zh-CN"/>
              <a:pPr/>
              <a:t>17</a:t>
            </a:fld>
            <a:endParaRPr lang="en-AU" altLang="zh-CN"/>
          </a:p>
        </p:txBody>
      </p:sp>
    </p:spTree>
    <p:extLst>
      <p:ext uri="{BB962C8B-B14F-4D97-AF65-F5344CB8AC3E}">
        <p14:creationId xmlns:p14="http://schemas.microsoft.com/office/powerpoint/2010/main" val="292480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altLang="zh-CN" dirty="0">
                <a:latin typeface="Arial" charset="0"/>
                <a:ea typeface="ＭＳ Ｐゴシック" pitchFamily="34" charset="-128"/>
              </a:rPr>
              <a:t>Domain Keys Identified Mail (DKIM) is a specification for cryptographically signing email messages, permitting a signing domain to claim responsibility for a message in the mail stream. Message recipients (or agents acting in their behalf) can verify the signature by querying the signer's domain directly to retrieve the appropriate public key, and thereby confirm that the message was attested to by a party in possession of the private key for the signing domain. DKIM is a proposed Internet Standard (RFC 4871: </a:t>
            </a:r>
            <a:r>
              <a:rPr lang="en-US" altLang="zh-CN" i="1" dirty="0" err="1">
                <a:latin typeface="Arial" charset="0"/>
                <a:ea typeface="ＭＳ Ｐゴシック" pitchFamily="34" charset="-128"/>
              </a:rPr>
              <a:t>DomainKeys</a:t>
            </a:r>
            <a:r>
              <a:rPr lang="en-US" altLang="zh-CN" i="1" dirty="0">
                <a:latin typeface="Arial" charset="0"/>
                <a:ea typeface="ＭＳ Ｐゴシック" pitchFamily="34" charset="-128"/>
              </a:rPr>
              <a:t> Identified Mail (DKIM) Signatures</a:t>
            </a:r>
            <a:r>
              <a:rPr lang="en-US" altLang="zh-CN" dirty="0">
                <a:latin typeface="Arial" charset="0"/>
                <a:ea typeface="ＭＳ Ｐゴシック" pitchFamily="34" charset="-128"/>
              </a:rPr>
              <a:t>). DKIM has been widely adopted by a range of email providers, including corporations, government agencies, </a:t>
            </a:r>
            <a:r>
              <a:rPr lang="en-US" altLang="zh-CN" dirty="0" err="1">
                <a:latin typeface="Arial" charset="0"/>
                <a:ea typeface="ＭＳ Ｐゴシック" pitchFamily="34" charset="-128"/>
              </a:rPr>
              <a:t>gmail</a:t>
            </a:r>
            <a:r>
              <a:rPr lang="en-US" altLang="zh-CN" dirty="0">
                <a:latin typeface="Arial" charset="0"/>
                <a:ea typeface="ＭＳ Ｐゴシック" pitchFamily="34" charset="-128"/>
              </a:rPr>
              <a:t>, yahoo, and many Internet Service Providers (ISPs).</a:t>
            </a:r>
          </a:p>
        </p:txBody>
      </p:sp>
      <p:sp>
        <p:nvSpPr>
          <p:cNvPr id="58372" name="Slide Number Placeholder 3"/>
          <p:cNvSpPr>
            <a:spLocks noGrp="1"/>
          </p:cNvSpPr>
          <p:nvPr>
            <p:ph type="sldNum" sz="quarter" idx="5"/>
          </p:nvPr>
        </p:nvSpPr>
        <p:spPr>
          <a:noFill/>
        </p:spPr>
        <p:txBody>
          <a:bodyPr/>
          <a:lstStyle/>
          <a:p>
            <a:fld id="{B585F9DB-2A67-437E-AD72-40FC5C8174CF}" type="slidenum">
              <a:rPr lang="en-AU" altLang="zh-CN"/>
              <a:pPr/>
              <a:t>18</a:t>
            </a:fld>
            <a:endParaRPr lang="en-AU" altLang="zh-CN"/>
          </a:p>
        </p:txBody>
      </p:sp>
    </p:spTree>
    <p:extLst>
      <p:ext uri="{BB962C8B-B14F-4D97-AF65-F5344CB8AC3E}">
        <p14:creationId xmlns:p14="http://schemas.microsoft.com/office/powerpoint/2010/main" val="804159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altLang="zh-CN">
                <a:latin typeface="Arial" charset="0"/>
                <a:ea typeface="ＭＳ Ｐゴシック" pitchFamily="34" charset="-128"/>
              </a:rPr>
              <a:t>To understand to operation of DKIM, it is useful to have a basic grasp of the Internet mail architecture, as illustrated in Stallings Figure 7.9. At its most fundamental level, the Internet mail architecture consists of a user world in the form of Message User Agents (MUA), and the transfer world, in the form of the Message Handling Service (MHS), which is composed of Message Transfer Agents (MTA). A MUA is usually housed in the user's computer, and referred to as a client email program, or on a local network email server. The MHS accepts a message from one User and delivers it to one or more other users, creating a virtual MUA-to-MUA exchange environment. The MSA accepts the message submitted by an MUA and enforces the policies of the hosting domain and the requirements of Internet standards. This function may be co-located with the MUA or be a separate functional model. In the latter case, the Simple Mail Transfer Protocol (SMTP) is used between the MUA and the MSA.  The MTA relays mail for one application-level hop. Relaying is performed by a sequence of MTAs, until the message reaches a destination MDA. The MDA is responsible for transferring the message from the MHS to the MS. An MS can be located on a remote server or on the same machine as the MUA. Typically, an MUA retrieves messages from a remote server using POP (Post Office Protocol) or IMAP (Internet Message Access Protocol). Also an </a:t>
            </a:r>
            <a:r>
              <a:rPr lang="en-US" altLang="zh-CN" b="1">
                <a:latin typeface="Arial" charset="0"/>
                <a:ea typeface="ＭＳ Ｐゴシック" pitchFamily="34" charset="-128"/>
              </a:rPr>
              <a:t>administrative management </a:t>
            </a:r>
            <a:r>
              <a:rPr lang="en-US" altLang="zh-CN">
                <a:latin typeface="Arial" charset="0"/>
                <a:ea typeface="ＭＳ Ｐゴシック" pitchFamily="34" charset="-128"/>
              </a:rPr>
              <a:t>domain (ADMD) is an Internet email provider. The </a:t>
            </a:r>
            <a:r>
              <a:rPr lang="en-US" altLang="zh-CN" b="1">
                <a:latin typeface="Arial" charset="0"/>
                <a:ea typeface="ＭＳ Ｐゴシック" pitchFamily="34" charset="-128"/>
              </a:rPr>
              <a:t>Domain Name System </a:t>
            </a:r>
            <a:r>
              <a:rPr lang="en-US" altLang="zh-CN">
                <a:latin typeface="Arial" charset="0"/>
                <a:ea typeface="ＭＳ Ｐゴシック" pitchFamily="34" charset="-128"/>
              </a:rPr>
              <a:t>(DNS) is a directory lookup service that provides a mapping between the name of a host on the Internet and its numerical address. </a:t>
            </a:r>
          </a:p>
        </p:txBody>
      </p:sp>
      <p:sp>
        <p:nvSpPr>
          <p:cNvPr id="60420" name="Slide Number Placeholder 3"/>
          <p:cNvSpPr>
            <a:spLocks noGrp="1"/>
          </p:cNvSpPr>
          <p:nvPr>
            <p:ph type="sldNum" sz="quarter" idx="5"/>
          </p:nvPr>
        </p:nvSpPr>
        <p:spPr>
          <a:noFill/>
        </p:spPr>
        <p:txBody>
          <a:bodyPr/>
          <a:lstStyle/>
          <a:p>
            <a:fld id="{0903A58A-244D-48D2-A039-1FEDA46B18D9}" type="slidenum">
              <a:rPr lang="en-AU" altLang="zh-CN"/>
              <a:pPr/>
              <a:t>19</a:t>
            </a:fld>
            <a:endParaRPr lang="en-AU" altLang="zh-CN"/>
          </a:p>
        </p:txBody>
      </p:sp>
    </p:spTree>
    <p:extLst>
      <p:ext uri="{BB962C8B-B14F-4D97-AF65-F5344CB8AC3E}">
        <p14:creationId xmlns:p14="http://schemas.microsoft.com/office/powerpoint/2010/main" val="420995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6468509B-52F6-453A-98BC-0A7E6C4B5522}" type="slidenum">
              <a:rPr lang="en-AU" altLang="zh-CN"/>
              <a:pPr/>
              <a:t>2</a:t>
            </a:fld>
            <a:endParaRPr lang="en-AU"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In virtually all distributed environments, electronic mail is the most heavily used network-based application. But </a:t>
            </a:r>
            <a:r>
              <a:rPr lang="en-AU" altLang="zh-CN">
                <a:latin typeface="Arial" charset="0"/>
                <a:ea typeface="ＭＳ Ｐゴシック" pitchFamily="34" charset="-128"/>
              </a:rPr>
              <a:t>current email services are roughly like "postcards”, anyone who wants could pick it up and have a look as its in transit or sitting in the recipients mailbox.</a:t>
            </a:r>
          </a:p>
        </p:txBody>
      </p:sp>
    </p:spTree>
    <p:extLst>
      <p:ext uri="{BB962C8B-B14F-4D97-AF65-F5344CB8AC3E}">
        <p14:creationId xmlns:p14="http://schemas.microsoft.com/office/powerpoint/2010/main" val="264050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xfrm>
            <a:off x="685800" y="4343400"/>
            <a:ext cx="5486400" cy="4341813"/>
          </a:xfrm>
          <a:noFill/>
          <a:ln/>
        </p:spPr>
        <p:txBody>
          <a:bodyPr/>
          <a:lstStyle/>
          <a:p>
            <a:r>
              <a:rPr lang="en-US" altLang="zh-CN">
                <a:latin typeface="Arial" charset="0"/>
                <a:ea typeface="ＭＳ Ｐゴシック" pitchFamily="34" charset="-128"/>
              </a:rPr>
              <a:t>DKIM is designed to provide an email authentication technique transparent to the end user. In essence, a user's email message is signed by a private key of the administrative domain from which the email originates. The signature covers all of the content of the message and some of the RFC 5322 message headers. At the receiving end, the MDA can access the corresponding public key via a DNS and verify the signature, thus authenticating that the message comes from the claimed administrative domain. Thus, mail that originates from somewhere else but claims to come from a given domain will not pass the authentication test and can be rejected. This approach differs from that of S/MIME and PGP, which use the originator's private key to sign the content of the message, for various pragmatic reasons (see text). </a:t>
            </a:r>
          </a:p>
          <a:p>
            <a:r>
              <a:rPr lang="en-US" altLang="zh-CN">
                <a:latin typeface="Arial" charset="0"/>
                <a:ea typeface="ＭＳ Ｐゴシック" pitchFamily="34" charset="-128"/>
              </a:rPr>
              <a:t>Stallings Figure 7.10 shows a simple example of the operation of DKIM. An email message is generated by an email client program. The content of the message, plus selected RFC 5322 headers, is signed by the email provider using the provider's private key. The signer is associated with a domain, which could be a corporate local network, an ISP, or a public email facility such as gmail. The signed message then passes through the Internet via a sequence of MTAs. At the destination, the MDA retrieves the public key for the incoming signature and verifies the signature before passing the message on to the destination email client. The default signing algorithm is RSA with SHA-256. RSA with SHA-1 may also be used. </a:t>
            </a:r>
          </a:p>
        </p:txBody>
      </p:sp>
      <p:sp>
        <p:nvSpPr>
          <p:cNvPr id="64516" name="Slide Number Placeholder 3"/>
          <p:cNvSpPr>
            <a:spLocks noGrp="1"/>
          </p:cNvSpPr>
          <p:nvPr>
            <p:ph type="sldNum" sz="quarter" idx="5"/>
          </p:nvPr>
        </p:nvSpPr>
        <p:spPr>
          <a:noFill/>
        </p:spPr>
        <p:txBody>
          <a:bodyPr/>
          <a:lstStyle/>
          <a:p>
            <a:fld id="{A591678E-B08B-40FA-9DD0-69C902C4A9A9}" type="slidenum">
              <a:rPr lang="en-AU" altLang="zh-CN"/>
              <a:pPr/>
              <a:t>20</a:t>
            </a:fld>
            <a:endParaRPr lang="en-AU" altLang="zh-CN"/>
          </a:p>
        </p:txBody>
      </p:sp>
    </p:spTree>
    <p:extLst>
      <p:ext uri="{BB962C8B-B14F-4D97-AF65-F5344CB8AC3E}">
        <p14:creationId xmlns:p14="http://schemas.microsoft.com/office/powerpoint/2010/main" val="232946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D2979B6-DBAD-4D02-87B7-7CA27B39C668}" type="slidenum">
              <a:rPr lang="en-AU" altLang="zh-CN"/>
              <a:pPr/>
              <a:t>21</a:t>
            </a:fld>
            <a:endParaRPr lang="en-AU" altLang="zh-CN"/>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tLang="zh-CN">
              <a:latin typeface="Arial" charset="0"/>
              <a:ea typeface="ＭＳ Ｐゴシック" pitchFamily="34" charset="-128"/>
            </a:endParaRPr>
          </a:p>
        </p:txBody>
      </p:sp>
    </p:spTree>
    <p:extLst>
      <p:ext uri="{BB962C8B-B14F-4D97-AF65-F5344CB8AC3E}">
        <p14:creationId xmlns:p14="http://schemas.microsoft.com/office/powerpoint/2010/main" val="12737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fld id="{C5FCB000-B2BF-41F1-84FB-43DE86C422BC}"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With the explosively growing reliance on electronic mail for every conceivable purpose, there grows a demand for authentication and confidentiality services. </a:t>
            </a:r>
            <a:r>
              <a:rPr lang="en-AU" altLang="zh-CN">
                <a:latin typeface="Arial" charset="0"/>
                <a:ea typeface="ＭＳ Ｐゴシック" pitchFamily="34" charset="-128"/>
              </a:rPr>
              <a:t>What we want is something more akin to standard mail (contents protected inside an envelope) if not registered mail (have confidence about the sender of the mail and its contents). That is, the “classic” security services listed are desired.</a:t>
            </a:r>
          </a:p>
        </p:txBody>
      </p:sp>
    </p:spTree>
    <p:extLst>
      <p:ext uri="{BB962C8B-B14F-4D97-AF65-F5344CB8AC3E}">
        <p14:creationId xmlns:p14="http://schemas.microsoft.com/office/powerpoint/2010/main" val="235050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p>
            <a:fld id="{C957B800-6FB0-4F4C-9C46-786D86CA5B07}"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p:spPr>
        <p:txBody>
          <a:bodyPr/>
          <a:lstStyle/>
          <a:p>
            <a:pPr eaLnBrk="1" hangingPunct="1"/>
            <a:r>
              <a:rPr lang="en-US" altLang="zh-CN" dirty="0">
                <a:latin typeface="Arial" charset="0"/>
                <a:ea typeface="ＭＳ Ｐゴシック" pitchFamily="34" charset="-128"/>
              </a:rPr>
              <a:t>The </a:t>
            </a:r>
            <a:r>
              <a:rPr lang="en-AU" altLang="zh-CN" dirty="0">
                <a:latin typeface="Arial" charset="0"/>
                <a:ea typeface="ＭＳ Ｐゴシック" pitchFamily="34" charset="-128"/>
              </a:rPr>
              <a:t>Pretty Good Privacy (PGP) secure email program,</a:t>
            </a:r>
            <a:r>
              <a:rPr lang="en-US" altLang="zh-CN" dirty="0">
                <a:latin typeface="Arial" charset="0"/>
                <a:ea typeface="ＭＳ Ｐゴシック" pitchFamily="34" charset="-128"/>
              </a:rPr>
              <a:t> is a remarkable phenomenon, has grown explosively and is now widely used. Largely the effort of a single person, Phil Zimmermann, who selected the best available crypto algorithms to use &amp; integrated them into a single program, PGP provides a confidentiality and authentication service that can be used for electronic mail and file storage applications. It runs on a wide range of systems, in both free &amp; commercial versions.</a:t>
            </a:r>
          </a:p>
        </p:txBody>
      </p:sp>
    </p:spTree>
    <p:extLst>
      <p:ext uri="{BB962C8B-B14F-4D97-AF65-F5344CB8AC3E}">
        <p14:creationId xmlns:p14="http://schemas.microsoft.com/office/powerpoint/2010/main" val="121915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5AFDA6EC-638C-435F-BAF4-5A0E876F66A1}"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r>
              <a:rPr lang="en-US" altLang="zh-CN" dirty="0">
                <a:latin typeface="Arial" charset="0"/>
                <a:ea typeface="ＭＳ Ｐゴシック" pitchFamily="34" charset="-128"/>
              </a:rPr>
              <a:t>The actual operation of PGP, as opposed to the management of keys, consists of four services: authentication, confidentiality, compression, and e-mail compatibility. Stallings Figure 18.1a illustrates the digital signature service provided by PGP. This is the digital signature scheme discussed in Chapter 13 and illustrated in Figure 7.2. The sequence is as listed. Note this assumes use of RSA digital signatures, created using the sender's private key, and verified with the sender's public key. Recent PGP versions also support the use of DSS signatures. Signatures can also be detached from a message/file and sent/stored separately. This can be useful to maintain a separate signature log of all messages sent or received; or on an executable program to detect subsequent virus infection, or when more than one party must sign a document.</a:t>
            </a:r>
          </a:p>
        </p:txBody>
      </p:sp>
    </p:spTree>
    <p:extLst>
      <p:ext uri="{BB962C8B-B14F-4D97-AF65-F5344CB8AC3E}">
        <p14:creationId xmlns:p14="http://schemas.microsoft.com/office/powerpoint/2010/main" val="314118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FED7284D-31A8-49C5-BEDC-2991DD7DE3EF}"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Another basic service provided by PGP is confidentiality, provided by encrypting messages to be transmitted or to be stored locally as files, using symmetric encryption algorithms CAST-128, IDEA or 3DES in 64-bit cipher feedback (CFB) mode. The randomly chosen session key used for this is sent encrypted using the recipient’s public RSA key. The steps used in this process are as listed. Stallings Figure 7.1b illustrates the sequence. Recent PGP versions also support the use of ElGamal (a Diffie-Hellman variant) for session-key exchange.</a:t>
            </a:r>
          </a:p>
        </p:txBody>
      </p:sp>
    </p:spTree>
    <p:extLst>
      <p:ext uri="{BB962C8B-B14F-4D97-AF65-F5344CB8AC3E}">
        <p14:creationId xmlns:p14="http://schemas.microsoft.com/office/powerpoint/2010/main" val="357429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DFA6826B-19E4-4F20-80E9-42890DE441EA}" type="slidenum">
              <a:rPr lang="en-AU" altLang="zh-CN"/>
              <a:pPr/>
              <a:t>7</a:t>
            </a:fld>
            <a:endParaRPr lang="en-AU"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As Stallings Figure 18.1c illustrates, both </a:t>
            </a:r>
            <a:r>
              <a:rPr lang="en-US" altLang="zh-CN" sz="1000">
                <a:latin typeface="Arial" charset="0"/>
                <a:ea typeface="ＭＳ Ｐゴシック" pitchFamily="34" charset="-128"/>
              </a:rPr>
              <a:t>confidentiality &amp; authentication </a:t>
            </a:r>
            <a:r>
              <a:rPr lang="en-US" altLang="zh-CN">
                <a:latin typeface="Arial" charset="0"/>
                <a:ea typeface="ＭＳ Ｐゴシック" pitchFamily="34" charset="-128"/>
              </a:rPr>
              <a:t>services may be used for the same message. Firstly a signature is generated for the plaintext message and prepended to the it. Then the plaintext message plus signature is encrypted using CAST-128 (or IDEA or 3DES), and the session key is encrypted using RSA (or ElGamal). This sequence is preferable to the opposite: encrypting the message and then generating a signature for the encrypted message. It is generally more convenient to store a signature with a plaintext version of a message. Furthermore, for purposes of third-party verification, if the signature is performed first, a third party need not be concerned with the symmetric key when verifying the signature.  In summary, when both services are used, the sender first signs the message with its own private key, then encrypts the message with a session key, and then encrypts the session key with the recipient's public key. </a:t>
            </a:r>
          </a:p>
        </p:txBody>
      </p:sp>
    </p:spTree>
    <p:extLst>
      <p:ext uri="{BB962C8B-B14F-4D97-AF65-F5344CB8AC3E}">
        <p14:creationId xmlns:p14="http://schemas.microsoft.com/office/powerpoint/2010/main" val="343823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318F57EF-CA44-417A-9AE5-B0E4901182E0}"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By default PGP compresses the message after applying the signature but before encryption. This has the benefit of saving space both for e-mail transmission and for file storage. The signature is generated before compression for the reasons shown. The compression algorithm used is ZIP, and is indicated by Z for compression and Z–1 for decompression in Figure 18.1. It is described in Online Appendix O. </a:t>
            </a:r>
          </a:p>
        </p:txBody>
      </p:sp>
    </p:spTree>
    <p:extLst>
      <p:ext uri="{BB962C8B-B14F-4D97-AF65-F5344CB8AC3E}">
        <p14:creationId xmlns:p14="http://schemas.microsoft.com/office/powerpoint/2010/main" val="132407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0E9964F-0A65-417C-8577-0446302966B4}" type="slidenum">
              <a:rPr lang="en-AU" altLang="zh-CN"/>
              <a:pPr/>
              <a:t>9</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When PGP is used, at least part of the block to be transmitted is encrypted, and thus consists of a stream of arbitrary 8-bit octets. However many electronic mail systems only permit the use of ASCII text. To accommodate this restriction, PGP provides the service of converting the raw 8-bit binary stream to a stream of printable ASCII characters. It uses radix-64 conversion, in which each group of three octets of binary data is mapped into four ASCII characters. The use of radix 64 expands a message by 33%. Fortunately, the session key and signature portions of the message are relatively compact, and the plaintext message has been compressed, often by more than enough to compensate for the radix-64 expansion. This format also appends a CRC to detect transmission errors. See Stallings Appendix 18A for a description. </a:t>
            </a:r>
          </a:p>
          <a:p>
            <a:pPr eaLnBrk="1" hangingPunct="1"/>
            <a:r>
              <a:rPr lang="en-US" altLang="zh-CN">
                <a:latin typeface="Arial" charset="0"/>
                <a:ea typeface="ＭＳ Ｐゴシック" pitchFamily="34" charset="-128"/>
              </a:rPr>
              <a:t>PGP also automatically subdivides a message that is too large for a single email, into segments that are small enough to send.</a:t>
            </a:r>
          </a:p>
        </p:txBody>
      </p:sp>
    </p:spTree>
    <p:extLst>
      <p:ext uri="{BB962C8B-B14F-4D97-AF65-F5344CB8AC3E}">
        <p14:creationId xmlns:p14="http://schemas.microsoft.com/office/powerpoint/2010/main" val="397143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135063"/>
            <a:ext cx="4316413" cy="2546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833813"/>
            <a:ext cx="4316413"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19</a:t>
            </a: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br>
              <a:rPr lang="en-US" altLang="zh-CN" sz="6000" b="1" dirty="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电子邮件安全</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dirty="0"/>
              <a:t>PGP </a:t>
            </a:r>
            <a:r>
              <a:rPr lang="zh-CN" altLang="en-US" dirty="0"/>
              <a:t>功能：总结</a:t>
            </a:r>
            <a:endParaRPr lang="en-AU" altLang="zh-CN" dirty="0"/>
          </a:p>
        </p:txBody>
      </p:sp>
      <p:pic>
        <p:nvPicPr>
          <p:cNvPr id="22531" name="Picture 5" descr="Ch15. PGP Flowcharts.pdf                                       002F6F4DMacintosh HD                   B83AE914:"/>
          <p:cNvPicPr>
            <a:picLocks noChangeAspect="1" noChangeArrowheads="1"/>
          </p:cNvPicPr>
          <p:nvPr/>
        </p:nvPicPr>
        <p:blipFill>
          <a:blip r:embed="rId3"/>
          <a:srcRect t="4633" b="18529"/>
          <a:stretch>
            <a:fillRect/>
          </a:stretch>
        </p:blipFill>
        <p:spPr bwMode="auto">
          <a:xfrm>
            <a:off x="776536" y="1052736"/>
            <a:ext cx="8043863" cy="477678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32311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altLang="zh-CN" sz="4000" dirty="0"/>
              <a:t>2. </a:t>
            </a:r>
            <a:r>
              <a:rPr lang="en-US" sz="4000" dirty="0"/>
              <a:t>S/MIME</a:t>
            </a:r>
            <a:r>
              <a:rPr lang="zh-CN" altLang="en-US" sz="4000" dirty="0"/>
              <a:t>协议</a:t>
            </a:r>
            <a:endParaRPr lang="en-AU" altLang="zh-CN" sz="4000" dirty="0"/>
          </a:p>
        </p:txBody>
      </p:sp>
      <p:sp>
        <p:nvSpPr>
          <p:cNvPr id="62467"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US" dirty="0"/>
              <a:t>Secure/Multipurpose Internet Mail Extensions</a:t>
            </a:r>
          </a:p>
          <a:p>
            <a:pPr marL="457200" indent="-457200" eaLnBrk="1" hangingPunct="1">
              <a:buFont typeface="Arial" panose="020B0604020202020204" pitchFamily="34" charset="0"/>
              <a:buChar char="•"/>
              <a:defRPr/>
            </a:pPr>
            <a:r>
              <a:rPr lang="zh-CN" altLang="en-US" dirty="0"/>
              <a:t>对</a:t>
            </a:r>
            <a:r>
              <a:rPr lang="en-US" dirty="0"/>
              <a:t>MIM</a:t>
            </a:r>
            <a:r>
              <a:rPr lang="en-US" altLang="zh-CN" dirty="0"/>
              <a:t>E</a:t>
            </a:r>
            <a:r>
              <a:rPr lang="zh-CN" altLang="en-US" dirty="0"/>
              <a:t>协议做了安全性增强</a:t>
            </a:r>
            <a:endParaRPr lang="en-US" dirty="0"/>
          </a:p>
          <a:p>
            <a:pPr marL="1031875" lvl="1" indent="-457200" eaLnBrk="1" hangingPunct="1">
              <a:buFont typeface="Arial" panose="020B0604020202020204" pitchFamily="34" charset="0"/>
              <a:buChar char="•"/>
              <a:defRPr/>
            </a:pPr>
            <a:r>
              <a:rPr lang="zh-CN" altLang="en-US" dirty="0"/>
              <a:t>初始</a:t>
            </a:r>
            <a:r>
              <a:rPr lang="en-US" altLang="zh-CN" dirty="0"/>
              <a:t>R</a:t>
            </a:r>
            <a:r>
              <a:rPr lang="en-US" dirty="0"/>
              <a:t>FC5322</a:t>
            </a:r>
            <a:r>
              <a:rPr lang="zh-CN" altLang="en-US" dirty="0"/>
              <a:t>邮件协议仅支持文本发送</a:t>
            </a:r>
            <a:endParaRPr lang="en-US" dirty="0"/>
          </a:p>
          <a:p>
            <a:pPr marL="1031875" lvl="1" indent="-457200" eaLnBrk="1" hangingPunct="1">
              <a:buFont typeface="Arial" panose="020B0604020202020204" pitchFamily="34" charset="0"/>
              <a:buChar char="•"/>
              <a:defRPr/>
            </a:pPr>
            <a:r>
              <a:rPr lang="zh-CN" altLang="en-US" dirty="0"/>
              <a:t>多用途网际邮件扩展</a:t>
            </a:r>
            <a:r>
              <a:rPr lang="en-US" dirty="0"/>
              <a:t>MIME</a:t>
            </a:r>
            <a:r>
              <a:rPr lang="zh-CN" altLang="en-US" dirty="0"/>
              <a:t>提供了多种数据类型发送及消息分块，技术上使用</a:t>
            </a:r>
            <a:r>
              <a:rPr lang="en-US" altLang="zh-CN" dirty="0"/>
              <a:t>Radix 64</a:t>
            </a:r>
            <a:r>
              <a:rPr lang="zh-CN" altLang="en-US" dirty="0"/>
              <a:t>编码</a:t>
            </a:r>
            <a:endParaRPr lang="en-US" dirty="0"/>
          </a:p>
          <a:p>
            <a:pPr marL="1031875" lvl="1" indent="-457200" eaLnBrk="1" hangingPunct="1">
              <a:buFont typeface="Arial" panose="020B0604020202020204" pitchFamily="34" charset="0"/>
              <a:buChar char="•"/>
              <a:defRPr/>
            </a:pPr>
            <a:r>
              <a:rPr lang="en-US" dirty="0"/>
              <a:t>S/MIME </a:t>
            </a:r>
            <a:r>
              <a:rPr lang="zh-CN" altLang="en-US" dirty="0"/>
              <a:t>增加了安全性</a:t>
            </a:r>
            <a:endParaRPr lang="en-US" altLang="zh-CN" dirty="0"/>
          </a:p>
          <a:p>
            <a:pPr marL="457200" indent="-457200" eaLnBrk="1" hangingPunct="1">
              <a:buFont typeface="Arial" panose="020B0604020202020204" pitchFamily="34" charset="0"/>
              <a:buChar char="•"/>
              <a:defRPr/>
            </a:pPr>
            <a:r>
              <a:rPr lang="zh-CN" altLang="en-US" dirty="0"/>
              <a:t>多个软件支持</a:t>
            </a:r>
            <a:r>
              <a:rPr lang="en-US" altLang="zh-CN" dirty="0"/>
              <a:t>S/MIME</a:t>
            </a:r>
            <a:endParaRPr lang="en-US" dirty="0"/>
          </a:p>
          <a:p>
            <a:pPr marL="1031875" lvl="1" indent="-457200" eaLnBrk="1" hangingPunct="1">
              <a:buFont typeface="Arial" panose="020B0604020202020204" pitchFamily="34" charset="0"/>
              <a:buChar char="•"/>
              <a:defRPr/>
            </a:pPr>
            <a:r>
              <a:rPr lang="en-US" dirty="0"/>
              <a:t>e.g. MS Outlook, Mozilla, Mac Mail </a:t>
            </a:r>
            <a:r>
              <a:rPr lang="zh-CN" altLang="en-US" dirty="0"/>
              <a:t>等</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309966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a:t>S/MIME </a:t>
            </a:r>
            <a:r>
              <a:rPr lang="zh-CN" altLang="en-US" dirty="0"/>
              <a:t>功能</a:t>
            </a:r>
            <a:endParaRPr lang="en-AU" altLang="zh-CN" dirty="0"/>
          </a:p>
        </p:txBody>
      </p:sp>
      <p:sp>
        <p:nvSpPr>
          <p:cNvPr id="6349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数据保密（</a:t>
            </a:r>
            <a:r>
              <a:rPr lang="en-US" dirty="0"/>
              <a:t>enveloped data</a:t>
            </a:r>
            <a:r>
              <a:rPr lang="zh-CN" altLang="en-US" dirty="0"/>
              <a:t>）</a:t>
            </a:r>
            <a:endParaRPr lang="en-US" dirty="0"/>
          </a:p>
          <a:p>
            <a:pPr marL="1031875" lvl="1" indent="-457200" eaLnBrk="1" hangingPunct="1">
              <a:buFont typeface="Arial" panose="020B0604020202020204" pitchFamily="34" charset="0"/>
              <a:buChar char="•"/>
              <a:defRPr/>
            </a:pPr>
            <a:r>
              <a:rPr lang="zh-CN" altLang="en-US" dirty="0"/>
              <a:t>加密内容及密钥</a:t>
            </a:r>
            <a:endParaRPr lang="en-US" dirty="0"/>
          </a:p>
          <a:p>
            <a:pPr marL="457200" indent="-457200" eaLnBrk="1" hangingPunct="1">
              <a:buFont typeface="Arial" panose="020B0604020202020204" pitchFamily="34" charset="0"/>
              <a:buChar char="•"/>
              <a:defRPr/>
            </a:pPr>
            <a:r>
              <a:rPr lang="zh-CN" altLang="en-US" dirty="0"/>
              <a:t>数据签名（</a:t>
            </a:r>
            <a:r>
              <a:rPr lang="en-US" dirty="0"/>
              <a:t>signed data</a:t>
            </a:r>
            <a:r>
              <a:rPr lang="zh-CN" altLang="en-US" dirty="0"/>
              <a:t>）</a:t>
            </a:r>
            <a:endParaRPr lang="en-US" dirty="0"/>
          </a:p>
          <a:p>
            <a:pPr marL="1031875" lvl="1" indent="-457200" eaLnBrk="1" hangingPunct="1">
              <a:buFont typeface="Arial" panose="020B0604020202020204" pitchFamily="34" charset="0"/>
              <a:buChar char="•"/>
              <a:defRPr/>
            </a:pPr>
            <a:r>
              <a:rPr lang="zh-CN" altLang="en-US" dirty="0"/>
              <a:t>消息编码 </a:t>
            </a:r>
            <a:r>
              <a:rPr lang="en-US" dirty="0"/>
              <a:t>+ </a:t>
            </a:r>
            <a:r>
              <a:rPr lang="zh-CN" altLang="en-US" dirty="0"/>
              <a:t>摘要签名</a:t>
            </a:r>
            <a:endParaRPr lang="en-US" dirty="0"/>
          </a:p>
          <a:p>
            <a:pPr marL="457200" indent="-457200" eaLnBrk="1" hangingPunct="1">
              <a:buFont typeface="Arial" panose="020B0604020202020204" pitchFamily="34" charset="0"/>
              <a:buChar char="•"/>
              <a:defRPr/>
            </a:pPr>
            <a:r>
              <a:rPr lang="zh-CN" altLang="en-US" dirty="0"/>
              <a:t>仅签名消息（</a:t>
            </a:r>
            <a:r>
              <a:rPr lang="en-US" dirty="0"/>
              <a:t>clear-signed data</a:t>
            </a:r>
            <a:r>
              <a:rPr lang="zh-CN" altLang="en-US" dirty="0"/>
              <a:t>）</a:t>
            </a:r>
            <a:endParaRPr lang="en-US" dirty="0"/>
          </a:p>
          <a:p>
            <a:pPr marL="1031875" lvl="1" indent="-457200" eaLnBrk="1" hangingPunct="1">
              <a:buFont typeface="Arial" panose="020B0604020202020204" pitchFamily="34" charset="0"/>
              <a:buChar char="•"/>
              <a:defRPr/>
            </a:pPr>
            <a:r>
              <a:rPr lang="zh-CN" altLang="en-US" dirty="0"/>
              <a:t>未编码消息 </a:t>
            </a:r>
            <a:r>
              <a:rPr lang="en-US" dirty="0"/>
              <a:t>+ </a:t>
            </a:r>
            <a:r>
              <a:rPr lang="zh-CN" altLang="en-US" dirty="0"/>
              <a:t>编码后摘要签名</a:t>
            </a:r>
            <a:endParaRPr lang="en-US" dirty="0"/>
          </a:p>
          <a:p>
            <a:pPr marL="457200" indent="-457200" eaLnBrk="1" hangingPunct="1">
              <a:buFont typeface="Arial" panose="020B0604020202020204" pitchFamily="34" charset="0"/>
              <a:buChar char="•"/>
              <a:defRPr/>
            </a:pPr>
            <a:r>
              <a:rPr lang="zh-CN" altLang="en-US" dirty="0"/>
              <a:t>数据保密及签名（</a:t>
            </a:r>
            <a:r>
              <a:rPr lang="en-US" dirty="0"/>
              <a:t>signed &amp; enveloped data</a:t>
            </a:r>
            <a:r>
              <a:rPr lang="zh-CN" altLang="en-US" dirty="0"/>
              <a:t>）</a:t>
            </a:r>
            <a:endParaRPr lang="en-US" dirty="0"/>
          </a:p>
          <a:p>
            <a:pPr marL="1031875" lvl="1" indent="-457200" eaLnBrk="1" hangingPunct="1">
              <a:buFont typeface="Arial" panose="020B0604020202020204" pitchFamily="34" charset="0"/>
              <a:buChar char="•"/>
              <a:defRPr/>
            </a:pPr>
            <a:r>
              <a:rPr lang="zh-CN" altLang="en-US" dirty="0"/>
              <a:t>保密及签名功能套嵌</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4139778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dirty="0"/>
              <a:t>S/MIME </a:t>
            </a:r>
            <a:r>
              <a:rPr lang="zh-CN" altLang="en-US" sz="4000" dirty="0"/>
              <a:t>支持的密码算法</a:t>
            </a:r>
            <a:endParaRPr lang="en-AU" altLang="zh-CN" sz="4000" dirty="0"/>
          </a:p>
        </p:txBody>
      </p:sp>
      <p:sp>
        <p:nvSpPr>
          <p:cNvPr id="6451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数字签名</a:t>
            </a:r>
            <a:r>
              <a:rPr lang="en-US" dirty="0"/>
              <a:t>: DSS &amp; RSA</a:t>
            </a:r>
          </a:p>
          <a:p>
            <a:pPr marL="457200" indent="-457200" eaLnBrk="1" hangingPunct="1">
              <a:buFont typeface="Arial" panose="020B0604020202020204" pitchFamily="34" charset="0"/>
              <a:buChar char="•"/>
              <a:defRPr/>
            </a:pPr>
            <a:r>
              <a:rPr lang="zh-CN" altLang="en-US" dirty="0"/>
              <a:t>哈希函数</a:t>
            </a:r>
            <a:r>
              <a:rPr lang="en-US" dirty="0"/>
              <a:t>: SHA-1 &amp; MD5</a:t>
            </a:r>
          </a:p>
          <a:p>
            <a:pPr marL="457200" indent="-457200" eaLnBrk="1" hangingPunct="1">
              <a:buFont typeface="Arial" panose="020B0604020202020204" pitchFamily="34" charset="0"/>
              <a:buChar char="•"/>
              <a:defRPr/>
            </a:pPr>
            <a:r>
              <a:rPr lang="zh-CN" altLang="en-US" dirty="0"/>
              <a:t>会话密钥加密</a:t>
            </a:r>
            <a:r>
              <a:rPr lang="en-US" dirty="0"/>
              <a:t>: </a:t>
            </a:r>
            <a:r>
              <a:rPr lang="en-US" dirty="0" err="1"/>
              <a:t>ElGamal</a:t>
            </a:r>
            <a:r>
              <a:rPr lang="en-US" dirty="0"/>
              <a:t> &amp; RSA</a:t>
            </a:r>
          </a:p>
          <a:p>
            <a:pPr marL="457200" indent="-457200" eaLnBrk="1" hangingPunct="1">
              <a:buFont typeface="Arial" panose="020B0604020202020204" pitchFamily="34" charset="0"/>
              <a:buChar char="•"/>
              <a:defRPr/>
            </a:pPr>
            <a:r>
              <a:rPr lang="zh-CN" altLang="en-US" dirty="0"/>
              <a:t>消息加密</a:t>
            </a:r>
            <a:r>
              <a:rPr lang="en-US" dirty="0"/>
              <a:t>: AES, Triple-DES, RC2/40 and others</a:t>
            </a:r>
          </a:p>
          <a:p>
            <a:pPr marL="457200" indent="-457200" eaLnBrk="1" hangingPunct="1">
              <a:buFont typeface="Arial" panose="020B0604020202020204" pitchFamily="34" charset="0"/>
              <a:buChar char="•"/>
              <a:defRPr/>
            </a:pPr>
            <a:r>
              <a:rPr lang="zh-CN" altLang="en-US" dirty="0"/>
              <a:t>消息认证码</a:t>
            </a:r>
            <a:r>
              <a:rPr lang="en-US" dirty="0"/>
              <a:t>: HMAC with SHA-1</a:t>
            </a:r>
          </a:p>
          <a:p>
            <a:pPr marL="457200" indent="-457200" eaLnBrk="1" hangingPunct="1">
              <a:buFont typeface="Arial" panose="020B0604020202020204" pitchFamily="34" charset="0"/>
              <a:buChar char="•"/>
              <a:defRPr/>
            </a:pPr>
            <a:r>
              <a:rPr lang="zh-CN" altLang="en-US" dirty="0"/>
              <a:t>具体使用哪种算法，协商决定</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1972820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712640" y="332656"/>
            <a:ext cx="6208734" cy="762000"/>
          </a:xfrm>
        </p:spPr>
        <p:txBody>
          <a:bodyPr/>
          <a:lstStyle/>
          <a:p>
            <a:pPr eaLnBrk="1" hangingPunct="1">
              <a:defRPr/>
            </a:pPr>
            <a:r>
              <a:rPr lang="en-AU" dirty="0">
                <a:ea typeface="+mj-ea"/>
                <a:cs typeface="+mj-cs"/>
              </a:rPr>
              <a:t>S/MIME </a:t>
            </a:r>
            <a:r>
              <a:rPr lang="zh-CN" altLang="en-US" dirty="0">
                <a:ea typeface="+mj-ea"/>
                <a:cs typeface="+mj-cs"/>
              </a:rPr>
              <a:t>消息</a:t>
            </a:r>
            <a:endParaRPr lang="en-AU" dirty="0">
              <a:ea typeface="+mj-ea"/>
              <a:cs typeface="+mj-cs"/>
            </a:endParaRPr>
          </a:p>
        </p:txBody>
      </p:sp>
      <p:sp>
        <p:nvSpPr>
          <p:cNvPr id="94211" name="Rectangle 3"/>
          <p:cNvSpPr>
            <a:spLocks noGrp="1" noChangeArrowheads="1"/>
          </p:cNvSpPr>
          <p:nvPr>
            <p:ph type="body" idx="1"/>
          </p:nvPr>
        </p:nvSpPr>
        <p:spPr>
          <a:xfrm>
            <a:off x="838200" y="1288504"/>
            <a:ext cx="8229600" cy="4876800"/>
          </a:xfrm>
        </p:spPr>
        <p:txBody>
          <a:bodyPr/>
          <a:lstStyle/>
          <a:p>
            <a:pPr marL="457200" indent="-457200" eaLnBrk="1" hangingPunct="1">
              <a:buFont typeface="Arial" panose="020B0604020202020204" pitchFamily="34" charset="0"/>
              <a:buChar char="•"/>
              <a:defRPr/>
            </a:pPr>
            <a:r>
              <a:rPr lang="en-AU" dirty="0">
                <a:ea typeface="+mn-ea"/>
                <a:cs typeface="+mn-cs"/>
              </a:rPr>
              <a:t>S/MIME </a:t>
            </a:r>
            <a:r>
              <a:rPr lang="zh-CN" altLang="en-US" dirty="0">
                <a:ea typeface="+mn-ea"/>
                <a:cs typeface="+mn-cs"/>
              </a:rPr>
              <a:t>通过签名、加密为</a:t>
            </a:r>
            <a:r>
              <a:rPr lang="en-US" dirty="0">
                <a:ea typeface="+mn-ea"/>
                <a:cs typeface="+mn-cs"/>
              </a:rPr>
              <a:t>MIME</a:t>
            </a:r>
            <a:r>
              <a:rPr lang="zh-CN" altLang="en-US" dirty="0">
                <a:ea typeface="+mn-ea"/>
                <a:cs typeface="+mn-cs"/>
              </a:rPr>
              <a:t>实体提供安全性</a:t>
            </a:r>
            <a:endParaRPr lang="en-US" dirty="0">
              <a:ea typeface="+mn-ea"/>
              <a:cs typeface="+mn-cs"/>
            </a:endParaRPr>
          </a:p>
          <a:p>
            <a:pPr marL="457200" indent="-457200" eaLnBrk="1" hangingPunct="1">
              <a:buFont typeface="Arial" panose="020B0604020202020204" pitchFamily="34" charset="0"/>
              <a:buChar char="•"/>
              <a:defRPr/>
            </a:pPr>
            <a:r>
              <a:rPr lang="zh-CN" altLang="en-US" dirty="0">
                <a:ea typeface="+mn-ea"/>
                <a:cs typeface="+mn-cs"/>
              </a:rPr>
              <a:t>为</a:t>
            </a:r>
            <a:r>
              <a:rPr lang="en-US" dirty="0">
                <a:ea typeface="+mn-ea"/>
                <a:cs typeface="+mn-cs"/>
              </a:rPr>
              <a:t>MIME</a:t>
            </a:r>
            <a:r>
              <a:rPr lang="zh-CN" altLang="en-US" dirty="0">
                <a:ea typeface="+mn-ea"/>
                <a:cs typeface="+mn-cs"/>
              </a:rPr>
              <a:t>封装</a:t>
            </a:r>
            <a:r>
              <a:rPr lang="en-US" dirty="0">
                <a:ea typeface="+mn-ea"/>
                <a:cs typeface="+mn-cs"/>
              </a:rPr>
              <a:t>PKCS</a:t>
            </a:r>
            <a:r>
              <a:rPr lang="zh-CN" altLang="en-US" dirty="0">
                <a:ea typeface="+mn-ea"/>
                <a:cs typeface="+mn-cs"/>
              </a:rPr>
              <a:t>对象（</a:t>
            </a:r>
            <a:r>
              <a:rPr lang="en-US" altLang="zh-CN" dirty="0">
                <a:ea typeface="+mn-ea"/>
                <a:cs typeface="+mn-cs"/>
              </a:rPr>
              <a:t>PKCS</a:t>
            </a:r>
            <a:r>
              <a:rPr lang="zh-CN" altLang="en-US" dirty="0">
                <a:ea typeface="+mn-ea"/>
                <a:cs typeface="+mn-cs"/>
              </a:rPr>
              <a:t>是</a:t>
            </a:r>
            <a:r>
              <a:rPr lang="en-US" altLang="zh-CN" dirty="0">
                <a:ea typeface="+mn-ea"/>
                <a:cs typeface="+mn-cs"/>
              </a:rPr>
              <a:t>S/MIME</a:t>
            </a:r>
            <a:r>
              <a:rPr lang="zh-CN" altLang="en-US" dirty="0">
                <a:ea typeface="+mn-ea"/>
                <a:cs typeface="+mn-cs"/>
              </a:rPr>
              <a:t>应用类型的子类型）</a:t>
            </a:r>
            <a:endParaRPr lang="en-US" dirty="0">
              <a:ea typeface="+mn-ea"/>
              <a:cs typeface="+mn-cs"/>
            </a:endParaRPr>
          </a:p>
          <a:p>
            <a:pPr marL="457200" indent="-457200" eaLnBrk="1" hangingPunct="1">
              <a:buFont typeface="Arial" panose="020B0604020202020204" pitchFamily="34" charset="0"/>
              <a:buChar char="•"/>
              <a:defRPr/>
            </a:pPr>
            <a:r>
              <a:rPr lang="zh-CN" altLang="en-US" dirty="0">
                <a:ea typeface="+mn-ea"/>
                <a:cs typeface="+mn-cs"/>
              </a:rPr>
              <a:t>支持多种内容类型</a:t>
            </a:r>
            <a:r>
              <a:rPr lang="en-US" dirty="0">
                <a:ea typeface="+mn-ea"/>
                <a:cs typeface="+mn-cs"/>
              </a:rPr>
              <a:t>:</a:t>
            </a:r>
          </a:p>
          <a:p>
            <a:pPr marL="1031875" lvl="1" indent="-457200" eaLnBrk="1" hangingPunct="1">
              <a:buFont typeface="Arial" panose="020B0604020202020204" pitchFamily="34" charset="0"/>
              <a:buChar char="•"/>
              <a:defRPr/>
            </a:pPr>
            <a:r>
              <a:rPr lang="en-AU" sz="2400" dirty="0"/>
              <a:t>enveloped data</a:t>
            </a:r>
            <a:r>
              <a:rPr lang="zh-CN" altLang="en-US" sz="2400" dirty="0"/>
              <a:t>（封装数据）</a:t>
            </a:r>
            <a:endParaRPr lang="en-AU" sz="2400" dirty="0"/>
          </a:p>
          <a:p>
            <a:pPr marL="1031875" lvl="1" indent="-457200" eaLnBrk="1" hangingPunct="1">
              <a:buFont typeface="Arial" panose="020B0604020202020204" pitchFamily="34" charset="0"/>
              <a:buChar char="•"/>
              <a:defRPr/>
            </a:pPr>
            <a:r>
              <a:rPr lang="en-AU" sz="2400" dirty="0"/>
              <a:t>signed data</a:t>
            </a:r>
            <a:r>
              <a:rPr lang="zh-CN" altLang="en-US" sz="2400" dirty="0"/>
              <a:t>（签名数据）</a:t>
            </a:r>
            <a:endParaRPr lang="en-AU" sz="2400" dirty="0"/>
          </a:p>
          <a:p>
            <a:pPr marL="1031875" lvl="1" indent="-457200" eaLnBrk="1" hangingPunct="1">
              <a:buFont typeface="Arial" panose="020B0604020202020204" pitchFamily="34" charset="0"/>
              <a:buChar char="•"/>
              <a:defRPr/>
            </a:pPr>
            <a:r>
              <a:rPr lang="en-AU" sz="2400" dirty="0"/>
              <a:t>clear-signed data</a:t>
            </a:r>
            <a:r>
              <a:rPr lang="zh-CN" altLang="en-US" sz="2400" dirty="0"/>
              <a:t>（透明签名）</a:t>
            </a:r>
            <a:endParaRPr lang="en-AU" sz="2400" dirty="0"/>
          </a:p>
          <a:p>
            <a:pPr marL="1031875" lvl="1" indent="-457200" eaLnBrk="1" hangingPunct="1">
              <a:buFont typeface="Arial" panose="020B0604020202020204" pitchFamily="34" charset="0"/>
              <a:buChar char="•"/>
              <a:defRPr/>
            </a:pPr>
            <a:r>
              <a:rPr lang="en-AU" sz="2400" dirty="0"/>
              <a:t>registration request</a:t>
            </a:r>
            <a:r>
              <a:rPr lang="zh-CN" altLang="en-US" sz="2400" dirty="0"/>
              <a:t>（注册请求）</a:t>
            </a:r>
            <a:endParaRPr lang="en-AU" sz="2400" dirty="0"/>
          </a:p>
          <a:p>
            <a:pPr marL="1031875" lvl="1" indent="-457200" eaLnBrk="1" hangingPunct="1">
              <a:buFont typeface="Arial" panose="020B0604020202020204" pitchFamily="34" charset="0"/>
              <a:buChar char="•"/>
              <a:defRPr/>
            </a:pPr>
            <a:r>
              <a:rPr lang="en-AU" sz="2400" dirty="0"/>
              <a:t>certificate only message</a:t>
            </a:r>
            <a:r>
              <a:rPr lang="zh-CN" altLang="en-US" sz="2400" dirty="0"/>
              <a:t>（仅证书消息）</a:t>
            </a:r>
            <a:endParaRPr lang="en-AU" sz="24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3264137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816100" y="218728"/>
            <a:ext cx="6208734" cy="762000"/>
          </a:xfrm>
        </p:spPr>
        <p:txBody>
          <a:bodyPr/>
          <a:lstStyle/>
          <a:p>
            <a:pPr eaLnBrk="1" hangingPunct="1">
              <a:defRPr/>
            </a:pPr>
            <a:r>
              <a:rPr lang="en-AU" dirty="0">
                <a:ea typeface="+mj-ea"/>
                <a:cs typeface="+mj-cs"/>
              </a:rPr>
              <a:t>S/MIME </a:t>
            </a:r>
            <a:r>
              <a:rPr lang="zh-CN" altLang="en-US" dirty="0">
                <a:ea typeface="+mj-ea"/>
                <a:cs typeface="+mj-cs"/>
              </a:rPr>
              <a:t>认证处理</a:t>
            </a:r>
            <a:endParaRPr lang="en-AU" dirty="0">
              <a:ea typeface="+mj-ea"/>
              <a:cs typeface="+mj-cs"/>
            </a:endParaRPr>
          </a:p>
        </p:txBody>
      </p:sp>
      <p:sp>
        <p:nvSpPr>
          <p:cNvPr id="6553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en-AU" altLang="zh-CN" dirty="0"/>
              <a:t>S/MIME</a:t>
            </a:r>
            <a:r>
              <a:rPr lang="zh-CN" altLang="en-US" dirty="0"/>
              <a:t>使用</a:t>
            </a:r>
            <a:r>
              <a:rPr lang="en-AU" altLang="zh-CN" dirty="0"/>
              <a:t>X.509 v3 </a:t>
            </a:r>
            <a:r>
              <a:rPr lang="zh-CN" altLang="en-US" dirty="0"/>
              <a:t>证书</a:t>
            </a:r>
            <a:endParaRPr lang="en-AU" altLang="zh-CN" dirty="0"/>
          </a:p>
          <a:p>
            <a:pPr marL="457200" indent="-457200" eaLnBrk="1" hangingPunct="1">
              <a:buFont typeface="Arial" panose="020B0604020202020204" pitchFamily="34" charset="0"/>
              <a:buChar char="•"/>
              <a:defRPr/>
            </a:pPr>
            <a:r>
              <a:rPr lang="zh-CN" altLang="en-US" dirty="0"/>
              <a:t>通过严格的</a:t>
            </a:r>
            <a:r>
              <a:rPr lang="en-US" dirty="0"/>
              <a:t>X.509</a:t>
            </a:r>
            <a:r>
              <a:rPr lang="zh-CN" altLang="en-US" dirty="0"/>
              <a:t>证书体系，及</a:t>
            </a:r>
            <a:r>
              <a:rPr lang="en-US" dirty="0"/>
              <a:t>PGP</a:t>
            </a:r>
            <a:r>
              <a:rPr lang="zh-CN" altLang="en-US" dirty="0"/>
              <a:t>的信任网络，管理信任关系</a:t>
            </a:r>
            <a:endParaRPr lang="en-US" dirty="0"/>
          </a:p>
          <a:p>
            <a:pPr marL="457200" indent="-457200" eaLnBrk="1" hangingPunct="1">
              <a:buFont typeface="Arial" panose="020B0604020202020204" pitchFamily="34" charset="0"/>
              <a:buChar char="•"/>
              <a:defRPr/>
            </a:pPr>
            <a:r>
              <a:rPr lang="zh-CN" altLang="en-US" dirty="0"/>
              <a:t>每个客户端保存了信任的</a:t>
            </a:r>
            <a:r>
              <a:rPr lang="en-US" altLang="zh-CN" dirty="0"/>
              <a:t>CA</a:t>
            </a:r>
            <a:r>
              <a:rPr lang="zh-CN" altLang="en-US" dirty="0"/>
              <a:t>列表，及自己的公私钥对和证书</a:t>
            </a:r>
            <a:endParaRPr lang="en-US" altLang="zh-CN" dirty="0"/>
          </a:p>
          <a:p>
            <a:pPr marL="457200" indent="-457200" eaLnBrk="1" hangingPunct="1">
              <a:buFont typeface="Arial" panose="020B0604020202020204" pitchFamily="34" charset="0"/>
              <a:buChar char="•"/>
              <a:defRPr/>
            </a:pPr>
            <a:r>
              <a:rPr lang="zh-CN" altLang="en-US" dirty="0"/>
              <a:t>证书必须由受信任的</a:t>
            </a:r>
            <a:r>
              <a:rPr lang="en-US" altLang="zh-CN" dirty="0"/>
              <a:t>CA</a:t>
            </a:r>
            <a:r>
              <a:rPr lang="zh-CN" altLang="en-US" dirty="0"/>
              <a:t>签发</a:t>
            </a:r>
            <a:endParaRPr lang="en-AU" altLang="zh-CN" dirty="0"/>
          </a:p>
          <a:p>
            <a:pPr eaLnBrk="1" hangingPunct="1">
              <a:buFont typeface="Wingdings" pitchFamily="-107" charset="2"/>
              <a:buChar char="Ø"/>
              <a:defRPr/>
            </a:pP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365774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848633" y="260648"/>
            <a:ext cx="6208734" cy="762000"/>
          </a:xfrm>
        </p:spPr>
        <p:txBody>
          <a:bodyPr/>
          <a:lstStyle/>
          <a:p>
            <a:pPr eaLnBrk="1" hangingPunct="1">
              <a:defRPr/>
            </a:pPr>
            <a:r>
              <a:rPr lang="zh-CN" altLang="en-US" dirty="0"/>
              <a:t>证书颁发机构</a:t>
            </a:r>
            <a:endParaRPr lang="en-AU" altLang="zh-CN" dirty="0"/>
          </a:p>
        </p:txBody>
      </p:sp>
      <p:sp>
        <p:nvSpPr>
          <p:cNvPr id="66563" name="Rectangle 3"/>
          <p:cNvSpPr>
            <a:spLocks noGrp="1" noChangeArrowheads="1"/>
          </p:cNvSpPr>
          <p:nvPr>
            <p:ph type="body" idx="1"/>
          </p:nvPr>
        </p:nvSpPr>
        <p:spPr>
          <a:xfrm>
            <a:off x="838200" y="1676400"/>
            <a:ext cx="8229600" cy="4953000"/>
          </a:xfrm>
        </p:spPr>
        <p:txBody>
          <a:bodyPr/>
          <a:lstStyle/>
          <a:p>
            <a:pPr marL="457200" indent="-457200" eaLnBrk="1" hangingPunct="1">
              <a:buFont typeface="Arial" panose="020B0604020202020204" pitchFamily="34" charset="0"/>
              <a:buChar char="•"/>
              <a:defRPr/>
            </a:pPr>
            <a:r>
              <a:rPr lang="zh-CN" altLang="en-US" dirty="0"/>
              <a:t>当前有一些著名的证书颁发机构</a:t>
            </a:r>
            <a:endParaRPr lang="en-US" dirty="0"/>
          </a:p>
          <a:p>
            <a:pPr marL="457200" indent="-457200" eaLnBrk="1" hangingPunct="1">
              <a:buFont typeface="Arial" panose="020B0604020202020204" pitchFamily="34" charset="0"/>
              <a:buChar char="•"/>
              <a:defRPr/>
            </a:pPr>
            <a:r>
              <a:rPr lang="en-US" dirty="0"/>
              <a:t>Verisign</a:t>
            </a:r>
            <a:r>
              <a:rPr lang="zh-CN" altLang="en-US" dirty="0"/>
              <a:t>：使用最广泛的机构</a:t>
            </a:r>
            <a:endParaRPr lang="en-US" dirty="0"/>
          </a:p>
          <a:p>
            <a:pPr marL="457200" indent="-457200" eaLnBrk="1" hangingPunct="1">
              <a:buFont typeface="Arial" panose="020B0604020202020204" pitchFamily="34" charset="0"/>
              <a:buChar char="•"/>
              <a:defRPr/>
            </a:pPr>
            <a:r>
              <a:rPr lang="en-US" dirty="0"/>
              <a:t>Verisign</a:t>
            </a:r>
            <a:r>
              <a:rPr lang="zh-CN" altLang="en-US" dirty="0"/>
              <a:t>颁发了几类的证书</a:t>
            </a:r>
            <a:endParaRPr lang="en-US" dirty="0"/>
          </a:p>
          <a:p>
            <a:pPr marL="457200" indent="-457200" eaLnBrk="1" hangingPunct="1">
              <a:buFont typeface="Arial" panose="020B0604020202020204" pitchFamily="34" charset="0"/>
              <a:buChar char="•"/>
              <a:defRPr/>
            </a:pPr>
            <a:r>
              <a:rPr lang="zh-CN" altLang="en-US" dirty="0"/>
              <a:t>严格性及信任等级逐渐提高</a:t>
            </a:r>
            <a:endParaRPr lang="en-US" dirty="0"/>
          </a:p>
          <a:p>
            <a:pPr lvl="1" eaLnBrk="1" hangingPunct="1">
              <a:buFont typeface="Wingdings" pitchFamily="-107" charset="2"/>
              <a:buNone/>
              <a:defRPr/>
            </a:pPr>
            <a:r>
              <a:rPr lang="en-AU" altLang="zh-CN" sz="2400" b="1" dirty="0"/>
              <a:t>Class	Identity Checks	Usage</a:t>
            </a:r>
          </a:p>
          <a:p>
            <a:pPr lvl="1" eaLnBrk="1" hangingPunct="1">
              <a:buFont typeface="Wingdings" pitchFamily="-107" charset="2"/>
              <a:buNone/>
              <a:defRPr/>
            </a:pPr>
            <a:r>
              <a:rPr lang="en-AU" altLang="zh-CN" sz="2400" dirty="0"/>
              <a:t>1			name/email check	web browsing/email</a:t>
            </a:r>
          </a:p>
          <a:p>
            <a:pPr lvl="1" eaLnBrk="1" hangingPunct="1">
              <a:buFont typeface="Wingdings" pitchFamily="-107" charset="2"/>
              <a:buNone/>
              <a:defRPr/>
            </a:pPr>
            <a:r>
              <a:rPr lang="en-AU" altLang="zh-CN" sz="2400" dirty="0"/>
              <a:t>2			+ </a:t>
            </a:r>
            <a:r>
              <a:rPr lang="en-AU" altLang="zh-CN" sz="2400" dirty="0" err="1"/>
              <a:t>enroll</a:t>
            </a:r>
            <a:r>
              <a:rPr lang="en-AU" altLang="zh-CN" sz="2400" dirty="0"/>
              <a:t>/</a:t>
            </a:r>
            <a:r>
              <a:rPr lang="en-AU" altLang="zh-CN" sz="2400" dirty="0" err="1"/>
              <a:t>addr</a:t>
            </a:r>
            <a:r>
              <a:rPr lang="en-AU" altLang="zh-CN" sz="2400" dirty="0"/>
              <a:t> check	email, subs, s/w validate</a:t>
            </a:r>
          </a:p>
          <a:p>
            <a:pPr lvl="1" eaLnBrk="1" hangingPunct="1">
              <a:buFont typeface="Wingdings" pitchFamily="-107" charset="2"/>
              <a:buNone/>
              <a:defRPr/>
            </a:pPr>
            <a:r>
              <a:rPr lang="en-AU" altLang="zh-CN" sz="2400" dirty="0"/>
              <a:t>3			+ ID documents	e-banking/service access</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26659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188640"/>
            <a:ext cx="6208734" cy="762000"/>
          </a:xfrm>
        </p:spPr>
        <p:txBody>
          <a:bodyPr/>
          <a:lstStyle/>
          <a:p>
            <a:pPr>
              <a:defRPr/>
            </a:pPr>
            <a:r>
              <a:rPr lang="en-US" dirty="0"/>
              <a:t>S/MIME </a:t>
            </a:r>
            <a:r>
              <a:rPr lang="zh-CN" altLang="en-US" dirty="0"/>
              <a:t>增强的安全服务</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a:t>三类服务</a:t>
            </a:r>
            <a:r>
              <a:rPr lang="en-US" dirty="0"/>
              <a:t>:</a:t>
            </a:r>
          </a:p>
          <a:p>
            <a:pPr marL="1031875" lvl="1" indent="-457200">
              <a:buFont typeface="Arial" panose="020B0604020202020204" pitchFamily="34" charset="0"/>
              <a:buChar char="•"/>
              <a:defRPr/>
            </a:pPr>
            <a:r>
              <a:rPr lang="zh-CN" altLang="en-US" dirty="0"/>
              <a:t>签名的接收方（</a:t>
            </a:r>
            <a:r>
              <a:rPr lang="en-US" dirty="0"/>
              <a:t>signed receipts</a:t>
            </a:r>
            <a:r>
              <a:rPr lang="zh-CN" altLang="en-US" dirty="0"/>
              <a:t>）</a:t>
            </a:r>
            <a:endParaRPr lang="en-US" dirty="0"/>
          </a:p>
          <a:p>
            <a:pPr marL="1031875" lvl="1" indent="-457200">
              <a:buFont typeface="Arial" panose="020B0604020202020204" pitchFamily="34" charset="0"/>
              <a:buChar char="•"/>
              <a:defRPr/>
            </a:pPr>
            <a:r>
              <a:rPr lang="zh-CN" altLang="en-US" dirty="0"/>
              <a:t>安全标签（</a:t>
            </a:r>
            <a:r>
              <a:rPr lang="en-US" dirty="0"/>
              <a:t>security labels</a:t>
            </a:r>
            <a:r>
              <a:rPr lang="zh-CN" altLang="en-US" dirty="0"/>
              <a:t>）</a:t>
            </a:r>
            <a:endParaRPr lang="en-US" dirty="0"/>
          </a:p>
          <a:p>
            <a:pPr marL="1031875" lvl="1" indent="-457200">
              <a:buFont typeface="Arial" panose="020B0604020202020204" pitchFamily="34" charset="0"/>
              <a:buChar char="•"/>
              <a:defRPr/>
            </a:pPr>
            <a:r>
              <a:rPr lang="zh-CN" altLang="en-US" dirty="0"/>
              <a:t>安全邮件列表（</a:t>
            </a:r>
            <a:r>
              <a:rPr lang="en-US" dirty="0"/>
              <a:t>secure mailing lists</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2134783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8633" y="260648"/>
            <a:ext cx="6208734" cy="762000"/>
          </a:xfrm>
        </p:spPr>
        <p:txBody>
          <a:bodyPr/>
          <a:lstStyle/>
          <a:p>
            <a:pPr>
              <a:defRPr/>
            </a:pPr>
            <a:r>
              <a:rPr lang="en-US" altLang="zh-CN" dirty="0"/>
              <a:t>DKIM</a:t>
            </a:r>
            <a:r>
              <a:rPr lang="zh-CN" altLang="en-US" dirty="0"/>
              <a:t>协议</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defRPr/>
            </a:pPr>
            <a:r>
              <a:rPr lang="zh-CN" altLang="en-US" dirty="0"/>
              <a:t>全称：</a:t>
            </a:r>
            <a:r>
              <a:rPr lang="en-US" altLang="zh-CN" dirty="0"/>
              <a:t>Domain Keys Identified Mail</a:t>
            </a:r>
          </a:p>
          <a:p>
            <a:pPr algn="ctr">
              <a:defRPr/>
            </a:pPr>
            <a:r>
              <a:rPr lang="en-US" altLang="zh-CN" dirty="0"/>
              <a:t>(</a:t>
            </a:r>
            <a:r>
              <a:rPr lang="zh-CN" altLang="en-US" dirty="0"/>
              <a:t>域名密钥识别邮件</a:t>
            </a:r>
            <a:r>
              <a:rPr lang="en-US" altLang="zh-CN" dirty="0"/>
              <a:t>)</a:t>
            </a:r>
          </a:p>
          <a:p>
            <a:pPr marL="457200" indent="-457200">
              <a:buFont typeface="Arial" panose="020B0604020202020204" pitchFamily="34" charset="0"/>
              <a:buChar char="•"/>
              <a:defRPr/>
            </a:pPr>
            <a:r>
              <a:rPr lang="zh-CN" altLang="en-US" dirty="0"/>
              <a:t>协议描述了如何由邮件服务提供商使用密码学工具对消息进行安全保护，消息接收方对消息进行验证</a:t>
            </a:r>
            <a:endParaRPr lang="en-US" altLang="zh-CN" dirty="0"/>
          </a:p>
          <a:p>
            <a:pPr marL="457200" indent="-457200">
              <a:buFont typeface="Arial" panose="020B0604020202020204" pitchFamily="34" charset="0"/>
              <a:buChar char="•"/>
              <a:defRPr/>
            </a:pPr>
            <a:r>
              <a:rPr lang="zh-CN" altLang="en-US" dirty="0"/>
              <a:t>因特网标准：</a:t>
            </a:r>
            <a:r>
              <a:rPr lang="en-US" dirty="0"/>
              <a:t>RFC 4871</a:t>
            </a:r>
          </a:p>
          <a:p>
            <a:pPr marL="457200" indent="-457200">
              <a:buFont typeface="Arial" panose="020B0604020202020204" pitchFamily="34" charset="0"/>
              <a:buChar char="•"/>
              <a:defRPr/>
            </a:pPr>
            <a:r>
              <a:rPr lang="zh-CN" altLang="en-US" dirty="0"/>
              <a:t>当前已经广泛使用</a:t>
            </a:r>
            <a:endParaRPr 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51799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44" y="158679"/>
            <a:ext cx="8229600" cy="815554"/>
          </a:xfrm>
        </p:spPr>
        <p:txBody>
          <a:bodyPr/>
          <a:lstStyle/>
          <a:p>
            <a:pPr>
              <a:defRPr/>
            </a:pPr>
            <a:r>
              <a:rPr lang="zh-CN" altLang="en-US" dirty="0"/>
              <a:t>邮件协议架构</a:t>
            </a:r>
            <a:endParaRPr lang="en-US" dirty="0"/>
          </a:p>
        </p:txBody>
      </p:sp>
      <p:pic>
        <p:nvPicPr>
          <p:cNvPr id="59395" name="Picture 4"/>
          <p:cNvPicPr>
            <a:picLocks noChangeAspect="1"/>
          </p:cNvPicPr>
          <p:nvPr/>
        </p:nvPicPr>
        <p:blipFill>
          <a:blip r:embed="rId3"/>
          <a:srcRect/>
          <a:stretch>
            <a:fillRect/>
          </a:stretch>
        </p:blipFill>
        <p:spPr bwMode="auto">
          <a:xfrm>
            <a:off x="3512840" y="1412776"/>
            <a:ext cx="6064598" cy="4589132"/>
          </a:xfrm>
          <a:prstGeom prst="rect">
            <a:avLst/>
          </a:prstGeom>
          <a:noFill/>
          <a:ln w="9525">
            <a:noFill/>
            <a:miter lim="800000"/>
            <a:headEnd/>
            <a:tailEnd/>
          </a:ln>
        </p:spPr>
      </p:pic>
      <p:sp>
        <p:nvSpPr>
          <p:cNvPr id="4" name="TextBox 3"/>
          <p:cNvSpPr txBox="1"/>
          <p:nvPr/>
        </p:nvSpPr>
        <p:spPr>
          <a:xfrm>
            <a:off x="381000" y="1785927"/>
            <a:ext cx="2892058" cy="3416320"/>
          </a:xfrm>
          <a:prstGeom prst="rect">
            <a:avLst/>
          </a:prstGeom>
          <a:noFill/>
        </p:spPr>
        <p:txBody>
          <a:bodyPr wrap="square" rtlCol="0">
            <a:spAutoFit/>
          </a:bodyPr>
          <a:lstStyle/>
          <a:p>
            <a:r>
              <a:rPr lang="en-US" altLang="zh-CN" dirty="0"/>
              <a:t>MUA: </a:t>
            </a:r>
            <a:r>
              <a:rPr lang="zh-CN" altLang="en-US" dirty="0"/>
              <a:t>信息用户代理</a:t>
            </a:r>
            <a:endParaRPr lang="en-US" altLang="zh-CN" dirty="0"/>
          </a:p>
          <a:p>
            <a:r>
              <a:rPr lang="en-US" altLang="zh-CN" dirty="0"/>
              <a:t>MSA: </a:t>
            </a:r>
            <a:r>
              <a:rPr lang="zh-CN" altLang="en-US" dirty="0"/>
              <a:t>信息提交代理</a:t>
            </a:r>
            <a:endParaRPr lang="en-US" altLang="zh-CN" dirty="0"/>
          </a:p>
          <a:p>
            <a:r>
              <a:rPr lang="en-US" altLang="zh-CN" dirty="0"/>
              <a:t>MTA: </a:t>
            </a:r>
            <a:r>
              <a:rPr lang="zh-CN" altLang="en-US" dirty="0"/>
              <a:t>信息传输代理</a:t>
            </a:r>
            <a:endParaRPr lang="en-US" altLang="zh-CN" dirty="0"/>
          </a:p>
          <a:p>
            <a:r>
              <a:rPr lang="en-US" altLang="zh-CN" dirty="0"/>
              <a:t>MDA: </a:t>
            </a:r>
            <a:r>
              <a:rPr lang="zh-CN" altLang="en-US" dirty="0"/>
              <a:t>信息接收代理</a:t>
            </a:r>
            <a:endParaRPr lang="en-US" altLang="zh-CN" dirty="0"/>
          </a:p>
          <a:p>
            <a:r>
              <a:rPr lang="en-US" altLang="zh-CN" dirty="0"/>
              <a:t>MS:  </a:t>
            </a:r>
            <a:r>
              <a:rPr lang="zh-CN" altLang="en-US" dirty="0"/>
              <a:t>信息存储</a:t>
            </a:r>
            <a:endParaRPr lang="en-US" altLang="zh-CN" dirty="0"/>
          </a:p>
          <a:p>
            <a:endParaRPr lang="en-US" altLang="zh-CN" dirty="0"/>
          </a:p>
          <a:p>
            <a:r>
              <a:rPr lang="en-US" altLang="zh-CN" dirty="0"/>
              <a:t>SMTP:</a:t>
            </a:r>
            <a:r>
              <a:rPr lang="zh-CN" altLang="en-US" dirty="0"/>
              <a:t>简单邮件传输协议</a:t>
            </a:r>
            <a:endParaRPr lang="en-US" altLang="zh-CN" dirty="0"/>
          </a:p>
          <a:p>
            <a:r>
              <a:rPr lang="en-US" altLang="zh-CN" dirty="0"/>
              <a:t>POP</a:t>
            </a:r>
            <a:r>
              <a:rPr lang="zh-CN" altLang="en-US" dirty="0"/>
              <a:t>：邮局协议</a:t>
            </a:r>
          </a:p>
        </p:txBody>
      </p:sp>
      <p:sp>
        <p:nvSpPr>
          <p:cNvPr id="3" name="灯片编号占位符 2"/>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274887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dirty="0">
                <a:ea typeface="+mj-ea"/>
                <a:cs typeface="+mj-cs"/>
              </a:rPr>
              <a:t>Email </a:t>
            </a:r>
            <a:r>
              <a:rPr lang="zh-CN" altLang="en-US" dirty="0">
                <a:ea typeface="+mj-ea"/>
                <a:cs typeface="+mj-cs"/>
              </a:rPr>
              <a:t>安全</a:t>
            </a:r>
            <a:endParaRPr lang="en-AU" dirty="0">
              <a:ea typeface="+mj-ea"/>
              <a:cs typeface="+mj-cs"/>
            </a:endParaRPr>
          </a:p>
        </p:txBody>
      </p:sp>
      <p:sp>
        <p:nvSpPr>
          <p:cNvPr id="46083" name="Rectangle 3"/>
          <p:cNvSpPr>
            <a:spLocks noGrp="1" noChangeArrowheads="1"/>
          </p:cNvSpPr>
          <p:nvPr>
            <p:ph idx="1"/>
          </p:nvPr>
        </p:nvSpPr>
        <p:spPr/>
        <p:txBody>
          <a:bodyPr/>
          <a:lstStyle/>
          <a:p>
            <a:pPr marL="457200" indent="-457200" eaLnBrk="1" hangingPunct="1">
              <a:buFont typeface="Arial" panose="020B0604020202020204" pitchFamily="34" charset="0"/>
              <a:buChar char="•"/>
              <a:defRPr/>
            </a:pPr>
            <a:r>
              <a:rPr lang="zh-CN" altLang="en-US" dirty="0">
                <a:ea typeface="+mn-ea"/>
                <a:cs typeface="+mn-cs"/>
              </a:rPr>
              <a:t>电子邮件是使用最广泛的网络服务</a:t>
            </a:r>
            <a:endParaRPr lang="en-US" altLang="zh-CN" dirty="0">
              <a:ea typeface="+mn-ea"/>
              <a:cs typeface="+mn-cs"/>
            </a:endParaRPr>
          </a:p>
          <a:p>
            <a:pPr marL="457200" indent="-457200" eaLnBrk="1" hangingPunct="1">
              <a:buFont typeface="Arial" panose="020B0604020202020204" pitchFamily="34" charset="0"/>
              <a:buChar char="•"/>
              <a:defRPr/>
            </a:pPr>
            <a:endParaRPr lang="en-US" altLang="zh-CN" dirty="0">
              <a:ea typeface="+mn-ea"/>
              <a:cs typeface="+mn-cs"/>
            </a:endParaRPr>
          </a:p>
          <a:p>
            <a:pPr marL="457200" indent="-457200" eaLnBrk="1" hangingPunct="1">
              <a:buFont typeface="Arial" panose="020B0604020202020204" pitchFamily="34" charset="0"/>
              <a:buChar char="•"/>
              <a:defRPr/>
            </a:pPr>
            <a:r>
              <a:rPr lang="zh-CN" altLang="en-US" dirty="0">
                <a:ea typeface="+mn-ea"/>
                <a:cs typeface="+mn-cs"/>
              </a:rPr>
              <a:t>当前电子邮件的消息内容存在安全隐患</a:t>
            </a:r>
            <a:r>
              <a:rPr lang="en-AU" dirty="0">
                <a:ea typeface="+mn-ea"/>
                <a:cs typeface="+mn-cs"/>
              </a:rPr>
              <a:t> </a:t>
            </a:r>
          </a:p>
          <a:p>
            <a:pPr marL="1031875" lvl="1" indent="-457200" eaLnBrk="1" hangingPunct="1">
              <a:buFont typeface="Arial" panose="020B0604020202020204" pitchFamily="34" charset="0"/>
              <a:buChar char="•"/>
              <a:defRPr/>
            </a:pPr>
            <a:r>
              <a:rPr lang="zh-CN" altLang="en-US" dirty="0"/>
              <a:t>在传输过程中可能被查看</a:t>
            </a:r>
            <a:r>
              <a:rPr lang="en-AU" dirty="0"/>
              <a:t> </a:t>
            </a:r>
          </a:p>
          <a:p>
            <a:pPr marL="1031875" lvl="1" indent="-457200" eaLnBrk="1" hangingPunct="1">
              <a:buFont typeface="Arial" panose="020B0604020202020204" pitchFamily="34" charset="0"/>
              <a:buChar char="•"/>
              <a:defRPr/>
            </a:pPr>
            <a:r>
              <a:rPr lang="zh-CN" altLang="en-US" dirty="0"/>
              <a:t>在邮件服务器中被特权管理员查看</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74129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2" y="772108"/>
            <a:ext cx="3048000" cy="894184"/>
          </a:xfrm>
        </p:spPr>
        <p:txBody>
          <a:bodyPr/>
          <a:lstStyle/>
          <a:p>
            <a:pPr>
              <a:defRPr/>
            </a:pPr>
            <a:r>
              <a:rPr lang="en-US" dirty="0"/>
              <a:t>DKIM </a:t>
            </a:r>
            <a:r>
              <a:rPr lang="zh-CN" altLang="en-US" dirty="0"/>
              <a:t>设计</a:t>
            </a:r>
            <a:endParaRPr lang="en-US" dirty="0"/>
          </a:p>
        </p:txBody>
      </p:sp>
      <p:sp>
        <p:nvSpPr>
          <p:cNvPr id="3" name="Content Placeholder 2"/>
          <p:cNvSpPr>
            <a:spLocks noGrp="1"/>
          </p:cNvSpPr>
          <p:nvPr>
            <p:ph idx="1"/>
          </p:nvPr>
        </p:nvSpPr>
        <p:spPr>
          <a:xfrm>
            <a:off x="486832" y="2023921"/>
            <a:ext cx="2895600" cy="3962400"/>
          </a:xfrm>
        </p:spPr>
        <p:txBody>
          <a:bodyPr/>
          <a:lstStyle/>
          <a:p>
            <a:pPr>
              <a:defRPr/>
            </a:pPr>
            <a:r>
              <a:rPr lang="zh-CN" altLang="en-US" dirty="0"/>
              <a:t>对用户透明</a:t>
            </a:r>
            <a:endParaRPr lang="en-US" dirty="0"/>
          </a:p>
          <a:p>
            <a:pPr marL="574675" lvl="1" indent="0">
              <a:defRPr/>
            </a:pPr>
            <a:r>
              <a:rPr lang="en-US" dirty="0"/>
              <a:t>MSA sign</a:t>
            </a:r>
          </a:p>
          <a:p>
            <a:pPr marL="574675" lvl="1" indent="0">
              <a:defRPr/>
            </a:pPr>
            <a:r>
              <a:rPr lang="en-US" dirty="0"/>
              <a:t>MDA verify</a:t>
            </a:r>
          </a:p>
          <a:p>
            <a:pPr>
              <a:defRPr/>
            </a:pPr>
            <a:r>
              <a:rPr lang="zh-CN" altLang="en-US" dirty="0"/>
              <a:t>较务实</a:t>
            </a:r>
            <a:endParaRPr lang="en-US" dirty="0"/>
          </a:p>
        </p:txBody>
      </p:sp>
      <p:pic>
        <p:nvPicPr>
          <p:cNvPr id="63492" name="Picture 4"/>
          <p:cNvPicPr>
            <a:picLocks noChangeAspect="1"/>
          </p:cNvPicPr>
          <p:nvPr/>
        </p:nvPicPr>
        <p:blipFill>
          <a:blip r:embed="rId3"/>
          <a:srcRect/>
          <a:stretch>
            <a:fillRect/>
          </a:stretch>
        </p:blipFill>
        <p:spPr bwMode="auto">
          <a:xfrm>
            <a:off x="3505201" y="0"/>
            <a:ext cx="6400800" cy="6343951"/>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1204517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000672" y="260648"/>
            <a:ext cx="6208734" cy="762000"/>
          </a:xfrm>
        </p:spPr>
        <p:txBody>
          <a:bodyPr/>
          <a:lstStyle/>
          <a:p>
            <a:pPr eaLnBrk="1" hangingPunct="1">
              <a:defRPr/>
            </a:pPr>
            <a:r>
              <a:rPr lang="zh-CN" altLang="en-US" dirty="0"/>
              <a:t>总结</a:t>
            </a:r>
            <a:endParaRPr lang="en-AU" altLang="zh-CN" dirty="0"/>
          </a:p>
        </p:txBody>
      </p:sp>
      <p:sp>
        <p:nvSpPr>
          <p:cNvPr id="45059" name="Rectangle 3"/>
          <p:cNvSpPr>
            <a:spLocks noGrp="1" noChangeArrowheads="1"/>
          </p:cNvSpPr>
          <p:nvPr>
            <p:ph idx="1"/>
          </p:nvPr>
        </p:nvSpPr>
        <p:spPr>
          <a:xfrm>
            <a:off x="560512" y="1700808"/>
            <a:ext cx="8785225" cy="3086025"/>
          </a:xfrm>
        </p:spPr>
        <p:txBody>
          <a:bodyPr/>
          <a:lstStyle/>
          <a:p>
            <a:pPr marL="171450" indent="-457200" eaLnBrk="1" hangingPunct="1">
              <a:buFont typeface="Arial" panose="020B0604020202020204" pitchFamily="34" charset="0"/>
              <a:buChar char="•"/>
              <a:defRPr/>
            </a:pPr>
            <a:r>
              <a:rPr lang="zh-CN" altLang="en-US" dirty="0"/>
              <a:t>电子邮件安全</a:t>
            </a:r>
            <a:endParaRPr lang="en-US" altLang="zh-CN" dirty="0"/>
          </a:p>
          <a:p>
            <a:pPr marL="171450" indent="-457200" eaLnBrk="1" hangingPunct="1">
              <a:buFont typeface="Arial" panose="020B0604020202020204" pitchFamily="34" charset="0"/>
              <a:buChar char="•"/>
              <a:defRPr/>
            </a:pPr>
            <a:r>
              <a:rPr lang="en-US" dirty="0"/>
              <a:t>PGP</a:t>
            </a:r>
          </a:p>
          <a:p>
            <a:pPr marL="171450" indent="-457200" eaLnBrk="1" hangingPunct="1">
              <a:buFont typeface="Arial" panose="020B0604020202020204" pitchFamily="34" charset="0"/>
              <a:buChar char="•"/>
              <a:defRPr/>
            </a:pPr>
            <a:r>
              <a:rPr lang="en-US" dirty="0"/>
              <a:t>S/MIME</a:t>
            </a:r>
          </a:p>
          <a:p>
            <a:pPr marL="171450" indent="-457200" eaLnBrk="1" hangingPunct="1">
              <a:buFont typeface="Arial" panose="020B0604020202020204" pitchFamily="34" charset="0"/>
              <a:buChar char="•"/>
              <a:defRPr/>
            </a:pPr>
            <a:r>
              <a:rPr lang="en-US" altLang="zh-CN" dirty="0"/>
              <a:t>DKIM</a:t>
            </a:r>
            <a:endParaRPr lang="en-US" dirty="0"/>
          </a:p>
          <a:p>
            <a:pPr lvl="1" eaLnBrk="1" hangingPunct="1">
              <a:buFont typeface="Wingdings" pitchFamily="-107" charset="2"/>
              <a:buChar char="l"/>
              <a:defRPr/>
            </a:pPr>
            <a:endParaRPr lang="en-US" dirty="0"/>
          </a:p>
          <a:p>
            <a:pPr lvl="1" eaLnBrk="1" hangingPunct="1">
              <a:buFont typeface="Wingdings" pitchFamily="-107" charset="2"/>
              <a:buChar char="l"/>
              <a:defRPr/>
            </a:pP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40708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60388" y="76200"/>
            <a:ext cx="7464446" cy="762000"/>
          </a:xfrm>
        </p:spPr>
        <p:txBody>
          <a:bodyPr/>
          <a:lstStyle/>
          <a:p>
            <a:pPr eaLnBrk="1" hangingPunct="1">
              <a:defRPr/>
            </a:pPr>
            <a:r>
              <a:rPr lang="zh-CN" altLang="en-US" dirty="0">
                <a:ea typeface="+mj-ea"/>
                <a:cs typeface="+mj-cs"/>
              </a:rPr>
              <a:t>电子邮件安全涉及多个方面</a:t>
            </a:r>
            <a:endParaRPr lang="en-AU" dirty="0">
              <a:ea typeface="+mj-ea"/>
              <a:cs typeface="+mj-cs"/>
            </a:endParaRPr>
          </a:p>
        </p:txBody>
      </p:sp>
      <p:sp>
        <p:nvSpPr>
          <p:cNvPr id="4813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ea typeface="+mn-ea"/>
                <a:cs typeface="+mn-cs"/>
              </a:rPr>
              <a:t>保密性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a:t>防止邮件泄露</a:t>
            </a:r>
            <a:endParaRPr lang="en-AU" dirty="0"/>
          </a:p>
          <a:p>
            <a:pPr marL="457200" indent="-457200" eaLnBrk="1" hangingPunct="1">
              <a:buFont typeface="Arial" panose="020B0604020202020204" pitchFamily="34" charset="0"/>
              <a:buChar char="•"/>
              <a:defRPr/>
            </a:pPr>
            <a:r>
              <a:rPr lang="zh-CN" altLang="en-US" dirty="0">
                <a:ea typeface="+mn-ea"/>
                <a:cs typeface="+mn-cs"/>
              </a:rPr>
              <a:t>认证性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a:t>发送方身份认证</a:t>
            </a:r>
            <a:endParaRPr lang="en-AU" dirty="0"/>
          </a:p>
          <a:p>
            <a:pPr marL="457200" indent="-457200" eaLnBrk="1" hangingPunct="1">
              <a:buFont typeface="Arial" panose="020B0604020202020204" pitchFamily="34" charset="0"/>
              <a:buChar char="•"/>
              <a:defRPr/>
            </a:pPr>
            <a:r>
              <a:rPr lang="zh-CN" altLang="en-US" dirty="0">
                <a:ea typeface="+mn-ea"/>
                <a:cs typeface="+mn-cs"/>
              </a:rPr>
              <a:t>邮件完整性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a:t>防止邮件被修改</a:t>
            </a:r>
            <a:endParaRPr lang="en-AU" dirty="0"/>
          </a:p>
          <a:p>
            <a:pPr marL="457200" indent="-457200" eaLnBrk="1" hangingPunct="1">
              <a:buFont typeface="Arial" panose="020B0604020202020204" pitchFamily="34" charset="0"/>
              <a:buChar char="•"/>
              <a:defRPr/>
            </a:pPr>
            <a:r>
              <a:rPr lang="zh-CN" altLang="en-US" dirty="0">
                <a:ea typeface="+mn-ea"/>
                <a:cs typeface="+mn-cs"/>
              </a:rPr>
              <a:t>不可否认性</a:t>
            </a:r>
            <a:endParaRPr lang="en-AU" dirty="0">
              <a:ea typeface="+mn-ea"/>
              <a:cs typeface="+mn-cs"/>
            </a:endParaRPr>
          </a:p>
          <a:p>
            <a:pPr marL="1031875" lvl="1" indent="-457200" eaLnBrk="1" hangingPunct="1">
              <a:buFont typeface="Arial" panose="020B0604020202020204" pitchFamily="34" charset="0"/>
              <a:buChar char="•"/>
              <a:defRPr/>
            </a:pPr>
            <a:r>
              <a:rPr lang="zh-CN" altLang="en-US" dirty="0"/>
              <a:t>防止发送方否认曾发送过邮件</a:t>
            </a:r>
            <a:endParaRPr lang="en-AU"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179138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6456" y="218728"/>
            <a:ext cx="8540616" cy="762000"/>
          </a:xfrm>
        </p:spPr>
        <p:txBody>
          <a:bodyPr/>
          <a:lstStyle/>
          <a:p>
            <a:pPr eaLnBrk="1" hangingPunct="1">
              <a:defRPr/>
            </a:pPr>
            <a:r>
              <a:rPr lang="en-US" altLang="zh-CN" dirty="0">
                <a:ea typeface="+mj-ea"/>
                <a:cs typeface="+mj-cs"/>
              </a:rPr>
              <a:t>1. PGP</a:t>
            </a:r>
            <a:r>
              <a:rPr lang="zh-CN" altLang="en-US" dirty="0">
                <a:ea typeface="+mj-ea"/>
                <a:cs typeface="+mj-cs"/>
              </a:rPr>
              <a:t>协议：</a:t>
            </a:r>
            <a:r>
              <a:rPr lang="en-AU" dirty="0">
                <a:ea typeface="+mj-ea"/>
                <a:cs typeface="+mj-cs"/>
              </a:rPr>
              <a:t>Pretty Good Privacy</a:t>
            </a:r>
          </a:p>
        </p:txBody>
      </p:sp>
      <p:sp>
        <p:nvSpPr>
          <p:cNvPr id="50179" name="Rectangle 3"/>
          <p:cNvSpPr>
            <a:spLocks noGrp="1" noChangeArrowheads="1"/>
          </p:cNvSpPr>
          <p:nvPr>
            <p:ph type="body" idx="1"/>
          </p:nvPr>
        </p:nvSpPr>
        <p:spPr>
          <a:xfrm>
            <a:off x="516840" y="1700808"/>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a:t>使用广泛，事实上的邮件安全标准</a:t>
            </a:r>
            <a:endParaRPr lang="en-US" altLang="zh-CN" dirty="0"/>
          </a:p>
          <a:p>
            <a:pPr marL="457200" indent="-457200" eaLnBrk="1" hangingPunct="1">
              <a:lnSpc>
                <a:spcPct val="90000"/>
              </a:lnSpc>
              <a:buFont typeface="Arial" panose="020B0604020202020204" pitchFamily="34" charset="0"/>
              <a:buChar char="•"/>
              <a:defRPr/>
            </a:pPr>
            <a:r>
              <a:rPr lang="zh-CN" altLang="en-US" dirty="0"/>
              <a:t>由</a:t>
            </a:r>
            <a:r>
              <a:rPr lang="en-US" altLang="zh-CN" dirty="0"/>
              <a:t>P</a:t>
            </a:r>
            <a:r>
              <a:rPr lang="en-AU" altLang="zh-CN" dirty="0" err="1"/>
              <a:t>hil</a:t>
            </a:r>
            <a:r>
              <a:rPr lang="en-AU" altLang="zh-CN" dirty="0"/>
              <a:t> Zimmermann</a:t>
            </a:r>
            <a:r>
              <a:rPr lang="zh-CN" altLang="en-US" dirty="0"/>
              <a:t>开发</a:t>
            </a:r>
            <a:endParaRPr lang="en-AU" altLang="zh-CN" dirty="0"/>
          </a:p>
          <a:p>
            <a:pPr marL="457200" indent="-457200" eaLnBrk="1" hangingPunct="1">
              <a:lnSpc>
                <a:spcPct val="90000"/>
              </a:lnSpc>
              <a:buFont typeface="Arial" panose="020B0604020202020204" pitchFamily="34" charset="0"/>
              <a:buChar char="•"/>
              <a:defRPr/>
            </a:pPr>
            <a:r>
              <a:rPr lang="zh-CN" altLang="en-US" dirty="0"/>
              <a:t>使用当前最好的密码算法</a:t>
            </a:r>
            <a:endParaRPr lang="en-US" altLang="zh-CN" dirty="0"/>
          </a:p>
          <a:p>
            <a:pPr marL="457200" indent="-457200" eaLnBrk="1" hangingPunct="1">
              <a:lnSpc>
                <a:spcPct val="90000"/>
              </a:lnSpc>
              <a:buFont typeface="Arial" panose="020B0604020202020204" pitchFamily="34" charset="0"/>
              <a:buChar char="•"/>
              <a:defRPr/>
            </a:pPr>
            <a:r>
              <a:rPr lang="zh-CN" altLang="en-US" dirty="0"/>
              <a:t>提供单一的软件实现： </a:t>
            </a:r>
            <a:r>
              <a:rPr lang="en-US" altLang="zh-CN" dirty="0"/>
              <a:t>Unix</a:t>
            </a:r>
            <a:r>
              <a:rPr lang="zh-CN" altLang="en-US" dirty="0"/>
              <a:t>，</a:t>
            </a:r>
            <a:r>
              <a:rPr lang="en-US" altLang="zh-CN" dirty="0"/>
              <a:t>Windows</a:t>
            </a:r>
            <a:r>
              <a:rPr lang="zh-CN" altLang="en-US" dirty="0"/>
              <a:t>，</a:t>
            </a:r>
            <a:r>
              <a:rPr lang="en-US" altLang="zh-CN" dirty="0"/>
              <a:t>Mac</a:t>
            </a:r>
            <a:r>
              <a:rPr lang="zh-CN" altLang="en-US" dirty="0"/>
              <a:t>皆有实现</a:t>
            </a:r>
            <a:r>
              <a:rPr lang="en-AU" altLang="zh-CN" dirty="0"/>
              <a:t> </a:t>
            </a:r>
          </a:p>
          <a:p>
            <a:pPr marL="457200" indent="-457200" eaLnBrk="1" hangingPunct="1">
              <a:lnSpc>
                <a:spcPct val="90000"/>
              </a:lnSpc>
              <a:buFont typeface="Arial" panose="020B0604020202020204" pitchFamily="34" charset="0"/>
              <a:buChar char="•"/>
              <a:defRPr/>
            </a:pPr>
            <a:r>
              <a:rPr lang="zh-CN" altLang="en-US" dirty="0"/>
              <a:t>免费，当前也有商业版本</a:t>
            </a:r>
            <a:endParaRPr lang="en-AU" altLang="zh-CN" dirty="0"/>
          </a:p>
          <a:p>
            <a:pPr eaLnBrk="1" hangingPunct="1">
              <a:lnSpc>
                <a:spcPct val="90000"/>
              </a:lnSpc>
              <a:buFont typeface="Wingdings" pitchFamily="-107" charset="2"/>
              <a:buChar char="Ø"/>
              <a:defRPr/>
            </a:pP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08416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dirty="0"/>
              <a:t>PGP </a:t>
            </a:r>
            <a:r>
              <a:rPr lang="zh-CN" altLang="en-US" dirty="0"/>
              <a:t>功能：消息认证</a:t>
            </a:r>
            <a:endParaRPr lang="en-AU" altLang="zh-CN" dirty="0"/>
          </a:p>
        </p:txBody>
      </p:sp>
      <p:sp>
        <p:nvSpPr>
          <p:cNvPr id="51203" name="Rectangle 3"/>
          <p:cNvSpPr>
            <a:spLocks noGrp="1" noChangeArrowheads="1"/>
          </p:cNvSpPr>
          <p:nvPr>
            <p:ph type="body" idx="1"/>
          </p:nvPr>
        </p:nvSpPr>
        <p:spPr>
          <a:xfrm>
            <a:off x="853282" y="1124744"/>
            <a:ext cx="8229600" cy="2667000"/>
          </a:xfrm>
        </p:spPr>
        <p:txBody>
          <a:bodyPr/>
          <a:lstStyle/>
          <a:p>
            <a:pPr marL="457200" indent="-457200" eaLnBrk="1" hangingPunct="1">
              <a:lnSpc>
                <a:spcPct val="80000"/>
              </a:lnSpc>
              <a:buFontTx/>
              <a:buAutoNum type="arabicPeriod"/>
              <a:defRPr/>
            </a:pPr>
            <a:r>
              <a:rPr lang="zh-CN" altLang="en-US" dirty="0">
                <a:ea typeface="+mn-ea"/>
                <a:cs typeface="+mn-cs"/>
              </a:rPr>
              <a:t>发送方准备待发送消息</a:t>
            </a:r>
            <a:endParaRPr lang="en-US" altLang="zh-CN" dirty="0">
              <a:ea typeface="+mn-ea"/>
              <a:cs typeface="+mn-cs"/>
            </a:endParaRPr>
          </a:p>
          <a:p>
            <a:pPr marL="457200" indent="-457200" eaLnBrk="1" hangingPunct="1">
              <a:lnSpc>
                <a:spcPct val="80000"/>
              </a:lnSpc>
              <a:buFontTx/>
              <a:buAutoNum type="arabicPeriod"/>
              <a:defRPr/>
            </a:pPr>
            <a:r>
              <a:rPr lang="zh-CN" altLang="en-US" dirty="0">
                <a:ea typeface="+mn-ea"/>
                <a:cs typeface="+mn-cs"/>
              </a:rPr>
              <a:t>计算消息摘要（</a:t>
            </a:r>
            <a:r>
              <a:rPr lang="en-AU" dirty="0">
                <a:ea typeface="+mn-ea"/>
                <a:cs typeface="+mn-cs"/>
              </a:rPr>
              <a:t>SHA-1160-bit</a:t>
            </a:r>
            <a:r>
              <a:rPr lang="zh-CN" altLang="en-US" dirty="0">
                <a:ea typeface="+mn-ea"/>
                <a:cs typeface="+mn-cs"/>
              </a:rPr>
              <a:t>）</a:t>
            </a:r>
            <a:endParaRPr lang="en-AU" dirty="0">
              <a:ea typeface="+mn-ea"/>
              <a:cs typeface="+mn-cs"/>
            </a:endParaRPr>
          </a:p>
          <a:p>
            <a:pPr marL="457200" indent="-457200" eaLnBrk="1" hangingPunct="1">
              <a:lnSpc>
                <a:spcPct val="80000"/>
              </a:lnSpc>
              <a:buFontTx/>
              <a:buAutoNum type="arabicPeriod"/>
              <a:defRPr/>
            </a:pPr>
            <a:r>
              <a:rPr lang="zh-CN" altLang="en-US" dirty="0"/>
              <a:t>使用</a:t>
            </a:r>
            <a:r>
              <a:rPr lang="en-AU" dirty="0"/>
              <a:t>RSA</a:t>
            </a:r>
            <a:r>
              <a:rPr lang="zh-CN" altLang="en-US" dirty="0"/>
              <a:t>签名消息摘要</a:t>
            </a:r>
            <a:endParaRPr lang="en-AU" dirty="0">
              <a:ea typeface="+mn-ea"/>
              <a:cs typeface="+mn-cs"/>
            </a:endParaRPr>
          </a:p>
          <a:p>
            <a:pPr marL="457200" indent="-457200" eaLnBrk="1" hangingPunct="1">
              <a:lnSpc>
                <a:spcPct val="80000"/>
              </a:lnSpc>
              <a:buFontTx/>
              <a:buAutoNum type="arabicPeriod"/>
              <a:defRPr/>
            </a:pPr>
            <a:r>
              <a:rPr lang="zh-CN" altLang="en-US" dirty="0">
                <a:ea typeface="+mn-ea"/>
                <a:cs typeface="+mn-cs"/>
              </a:rPr>
              <a:t>接收方使用签名算法验证消息摘要正确性</a:t>
            </a:r>
            <a:endParaRPr lang="en-US" altLang="zh-CN" dirty="0">
              <a:ea typeface="+mn-ea"/>
              <a:cs typeface="+mn-cs"/>
            </a:endParaRPr>
          </a:p>
          <a:p>
            <a:pPr marL="457200" indent="-457200" eaLnBrk="1" hangingPunct="1">
              <a:lnSpc>
                <a:spcPct val="80000"/>
              </a:lnSpc>
              <a:buFontTx/>
              <a:buAutoNum type="arabicPeriod"/>
              <a:defRPr/>
            </a:pPr>
            <a:r>
              <a:rPr lang="zh-CN" altLang="en-US" dirty="0"/>
              <a:t>接收方使用加密算法及摘要，验证消息正确性</a:t>
            </a:r>
            <a:endParaRPr lang="en-US" altLang="zh-CN" dirty="0"/>
          </a:p>
        </p:txBody>
      </p:sp>
      <p:pic>
        <p:nvPicPr>
          <p:cNvPr id="12292" name="Picture 3"/>
          <p:cNvPicPr>
            <a:picLocks noChangeAspect="1"/>
          </p:cNvPicPr>
          <p:nvPr/>
        </p:nvPicPr>
        <p:blipFill>
          <a:blip r:embed="rId3"/>
          <a:srcRect/>
          <a:stretch>
            <a:fillRect/>
          </a:stretch>
        </p:blipFill>
        <p:spPr bwMode="auto">
          <a:xfrm>
            <a:off x="1247785" y="4060488"/>
            <a:ext cx="7345363" cy="1849438"/>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266048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a:t>PGP </a:t>
            </a:r>
            <a:r>
              <a:rPr lang="zh-CN" altLang="en-US" dirty="0"/>
              <a:t>功能：消息保密</a:t>
            </a:r>
            <a:endParaRPr lang="en-AU" altLang="zh-CN" dirty="0"/>
          </a:p>
        </p:txBody>
      </p:sp>
      <p:sp>
        <p:nvSpPr>
          <p:cNvPr id="52227" name="Rectangle 3"/>
          <p:cNvSpPr>
            <a:spLocks noGrp="1" noChangeArrowheads="1"/>
          </p:cNvSpPr>
          <p:nvPr>
            <p:ph type="body" idx="1"/>
          </p:nvPr>
        </p:nvSpPr>
        <p:spPr>
          <a:xfrm>
            <a:off x="904082" y="1295400"/>
            <a:ext cx="8229600" cy="2819400"/>
          </a:xfrm>
        </p:spPr>
        <p:txBody>
          <a:bodyPr/>
          <a:lstStyle/>
          <a:p>
            <a:pPr marL="457200" indent="-457200" eaLnBrk="1" hangingPunct="1">
              <a:lnSpc>
                <a:spcPct val="90000"/>
              </a:lnSpc>
              <a:buFontTx/>
              <a:buAutoNum type="arabicPeriod"/>
              <a:defRPr/>
            </a:pPr>
            <a:r>
              <a:rPr lang="zh-CN" altLang="en-US" dirty="0">
                <a:ea typeface="+mn-ea"/>
                <a:cs typeface="+mn-cs"/>
              </a:rPr>
              <a:t>发送方生成</a:t>
            </a:r>
            <a:r>
              <a:rPr lang="en-AU" dirty="0">
                <a:ea typeface="+mn-ea"/>
                <a:cs typeface="+mn-cs"/>
              </a:rPr>
              <a:t>128bit</a:t>
            </a:r>
            <a:r>
              <a:rPr lang="zh-CN" altLang="en-US" dirty="0">
                <a:ea typeface="+mn-ea"/>
                <a:cs typeface="+mn-cs"/>
              </a:rPr>
              <a:t>随机会话密钥</a:t>
            </a:r>
            <a:endParaRPr lang="en-AU" dirty="0">
              <a:ea typeface="+mn-ea"/>
              <a:cs typeface="+mn-cs"/>
            </a:endParaRPr>
          </a:p>
          <a:p>
            <a:pPr marL="457200" indent="-457200" eaLnBrk="1" hangingPunct="1">
              <a:lnSpc>
                <a:spcPct val="90000"/>
              </a:lnSpc>
              <a:buFontTx/>
              <a:buAutoNum type="arabicPeriod"/>
              <a:defRPr/>
            </a:pPr>
            <a:r>
              <a:rPr lang="zh-CN" altLang="en-US" dirty="0">
                <a:ea typeface="+mn-ea"/>
                <a:cs typeface="+mn-cs"/>
              </a:rPr>
              <a:t>使用会话密钥加密消息</a:t>
            </a:r>
            <a:endParaRPr lang="en-AU" dirty="0">
              <a:ea typeface="+mn-ea"/>
              <a:cs typeface="+mn-cs"/>
            </a:endParaRPr>
          </a:p>
          <a:p>
            <a:pPr marL="457200" indent="-457200" eaLnBrk="1" hangingPunct="1">
              <a:lnSpc>
                <a:spcPct val="90000"/>
              </a:lnSpc>
              <a:buFontTx/>
              <a:buAutoNum type="arabicPeriod"/>
              <a:defRPr/>
            </a:pPr>
            <a:r>
              <a:rPr lang="zh-CN" altLang="en-US" dirty="0">
                <a:ea typeface="+mn-ea"/>
                <a:cs typeface="+mn-cs"/>
              </a:rPr>
              <a:t>使用</a:t>
            </a:r>
            <a:r>
              <a:rPr lang="en-AU" dirty="0">
                <a:ea typeface="+mn-ea"/>
                <a:cs typeface="+mn-cs"/>
              </a:rPr>
              <a:t>RSA</a:t>
            </a:r>
            <a:r>
              <a:rPr lang="zh-CN" altLang="en-US" dirty="0">
                <a:ea typeface="+mn-ea"/>
                <a:cs typeface="+mn-cs"/>
              </a:rPr>
              <a:t>加密会话密钥，并附加于消息</a:t>
            </a:r>
            <a:endParaRPr lang="en-AU" dirty="0">
              <a:ea typeface="+mn-ea"/>
              <a:cs typeface="+mn-cs"/>
            </a:endParaRPr>
          </a:p>
          <a:p>
            <a:pPr marL="457200" indent="-457200" eaLnBrk="1" hangingPunct="1">
              <a:lnSpc>
                <a:spcPct val="90000"/>
              </a:lnSpc>
              <a:buFontTx/>
              <a:buAutoNum type="arabicPeriod"/>
              <a:defRPr/>
            </a:pPr>
            <a:r>
              <a:rPr lang="zh-CN" altLang="en-US" dirty="0">
                <a:ea typeface="+mn-ea"/>
                <a:cs typeface="+mn-cs"/>
              </a:rPr>
              <a:t>接收方先解密会话密钥</a:t>
            </a:r>
            <a:endParaRPr lang="en-AU" dirty="0">
              <a:ea typeface="+mn-ea"/>
              <a:cs typeface="+mn-cs"/>
            </a:endParaRPr>
          </a:p>
          <a:p>
            <a:pPr marL="457200" indent="-457200" eaLnBrk="1" hangingPunct="1">
              <a:lnSpc>
                <a:spcPct val="90000"/>
              </a:lnSpc>
              <a:buFontTx/>
              <a:buAutoNum type="arabicPeriod"/>
              <a:defRPr/>
            </a:pPr>
            <a:r>
              <a:rPr lang="zh-CN" altLang="en-US" dirty="0"/>
              <a:t>接收方进而解密消息</a:t>
            </a:r>
            <a:endParaRPr lang="en-AU" dirty="0">
              <a:ea typeface="+mn-ea"/>
              <a:cs typeface="+mn-cs"/>
            </a:endParaRPr>
          </a:p>
        </p:txBody>
      </p:sp>
      <p:pic>
        <p:nvPicPr>
          <p:cNvPr id="14340" name="Picture 3"/>
          <p:cNvPicPr>
            <a:picLocks noChangeAspect="1"/>
          </p:cNvPicPr>
          <p:nvPr/>
        </p:nvPicPr>
        <p:blipFill>
          <a:blip r:embed="rId3"/>
          <a:srcRect/>
          <a:stretch>
            <a:fillRect/>
          </a:stretch>
        </p:blipFill>
        <p:spPr bwMode="auto">
          <a:xfrm>
            <a:off x="992560" y="4149576"/>
            <a:ext cx="7142163" cy="1482725"/>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109310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76536" y="76200"/>
            <a:ext cx="7248298" cy="762000"/>
          </a:xfrm>
        </p:spPr>
        <p:txBody>
          <a:bodyPr/>
          <a:lstStyle/>
          <a:p>
            <a:pPr eaLnBrk="1" hangingPunct="1">
              <a:defRPr/>
            </a:pPr>
            <a:r>
              <a:rPr lang="en-US" altLang="zh-CN" sz="4000" dirty="0"/>
              <a:t>PGP </a:t>
            </a:r>
            <a:r>
              <a:rPr lang="zh-CN" altLang="en-US" sz="4000" dirty="0"/>
              <a:t>功能：消息认证及保密</a:t>
            </a:r>
            <a:endParaRPr lang="en-AU" altLang="zh-CN" sz="4000" dirty="0"/>
          </a:p>
        </p:txBody>
      </p:sp>
      <p:sp>
        <p:nvSpPr>
          <p:cNvPr id="53251" name="Rectangle 3"/>
          <p:cNvSpPr>
            <a:spLocks noGrp="1" noChangeArrowheads="1"/>
          </p:cNvSpPr>
          <p:nvPr>
            <p:ph type="body" idx="1"/>
          </p:nvPr>
        </p:nvSpPr>
        <p:spPr/>
        <p:txBody>
          <a:bodyPr/>
          <a:lstStyle/>
          <a:p>
            <a:pPr eaLnBrk="1" hangingPunct="1">
              <a:defRPr/>
            </a:pPr>
            <a:r>
              <a:rPr lang="zh-CN" altLang="en-US" dirty="0"/>
              <a:t>即同时使用认证及保密功能</a:t>
            </a:r>
            <a:endParaRPr lang="en-US" dirty="0"/>
          </a:p>
          <a:p>
            <a:pPr marL="457200" indent="-457200" eaLnBrk="1" hangingPunct="1">
              <a:buFont typeface="Arial" panose="020B0604020202020204" pitchFamily="34" charset="0"/>
              <a:buChar char="•"/>
              <a:defRPr/>
            </a:pPr>
            <a:r>
              <a:rPr lang="zh-CN" altLang="en-US" dirty="0"/>
              <a:t>生成签名，附加于消息</a:t>
            </a:r>
            <a:endParaRPr lang="en-US" dirty="0"/>
          </a:p>
          <a:p>
            <a:pPr marL="457200" indent="-457200" eaLnBrk="1" hangingPunct="1">
              <a:buFont typeface="Arial" panose="020B0604020202020204" pitchFamily="34" charset="0"/>
              <a:buChar char="•"/>
              <a:defRPr/>
            </a:pPr>
            <a:r>
              <a:rPr lang="zh-CN" altLang="en-US" dirty="0"/>
              <a:t>同时加密消息、签名</a:t>
            </a:r>
            <a:endParaRPr lang="en-US" altLang="zh-CN" dirty="0"/>
          </a:p>
          <a:p>
            <a:pPr marL="457200" indent="-457200" eaLnBrk="1" hangingPunct="1">
              <a:buFont typeface="Arial" panose="020B0604020202020204" pitchFamily="34" charset="0"/>
              <a:buChar char="•"/>
              <a:defRPr/>
            </a:pPr>
            <a:r>
              <a:rPr lang="zh-CN" altLang="en-US" dirty="0"/>
              <a:t>附加会话密钥</a:t>
            </a:r>
            <a:endParaRPr lang="en-AU" altLang="zh-CN" dirty="0"/>
          </a:p>
        </p:txBody>
      </p:sp>
      <p:pic>
        <p:nvPicPr>
          <p:cNvPr id="16388" name="Picture 3"/>
          <p:cNvPicPr>
            <a:picLocks noChangeAspect="1"/>
          </p:cNvPicPr>
          <p:nvPr/>
        </p:nvPicPr>
        <p:blipFill>
          <a:blip r:embed="rId3"/>
          <a:srcRect/>
          <a:stretch>
            <a:fillRect/>
          </a:stretch>
        </p:blipFill>
        <p:spPr bwMode="auto">
          <a:xfrm>
            <a:off x="676495" y="3714764"/>
            <a:ext cx="7356475" cy="2011363"/>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79207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dirty="0"/>
              <a:t>PGP </a:t>
            </a:r>
            <a:r>
              <a:rPr lang="zh-CN" altLang="en-US" dirty="0"/>
              <a:t>功能：压缩</a:t>
            </a:r>
            <a:endParaRPr lang="en-AU" altLang="zh-CN" dirty="0"/>
          </a:p>
        </p:txBody>
      </p:sp>
      <p:sp>
        <p:nvSpPr>
          <p:cNvPr id="5427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默认情况下，</a:t>
            </a:r>
            <a:r>
              <a:rPr lang="en-US" dirty="0"/>
              <a:t>PGP</a:t>
            </a:r>
            <a:r>
              <a:rPr lang="zh-CN" altLang="en-US" dirty="0"/>
              <a:t>签名后、加密前压缩待加密消息</a:t>
            </a:r>
            <a:endParaRPr lang="en-US" dirty="0"/>
          </a:p>
          <a:p>
            <a:pPr marL="1031875" lvl="1" indent="-457200" eaLnBrk="1" hangingPunct="1">
              <a:buFont typeface="Arial" panose="020B0604020202020204" pitchFamily="34" charset="0"/>
              <a:buChar char="•"/>
              <a:defRPr/>
            </a:pPr>
            <a:r>
              <a:rPr lang="zh-CN" altLang="en-US" dirty="0"/>
              <a:t>因而，可以先存储消息，验证可以延后</a:t>
            </a:r>
            <a:endParaRPr lang="en-US" dirty="0"/>
          </a:p>
          <a:p>
            <a:pPr marL="1031875" lvl="1" indent="-457200" eaLnBrk="1" hangingPunct="1">
              <a:buFont typeface="Arial" panose="020B0604020202020204" pitchFamily="34" charset="0"/>
              <a:buChar char="•"/>
              <a:defRPr/>
            </a:pPr>
            <a:r>
              <a:rPr lang="zh-CN" altLang="en-US" dirty="0"/>
              <a:t>压缩是非确定性的</a:t>
            </a:r>
            <a:endParaRPr lang="en-US" dirty="0"/>
          </a:p>
          <a:p>
            <a:pPr marL="457200" indent="-457200" eaLnBrk="1" hangingPunct="1">
              <a:buFont typeface="Arial" panose="020B0604020202020204" pitchFamily="34" charset="0"/>
              <a:buChar char="•"/>
              <a:defRPr/>
            </a:pPr>
            <a:endParaRPr lang="en-US" altLang="zh-CN" dirty="0"/>
          </a:p>
          <a:p>
            <a:pPr marL="457200" indent="-457200" eaLnBrk="1" hangingPunct="1">
              <a:buFont typeface="Arial" panose="020B0604020202020204" pitchFamily="34" charset="0"/>
              <a:buChar char="•"/>
              <a:defRPr/>
            </a:pPr>
            <a:r>
              <a:rPr lang="zh-CN" altLang="en-US" dirty="0"/>
              <a:t>使用</a:t>
            </a:r>
            <a:r>
              <a:rPr lang="en-US" dirty="0"/>
              <a:t>ZIP</a:t>
            </a:r>
            <a:r>
              <a:rPr lang="zh-CN" altLang="en-US" dirty="0"/>
              <a:t>压缩算法</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282078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sz="2800" dirty="0"/>
              <a:t>邮件发送协议仅支持文本，如何处理任意二进制数据？</a:t>
            </a:r>
            <a:endParaRPr lang="en-US" altLang="zh-CN" sz="2800" dirty="0"/>
          </a:p>
          <a:p>
            <a:pPr marL="457200" indent="-457200" eaLnBrk="1" hangingPunct="1">
              <a:buFont typeface="Arial" panose="020B0604020202020204" pitchFamily="34" charset="0"/>
              <a:buChar char="•"/>
              <a:defRPr/>
            </a:pPr>
            <a:r>
              <a:rPr lang="zh-CN" altLang="en-US" sz="2800" dirty="0"/>
              <a:t>需要转化为</a:t>
            </a:r>
            <a:r>
              <a:rPr lang="en-US" sz="2800" dirty="0"/>
              <a:t>ASCII</a:t>
            </a:r>
            <a:r>
              <a:rPr lang="zh-CN" altLang="en-US" sz="2800" dirty="0"/>
              <a:t>字符</a:t>
            </a:r>
            <a:endParaRPr lang="en-US" sz="2800" dirty="0"/>
          </a:p>
          <a:p>
            <a:pPr marL="457200" indent="-457200" eaLnBrk="1" hangingPunct="1">
              <a:buFont typeface="Arial" panose="020B0604020202020204" pitchFamily="34" charset="0"/>
              <a:buChar char="•"/>
              <a:defRPr/>
            </a:pPr>
            <a:r>
              <a:rPr lang="zh-CN" altLang="en-US" sz="2800" dirty="0"/>
              <a:t>使用</a:t>
            </a:r>
            <a:r>
              <a:rPr lang="en-US" sz="2800" dirty="0"/>
              <a:t>radix-64</a:t>
            </a:r>
            <a:r>
              <a:rPr lang="zh-CN" altLang="en-US" sz="2800" dirty="0"/>
              <a:t>编码算法：将</a:t>
            </a:r>
            <a:r>
              <a:rPr lang="en-US" altLang="zh-CN" sz="2800" dirty="0"/>
              <a:t>3</a:t>
            </a:r>
            <a:r>
              <a:rPr lang="zh-CN" altLang="en-US" sz="2800" dirty="0"/>
              <a:t>字节，映射为</a:t>
            </a:r>
            <a:r>
              <a:rPr lang="en-US" altLang="zh-CN" sz="2800" dirty="0"/>
              <a:t>4</a:t>
            </a:r>
            <a:r>
              <a:rPr lang="zh-CN" altLang="en-US" sz="2800" dirty="0"/>
              <a:t>个可打印的</a:t>
            </a:r>
            <a:r>
              <a:rPr lang="en-US" altLang="zh-CN" sz="2400" dirty="0"/>
              <a:t>ASCII</a:t>
            </a:r>
            <a:r>
              <a:rPr lang="zh-CN" altLang="en-US" sz="2400" dirty="0"/>
              <a:t>字符</a:t>
            </a:r>
            <a:endParaRPr lang="en-US" altLang="zh-CN" sz="2400" dirty="0"/>
          </a:p>
          <a:p>
            <a:pPr marL="457200" indent="-457200" eaLnBrk="1" hangingPunct="1">
              <a:buFont typeface="Arial" panose="020B0604020202020204" pitchFamily="34" charset="0"/>
              <a:buChar char="•"/>
              <a:defRPr/>
            </a:pPr>
            <a:r>
              <a:rPr lang="zh-CN" altLang="en-US" sz="2800" dirty="0"/>
              <a:t>如果消息过大，</a:t>
            </a:r>
            <a:r>
              <a:rPr lang="en-US" altLang="zh-CN" sz="2800" dirty="0"/>
              <a:t>P</a:t>
            </a:r>
            <a:r>
              <a:rPr lang="en-US" sz="2800" dirty="0"/>
              <a:t>GP</a:t>
            </a:r>
            <a:r>
              <a:rPr lang="zh-CN" altLang="en-US" sz="2800" dirty="0"/>
              <a:t>也会分割消息</a:t>
            </a:r>
            <a:endParaRPr lang="en-AU" altLang="zh-CN"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2821860333"/>
      </p:ext>
    </p:extLst>
  </p:cSld>
  <p:clrMapOvr>
    <a:masterClrMapping/>
  </p:clrMapOvr>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9687</TotalTime>
  <Words>3532</Words>
  <Application>Microsoft Office PowerPoint</Application>
  <PresentationFormat>A4 纸张(210x297 毫米)</PresentationFormat>
  <Paragraphs>195</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ＭＳ Ｐゴシック</vt:lpstr>
      <vt:lpstr>楷体_GB2312</vt:lpstr>
      <vt:lpstr>隶书</vt:lpstr>
      <vt:lpstr>宋体</vt:lpstr>
      <vt:lpstr>微软雅黑</vt:lpstr>
      <vt:lpstr>Arial</vt:lpstr>
      <vt:lpstr>Calibri</vt:lpstr>
      <vt:lpstr>Tahoma</vt:lpstr>
      <vt:lpstr>Wingdings</vt:lpstr>
      <vt:lpstr>安全导论</vt:lpstr>
      <vt:lpstr>1_安全导论</vt:lpstr>
      <vt:lpstr>自定义设计方案</vt:lpstr>
      <vt:lpstr>第19讲 电子邮件安全</vt:lpstr>
      <vt:lpstr>Email 安全</vt:lpstr>
      <vt:lpstr>电子邮件安全涉及多个方面</vt:lpstr>
      <vt:lpstr>1. PGP协议：Pretty Good Privacy</vt:lpstr>
      <vt:lpstr>PGP 功能：消息认证</vt:lpstr>
      <vt:lpstr>PGP 功能：消息保密</vt:lpstr>
      <vt:lpstr>PGP 功能：消息认证及保密</vt:lpstr>
      <vt:lpstr>PGP 功能：压缩</vt:lpstr>
      <vt:lpstr>PGP 功能：邮件兼容性</vt:lpstr>
      <vt:lpstr>PGP 功能：总结</vt:lpstr>
      <vt:lpstr>2. S/MIME协议</vt:lpstr>
      <vt:lpstr>S/MIME 功能</vt:lpstr>
      <vt:lpstr>S/MIME 支持的密码算法</vt:lpstr>
      <vt:lpstr>S/MIME 消息</vt:lpstr>
      <vt:lpstr>S/MIME 认证处理</vt:lpstr>
      <vt:lpstr>证书颁发机构</vt:lpstr>
      <vt:lpstr>S/MIME 增强的安全服务</vt:lpstr>
      <vt:lpstr>DKIM协议</vt:lpstr>
      <vt:lpstr>邮件协议架构</vt:lpstr>
      <vt:lpstr>DKIM 设计</vt:lpstr>
      <vt:lpstr>总结</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SZU</cp:lastModifiedBy>
  <cp:revision>617</cp:revision>
  <cp:lastPrinted>2014-08-23T14:47:45Z</cp:lastPrinted>
  <dcterms:created xsi:type="dcterms:W3CDTF">2003-05-17T02:00:08Z</dcterms:created>
  <dcterms:modified xsi:type="dcterms:W3CDTF">2024-11-29T06:04:31Z</dcterms:modified>
</cp:coreProperties>
</file>