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27"/>
  </p:notesMasterIdLst>
  <p:handoutMasterIdLst>
    <p:handoutMasterId r:id="rId28"/>
  </p:handoutMasterIdLst>
  <p:sldIdLst>
    <p:sldId id="258" r:id="rId4"/>
    <p:sldId id="456" r:id="rId5"/>
    <p:sldId id="457" r:id="rId6"/>
    <p:sldId id="458" r:id="rId7"/>
    <p:sldId id="459" r:id="rId8"/>
    <p:sldId id="460" r:id="rId9"/>
    <p:sldId id="461" r:id="rId10"/>
    <p:sldId id="463" r:id="rId11"/>
    <p:sldId id="464" r:id="rId12"/>
    <p:sldId id="465" r:id="rId13"/>
    <p:sldId id="468" r:id="rId14"/>
    <p:sldId id="467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8" r:id="rId23"/>
    <p:sldId id="476" r:id="rId24"/>
    <p:sldId id="477" r:id="rId25"/>
    <p:sldId id="479" r:id="rId26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00FF00"/>
    <a:srgbClr val="FF00FF"/>
    <a:srgbClr val="FF0000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 autoAdjust="0"/>
    <p:restoredTop sz="79024" autoAdjust="0"/>
  </p:normalViewPr>
  <p:slideViewPr>
    <p:cSldViewPr>
      <p:cViewPr varScale="1">
        <p:scale>
          <a:sx n="116" d="100"/>
          <a:sy n="116" d="100"/>
        </p:scale>
        <p:origin x="1500" y="12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第一章 计算机基础知识</a:t>
            </a:r>
            <a:endParaRPr lang="en-US" altLang="zh-CN" smtClean="0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2018/9/3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2018/9/3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2018/9/3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2018/9/3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2018/9/3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2018/9/3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2018/9/3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2018/9/3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2018/9/3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2018/9/3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2018/9/3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2018/9/3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959024" y="1772816"/>
            <a:ext cx="6090320" cy="2736304"/>
          </a:xfrm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对称加密原理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密码体制分类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密码体制的分类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10</a:t>
            </a:fld>
            <a:r>
              <a:rPr lang="en-US" altLang="zh-CN" dirty="0"/>
              <a:t>/23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8725823" cy="37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360000" indent="-3600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+mn-ea"/>
              </a:rPr>
              <a:t>明文处理方式</a:t>
            </a:r>
            <a:endParaRPr lang="en-US" altLang="zh-CN" dirty="0">
              <a:latin typeface="+mn-ea"/>
            </a:endParaRPr>
          </a:p>
          <a:p>
            <a:pPr marL="1080000" indent="-4572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分组密码</a:t>
            </a:r>
            <a:endParaRPr lang="en-US" altLang="zh-CN" sz="2800" b="1" dirty="0" smtClean="0">
              <a:solidFill>
                <a:srgbClr val="FF0000"/>
              </a:solidFill>
              <a:latin typeface="+mn-ea"/>
            </a:endParaRPr>
          </a:p>
          <a:p>
            <a:pPr marL="10800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200" b="1" dirty="0" smtClean="0">
                <a:latin typeface="+mn-ea"/>
              </a:rPr>
              <a:t>一次处理一个输入元素分组，产生相应的一个输出分组。</a:t>
            </a:r>
            <a:endParaRPr lang="en-US" altLang="zh-CN" sz="2200" b="1" dirty="0" smtClean="0">
              <a:latin typeface="+mn-ea"/>
            </a:endParaRPr>
          </a:p>
          <a:p>
            <a:pPr marL="1080000" indent="-4572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流密码</a:t>
            </a:r>
            <a:endParaRPr lang="en-US" altLang="zh-CN" sz="2800" b="1" dirty="0" smtClean="0">
              <a:solidFill>
                <a:srgbClr val="FF0000"/>
              </a:solidFill>
              <a:latin typeface="+mn-ea"/>
            </a:endParaRPr>
          </a:p>
          <a:p>
            <a:pPr marL="10800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latin typeface="+mn-ea"/>
              </a:rPr>
              <a:t>运行过程中连续地处理输入元素，每次产生一个输出元素。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471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密码分析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3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密码分析或破译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11</a:t>
            </a:fld>
            <a:r>
              <a:rPr lang="en-US" altLang="zh-CN" dirty="0"/>
              <a:t>/23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8843745" cy="37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kern="0" dirty="0" smtClean="0">
                <a:latin typeface="+mn-ea"/>
              </a:rPr>
              <a:t>试图找出明文或者密钥的工作。常见的攻击方法：</a:t>
            </a:r>
            <a:endParaRPr lang="en-US" altLang="zh-CN" kern="0" dirty="0" smtClean="0">
              <a:latin typeface="+mn-ea"/>
            </a:endParaRPr>
          </a:p>
          <a:p>
            <a:pPr marL="720000" indent="-457200" eaLnBrk="1" hangingPunct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密码分析攻击</a:t>
            </a:r>
            <a:endParaRPr lang="en-US" altLang="zh-CN" sz="2800" kern="0" dirty="0" smtClean="0">
              <a:solidFill>
                <a:srgbClr val="FF0000"/>
              </a:solidFill>
              <a:latin typeface="+mn-ea"/>
            </a:endParaRPr>
          </a:p>
          <a:p>
            <a:pPr marL="720000" eaLnBrk="1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500" kern="0" dirty="0" smtClean="0">
                <a:latin typeface="+mn-ea"/>
              </a:rPr>
              <a:t>依靠加密算法的固有性质、明文的一些特征或者一些明密文对，推导分析出明文或使用</a:t>
            </a:r>
            <a:r>
              <a:rPr lang="zh-CN" altLang="en-US" sz="2500" kern="0" dirty="0">
                <a:latin typeface="+mn-ea"/>
              </a:rPr>
              <a:t>的密钥</a:t>
            </a:r>
            <a:r>
              <a:rPr lang="zh-CN" altLang="en-US" sz="2500" kern="0" dirty="0" smtClean="0">
                <a:latin typeface="+mn-ea"/>
              </a:rPr>
              <a:t>。</a:t>
            </a:r>
            <a:endParaRPr lang="en-US" altLang="zh-CN" sz="2500" kern="0" dirty="0" smtClean="0">
              <a:latin typeface="+mn-ea"/>
            </a:endParaRPr>
          </a:p>
          <a:p>
            <a:pPr marL="7200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穷举搜索攻击</a:t>
            </a:r>
            <a:endParaRPr lang="en-US" altLang="zh-CN" sz="2800" kern="0" dirty="0" smtClean="0">
              <a:solidFill>
                <a:srgbClr val="FF0000"/>
              </a:solidFill>
              <a:latin typeface="+mn-ea"/>
            </a:endParaRPr>
          </a:p>
          <a:p>
            <a:pPr marL="720000"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500" kern="0" dirty="0" smtClean="0">
                <a:latin typeface="+mn-ea"/>
              </a:rPr>
              <a:t>对特定的密文尝试所有可能的密钥，直到把密文转换为可读的有意义明文。</a:t>
            </a:r>
            <a:endParaRPr lang="zh-CN" altLang="en-US" sz="25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631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密码分析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密码分析攻击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12</a:t>
            </a:fld>
            <a:r>
              <a:rPr lang="en-US" altLang="zh-CN" dirty="0"/>
              <a:t>/23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8725823" cy="37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latin typeface="+mn-ea"/>
              </a:rPr>
              <a:t>唯密文攻击</a:t>
            </a:r>
            <a:endParaRPr lang="en-US" altLang="zh-CN" sz="2800" kern="0" dirty="0">
              <a:latin typeface="+mn-ea"/>
            </a:endParaRPr>
          </a:p>
          <a:p>
            <a:pPr marL="10800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500" kern="0" dirty="0" smtClean="0">
                <a:latin typeface="+mn-ea"/>
              </a:rPr>
              <a:t>加密算法</a:t>
            </a:r>
            <a:endParaRPr lang="en-US" altLang="zh-CN" sz="2500" kern="0" dirty="0" smtClean="0">
              <a:latin typeface="+mn-ea"/>
            </a:endParaRPr>
          </a:p>
          <a:p>
            <a:pPr marL="10800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500" kern="0" dirty="0" smtClean="0">
                <a:latin typeface="+mn-ea"/>
              </a:rPr>
              <a:t>要解密的密文</a:t>
            </a:r>
            <a:endParaRPr lang="en-US" altLang="zh-CN" sz="2500" kern="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latin typeface="+mn-ea"/>
              </a:rPr>
              <a:t>已知明文攻击</a:t>
            </a:r>
            <a:endParaRPr lang="en-US" altLang="zh-CN" sz="2800" kern="0" dirty="0" smtClean="0">
              <a:latin typeface="+mn-ea"/>
            </a:endParaRPr>
          </a:p>
          <a:p>
            <a:pPr marL="10800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500" kern="0" dirty="0">
                <a:latin typeface="+mn-ea"/>
              </a:rPr>
              <a:t>加密算法</a:t>
            </a:r>
            <a:endParaRPr lang="en-US" altLang="zh-CN" sz="2500" kern="0" dirty="0">
              <a:latin typeface="+mn-ea"/>
            </a:endParaRPr>
          </a:p>
          <a:p>
            <a:pPr marL="10800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500" kern="0" dirty="0">
                <a:latin typeface="+mn-ea"/>
              </a:rPr>
              <a:t>要解密的</a:t>
            </a:r>
            <a:r>
              <a:rPr lang="zh-CN" altLang="en-US" sz="2500" kern="0" dirty="0" smtClean="0">
                <a:latin typeface="+mn-ea"/>
              </a:rPr>
              <a:t>密文</a:t>
            </a:r>
            <a:endParaRPr lang="en-US" altLang="zh-CN" sz="2500" kern="0" dirty="0" smtClean="0">
              <a:latin typeface="+mn-ea"/>
            </a:endParaRPr>
          </a:p>
          <a:p>
            <a:pPr marL="10800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500" kern="0" dirty="0">
                <a:latin typeface="+mn-ea"/>
              </a:rPr>
              <a:t>用密钥</a:t>
            </a:r>
            <a:r>
              <a:rPr lang="zh-CN" altLang="en-US" sz="2500" kern="0" dirty="0" smtClean="0">
                <a:latin typeface="+mn-ea"/>
              </a:rPr>
              <a:t>产生</a:t>
            </a:r>
            <a:r>
              <a:rPr lang="zh-CN" altLang="en-US" sz="2500" kern="0" dirty="0">
                <a:latin typeface="+mn-ea"/>
              </a:rPr>
              <a:t>的</a:t>
            </a:r>
            <a:r>
              <a:rPr lang="zh-CN" altLang="en-US" sz="2500" kern="0" dirty="0" smtClean="0">
                <a:latin typeface="+mn-ea"/>
              </a:rPr>
              <a:t>一个或多个明文</a:t>
            </a:r>
            <a:r>
              <a:rPr lang="en-US" altLang="zh-CN" sz="2500" kern="0" dirty="0" smtClean="0">
                <a:latin typeface="+mn-ea"/>
              </a:rPr>
              <a:t>-</a:t>
            </a:r>
            <a:r>
              <a:rPr lang="zh-CN" altLang="en-US" sz="2500" kern="0" dirty="0" smtClean="0">
                <a:latin typeface="+mn-ea"/>
              </a:rPr>
              <a:t>密文对</a:t>
            </a:r>
            <a:endParaRPr lang="en-US" altLang="zh-CN" sz="2500" kern="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endParaRPr lang="en-US" altLang="zh-CN" sz="28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51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密码分析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密码分析攻击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13</a:t>
            </a:fld>
            <a:r>
              <a:rPr lang="en-US" altLang="zh-CN" dirty="0"/>
              <a:t>/23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8725823" cy="37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latin typeface="+mn-ea"/>
              </a:rPr>
              <a:t>选择</a:t>
            </a:r>
            <a:r>
              <a:rPr lang="zh-CN" altLang="en-US" sz="2800" kern="0" dirty="0">
                <a:latin typeface="+mn-ea"/>
              </a:rPr>
              <a:t>明文</a:t>
            </a:r>
            <a:r>
              <a:rPr lang="zh-CN" altLang="en-US" sz="2800" kern="0" dirty="0" smtClean="0">
                <a:latin typeface="+mn-ea"/>
              </a:rPr>
              <a:t>攻击</a:t>
            </a:r>
            <a:endParaRPr lang="en-US" altLang="zh-CN" sz="2800" kern="0" dirty="0" smtClean="0">
              <a:latin typeface="+mn-ea"/>
            </a:endParaRPr>
          </a:p>
          <a:p>
            <a:pPr marL="1080000" indent="-457200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zh-CN" altLang="en-US" sz="2500" kern="0" dirty="0">
                <a:latin typeface="+mn-ea"/>
              </a:rPr>
              <a:t>加密算法</a:t>
            </a:r>
            <a:endParaRPr lang="en-US" altLang="zh-CN" sz="2500" kern="0" dirty="0">
              <a:latin typeface="+mn-ea"/>
            </a:endParaRPr>
          </a:p>
          <a:p>
            <a:pPr marL="1080000" indent="-457200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zh-CN" altLang="en-US" sz="2500" kern="0" dirty="0">
                <a:latin typeface="+mn-ea"/>
              </a:rPr>
              <a:t>要解密的</a:t>
            </a:r>
            <a:r>
              <a:rPr lang="zh-CN" altLang="en-US" sz="2500" kern="0" dirty="0" smtClean="0">
                <a:latin typeface="+mn-ea"/>
              </a:rPr>
              <a:t>密文</a:t>
            </a:r>
            <a:endParaRPr lang="en-US" altLang="zh-CN" sz="2500" kern="0" dirty="0" smtClean="0">
              <a:latin typeface="+mn-ea"/>
            </a:endParaRPr>
          </a:p>
          <a:p>
            <a:pPr marL="1080000" indent="-457200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zh-CN" altLang="en-US" sz="2500" kern="0" dirty="0" smtClean="0">
                <a:latin typeface="+mn-ea"/>
              </a:rPr>
              <a:t>攻击者选定明文消息，以及使用密钥产生的对应密文</a:t>
            </a:r>
            <a:endParaRPr lang="en-US" altLang="zh-CN" sz="2500" kern="0" dirty="0" smtClean="0">
              <a:latin typeface="+mn-ea"/>
            </a:endParaRPr>
          </a:p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latin typeface="+mn-ea"/>
              </a:rPr>
              <a:t>选择密文攻击</a:t>
            </a:r>
            <a:endParaRPr lang="en-US" altLang="zh-CN" sz="2800" kern="0" dirty="0" smtClean="0">
              <a:latin typeface="+mn-ea"/>
            </a:endParaRPr>
          </a:p>
          <a:p>
            <a:pPr marL="1080000" indent="-457200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zh-CN" altLang="en-US" sz="2500" kern="0" dirty="0">
                <a:latin typeface="+mn-ea"/>
              </a:rPr>
              <a:t>加密算法</a:t>
            </a:r>
            <a:endParaRPr lang="en-US" altLang="zh-CN" sz="2500" kern="0" dirty="0">
              <a:latin typeface="+mn-ea"/>
            </a:endParaRPr>
          </a:p>
          <a:p>
            <a:pPr marL="1080000" indent="-457200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zh-CN" altLang="en-US" sz="2500" kern="0" dirty="0">
                <a:latin typeface="+mn-ea"/>
              </a:rPr>
              <a:t>要解密的密文</a:t>
            </a:r>
            <a:endParaRPr lang="en-US" altLang="zh-CN" sz="2500" kern="0" dirty="0">
              <a:latin typeface="+mn-ea"/>
            </a:endParaRPr>
          </a:p>
          <a:p>
            <a:pPr marL="1080000" indent="-457200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zh-CN" altLang="en-US" sz="2500" kern="0" dirty="0" smtClean="0">
                <a:latin typeface="+mn-ea"/>
              </a:rPr>
              <a:t>攻击者选定密文，</a:t>
            </a:r>
            <a:r>
              <a:rPr lang="zh-CN" altLang="en-US" sz="2500" kern="0" dirty="0">
                <a:latin typeface="+mn-ea"/>
              </a:rPr>
              <a:t>以及使用密钥</a:t>
            </a:r>
            <a:r>
              <a:rPr lang="zh-CN" altLang="en-US" sz="2500" kern="0" dirty="0" smtClean="0">
                <a:latin typeface="+mn-ea"/>
              </a:rPr>
              <a:t>产生的</a:t>
            </a:r>
            <a:r>
              <a:rPr lang="zh-CN" altLang="en-US" sz="2500" kern="0" dirty="0">
                <a:latin typeface="+mn-ea"/>
              </a:rPr>
              <a:t>对应解密</a:t>
            </a:r>
            <a:r>
              <a:rPr lang="zh-CN" altLang="en-US" sz="2500" kern="0" dirty="0" smtClean="0">
                <a:latin typeface="+mn-ea"/>
              </a:rPr>
              <a:t>明文</a:t>
            </a:r>
            <a:endParaRPr lang="en-US" altLang="zh-CN" sz="25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440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密码分析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密码分析攻击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14</a:t>
            </a:fld>
            <a:r>
              <a:rPr lang="en-US" altLang="zh-CN" dirty="0"/>
              <a:t>/23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8725823" cy="37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latin typeface="+mn-ea"/>
              </a:rPr>
              <a:t>选择文本攻击</a:t>
            </a:r>
            <a:endParaRPr lang="en-US" altLang="zh-CN" sz="2800" kern="0" dirty="0" smtClean="0">
              <a:latin typeface="+mn-ea"/>
            </a:endParaRPr>
          </a:p>
          <a:p>
            <a:pPr marL="1080000" indent="-457200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zh-CN" altLang="en-US" sz="2500" kern="0" dirty="0">
                <a:latin typeface="+mn-ea"/>
              </a:rPr>
              <a:t>加密算法</a:t>
            </a:r>
            <a:endParaRPr lang="en-US" altLang="zh-CN" sz="2500" kern="0" dirty="0">
              <a:latin typeface="+mn-ea"/>
            </a:endParaRPr>
          </a:p>
          <a:p>
            <a:pPr marL="1080000" indent="-457200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zh-CN" altLang="en-US" sz="2500" kern="0" dirty="0">
                <a:latin typeface="+mn-ea"/>
              </a:rPr>
              <a:t>要解密的</a:t>
            </a:r>
            <a:r>
              <a:rPr lang="zh-CN" altLang="en-US" sz="2500" kern="0" dirty="0" smtClean="0">
                <a:latin typeface="+mn-ea"/>
              </a:rPr>
              <a:t>密文</a:t>
            </a:r>
            <a:endParaRPr lang="en-US" altLang="zh-CN" sz="2500" kern="0" dirty="0" smtClean="0">
              <a:latin typeface="+mn-ea"/>
            </a:endParaRPr>
          </a:p>
          <a:p>
            <a:pPr marL="1080000" indent="-457200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zh-CN" altLang="en-US" sz="2500" kern="0" dirty="0" smtClean="0">
                <a:latin typeface="+mn-ea"/>
              </a:rPr>
              <a:t>攻击者选定明文消息，以及使用密钥产生的对应密文</a:t>
            </a:r>
            <a:endParaRPr lang="en-US" altLang="zh-CN" sz="2500" kern="0" dirty="0" smtClean="0">
              <a:latin typeface="+mn-ea"/>
            </a:endParaRPr>
          </a:p>
          <a:p>
            <a:pPr marL="1080000" indent="-457200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zh-CN" altLang="en-US" sz="2500" kern="0" dirty="0" smtClean="0">
                <a:latin typeface="+mn-ea"/>
              </a:rPr>
              <a:t>攻击者</a:t>
            </a:r>
            <a:r>
              <a:rPr lang="zh-CN" altLang="en-US" sz="2500" kern="0" dirty="0">
                <a:latin typeface="+mn-ea"/>
              </a:rPr>
              <a:t>选定密文，以及使用密钥</a:t>
            </a:r>
            <a:r>
              <a:rPr lang="zh-CN" altLang="en-US" sz="2500" kern="0" dirty="0" smtClean="0">
                <a:latin typeface="+mn-ea"/>
              </a:rPr>
              <a:t>产生的</a:t>
            </a:r>
            <a:r>
              <a:rPr lang="zh-CN" altLang="en-US" sz="2500" kern="0" dirty="0">
                <a:latin typeface="+mn-ea"/>
              </a:rPr>
              <a:t>对应解密明文</a:t>
            </a:r>
            <a:endParaRPr lang="en-US" altLang="zh-CN" sz="2500" kern="0" dirty="0">
              <a:latin typeface="+mn-ea"/>
            </a:endParaRPr>
          </a:p>
          <a:p>
            <a:pPr marL="622800" eaLnBrk="1" hangingPunct="1">
              <a:lnSpc>
                <a:spcPct val="95000"/>
              </a:lnSpc>
            </a:pPr>
            <a:endParaRPr lang="en-US" altLang="zh-CN" sz="25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703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密码分析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3.3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穷举搜索攻击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15</a:t>
            </a:fld>
            <a:r>
              <a:rPr lang="en-US" altLang="zh-CN" dirty="0"/>
              <a:t>/23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20552" y="2420888"/>
            <a:ext cx="8902898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zh-CN" altLang="en-US" sz="2600" kern="0" dirty="0" smtClean="0">
                <a:latin typeface="+mn-ea"/>
              </a:rPr>
              <a:t>简单尝试每一个密钥，攻击时间与密钥空间大小成正比，下面表格列出穷举搜索不同大小的密钥所花费时间。</a:t>
            </a:r>
            <a:endParaRPr lang="en-US" altLang="zh-CN" sz="2600" kern="0" dirty="0" smtClean="0">
              <a:latin typeface="+mn-ea"/>
            </a:endParaRPr>
          </a:p>
        </p:txBody>
      </p:sp>
      <p:graphicFrame>
        <p:nvGraphicFramePr>
          <p:cNvPr id="6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329682"/>
              </p:ext>
            </p:extLst>
          </p:nvPr>
        </p:nvGraphicFramePr>
        <p:xfrm>
          <a:off x="920552" y="3404344"/>
          <a:ext cx="8496944" cy="2544936"/>
        </p:xfrm>
        <a:graphic>
          <a:graphicData uri="http://schemas.openxmlformats.org/drawingml/2006/table">
            <a:tbl>
              <a:tblPr/>
              <a:tblGrid>
                <a:gridCol w="1584176"/>
                <a:gridCol w="1785302"/>
                <a:gridCol w="2490484"/>
                <a:gridCol w="2636982"/>
              </a:tblGrid>
              <a:tr h="69599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密钥长度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比特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密钥空间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大小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以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秒加密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kumimoji="0" lang="en-US" altLang="zh-CN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次的速率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需要的时间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以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秒加密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kumimoji="0" lang="en-US" altLang="zh-CN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次的速率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需要的时间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8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56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56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 = 7.2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55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ns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= 1.125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年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1.0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小时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128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128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 = 3.4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38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127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ns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= 5.3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21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年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5.3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17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年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168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168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 = 3.7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50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167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ns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= 5.8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33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年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5.8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29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年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192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 = 6.3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10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57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191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ns = 9.8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10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40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年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9.8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10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36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年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256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256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 = 1.2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10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77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255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ns = 1.8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10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60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年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1.8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10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56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年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17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密码分析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3.4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密码安全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16</a:t>
            </a:fld>
            <a:r>
              <a:rPr lang="en-US" altLang="zh-CN" dirty="0"/>
              <a:t>/23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8725823" cy="37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latin typeface="+mn-ea"/>
              </a:rPr>
              <a:t>无条件安全</a:t>
            </a:r>
            <a:endParaRPr lang="en-US" altLang="zh-CN" sz="2800" kern="0" dirty="0" smtClean="0">
              <a:latin typeface="+mn-ea"/>
            </a:endParaRPr>
          </a:p>
          <a:p>
            <a:pPr marL="1080000" indent="-457200" eaLnBrk="1" hangingPunct="1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600" kern="0" dirty="0" smtClean="0">
                <a:latin typeface="+mn-ea"/>
              </a:rPr>
              <a:t>无论花多少时间，无论有多少已知信息，都不能唯一确定密文所对应的明文</a:t>
            </a:r>
            <a:endParaRPr lang="en-US" altLang="zh-CN" sz="2600" kern="0" dirty="0" smtClean="0">
              <a:latin typeface="+mn-ea"/>
            </a:endParaRPr>
          </a:p>
          <a:p>
            <a:pPr marL="1080000" indent="-457200" eaLnBrk="1" hangingPunct="1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zh-CN" altLang="en-US" sz="2600" kern="0" dirty="0" smtClean="0">
                <a:latin typeface="+mn-ea"/>
              </a:rPr>
              <a:t>一次一密可以保证无条件安全。</a:t>
            </a:r>
            <a:endParaRPr lang="en-US" altLang="zh-CN" sz="2600" kern="0" dirty="0">
              <a:latin typeface="+mn-ea"/>
            </a:endParaRPr>
          </a:p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latin typeface="+mn-ea"/>
              </a:rPr>
              <a:t>计算安全</a:t>
            </a:r>
            <a:endParaRPr lang="en-US" altLang="zh-CN" sz="2800" kern="0" dirty="0" smtClean="0">
              <a:latin typeface="+mn-ea"/>
            </a:endParaRPr>
          </a:p>
          <a:p>
            <a:pPr marL="1080000" indent="-457200" eaLnBrk="1" hangingPunct="1">
              <a:lnSpc>
                <a:spcPct val="95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600" kern="0" dirty="0" smtClean="0">
                <a:latin typeface="+mn-ea"/>
              </a:rPr>
              <a:t>破译密文的代价超出被加密信息的价值</a:t>
            </a:r>
            <a:endParaRPr lang="en-US" altLang="zh-CN" sz="2600" kern="0" dirty="0" smtClean="0">
              <a:latin typeface="+mn-ea"/>
            </a:endParaRPr>
          </a:p>
          <a:p>
            <a:pPr marL="1080000" indent="-457200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zh-CN" altLang="en-US" sz="2600" kern="0" dirty="0" smtClean="0">
                <a:latin typeface="+mn-ea"/>
              </a:rPr>
              <a:t>破译密文的时间超出信息的有效生命期</a:t>
            </a:r>
            <a:endParaRPr lang="en-US" altLang="zh-CN" sz="2600" kern="0" dirty="0">
              <a:latin typeface="+mn-ea"/>
            </a:endParaRPr>
          </a:p>
          <a:p>
            <a:pPr marL="622800" eaLnBrk="1" hangingPunct="1">
              <a:lnSpc>
                <a:spcPct val="95000"/>
              </a:lnSpc>
            </a:pPr>
            <a:endParaRPr lang="en-US" altLang="zh-CN" sz="25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96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4.</a:t>
            </a:r>
            <a:r>
              <a:rPr lang="zh-CN" altLang="en-US" sz="6000" dirty="0" smtClean="0"/>
              <a:t>古典密码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替换密码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17</a:t>
            </a:fld>
            <a:r>
              <a:rPr lang="en-US" altLang="zh-CN" dirty="0"/>
              <a:t>/23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8725823" cy="37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zh-CN" altLang="en-US" sz="2800" kern="0" dirty="0" smtClean="0">
                <a:latin typeface="+mn-ea"/>
              </a:rPr>
              <a:t>将明文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每</a:t>
            </a:r>
            <a:r>
              <a:rPr lang="zh-CN" altLang="en-US" sz="2800" dirty="0">
                <a:latin typeface="Times New Roman" panose="02020603050405020304" pitchFamily="18" charset="0"/>
              </a:rPr>
              <a:t>一个元素（比特或字母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）映射</a:t>
            </a:r>
            <a:r>
              <a:rPr lang="zh-CN" altLang="en-US" sz="2800" dirty="0">
                <a:latin typeface="Times New Roman" panose="02020603050405020304" pitchFamily="18" charset="0"/>
              </a:rPr>
              <a:t>到另外一个元素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latin typeface="+mn-ea"/>
              </a:rPr>
              <a:t>凯撒（</a:t>
            </a:r>
            <a:r>
              <a:rPr lang="en-US" altLang="zh-CN" sz="2800" kern="0" dirty="0" smtClean="0">
                <a:latin typeface="+mn-ea"/>
              </a:rPr>
              <a:t>Caesar</a:t>
            </a:r>
            <a:r>
              <a:rPr lang="zh-CN" altLang="en-US" sz="2800" kern="0" dirty="0" smtClean="0">
                <a:latin typeface="+mn-ea"/>
              </a:rPr>
              <a:t>）密码：最早的替换密码，</a:t>
            </a:r>
            <a:r>
              <a:rPr lang="en-US" altLang="zh-CN" sz="2800" kern="0" dirty="0" smtClean="0">
                <a:latin typeface="+mn-ea"/>
              </a:rPr>
              <a:t>26</a:t>
            </a:r>
            <a:r>
              <a:rPr lang="zh-CN" altLang="en-US" sz="2800" kern="0" dirty="0">
                <a:latin typeface="+mn-ea"/>
              </a:rPr>
              <a:t>个小写英文</a:t>
            </a:r>
            <a:r>
              <a:rPr lang="zh-CN" altLang="en-US" sz="2800" kern="0" dirty="0" smtClean="0">
                <a:latin typeface="+mn-ea"/>
              </a:rPr>
              <a:t>字母按顺序与</a:t>
            </a:r>
            <a:r>
              <a:rPr lang="en-US" altLang="zh-CN" sz="2800" kern="0" dirty="0" smtClean="0">
                <a:latin typeface="+mn-ea"/>
              </a:rPr>
              <a:t>0-25</a:t>
            </a:r>
            <a:r>
              <a:rPr lang="zh-CN" altLang="en-US" sz="2800" kern="0" dirty="0" smtClean="0">
                <a:latin typeface="+mn-ea"/>
              </a:rPr>
              <a:t>数字相对应，对字母表中的每个字母用它之后的第三个字母进行替换。</a:t>
            </a:r>
            <a:endParaRPr lang="en-US" altLang="zh-CN" sz="2800" kern="0" dirty="0" smtClean="0">
              <a:latin typeface="+mn-ea"/>
            </a:endParaRPr>
          </a:p>
          <a:p>
            <a:pPr marL="622800" lvl="1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b="1" kern="0" dirty="0" smtClean="0">
                <a:latin typeface="+mn-ea"/>
                <a:ea typeface="+mn-ea"/>
                <a:sym typeface="Symbol" panose="05050102010706020507" pitchFamily="18" charset="2"/>
              </a:rPr>
              <a:t>加密算法：</a:t>
            </a:r>
            <a:r>
              <a:rPr lang="en-US" altLang="zh-CN" i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c 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= </a:t>
            </a:r>
            <a:r>
              <a:rPr lang="en-US" altLang="zh-CN" b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E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(3, </a:t>
            </a:r>
            <a:r>
              <a:rPr lang="en-US" altLang="zh-CN" i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m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) = </a:t>
            </a:r>
            <a:r>
              <a:rPr lang="en-US" altLang="zh-CN" i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m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+3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(mod 26), 0</a:t>
            </a:r>
            <a:r>
              <a:rPr lang="en-US" altLang="zh-CN" i="1" kern="0" dirty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m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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25</a:t>
            </a:r>
          </a:p>
          <a:p>
            <a:pPr marL="622800" lvl="1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b="1" kern="0" dirty="0" smtClean="0">
                <a:latin typeface="+mn-ea"/>
                <a:ea typeface="+mn-ea"/>
                <a:sym typeface="Symbol" panose="05050102010706020507" pitchFamily="18" charset="2"/>
              </a:rPr>
              <a:t>解密</a:t>
            </a:r>
            <a:r>
              <a:rPr lang="zh-CN" altLang="en-US" b="1" kern="0" dirty="0">
                <a:latin typeface="+mn-ea"/>
                <a:ea typeface="+mn-ea"/>
                <a:sym typeface="Symbol" panose="05050102010706020507" pitchFamily="18" charset="2"/>
              </a:rPr>
              <a:t>算法：</a:t>
            </a:r>
            <a:r>
              <a:rPr lang="en-US" altLang="zh-CN" i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m 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= </a:t>
            </a:r>
            <a:r>
              <a:rPr lang="en-US" altLang="zh-CN" b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D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(3, </a:t>
            </a:r>
            <a:r>
              <a:rPr lang="en-US" altLang="zh-CN" i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c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) = </a:t>
            </a:r>
            <a:r>
              <a:rPr lang="en-US" altLang="zh-CN" i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c 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- 3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(mod 26), 0</a:t>
            </a:r>
            <a:r>
              <a:rPr lang="en-US" altLang="zh-CN" i="1" kern="0" dirty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c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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25</a:t>
            </a:r>
            <a:endParaRPr lang="en-US" altLang="zh-CN" sz="2500" kern="0" dirty="0">
              <a:latin typeface="+mn-ea"/>
            </a:endParaRPr>
          </a:p>
          <a:p>
            <a:pPr marL="622800" eaLnBrk="1" hangingPunct="1">
              <a:lnSpc>
                <a:spcPct val="95000"/>
              </a:lnSpc>
            </a:pPr>
            <a:endParaRPr lang="en-US" altLang="zh-CN" sz="25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07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4.</a:t>
            </a:r>
            <a:r>
              <a:rPr lang="zh-CN" altLang="en-US" sz="6000" dirty="0" smtClean="0"/>
              <a:t>古典密码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替换密码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18</a:t>
            </a:fld>
            <a:r>
              <a:rPr lang="en-US" altLang="zh-CN" dirty="0"/>
              <a:t>/23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8725823" cy="37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latin typeface="+mn-ea"/>
              </a:rPr>
              <a:t>移位密码：对字母表中的每个字母用它之后的第</a:t>
            </a:r>
            <a:r>
              <a:rPr lang="en-US" altLang="zh-CN" sz="2800" b="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kern="0" dirty="0" smtClean="0">
                <a:latin typeface="+mn-ea"/>
              </a:rPr>
              <a:t>个字母进行替换。</a:t>
            </a:r>
            <a:endParaRPr lang="en-US" altLang="zh-CN" sz="2800" kern="0" dirty="0" smtClean="0">
              <a:latin typeface="+mn-ea"/>
            </a:endParaRPr>
          </a:p>
          <a:p>
            <a:pPr marL="622800" lvl="1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b="1" kern="0" dirty="0" smtClean="0">
                <a:latin typeface="+mn-ea"/>
                <a:ea typeface="+mn-ea"/>
                <a:sym typeface="Symbol" panose="05050102010706020507" pitchFamily="18" charset="2"/>
              </a:rPr>
              <a:t>加密算法：</a:t>
            </a:r>
            <a:r>
              <a:rPr lang="en-US" altLang="zh-CN" i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c 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= </a:t>
            </a:r>
            <a:r>
              <a:rPr lang="en-US" altLang="zh-CN" b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E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(</a:t>
            </a:r>
            <a:r>
              <a:rPr lang="en-US" altLang="zh-CN" i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k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, </a:t>
            </a:r>
            <a:r>
              <a:rPr lang="en-US" altLang="zh-CN" i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m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) = </a:t>
            </a:r>
            <a:r>
              <a:rPr lang="en-US" altLang="zh-CN" i="1" kern="0" dirty="0" err="1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m</a:t>
            </a:r>
            <a:r>
              <a:rPr lang="en-US" altLang="zh-CN" kern="0" dirty="0" err="1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+</a:t>
            </a:r>
            <a:r>
              <a:rPr lang="en-US" altLang="zh-CN" i="1" kern="0" dirty="0" err="1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k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(mod 26), 0</a:t>
            </a:r>
            <a:r>
              <a:rPr lang="en-US" altLang="zh-CN" i="1" kern="0" dirty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m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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25</a:t>
            </a:r>
          </a:p>
          <a:p>
            <a:pPr marL="622800" lvl="1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b="1" kern="0" dirty="0" smtClean="0">
                <a:latin typeface="+mn-ea"/>
                <a:ea typeface="+mn-ea"/>
                <a:sym typeface="Symbol" panose="05050102010706020507" pitchFamily="18" charset="2"/>
              </a:rPr>
              <a:t>解密</a:t>
            </a:r>
            <a:r>
              <a:rPr lang="zh-CN" altLang="en-US" b="1" kern="0" dirty="0">
                <a:latin typeface="+mn-ea"/>
                <a:ea typeface="+mn-ea"/>
                <a:sym typeface="Symbol" panose="05050102010706020507" pitchFamily="18" charset="2"/>
              </a:rPr>
              <a:t>算法：</a:t>
            </a:r>
            <a:r>
              <a:rPr lang="en-US" altLang="zh-CN" i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m 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= </a:t>
            </a:r>
            <a:r>
              <a:rPr lang="en-US" altLang="zh-CN" b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D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(</a:t>
            </a:r>
            <a:r>
              <a:rPr lang="en-US" altLang="zh-CN" sz="3200" i="1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32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c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) = </a:t>
            </a:r>
            <a:r>
              <a:rPr lang="en-US" altLang="zh-CN" i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c 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- </a:t>
            </a:r>
            <a:r>
              <a:rPr lang="en-US" altLang="zh-CN" sz="3200" i="1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(mod 26), 0</a:t>
            </a:r>
            <a:r>
              <a:rPr lang="en-US" altLang="zh-CN" i="1" kern="0" dirty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c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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25</a:t>
            </a:r>
          </a:p>
          <a:p>
            <a:pPr marL="622800" eaLnBrk="1" hangingPunct="1">
              <a:lnSpc>
                <a:spcPct val="95000"/>
              </a:lnSpc>
            </a:pPr>
            <a:endParaRPr lang="en-US" altLang="zh-CN" sz="2500" kern="0" dirty="0">
              <a:latin typeface="+mn-ea"/>
            </a:endParaRPr>
          </a:p>
          <a:p>
            <a:pPr marL="622800" eaLnBrk="1" hangingPunct="1">
              <a:lnSpc>
                <a:spcPct val="95000"/>
              </a:lnSpc>
            </a:pPr>
            <a:endParaRPr lang="en-US" altLang="zh-CN" sz="25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66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4.</a:t>
            </a:r>
            <a:r>
              <a:rPr lang="zh-CN" altLang="en-US" sz="6000" dirty="0" smtClean="0"/>
              <a:t>古典密码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替换密码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19</a:t>
            </a:fld>
            <a:r>
              <a:rPr lang="en-US" altLang="zh-CN" dirty="0"/>
              <a:t>/23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8437791" cy="37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latin typeface="Times New Roman" panose="02020603050405020304" pitchFamily="18" charset="0"/>
              </a:rPr>
              <a:t>维吉尼亚密码：属于多表替换方法，对第</a:t>
            </a:r>
            <a:r>
              <a:rPr lang="en-US" altLang="zh-CN" sz="28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个字母用它之后的第</a:t>
            </a:r>
            <a:r>
              <a:rPr lang="en-US" altLang="zh-CN" sz="2800" b="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个字母进行替换。假设给定</a:t>
            </a:r>
            <a:r>
              <a:rPr lang="en-US" altLang="zh-CN" sz="2800" b="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个字母序列的密钥</a:t>
            </a:r>
            <a:r>
              <a:rPr lang="en-US" altLang="zh-CN" sz="2800" b="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b="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,k</a:t>
            </a:r>
            <a:r>
              <a:rPr lang="en-US" altLang="zh-CN" sz="2800" b="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b="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其对第</a:t>
            </a:r>
            <a:r>
              <a:rPr lang="en-US" altLang="zh-CN" sz="2800" b="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i+td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个字母（</a:t>
            </a:r>
            <a:r>
              <a:rPr lang="en-US" altLang="zh-CN" sz="2800" b="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为正整数）的加解密操作如下</a:t>
            </a:r>
            <a:r>
              <a:rPr lang="zh-CN" altLang="en-US" sz="28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800" lvl="1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b="1" kern="0" dirty="0" smtClean="0">
                <a:latin typeface="+mn-ea"/>
                <a:ea typeface="+mn-ea"/>
                <a:sym typeface="Symbol" panose="05050102010706020507" pitchFamily="18" charset="2"/>
              </a:rPr>
              <a:t>加密算法：</a:t>
            </a:r>
            <a:r>
              <a:rPr lang="en-US" altLang="zh-CN" i="1" kern="0" dirty="0" err="1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c</a:t>
            </a:r>
            <a:r>
              <a:rPr lang="en-US" altLang="zh-CN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i+td</a:t>
            </a:r>
            <a:r>
              <a:rPr lang="en-US" altLang="zh-CN" i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 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= </a:t>
            </a:r>
            <a:r>
              <a:rPr lang="en-US" altLang="zh-CN" b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E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(</a:t>
            </a:r>
            <a:r>
              <a:rPr lang="en-US" altLang="zh-CN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kern="0" dirty="0" err="1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m</a:t>
            </a:r>
            <a:r>
              <a:rPr lang="en-US" altLang="zh-CN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i+td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) = </a:t>
            </a:r>
            <a:r>
              <a:rPr lang="en-US" altLang="zh-CN" i="1" kern="0" dirty="0" err="1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m</a:t>
            </a:r>
            <a:r>
              <a:rPr lang="en-US" altLang="zh-CN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i+td</a:t>
            </a:r>
            <a:r>
              <a:rPr lang="en-US" altLang="zh-CN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+ </a:t>
            </a:r>
            <a:r>
              <a:rPr lang="en-US" altLang="zh-CN" i="1" kern="0" dirty="0" err="1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k</a:t>
            </a:r>
            <a:r>
              <a:rPr lang="en-US" altLang="zh-CN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(mod 26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)</a:t>
            </a:r>
          </a:p>
          <a:p>
            <a:pPr marL="622800" lvl="1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b="1" kern="0" dirty="0" smtClean="0">
                <a:latin typeface="+mn-ea"/>
                <a:ea typeface="+mn-ea"/>
                <a:sym typeface="Symbol" panose="05050102010706020507" pitchFamily="18" charset="2"/>
              </a:rPr>
              <a:t>解密</a:t>
            </a:r>
            <a:r>
              <a:rPr lang="zh-CN" altLang="en-US" b="1" kern="0" dirty="0">
                <a:latin typeface="+mn-ea"/>
                <a:ea typeface="+mn-ea"/>
                <a:sym typeface="Symbol" panose="05050102010706020507" pitchFamily="18" charset="2"/>
              </a:rPr>
              <a:t>算法：</a:t>
            </a:r>
            <a:r>
              <a:rPr lang="en-US" altLang="zh-CN" i="1" kern="0" dirty="0" err="1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m</a:t>
            </a:r>
            <a:r>
              <a:rPr lang="en-US" altLang="zh-CN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i+td</a:t>
            </a:r>
            <a:r>
              <a:rPr lang="en-US" altLang="zh-CN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= </a:t>
            </a:r>
            <a:r>
              <a:rPr lang="en-US" altLang="zh-CN" b="1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D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(</a:t>
            </a:r>
            <a:r>
              <a:rPr lang="en-US" altLang="zh-CN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kern="0" dirty="0" err="1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c</a:t>
            </a:r>
            <a:r>
              <a:rPr lang="en-US" altLang="zh-CN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i+td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) = </a:t>
            </a:r>
            <a:r>
              <a:rPr lang="en-US" altLang="zh-CN" i="1" kern="0" dirty="0" err="1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c</a:t>
            </a:r>
            <a:r>
              <a:rPr lang="en-US" altLang="zh-CN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i+td</a:t>
            </a:r>
            <a:r>
              <a:rPr lang="en-US" altLang="zh-CN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- </a:t>
            </a:r>
            <a:r>
              <a:rPr lang="en-US" altLang="zh-CN" sz="3200" i="1" kern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(mod 26</a:t>
            </a:r>
            <a:r>
              <a:rPr lang="en-US" altLang="zh-CN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)</a:t>
            </a:r>
          </a:p>
          <a:p>
            <a:pPr marL="1080000" indent="-457200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endParaRPr lang="en-US" altLang="zh-CN" sz="2500" kern="0" dirty="0">
              <a:latin typeface="+mn-ea"/>
            </a:endParaRPr>
          </a:p>
          <a:p>
            <a:pPr marL="622800" eaLnBrk="1" hangingPunct="1">
              <a:lnSpc>
                <a:spcPct val="95000"/>
              </a:lnSpc>
            </a:pPr>
            <a:endParaRPr lang="en-US" altLang="zh-CN" sz="25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96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 smtClean="0"/>
              <a:t>大  纲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对称加密模型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密码体制分类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密码分析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古典密码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 smtClean="0"/>
              <a:t>/23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4.</a:t>
            </a:r>
            <a:r>
              <a:rPr lang="zh-CN" altLang="en-US" sz="6000" dirty="0" smtClean="0"/>
              <a:t>古典密码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替换密码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20</a:t>
            </a:fld>
            <a:r>
              <a:rPr lang="en-US" altLang="zh-CN" dirty="0"/>
              <a:t>/23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8437791" cy="37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latin typeface="+mn-ea"/>
              </a:rPr>
              <a:t>轮转机：现代密码出现之前，属于较为复杂的密码系统，是一个非常复杂多变的多表替换密码系统</a:t>
            </a:r>
            <a:endParaRPr lang="en-US" altLang="zh-CN" sz="2800" kern="0" dirty="0" smtClean="0">
              <a:latin typeface="+mn-ea"/>
            </a:endParaRPr>
          </a:p>
          <a:p>
            <a:pPr marL="457200" indent="-457200" eaLnBrk="1" hangingPunct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800" b="0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800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个圆筒的轮转机系统有</a:t>
            </a:r>
            <a:r>
              <a:rPr lang="en-US" altLang="zh-CN" sz="2800" b="0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26</a:t>
            </a:r>
            <a:r>
              <a:rPr lang="en-US" altLang="zh-CN" sz="2800" b="0" kern="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b="0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=17576</a:t>
            </a:r>
            <a:r>
              <a:rPr lang="zh-CN" altLang="en-US" sz="2800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个不同的替换字母表。</a:t>
            </a:r>
            <a:endParaRPr lang="en-US" altLang="zh-CN" sz="2800" kern="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080000" indent="-457200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endParaRPr lang="en-US" altLang="zh-CN" sz="2500" kern="0" dirty="0">
              <a:latin typeface="+mn-ea"/>
            </a:endParaRPr>
          </a:p>
          <a:p>
            <a:pPr marL="622800" eaLnBrk="1" hangingPunct="1">
              <a:lnSpc>
                <a:spcPct val="95000"/>
              </a:lnSpc>
            </a:pPr>
            <a:endParaRPr lang="en-US" altLang="zh-CN" sz="25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827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4.</a:t>
            </a:r>
            <a:r>
              <a:rPr lang="zh-CN" altLang="en-US" sz="6000" dirty="0" smtClean="0"/>
              <a:t>古典密码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换位密码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21</a:t>
            </a:fld>
            <a:r>
              <a:rPr lang="en-US" altLang="zh-CN" dirty="0"/>
              <a:t>/23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8437791" cy="37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latin typeface="+mn-ea"/>
              </a:rPr>
              <a:t>栅栏密码：对角线顺序写入明文，行顺序读出作为密文，如：</a:t>
            </a:r>
            <a:endParaRPr lang="en-US" altLang="zh-CN" sz="2800" kern="0" dirty="0" smtClean="0">
              <a:latin typeface="+mn-ea"/>
            </a:endParaRPr>
          </a:p>
          <a:p>
            <a:pPr marL="457200" indent="-457200" eaLnBrk="1" hangingPunct="1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1000" kern="0" dirty="0" smtClean="0">
              <a:latin typeface="+mn-ea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800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     明文：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meet me at </a:t>
            </a:r>
            <a:r>
              <a:rPr lang="en-US" altLang="zh-CN" b="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shenzhen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university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8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密文：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 m  a   s   e   z   e   u  </a:t>
            </a:r>
            <a:r>
              <a:rPr lang="en-US" altLang="zh-CN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  s   t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   t   e   t   h   n   h   n  </a:t>
            </a:r>
            <a:r>
              <a:rPr lang="en-US" altLang="zh-CN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  r   </a:t>
            </a:r>
            <a:r>
              <a:rPr lang="en-US" altLang="zh-CN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y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</a:pPr>
            <a:endParaRPr lang="en-US" altLang="zh-CN" kern="0" dirty="0" smtClean="0">
              <a:latin typeface="Times New Roman" panose="02020603050405020304" pitchFamily="18" charset="0"/>
              <a:ea typeface="+mn-ea"/>
              <a:sym typeface="Symbol" panose="05050102010706020507" pitchFamily="18" charset="2"/>
            </a:endParaRPr>
          </a:p>
          <a:p>
            <a:pPr marL="1080000" indent="-457200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endParaRPr lang="en-US" altLang="zh-CN" sz="2500" kern="0" dirty="0">
              <a:latin typeface="+mn-ea"/>
            </a:endParaRPr>
          </a:p>
          <a:p>
            <a:pPr marL="622800" eaLnBrk="1" hangingPunct="1">
              <a:lnSpc>
                <a:spcPct val="95000"/>
              </a:lnSpc>
            </a:pPr>
            <a:endParaRPr lang="en-US" altLang="zh-CN" sz="25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023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4.</a:t>
            </a:r>
            <a:r>
              <a:rPr lang="zh-CN" altLang="en-US" sz="6000" dirty="0" smtClean="0"/>
              <a:t>古典密码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换位密码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22</a:t>
            </a:fld>
            <a:r>
              <a:rPr lang="en-US" altLang="zh-CN" dirty="0"/>
              <a:t>/23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8437791" cy="37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latin typeface="+mn-ea"/>
              </a:rPr>
              <a:t>行变换密码：把消息一行一行写成矩形块，按列读出，但是把列次序打乱，列的次序就是密钥，如：</a:t>
            </a:r>
            <a:endParaRPr lang="en-US" altLang="zh-CN" sz="2800" kern="0" dirty="0" smtClean="0">
              <a:latin typeface="+mn-ea"/>
            </a:endParaRPr>
          </a:p>
          <a:p>
            <a:pPr eaLnBrk="1" hangingPunct="1">
              <a:lnSpc>
                <a:spcPts val="1200"/>
              </a:lnSpc>
              <a:spcBef>
                <a:spcPts val="0"/>
              </a:spcBef>
            </a:pPr>
            <a:r>
              <a:rPr lang="zh-CN" altLang="en-US" sz="2800" kern="0" dirty="0" smtClean="0">
                <a:latin typeface="+mn-ea"/>
              </a:rPr>
              <a:t>   </a:t>
            </a:r>
            <a:endParaRPr lang="en-US" altLang="zh-CN" sz="2800" kern="0" dirty="0" smtClean="0">
              <a:latin typeface="+mn-ea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800" kern="0" dirty="0">
                <a:latin typeface="+mn-ea"/>
              </a:rPr>
              <a:t> </a:t>
            </a:r>
            <a:r>
              <a:rPr lang="en-US" altLang="zh-CN" sz="2800" kern="0" dirty="0" smtClean="0">
                <a:latin typeface="+mn-ea"/>
              </a:rPr>
              <a:t>  </a:t>
            </a:r>
            <a:r>
              <a:rPr lang="zh-CN" altLang="en-US" sz="2800" kern="0" dirty="0" smtClean="0">
                <a:latin typeface="+mn-ea"/>
              </a:rPr>
              <a:t>密钥：    </a:t>
            </a:r>
            <a:r>
              <a:rPr lang="en-US" altLang="zh-CN" sz="2800" kern="0" dirty="0" smtClean="0">
                <a:latin typeface="+mn-ea"/>
              </a:rPr>
              <a:t>8 </a:t>
            </a:r>
            <a:r>
              <a:rPr lang="en-US" altLang="zh-CN" sz="300" kern="0" dirty="0" smtClean="0">
                <a:latin typeface="+mn-ea"/>
              </a:rPr>
              <a:t>    </a:t>
            </a:r>
            <a:r>
              <a:rPr lang="en-US" altLang="zh-CN" sz="2800" kern="0" dirty="0" smtClean="0">
                <a:latin typeface="+mn-ea"/>
              </a:rPr>
              <a:t>4</a:t>
            </a:r>
            <a:r>
              <a:rPr lang="en-US" altLang="zh-CN" sz="500" kern="0" dirty="0" smtClean="0">
                <a:latin typeface="+mn-ea"/>
              </a:rPr>
              <a:t> </a:t>
            </a:r>
            <a:r>
              <a:rPr lang="en-US" altLang="zh-CN" sz="2800" kern="0" dirty="0" smtClean="0">
                <a:latin typeface="+mn-ea"/>
              </a:rPr>
              <a:t> 3 1</a:t>
            </a:r>
            <a:r>
              <a:rPr lang="en-US" altLang="zh-CN" sz="300" kern="0" dirty="0" smtClean="0">
                <a:latin typeface="+mn-ea"/>
              </a:rPr>
              <a:t>  </a:t>
            </a:r>
            <a:r>
              <a:rPr lang="en-US" altLang="zh-CN" sz="2800" kern="0" dirty="0" smtClean="0">
                <a:latin typeface="+mn-ea"/>
              </a:rPr>
              <a:t> 2 </a:t>
            </a:r>
            <a:r>
              <a:rPr lang="en-US" altLang="zh-CN" sz="500" kern="0" dirty="0" smtClean="0">
                <a:latin typeface="+mn-ea"/>
              </a:rPr>
              <a:t>   </a:t>
            </a:r>
            <a:r>
              <a:rPr lang="en-US" altLang="zh-CN" sz="2800" kern="0" dirty="0" smtClean="0">
                <a:latin typeface="+mn-ea"/>
              </a:rPr>
              <a:t>5 </a:t>
            </a:r>
            <a:r>
              <a:rPr lang="en-US" altLang="zh-CN" sz="300" kern="0" dirty="0" smtClean="0">
                <a:latin typeface="+mn-ea"/>
              </a:rPr>
              <a:t> </a:t>
            </a:r>
            <a:r>
              <a:rPr lang="en-US" altLang="zh-CN" sz="2800" kern="0" dirty="0" smtClean="0">
                <a:latin typeface="+mn-ea"/>
              </a:rPr>
              <a:t>6 7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sz="2800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      明文：       </a:t>
            </a:r>
            <a:r>
              <a:rPr lang="zh-CN" altLang="en-US" sz="300" kern="0" dirty="0" smtClean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  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 e  </a:t>
            </a:r>
            <a:r>
              <a:rPr lang="en-US" altLang="zh-CN" b="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t  m  e  a  t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</a:t>
            </a:r>
            <a:r>
              <a:rPr lang="en-US" altLang="zh-CN" sz="5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 </a:t>
            </a:r>
            <a:r>
              <a:rPr lang="en-US" altLang="zh-CN" sz="5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h</a:t>
            </a:r>
            <a:r>
              <a:rPr lang="en-US" altLang="zh-CN" sz="5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 </a:t>
            </a:r>
            <a:r>
              <a:rPr lang="en-US" altLang="zh-CN" sz="5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5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5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h</a:t>
            </a:r>
            <a:r>
              <a:rPr lang="en-US" altLang="zh-CN" sz="5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</a:t>
            </a:r>
            <a:r>
              <a:rPr lang="en-US" altLang="zh-CN" sz="5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n 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</a:t>
            </a:r>
            <a:r>
              <a:rPr lang="en-US" altLang="zh-CN" sz="5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5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n</a:t>
            </a:r>
            <a:r>
              <a:rPr lang="en-US" altLang="zh-CN" sz="5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5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sz="5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5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sz="5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 sz="5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b="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endParaRPr lang="en-US" altLang="zh-CN" b="0" kern="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8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密文： </a:t>
            </a:r>
            <a:r>
              <a:rPr lang="en-US" altLang="zh-CN" sz="2800" b="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tnvmzeeeiehnehraestnimsu</a:t>
            </a:r>
            <a:endParaRPr lang="en-US" altLang="zh-CN" sz="2800" kern="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080000" indent="-457200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endParaRPr lang="en-US" altLang="zh-CN" sz="2500" kern="0" dirty="0">
              <a:latin typeface="+mn-ea"/>
            </a:endParaRPr>
          </a:p>
          <a:p>
            <a:pPr marL="622800" eaLnBrk="1" hangingPunct="1">
              <a:lnSpc>
                <a:spcPct val="95000"/>
              </a:lnSpc>
            </a:pPr>
            <a:endParaRPr lang="en-US" altLang="zh-CN" sz="25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749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0912" y="2852936"/>
            <a:ext cx="2088232" cy="1224136"/>
          </a:xfrm>
        </p:spPr>
        <p:txBody>
          <a:bodyPr/>
          <a:lstStyle/>
          <a:p>
            <a:pPr eaLnBrk="1" hangingPunct="1"/>
            <a:r>
              <a:rPr lang="en-US" altLang="zh-CN" sz="6000" kern="10" dirty="0"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23</a:t>
            </a:fld>
            <a:r>
              <a:rPr lang="en-US" altLang="zh-CN" dirty="0"/>
              <a:t>/23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对称加密模型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1.1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什么是对称加密？</a:t>
            </a:r>
          </a:p>
          <a:p>
            <a:pPr eaLnBrk="1" hangingPunct="1"/>
            <a:r>
              <a:rPr lang="zh-CN" altLang="en-US" dirty="0" smtClean="0">
                <a:latin typeface="+mn-ea"/>
              </a:rPr>
              <a:t>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3</a:t>
            </a:fld>
            <a:r>
              <a:rPr lang="en-US" altLang="zh-CN" dirty="0"/>
              <a:t>/23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809595" y="2429930"/>
            <a:ext cx="8785225" cy="2583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kern="0" dirty="0" smtClean="0">
                <a:latin typeface="+mn-ea"/>
              </a:rPr>
              <a:t>也称为常规加密</a:t>
            </a:r>
            <a:r>
              <a:rPr lang="en-US" altLang="zh-CN" kern="0" dirty="0" smtClean="0">
                <a:latin typeface="+mn-ea"/>
              </a:rPr>
              <a:t>/</a:t>
            </a:r>
            <a:r>
              <a:rPr lang="zh-CN" altLang="en-US" kern="0" dirty="0" smtClean="0">
                <a:latin typeface="+mn-ea"/>
              </a:rPr>
              <a:t>私钥或者单钥加密，发送方和接收方共享同一密钥，在</a:t>
            </a:r>
            <a:r>
              <a:rPr lang="en-US" altLang="zh-CN" kern="0" dirty="0" smtClean="0">
                <a:latin typeface="+mn-ea"/>
              </a:rPr>
              <a:t>20</a:t>
            </a:r>
            <a:r>
              <a:rPr lang="zh-CN" altLang="en-US" kern="0" dirty="0" smtClean="0">
                <a:latin typeface="+mn-ea"/>
              </a:rPr>
              <a:t>世纪</a:t>
            </a:r>
            <a:r>
              <a:rPr lang="en-US" altLang="zh-CN" kern="0" dirty="0" smtClean="0">
                <a:latin typeface="+mn-ea"/>
              </a:rPr>
              <a:t>70</a:t>
            </a:r>
            <a:r>
              <a:rPr lang="zh-CN" altLang="en-US" kern="0" dirty="0" smtClean="0">
                <a:latin typeface="+mn-ea"/>
              </a:rPr>
              <a:t>年代末期公钥加密开发之前，是唯一被使用的加密类型，当前仍然属于最广泛使用的两种加密类型之一。</a:t>
            </a:r>
          </a:p>
          <a:p>
            <a:pPr eaLnBrk="1" hangingPunct="1"/>
            <a:r>
              <a:rPr lang="zh-CN" altLang="en-US" kern="0" dirty="0" smtClean="0">
                <a:latin typeface="+mn-ea"/>
              </a:rPr>
              <a:t>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对称加密模型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1.2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基本术语</a:t>
            </a:r>
            <a:r>
              <a:rPr lang="zh-CN" altLang="en-US" dirty="0" smtClean="0">
                <a:latin typeface="+mn-ea"/>
              </a:rPr>
              <a:t>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4</a:t>
            </a:fld>
            <a:r>
              <a:rPr lang="en-US" altLang="zh-CN" dirty="0"/>
              <a:t>/23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9013855" cy="323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360000" indent="-3600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明文</a:t>
            </a:r>
            <a:r>
              <a:rPr lang="zh-CN" altLang="en-US" dirty="0" smtClean="0">
                <a:latin typeface="+mn-ea"/>
              </a:rPr>
              <a:t>：原始</a:t>
            </a:r>
            <a:r>
              <a:rPr lang="zh-CN" altLang="en-US" dirty="0">
                <a:latin typeface="+mn-ea"/>
              </a:rPr>
              <a:t>消息</a:t>
            </a:r>
            <a:r>
              <a:rPr lang="en-AU" altLang="zh-CN" dirty="0">
                <a:latin typeface="+mn-ea"/>
              </a:rPr>
              <a:t> </a:t>
            </a:r>
          </a:p>
          <a:p>
            <a:pPr marL="360000" indent="-3600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密文</a:t>
            </a:r>
            <a:r>
              <a:rPr lang="zh-CN" altLang="en-US" dirty="0" smtClean="0">
                <a:latin typeface="+mn-ea"/>
              </a:rPr>
              <a:t>：编码</a:t>
            </a:r>
            <a:r>
              <a:rPr lang="zh-CN" altLang="en-US" dirty="0">
                <a:latin typeface="+mn-ea"/>
              </a:rPr>
              <a:t>后消息</a:t>
            </a:r>
            <a:endParaRPr lang="en-AU" altLang="zh-CN" dirty="0">
              <a:latin typeface="+mn-ea"/>
            </a:endParaRPr>
          </a:p>
          <a:p>
            <a:pPr marL="360000" indent="-3600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密钥</a:t>
            </a:r>
            <a:r>
              <a:rPr lang="zh-CN" altLang="en-US" dirty="0" smtClean="0">
                <a:latin typeface="+mn-ea"/>
              </a:rPr>
              <a:t>：发送</a:t>
            </a:r>
            <a:r>
              <a:rPr lang="zh-CN" altLang="en-US" dirty="0">
                <a:latin typeface="+mn-ea"/>
              </a:rPr>
              <a:t>方和接收方使用</a:t>
            </a:r>
            <a:r>
              <a:rPr lang="zh-CN" altLang="en-US" dirty="0" smtClean="0">
                <a:latin typeface="+mn-ea"/>
              </a:rPr>
              <a:t>的秘密信息</a:t>
            </a:r>
            <a:endParaRPr lang="en-AU" altLang="zh-CN" dirty="0">
              <a:latin typeface="+mn-ea"/>
            </a:endParaRPr>
          </a:p>
          <a:p>
            <a:pPr marL="360000" indent="-36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加密器</a:t>
            </a:r>
            <a:r>
              <a:rPr lang="en-AU" altLang="zh-CN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加密算法</a:t>
            </a:r>
            <a:r>
              <a:rPr lang="en-AU" altLang="zh-CN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dirty="0" smtClean="0">
                <a:latin typeface="+mn-ea"/>
              </a:rPr>
              <a:t>：将</a:t>
            </a:r>
            <a:r>
              <a:rPr lang="zh-CN" altLang="en-US" dirty="0">
                <a:latin typeface="+mn-ea"/>
              </a:rPr>
              <a:t>明文转换成</a:t>
            </a:r>
            <a:r>
              <a:rPr lang="zh-CN" altLang="en-US" dirty="0" smtClean="0">
                <a:latin typeface="+mn-ea"/>
              </a:rPr>
              <a:t>密文的算法</a:t>
            </a:r>
            <a:endParaRPr lang="en-AU" altLang="zh-CN" dirty="0">
              <a:latin typeface="+mn-ea"/>
            </a:endParaRPr>
          </a:p>
          <a:p>
            <a:pPr marL="360000" indent="-36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解密器</a:t>
            </a:r>
            <a:r>
              <a:rPr lang="en-AU" altLang="zh-CN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解密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算法</a:t>
            </a:r>
            <a:r>
              <a:rPr lang="en-AU" altLang="zh-CN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dirty="0" smtClean="0">
                <a:latin typeface="+mn-ea"/>
              </a:rPr>
              <a:t>：将</a:t>
            </a:r>
            <a:r>
              <a:rPr lang="zh-CN" altLang="en-US" dirty="0">
                <a:latin typeface="+mn-ea"/>
              </a:rPr>
              <a:t>密文转换成</a:t>
            </a:r>
            <a:r>
              <a:rPr lang="zh-CN" altLang="en-US" dirty="0" smtClean="0">
                <a:latin typeface="+mn-ea"/>
              </a:rPr>
              <a:t>明文的算法</a:t>
            </a:r>
            <a:r>
              <a:rPr lang="zh-CN" altLang="en-US" kern="0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0288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对称加密模型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1.3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对称加密模型</a:t>
            </a:r>
            <a:r>
              <a:rPr lang="zh-CN" altLang="en-US" dirty="0" smtClean="0">
                <a:latin typeface="+mn-ea"/>
              </a:rPr>
              <a:t>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5</a:t>
            </a:fld>
            <a:r>
              <a:rPr lang="en-US" altLang="zh-CN" dirty="0"/>
              <a:t>/23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 bwMode="auto">
          <a:xfrm>
            <a:off x="1280592" y="3482528"/>
            <a:ext cx="1584176" cy="1584176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保密文件（明文）</a:t>
            </a:r>
            <a:endParaRPr kumimoji="1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————————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xxxx</a:t>
            </a:r>
            <a:endParaRPr lang="en-US" altLang="zh-CN" sz="14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xxxxxxxxxxxxxx</a:t>
            </a:r>
            <a:endParaRPr lang="en-US" altLang="zh-CN" sz="14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xxxxxxxxxxxxxxx</a:t>
            </a:r>
            <a:endParaRPr kumimoji="1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xxxxxx</a:t>
            </a:r>
            <a:endParaRPr lang="en-US" altLang="zh-CN" sz="14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/>
              <a:t>                  xxx</a:t>
            </a:r>
            <a:endParaRPr kumimoji="1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484664" y="3482528"/>
            <a:ext cx="1584176" cy="1584176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保密文件（明文）</a:t>
            </a:r>
            <a:endParaRPr kumimoji="1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————————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xxxx</a:t>
            </a:r>
            <a:endParaRPr lang="en-US" altLang="zh-CN" sz="14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xxxxxxxxxxxxxx</a:t>
            </a:r>
            <a:endParaRPr lang="en-US" altLang="zh-CN" sz="14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xxxxxxxxxxxxxxx</a:t>
            </a:r>
            <a:endParaRPr kumimoji="1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xxxxxx</a:t>
            </a:r>
            <a:endParaRPr lang="en-US" altLang="zh-CN" sz="14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/>
              <a:t>                  xxx</a:t>
            </a:r>
            <a:endParaRPr kumimoji="1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" name="直接箭头连接符 8"/>
          <p:cNvCxnSpPr>
            <a:stCxn id="5" idx="3"/>
          </p:cNvCxnSpPr>
          <p:nvPr/>
        </p:nvCxnSpPr>
        <p:spPr bwMode="auto">
          <a:xfrm>
            <a:off x="2864768" y="4274616"/>
            <a:ext cx="65945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 bwMode="auto">
          <a:xfrm>
            <a:off x="3524224" y="3914576"/>
            <a:ext cx="115212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52216" y="412130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加密算法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E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3" name="直接箭头连接符 12"/>
          <p:cNvCxnSpPr>
            <a:endCxn id="10" idx="0"/>
          </p:cNvCxnSpPr>
          <p:nvPr/>
        </p:nvCxnSpPr>
        <p:spPr bwMode="auto">
          <a:xfrm>
            <a:off x="4100288" y="3482528"/>
            <a:ext cx="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>
            <a:off x="4676352" y="4310620"/>
            <a:ext cx="96928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 15"/>
          <p:cNvSpPr/>
          <p:nvPr/>
        </p:nvSpPr>
        <p:spPr bwMode="auto">
          <a:xfrm>
            <a:off x="5645640" y="3933056"/>
            <a:ext cx="115212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81144" y="4175792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解密算法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D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8" name="直接箭头连接符 17"/>
          <p:cNvCxnSpPr>
            <a:endCxn id="16" idx="0"/>
          </p:cNvCxnSpPr>
          <p:nvPr/>
        </p:nvCxnSpPr>
        <p:spPr bwMode="auto">
          <a:xfrm>
            <a:off x="6221704" y="3501008"/>
            <a:ext cx="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本框 18"/>
          <p:cNvSpPr txBox="1"/>
          <p:nvPr/>
        </p:nvSpPr>
        <p:spPr>
          <a:xfrm>
            <a:off x="4748360" y="387857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密文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C</a:t>
            </a:r>
            <a:endParaRPr lang="zh-CN" altLang="en-US" sz="18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80585" y="516976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明文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M</a:t>
            </a:r>
            <a:endParaRPr lang="zh-CN" altLang="en-US" sz="1800" b="1" i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>
            <a:off x="6797768" y="4293096"/>
            <a:ext cx="68689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Freeform 11"/>
          <p:cNvSpPr>
            <a:spLocks/>
          </p:cNvSpPr>
          <p:nvPr/>
        </p:nvSpPr>
        <p:spPr bwMode="auto">
          <a:xfrm>
            <a:off x="3956272" y="2823623"/>
            <a:ext cx="310903" cy="586897"/>
          </a:xfrm>
          <a:custGeom>
            <a:avLst/>
            <a:gdLst>
              <a:gd name="T0" fmla="*/ 350 w 547"/>
              <a:gd name="T1" fmla="*/ 0 h 1071"/>
              <a:gd name="T2" fmla="*/ 186 w 547"/>
              <a:gd name="T3" fmla="*/ 0 h 1071"/>
              <a:gd name="T4" fmla="*/ 217 w 547"/>
              <a:gd name="T5" fmla="*/ 41 h 1071"/>
              <a:gd name="T6" fmla="*/ 312 w 547"/>
              <a:gd name="T7" fmla="*/ 41 h 1071"/>
              <a:gd name="T8" fmla="*/ 348 w 547"/>
              <a:gd name="T9" fmla="*/ 106 h 1071"/>
              <a:gd name="T10" fmla="*/ 183 w 547"/>
              <a:gd name="T11" fmla="*/ 106 h 1071"/>
              <a:gd name="T12" fmla="*/ 217 w 547"/>
              <a:gd name="T13" fmla="*/ 42 h 1071"/>
              <a:gd name="T14" fmla="*/ 186 w 547"/>
              <a:gd name="T15" fmla="*/ 1 h 1071"/>
              <a:gd name="T16" fmla="*/ 128 w 547"/>
              <a:gd name="T17" fmla="*/ 102 h 1071"/>
              <a:gd name="T18" fmla="*/ 97 w 547"/>
              <a:gd name="T19" fmla="*/ 102 h 1071"/>
              <a:gd name="T20" fmla="*/ 86 w 547"/>
              <a:gd name="T21" fmla="*/ 137 h 1071"/>
              <a:gd name="T22" fmla="*/ 37 w 547"/>
              <a:gd name="T23" fmla="*/ 137 h 1071"/>
              <a:gd name="T24" fmla="*/ 36 w 547"/>
              <a:gd name="T25" fmla="*/ 162 h 1071"/>
              <a:gd name="T26" fmla="*/ 17 w 547"/>
              <a:gd name="T27" fmla="*/ 162 h 1071"/>
              <a:gd name="T28" fmla="*/ 0 w 547"/>
              <a:gd name="T29" fmla="*/ 162 h 1071"/>
              <a:gd name="T30" fmla="*/ 0 w 547"/>
              <a:gd name="T31" fmla="*/ 312 h 1071"/>
              <a:gd name="T32" fmla="*/ 37 w 547"/>
              <a:gd name="T33" fmla="*/ 313 h 1071"/>
              <a:gd name="T34" fmla="*/ 37 w 547"/>
              <a:gd name="T35" fmla="*/ 343 h 1071"/>
              <a:gd name="T36" fmla="*/ 84 w 547"/>
              <a:gd name="T37" fmla="*/ 343 h 1071"/>
              <a:gd name="T38" fmla="*/ 97 w 547"/>
              <a:gd name="T39" fmla="*/ 381 h 1071"/>
              <a:gd name="T40" fmla="*/ 122 w 547"/>
              <a:gd name="T41" fmla="*/ 382 h 1071"/>
              <a:gd name="T42" fmla="*/ 125 w 547"/>
              <a:gd name="T43" fmla="*/ 458 h 1071"/>
              <a:gd name="T44" fmla="*/ 141 w 547"/>
              <a:gd name="T45" fmla="*/ 458 h 1071"/>
              <a:gd name="T46" fmla="*/ 146 w 547"/>
              <a:gd name="T47" fmla="*/ 464 h 1071"/>
              <a:gd name="T48" fmla="*/ 146 w 547"/>
              <a:gd name="T49" fmla="*/ 545 h 1071"/>
              <a:gd name="T50" fmla="*/ 178 w 547"/>
              <a:gd name="T51" fmla="*/ 545 h 1071"/>
              <a:gd name="T52" fmla="*/ 176 w 547"/>
              <a:gd name="T53" fmla="*/ 1002 h 1071"/>
              <a:gd name="T54" fmla="*/ 248 w 547"/>
              <a:gd name="T55" fmla="*/ 1070 h 1071"/>
              <a:gd name="T56" fmla="*/ 341 w 547"/>
              <a:gd name="T57" fmla="*/ 991 h 1071"/>
              <a:gd name="T58" fmla="*/ 308 w 547"/>
              <a:gd name="T59" fmla="*/ 969 h 1071"/>
              <a:gd name="T60" fmla="*/ 308 w 547"/>
              <a:gd name="T61" fmla="*/ 942 h 1071"/>
              <a:gd name="T62" fmla="*/ 341 w 547"/>
              <a:gd name="T63" fmla="*/ 918 h 1071"/>
              <a:gd name="T64" fmla="*/ 308 w 547"/>
              <a:gd name="T65" fmla="*/ 897 h 1071"/>
              <a:gd name="T66" fmla="*/ 313 w 547"/>
              <a:gd name="T67" fmla="*/ 889 h 1071"/>
              <a:gd name="T68" fmla="*/ 342 w 547"/>
              <a:gd name="T69" fmla="*/ 870 h 1071"/>
              <a:gd name="T70" fmla="*/ 347 w 547"/>
              <a:gd name="T71" fmla="*/ 812 h 1071"/>
              <a:gd name="T72" fmla="*/ 351 w 547"/>
              <a:gd name="T73" fmla="*/ 807 h 1071"/>
              <a:gd name="T74" fmla="*/ 307 w 547"/>
              <a:gd name="T75" fmla="*/ 772 h 1071"/>
              <a:gd name="T76" fmla="*/ 307 w 547"/>
              <a:gd name="T77" fmla="*/ 742 h 1071"/>
              <a:gd name="T78" fmla="*/ 342 w 547"/>
              <a:gd name="T79" fmla="*/ 708 h 1071"/>
              <a:gd name="T80" fmla="*/ 308 w 547"/>
              <a:gd name="T81" fmla="*/ 677 h 1071"/>
              <a:gd name="T82" fmla="*/ 308 w 547"/>
              <a:gd name="T83" fmla="*/ 646 h 1071"/>
              <a:gd name="T84" fmla="*/ 341 w 547"/>
              <a:gd name="T85" fmla="*/ 606 h 1071"/>
              <a:gd name="T86" fmla="*/ 347 w 547"/>
              <a:gd name="T87" fmla="*/ 542 h 1071"/>
              <a:gd name="T88" fmla="*/ 387 w 547"/>
              <a:gd name="T89" fmla="*/ 542 h 1071"/>
              <a:gd name="T90" fmla="*/ 387 w 547"/>
              <a:gd name="T91" fmla="*/ 455 h 1071"/>
              <a:gd name="T92" fmla="*/ 411 w 547"/>
              <a:gd name="T93" fmla="*/ 455 h 1071"/>
              <a:gd name="T94" fmla="*/ 411 w 547"/>
              <a:gd name="T95" fmla="*/ 378 h 1071"/>
              <a:gd name="T96" fmla="*/ 438 w 547"/>
              <a:gd name="T97" fmla="*/ 378 h 1071"/>
              <a:gd name="T98" fmla="*/ 450 w 547"/>
              <a:gd name="T99" fmla="*/ 341 h 1071"/>
              <a:gd name="T100" fmla="*/ 505 w 547"/>
              <a:gd name="T101" fmla="*/ 341 h 1071"/>
              <a:gd name="T102" fmla="*/ 505 w 547"/>
              <a:gd name="T103" fmla="*/ 310 h 1071"/>
              <a:gd name="T104" fmla="*/ 546 w 547"/>
              <a:gd name="T105" fmla="*/ 310 h 1071"/>
              <a:gd name="T106" fmla="*/ 546 w 547"/>
              <a:gd name="T107" fmla="*/ 159 h 1071"/>
              <a:gd name="T108" fmla="*/ 506 w 547"/>
              <a:gd name="T109" fmla="*/ 159 h 1071"/>
              <a:gd name="T110" fmla="*/ 506 w 547"/>
              <a:gd name="T111" fmla="*/ 137 h 1071"/>
              <a:gd name="T112" fmla="*/ 459 w 547"/>
              <a:gd name="T113" fmla="*/ 137 h 1071"/>
              <a:gd name="T114" fmla="*/ 449 w 547"/>
              <a:gd name="T115" fmla="*/ 127 h 1071"/>
              <a:gd name="T116" fmla="*/ 438 w 547"/>
              <a:gd name="T117" fmla="*/ 102 h 1071"/>
              <a:gd name="T118" fmla="*/ 411 w 547"/>
              <a:gd name="T119" fmla="*/ 102 h 1071"/>
              <a:gd name="T120" fmla="*/ 350 w 547"/>
              <a:gd name="T121" fmla="*/ 0 h 10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547"/>
              <a:gd name="T184" fmla="*/ 0 h 1071"/>
              <a:gd name="T185" fmla="*/ 547 w 547"/>
              <a:gd name="T186" fmla="*/ 1071 h 10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547" h="1071">
                <a:moveTo>
                  <a:pt x="350" y="0"/>
                </a:moveTo>
                <a:lnTo>
                  <a:pt x="186" y="0"/>
                </a:lnTo>
                <a:lnTo>
                  <a:pt x="217" y="41"/>
                </a:lnTo>
                <a:lnTo>
                  <a:pt x="312" y="41"/>
                </a:lnTo>
                <a:lnTo>
                  <a:pt x="348" y="106"/>
                </a:lnTo>
                <a:lnTo>
                  <a:pt x="183" y="106"/>
                </a:lnTo>
                <a:lnTo>
                  <a:pt x="217" y="42"/>
                </a:lnTo>
                <a:lnTo>
                  <a:pt x="186" y="1"/>
                </a:lnTo>
                <a:lnTo>
                  <a:pt x="128" y="102"/>
                </a:lnTo>
                <a:lnTo>
                  <a:pt x="97" y="102"/>
                </a:lnTo>
                <a:lnTo>
                  <a:pt x="86" y="137"/>
                </a:lnTo>
                <a:lnTo>
                  <a:pt x="37" y="137"/>
                </a:lnTo>
                <a:lnTo>
                  <a:pt x="36" y="162"/>
                </a:lnTo>
                <a:lnTo>
                  <a:pt x="17" y="162"/>
                </a:lnTo>
                <a:lnTo>
                  <a:pt x="0" y="162"/>
                </a:lnTo>
                <a:lnTo>
                  <a:pt x="0" y="312"/>
                </a:lnTo>
                <a:lnTo>
                  <a:pt x="37" y="313"/>
                </a:lnTo>
                <a:lnTo>
                  <a:pt x="37" y="343"/>
                </a:lnTo>
                <a:lnTo>
                  <a:pt x="84" y="343"/>
                </a:lnTo>
                <a:lnTo>
                  <a:pt x="97" y="381"/>
                </a:lnTo>
                <a:lnTo>
                  <a:pt x="122" y="382"/>
                </a:lnTo>
                <a:lnTo>
                  <a:pt x="125" y="458"/>
                </a:lnTo>
                <a:lnTo>
                  <a:pt x="141" y="458"/>
                </a:lnTo>
                <a:lnTo>
                  <a:pt x="146" y="464"/>
                </a:lnTo>
                <a:lnTo>
                  <a:pt x="146" y="545"/>
                </a:lnTo>
                <a:lnTo>
                  <a:pt x="178" y="545"/>
                </a:lnTo>
                <a:lnTo>
                  <a:pt x="176" y="1002"/>
                </a:lnTo>
                <a:lnTo>
                  <a:pt x="248" y="1070"/>
                </a:lnTo>
                <a:lnTo>
                  <a:pt x="341" y="991"/>
                </a:lnTo>
                <a:lnTo>
                  <a:pt x="308" y="969"/>
                </a:lnTo>
                <a:lnTo>
                  <a:pt x="308" y="942"/>
                </a:lnTo>
                <a:lnTo>
                  <a:pt x="341" y="918"/>
                </a:lnTo>
                <a:lnTo>
                  <a:pt x="308" y="897"/>
                </a:lnTo>
                <a:lnTo>
                  <a:pt x="313" y="889"/>
                </a:lnTo>
                <a:lnTo>
                  <a:pt x="342" y="870"/>
                </a:lnTo>
                <a:lnTo>
                  <a:pt x="347" y="812"/>
                </a:lnTo>
                <a:lnTo>
                  <a:pt x="351" y="807"/>
                </a:lnTo>
                <a:lnTo>
                  <a:pt x="307" y="772"/>
                </a:lnTo>
                <a:lnTo>
                  <a:pt x="307" y="742"/>
                </a:lnTo>
                <a:lnTo>
                  <a:pt x="342" y="708"/>
                </a:lnTo>
                <a:lnTo>
                  <a:pt x="308" y="677"/>
                </a:lnTo>
                <a:lnTo>
                  <a:pt x="308" y="646"/>
                </a:lnTo>
                <a:lnTo>
                  <a:pt x="341" y="606"/>
                </a:lnTo>
                <a:lnTo>
                  <a:pt x="347" y="542"/>
                </a:lnTo>
                <a:lnTo>
                  <a:pt x="387" y="542"/>
                </a:lnTo>
                <a:lnTo>
                  <a:pt x="387" y="455"/>
                </a:lnTo>
                <a:lnTo>
                  <a:pt x="411" y="455"/>
                </a:lnTo>
                <a:lnTo>
                  <a:pt x="411" y="378"/>
                </a:lnTo>
                <a:lnTo>
                  <a:pt x="438" y="378"/>
                </a:lnTo>
                <a:lnTo>
                  <a:pt x="450" y="341"/>
                </a:lnTo>
                <a:lnTo>
                  <a:pt x="505" y="341"/>
                </a:lnTo>
                <a:lnTo>
                  <a:pt x="505" y="310"/>
                </a:lnTo>
                <a:lnTo>
                  <a:pt x="546" y="310"/>
                </a:lnTo>
                <a:lnTo>
                  <a:pt x="546" y="159"/>
                </a:lnTo>
                <a:lnTo>
                  <a:pt x="506" y="159"/>
                </a:lnTo>
                <a:lnTo>
                  <a:pt x="506" y="137"/>
                </a:lnTo>
                <a:lnTo>
                  <a:pt x="459" y="137"/>
                </a:lnTo>
                <a:lnTo>
                  <a:pt x="449" y="127"/>
                </a:lnTo>
                <a:lnTo>
                  <a:pt x="438" y="102"/>
                </a:lnTo>
                <a:lnTo>
                  <a:pt x="411" y="102"/>
                </a:lnTo>
                <a:lnTo>
                  <a:pt x="350" y="0"/>
                </a:lnTo>
              </a:path>
            </a:pathLst>
          </a:custGeom>
          <a:solidFill>
            <a:srgbClr val="438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11"/>
          <p:cNvSpPr>
            <a:spLocks/>
          </p:cNvSpPr>
          <p:nvPr/>
        </p:nvSpPr>
        <p:spPr bwMode="auto">
          <a:xfrm>
            <a:off x="6066252" y="2842103"/>
            <a:ext cx="310903" cy="586897"/>
          </a:xfrm>
          <a:custGeom>
            <a:avLst/>
            <a:gdLst>
              <a:gd name="T0" fmla="*/ 350 w 547"/>
              <a:gd name="T1" fmla="*/ 0 h 1071"/>
              <a:gd name="T2" fmla="*/ 186 w 547"/>
              <a:gd name="T3" fmla="*/ 0 h 1071"/>
              <a:gd name="T4" fmla="*/ 217 w 547"/>
              <a:gd name="T5" fmla="*/ 41 h 1071"/>
              <a:gd name="T6" fmla="*/ 312 w 547"/>
              <a:gd name="T7" fmla="*/ 41 h 1071"/>
              <a:gd name="T8" fmla="*/ 348 w 547"/>
              <a:gd name="T9" fmla="*/ 106 h 1071"/>
              <a:gd name="T10" fmla="*/ 183 w 547"/>
              <a:gd name="T11" fmla="*/ 106 h 1071"/>
              <a:gd name="T12" fmla="*/ 217 w 547"/>
              <a:gd name="T13" fmla="*/ 42 h 1071"/>
              <a:gd name="T14" fmla="*/ 186 w 547"/>
              <a:gd name="T15" fmla="*/ 1 h 1071"/>
              <a:gd name="T16" fmla="*/ 128 w 547"/>
              <a:gd name="T17" fmla="*/ 102 h 1071"/>
              <a:gd name="T18" fmla="*/ 97 w 547"/>
              <a:gd name="T19" fmla="*/ 102 h 1071"/>
              <a:gd name="T20" fmla="*/ 86 w 547"/>
              <a:gd name="T21" fmla="*/ 137 h 1071"/>
              <a:gd name="T22" fmla="*/ 37 w 547"/>
              <a:gd name="T23" fmla="*/ 137 h 1071"/>
              <a:gd name="T24" fmla="*/ 36 w 547"/>
              <a:gd name="T25" fmla="*/ 162 h 1071"/>
              <a:gd name="T26" fmla="*/ 17 w 547"/>
              <a:gd name="T27" fmla="*/ 162 h 1071"/>
              <a:gd name="T28" fmla="*/ 0 w 547"/>
              <a:gd name="T29" fmla="*/ 162 h 1071"/>
              <a:gd name="T30" fmla="*/ 0 w 547"/>
              <a:gd name="T31" fmla="*/ 312 h 1071"/>
              <a:gd name="T32" fmla="*/ 37 w 547"/>
              <a:gd name="T33" fmla="*/ 313 h 1071"/>
              <a:gd name="T34" fmla="*/ 37 w 547"/>
              <a:gd name="T35" fmla="*/ 343 h 1071"/>
              <a:gd name="T36" fmla="*/ 84 w 547"/>
              <a:gd name="T37" fmla="*/ 343 h 1071"/>
              <a:gd name="T38" fmla="*/ 97 w 547"/>
              <a:gd name="T39" fmla="*/ 381 h 1071"/>
              <a:gd name="T40" fmla="*/ 122 w 547"/>
              <a:gd name="T41" fmla="*/ 382 h 1071"/>
              <a:gd name="T42" fmla="*/ 125 w 547"/>
              <a:gd name="T43" fmla="*/ 458 h 1071"/>
              <a:gd name="T44" fmla="*/ 141 w 547"/>
              <a:gd name="T45" fmla="*/ 458 h 1071"/>
              <a:gd name="T46" fmla="*/ 146 w 547"/>
              <a:gd name="T47" fmla="*/ 464 h 1071"/>
              <a:gd name="T48" fmla="*/ 146 w 547"/>
              <a:gd name="T49" fmla="*/ 545 h 1071"/>
              <a:gd name="T50" fmla="*/ 178 w 547"/>
              <a:gd name="T51" fmla="*/ 545 h 1071"/>
              <a:gd name="T52" fmla="*/ 176 w 547"/>
              <a:gd name="T53" fmla="*/ 1002 h 1071"/>
              <a:gd name="T54" fmla="*/ 248 w 547"/>
              <a:gd name="T55" fmla="*/ 1070 h 1071"/>
              <a:gd name="T56" fmla="*/ 341 w 547"/>
              <a:gd name="T57" fmla="*/ 991 h 1071"/>
              <a:gd name="T58" fmla="*/ 308 w 547"/>
              <a:gd name="T59" fmla="*/ 969 h 1071"/>
              <a:gd name="T60" fmla="*/ 308 w 547"/>
              <a:gd name="T61" fmla="*/ 942 h 1071"/>
              <a:gd name="T62" fmla="*/ 341 w 547"/>
              <a:gd name="T63" fmla="*/ 918 h 1071"/>
              <a:gd name="T64" fmla="*/ 308 w 547"/>
              <a:gd name="T65" fmla="*/ 897 h 1071"/>
              <a:gd name="T66" fmla="*/ 313 w 547"/>
              <a:gd name="T67" fmla="*/ 889 h 1071"/>
              <a:gd name="T68" fmla="*/ 342 w 547"/>
              <a:gd name="T69" fmla="*/ 870 h 1071"/>
              <a:gd name="T70" fmla="*/ 347 w 547"/>
              <a:gd name="T71" fmla="*/ 812 h 1071"/>
              <a:gd name="T72" fmla="*/ 351 w 547"/>
              <a:gd name="T73" fmla="*/ 807 h 1071"/>
              <a:gd name="T74" fmla="*/ 307 w 547"/>
              <a:gd name="T75" fmla="*/ 772 h 1071"/>
              <a:gd name="T76" fmla="*/ 307 w 547"/>
              <a:gd name="T77" fmla="*/ 742 h 1071"/>
              <a:gd name="T78" fmla="*/ 342 w 547"/>
              <a:gd name="T79" fmla="*/ 708 h 1071"/>
              <a:gd name="T80" fmla="*/ 308 w 547"/>
              <a:gd name="T81" fmla="*/ 677 h 1071"/>
              <a:gd name="T82" fmla="*/ 308 w 547"/>
              <a:gd name="T83" fmla="*/ 646 h 1071"/>
              <a:gd name="T84" fmla="*/ 341 w 547"/>
              <a:gd name="T85" fmla="*/ 606 h 1071"/>
              <a:gd name="T86" fmla="*/ 347 w 547"/>
              <a:gd name="T87" fmla="*/ 542 h 1071"/>
              <a:gd name="T88" fmla="*/ 387 w 547"/>
              <a:gd name="T89" fmla="*/ 542 h 1071"/>
              <a:gd name="T90" fmla="*/ 387 w 547"/>
              <a:gd name="T91" fmla="*/ 455 h 1071"/>
              <a:gd name="T92" fmla="*/ 411 w 547"/>
              <a:gd name="T93" fmla="*/ 455 h 1071"/>
              <a:gd name="T94" fmla="*/ 411 w 547"/>
              <a:gd name="T95" fmla="*/ 378 h 1071"/>
              <a:gd name="T96" fmla="*/ 438 w 547"/>
              <a:gd name="T97" fmla="*/ 378 h 1071"/>
              <a:gd name="T98" fmla="*/ 450 w 547"/>
              <a:gd name="T99" fmla="*/ 341 h 1071"/>
              <a:gd name="T100" fmla="*/ 505 w 547"/>
              <a:gd name="T101" fmla="*/ 341 h 1071"/>
              <a:gd name="T102" fmla="*/ 505 w 547"/>
              <a:gd name="T103" fmla="*/ 310 h 1071"/>
              <a:gd name="T104" fmla="*/ 546 w 547"/>
              <a:gd name="T105" fmla="*/ 310 h 1071"/>
              <a:gd name="T106" fmla="*/ 546 w 547"/>
              <a:gd name="T107" fmla="*/ 159 h 1071"/>
              <a:gd name="T108" fmla="*/ 506 w 547"/>
              <a:gd name="T109" fmla="*/ 159 h 1071"/>
              <a:gd name="T110" fmla="*/ 506 w 547"/>
              <a:gd name="T111" fmla="*/ 137 h 1071"/>
              <a:gd name="T112" fmla="*/ 459 w 547"/>
              <a:gd name="T113" fmla="*/ 137 h 1071"/>
              <a:gd name="T114" fmla="*/ 449 w 547"/>
              <a:gd name="T115" fmla="*/ 127 h 1071"/>
              <a:gd name="T116" fmla="*/ 438 w 547"/>
              <a:gd name="T117" fmla="*/ 102 h 1071"/>
              <a:gd name="T118" fmla="*/ 411 w 547"/>
              <a:gd name="T119" fmla="*/ 102 h 1071"/>
              <a:gd name="T120" fmla="*/ 350 w 547"/>
              <a:gd name="T121" fmla="*/ 0 h 10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547"/>
              <a:gd name="T184" fmla="*/ 0 h 1071"/>
              <a:gd name="T185" fmla="*/ 547 w 547"/>
              <a:gd name="T186" fmla="*/ 1071 h 10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547" h="1071">
                <a:moveTo>
                  <a:pt x="350" y="0"/>
                </a:moveTo>
                <a:lnTo>
                  <a:pt x="186" y="0"/>
                </a:lnTo>
                <a:lnTo>
                  <a:pt x="217" y="41"/>
                </a:lnTo>
                <a:lnTo>
                  <a:pt x="312" y="41"/>
                </a:lnTo>
                <a:lnTo>
                  <a:pt x="348" y="106"/>
                </a:lnTo>
                <a:lnTo>
                  <a:pt x="183" y="106"/>
                </a:lnTo>
                <a:lnTo>
                  <a:pt x="217" y="42"/>
                </a:lnTo>
                <a:lnTo>
                  <a:pt x="186" y="1"/>
                </a:lnTo>
                <a:lnTo>
                  <a:pt x="128" y="102"/>
                </a:lnTo>
                <a:lnTo>
                  <a:pt x="97" y="102"/>
                </a:lnTo>
                <a:lnTo>
                  <a:pt x="86" y="137"/>
                </a:lnTo>
                <a:lnTo>
                  <a:pt x="37" y="137"/>
                </a:lnTo>
                <a:lnTo>
                  <a:pt x="36" y="162"/>
                </a:lnTo>
                <a:lnTo>
                  <a:pt x="17" y="162"/>
                </a:lnTo>
                <a:lnTo>
                  <a:pt x="0" y="162"/>
                </a:lnTo>
                <a:lnTo>
                  <a:pt x="0" y="312"/>
                </a:lnTo>
                <a:lnTo>
                  <a:pt x="37" y="313"/>
                </a:lnTo>
                <a:lnTo>
                  <a:pt x="37" y="343"/>
                </a:lnTo>
                <a:lnTo>
                  <a:pt x="84" y="343"/>
                </a:lnTo>
                <a:lnTo>
                  <a:pt x="97" y="381"/>
                </a:lnTo>
                <a:lnTo>
                  <a:pt x="122" y="382"/>
                </a:lnTo>
                <a:lnTo>
                  <a:pt x="125" y="458"/>
                </a:lnTo>
                <a:lnTo>
                  <a:pt x="141" y="458"/>
                </a:lnTo>
                <a:lnTo>
                  <a:pt x="146" y="464"/>
                </a:lnTo>
                <a:lnTo>
                  <a:pt x="146" y="545"/>
                </a:lnTo>
                <a:lnTo>
                  <a:pt x="178" y="545"/>
                </a:lnTo>
                <a:lnTo>
                  <a:pt x="176" y="1002"/>
                </a:lnTo>
                <a:lnTo>
                  <a:pt x="248" y="1070"/>
                </a:lnTo>
                <a:lnTo>
                  <a:pt x="341" y="991"/>
                </a:lnTo>
                <a:lnTo>
                  <a:pt x="308" y="969"/>
                </a:lnTo>
                <a:lnTo>
                  <a:pt x="308" y="942"/>
                </a:lnTo>
                <a:lnTo>
                  <a:pt x="341" y="918"/>
                </a:lnTo>
                <a:lnTo>
                  <a:pt x="308" y="897"/>
                </a:lnTo>
                <a:lnTo>
                  <a:pt x="313" y="889"/>
                </a:lnTo>
                <a:lnTo>
                  <a:pt x="342" y="870"/>
                </a:lnTo>
                <a:lnTo>
                  <a:pt x="347" y="812"/>
                </a:lnTo>
                <a:lnTo>
                  <a:pt x="351" y="807"/>
                </a:lnTo>
                <a:lnTo>
                  <a:pt x="307" y="772"/>
                </a:lnTo>
                <a:lnTo>
                  <a:pt x="307" y="742"/>
                </a:lnTo>
                <a:lnTo>
                  <a:pt x="342" y="708"/>
                </a:lnTo>
                <a:lnTo>
                  <a:pt x="308" y="677"/>
                </a:lnTo>
                <a:lnTo>
                  <a:pt x="308" y="646"/>
                </a:lnTo>
                <a:lnTo>
                  <a:pt x="341" y="606"/>
                </a:lnTo>
                <a:lnTo>
                  <a:pt x="347" y="542"/>
                </a:lnTo>
                <a:lnTo>
                  <a:pt x="387" y="542"/>
                </a:lnTo>
                <a:lnTo>
                  <a:pt x="387" y="455"/>
                </a:lnTo>
                <a:lnTo>
                  <a:pt x="411" y="455"/>
                </a:lnTo>
                <a:lnTo>
                  <a:pt x="411" y="378"/>
                </a:lnTo>
                <a:lnTo>
                  <a:pt x="438" y="378"/>
                </a:lnTo>
                <a:lnTo>
                  <a:pt x="450" y="341"/>
                </a:lnTo>
                <a:lnTo>
                  <a:pt x="505" y="341"/>
                </a:lnTo>
                <a:lnTo>
                  <a:pt x="505" y="310"/>
                </a:lnTo>
                <a:lnTo>
                  <a:pt x="546" y="310"/>
                </a:lnTo>
                <a:lnTo>
                  <a:pt x="546" y="159"/>
                </a:lnTo>
                <a:lnTo>
                  <a:pt x="506" y="159"/>
                </a:lnTo>
                <a:lnTo>
                  <a:pt x="506" y="137"/>
                </a:lnTo>
                <a:lnTo>
                  <a:pt x="459" y="137"/>
                </a:lnTo>
                <a:lnTo>
                  <a:pt x="449" y="127"/>
                </a:lnTo>
                <a:lnTo>
                  <a:pt x="438" y="102"/>
                </a:lnTo>
                <a:lnTo>
                  <a:pt x="411" y="102"/>
                </a:lnTo>
                <a:lnTo>
                  <a:pt x="350" y="0"/>
                </a:lnTo>
              </a:path>
            </a:pathLst>
          </a:custGeom>
          <a:solidFill>
            <a:srgbClr val="438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703598" y="249289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密钥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K</a:t>
            </a:r>
            <a:endParaRPr lang="zh-CN" altLang="en-US" sz="18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807166" y="249545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密钥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K</a:t>
            </a:r>
            <a:endParaRPr lang="zh-CN" altLang="en-US" sz="18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910021" y="516976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明文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M</a:t>
            </a:r>
            <a:endParaRPr lang="zh-CN" altLang="en-US" sz="1800" b="1" i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684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对称加密模型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1.4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对称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密码的的数学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表示</a:t>
            </a:r>
            <a:endParaRPr lang="zh-CN" altLang="en-US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6</a:t>
            </a:fld>
            <a:r>
              <a:rPr lang="en-US" altLang="zh-CN" dirty="0"/>
              <a:t>/23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8725823" cy="323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360000" indent="-3600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对称加密</a:t>
            </a:r>
            <a:r>
              <a:rPr lang="en-US" altLang="zh-CN" dirty="0" smtClean="0">
                <a:latin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</a:rPr>
              <a:t>解密算法可表示为：</a:t>
            </a:r>
            <a:r>
              <a:rPr lang="en-AU" altLang="zh-CN" dirty="0" smtClean="0">
                <a:latin typeface="Times New Roman" panose="02020603050405020304" pitchFamily="18" charset="0"/>
              </a:rPr>
              <a:t> </a:t>
            </a: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C 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= E(</a:t>
            </a:r>
            <a:r>
              <a:rPr lang="en-US" altLang="zh-CN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) </a:t>
            </a:r>
            <a:r>
              <a:rPr lang="en-US" altLang="zh-CN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   </a:t>
            </a:r>
          </a:p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=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D(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) 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其中</a:t>
            </a:r>
            <a:r>
              <a:rPr lang="en-US" altLang="zh-CN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密文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明文，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是私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钥，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是加密算法，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是解密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算法。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356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对称加密模型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1.5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对称密码的安全要求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7</a:t>
            </a:fld>
            <a:r>
              <a:rPr lang="en-US" altLang="zh-CN" dirty="0"/>
              <a:t>/23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8725823" cy="323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360000" indent="-3600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+mn-ea"/>
              </a:rPr>
              <a:t>两</a:t>
            </a:r>
            <a:r>
              <a:rPr lang="zh-CN" altLang="en-US" dirty="0">
                <a:latin typeface="+mn-ea"/>
              </a:rPr>
              <a:t>个安全使用要求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1080000" indent="-457200" eaLnBrk="1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latin typeface="+mn-ea"/>
              </a:rPr>
              <a:t>一</a:t>
            </a:r>
            <a:r>
              <a:rPr lang="zh-CN" altLang="en-US" sz="2800" b="1" dirty="0">
                <a:latin typeface="+mn-ea"/>
              </a:rPr>
              <a:t>个</a:t>
            </a:r>
            <a:r>
              <a:rPr lang="zh-CN" altLang="en-US" sz="2800" b="1" dirty="0" smtClean="0">
                <a:latin typeface="+mn-ea"/>
              </a:rPr>
              <a:t>强安全的加密算法</a:t>
            </a:r>
            <a:endParaRPr lang="en-US" altLang="zh-CN" sz="2800" dirty="0" smtClean="0">
              <a:latin typeface="+mn-ea"/>
            </a:endParaRPr>
          </a:p>
          <a:p>
            <a:pPr marL="1080000" indent="-4572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latin typeface="+mn-ea"/>
              </a:rPr>
              <a:t>只有</a:t>
            </a:r>
            <a:r>
              <a:rPr lang="zh-CN" altLang="en-US" sz="2800" b="1" dirty="0">
                <a:latin typeface="+mn-ea"/>
              </a:rPr>
              <a:t>发送方和接收方才知道的私</a:t>
            </a:r>
            <a:r>
              <a:rPr lang="zh-CN" altLang="en-US" sz="2800" b="1" dirty="0" smtClean="0">
                <a:latin typeface="+mn-ea"/>
              </a:rPr>
              <a:t>钥</a:t>
            </a:r>
            <a:endParaRPr lang="en-AU" altLang="zh-CN" sz="2800" dirty="0">
              <a:latin typeface="+mn-ea"/>
            </a:endParaRPr>
          </a:p>
          <a:p>
            <a:pPr indent="-457200" eaLnBrk="1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+mn-ea"/>
              </a:rPr>
              <a:t>加密算法是公开的</a:t>
            </a:r>
            <a:endParaRPr lang="en-US" altLang="zh-CN" dirty="0" smtClean="0">
              <a:latin typeface="+mn-ea"/>
            </a:endParaRPr>
          </a:p>
          <a:p>
            <a:pPr indent="-4572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+mn-ea"/>
              </a:rPr>
              <a:t>存在一个安全的通道去分发私钥</a:t>
            </a:r>
            <a:endParaRPr lang="en-US" altLang="zh-CN" dirty="0">
              <a:latin typeface="+mn-ea"/>
            </a:endParaRPr>
          </a:p>
          <a:p>
            <a:pPr indent="-4572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8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33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密码体制分类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密码体制的分类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8</a:t>
            </a:fld>
            <a:r>
              <a:rPr lang="en-US" altLang="zh-CN" dirty="0"/>
              <a:t>/23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8725823" cy="37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360000" indent="-3600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明文转换成密文的操作类型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1080000" indent="-4572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替换密码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10800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200" dirty="0" smtClean="0">
                <a:latin typeface="+mn-ea"/>
              </a:rPr>
              <a:t>每一个元素（比特或字母）都映射到另外一个元素。</a:t>
            </a:r>
            <a:endParaRPr lang="en-US" altLang="zh-CN" sz="2200" b="1" dirty="0" smtClean="0">
              <a:latin typeface="+mn-ea"/>
            </a:endParaRPr>
          </a:p>
          <a:p>
            <a:pPr marL="1080000" indent="-4572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换位密码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10800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200" dirty="0" smtClean="0">
                <a:latin typeface="+mn-ea"/>
              </a:rPr>
              <a:t>所有</a:t>
            </a:r>
            <a:r>
              <a:rPr lang="zh-CN" altLang="en-US" sz="2200" dirty="0">
                <a:latin typeface="+mn-ea"/>
              </a:rPr>
              <a:t>元素都被重新再</a:t>
            </a:r>
            <a:r>
              <a:rPr lang="zh-CN" altLang="en-US" sz="2200" dirty="0" smtClean="0">
                <a:latin typeface="+mn-ea"/>
              </a:rPr>
              <a:t>排列。</a:t>
            </a:r>
            <a:endParaRPr lang="en-US" altLang="zh-CN" sz="2200" dirty="0">
              <a:latin typeface="+mn-ea"/>
            </a:endParaRPr>
          </a:p>
          <a:p>
            <a:pPr marL="1080000" indent="-4572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乘积密码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10800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Times New Roman" panose="02020603050405020304" pitchFamily="18" charset="0"/>
              </a:rPr>
              <a:t>包括了多级替换和换位</a:t>
            </a:r>
            <a:r>
              <a:rPr lang="zh-CN" altLang="en-US" sz="2200" dirty="0" smtClean="0">
                <a:latin typeface="Times New Roman" panose="02020603050405020304" pitchFamily="18" charset="0"/>
              </a:rPr>
              <a:t>组合。</a:t>
            </a:r>
            <a:endParaRPr lang="en-AU" altLang="zh-CN" sz="2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0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密码体制分类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密码体制的分类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9</a:t>
            </a:fld>
            <a:r>
              <a:rPr lang="en-US" altLang="zh-CN" dirty="0"/>
              <a:t>/23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9705" y="2429930"/>
            <a:ext cx="8725823" cy="37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360000" indent="-3600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+mn-ea"/>
              </a:rPr>
              <a:t>使用的密钥数</a:t>
            </a:r>
            <a:endParaRPr lang="en-US" altLang="zh-CN" dirty="0">
              <a:latin typeface="+mn-ea"/>
            </a:endParaRPr>
          </a:p>
          <a:p>
            <a:pPr marL="1080000" indent="-4572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对称、单钥、秘密密钥或者传统加密</a:t>
            </a:r>
            <a:endParaRPr lang="en-US" altLang="zh-CN" sz="2800" b="1" dirty="0" smtClean="0">
              <a:solidFill>
                <a:srgbClr val="FF0000"/>
              </a:solidFill>
              <a:latin typeface="+mn-ea"/>
            </a:endParaRPr>
          </a:p>
          <a:p>
            <a:pPr marL="10800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200" dirty="0" smtClean="0">
                <a:latin typeface="+mn-ea"/>
              </a:rPr>
              <a:t>发送者和接收者都使用同一密钥。</a:t>
            </a:r>
            <a:endParaRPr lang="en-US" altLang="zh-CN" sz="2200" b="1" dirty="0" smtClean="0">
              <a:latin typeface="+mn-ea"/>
            </a:endParaRPr>
          </a:p>
          <a:p>
            <a:pPr marL="1080000" indent="-4572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不对称、双钥或者公钥加密</a:t>
            </a:r>
            <a:endParaRPr lang="en-US" altLang="zh-CN" sz="2800" b="1" dirty="0" smtClean="0">
              <a:solidFill>
                <a:srgbClr val="FF0000"/>
              </a:solidFill>
              <a:latin typeface="+mn-ea"/>
            </a:endParaRPr>
          </a:p>
          <a:p>
            <a:pPr marL="10800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latin typeface="+mn-ea"/>
              </a:rPr>
              <a:t>发送者和接收者使用不同的密钥。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93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10228</TotalTime>
  <Words>1323</Words>
  <Application>Microsoft Office PowerPoint</Application>
  <PresentationFormat>A4 纸张(210x297 毫米)</PresentationFormat>
  <Paragraphs>211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华文楷体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Tahoma</vt:lpstr>
      <vt:lpstr>Times New Roman</vt:lpstr>
      <vt:lpstr>Wingdings</vt:lpstr>
      <vt:lpstr>安全导论</vt:lpstr>
      <vt:lpstr>1_安全导论</vt:lpstr>
      <vt:lpstr>自定义设计方案</vt:lpstr>
      <vt:lpstr>第2讲 对称加密原理</vt:lpstr>
      <vt:lpstr>大  纲</vt:lpstr>
      <vt:lpstr>1.对称加密模型</vt:lpstr>
      <vt:lpstr>1.对称加密模型</vt:lpstr>
      <vt:lpstr>1.对称加密模型</vt:lpstr>
      <vt:lpstr>1.对称加密模型</vt:lpstr>
      <vt:lpstr>1.对称加密模型</vt:lpstr>
      <vt:lpstr>2.密码体制分类</vt:lpstr>
      <vt:lpstr>2.密码体制分类</vt:lpstr>
      <vt:lpstr>2.密码体制分类</vt:lpstr>
      <vt:lpstr>3.密码分析</vt:lpstr>
      <vt:lpstr>3.密码分析</vt:lpstr>
      <vt:lpstr>3.密码分析</vt:lpstr>
      <vt:lpstr>3.密码分析</vt:lpstr>
      <vt:lpstr>3.密码分析</vt:lpstr>
      <vt:lpstr>3.密码分析</vt:lpstr>
      <vt:lpstr>4.古典密码</vt:lpstr>
      <vt:lpstr>4.古典密码</vt:lpstr>
      <vt:lpstr>4.古典密码</vt:lpstr>
      <vt:lpstr>4.古典密码</vt:lpstr>
      <vt:lpstr>4.古典密码</vt:lpstr>
      <vt:lpstr>4.古典密码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Qiuzhen Lin</cp:lastModifiedBy>
  <cp:revision>684</cp:revision>
  <cp:lastPrinted>2014-08-23T14:47:45Z</cp:lastPrinted>
  <dcterms:created xsi:type="dcterms:W3CDTF">2003-05-17T02:00:08Z</dcterms:created>
  <dcterms:modified xsi:type="dcterms:W3CDTF">2018-09-03T02:34:54Z</dcterms:modified>
</cp:coreProperties>
</file>