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733" r:id="rId2"/>
    <p:sldMasterId id="2147483721" r:id="rId3"/>
  </p:sldMasterIdLst>
  <p:notesMasterIdLst>
    <p:notesMasterId r:id="rId26"/>
  </p:notesMasterIdLst>
  <p:handoutMasterIdLst>
    <p:handoutMasterId r:id="rId27"/>
  </p:handoutMasterIdLst>
  <p:sldIdLst>
    <p:sldId id="258" r:id="rId4"/>
    <p:sldId id="456" r:id="rId5"/>
    <p:sldId id="457" r:id="rId6"/>
    <p:sldId id="470" r:id="rId7"/>
    <p:sldId id="458" r:id="rId8"/>
    <p:sldId id="473" r:id="rId9"/>
    <p:sldId id="471" r:id="rId10"/>
    <p:sldId id="459" r:id="rId11"/>
    <p:sldId id="461" r:id="rId12"/>
    <p:sldId id="474" r:id="rId13"/>
    <p:sldId id="460" r:id="rId14"/>
    <p:sldId id="463" r:id="rId15"/>
    <p:sldId id="475" r:id="rId16"/>
    <p:sldId id="464" r:id="rId17"/>
    <p:sldId id="465" r:id="rId18"/>
    <p:sldId id="466" r:id="rId19"/>
    <p:sldId id="476" r:id="rId20"/>
    <p:sldId id="468" r:id="rId21"/>
    <p:sldId id="469" r:id="rId22"/>
    <p:sldId id="477" r:id="rId23"/>
    <p:sldId id="467" r:id="rId24"/>
    <p:sldId id="472" r:id="rId25"/>
  </p:sldIdLst>
  <p:sldSz cx="9906000" cy="6858000" type="A4"/>
  <p:notesSz cx="6815138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00FF"/>
    <a:srgbClr val="00FF00"/>
    <a:srgbClr val="FF00FF"/>
    <a:srgbClr val="FF0000"/>
    <a:srgbClr val="00FFFF"/>
    <a:srgbClr val="66FFFF"/>
    <a:srgbClr val="008080"/>
    <a:srgbClr val="FFFF99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98" autoAdjust="0"/>
    <p:restoredTop sz="79024" autoAdjust="0"/>
  </p:normalViewPr>
  <p:slideViewPr>
    <p:cSldViewPr>
      <p:cViewPr varScale="1">
        <p:scale>
          <a:sx n="73" d="100"/>
          <a:sy n="73" d="100"/>
        </p:scale>
        <p:origin x="408" y="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44" y="2838"/>
      </p:cViewPr>
      <p:guideLst>
        <p:guide orient="horz" pos="3132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65138" y="3635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405188" y="3635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65138" y="90757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05188" y="90757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8B9392D-24CA-4891-BB25-4AD2615814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3739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6388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1225"/>
            <a:ext cx="4999038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229D9C-C32E-4415-BB06-1352CA0E66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87971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mtClean="0">
                <a:latin typeface="Tahoma" pitchFamily="34" charset="0"/>
              </a:rPr>
              <a:t>《大学计算机》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mtClean="0">
                <a:latin typeface="Tahoma" pitchFamily="34" charset="0"/>
              </a:rPr>
              <a:t>第一章 计算机基础知识</a:t>
            </a:r>
            <a:endParaRPr lang="en-US" altLang="zh-CN" smtClean="0">
              <a:latin typeface="Tahoma" pitchFamily="34" charset="0"/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752475"/>
            <a:ext cx="5367337" cy="3714750"/>
          </a:xfrm>
          <a:solidFill>
            <a:srgbClr val="FFFFFF"/>
          </a:solidFill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4721225"/>
            <a:ext cx="5907088" cy="48069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71686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 smtClean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14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759950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7" y="336"/>
                <a:ext cx="289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73150" y="1828800"/>
            <a:ext cx="84201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073150" y="6248400"/>
            <a:ext cx="206375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14750" y="6248400"/>
            <a:ext cx="31369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多媒体技术与应用</a:t>
            </a: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29500" y="6248400"/>
            <a:ext cx="206375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13D43D1-6888-43AD-9EE1-5704E3058A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56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135063"/>
            <a:ext cx="4316413" cy="2546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3833813"/>
            <a:ext cx="4316413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242A1-75FD-4C10-8A76-23F38B91F16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4172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0388" y="76200"/>
            <a:ext cx="8785225" cy="6305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6B931-2413-49CF-9A86-0428765C1A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502765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2018/9/11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2018/9/11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2018/9/11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2018/9/11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2018/9/11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2018/9/11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2018/9/11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 userDrawn="1"/>
        </p:nvSpPr>
        <p:spPr>
          <a:xfrm>
            <a:off x="523844" y="6072206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2018/9/11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2018/9/11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2018/9/11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2018/9/11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40BB5-DF47-47F4-ACB3-435519FF26A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35052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82C40-6489-4D06-BAD1-798B5008611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29048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39E82-F4A0-4A60-9DB2-EC14F726FB1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67499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A20B0-D1C1-43D6-84A5-FB2C0EED3FA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1045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50100" y="76200"/>
            <a:ext cx="2195513" cy="6305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0388" y="76200"/>
            <a:ext cx="6437312" cy="6305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05E0F-2525-4E77-81C3-71482D7E51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31336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135063"/>
            <a:ext cx="4316413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D657E-229A-469F-8347-4F344ADEB6F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54571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0388" y="1135063"/>
            <a:ext cx="8785225" cy="524668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71F3C-6A8C-43FB-BEC8-F804CBEE3CE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49879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06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1039-79D5-4DCC-BC76-76D6A9B1B181}" type="datetimeFigureOut">
              <a:rPr lang="zh-CN" altLang="en-US" smtClean="0"/>
              <a:t>2018/9/11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1959024" y="1772816"/>
            <a:ext cx="6162328" cy="2736304"/>
          </a:xfrm>
        </p:spPr>
        <p:txBody>
          <a:bodyPr lIns="0" rIns="0" anchor="ctr"/>
          <a:lstStyle/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第</a:t>
            </a:r>
            <a: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5</a:t>
            </a: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讲</a:t>
            </a:r>
            <a: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分组密码运行模式</a:t>
            </a:r>
            <a:endParaRPr lang="zh-CN" altLang="en-US" sz="6000" dirty="0">
              <a:solidFill>
                <a:srgbClr val="FFC000"/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175150" cy="762000"/>
          </a:xfrm>
        </p:spPr>
        <p:txBody>
          <a:bodyPr/>
          <a:lstStyle/>
          <a:p>
            <a:r>
              <a:rPr lang="en-US" altLang="zh-CN" sz="6000" dirty="0" smtClean="0"/>
              <a:t>3.</a:t>
            </a:r>
            <a:r>
              <a:rPr lang="zh-CN" altLang="en-US" sz="6000" dirty="0"/>
              <a:t>密码分组链接</a:t>
            </a:r>
            <a:r>
              <a:rPr lang="zh-CN" altLang="en-US" sz="6000" dirty="0" smtClean="0"/>
              <a:t>模式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0696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3.2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运行模式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10</a:t>
            </a:fld>
            <a:r>
              <a:rPr lang="en-US" altLang="zh-CN" dirty="0" smtClean="0"/>
              <a:t>/22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994812" y="4000921"/>
            <a:ext cx="720080" cy="331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066820" y="3994364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加密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20552" y="4000921"/>
            <a:ext cx="35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/>
          <p:cNvCxnSpPr>
            <a:stCxn id="7" idx="3"/>
            <a:endCxn id="5" idx="1"/>
          </p:cNvCxnSpPr>
          <p:nvPr/>
        </p:nvCxnSpPr>
        <p:spPr bwMode="auto">
          <a:xfrm flipV="1">
            <a:off x="1274732" y="4166920"/>
            <a:ext cx="720080" cy="3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箭头连接符 8"/>
          <p:cNvCxnSpPr>
            <a:endCxn id="5" idx="0"/>
          </p:cNvCxnSpPr>
          <p:nvPr/>
        </p:nvCxnSpPr>
        <p:spPr bwMode="auto">
          <a:xfrm>
            <a:off x="2354852" y="3634324"/>
            <a:ext cx="0" cy="3665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流程图: 联系 9"/>
          <p:cNvSpPr/>
          <p:nvPr/>
        </p:nvSpPr>
        <p:spPr bwMode="auto">
          <a:xfrm>
            <a:off x="2246840" y="3418300"/>
            <a:ext cx="216024" cy="21602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10836" y="3357035"/>
            <a:ext cx="1764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2354852" y="4332918"/>
            <a:ext cx="0" cy="3665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本框 12"/>
          <p:cNvSpPr txBox="1"/>
          <p:nvPr/>
        </p:nvSpPr>
        <p:spPr>
          <a:xfrm>
            <a:off x="2178310" y="4659029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>
            <a:off x="2354852" y="3202276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2178310" y="2888983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994812" y="2571770"/>
            <a:ext cx="1623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时刻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肘形连接符 16"/>
          <p:cNvCxnSpPr/>
          <p:nvPr/>
        </p:nvCxnSpPr>
        <p:spPr bwMode="auto">
          <a:xfrm>
            <a:off x="1789272" y="3118301"/>
            <a:ext cx="457568" cy="406787"/>
          </a:xfrm>
          <a:prstGeom prst="bentConnector3">
            <a:avLst>
              <a:gd name="adj1" fmla="val 139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文本框 17"/>
          <p:cNvSpPr txBox="1"/>
          <p:nvPr/>
        </p:nvSpPr>
        <p:spPr>
          <a:xfrm>
            <a:off x="1602271" y="2789388"/>
            <a:ext cx="83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328433" y="4000830"/>
            <a:ext cx="720080" cy="331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400441" y="3994273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加密</a:t>
            </a:r>
          </a:p>
        </p:txBody>
      </p:sp>
      <p:cxnSp>
        <p:nvCxnSpPr>
          <p:cNvPr id="21" name="直接箭头连接符 20"/>
          <p:cNvCxnSpPr>
            <a:endCxn id="19" idx="0"/>
          </p:cNvCxnSpPr>
          <p:nvPr/>
        </p:nvCxnSpPr>
        <p:spPr bwMode="auto">
          <a:xfrm>
            <a:off x="4688473" y="3634233"/>
            <a:ext cx="0" cy="3665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流程图: 联系 21"/>
          <p:cNvSpPr/>
          <p:nvPr/>
        </p:nvSpPr>
        <p:spPr bwMode="auto">
          <a:xfrm>
            <a:off x="4580461" y="3418209"/>
            <a:ext cx="216024" cy="21602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549051" y="3356944"/>
            <a:ext cx="1764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4688473" y="4332827"/>
            <a:ext cx="0" cy="3665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文本框 24"/>
          <p:cNvSpPr txBox="1"/>
          <p:nvPr/>
        </p:nvSpPr>
        <p:spPr>
          <a:xfrm>
            <a:off x="4511931" y="465893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>
            <a:off x="4688473" y="3202185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文本框 26"/>
          <p:cNvSpPr txBox="1"/>
          <p:nvPr/>
        </p:nvSpPr>
        <p:spPr>
          <a:xfrm>
            <a:off x="4511931" y="288889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328433" y="2571679"/>
            <a:ext cx="1623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时刻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肘形连接符 28"/>
          <p:cNvCxnSpPr>
            <a:endCxn id="23" idx="1"/>
          </p:cNvCxnSpPr>
          <p:nvPr/>
        </p:nvCxnSpPr>
        <p:spPr bwMode="auto">
          <a:xfrm flipV="1">
            <a:off x="2370279" y="3526221"/>
            <a:ext cx="2178772" cy="963440"/>
          </a:xfrm>
          <a:prstGeom prst="bentConnector3">
            <a:avLst>
              <a:gd name="adj1" fmla="val 3536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文本框 29"/>
          <p:cNvSpPr txBox="1"/>
          <p:nvPr/>
        </p:nvSpPr>
        <p:spPr>
          <a:xfrm>
            <a:off x="3322190" y="3989753"/>
            <a:ext cx="35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/>
          <p:cNvCxnSpPr/>
          <p:nvPr/>
        </p:nvCxnSpPr>
        <p:spPr bwMode="auto">
          <a:xfrm flipV="1">
            <a:off x="3592662" y="4161911"/>
            <a:ext cx="720080" cy="3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文本框 31"/>
          <p:cNvSpPr txBox="1"/>
          <p:nvPr/>
        </p:nvSpPr>
        <p:spPr>
          <a:xfrm>
            <a:off x="7246283" y="3988533"/>
            <a:ext cx="720080" cy="331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7318291" y="3981976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加密</a:t>
            </a:r>
          </a:p>
        </p:txBody>
      </p:sp>
      <p:cxnSp>
        <p:nvCxnSpPr>
          <p:cNvPr id="34" name="直接箭头连接符 33"/>
          <p:cNvCxnSpPr>
            <a:endCxn id="32" idx="0"/>
          </p:cNvCxnSpPr>
          <p:nvPr/>
        </p:nvCxnSpPr>
        <p:spPr bwMode="auto">
          <a:xfrm>
            <a:off x="7606323" y="3621936"/>
            <a:ext cx="0" cy="3665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流程图: 联系 34"/>
          <p:cNvSpPr/>
          <p:nvPr/>
        </p:nvSpPr>
        <p:spPr bwMode="auto">
          <a:xfrm>
            <a:off x="7498311" y="3405912"/>
            <a:ext cx="216024" cy="21602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466323" y="3346817"/>
            <a:ext cx="1764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/>
          <p:cNvCxnSpPr/>
          <p:nvPr/>
        </p:nvCxnSpPr>
        <p:spPr bwMode="auto">
          <a:xfrm>
            <a:off x="7606323" y="4320530"/>
            <a:ext cx="0" cy="3665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文本框 37"/>
          <p:cNvSpPr txBox="1"/>
          <p:nvPr/>
        </p:nvSpPr>
        <p:spPr>
          <a:xfrm>
            <a:off x="7429781" y="4646641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6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箭头连接符 38"/>
          <p:cNvCxnSpPr/>
          <p:nvPr/>
        </p:nvCxnSpPr>
        <p:spPr bwMode="auto">
          <a:xfrm>
            <a:off x="7606323" y="3189888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文本框 39"/>
          <p:cNvSpPr txBox="1"/>
          <p:nvPr/>
        </p:nvSpPr>
        <p:spPr>
          <a:xfrm>
            <a:off x="7429781" y="2876595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6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209873" y="2564904"/>
            <a:ext cx="1623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时刻</a:t>
            </a:r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512840" y="5157192"/>
            <a:ext cx="3360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  <a:ea typeface="+mn-ea"/>
                <a:cs typeface="Times New Roman" panose="02020603050405020304" pitchFamily="18" charset="0"/>
              </a:rPr>
              <a:t>(a) </a:t>
            </a:r>
            <a:r>
              <a:rPr lang="zh-CN" altLang="en-US" sz="2000" b="1" dirty="0" smtClean="0">
                <a:latin typeface="+mn-ea"/>
                <a:ea typeface="+mn-ea"/>
                <a:cs typeface="Times New Roman" panose="02020603050405020304" pitchFamily="18" charset="0"/>
              </a:rPr>
              <a:t>密码分组链接模式加密</a:t>
            </a:r>
            <a:endParaRPr lang="zh-CN" altLang="en-US" sz="2000" b="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274332" y="3344647"/>
            <a:ext cx="697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endParaRPr lang="zh-CN" altLang="en-US" sz="16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接箭头连接符 43"/>
          <p:cNvCxnSpPr/>
          <p:nvPr/>
        </p:nvCxnSpPr>
        <p:spPr bwMode="auto">
          <a:xfrm flipV="1">
            <a:off x="6726196" y="3512285"/>
            <a:ext cx="720080" cy="3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文本框 44"/>
          <p:cNvSpPr txBox="1"/>
          <p:nvPr/>
        </p:nvSpPr>
        <p:spPr>
          <a:xfrm>
            <a:off x="6204483" y="3990172"/>
            <a:ext cx="35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直接箭头连接符 45"/>
          <p:cNvCxnSpPr/>
          <p:nvPr/>
        </p:nvCxnSpPr>
        <p:spPr bwMode="auto">
          <a:xfrm flipV="1">
            <a:off x="6489793" y="4157810"/>
            <a:ext cx="720080" cy="3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文本框 46"/>
          <p:cNvSpPr txBox="1"/>
          <p:nvPr/>
        </p:nvSpPr>
        <p:spPr>
          <a:xfrm>
            <a:off x="5353895" y="3936971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9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175150" cy="762000"/>
          </a:xfrm>
        </p:spPr>
        <p:txBody>
          <a:bodyPr/>
          <a:lstStyle/>
          <a:p>
            <a:r>
              <a:rPr lang="en-US" altLang="zh-CN" sz="6000" dirty="0" smtClean="0"/>
              <a:t>3.</a:t>
            </a:r>
            <a:r>
              <a:rPr lang="zh-CN" altLang="en-US" sz="6000" dirty="0"/>
              <a:t>密码分组链接</a:t>
            </a:r>
            <a:r>
              <a:rPr lang="zh-CN" altLang="en-US" sz="6000" dirty="0" smtClean="0"/>
              <a:t>模式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0696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3.2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运行模式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11</a:t>
            </a:fld>
            <a:r>
              <a:rPr lang="en-US" altLang="zh-CN" dirty="0" smtClean="0"/>
              <a:t>/22</a:t>
            </a:r>
            <a:endParaRPr lang="en-US" altLang="zh-CN" dirty="0"/>
          </a:p>
        </p:txBody>
      </p:sp>
      <p:sp>
        <p:nvSpPr>
          <p:cNvPr id="6" name="流程图: 联系 5"/>
          <p:cNvSpPr/>
          <p:nvPr/>
        </p:nvSpPr>
        <p:spPr bwMode="auto">
          <a:xfrm>
            <a:off x="2504774" y="3963369"/>
            <a:ext cx="206169" cy="20198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11815" y="3406253"/>
            <a:ext cx="720080" cy="331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283823" y="3399696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解</a:t>
            </a:r>
            <a:r>
              <a:rPr lang="zh-CN" altLang="en-US" sz="1600" dirty="0" smtClean="0"/>
              <a:t>密</a:t>
            </a:r>
            <a:endParaRPr lang="zh-CN" altLang="en-US" sz="1600" dirty="0"/>
          </a:p>
        </p:txBody>
      </p:sp>
      <p:sp>
        <p:nvSpPr>
          <p:cNvPr id="9" name="文本框 8"/>
          <p:cNvSpPr txBox="1"/>
          <p:nvPr/>
        </p:nvSpPr>
        <p:spPr>
          <a:xfrm>
            <a:off x="1143415" y="3370727"/>
            <a:ext cx="35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/>
          <p:cNvCxnSpPr>
            <a:stCxn id="9" idx="3"/>
          </p:cNvCxnSpPr>
          <p:nvPr/>
        </p:nvCxnSpPr>
        <p:spPr bwMode="auto">
          <a:xfrm flipV="1">
            <a:off x="1497595" y="3536726"/>
            <a:ext cx="720080" cy="3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文本框 10"/>
          <p:cNvSpPr txBox="1"/>
          <p:nvPr/>
        </p:nvSpPr>
        <p:spPr>
          <a:xfrm>
            <a:off x="2391835" y="2780928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zh-CN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2607859" y="3077993"/>
            <a:ext cx="0" cy="3217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本框 12"/>
          <p:cNvSpPr txBox="1"/>
          <p:nvPr/>
        </p:nvSpPr>
        <p:spPr>
          <a:xfrm>
            <a:off x="2469703" y="3895084"/>
            <a:ext cx="1764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>
            <a:off x="2607859" y="3738250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/>
          <p:cNvCxnSpPr/>
          <p:nvPr/>
        </p:nvCxnSpPr>
        <p:spPr bwMode="auto">
          <a:xfrm flipV="1">
            <a:off x="1743381" y="4070918"/>
            <a:ext cx="720080" cy="3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本框 15"/>
          <p:cNvSpPr txBox="1"/>
          <p:nvPr/>
        </p:nvSpPr>
        <p:spPr>
          <a:xfrm>
            <a:off x="1409349" y="3904249"/>
            <a:ext cx="83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2607858" y="4165353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文本框 17"/>
          <p:cNvSpPr txBox="1"/>
          <p:nvPr/>
        </p:nvSpPr>
        <p:spPr>
          <a:xfrm>
            <a:off x="2437177" y="4344575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流程图: 联系 18"/>
          <p:cNvSpPr/>
          <p:nvPr/>
        </p:nvSpPr>
        <p:spPr bwMode="auto">
          <a:xfrm>
            <a:off x="4675820" y="3969222"/>
            <a:ext cx="206169" cy="20198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382861" y="3412106"/>
            <a:ext cx="720080" cy="331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454869" y="3405549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解</a:t>
            </a:r>
            <a:r>
              <a:rPr lang="zh-CN" altLang="en-US" sz="1600" dirty="0" smtClean="0"/>
              <a:t>密</a:t>
            </a:r>
            <a:endParaRPr lang="zh-CN" altLang="en-US" sz="1600" dirty="0"/>
          </a:p>
        </p:txBody>
      </p:sp>
      <p:sp>
        <p:nvSpPr>
          <p:cNvPr id="22" name="文本框 21"/>
          <p:cNvSpPr txBox="1"/>
          <p:nvPr/>
        </p:nvSpPr>
        <p:spPr>
          <a:xfrm>
            <a:off x="3314461" y="3376580"/>
            <a:ext cx="35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/>
          <p:cNvCxnSpPr>
            <a:stCxn id="22" idx="3"/>
          </p:cNvCxnSpPr>
          <p:nvPr/>
        </p:nvCxnSpPr>
        <p:spPr bwMode="auto">
          <a:xfrm flipV="1">
            <a:off x="3668641" y="3542579"/>
            <a:ext cx="720080" cy="3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文本框 23"/>
          <p:cNvSpPr txBox="1"/>
          <p:nvPr/>
        </p:nvSpPr>
        <p:spPr>
          <a:xfrm>
            <a:off x="4562881" y="2786781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4778905" y="3083846"/>
            <a:ext cx="0" cy="3217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箭头连接符 25"/>
          <p:cNvCxnSpPr/>
          <p:nvPr/>
        </p:nvCxnSpPr>
        <p:spPr bwMode="auto">
          <a:xfrm>
            <a:off x="4778905" y="3744103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箭头连接符 26"/>
          <p:cNvCxnSpPr/>
          <p:nvPr/>
        </p:nvCxnSpPr>
        <p:spPr bwMode="auto">
          <a:xfrm>
            <a:off x="4778904" y="4171206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文本框 27"/>
          <p:cNvSpPr txBox="1"/>
          <p:nvPr/>
        </p:nvSpPr>
        <p:spPr>
          <a:xfrm>
            <a:off x="4608223" y="4350428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流程图: 联系 28"/>
          <p:cNvSpPr/>
          <p:nvPr/>
        </p:nvSpPr>
        <p:spPr bwMode="auto">
          <a:xfrm>
            <a:off x="7830065" y="3999952"/>
            <a:ext cx="206169" cy="20198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537106" y="3442836"/>
            <a:ext cx="720080" cy="331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7609114" y="3436279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解</a:t>
            </a:r>
            <a:r>
              <a:rPr lang="zh-CN" altLang="en-US" sz="1600" dirty="0" smtClean="0"/>
              <a:t>密</a:t>
            </a:r>
            <a:endParaRPr lang="zh-CN" altLang="en-US" sz="1600" dirty="0"/>
          </a:p>
        </p:txBody>
      </p:sp>
      <p:sp>
        <p:nvSpPr>
          <p:cNvPr id="32" name="文本框 31"/>
          <p:cNvSpPr txBox="1"/>
          <p:nvPr/>
        </p:nvSpPr>
        <p:spPr>
          <a:xfrm>
            <a:off x="6468706" y="3407310"/>
            <a:ext cx="35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箭头连接符 32"/>
          <p:cNvCxnSpPr>
            <a:stCxn id="32" idx="3"/>
          </p:cNvCxnSpPr>
          <p:nvPr/>
        </p:nvCxnSpPr>
        <p:spPr bwMode="auto">
          <a:xfrm flipV="1">
            <a:off x="6822886" y="3573309"/>
            <a:ext cx="720080" cy="3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文本框 33"/>
          <p:cNvSpPr txBox="1"/>
          <p:nvPr/>
        </p:nvSpPr>
        <p:spPr>
          <a:xfrm>
            <a:off x="7717126" y="2817511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zh-CN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6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接箭头连接符 34"/>
          <p:cNvCxnSpPr/>
          <p:nvPr/>
        </p:nvCxnSpPr>
        <p:spPr bwMode="auto">
          <a:xfrm>
            <a:off x="7933150" y="3114576"/>
            <a:ext cx="0" cy="3217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箭头连接符 35"/>
          <p:cNvCxnSpPr/>
          <p:nvPr/>
        </p:nvCxnSpPr>
        <p:spPr bwMode="auto">
          <a:xfrm>
            <a:off x="7933150" y="3774833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箭头连接符 36"/>
          <p:cNvCxnSpPr/>
          <p:nvPr/>
        </p:nvCxnSpPr>
        <p:spPr bwMode="auto">
          <a:xfrm flipV="1">
            <a:off x="7068672" y="4107501"/>
            <a:ext cx="720080" cy="3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箭头连接符 37"/>
          <p:cNvCxnSpPr/>
          <p:nvPr/>
        </p:nvCxnSpPr>
        <p:spPr bwMode="auto">
          <a:xfrm>
            <a:off x="7933149" y="4201936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文本框 38"/>
          <p:cNvSpPr txBox="1"/>
          <p:nvPr/>
        </p:nvSpPr>
        <p:spPr>
          <a:xfrm>
            <a:off x="7762468" y="4381158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6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579834" y="3568973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肘形连接符 40"/>
          <p:cNvCxnSpPr>
            <a:endCxn id="19" idx="2"/>
          </p:cNvCxnSpPr>
          <p:nvPr/>
        </p:nvCxnSpPr>
        <p:spPr bwMode="auto">
          <a:xfrm>
            <a:off x="2615790" y="3216902"/>
            <a:ext cx="2060030" cy="853312"/>
          </a:xfrm>
          <a:prstGeom prst="bentConnector3">
            <a:avLst>
              <a:gd name="adj1" fmla="val 3208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文本框 41"/>
          <p:cNvSpPr txBox="1"/>
          <p:nvPr/>
        </p:nvSpPr>
        <p:spPr>
          <a:xfrm>
            <a:off x="4641357" y="3895084"/>
            <a:ext cx="1764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797316" y="3930166"/>
            <a:ext cx="1764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599831" y="3938224"/>
            <a:ext cx="697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endParaRPr lang="zh-CN" altLang="en-US" sz="16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656856" y="4782546"/>
            <a:ext cx="3478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  <a:ea typeface="+mn-ea"/>
                <a:cs typeface="Times New Roman" panose="02020603050405020304" pitchFamily="18" charset="0"/>
              </a:rPr>
              <a:t>(b) </a:t>
            </a:r>
            <a:r>
              <a:rPr lang="zh-CN" altLang="en-US" sz="2000" b="1" dirty="0" smtClean="0">
                <a:latin typeface="+mn-ea"/>
                <a:ea typeface="+mn-ea"/>
                <a:cs typeface="Times New Roman" panose="02020603050405020304" pitchFamily="18" charset="0"/>
              </a:rPr>
              <a:t>密码分组链接模式解密</a:t>
            </a:r>
            <a:endParaRPr lang="zh-CN" altLang="en-US" sz="2000" b="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6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175150" cy="762000"/>
          </a:xfrm>
        </p:spPr>
        <p:txBody>
          <a:bodyPr/>
          <a:lstStyle/>
          <a:p>
            <a:r>
              <a:rPr lang="en-US" altLang="zh-CN" sz="6000" dirty="0" smtClean="0"/>
              <a:t>4.</a:t>
            </a:r>
            <a:r>
              <a:rPr lang="zh-CN" altLang="en-US" sz="6000" dirty="0"/>
              <a:t>密码反馈</a:t>
            </a:r>
            <a:r>
              <a:rPr lang="zh-CN" altLang="en-US" sz="6000" dirty="0" smtClean="0"/>
              <a:t>模式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6"/>
            <a:ext cx="8785225" cy="3947329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4.1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什么是密码</a:t>
            </a:r>
            <a:r>
              <a:rPr lang="zh-CN" altLang="en-US" dirty="0">
                <a:solidFill>
                  <a:srgbClr val="FFFF00"/>
                </a:solidFill>
                <a:latin typeface="+mn-ea"/>
              </a:rPr>
              <a:t>反馈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模式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>
              <a:lnSpc>
                <a:spcPct val="110000"/>
              </a:lnSpc>
              <a:spcBef>
                <a:spcPts val="1200"/>
              </a:spcBef>
              <a:defRPr/>
            </a:pPr>
            <a:r>
              <a:rPr lang="zh-CN" altLang="en-US" sz="2800" dirty="0" smtClean="0">
                <a:latin typeface="+mn-ea"/>
              </a:rPr>
              <a:t>密码反馈模式能将任意分组密码转化成流密码，从而不需要对消息进行填充为分组的整数倍，还可以实时操作，充分利用传输信道。</a:t>
            </a:r>
            <a:endParaRPr lang="en-AU" altLang="zh-CN" dirty="0" smtClean="0">
              <a:latin typeface="+mn-ea"/>
              <a:ea typeface="+mn-ea"/>
            </a:endParaRPr>
          </a:p>
          <a:p>
            <a:pPr lvl="1" algn="ctr" eaLnBrk="1" hangingPunct="1">
              <a:lnSpc>
                <a:spcPct val="110000"/>
              </a:lnSpc>
              <a:spcBef>
                <a:spcPts val="0"/>
              </a:spcBef>
              <a:defRPr/>
            </a:pPr>
            <a:r>
              <a:rPr lang="zh-CN" altLang="en-US" b="1" dirty="0">
                <a:latin typeface="+mn-ea"/>
                <a:ea typeface="+mn-ea"/>
              </a:rPr>
              <a:t>加密</a:t>
            </a:r>
            <a:r>
              <a:rPr lang="zh-CN" altLang="en-US" b="1" dirty="0" smtClean="0">
                <a:latin typeface="+mn-ea"/>
                <a:ea typeface="+mn-ea"/>
              </a:rPr>
              <a:t>：</a:t>
            </a:r>
            <a:r>
              <a:rPr lang="en-AU" altLang="zh-CN" b="1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AU" altLang="zh-CN" b="1" i="1" baseline="-25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AU" altLang="zh-CN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</a:t>
            </a:r>
            <a:r>
              <a:rPr lang="en-AU" altLang="zh-CN" b="1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lang="en-AU" altLang="zh-CN" b="1" i="1" baseline="-25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AU" altLang="zh-CN" b="1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AU" altLang="zh-CN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XOR S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</a:t>
            </a:r>
            <a:r>
              <a:rPr lang="en-AU" altLang="zh-CN" b="1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en-AU" altLang="zh-CN" b="1" i="1" baseline="-25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AU" altLang="zh-CN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AU" altLang="zh-CN" b="1" i="1" baseline="-25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AU" altLang="zh-CN" b="1" baseline="-25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-1</a:t>
            </a:r>
            <a:r>
              <a:rPr lang="en-AU" altLang="zh-CN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)]</a:t>
            </a:r>
          </a:p>
          <a:p>
            <a:pPr lvl="1" eaLnBrk="1" hangingPunct="1">
              <a:lnSpc>
                <a:spcPct val="110000"/>
              </a:lnSpc>
              <a:spcBef>
                <a:spcPts val="0"/>
              </a:spcBef>
              <a:defRPr/>
            </a:pPr>
            <a:r>
              <a:rPr lang="zh-CN" altLang="en-US" b="1" dirty="0" smtClean="0">
                <a:latin typeface="+mn-ea"/>
                <a:ea typeface="+mn-ea"/>
              </a:rPr>
              <a:t>         </a:t>
            </a:r>
            <a:r>
              <a:rPr lang="zh-CN" altLang="en-US" sz="1000" b="1" dirty="0" smtClean="0">
                <a:latin typeface="+mn-ea"/>
                <a:ea typeface="+mn-ea"/>
              </a:rPr>
              <a:t>  </a:t>
            </a:r>
            <a:r>
              <a:rPr lang="zh-CN" altLang="en-US" b="1" dirty="0" smtClean="0">
                <a:latin typeface="+mn-ea"/>
                <a:ea typeface="+mn-ea"/>
              </a:rPr>
              <a:t>解密：</a:t>
            </a:r>
            <a:r>
              <a:rPr lang="en-AU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AU" altLang="zh-CN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AU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AU" altLang="zh-CN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XOR 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AU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AU" altLang="zh-CN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AU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AU" altLang="zh-CN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AU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)]</a:t>
            </a:r>
            <a:endParaRPr lang="en-AU" altLang="zh-CN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2800" dirty="0" smtClean="0">
                <a:latin typeface="+mn-ea"/>
              </a:rPr>
              <a:t>其中</a:t>
            </a:r>
            <a:r>
              <a:rPr lang="en-AU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[X]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是取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的最高有效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AU" altLang="zh-CN" sz="2800" baseline="-25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AU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+mn-ea"/>
              </a:rPr>
              <a:t>是</a:t>
            </a:r>
            <a:r>
              <a:rPr lang="zh-CN" altLang="en-US" sz="2800" dirty="0">
                <a:latin typeface="+mn-ea"/>
              </a:rPr>
              <a:t>初始向量</a:t>
            </a:r>
            <a:r>
              <a:rPr lang="en-US" altLang="zh-CN" sz="2800" dirty="0">
                <a:latin typeface="+mn-ea"/>
              </a:rPr>
              <a:t>,</a:t>
            </a:r>
            <a:r>
              <a:rPr lang="zh-CN" altLang="en-US" sz="2800" dirty="0">
                <a:latin typeface="+mn-ea"/>
              </a:rPr>
              <a:t>需要</a:t>
            </a:r>
            <a:r>
              <a:rPr lang="zh-CN" altLang="en-US" sz="2800" dirty="0" smtClean="0">
                <a:latin typeface="+mn-ea"/>
              </a:rPr>
              <a:t>保密</a:t>
            </a:r>
            <a:r>
              <a:rPr lang="en-US" altLang="zh-CN" sz="2800" dirty="0" smtClean="0">
                <a:latin typeface="+mn-ea"/>
              </a:rPr>
              <a:t>,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IV</a:t>
            </a:r>
            <a:r>
              <a:rPr lang="en-AU" altLang="zh-CN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en-AU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AU" altLang="zh-CN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进行更新</a:t>
            </a:r>
            <a:r>
              <a:rPr lang="zh-CN" altLang="en-US" sz="2800" dirty="0" smtClean="0">
                <a:latin typeface="+mn-ea"/>
              </a:rPr>
              <a:t>。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zh-CN" altLang="en-US" dirty="0" smtClean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12</a:t>
            </a:fld>
            <a:r>
              <a:rPr lang="en-US" altLang="zh-CN" dirty="0" smtClean="0"/>
              <a:t>/22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216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175150" cy="762000"/>
          </a:xfrm>
        </p:spPr>
        <p:txBody>
          <a:bodyPr/>
          <a:lstStyle/>
          <a:p>
            <a:r>
              <a:rPr lang="en-US" altLang="zh-CN" sz="6000" dirty="0" smtClean="0"/>
              <a:t>4.</a:t>
            </a:r>
            <a:r>
              <a:rPr lang="zh-CN" altLang="en-US" sz="6000" dirty="0" smtClean="0"/>
              <a:t>密码反馈模式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0696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4.2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运行模式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13</a:t>
            </a:fld>
            <a:r>
              <a:rPr lang="en-US" altLang="zh-CN" dirty="0" smtClean="0"/>
              <a:t>/22</a:t>
            </a:r>
            <a:endParaRPr lang="en-US" altLang="zh-CN" dirty="0"/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07163D4C-798F-4047-8D63-044F0B3E8DB6}"/>
              </a:ext>
            </a:extLst>
          </p:cNvPr>
          <p:cNvGrpSpPr/>
          <p:nvPr/>
        </p:nvGrpSpPr>
        <p:grpSpPr>
          <a:xfrm>
            <a:off x="1042342" y="2368940"/>
            <a:ext cx="7655074" cy="3116010"/>
            <a:chOff x="1004308" y="160436"/>
            <a:chExt cx="7655074" cy="3116010"/>
          </a:xfrm>
        </p:grpSpPr>
        <p:grpSp>
          <p:nvGrpSpPr>
            <p:cNvPr id="6" name="组合 5">
              <a:extLst>
                <a:ext uri="{FF2B5EF4-FFF2-40B4-BE49-F238E27FC236}">
                  <a16:creationId xmlns="" xmlns:a16="http://schemas.microsoft.com/office/drawing/2014/main" id="{24BD4F2F-038B-47EF-9430-6B6340A42B27}"/>
                </a:ext>
              </a:extLst>
            </p:cNvPr>
            <p:cNvGrpSpPr/>
            <p:nvPr/>
          </p:nvGrpSpPr>
          <p:grpSpPr>
            <a:xfrm>
              <a:off x="3627033" y="703210"/>
              <a:ext cx="2195788" cy="2276475"/>
              <a:chOff x="776012" y="1428750"/>
              <a:chExt cx="2195788" cy="2276475"/>
            </a:xfrm>
          </p:grpSpPr>
          <p:sp>
            <p:nvSpPr>
              <p:cNvPr id="68" name="矩形 67">
                <a:extLst>
                  <a:ext uri="{FF2B5EF4-FFF2-40B4-BE49-F238E27FC236}">
                    <a16:creationId xmlns="" xmlns:a16="http://schemas.microsoft.com/office/drawing/2014/main" id="{80A71886-85E0-41DE-B6C6-318184ED496F}"/>
                  </a:ext>
                </a:extLst>
              </p:cNvPr>
              <p:cNvSpPr/>
              <p:nvPr/>
            </p:nvSpPr>
            <p:spPr>
              <a:xfrm>
                <a:off x="1181100" y="1428750"/>
                <a:ext cx="1790700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移位寄存器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  </a:t>
                </a:r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</a:t>
                </a:r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="" xmlns:a16="http://schemas.microsoft.com/office/drawing/2014/main" id="{CDA92E24-445A-4AB2-996C-5FF5E76E5273}"/>
                  </a:ext>
                </a:extLst>
              </p:cNvPr>
              <p:cNvSpPr/>
              <p:nvPr/>
            </p:nvSpPr>
            <p:spPr>
              <a:xfrm>
                <a:off x="1547809" y="2133600"/>
                <a:ext cx="1104900" cy="2000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加密</a:t>
                </a: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="" xmlns:a16="http://schemas.microsoft.com/office/drawing/2014/main" id="{56FF4EFC-5429-4033-A11C-550ACA5E080F}"/>
                  </a:ext>
                </a:extLst>
              </p:cNvPr>
              <p:cNvSpPr/>
              <p:nvPr/>
            </p:nvSpPr>
            <p:spPr>
              <a:xfrm>
                <a:off x="1181104" y="2543175"/>
                <a:ext cx="1790691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选择             丢弃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      </a:t>
                </a:r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cxnSp>
            <p:nvCxnSpPr>
              <p:cNvPr id="71" name="直接箭头连接符 70">
                <a:extLst>
                  <a:ext uri="{FF2B5EF4-FFF2-40B4-BE49-F238E27FC236}">
                    <a16:creationId xmlns="" xmlns:a16="http://schemas.microsoft.com/office/drawing/2014/main" id="{2869E37D-6DD0-4304-BC58-ABE0611512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20" y="3038475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箭头连接符 71">
                <a:extLst>
                  <a:ext uri="{FF2B5EF4-FFF2-40B4-BE49-F238E27FC236}">
                    <a16:creationId xmlns="" xmlns:a16="http://schemas.microsoft.com/office/drawing/2014/main" id="{4B3DB0ED-F09F-450D-9D78-A6A85234E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19" y="3448050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箭头连接符 72">
                <a:extLst>
                  <a:ext uri="{FF2B5EF4-FFF2-40B4-BE49-F238E27FC236}">
                    <a16:creationId xmlns="" xmlns:a16="http://schemas.microsoft.com/office/drawing/2014/main" id="{3C3F2452-B781-4B25-82F5-31E41CAFC49F}"/>
                  </a:ext>
                </a:extLst>
              </p:cNvPr>
              <p:cNvCxnSpPr>
                <a:cxnSpLocks/>
                <a:endCxn id="69" idx="1"/>
              </p:cNvCxnSpPr>
              <p:nvPr/>
            </p:nvCxnSpPr>
            <p:spPr>
              <a:xfrm>
                <a:off x="1100133" y="2233613"/>
                <a:ext cx="44767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文本框 73">
                <a:extLst>
                  <a:ext uri="{FF2B5EF4-FFF2-40B4-BE49-F238E27FC236}">
                    <a16:creationId xmlns="" xmlns:a16="http://schemas.microsoft.com/office/drawing/2014/main" id="{16557530-9C9A-47E5-896D-72E89E7287BA}"/>
                  </a:ext>
                </a:extLst>
              </p:cNvPr>
              <p:cNvSpPr txBox="1"/>
              <p:nvPr/>
            </p:nvSpPr>
            <p:spPr>
              <a:xfrm>
                <a:off x="776012" y="2079723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5" name="直接连接符 74">
                <a:extLst>
                  <a:ext uri="{FF2B5EF4-FFF2-40B4-BE49-F238E27FC236}">
                    <a16:creationId xmlns="" xmlns:a16="http://schemas.microsoft.com/office/drawing/2014/main" id="{E68F4C1E-F2DD-49AA-BE91-66FAD59E54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9763" y="1978816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>
                <a:extLst>
                  <a:ext uri="{FF2B5EF4-FFF2-40B4-BE49-F238E27FC236}">
                    <a16:creationId xmlns="" xmlns:a16="http://schemas.microsoft.com/office/drawing/2014/main" id="{412CC191-8300-41FB-99F3-3CB1FB399F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9763" y="2384598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="" xmlns:a16="http://schemas.microsoft.com/office/drawing/2014/main" id="{E81E2F52-D883-4D27-B4D9-42C4A44800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7809" y="3114674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文本框 77">
                <a:extLst>
                  <a:ext uri="{FF2B5EF4-FFF2-40B4-BE49-F238E27FC236}">
                    <a16:creationId xmlns="" xmlns:a16="http://schemas.microsoft.com/office/drawing/2014/main" id="{EDE942B8-2FF3-4A2C-BB7A-539837BF12D8}"/>
                  </a:ext>
                </a:extLst>
              </p:cNvPr>
              <p:cNvSpPr txBox="1"/>
              <p:nvPr/>
            </p:nvSpPr>
            <p:spPr>
              <a:xfrm>
                <a:off x="2176047" y="1870173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="" xmlns:a16="http://schemas.microsoft.com/office/drawing/2014/main" id="{C61DBAA5-7439-4159-BF8E-EA0E22BA70D4}"/>
                  </a:ext>
                </a:extLst>
              </p:cNvPr>
              <p:cNvSpPr txBox="1"/>
              <p:nvPr/>
            </p:nvSpPr>
            <p:spPr>
              <a:xfrm>
                <a:off x="2183397" y="2265460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="" xmlns:a16="http://schemas.microsoft.com/office/drawing/2014/main" id="{B3FC4221-05E9-42C6-9EF8-CB04734C507B}"/>
                  </a:ext>
                </a:extLst>
              </p:cNvPr>
              <p:cNvSpPr txBox="1"/>
              <p:nvPr/>
            </p:nvSpPr>
            <p:spPr>
              <a:xfrm>
                <a:off x="1650335" y="3013174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="" xmlns:a16="http://schemas.microsoft.com/office/drawing/2014/main" id="{4924B095-EF92-424B-8F45-11B1273AA6F4}"/>
                </a:ext>
              </a:extLst>
            </p:cNvPr>
            <p:cNvGrpSpPr/>
            <p:nvPr/>
          </p:nvGrpSpPr>
          <p:grpSpPr>
            <a:xfrm>
              <a:off x="6463594" y="703210"/>
              <a:ext cx="2195788" cy="2276475"/>
              <a:chOff x="776012" y="1428750"/>
              <a:chExt cx="2195788" cy="2276475"/>
            </a:xfrm>
          </p:grpSpPr>
          <p:sp>
            <p:nvSpPr>
              <p:cNvPr id="53" name="矩形 52">
                <a:extLst>
                  <a:ext uri="{FF2B5EF4-FFF2-40B4-BE49-F238E27FC236}">
                    <a16:creationId xmlns="" xmlns:a16="http://schemas.microsoft.com/office/drawing/2014/main" id="{349283FF-9DD6-4104-82EA-6D46213B06DE}"/>
                  </a:ext>
                </a:extLst>
              </p:cNvPr>
              <p:cNvSpPr/>
              <p:nvPr/>
            </p:nvSpPr>
            <p:spPr>
              <a:xfrm>
                <a:off x="1181100" y="1428750"/>
                <a:ext cx="1790700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移位寄存器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  </a:t>
                </a:r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</a:t>
                </a:r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="" xmlns:a16="http://schemas.microsoft.com/office/drawing/2014/main" id="{AEBAC84A-43C9-4DF3-BBD1-8976BD8528CD}"/>
                  </a:ext>
                </a:extLst>
              </p:cNvPr>
              <p:cNvSpPr/>
              <p:nvPr/>
            </p:nvSpPr>
            <p:spPr>
              <a:xfrm>
                <a:off x="1524001" y="2133600"/>
                <a:ext cx="1104900" cy="2000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加密</a:t>
                </a: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="" xmlns:a16="http://schemas.microsoft.com/office/drawing/2014/main" id="{5A5FBEB9-1B15-4346-922C-1DB6A176892C}"/>
                  </a:ext>
                </a:extLst>
              </p:cNvPr>
              <p:cNvSpPr/>
              <p:nvPr/>
            </p:nvSpPr>
            <p:spPr>
              <a:xfrm>
                <a:off x="1181104" y="2543175"/>
                <a:ext cx="1790691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选择             丢弃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      </a:t>
                </a:r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cxnSp>
            <p:nvCxnSpPr>
              <p:cNvPr id="56" name="直接箭头连接符 55">
                <a:extLst>
                  <a:ext uri="{FF2B5EF4-FFF2-40B4-BE49-F238E27FC236}">
                    <a16:creationId xmlns="" xmlns:a16="http://schemas.microsoft.com/office/drawing/2014/main" id="{1EC4F8FE-24F1-4AA9-AD5E-CF70CE75BBC1}"/>
                  </a:ext>
                </a:extLst>
              </p:cNvPr>
              <p:cNvCxnSpPr>
                <a:cxnSpLocks/>
                <a:stCxn id="53" idx="2"/>
                <a:endCxn id="54" idx="0"/>
              </p:cNvCxnSpPr>
              <p:nvPr/>
            </p:nvCxnSpPr>
            <p:spPr>
              <a:xfrm>
                <a:off x="2076450" y="1924050"/>
                <a:ext cx="1" cy="2095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>
                <a:extLst>
                  <a:ext uri="{FF2B5EF4-FFF2-40B4-BE49-F238E27FC236}">
                    <a16:creationId xmlns="" xmlns:a16="http://schemas.microsoft.com/office/drawing/2014/main" id="{78DF75E0-816A-493C-B483-AEF31C82D49C}"/>
                  </a:ext>
                </a:extLst>
              </p:cNvPr>
              <p:cNvCxnSpPr>
                <a:cxnSpLocks/>
                <a:stCxn id="54" idx="2"/>
                <a:endCxn id="55" idx="0"/>
              </p:cNvCxnSpPr>
              <p:nvPr/>
            </p:nvCxnSpPr>
            <p:spPr>
              <a:xfrm flipH="1">
                <a:off x="2076450" y="2333625"/>
                <a:ext cx="1" cy="2095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>
                <a:extLst>
                  <a:ext uri="{FF2B5EF4-FFF2-40B4-BE49-F238E27FC236}">
                    <a16:creationId xmlns="" xmlns:a16="http://schemas.microsoft.com/office/drawing/2014/main" id="{30DD205C-C353-4F97-B14F-4E56DA98E2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20" y="3038475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>
                <a:extLst>
                  <a:ext uri="{FF2B5EF4-FFF2-40B4-BE49-F238E27FC236}">
                    <a16:creationId xmlns="" xmlns:a16="http://schemas.microsoft.com/office/drawing/2014/main" id="{F0B83C7B-DDF5-46DF-A395-AA8C4F4FEB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19" y="3448050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59">
                <a:extLst>
                  <a:ext uri="{FF2B5EF4-FFF2-40B4-BE49-F238E27FC236}">
                    <a16:creationId xmlns="" xmlns:a16="http://schemas.microsoft.com/office/drawing/2014/main" id="{385610CA-350A-462C-A027-93E53FE455BC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1076325" y="2233613"/>
                <a:ext cx="44767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文本框 60">
                <a:extLst>
                  <a:ext uri="{FF2B5EF4-FFF2-40B4-BE49-F238E27FC236}">
                    <a16:creationId xmlns="" xmlns:a16="http://schemas.microsoft.com/office/drawing/2014/main" id="{088C268C-F794-4FC8-9158-703D6ED8385C}"/>
                  </a:ext>
                </a:extLst>
              </p:cNvPr>
              <p:cNvSpPr txBox="1"/>
              <p:nvPr/>
            </p:nvSpPr>
            <p:spPr>
              <a:xfrm>
                <a:off x="776012" y="2079723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2" name="直接连接符 61">
                <a:extLst>
                  <a:ext uri="{FF2B5EF4-FFF2-40B4-BE49-F238E27FC236}">
                    <a16:creationId xmlns="" xmlns:a16="http://schemas.microsoft.com/office/drawing/2014/main" id="{EEB1EECA-92AA-47BB-9114-CF15955C79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4537" y="1971675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="" xmlns:a16="http://schemas.microsoft.com/office/drawing/2014/main" id="{AE8AF601-4D38-46C1-8D54-F42CF9C8E6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4537" y="2366962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>
                <a:extLst>
                  <a:ext uri="{FF2B5EF4-FFF2-40B4-BE49-F238E27FC236}">
                    <a16:creationId xmlns="" xmlns:a16="http://schemas.microsoft.com/office/drawing/2014/main" id="{9F74CF3E-F1C5-4379-86CE-E8AAFB31CC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7809" y="3114674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文本框 64">
                <a:extLst>
                  <a:ext uri="{FF2B5EF4-FFF2-40B4-BE49-F238E27FC236}">
                    <a16:creationId xmlns="" xmlns:a16="http://schemas.microsoft.com/office/drawing/2014/main" id="{041A66AC-EFFE-4CB3-8073-D463EBAB40A9}"/>
                  </a:ext>
                </a:extLst>
              </p:cNvPr>
              <p:cNvSpPr txBox="1"/>
              <p:nvPr/>
            </p:nvSpPr>
            <p:spPr>
              <a:xfrm>
                <a:off x="2176047" y="1870173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="" xmlns:a16="http://schemas.microsoft.com/office/drawing/2014/main" id="{F7A96951-7C55-410D-83DF-B3B607F49600}"/>
                  </a:ext>
                </a:extLst>
              </p:cNvPr>
              <p:cNvSpPr txBox="1"/>
              <p:nvPr/>
            </p:nvSpPr>
            <p:spPr>
              <a:xfrm>
                <a:off x="2183397" y="2265460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="" xmlns:a16="http://schemas.microsoft.com/office/drawing/2014/main" id="{32D0F8FE-0C1C-478C-951F-586F589106C6}"/>
                  </a:ext>
                </a:extLst>
              </p:cNvPr>
              <p:cNvSpPr txBox="1"/>
              <p:nvPr/>
            </p:nvSpPr>
            <p:spPr>
              <a:xfrm>
                <a:off x="1650335" y="3013174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="" xmlns:a16="http://schemas.microsoft.com/office/drawing/2014/main" id="{ED3D7279-38A7-405B-9E92-C773075488D6}"/>
                </a:ext>
              </a:extLst>
            </p:cNvPr>
            <p:cNvGrpSpPr/>
            <p:nvPr/>
          </p:nvGrpSpPr>
          <p:grpSpPr>
            <a:xfrm>
              <a:off x="1164814" y="709459"/>
              <a:ext cx="2195788" cy="2276475"/>
              <a:chOff x="776012" y="1428750"/>
              <a:chExt cx="2195788" cy="2276475"/>
            </a:xfrm>
          </p:grpSpPr>
          <p:sp>
            <p:nvSpPr>
              <p:cNvPr id="38" name="矩形 37">
                <a:extLst>
                  <a:ext uri="{FF2B5EF4-FFF2-40B4-BE49-F238E27FC236}">
                    <a16:creationId xmlns="" xmlns:a16="http://schemas.microsoft.com/office/drawing/2014/main" id="{9D6D3AE1-D305-4088-9227-3236DB799655}"/>
                  </a:ext>
                </a:extLst>
              </p:cNvPr>
              <p:cNvSpPr/>
              <p:nvPr/>
            </p:nvSpPr>
            <p:spPr>
              <a:xfrm>
                <a:off x="1181100" y="1428750"/>
                <a:ext cx="1790700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移位寄存器</a:t>
                </a:r>
                <a:endPara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  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</a:t>
                </a:r>
                <a:r>
                  <a:rPr lang="en-US" altLang="zh-CN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="" xmlns:a16="http://schemas.microsoft.com/office/drawing/2014/main" id="{F8F2F8EB-E266-4206-9E28-01490C396856}"/>
                  </a:ext>
                </a:extLst>
              </p:cNvPr>
              <p:cNvSpPr/>
              <p:nvPr/>
            </p:nvSpPr>
            <p:spPr>
              <a:xfrm>
                <a:off x="1524001" y="2133600"/>
                <a:ext cx="1104900" cy="2000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加密</a:t>
                </a: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="" xmlns:a16="http://schemas.microsoft.com/office/drawing/2014/main" id="{83773226-F530-4DC1-9802-A8CF35D0990C}"/>
                  </a:ext>
                </a:extLst>
              </p:cNvPr>
              <p:cNvSpPr/>
              <p:nvPr/>
            </p:nvSpPr>
            <p:spPr>
              <a:xfrm>
                <a:off x="1181104" y="2543175"/>
                <a:ext cx="1790691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选择             丢弃</a:t>
                </a:r>
                <a:endPara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      </a:t>
                </a:r>
                <a:r>
                  <a:rPr lang="en-US" altLang="zh-CN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cxnSp>
            <p:nvCxnSpPr>
              <p:cNvPr id="41" name="直接箭头连接符 40">
                <a:extLst>
                  <a:ext uri="{FF2B5EF4-FFF2-40B4-BE49-F238E27FC236}">
                    <a16:creationId xmlns="" xmlns:a16="http://schemas.microsoft.com/office/drawing/2014/main" id="{089228C6-A770-4755-B556-952D82CAB89A}"/>
                  </a:ext>
                </a:extLst>
              </p:cNvPr>
              <p:cNvCxnSpPr>
                <a:cxnSpLocks/>
                <a:stCxn id="38" idx="2"/>
                <a:endCxn id="39" idx="0"/>
              </p:cNvCxnSpPr>
              <p:nvPr/>
            </p:nvCxnSpPr>
            <p:spPr>
              <a:xfrm>
                <a:off x="2076450" y="1924050"/>
                <a:ext cx="1" cy="2095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="" xmlns:a16="http://schemas.microsoft.com/office/drawing/2014/main" id="{AEC4331A-3335-4AC2-AC0D-51BC51393C32}"/>
                  </a:ext>
                </a:extLst>
              </p:cNvPr>
              <p:cNvCxnSpPr>
                <a:cxnSpLocks/>
                <a:stCxn id="39" idx="2"/>
                <a:endCxn id="40" idx="0"/>
              </p:cNvCxnSpPr>
              <p:nvPr/>
            </p:nvCxnSpPr>
            <p:spPr>
              <a:xfrm flipH="1">
                <a:off x="2076450" y="2333625"/>
                <a:ext cx="1" cy="2095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>
                <a:extLst>
                  <a:ext uri="{FF2B5EF4-FFF2-40B4-BE49-F238E27FC236}">
                    <a16:creationId xmlns="" xmlns:a16="http://schemas.microsoft.com/office/drawing/2014/main" id="{B6809EBD-0F99-4051-80C8-78638D7EC8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20" y="3038475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="" xmlns:a16="http://schemas.microsoft.com/office/drawing/2014/main" id="{AEA45B16-9FBA-438E-9FD8-3839C2FD8E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19" y="3448050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>
                <a:extLst>
                  <a:ext uri="{FF2B5EF4-FFF2-40B4-BE49-F238E27FC236}">
                    <a16:creationId xmlns="" xmlns:a16="http://schemas.microsoft.com/office/drawing/2014/main" id="{B9F0798B-8421-4E43-B78F-F4DAA074DB50}"/>
                  </a:ext>
                </a:extLst>
              </p:cNvPr>
              <p:cNvCxnSpPr>
                <a:cxnSpLocks/>
                <a:endCxn id="39" idx="1"/>
              </p:cNvCxnSpPr>
              <p:nvPr/>
            </p:nvCxnSpPr>
            <p:spPr>
              <a:xfrm>
                <a:off x="1076325" y="2233613"/>
                <a:ext cx="44767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>
                <a:extLst>
                  <a:ext uri="{FF2B5EF4-FFF2-40B4-BE49-F238E27FC236}">
                    <a16:creationId xmlns="" xmlns:a16="http://schemas.microsoft.com/office/drawing/2014/main" id="{37F42B9E-3B6F-4120-9A26-569BE041029C}"/>
                  </a:ext>
                </a:extLst>
              </p:cNvPr>
              <p:cNvSpPr txBox="1"/>
              <p:nvPr/>
            </p:nvSpPr>
            <p:spPr>
              <a:xfrm>
                <a:off x="776012" y="2079723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7" name="直接连接符 46">
                <a:extLst>
                  <a:ext uri="{FF2B5EF4-FFF2-40B4-BE49-F238E27FC236}">
                    <a16:creationId xmlns="" xmlns:a16="http://schemas.microsoft.com/office/drawing/2014/main" id="{9ED57152-38CE-4107-BD90-C8E73EBCA4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4537" y="1971675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="" xmlns:a16="http://schemas.microsoft.com/office/drawing/2014/main" id="{56B2DE3B-109E-461E-B0F9-C9D85FF423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4537" y="2366962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="" xmlns:a16="http://schemas.microsoft.com/office/drawing/2014/main" id="{DBB52E6B-C55D-4F90-A752-ECA7091DFB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7809" y="3114674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>
                <a:extLst>
                  <a:ext uri="{FF2B5EF4-FFF2-40B4-BE49-F238E27FC236}">
                    <a16:creationId xmlns="" xmlns:a16="http://schemas.microsoft.com/office/drawing/2014/main" id="{8C9E6CFF-5849-4845-B66C-EE81A4B22826}"/>
                  </a:ext>
                </a:extLst>
              </p:cNvPr>
              <p:cNvSpPr txBox="1"/>
              <p:nvPr/>
            </p:nvSpPr>
            <p:spPr>
              <a:xfrm>
                <a:off x="2176047" y="1870173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="" xmlns:a16="http://schemas.microsoft.com/office/drawing/2014/main" id="{C4C71512-9C8D-435C-AB92-E08801118BA6}"/>
                  </a:ext>
                </a:extLst>
              </p:cNvPr>
              <p:cNvSpPr txBox="1"/>
              <p:nvPr/>
            </p:nvSpPr>
            <p:spPr>
              <a:xfrm>
                <a:off x="2183397" y="2265460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="" xmlns:a16="http://schemas.microsoft.com/office/drawing/2014/main" id="{C4F333F8-EFE4-42A2-B20F-0BF546AD335F}"/>
                  </a:ext>
                </a:extLst>
              </p:cNvPr>
              <p:cNvSpPr txBox="1"/>
              <p:nvPr/>
            </p:nvSpPr>
            <p:spPr>
              <a:xfrm>
                <a:off x="1650335" y="3013174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="" xmlns:a16="http://schemas.microsoft.com/office/drawing/2014/main" id="{BA3D04DE-2A9B-496A-808E-34011AE8D3D5}"/>
                </a:ext>
              </a:extLst>
            </p:cNvPr>
            <p:cNvGrpSpPr/>
            <p:nvPr/>
          </p:nvGrpSpPr>
          <p:grpSpPr>
            <a:xfrm>
              <a:off x="2001434" y="703210"/>
              <a:ext cx="3505624" cy="2157412"/>
              <a:chOff x="2001434" y="703210"/>
              <a:chExt cx="3505624" cy="2157412"/>
            </a:xfrm>
          </p:grpSpPr>
          <p:cxnSp>
            <p:nvCxnSpPr>
              <p:cNvPr id="36" name="连接符: 肘形 125">
                <a:extLst>
                  <a:ext uri="{FF2B5EF4-FFF2-40B4-BE49-F238E27FC236}">
                    <a16:creationId xmlns="" xmlns:a16="http://schemas.microsoft.com/office/drawing/2014/main" id="{7BAD7788-E383-4A31-9DAC-3D26AA40B2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85968" y="703210"/>
                <a:ext cx="2921090" cy="2147888"/>
              </a:xfrm>
              <a:prstGeom prst="bentConnector4">
                <a:avLst>
                  <a:gd name="adj1" fmla="val 34348"/>
                  <a:gd name="adj2" fmla="val 110643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="" xmlns:a16="http://schemas.microsoft.com/office/drawing/2014/main" id="{3F91B4B0-0320-4829-9903-A6E24E2CF11B}"/>
                  </a:ext>
                </a:extLst>
              </p:cNvPr>
              <p:cNvCxnSpPr/>
              <p:nvPr/>
            </p:nvCxnSpPr>
            <p:spPr>
              <a:xfrm flipH="1">
                <a:off x="2001434" y="2860622"/>
                <a:ext cx="5858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直接连接符 9">
              <a:extLst>
                <a:ext uri="{FF2B5EF4-FFF2-40B4-BE49-F238E27FC236}">
                  <a16:creationId xmlns="" xmlns:a16="http://schemas.microsoft.com/office/drawing/2014/main" id="{096835AC-15D2-4A7B-BF44-83C3FEB270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3497" y="2808234"/>
              <a:ext cx="123824" cy="104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C85148E1-9FF9-4825-A2AE-4B5D1F14E716}"/>
                </a:ext>
              </a:extLst>
            </p:cNvPr>
            <p:cNvSpPr txBox="1"/>
            <p:nvPr/>
          </p:nvSpPr>
          <p:spPr>
            <a:xfrm>
              <a:off x="2459636" y="2817905"/>
              <a:ext cx="2551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zh-CN" alt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="" xmlns:a16="http://schemas.microsoft.com/office/drawing/2014/main" id="{07EE2196-367B-425C-A04D-ADD4C21E15E7}"/>
                </a:ext>
              </a:extLst>
            </p:cNvPr>
            <p:cNvGrpSpPr/>
            <p:nvPr/>
          </p:nvGrpSpPr>
          <p:grpSpPr>
            <a:xfrm>
              <a:off x="1004308" y="2052856"/>
              <a:ext cx="908493" cy="652090"/>
              <a:chOff x="1004308" y="2052856"/>
              <a:chExt cx="908493" cy="652090"/>
            </a:xfrm>
          </p:grpSpPr>
          <p:cxnSp>
            <p:nvCxnSpPr>
              <p:cNvPr id="32" name="连接符: 肘形 152">
                <a:extLst>
                  <a:ext uri="{FF2B5EF4-FFF2-40B4-BE49-F238E27FC236}">
                    <a16:creationId xmlns="" xmlns:a16="http://schemas.microsoft.com/office/drawing/2014/main" id="{776D3375-C64F-41F8-81C3-14883C629345}"/>
                  </a:ext>
                </a:extLst>
              </p:cNvPr>
              <p:cNvCxnSpPr/>
              <p:nvPr/>
            </p:nvCxnSpPr>
            <p:spPr>
              <a:xfrm>
                <a:off x="1164814" y="2389134"/>
                <a:ext cx="747987" cy="263425"/>
              </a:xfrm>
              <a:prstGeom prst="bentConnector3">
                <a:avLst>
                  <a:gd name="adj1" fmla="val -93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="" xmlns:a16="http://schemas.microsoft.com/office/drawing/2014/main" id="{27798251-15DA-4C2C-8576-455239ABB3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46617" y="2600171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文本框 33">
                <a:extLst>
                  <a:ext uri="{FF2B5EF4-FFF2-40B4-BE49-F238E27FC236}">
                    <a16:creationId xmlns="" xmlns:a16="http://schemas.microsoft.com/office/drawing/2014/main" id="{DD3841D8-0E81-4E6A-BED1-637AD377E5C9}"/>
                  </a:ext>
                </a:extLst>
              </p:cNvPr>
              <p:cNvSpPr txBox="1"/>
              <p:nvPr/>
            </p:nvSpPr>
            <p:spPr>
              <a:xfrm>
                <a:off x="1421725" y="2332132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="" xmlns:a16="http://schemas.microsoft.com/office/drawing/2014/main" id="{35CCB2FC-2292-4450-B330-8ED0A14B361E}"/>
                  </a:ext>
                </a:extLst>
              </p:cNvPr>
              <p:cNvSpPr txBox="1"/>
              <p:nvPr/>
            </p:nvSpPr>
            <p:spPr>
              <a:xfrm>
                <a:off x="1004308" y="2052856"/>
                <a:ext cx="3529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14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="" xmlns:a16="http://schemas.microsoft.com/office/drawing/2014/main" id="{4CC23E95-D8AE-493C-9E74-E444029ADD74}"/>
                </a:ext>
              </a:extLst>
            </p:cNvPr>
            <p:cNvGrpSpPr/>
            <p:nvPr/>
          </p:nvGrpSpPr>
          <p:grpSpPr>
            <a:xfrm>
              <a:off x="3659892" y="2052856"/>
              <a:ext cx="718631" cy="652090"/>
              <a:chOff x="1194170" y="2052856"/>
              <a:chExt cx="718631" cy="652090"/>
            </a:xfrm>
          </p:grpSpPr>
          <p:cxnSp>
            <p:nvCxnSpPr>
              <p:cNvPr id="28" name="连接符: 肘形 160">
                <a:extLst>
                  <a:ext uri="{FF2B5EF4-FFF2-40B4-BE49-F238E27FC236}">
                    <a16:creationId xmlns="" xmlns:a16="http://schemas.microsoft.com/office/drawing/2014/main" id="{1DC831C1-1664-4B95-AF34-1EF1D1380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5876" y="2402679"/>
                <a:ext cx="546925" cy="249880"/>
              </a:xfrm>
              <a:prstGeom prst="bentConnector3">
                <a:avLst>
                  <a:gd name="adj1" fmla="val -505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="" xmlns:a16="http://schemas.microsoft.com/office/drawing/2014/main" id="{1383C4FD-C2BC-43C2-8D9D-E547F16C1F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46617" y="2600171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文本框 29">
                <a:extLst>
                  <a:ext uri="{FF2B5EF4-FFF2-40B4-BE49-F238E27FC236}">
                    <a16:creationId xmlns="" xmlns:a16="http://schemas.microsoft.com/office/drawing/2014/main" id="{464E75A8-5584-4240-95A6-A87C72D2974E}"/>
                  </a:ext>
                </a:extLst>
              </p:cNvPr>
              <p:cNvSpPr txBox="1"/>
              <p:nvPr/>
            </p:nvSpPr>
            <p:spPr>
              <a:xfrm>
                <a:off x="1421725" y="2332132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="" xmlns:a16="http://schemas.microsoft.com/office/drawing/2014/main" id="{B94F2805-9619-4F05-A8C4-65FCFD4B0900}"/>
                  </a:ext>
                </a:extLst>
              </p:cNvPr>
              <p:cNvSpPr txBox="1"/>
              <p:nvPr/>
            </p:nvSpPr>
            <p:spPr>
              <a:xfrm>
                <a:off x="1194170" y="2052856"/>
                <a:ext cx="3529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14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400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="" xmlns:a16="http://schemas.microsoft.com/office/drawing/2014/main" id="{520CA01C-CD90-46AC-B179-7A75C23CC9CD}"/>
                </a:ext>
              </a:extLst>
            </p:cNvPr>
            <p:cNvGrpSpPr/>
            <p:nvPr/>
          </p:nvGrpSpPr>
          <p:grpSpPr>
            <a:xfrm>
              <a:off x="6490935" y="2052856"/>
              <a:ext cx="718631" cy="652090"/>
              <a:chOff x="1194170" y="2052856"/>
              <a:chExt cx="718631" cy="652090"/>
            </a:xfrm>
          </p:grpSpPr>
          <p:cxnSp>
            <p:nvCxnSpPr>
              <p:cNvPr id="24" name="连接符: 肘形 167">
                <a:extLst>
                  <a:ext uri="{FF2B5EF4-FFF2-40B4-BE49-F238E27FC236}">
                    <a16:creationId xmlns="" xmlns:a16="http://schemas.microsoft.com/office/drawing/2014/main" id="{906DEBDF-245E-4F6B-88E4-4DBB2E7555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5876" y="2402679"/>
                <a:ext cx="546925" cy="249880"/>
              </a:xfrm>
              <a:prstGeom prst="bentConnector3">
                <a:avLst>
                  <a:gd name="adj1" fmla="val -505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="" xmlns:a16="http://schemas.microsoft.com/office/drawing/2014/main" id="{0F132400-5C1F-485A-9DE0-0A4DD28A5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46617" y="2600171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>
                <a:extLst>
                  <a:ext uri="{FF2B5EF4-FFF2-40B4-BE49-F238E27FC236}">
                    <a16:creationId xmlns="" xmlns:a16="http://schemas.microsoft.com/office/drawing/2014/main" id="{21CA87FC-3D2D-4CC3-9B3B-863704CDB5A1}"/>
                  </a:ext>
                </a:extLst>
              </p:cNvPr>
              <p:cNvSpPr txBox="1"/>
              <p:nvPr/>
            </p:nvSpPr>
            <p:spPr>
              <a:xfrm>
                <a:off x="1421725" y="2332132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="" xmlns:a16="http://schemas.microsoft.com/office/drawing/2014/main" id="{5D566C51-26A1-411A-8614-331889855BA1}"/>
                  </a:ext>
                </a:extLst>
              </p:cNvPr>
              <p:cNvSpPr txBox="1"/>
              <p:nvPr/>
            </p:nvSpPr>
            <p:spPr>
              <a:xfrm>
                <a:off x="1194170" y="2052856"/>
                <a:ext cx="373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14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zh-CN" altLang="en-US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" name="文本框 14">
              <a:extLst>
                <a:ext uri="{FF2B5EF4-FFF2-40B4-BE49-F238E27FC236}">
                  <a16:creationId xmlns="" xmlns:a16="http://schemas.microsoft.com/office/drawing/2014/main" id="{5317646B-9A4E-4E49-9654-21BB0CFD8592}"/>
                </a:ext>
              </a:extLst>
            </p:cNvPr>
            <p:cNvSpPr txBox="1"/>
            <p:nvPr/>
          </p:nvSpPr>
          <p:spPr>
            <a:xfrm>
              <a:off x="1834037" y="296539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14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="" xmlns:a16="http://schemas.microsoft.com/office/drawing/2014/main" id="{B1292184-63BC-4B34-B229-71D43693491D}"/>
                </a:ext>
              </a:extLst>
            </p:cNvPr>
            <p:cNvSpPr txBox="1"/>
            <p:nvPr/>
          </p:nvSpPr>
          <p:spPr>
            <a:xfrm>
              <a:off x="4307371" y="2949252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14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4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="" xmlns:a16="http://schemas.microsoft.com/office/drawing/2014/main" id="{77113AC1-429D-4F66-80BD-E1F764B604CB}"/>
                </a:ext>
              </a:extLst>
            </p:cNvPr>
            <p:cNvSpPr txBox="1"/>
            <p:nvPr/>
          </p:nvSpPr>
          <p:spPr>
            <a:xfrm>
              <a:off x="7163446" y="2968669"/>
              <a:ext cx="3850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14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="" xmlns:a16="http://schemas.microsoft.com/office/drawing/2014/main" id="{CBA39408-F005-48F5-9910-596ED30EB834}"/>
                </a:ext>
              </a:extLst>
            </p:cNvPr>
            <p:cNvCxnSpPr/>
            <p:nvPr/>
          </p:nvCxnSpPr>
          <p:spPr>
            <a:xfrm flipH="1">
              <a:off x="4269950" y="619125"/>
              <a:ext cx="71943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>
              <a:extLst>
                <a:ext uri="{FF2B5EF4-FFF2-40B4-BE49-F238E27FC236}">
                  <a16:creationId xmlns="" xmlns:a16="http://schemas.microsoft.com/office/drawing/2014/main" id="{CF8C2F35-C251-4C0D-B6D9-6BD3DB9F3418}"/>
                </a:ext>
              </a:extLst>
            </p:cNvPr>
            <p:cNvGrpSpPr/>
            <p:nvPr/>
          </p:nvGrpSpPr>
          <p:grpSpPr>
            <a:xfrm>
              <a:off x="5981608" y="160436"/>
              <a:ext cx="2486117" cy="542774"/>
              <a:chOff x="5981608" y="160436"/>
              <a:chExt cx="2486117" cy="542774"/>
            </a:xfrm>
          </p:grpSpPr>
          <p:cxnSp>
            <p:nvCxnSpPr>
              <p:cNvPr id="21" name="连接符: 肘形 175">
                <a:extLst>
                  <a:ext uri="{FF2B5EF4-FFF2-40B4-BE49-F238E27FC236}">
                    <a16:creationId xmlns="" xmlns:a16="http://schemas.microsoft.com/office/drawing/2014/main" id="{6B412A22-B76D-4B08-ACA0-1E8C430ED84E}"/>
                  </a:ext>
                </a:extLst>
              </p:cNvPr>
              <p:cNvCxnSpPr/>
              <p:nvPr/>
            </p:nvCxnSpPr>
            <p:spPr>
              <a:xfrm>
                <a:off x="6490935" y="314325"/>
                <a:ext cx="1976790" cy="388885"/>
              </a:xfrm>
              <a:prstGeom prst="bentConnector3">
                <a:avLst>
                  <a:gd name="adj1" fmla="val 10011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文本框 21">
                <a:extLst>
                  <a:ext uri="{FF2B5EF4-FFF2-40B4-BE49-F238E27FC236}">
                    <a16:creationId xmlns="" xmlns:a16="http://schemas.microsoft.com/office/drawing/2014/main" id="{9F1F62E9-407D-4842-B152-F53204D1AF4D}"/>
                  </a:ext>
                </a:extLst>
              </p:cNvPr>
              <p:cNvSpPr txBox="1"/>
              <p:nvPr/>
            </p:nvSpPr>
            <p:spPr>
              <a:xfrm>
                <a:off x="5981608" y="160436"/>
                <a:ext cx="4844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4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1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endParaRPr lang="zh-CN" altLang="en-US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" name="直接箭头连接符 22">
                <a:extLst>
                  <a:ext uri="{FF2B5EF4-FFF2-40B4-BE49-F238E27FC236}">
                    <a16:creationId xmlns="" xmlns:a16="http://schemas.microsoft.com/office/drawing/2014/main" id="{23D95C70-9038-4B4E-ACA8-678EE7F1F62F}"/>
                  </a:ext>
                </a:extLst>
              </p:cNvPr>
              <p:cNvCxnSpPr/>
              <p:nvPr/>
            </p:nvCxnSpPr>
            <p:spPr>
              <a:xfrm flipH="1">
                <a:off x="7297301" y="619125"/>
                <a:ext cx="71943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文本框 19">
              <a:extLst>
                <a:ext uri="{FF2B5EF4-FFF2-40B4-BE49-F238E27FC236}">
                  <a16:creationId xmlns="" xmlns:a16="http://schemas.microsoft.com/office/drawing/2014/main" id="{2602871D-68A9-40CB-984C-0A9D1781B244}"/>
                </a:ext>
              </a:extLst>
            </p:cNvPr>
            <p:cNvSpPr txBox="1"/>
            <p:nvPr/>
          </p:nvSpPr>
          <p:spPr>
            <a:xfrm>
              <a:off x="5981608" y="145241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1" name="文本框 80">
            <a:extLst>
              <a:ext uri="{FF2B5EF4-FFF2-40B4-BE49-F238E27FC236}">
                <a16:creationId xmlns="" xmlns:a16="http://schemas.microsoft.com/office/drawing/2014/main" id="{982A098E-23F2-420E-A8E9-2607EB14A34C}"/>
              </a:ext>
            </a:extLst>
          </p:cNvPr>
          <p:cNvSpPr txBox="1"/>
          <p:nvPr/>
        </p:nvSpPr>
        <p:spPr>
          <a:xfrm>
            <a:off x="4065281" y="5498346"/>
            <a:ext cx="2895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a</a:t>
            </a:r>
            <a:r>
              <a:rPr lang="zh-CN" altLang="en-US" sz="2000" b="1" dirty="0" smtClean="0">
                <a:latin typeface="+mn-ea"/>
                <a:ea typeface="+mn-ea"/>
              </a:rPr>
              <a:t>）密码反馈模式加密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82" name="流程图: 联系 81"/>
          <p:cNvSpPr/>
          <p:nvPr/>
        </p:nvSpPr>
        <p:spPr bwMode="auto">
          <a:xfrm>
            <a:off x="1971646" y="4807046"/>
            <a:ext cx="176214" cy="17621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3" name="流程图: 联系 82"/>
          <p:cNvSpPr/>
          <p:nvPr/>
        </p:nvSpPr>
        <p:spPr bwMode="auto">
          <a:xfrm>
            <a:off x="4426616" y="4798935"/>
            <a:ext cx="176214" cy="17621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4" name="流程图: 联系 83"/>
          <p:cNvSpPr/>
          <p:nvPr/>
        </p:nvSpPr>
        <p:spPr bwMode="auto">
          <a:xfrm>
            <a:off x="7259599" y="4798563"/>
            <a:ext cx="176214" cy="17621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907931" y="4724599"/>
            <a:ext cx="99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4370781" y="4716252"/>
            <a:ext cx="99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7199332" y="4714120"/>
            <a:ext cx="99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直接箭头连接符 87">
            <a:extLst>
              <a:ext uri="{FF2B5EF4-FFF2-40B4-BE49-F238E27FC236}">
                <a16:creationId xmlns="" xmlns:a16="http://schemas.microsoft.com/office/drawing/2014/main" id="{089228C6-A770-4755-B556-952D82CAB89A}"/>
              </a:ext>
            </a:extLst>
          </p:cNvPr>
          <p:cNvCxnSpPr>
            <a:cxnSpLocks/>
          </p:cNvCxnSpPr>
          <p:nvPr/>
        </p:nvCxnSpPr>
        <p:spPr>
          <a:xfrm>
            <a:off x="5034427" y="3412098"/>
            <a:ext cx="1" cy="209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="" xmlns:a16="http://schemas.microsoft.com/office/drawing/2014/main" id="{089228C6-A770-4755-B556-952D82CAB89A}"/>
              </a:ext>
            </a:extLst>
          </p:cNvPr>
          <p:cNvCxnSpPr>
            <a:cxnSpLocks/>
          </p:cNvCxnSpPr>
          <p:nvPr/>
        </p:nvCxnSpPr>
        <p:spPr>
          <a:xfrm>
            <a:off x="5031847" y="3824967"/>
            <a:ext cx="1" cy="209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 bwMode="auto">
          <a:xfrm>
            <a:off x="4512156" y="5026409"/>
            <a:ext cx="12776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" name="文本框 90"/>
          <p:cNvSpPr txBox="1"/>
          <p:nvPr/>
        </p:nvSpPr>
        <p:spPr>
          <a:xfrm>
            <a:off x="2221939" y="2579409"/>
            <a:ext cx="686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zh-CN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834896" y="2996952"/>
            <a:ext cx="686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zh-CN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8697416" y="2996952"/>
            <a:ext cx="686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zh-CN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en-US" altLang="zh-CN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00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175150" cy="762000"/>
          </a:xfrm>
        </p:spPr>
        <p:txBody>
          <a:bodyPr/>
          <a:lstStyle/>
          <a:p>
            <a:r>
              <a:rPr lang="en-US" altLang="zh-CN" sz="6000" dirty="0" smtClean="0"/>
              <a:t>4.</a:t>
            </a:r>
            <a:r>
              <a:rPr lang="zh-CN" altLang="en-US" sz="6000" dirty="0" smtClean="0"/>
              <a:t>密码反馈模式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0696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4.2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运行模式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14</a:t>
            </a:fld>
            <a:r>
              <a:rPr lang="en-US" altLang="zh-CN" dirty="0" smtClean="0"/>
              <a:t>/22</a:t>
            </a:r>
            <a:endParaRPr lang="en-US" altLang="zh-CN" dirty="0"/>
          </a:p>
        </p:txBody>
      </p: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9DAFCA73-2754-4E6B-A17D-B6EB0BAF26DE}"/>
              </a:ext>
            </a:extLst>
          </p:cNvPr>
          <p:cNvGrpSpPr/>
          <p:nvPr/>
        </p:nvGrpSpPr>
        <p:grpSpPr>
          <a:xfrm>
            <a:off x="1064568" y="2378843"/>
            <a:ext cx="8055155" cy="3096786"/>
            <a:chOff x="998031" y="3760148"/>
            <a:chExt cx="8055155" cy="3096786"/>
          </a:xfrm>
        </p:grpSpPr>
        <p:grpSp>
          <p:nvGrpSpPr>
            <p:cNvPr id="9" name="组合 8">
              <a:extLst>
                <a:ext uri="{FF2B5EF4-FFF2-40B4-BE49-F238E27FC236}">
                  <a16:creationId xmlns="" xmlns:a16="http://schemas.microsoft.com/office/drawing/2014/main" id="{06A1A9C1-625E-4D41-B2D0-A5612D4D13A5}"/>
                </a:ext>
              </a:extLst>
            </p:cNvPr>
            <p:cNvGrpSpPr/>
            <p:nvPr/>
          </p:nvGrpSpPr>
          <p:grpSpPr>
            <a:xfrm>
              <a:off x="998031" y="4302922"/>
              <a:ext cx="2195788" cy="2276475"/>
              <a:chOff x="776012" y="1428750"/>
              <a:chExt cx="2195788" cy="2276475"/>
            </a:xfrm>
          </p:grpSpPr>
          <p:sp>
            <p:nvSpPr>
              <p:cNvPr id="69" name="矩形 68">
                <a:extLst>
                  <a:ext uri="{FF2B5EF4-FFF2-40B4-BE49-F238E27FC236}">
                    <a16:creationId xmlns="" xmlns:a16="http://schemas.microsoft.com/office/drawing/2014/main" id="{BA2DD193-B441-4954-8592-4E7FF2FE8EB4}"/>
                  </a:ext>
                </a:extLst>
              </p:cNvPr>
              <p:cNvSpPr/>
              <p:nvPr/>
            </p:nvSpPr>
            <p:spPr>
              <a:xfrm>
                <a:off x="1181100" y="1428750"/>
                <a:ext cx="1790700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移位寄存器</a:t>
                </a:r>
                <a:endPara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  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</a:t>
                </a:r>
                <a:r>
                  <a:rPr lang="en-US" altLang="zh-CN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="" xmlns:a16="http://schemas.microsoft.com/office/drawing/2014/main" id="{ABB44C57-E347-42BE-96B9-529D0C692A10}"/>
                  </a:ext>
                </a:extLst>
              </p:cNvPr>
              <p:cNvSpPr/>
              <p:nvPr/>
            </p:nvSpPr>
            <p:spPr>
              <a:xfrm>
                <a:off x="1524001" y="2133600"/>
                <a:ext cx="1104900" cy="2000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加密</a:t>
                </a: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="" xmlns:a16="http://schemas.microsoft.com/office/drawing/2014/main" id="{A102720E-A100-41B3-9809-D41B48B1927F}"/>
                  </a:ext>
                </a:extLst>
              </p:cNvPr>
              <p:cNvSpPr/>
              <p:nvPr/>
            </p:nvSpPr>
            <p:spPr>
              <a:xfrm>
                <a:off x="1181104" y="2543175"/>
                <a:ext cx="1790691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选择             丢弃</a:t>
                </a:r>
                <a:endPara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      </a:t>
                </a:r>
                <a:r>
                  <a:rPr lang="en-US" altLang="zh-CN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cxnSp>
            <p:nvCxnSpPr>
              <p:cNvPr id="72" name="直接箭头连接符 71">
                <a:extLst>
                  <a:ext uri="{FF2B5EF4-FFF2-40B4-BE49-F238E27FC236}">
                    <a16:creationId xmlns="" xmlns:a16="http://schemas.microsoft.com/office/drawing/2014/main" id="{3A376CE9-FD82-4F4C-8D86-F49A8D0283AA}"/>
                  </a:ext>
                </a:extLst>
              </p:cNvPr>
              <p:cNvCxnSpPr>
                <a:cxnSpLocks/>
                <a:stCxn id="69" idx="2"/>
                <a:endCxn id="70" idx="0"/>
              </p:cNvCxnSpPr>
              <p:nvPr/>
            </p:nvCxnSpPr>
            <p:spPr>
              <a:xfrm>
                <a:off x="2076450" y="1924050"/>
                <a:ext cx="1" cy="2095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箭头连接符 72">
                <a:extLst>
                  <a:ext uri="{FF2B5EF4-FFF2-40B4-BE49-F238E27FC236}">
                    <a16:creationId xmlns="" xmlns:a16="http://schemas.microsoft.com/office/drawing/2014/main" id="{1B967434-4C4A-49D6-B1D2-93B0C0CF6DCF}"/>
                  </a:ext>
                </a:extLst>
              </p:cNvPr>
              <p:cNvCxnSpPr>
                <a:cxnSpLocks/>
                <a:stCxn id="70" idx="2"/>
                <a:endCxn id="71" idx="0"/>
              </p:cNvCxnSpPr>
              <p:nvPr/>
            </p:nvCxnSpPr>
            <p:spPr>
              <a:xfrm flipH="1">
                <a:off x="2076450" y="2333625"/>
                <a:ext cx="1" cy="2095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>
                <a:extLst>
                  <a:ext uri="{FF2B5EF4-FFF2-40B4-BE49-F238E27FC236}">
                    <a16:creationId xmlns="" xmlns:a16="http://schemas.microsoft.com/office/drawing/2014/main" id="{3673E448-FB83-4A92-80FE-499592A12B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20" y="3038475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>
                <a:extLst>
                  <a:ext uri="{FF2B5EF4-FFF2-40B4-BE49-F238E27FC236}">
                    <a16:creationId xmlns="" xmlns:a16="http://schemas.microsoft.com/office/drawing/2014/main" id="{E56539B3-FCAA-4C8F-9903-461DF4823E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19" y="3448050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箭头连接符 75">
                <a:extLst>
                  <a:ext uri="{FF2B5EF4-FFF2-40B4-BE49-F238E27FC236}">
                    <a16:creationId xmlns="" xmlns:a16="http://schemas.microsoft.com/office/drawing/2014/main" id="{77B5003B-825A-4732-91BC-DDC3419E5890}"/>
                  </a:ext>
                </a:extLst>
              </p:cNvPr>
              <p:cNvCxnSpPr>
                <a:cxnSpLocks/>
                <a:endCxn id="70" idx="1"/>
              </p:cNvCxnSpPr>
              <p:nvPr/>
            </p:nvCxnSpPr>
            <p:spPr>
              <a:xfrm>
                <a:off x="1076325" y="2233613"/>
                <a:ext cx="44767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文本框 76">
                <a:extLst>
                  <a:ext uri="{FF2B5EF4-FFF2-40B4-BE49-F238E27FC236}">
                    <a16:creationId xmlns="" xmlns:a16="http://schemas.microsoft.com/office/drawing/2014/main" id="{1E7AC1AE-114B-49CB-927C-AD4C4196197C}"/>
                  </a:ext>
                </a:extLst>
              </p:cNvPr>
              <p:cNvSpPr txBox="1"/>
              <p:nvPr/>
            </p:nvSpPr>
            <p:spPr>
              <a:xfrm>
                <a:off x="776012" y="2079723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8" name="直接连接符 77">
                <a:extLst>
                  <a:ext uri="{FF2B5EF4-FFF2-40B4-BE49-F238E27FC236}">
                    <a16:creationId xmlns="" xmlns:a16="http://schemas.microsoft.com/office/drawing/2014/main" id="{6EAB0506-F45C-4C22-8BED-06C5B042EE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4537" y="1971675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>
                <a:extLst>
                  <a:ext uri="{FF2B5EF4-FFF2-40B4-BE49-F238E27FC236}">
                    <a16:creationId xmlns="" xmlns:a16="http://schemas.microsoft.com/office/drawing/2014/main" id="{63888294-050C-4005-9692-5E880D0F1A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4537" y="2366962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="" xmlns:a16="http://schemas.microsoft.com/office/drawing/2014/main" id="{2A141318-5558-4FB8-9E24-9D7B31D16A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7809" y="3114674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文本框 80">
                <a:extLst>
                  <a:ext uri="{FF2B5EF4-FFF2-40B4-BE49-F238E27FC236}">
                    <a16:creationId xmlns="" xmlns:a16="http://schemas.microsoft.com/office/drawing/2014/main" id="{95057445-CF32-44A3-9B0E-FFE7CF8AB2CF}"/>
                  </a:ext>
                </a:extLst>
              </p:cNvPr>
              <p:cNvSpPr txBox="1"/>
              <p:nvPr/>
            </p:nvSpPr>
            <p:spPr>
              <a:xfrm>
                <a:off x="2176047" y="1870173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="" xmlns:a16="http://schemas.microsoft.com/office/drawing/2014/main" id="{CB47A90B-63DB-408B-8401-DAD6F103A648}"/>
                  </a:ext>
                </a:extLst>
              </p:cNvPr>
              <p:cNvSpPr txBox="1"/>
              <p:nvPr/>
            </p:nvSpPr>
            <p:spPr>
              <a:xfrm>
                <a:off x="2183397" y="2265460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="" xmlns:a16="http://schemas.microsoft.com/office/drawing/2014/main" id="{0376FA7D-CCEE-44BC-ABE5-4FB734313B50}"/>
                  </a:ext>
                </a:extLst>
              </p:cNvPr>
              <p:cNvSpPr txBox="1"/>
              <p:nvPr/>
            </p:nvSpPr>
            <p:spPr>
              <a:xfrm>
                <a:off x="1650335" y="3013174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="" xmlns:a16="http://schemas.microsoft.com/office/drawing/2014/main" id="{0ACF7BC1-D283-4D26-8658-D920BEB5D7F3}"/>
                </a:ext>
              </a:extLst>
            </p:cNvPr>
            <p:cNvGrpSpPr/>
            <p:nvPr/>
          </p:nvGrpSpPr>
          <p:grpSpPr>
            <a:xfrm>
              <a:off x="3498153" y="4302922"/>
              <a:ext cx="2195788" cy="2276475"/>
              <a:chOff x="776012" y="1428750"/>
              <a:chExt cx="2195788" cy="2276475"/>
            </a:xfrm>
          </p:grpSpPr>
          <p:sp>
            <p:nvSpPr>
              <p:cNvPr id="54" name="矩形 53">
                <a:extLst>
                  <a:ext uri="{FF2B5EF4-FFF2-40B4-BE49-F238E27FC236}">
                    <a16:creationId xmlns="" xmlns:a16="http://schemas.microsoft.com/office/drawing/2014/main" id="{812E94D6-C272-4B70-A48B-BDFB52D136F9}"/>
                  </a:ext>
                </a:extLst>
              </p:cNvPr>
              <p:cNvSpPr/>
              <p:nvPr/>
            </p:nvSpPr>
            <p:spPr>
              <a:xfrm>
                <a:off x="1181100" y="1428750"/>
                <a:ext cx="1790700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移位寄存器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  </a:t>
                </a:r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</a:t>
                </a:r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="" xmlns:a16="http://schemas.microsoft.com/office/drawing/2014/main" id="{FCFCC400-09C0-4255-9376-BFFF39813F70}"/>
                  </a:ext>
                </a:extLst>
              </p:cNvPr>
              <p:cNvSpPr/>
              <p:nvPr/>
            </p:nvSpPr>
            <p:spPr>
              <a:xfrm>
                <a:off x="1524001" y="2133600"/>
                <a:ext cx="1104900" cy="2000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加密</a:t>
                </a: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="" xmlns:a16="http://schemas.microsoft.com/office/drawing/2014/main" id="{5403C79B-F324-4B85-95B0-CB8732A66C4D}"/>
                  </a:ext>
                </a:extLst>
              </p:cNvPr>
              <p:cNvSpPr/>
              <p:nvPr/>
            </p:nvSpPr>
            <p:spPr>
              <a:xfrm>
                <a:off x="1181104" y="2543175"/>
                <a:ext cx="1790691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选择             丢弃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      </a:t>
                </a:r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cxnSp>
            <p:nvCxnSpPr>
              <p:cNvPr id="57" name="直接箭头连接符 56">
                <a:extLst>
                  <a:ext uri="{FF2B5EF4-FFF2-40B4-BE49-F238E27FC236}">
                    <a16:creationId xmlns="" xmlns:a16="http://schemas.microsoft.com/office/drawing/2014/main" id="{1184116D-5CDE-4A5C-B05C-B364A0056406}"/>
                  </a:ext>
                </a:extLst>
              </p:cNvPr>
              <p:cNvCxnSpPr>
                <a:cxnSpLocks/>
                <a:stCxn id="54" idx="2"/>
                <a:endCxn id="55" idx="0"/>
              </p:cNvCxnSpPr>
              <p:nvPr/>
            </p:nvCxnSpPr>
            <p:spPr>
              <a:xfrm>
                <a:off x="2076450" y="1924050"/>
                <a:ext cx="1" cy="2095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>
                <a:extLst>
                  <a:ext uri="{FF2B5EF4-FFF2-40B4-BE49-F238E27FC236}">
                    <a16:creationId xmlns="" xmlns:a16="http://schemas.microsoft.com/office/drawing/2014/main" id="{BC486FF9-D771-426C-B8F3-73C4171B3769}"/>
                  </a:ext>
                </a:extLst>
              </p:cNvPr>
              <p:cNvCxnSpPr>
                <a:cxnSpLocks/>
                <a:stCxn id="55" idx="2"/>
                <a:endCxn id="56" idx="0"/>
              </p:cNvCxnSpPr>
              <p:nvPr/>
            </p:nvCxnSpPr>
            <p:spPr>
              <a:xfrm flipH="1">
                <a:off x="2076450" y="2333625"/>
                <a:ext cx="1" cy="2095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>
                <a:extLst>
                  <a:ext uri="{FF2B5EF4-FFF2-40B4-BE49-F238E27FC236}">
                    <a16:creationId xmlns="" xmlns:a16="http://schemas.microsoft.com/office/drawing/2014/main" id="{7A211BC6-B333-45AA-9312-4AEA9294C7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20" y="3038475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59">
                <a:extLst>
                  <a:ext uri="{FF2B5EF4-FFF2-40B4-BE49-F238E27FC236}">
                    <a16:creationId xmlns="" xmlns:a16="http://schemas.microsoft.com/office/drawing/2014/main" id="{404A7853-4FD7-4C0F-87A0-49D794D559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19" y="3448050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>
                <a:extLst>
                  <a:ext uri="{FF2B5EF4-FFF2-40B4-BE49-F238E27FC236}">
                    <a16:creationId xmlns="" xmlns:a16="http://schemas.microsoft.com/office/drawing/2014/main" id="{8357EB33-983E-466C-B8B3-983D62299BE4}"/>
                  </a:ext>
                </a:extLst>
              </p:cNvPr>
              <p:cNvCxnSpPr>
                <a:cxnSpLocks/>
                <a:endCxn id="55" idx="1"/>
              </p:cNvCxnSpPr>
              <p:nvPr/>
            </p:nvCxnSpPr>
            <p:spPr>
              <a:xfrm>
                <a:off x="1076325" y="2233613"/>
                <a:ext cx="44767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>
                <a:extLst>
                  <a:ext uri="{FF2B5EF4-FFF2-40B4-BE49-F238E27FC236}">
                    <a16:creationId xmlns="" xmlns:a16="http://schemas.microsoft.com/office/drawing/2014/main" id="{5C09E562-1DCE-4590-A408-9F8318DA3801}"/>
                  </a:ext>
                </a:extLst>
              </p:cNvPr>
              <p:cNvSpPr txBox="1"/>
              <p:nvPr/>
            </p:nvSpPr>
            <p:spPr>
              <a:xfrm>
                <a:off x="776012" y="2079723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3" name="直接连接符 62">
                <a:extLst>
                  <a:ext uri="{FF2B5EF4-FFF2-40B4-BE49-F238E27FC236}">
                    <a16:creationId xmlns="" xmlns:a16="http://schemas.microsoft.com/office/drawing/2014/main" id="{8C159250-FF1E-48C1-86CB-DD0EA97E7C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4537" y="1971675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>
                <a:extLst>
                  <a:ext uri="{FF2B5EF4-FFF2-40B4-BE49-F238E27FC236}">
                    <a16:creationId xmlns="" xmlns:a16="http://schemas.microsoft.com/office/drawing/2014/main" id="{50174354-7BF0-4D81-8131-90FEC13DB5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4537" y="2366962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="" xmlns:a16="http://schemas.microsoft.com/office/drawing/2014/main" id="{04D70C23-E39D-4FB7-BDF6-1E4975BEEB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7809" y="3114674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>
                <a:extLst>
                  <a:ext uri="{FF2B5EF4-FFF2-40B4-BE49-F238E27FC236}">
                    <a16:creationId xmlns="" xmlns:a16="http://schemas.microsoft.com/office/drawing/2014/main" id="{AEF810A2-DB62-46B6-80A7-7AA61AAAFB2F}"/>
                  </a:ext>
                </a:extLst>
              </p:cNvPr>
              <p:cNvSpPr txBox="1"/>
              <p:nvPr/>
            </p:nvSpPr>
            <p:spPr>
              <a:xfrm>
                <a:off x="2176047" y="1870173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="" xmlns:a16="http://schemas.microsoft.com/office/drawing/2014/main" id="{AB878570-2A7F-4DE8-93DA-E90C017E84CA}"/>
                  </a:ext>
                </a:extLst>
              </p:cNvPr>
              <p:cNvSpPr txBox="1"/>
              <p:nvPr/>
            </p:nvSpPr>
            <p:spPr>
              <a:xfrm>
                <a:off x="2183397" y="2265460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="" xmlns:a16="http://schemas.microsoft.com/office/drawing/2014/main" id="{1796614E-F34F-404D-8DC7-313FC89650FE}"/>
                  </a:ext>
                </a:extLst>
              </p:cNvPr>
              <p:cNvSpPr txBox="1"/>
              <p:nvPr/>
            </p:nvSpPr>
            <p:spPr>
              <a:xfrm>
                <a:off x="1650335" y="3013174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="" xmlns:a16="http://schemas.microsoft.com/office/drawing/2014/main" id="{3F85340F-6A93-4B4B-978F-301CDAE585E4}"/>
                </a:ext>
              </a:extLst>
            </p:cNvPr>
            <p:cNvGrpSpPr/>
            <p:nvPr/>
          </p:nvGrpSpPr>
          <p:grpSpPr>
            <a:xfrm>
              <a:off x="6391649" y="4302922"/>
              <a:ext cx="2195788" cy="2276475"/>
              <a:chOff x="776012" y="1428750"/>
              <a:chExt cx="2195788" cy="2276475"/>
            </a:xfrm>
          </p:grpSpPr>
          <p:sp>
            <p:nvSpPr>
              <p:cNvPr id="39" name="矩形 38">
                <a:extLst>
                  <a:ext uri="{FF2B5EF4-FFF2-40B4-BE49-F238E27FC236}">
                    <a16:creationId xmlns="" xmlns:a16="http://schemas.microsoft.com/office/drawing/2014/main" id="{36E2166A-AA9A-47D0-926E-5F1CFBD489F1}"/>
                  </a:ext>
                </a:extLst>
              </p:cNvPr>
              <p:cNvSpPr/>
              <p:nvPr/>
            </p:nvSpPr>
            <p:spPr>
              <a:xfrm>
                <a:off x="1181100" y="1428750"/>
                <a:ext cx="1790700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移位寄存器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  </a:t>
                </a:r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</a:t>
                </a:r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="" xmlns:a16="http://schemas.microsoft.com/office/drawing/2014/main" id="{5FE34EBA-0157-47E3-AA40-0A26DEEA5DC8}"/>
                  </a:ext>
                </a:extLst>
              </p:cNvPr>
              <p:cNvSpPr/>
              <p:nvPr/>
            </p:nvSpPr>
            <p:spPr>
              <a:xfrm>
                <a:off x="1524001" y="2133600"/>
                <a:ext cx="1104900" cy="2000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加密</a:t>
                </a: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="" xmlns:a16="http://schemas.microsoft.com/office/drawing/2014/main" id="{CD7A3F3E-0D07-43B3-AEEF-E2242CF22D02}"/>
                  </a:ext>
                </a:extLst>
              </p:cNvPr>
              <p:cNvSpPr/>
              <p:nvPr/>
            </p:nvSpPr>
            <p:spPr>
              <a:xfrm>
                <a:off x="1181104" y="2543175"/>
                <a:ext cx="1790691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选择             丢弃</a:t>
                </a:r>
                <a:endPara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      </a:t>
                </a:r>
                <a:r>
                  <a:rPr lang="en-US" altLang="zh-CN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cxnSp>
            <p:nvCxnSpPr>
              <p:cNvPr id="42" name="直接箭头连接符 41">
                <a:extLst>
                  <a:ext uri="{FF2B5EF4-FFF2-40B4-BE49-F238E27FC236}">
                    <a16:creationId xmlns="" xmlns:a16="http://schemas.microsoft.com/office/drawing/2014/main" id="{EC1BDE41-5373-4C9D-ACFB-DF3617842819}"/>
                  </a:ext>
                </a:extLst>
              </p:cNvPr>
              <p:cNvCxnSpPr>
                <a:cxnSpLocks/>
                <a:stCxn id="39" idx="2"/>
                <a:endCxn id="40" idx="0"/>
              </p:cNvCxnSpPr>
              <p:nvPr/>
            </p:nvCxnSpPr>
            <p:spPr>
              <a:xfrm>
                <a:off x="2076450" y="1924050"/>
                <a:ext cx="1" cy="2095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>
                <a:extLst>
                  <a:ext uri="{FF2B5EF4-FFF2-40B4-BE49-F238E27FC236}">
                    <a16:creationId xmlns="" xmlns:a16="http://schemas.microsoft.com/office/drawing/2014/main" id="{F3D70EAF-2632-42FA-8BAB-5A2DEA53256C}"/>
                  </a:ext>
                </a:extLst>
              </p:cNvPr>
              <p:cNvCxnSpPr>
                <a:cxnSpLocks/>
                <a:stCxn id="40" idx="2"/>
                <a:endCxn id="41" idx="0"/>
              </p:cNvCxnSpPr>
              <p:nvPr/>
            </p:nvCxnSpPr>
            <p:spPr>
              <a:xfrm flipH="1">
                <a:off x="2076450" y="2333625"/>
                <a:ext cx="1" cy="2095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="" xmlns:a16="http://schemas.microsoft.com/office/drawing/2014/main" id="{C07257F7-4B4D-4DA0-9B49-E41963FE9D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20" y="3038475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>
                <a:extLst>
                  <a:ext uri="{FF2B5EF4-FFF2-40B4-BE49-F238E27FC236}">
                    <a16:creationId xmlns="" xmlns:a16="http://schemas.microsoft.com/office/drawing/2014/main" id="{678881C8-1200-4CB9-9146-582E3357D8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19" y="3448050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>
                <a:extLst>
                  <a:ext uri="{FF2B5EF4-FFF2-40B4-BE49-F238E27FC236}">
                    <a16:creationId xmlns="" xmlns:a16="http://schemas.microsoft.com/office/drawing/2014/main" id="{A21462BE-4B79-4C5E-845D-2F821F1C4367}"/>
                  </a:ext>
                </a:extLst>
              </p:cNvPr>
              <p:cNvCxnSpPr>
                <a:cxnSpLocks/>
                <a:endCxn id="40" idx="1"/>
              </p:cNvCxnSpPr>
              <p:nvPr/>
            </p:nvCxnSpPr>
            <p:spPr>
              <a:xfrm>
                <a:off x="1076325" y="2233613"/>
                <a:ext cx="44767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本框 46">
                <a:extLst>
                  <a:ext uri="{FF2B5EF4-FFF2-40B4-BE49-F238E27FC236}">
                    <a16:creationId xmlns="" xmlns:a16="http://schemas.microsoft.com/office/drawing/2014/main" id="{774259B7-7E8E-45DA-8F70-DC2749BB4F66}"/>
                  </a:ext>
                </a:extLst>
              </p:cNvPr>
              <p:cNvSpPr txBox="1"/>
              <p:nvPr/>
            </p:nvSpPr>
            <p:spPr>
              <a:xfrm>
                <a:off x="776012" y="2079723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8" name="直接连接符 47">
                <a:extLst>
                  <a:ext uri="{FF2B5EF4-FFF2-40B4-BE49-F238E27FC236}">
                    <a16:creationId xmlns="" xmlns:a16="http://schemas.microsoft.com/office/drawing/2014/main" id="{8D374568-4208-4369-A995-A91E15BD84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4537" y="1971675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="" xmlns:a16="http://schemas.microsoft.com/office/drawing/2014/main" id="{73EBAC79-8AB2-4000-AA4F-C65F0FFFDB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4537" y="2366962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="" xmlns:a16="http://schemas.microsoft.com/office/drawing/2014/main" id="{2A5BE07B-7ECC-4C97-A43E-A6F1F62813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7809" y="3114674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文本框 50">
                <a:extLst>
                  <a:ext uri="{FF2B5EF4-FFF2-40B4-BE49-F238E27FC236}">
                    <a16:creationId xmlns="" xmlns:a16="http://schemas.microsoft.com/office/drawing/2014/main" id="{37C45203-D3EF-4317-87EE-C0C5FBD2B905}"/>
                  </a:ext>
                </a:extLst>
              </p:cNvPr>
              <p:cNvSpPr txBox="1"/>
              <p:nvPr/>
            </p:nvSpPr>
            <p:spPr>
              <a:xfrm>
                <a:off x="2176047" y="1870173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="" xmlns:a16="http://schemas.microsoft.com/office/drawing/2014/main" id="{83A35752-ECEF-4697-84B0-E730465B2B48}"/>
                  </a:ext>
                </a:extLst>
              </p:cNvPr>
              <p:cNvSpPr txBox="1"/>
              <p:nvPr/>
            </p:nvSpPr>
            <p:spPr>
              <a:xfrm>
                <a:off x="2183397" y="2265460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="" xmlns:a16="http://schemas.microsoft.com/office/drawing/2014/main" id="{4C021F0C-26D2-463B-96AA-2BDF80F5921A}"/>
                  </a:ext>
                </a:extLst>
              </p:cNvPr>
              <p:cNvSpPr txBox="1"/>
              <p:nvPr/>
            </p:nvSpPr>
            <p:spPr>
              <a:xfrm>
                <a:off x="1650335" y="3013174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="" xmlns:a16="http://schemas.microsoft.com/office/drawing/2014/main" id="{C780F1C1-F246-4CFB-B487-93620A745B59}"/>
                </a:ext>
              </a:extLst>
            </p:cNvPr>
            <p:cNvSpPr txBox="1"/>
            <p:nvPr/>
          </p:nvSpPr>
          <p:spPr>
            <a:xfrm>
              <a:off x="5935302" y="4976577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="" xmlns:a16="http://schemas.microsoft.com/office/drawing/2014/main" id="{92CF01D3-7ED7-4E8C-AE5D-033B63DF1DDE}"/>
                </a:ext>
              </a:extLst>
            </p:cNvPr>
            <p:cNvCxnSpPr/>
            <p:nvPr/>
          </p:nvCxnSpPr>
          <p:spPr>
            <a:xfrm flipH="1">
              <a:off x="4244128" y="4200525"/>
              <a:ext cx="71943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>
              <a:extLst>
                <a:ext uri="{FF2B5EF4-FFF2-40B4-BE49-F238E27FC236}">
                  <a16:creationId xmlns="" xmlns:a16="http://schemas.microsoft.com/office/drawing/2014/main" id="{AFD7079B-2D9A-492C-A6EB-76FE2D23FCE0}"/>
                </a:ext>
              </a:extLst>
            </p:cNvPr>
            <p:cNvGrpSpPr/>
            <p:nvPr/>
          </p:nvGrpSpPr>
          <p:grpSpPr>
            <a:xfrm>
              <a:off x="5920387" y="3760148"/>
              <a:ext cx="2486117" cy="542774"/>
              <a:chOff x="5981608" y="160436"/>
              <a:chExt cx="2486117" cy="542774"/>
            </a:xfrm>
          </p:grpSpPr>
          <p:cxnSp>
            <p:nvCxnSpPr>
              <p:cNvPr id="36" name="连接符: 肘形 187">
                <a:extLst>
                  <a:ext uri="{FF2B5EF4-FFF2-40B4-BE49-F238E27FC236}">
                    <a16:creationId xmlns="" xmlns:a16="http://schemas.microsoft.com/office/drawing/2014/main" id="{74D7E7A0-1B5E-4FD4-ADDE-D57A0515E13B}"/>
                  </a:ext>
                </a:extLst>
              </p:cNvPr>
              <p:cNvCxnSpPr/>
              <p:nvPr/>
            </p:nvCxnSpPr>
            <p:spPr>
              <a:xfrm>
                <a:off x="6490935" y="314325"/>
                <a:ext cx="1976790" cy="388885"/>
              </a:xfrm>
              <a:prstGeom prst="bentConnector3">
                <a:avLst>
                  <a:gd name="adj1" fmla="val 10011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>
                <a:extLst>
                  <a:ext uri="{FF2B5EF4-FFF2-40B4-BE49-F238E27FC236}">
                    <a16:creationId xmlns="" xmlns:a16="http://schemas.microsoft.com/office/drawing/2014/main" id="{8664D7CB-5732-4F4C-AD65-9834134A122D}"/>
                  </a:ext>
                </a:extLst>
              </p:cNvPr>
              <p:cNvSpPr txBox="1"/>
              <p:nvPr/>
            </p:nvSpPr>
            <p:spPr>
              <a:xfrm>
                <a:off x="5981608" y="160436"/>
                <a:ext cx="4844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4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1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endParaRPr lang="zh-CN" altLang="en-US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8" name="直接箭头连接符 37">
                <a:extLst>
                  <a:ext uri="{FF2B5EF4-FFF2-40B4-BE49-F238E27FC236}">
                    <a16:creationId xmlns="" xmlns:a16="http://schemas.microsoft.com/office/drawing/2014/main" id="{20400397-79E8-4E23-A994-01D03C2454A6}"/>
                  </a:ext>
                </a:extLst>
              </p:cNvPr>
              <p:cNvCxnSpPr/>
              <p:nvPr/>
            </p:nvCxnSpPr>
            <p:spPr>
              <a:xfrm flipH="1">
                <a:off x="7297301" y="619125"/>
                <a:ext cx="71943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文本框 14">
              <a:extLst>
                <a:ext uri="{FF2B5EF4-FFF2-40B4-BE49-F238E27FC236}">
                  <a16:creationId xmlns="" xmlns:a16="http://schemas.microsoft.com/office/drawing/2014/main" id="{B1C262BC-380D-4194-8F4D-0495D7ED974A}"/>
                </a:ext>
              </a:extLst>
            </p:cNvPr>
            <p:cNvSpPr txBox="1"/>
            <p:nvPr/>
          </p:nvSpPr>
          <p:spPr>
            <a:xfrm>
              <a:off x="3413108" y="5447409"/>
              <a:ext cx="2551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zh-CN" alt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连接符: 肘形 198">
              <a:extLst>
                <a:ext uri="{FF2B5EF4-FFF2-40B4-BE49-F238E27FC236}">
                  <a16:creationId xmlns="" xmlns:a16="http://schemas.microsoft.com/office/drawing/2014/main" id="{80C7C5C7-E6E5-4A13-A4DC-7F8596D236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1327" y="4302922"/>
              <a:ext cx="1980000" cy="1764000"/>
            </a:xfrm>
            <a:prstGeom prst="bentConnector4">
              <a:avLst>
                <a:gd name="adj1" fmla="val -40"/>
                <a:gd name="adj2" fmla="val 111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="" xmlns:a16="http://schemas.microsoft.com/office/drawing/2014/main" id="{B221A8B2-0E86-4AB7-AD9C-2CF55D6144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9931" y="5573021"/>
              <a:ext cx="123824" cy="104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17">
              <a:extLst>
                <a:ext uri="{FF2B5EF4-FFF2-40B4-BE49-F238E27FC236}">
                  <a16:creationId xmlns="" xmlns:a16="http://schemas.microsoft.com/office/drawing/2014/main" id="{56D84D6B-0A63-48A5-9903-E58E44228765}"/>
                </a:ext>
              </a:extLst>
            </p:cNvPr>
            <p:cNvGrpSpPr/>
            <p:nvPr/>
          </p:nvGrpSpPr>
          <p:grpSpPr>
            <a:xfrm>
              <a:off x="1941945" y="5928583"/>
              <a:ext cx="1613071" cy="479064"/>
              <a:chOff x="1845648" y="6129344"/>
              <a:chExt cx="1613071" cy="479064"/>
            </a:xfrm>
          </p:grpSpPr>
          <p:sp>
            <p:nvSpPr>
              <p:cNvPr id="32" name="文本框 31">
                <a:extLst>
                  <a:ext uri="{FF2B5EF4-FFF2-40B4-BE49-F238E27FC236}">
                    <a16:creationId xmlns="" xmlns:a16="http://schemas.microsoft.com/office/drawing/2014/main" id="{4011E08B-0FBC-43DE-899E-DE143B5677DE}"/>
                  </a:ext>
                </a:extLst>
              </p:cNvPr>
              <p:cNvSpPr txBox="1"/>
              <p:nvPr/>
            </p:nvSpPr>
            <p:spPr>
              <a:xfrm>
                <a:off x="2259935" y="6129344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3" name="直接箭头连接符 32">
                <a:extLst>
                  <a:ext uri="{FF2B5EF4-FFF2-40B4-BE49-F238E27FC236}">
                    <a16:creationId xmlns="" xmlns:a16="http://schemas.microsoft.com/office/drawing/2014/main" id="{DEDB9D9F-1774-467B-8192-5C76FD9ABD90}"/>
                  </a:ext>
                </a:extLst>
              </p:cNvPr>
              <p:cNvCxnSpPr>
                <a:cxnSpLocks/>
                <a:stCxn id="34" idx="1"/>
              </p:cNvCxnSpPr>
              <p:nvPr/>
            </p:nvCxnSpPr>
            <p:spPr>
              <a:xfrm flipH="1" flipV="1">
                <a:off x="1845648" y="6446783"/>
                <a:ext cx="1248869" cy="77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文本框 33">
                <a:extLst>
                  <a:ext uri="{FF2B5EF4-FFF2-40B4-BE49-F238E27FC236}">
                    <a16:creationId xmlns="" xmlns:a16="http://schemas.microsoft.com/office/drawing/2014/main" id="{1A181C35-E216-46FE-A0DE-FD139C951420}"/>
                  </a:ext>
                </a:extLst>
              </p:cNvPr>
              <p:cNvSpPr txBox="1"/>
              <p:nvPr/>
            </p:nvSpPr>
            <p:spPr>
              <a:xfrm>
                <a:off x="3094517" y="6300631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4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5" name="直接连接符 34">
                <a:extLst>
                  <a:ext uri="{FF2B5EF4-FFF2-40B4-BE49-F238E27FC236}">
                    <a16:creationId xmlns="" xmlns:a16="http://schemas.microsoft.com/office/drawing/2014/main" id="{7A9986D9-72B8-4ED0-B6D0-037B28F0E9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690" y="6398422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="" xmlns:a16="http://schemas.microsoft.com/office/drawing/2014/main" id="{041779EA-3AED-4369-820F-FB7CE5B67882}"/>
                </a:ext>
              </a:extLst>
            </p:cNvPr>
            <p:cNvGrpSpPr/>
            <p:nvPr/>
          </p:nvGrpSpPr>
          <p:grpSpPr>
            <a:xfrm>
              <a:off x="4433549" y="5919194"/>
              <a:ext cx="1712188" cy="475353"/>
              <a:chOff x="1831740" y="6129344"/>
              <a:chExt cx="1712188" cy="475353"/>
            </a:xfrm>
          </p:grpSpPr>
          <p:sp>
            <p:nvSpPr>
              <p:cNvPr id="28" name="文本框 27">
                <a:extLst>
                  <a:ext uri="{FF2B5EF4-FFF2-40B4-BE49-F238E27FC236}">
                    <a16:creationId xmlns="" xmlns:a16="http://schemas.microsoft.com/office/drawing/2014/main" id="{EEC44571-287E-4287-9D6A-E70E9D5E17FF}"/>
                  </a:ext>
                </a:extLst>
              </p:cNvPr>
              <p:cNvSpPr txBox="1"/>
              <p:nvPr/>
            </p:nvSpPr>
            <p:spPr>
              <a:xfrm>
                <a:off x="2259935" y="6129344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" name="直接箭头连接符 28">
                <a:extLst>
                  <a:ext uri="{FF2B5EF4-FFF2-40B4-BE49-F238E27FC236}">
                    <a16:creationId xmlns="" xmlns:a16="http://schemas.microsoft.com/office/drawing/2014/main" id="{E1CF5315-1037-4156-BBC7-0F49404656B0}"/>
                  </a:ext>
                </a:extLst>
              </p:cNvPr>
              <p:cNvCxnSpPr>
                <a:cxnSpLocks/>
                <a:stCxn id="30" idx="1"/>
              </p:cNvCxnSpPr>
              <p:nvPr/>
            </p:nvCxnSpPr>
            <p:spPr>
              <a:xfrm flipH="1">
                <a:off x="1831740" y="6450809"/>
                <a:ext cx="134798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文本框 29">
                <a:extLst>
                  <a:ext uri="{FF2B5EF4-FFF2-40B4-BE49-F238E27FC236}">
                    <a16:creationId xmlns="" xmlns:a16="http://schemas.microsoft.com/office/drawing/2014/main" id="{F4679AE7-6903-4A54-93AE-D3E5A8933022}"/>
                  </a:ext>
                </a:extLst>
              </p:cNvPr>
              <p:cNvSpPr txBox="1"/>
              <p:nvPr/>
            </p:nvSpPr>
            <p:spPr>
              <a:xfrm>
                <a:off x="3179726" y="6296920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4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400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="" xmlns:a16="http://schemas.microsoft.com/office/drawing/2014/main" id="{7AD9445C-BDD8-4022-A71C-2AF763123C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690" y="6398422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="" xmlns:a16="http://schemas.microsoft.com/office/drawing/2014/main" id="{E6D6FA7C-8762-4FF7-B47B-49C267422DDC}"/>
                </a:ext>
              </a:extLst>
            </p:cNvPr>
            <p:cNvGrpSpPr/>
            <p:nvPr/>
          </p:nvGrpSpPr>
          <p:grpSpPr>
            <a:xfrm>
              <a:off x="7320158" y="5928583"/>
              <a:ext cx="1733028" cy="475353"/>
              <a:chOff x="1831740" y="6129344"/>
              <a:chExt cx="1733028" cy="475353"/>
            </a:xfrm>
          </p:grpSpPr>
          <p:sp>
            <p:nvSpPr>
              <p:cNvPr id="24" name="文本框 23">
                <a:extLst>
                  <a:ext uri="{FF2B5EF4-FFF2-40B4-BE49-F238E27FC236}">
                    <a16:creationId xmlns="" xmlns:a16="http://schemas.microsoft.com/office/drawing/2014/main" id="{847E769E-70C9-4687-B8B3-FD719F6C4EA6}"/>
                  </a:ext>
                </a:extLst>
              </p:cNvPr>
              <p:cNvSpPr txBox="1"/>
              <p:nvPr/>
            </p:nvSpPr>
            <p:spPr>
              <a:xfrm>
                <a:off x="2259935" y="6129344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" name="直接箭头连接符 24">
                <a:extLst>
                  <a:ext uri="{FF2B5EF4-FFF2-40B4-BE49-F238E27FC236}">
                    <a16:creationId xmlns="" xmlns:a16="http://schemas.microsoft.com/office/drawing/2014/main" id="{2F507100-1C2D-4C99-8A2B-4E066EE189E6}"/>
                  </a:ext>
                </a:extLst>
              </p:cNvPr>
              <p:cNvCxnSpPr>
                <a:cxnSpLocks/>
                <a:stCxn id="26" idx="1"/>
              </p:cNvCxnSpPr>
              <p:nvPr/>
            </p:nvCxnSpPr>
            <p:spPr>
              <a:xfrm flipH="1">
                <a:off x="1831740" y="6450809"/>
                <a:ext cx="134798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>
                <a:extLst>
                  <a:ext uri="{FF2B5EF4-FFF2-40B4-BE49-F238E27FC236}">
                    <a16:creationId xmlns="" xmlns:a16="http://schemas.microsoft.com/office/drawing/2014/main" id="{26A175FF-BAEF-41FB-BDE3-3256B676475C}"/>
                  </a:ext>
                </a:extLst>
              </p:cNvPr>
              <p:cNvSpPr txBox="1"/>
              <p:nvPr/>
            </p:nvSpPr>
            <p:spPr>
              <a:xfrm>
                <a:off x="3179726" y="6296920"/>
                <a:ext cx="3850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4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zh-CN" altLang="en-US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="" xmlns:a16="http://schemas.microsoft.com/office/drawing/2014/main" id="{B6ECD911-ECF2-4E78-915D-7C3D785002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690" y="6398422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>
              <a:extLst>
                <a:ext uri="{FF2B5EF4-FFF2-40B4-BE49-F238E27FC236}">
                  <a16:creationId xmlns="" xmlns:a16="http://schemas.microsoft.com/office/drawing/2014/main" id="{88CB0AC0-8A15-48B5-85DC-F82654470DFA}"/>
                </a:ext>
              </a:extLst>
            </p:cNvPr>
            <p:cNvSpPr txBox="1"/>
            <p:nvPr/>
          </p:nvSpPr>
          <p:spPr>
            <a:xfrm>
              <a:off x="1666337" y="6528995"/>
              <a:ext cx="352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4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="" xmlns:a16="http://schemas.microsoft.com/office/drawing/2014/main" id="{3802F514-66DB-432D-937E-551FFCA14846}"/>
                </a:ext>
              </a:extLst>
            </p:cNvPr>
            <p:cNvSpPr txBox="1"/>
            <p:nvPr/>
          </p:nvSpPr>
          <p:spPr>
            <a:xfrm>
              <a:off x="4174836" y="6528994"/>
              <a:ext cx="352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4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4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="" xmlns:a16="http://schemas.microsoft.com/office/drawing/2014/main" id="{376BFE25-1AE8-4F7E-82EB-29542EA89245}"/>
                </a:ext>
              </a:extLst>
            </p:cNvPr>
            <p:cNvSpPr txBox="1"/>
            <p:nvPr/>
          </p:nvSpPr>
          <p:spPr>
            <a:xfrm>
              <a:off x="7089481" y="6549157"/>
              <a:ext cx="373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4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4" name="文本框 83">
            <a:extLst>
              <a:ext uri="{FF2B5EF4-FFF2-40B4-BE49-F238E27FC236}">
                <a16:creationId xmlns="" xmlns:a16="http://schemas.microsoft.com/office/drawing/2014/main" id="{22C586DC-5759-45A4-8779-70B77D373B50}"/>
              </a:ext>
            </a:extLst>
          </p:cNvPr>
          <p:cNvSpPr txBox="1"/>
          <p:nvPr/>
        </p:nvSpPr>
        <p:spPr>
          <a:xfrm>
            <a:off x="4073880" y="5402806"/>
            <a:ext cx="2895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b</a:t>
            </a:r>
            <a:r>
              <a:rPr lang="zh-CN" altLang="en-US" sz="2000" b="1" dirty="0" smtClean="0">
                <a:latin typeface="+mn-ea"/>
                <a:ea typeface="+mn-ea"/>
              </a:rPr>
              <a:t>）密码反馈模式解密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85" name="流程图: 联系 84"/>
          <p:cNvSpPr/>
          <p:nvPr/>
        </p:nvSpPr>
        <p:spPr bwMode="auto">
          <a:xfrm>
            <a:off x="1814564" y="4776296"/>
            <a:ext cx="176214" cy="17621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6" name="流程图: 联系 85"/>
          <p:cNvSpPr/>
          <p:nvPr/>
        </p:nvSpPr>
        <p:spPr bwMode="auto">
          <a:xfrm>
            <a:off x="4317178" y="4775008"/>
            <a:ext cx="176214" cy="17621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7" name="流程图: 联系 86"/>
          <p:cNvSpPr/>
          <p:nvPr/>
        </p:nvSpPr>
        <p:spPr bwMode="auto">
          <a:xfrm>
            <a:off x="7201229" y="4775008"/>
            <a:ext cx="176214" cy="17621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1755430" y="4693838"/>
            <a:ext cx="99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4253290" y="4700593"/>
            <a:ext cx="99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7153646" y="4684528"/>
            <a:ext cx="99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接箭头连接符 90"/>
          <p:cNvCxnSpPr>
            <a:stCxn id="30" idx="0"/>
          </p:cNvCxnSpPr>
          <p:nvPr/>
        </p:nvCxnSpPr>
        <p:spPr bwMode="auto">
          <a:xfrm flipV="1">
            <a:off x="6030173" y="4191716"/>
            <a:ext cx="0" cy="5137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" name="文本框 94"/>
          <p:cNvSpPr txBox="1"/>
          <p:nvPr/>
        </p:nvSpPr>
        <p:spPr>
          <a:xfrm>
            <a:off x="5834896" y="2996952"/>
            <a:ext cx="686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zh-CN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8697416" y="2996952"/>
            <a:ext cx="686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zh-CN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2221939" y="2579409"/>
            <a:ext cx="686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zh-CN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56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175150" cy="762000"/>
          </a:xfrm>
        </p:spPr>
        <p:txBody>
          <a:bodyPr/>
          <a:lstStyle/>
          <a:p>
            <a:r>
              <a:rPr lang="en-US" altLang="zh-CN" sz="6000" dirty="0" smtClean="0"/>
              <a:t>5.</a:t>
            </a:r>
            <a:r>
              <a:rPr lang="zh-CN" altLang="en-US" sz="6000" dirty="0" smtClean="0"/>
              <a:t>输出反馈模式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6"/>
            <a:ext cx="8785225" cy="416335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5.1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什么是输出反馈模式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zh-CN" altLang="en-US" sz="2800" dirty="0" smtClean="0">
                <a:latin typeface="+mn-ea"/>
              </a:rPr>
              <a:t>输出反馈模式类似于密码反馈模式，主要区别在于反馈</a:t>
            </a:r>
            <a:r>
              <a:rPr lang="zh-CN" altLang="en-US" sz="2800" dirty="0">
                <a:latin typeface="+mn-ea"/>
              </a:rPr>
              <a:t>的内容</a:t>
            </a:r>
            <a:r>
              <a:rPr lang="zh-CN" altLang="en-US" sz="2800" dirty="0" smtClean="0">
                <a:latin typeface="+mn-ea"/>
              </a:rPr>
              <a:t>是加密器输出的随机数</a:t>
            </a:r>
            <a:r>
              <a:rPr lang="zh-CN" altLang="en-US" sz="2800" dirty="0">
                <a:latin typeface="+mn-ea"/>
              </a:rPr>
              <a:t>，而不是</a:t>
            </a:r>
            <a:r>
              <a:rPr lang="zh-CN" altLang="en-US" sz="2800" dirty="0" smtClean="0">
                <a:latin typeface="+mn-ea"/>
              </a:rPr>
              <a:t>密文，因此不</a:t>
            </a:r>
            <a:r>
              <a:rPr lang="zh-CN" altLang="en-US" sz="2800" dirty="0">
                <a:latin typeface="+mn-ea"/>
              </a:rPr>
              <a:t>具有错误传播</a:t>
            </a:r>
            <a:r>
              <a:rPr lang="zh-CN" altLang="en-US" sz="2800" dirty="0" smtClean="0">
                <a:latin typeface="+mn-ea"/>
              </a:rPr>
              <a:t>特性。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lvl="1" algn="ctr" eaLnBrk="1" hangingPunct="1">
              <a:lnSpc>
                <a:spcPct val="110000"/>
              </a:lnSpc>
              <a:spcBef>
                <a:spcPts val="0"/>
              </a:spcBef>
              <a:defRPr/>
            </a:pPr>
            <a:r>
              <a:rPr lang="zh-CN" altLang="en-US" b="1" dirty="0">
                <a:latin typeface="+mn-ea"/>
                <a:ea typeface="+mn-ea"/>
              </a:rPr>
              <a:t>加密</a:t>
            </a:r>
            <a:r>
              <a:rPr lang="zh-CN" altLang="en-US" b="1" dirty="0" smtClean="0">
                <a:latin typeface="+mn-ea"/>
                <a:ea typeface="+mn-ea"/>
              </a:rPr>
              <a:t>： </a:t>
            </a:r>
            <a:r>
              <a:rPr lang="en-AU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AU" altLang="zh-CN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AU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AU" altLang="zh-CN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XOR 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AU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AU" altLang="zh-CN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AU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AU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AU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endParaRPr lang="en-AU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  <a:spcBef>
                <a:spcPts val="0"/>
              </a:spcBef>
              <a:defRPr/>
            </a:pPr>
            <a:r>
              <a:rPr lang="zh-CN" altLang="en-US" b="1" dirty="0" smtClean="0">
                <a:latin typeface="+mn-ea"/>
                <a:ea typeface="+mn-ea"/>
              </a:rPr>
              <a:t>         </a:t>
            </a:r>
            <a:r>
              <a:rPr lang="zh-CN" altLang="en-US" sz="800" b="1" dirty="0" smtClean="0">
                <a:latin typeface="+mn-ea"/>
                <a:ea typeface="+mn-ea"/>
              </a:rPr>
              <a:t>  </a:t>
            </a:r>
            <a:r>
              <a:rPr lang="zh-CN" altLang="en-US" b="1" dirty="0" smtClean="0">
                <a:latin typeface="+mn-ea"/>
                <a:ea typeface="+mn-ea"/>
              </a:rPr>
              <a:t>解密：</a:t>
            </a:r>
            <a:r>
              <a:rPr lang="zh-CN" altLang="en-US" sz="2400" b="1" dirty="0" smtClean="0">
                <a:latin typeface="+mn-ea"/>
              </a:rPr>
              <a:t> </a:t>
            </a:r>
            <a:r>
              <a:rPr lang="en-AU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AU" altLang="zh-CN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AU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AU" altLang="zh-CN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XOR 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AU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AU" altLang="zh-CN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AU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AU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AU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endParaRPr lang="en-AU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2800" dirty="0">
                <a:latin typeface="+mn-ea"/>
              </a:rPr>
              <a:t>其中</a:t>
            </a:r>
            <a:r>
              <a:rPr lang="en-AU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[X]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是取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的最高有效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IV</a:t>
            </a:r>
            <a:r>
              <a:rPr lang="en-AU" altLang="zh-CN" sz="28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+mn-ea"/>
              </a:rPr>
              <a:t>是初始向量需要保密</a:t>
            </a:r>
            <a:r>
              <a:rPr lang="en-US" altLang="zh-CN" sz="2800" dirty="0" smtClean="0">
                <a:latin typeface="+mn-ea"/>
              </a:rPr>
              <a:t>,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IV</a:t>
            </a:r>
            <a:r>
              <a:rPr lang="en-AU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800" dirty="0" smtClean="0">
                <a:latin typeface="+mn-ea"/>
              </a:rPr>
              <a:t>随着加密一直更新。</a:t>
            </a:r>
            <a:endParaRPr lang="en-US" altLang="zh-CN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15</a:t>
            </a:fld>
            <a:r>
              <a:rPr lang="en-US" altLang="zh-CN" dirty="0" smtClean="0"/>
              <a:t>/22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514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175150" cy="762000"/>
          </a:xfrm>
        </p:spPr>
        <p:txBody>
          <a:bodyPr/>
          <a:lstStyle/>
          <a:p>
            <a:r>
              <a:rPr lang="en-US" altLang="zh-CN" sz="6000" dirty="0" smtClean="0"/>
              <a:t>5.</a:t>
            </a:r>
            <a:r>
              <a:rPr lang="zh-CN" altLang="en-US" sz="6000" dirty="0" smtClean="0"/>
              <a:t>输出反馈模式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0696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5.2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运行模式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16</a:t>
            </a:fld>
            <a:r>
              <a:rPr lang="en-US" altLang="zh-CN" dirty="0" smtClean="0"/>
              <a:t>/22</a:t>
            </a:r>
            <a:endParaRPr lang="en-US" altLang="zh-CN" dirty="0"/>
          </a:p>
        </p:txBody>
      </p: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07163D4C-798F-4047-8D63-044F0B3E8DB6}"/>
              </a:ext>
            </a:extLst>
          </p:cNvPr>
          <p:cNvGrpSpPr/>
          <p:nvPr/>
        </p:nvGrpSpPr>
        <p:grpSpPr>
          <a:xfrm>
            <a:off x="1042342" y="2368940"/>
            <a:ext cx="7655074" cy="3116010"/>
            <a:chOff x="1004308" y="160436"/>
            <a:chExt cx="7655074" cy="3116010"/>
          </a:xfrm>
        </p:grpSpPr>
        <p:grpSp>
          <p:nvGrpSpPr>
            <p:cNvPr id="8" name="组合 7">
              <a:extLst>
                <a:ext uri="{FF2B5EF4-FFF2-40B4-BE49-F238E27FC236}">
                  <a16:creationId xmlns="" xmlns:a16="http://schemas.microsoft.com/office/drawing/2014/main" id="{24BD4F2F-038B-47EF-9430-6B6340A42B27}"/>
                </a:ext>
              </a:extLst>
            </p:cNvPr>
            <p:cNvGrpSpPr/>
            <p:nvPr/>
          </p:nvGrpSpPr>
          <p:grpSpPr>
            <a:xfrm>
              <a:off x="3627033" y="703210"/>
              <a:ext cx="2195788" cy="2276475"/>
              <a:chOff x="776012" y="1428750"/>
              <a:chExt cx="2195788" cy="2276475"/>
            </a:xfrm>
          </p:grpSpPr>
          <p:sp>
            <p:nvSpPr>
              <p:cNvPr id="70" name="矩形 69">
                <a:extLst>
                  <a:ext uri="{FF2B5EF4-FFF2-40B4-BE49-F238E27FC236}">
                    <a16:creationId xmlns="" xmlns:a16="http://schemas.microsoft.com/office/drawing/2014/main" id="{80A71886-85E0-41DE-B6C6-318184ED496F}"/>
                  </a:ext>
                </a:extLst>
              </p:cNvPr>
              <p:cNvSpPr/>
              <p:nvPr/>
            </p:nvSpPr>
            <p:spPr>
              <a:xfrm>
                <a:off x="1181100" y="1428750"/>
                <a:ext cx="1790700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移位寄存器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  </a:t>
                </a:r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</a:t>
                </a:r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="" xmlns:a16="http://schemas.microsoft.com/office/drawing/2014/main" id="{CDA92E24-445A-4AB2-996C-5FF5E76E5273}"/>
                  </a:ext>
                </a:extLst>
              </p:cNvPr>
              <p:cNvSpPr/>
              <p:nvPr/>
            </p:nvSpPr>
            <p:spPr>
              <a:xfrm>
                <a:off x="1547809" y="2133600"/>
                <a:ext cx="1104900" cy="2000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加密</a:t>
                </a:r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="" xmlns:a16="http://schemas.microsoft.com/office/drawing/2014/main" id="{56FF4EFC-5429-4033-A11C-550ACA5E080F}"/>
                  </a:ext>
                </a:extLst>
              </p:cNvPr>
              <p:cNvSpPr/>
              <p:nvPr/>
            </p:nvSpPr>
            <p:spPr>
              <a:xfrm>
                <a:off x="1181104" y="2543175"/>
                <a:ext cx="1790691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选择             丢弃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      </a:t>
                </a:r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cxnSp>
            <p:nvCxnSpPr>
              <p:cNvPr id="73" name="直接箭头连接符 72">
                <a:extLst>
                  <a:ext uri="{FF2B5EF4-FFF2-40B4-BE49-F238E27FC236}">
                    <a16:creationId xmlns="" xmlns:a16="http://schemas.microsoft.com/office/drawing/2014/main" id="{2869E37D-6DD0-4304-BC58-ABE0611512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20" y="3038475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>
                <a:extLst>
                  <a:ext uri="{FF2B5EF4-FFF2-40B4-BE49-F238E27FC236}">
                    <a16:creationId xmlns="" xmlns:a16="http://schemas.microsoft.com/office/drawing/2014/main" id="{4B3DB0ED-F09F-450D-9D78-A6A85234E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19" y="3448050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>
                <a:extLst>
                  <a:ext uri="{FF2B5EF4-FFF2-40B4-BE49-F238E27FC236}">
                    <a16:creationId xmlns="" xmlns:a16="http://schemas.microsoft.com/office/drawing/2014/main" id="{3C3F2452-B781-4B25-82F5-31E41CAFC49F}"/>
                  </a:ext>
                </a:extLst>
              </p:cNvPr>
              <p:cNvCxnSpPr>
                <a:cxnSpLocks/>
                <a:endCxn id="71" idx="1"/>
              </p:cNvCxnSpPr>
              <p:nvPr/>
            </p:nvCxnSpPr>
            <p:spPr>
              <a:xfrm>
                <a:off x="1100133" y="2233613"/>
                <a:ext cx="44767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文本框 75">
                <a:extLst>
                  <a:ext uri="{FF2B5EF4-FFF2-40B4-BE49-F238E27FC236}">
                    <a16:creationId xmlns="" xmlns:a16="http://schemas.microsoft.com/office/drawing/2014/main" id="{16557530-9C9A-47E5-896D-72E89E7287BA}"/>
                  </a:ext>
                </a:extLst>
              </p:cNvPr>
              <p:cNvSpPr txBox="1"/>
              <p:nvPr/>
            </p:nvSpPr>
            <p:spPr>
              <a:xfrm>
                <a:off x="776012" y="2079723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7" name="直接连接符 76">
                <a:extLst>
                  <a:ext uri="{FF2B5EF4-FFF2-40B4-BE49-F238E27FC236}">
                    <a16:creationId xmlns="" xmlns:a16="http://schemas.microsoft.com/office/drawing/2014/main" id="{E68F4C1E-F2DD-49AA-BE91-66FAD59E54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9763" y="1978816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>
                <a:extLst>
                  <a:ext uri="{FF2B5EF4-FFF2-40B4-BE49-F238E27FC236}">
                    <a16:creationId xmlns="" xmlns:a16="http://schemas.microsoft.com/office/drawing/2014/main" id="{412CC191-8300-41FB-99F3-3CB1FB399F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9763" y="2384598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>
                <a:extLst>
                  <a:ext uri="{FF2B5EF4-FFF2-40B4-BE49-F238E27FC236}">
                    <a16:creationId xmlns="" xmlns:a16="http://schemas.microsoft.com/office/drawing/2014/main" id="{E81E2F52-D883-4D27-B4D9-42C4A44800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7809" y="3114674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文本框 79">
                <a:extLst>
                  <a:ext uri="{FF2B5EF4-FFF2-40B4-BE49-F238E27FC236}">
                    <a16:creationId xmlns="" xmlns:a16="http://schemas.microsoft.com/office/drawing/2014/main" id="{EDE942B8-2FF3-4A2C-BB7A-539837BF12D8}"/>
                  </a:ext>
                </a:extLst>
              </p:cNvPr>
              <p:cNvSpPr txBox="1"/>
              <p:nvPr/>
            </p:nvSpPr>
            <p:spPr>
              <a:xfrm>
                <a:off x="2176047" y="1870173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="" xmlns:a16="http://schemas.microsoft.com/office/drawing/2014/main" id="{C61DBAA5-7439-4159-BF8E-EA0E22BA70D4}"/>
                  </a:ext>
                </a:extLst>
              </p:cNvPr>
              <p:cNvSpPr txBox="1"/>
              <p:nvPr/>
            </p:nvSpPr>
            <p:spPr>
              <a:xfrm>
                <a:off x="2183397" y="2265460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="" xmlns:a16="http://schemas.microsoft.com/office/drawing/2014/main" id="{B3FC4221-05E9-42C6-9EF8-CB04734C507B}"/>
                  </a:ext>
                </a:extLst>
              </p:cNvPr>
              <p:cNvSpPr txBox="1"/>
              <p:nvPr/>
            </p:nvSpPr>
            <p:spPr>
              <a:xfrm>
                <a:off x="1650335" y="3013174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="" xmlns:a16="http://schemas.microsoft.com/office/drawing/2014/main" id="{4924B095-EF92-424B-8F45-11B1273AA6F4}"/>
                </a:ext>
              </a:extLst>
            </p:cNvPr>
            <p:cNvGrpSpPr/>
            <p:nvPr/>
          </p:nvGrpSpPr>
          <p:grpSpPr>
            <a:xfrm>
              <a:off x="6463594" y="703210"/>
              <a:ext cx="2195788" cy="2276475"/>
              <a:chOff x="776012" y="1428750"/>
              <a:chExt cx="2195788" cy="2276475"/>
            </a:xfrm>
          </p:grpSpPr>
          <p:sp>
            <p:nvSpPr>
              <p:cNvPr id="55" name="矩形 54">
                <a:extLst>
                  <a:ext uri="{FF2B5EF4-FFF2-40B4-BE49-F238E27FC236}">
                    <a16:creationId xmlns="" xmlns:a16="http://schemas.microsoft.com/office/drawing/2014/main" id="{349283FF-9DD6-4104-82EA-6D46213B06DE}"/>
                  </a:ext>
                </a:extLst>
              </p:cNvPr>
              <p:cNvSpPr/>
              <p:nvPr/>
            </p:nvSpPr>
            <p:spPr>
              <a:xfrm>
                <a:off x="1181100" y="1428750"/>
                <a:ext cx="1790700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移位寄存器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  </a:t>
                </a:r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</a:t>
                </a:r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="" xmlns:a16="http://schemas.microsoft.com/office/drawing/2014/main" id="{AEBAC84A-43C9-4DF3-BBD1-8976BD8528CD}"/>
                  </a:ext>
                </a:extLst>
              </p:cNvPr>
              <p:cNvSpPr/>
              <p:nvPr/>
            </p:nvSpPr>
            <p:spPr>
              <a:xfrm>
                <a:off x="1524001" y="2133600"/>
                <a:ext cx="1104900" cy="2000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加密</a:t>
                </a: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="" xmlns:a16="http://schemas.microsoft.com/office/drawing/2014/main" id="{5A5FBEB9-1B15-4346-922C-1DB6A176892C}"/>
                  </a:ext>
                </a:extLst>
              </p:cNvPr>
              <p:cNvSpPr/>
              <p:nvPr/>
            </p:nvSpPr>
            <p:spPr>
              <a:xfrm>
                <a:off x="1181104" y="2543175"/>
                <a:ext cx="1790691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选择             丢弃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      </a:t>
                </a:r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cxnSp>
            <p:nvCxnSpPr>
              <p:cNvPr id="58" name="直接箭头连接符 57">
                <a:extLst>
                  <a:ext uri="{FF2B5EF4-FFF2-40B4-BE49-F238E27FC236}">
                    <a16:creationId xmlns="" xmlns:a16="http://schemas.microsoft.com/office/drawing/2014/main" id="{1EC4F8FE-24F1-4AA9-AD5E-CF70CE75BBC1}"/>
                  </a:ext>
                </a:extLst>
              </p:cNvPr>
              <p:cNvCxnSpPr>
                <a:cxnSpLocks/>
                <a:stCxn id="55" idx="2"/>
                <a:endCxn id="56" idx="0"/>
              </p:cNvCxnSpPr>
              <p:nvPr/>
            </p:nvCxnSpPr>
            <p:spPr>
              <a:xfrm>
                <a:off x="2076450" y="1924050"/>
                <a:ext cx="1" cy="2095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>
                <a:extLst>
                  <a:ext uri="{FF2B5EF4-FFF2-40B4-BE49-F238E27FC236}">
                    <a16:creationId xmlns="" xmlns:a16="http://schemas.microsoft.com/office/drawing/2014/main" id="{78DF75E0-816A-493C-B483-AEF31C82D49C}"/>
                  </a:ext>
                </a:extLst>
              </p:cNvPr>
              <p:cNvCxnSpPr>
                <a:cxnSpLocks/>
                <a:stCxn id="56" idx="2"/>
                <a:endCxn id="57" idx="0"/>
              </p:cNvCxnSpPr>
              <p:nvPr/>
            </p:nvCxnSpPr>
            <p:spPr>
              <a:xfrm flipH="1">
                <a:off x="2076450" y="2333625"/>
                <a:ext cx="1" cy="2095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59">
                <a:extLst>
                  <a:ext uri="{FF2B5EF4-FFF2-40B4-BE49-F238E27FC236}">
                    <a16:creationId xmlns="" xmlns:a16="http://schemas.microsoft.com/office/drawing/2014/main" id="{30DD205C-C353-4F97-B14F-4E56DA98E2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20" y="3038475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>
                <a:extLst>
                  <a:ext uri="{FF2B5EF4-FFF2-40B4-BE49-F238E27FC236}">
                    <a16:creationId xmlns="" xmlns:a16="http://schemas.microsoft.com/office/drawing/2014/main" id="{F0B83C7B-DDF5-46DF-A395-AA8C4F4FEB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19" y="3448050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>
                <a:extLst>
                  <a:ext uri="{FF2B5EF4-FFF2-40B4-BE49-F238E27FC236}">
                    <a16:creationId xmlns="" xmlns:a16="http://schemas.microsoft.com/office/drawing/2014/main" id="{385610CA-350A-462C-A027-93E53FE455BC}"/>
                  </a:ext>
                </a:extLst>
              </p:cNvPr>
              <p:cNvCxnSpPr>
                <a:cxnSpLocks/>
                <a:endCxn id="56" idx="1"/>
              </p:cNvCxnSpPr>
              <p:nvPr/>
            </p:nvCxnSpPr>
            <p:spPr>
              <a:xfrm>
                <a:off x="1076325" y="2233613"/>
                <a:ext cx="44767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文本框 62">
                <a:extLst>
                  <a:ext uri="{FF2B5EF4-FFF2-40B4-BE49-F238E27FC236}">
                    <a16:creationId xmlns="" xmlns:a16="http://schemas.microsoft.com/office/drawing/2014/main" id="{088C268C-F794-4FC8-9158-703D6ED8385C}"/>
                  </a:ext>
                </a:extLst>
              </p:cNvPr>
              <p:cNvSpPr txBox="1"/>
              <p:nvPr/>
            </p:nvSpPr>
            <p:spPr>
              <a:xfrm>
                <a:off x="776012" y="2079723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4" name="直接连接符 63">
                <a:extLst>
                  <a:ext uri="{FF2B5EF4-FFF2-40B4-BE49-F238E27FC236}">
                    <a16:creationId xmlns="" xmlns:a16="http://schemas.microsoft.com/office/drawing/2014/main" id="{EEB1EECA-92AA-47BB-9114-CF15955C79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4537" y="1971675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="" xmlns:a16="http://schemas.microsoft.com/office/drawing/2014/main" id="{AE8AF601-4D38-46C1-8D54-F42CF9C8E6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4537" y="2366962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="" xmlns:a16="http://schemas.microsoft.com/office/drawing/2014/main" id="{9F74CF3E-F1C5-4379-86CE-E8AAFB31CC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7809" y="3114674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文本框 66">
                <a:extLst>
                  <a:ext uri="{FF2B5EF4-FFF2-40B4-BE49-F238E27FC236}">
                    <a16:creationId xmlns="" xmlns:a16="http://schemas.microsoft.com/office/drawing/2014/main" id="{041A66AC-EFFE-4CB3-8073-D463EBAB40A9}"/>
                  </a:ext>
                </a:extLst>
              </p:cNvPr>
              <p:cNvSpPr txBox="1"/>
              <p:nvPr/>
            </p:nvSpPr>
            <p:spPr>
              <a:xfrm>
                <a:off x="2176047" y="1870173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="" xmlns:a16="http://schemas.microsoft.com/office/drawing/2014/main" id="{F7A96951-7C55-410D-83DF-B3B607F49600}"/>
                  </a:ext>
                </a:extLst>
              </p:cNvPr>
              <p:cNvSpPr txBox="1"/>
              <p:nvPr/>
            </p:nvSpPr>
            <p:spPr>
              <a:xfrm>
                <a:off x="2183397" y="2265460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="" xmlns:a16="http://schemas.microsoft.com/office/drawing/2014/main" id="{32D0F8FE-0C1C-478C-951F-586F589106C6}"/>
                  </a:ext>
                </a:extLst>
              </p:cNvPr>
              <p:cNvSpPr txBox="1"/>
              <p:nvPr/>
            </p:nvSpPr>
            <p:spPr>
              <a:xfrm>
                <a:off x="1650335" y="3013174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="" xmlns:a16="http://schemas.microsoft.com/office/drawing/2014/main" id="{ED3D7279-38A7-405B-9E92-C773075488D6}"/>
                </a:ext>
              </a:extLst>
            </p:cNvPr>
            <p:cNvGrpSpPr/>
            <p:nvPr/>
          </p:nvGrpSpPr>
          <p:grpSpPr>
            <a:xfrm>
              <a:off x="1164814" y="1150882"/>
              <a:ext cx="2195783" cy="1835052"/>
              <a:chOff x="776012" y="1870173"/>
              <a:chExt cx="2195783" cy="1835052"/>
            </a:xfrm>
          </p:grpSpPr>
          <p:sp>
            <p:nvSpPr>
              <p:cNvPr id="41" name="矩形 40">
                <a:extLst>
                  <a:ext uri="{FF2B5EF4-FFF2-40B4-BE49-F238E27FC236}">
                    <a16:creationId xmlns="" xmlns:a16="http://schemas.microsoft.com/office/drawing/2014/main" id="{F8F2F8EB-E266-4206-9E28-01490C396856}"/>
                  </a:ext>
                </a:extLst>
              </p:cNvPr>
              <p:cNvSpPr/>
              <p:nvPr/>
            </p:nvSpPr>
            <p:spPr>
              <a:xfrm>
                <a:off x="1524001" y="2133600"/>
                <a:ext cx="1104900" cy="2000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加密</a:t>
                </a: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="" xmlns:a16="http://schemas.microsoft.com/office/drawing/2014/main" id="{83773226-F530-4DC1-9802-A8CF35D0990C}"/>
                  </a:ext>
                </a:extLst>
              </p:cNvPr>
              <p:cNvSpPr/>
              <p:nvPr/>
            </p:nvSpPr>
            <p:spPr>
              <a:xfrm>
                <a:off x="1181104" y="2543175"/>
                <a:ext cx="1790691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选择             丢弃</a:t>
                </a:r>
                <a:endPara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      </a:t>
                </a:r>
                <a:r>
                  <a:rPr lang="en-US" altLang="zh-CN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cxnSp>
            <p:nvCxnSpPr>
              <p:cNvPr id="43" name="直接箭头连接符 42">
                <a:extLst>
                  <a:ext uri="{FF2B5EF4-FFF2-40B4-BE49-F238E27FC236}">
                    <a16:creationId xmlns="" xmlns:a16="http://schemas.microsoft.com/office/drawing/2014/main" id="{089228C6-A770-4755-B556-952D82CAB89A}"/>
                  </a:ext>
                </a:extLst>
              </p:cNvPr>
              <p:cNvCxnSpPr>
                <a:cxnSpLocks/>
                <a:endCxn id="41" idx="0"/>
              </p:cNvCxnSpPr>
              <p:nvPr/>
            </p:nvCxnSpPr>
            <p:spPr>
              <a:xfrm>
                <a:off x="2076450" y="1931031"/>
                <a:ext cx="1" cy="2025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="" xmlns:a16="http://schemas.microsoft.com/office/drawing/2014/main" id="{AEC4331A-3335-4AC2-AC0D-51BC51393C32}"/>
                  </a:ext>
                </a:extLst>
              </p:cNvPr>
              <p:cNvCxnSpPr>
                <a:cxnSpLocks/>
                <a:stCxn id="41" idx="2"/>
                <a:endCxn id="42" idx="0"/>
              </p:cNvCxnSpPr>
              <p:nvPr/>
            </p:nvCxnSpPr>
            <p:spPr>
              <a:xfrm flipH="1">
                <a:off x="2076450" y="2333625"/>
                <a:ext cx="1" cy="2095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>
                <a:extLst>
                  <a:ext uri="{FF2B5EF4-FFF2-40B4-BE49-F238E27FC236}">
                    <a16:creationId xmlns="" xmlns:a16="http://schemas.microsoft.com/office/drawing/2014/main" id="{B6809EBD-0F99-4051-80C8-78638D7EC8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20" y="3038475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>
                <a:extLst>
                  <a:ext uri="{FF2B5EF4-FFF2-40B4-BE49-F238E27FC236}">
                    <a16:creationId xmlns="" xmlns:a16="http://schemas.microsoft.com/office/drawing/2014/main" id="{AEA45B16-9FBA-438E-9FD8-3839C2FD8E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19" y="3448050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>
                <a:extLst>
                  <a:ext uri="{FF2B5EF4-FFF2-40B4-BE49-F238E27FC236}">
                    <a16:creationId xmlns="" xmlns:a16="http://schemas.microsoft.com/office/drawing/2014/main" id="{B9F0798B-8421-4E43-B78F-F4DAA074DB50}"/>
                  </a:ext>
                </a:extLst>
              </p:cNvPr>
              <p:cNvCxnSpPr>
                <a:cxnSpLocks/>
                <a:endCxn id="41" idx="1"/>
              </p:cNvCxnSpPr>
              <p:nvPr/>
            </p:nvCxnSpPr>
            <p:spPr>
              <a:xfrm>
                <a:off x="1076325" y="2233613"/>
                <a:ext cx="44767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文本框 47">
                <a:extLst>
                  <a:ext uri="{FF2B5EF4-FFF2-40B4-BE49-F238E27FC236}">
                    <a16:creationId xmlns="" xmlns:a16="http://schemas.microsoft.com/office/drawing/2014/main" id="{37F42B9E-3B6F-4120-9A26-569BE041029C}"/>
                  </a:ext>
                </a:extLst>
              </p:cNvPr>
              <p:cNvSpPr txBox="1"/>
              <p:nvPr/>
            </p:nvSpPr>
            <p:spPr>
              <a:xfrm>
                <a:off x="776012" y="2079723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="" xmlns:a16="http://schemas.microsoft.com/office/drawing/2014/main" id="{9ED57152-38CE-4107-BD90-C8E73EBCA4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4537" y="1971675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="" xmlns:a16="http://schemas.microsoft.com/office/drawing/2014/main" id="{56B2DE3B-109E-461E-B0F9-C9D85FF423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4537" y="2366962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="" xmlns:a16="http://schemas.microsoft.com/office/drawing/2014/main" id="{DBB52E6B-C55D-4F90-A752-ECA7091DFB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7809" y="3114674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文本框 51">
                <a:extLst>
                  <a:ext uri="{FF2B5EF4-FFF2-40B4-BE49-F238E27FC236}">
                    <a16:creationId xmlns="" xmlns:a16="http://schemas.microsoft.com/office/drawing/2014/main" id="{8C9E6CFF-5849-4845-B66C-EE81A4B22826}"/>
                  </a:ext>
                </a:extLst>
              </p:cNvPr>
              <p:cNvSpPr txBox="1"/>
              <p:nvPr/>
            </p:nvSpPr>
            <p:spPr>
              <a:xfrm>
                <a:off x="2176047" y="1870173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="" xmlns:a16="http://schemas.microsoft.com/office/drawing/2014/main" id="{C4C71512-9C8D-435C-AB92-E08801118BA6}"/>
                  </a:ext>
                </a:extLst>
              </p:cNvPr>
              <p:cNvSpPr txBox="1"/>
              <p:nvPr/>
            </p:nvSpPr>
            <p:spPr>
              <a:xfrm>
                <a:off x="2183397" y="2265460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="" xmlns:a16="http://schemas.microsoft.com/office/drawing/2014/main" id="{C4F333F8-EFE4-42A2-B20F-0BF546AD335F}"/>
                  </a:ext>
                </a:extLst>
              </p:cNvPr>
              <p:cNvSpPr txBox="1"/>
              <p:nvPr/>
            </p:nvSpPr>
            <p:spPr>
              <a:xfrm>
                <a:off x="1650335" y="3013174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="" xmlns:a16="http://schemas.microsoft.com/office/drawing/2014/main" id="{BA3D04DE-2A9B-496A-808E-34011AE8D3D5}"/>
                </a:ext>
              </a:extLst>
            </p:cNvPr>
            <p:cNvGrpSpPr/>
            <p:nvPr/>
          </p:nvGrpSpPr>
          <p:grpSpPr>
            <a:xfrm>
              <a:off x="2008126" y="374136"/>
              <a:ext cx="2702678" cy="2067385"/>
              <a:chOff x="2008126" y="374136"/>
              <a:chExt cx="2702678" cy="2067385"/>
            </a:xfrm>
          </p:grpSpPr>
          <p:cxnSp>
            <p:nvCxnSpPr>
              <p:cNvPr id="38" name="连接符: 肘形 125">
                <a:extLst>
                  <a:ext uri="{FF2B5EF4-FFF2-40B4-BE49-F238E27FC236}">
                    <a16:creationId xmlns="" xmlns:a16="http://schemas.microsoft.com/office/drawing/2014/main" id="{7BAD7788-E383-4A31-9DAC-3D26AA40B2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0938" y="374136"/>
                <a:ext cx="2109866" cy="2058144"/>
              </a:xfrm>
              <a:prstGeom prst="bentConnector3">
                <a:avLst>
                  <a:gd name="adj1" fmla="val 50000"/>
                </a:avLst>
              </a:prstGeom>
              <a:ln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="" xmlns:a16="http://schemas.microsoft.com/office/drawing/2014/main" id="{3F91B4B0-0320-4829-9903-A6E24E2CF11B}"/>
                  </a:ext>
                </a:extLst>
              </p:cNvPr>
              <p:cNvCxnSpPr/>
              <p:nvPr/>
            </p:nvCxnSpPr>
            <p:spPr>
              <a:xfrm flipH="1">
                <a:off x="2008126" y="2441521"/>
                <a:ext cx="5858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直接连接符 11">
              <a:extLst>
                <a:ext uri="{FF2B5EF4-FFF2-40B4-BE49-F238E27FC236}">
                  <a16:creationId xmlns="" xmlns:a16="http://schemas.microsoft.com/office/drawing/2014/main" id="{096835AC-15D2-4A7B-BF44-83C3FEB270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3497" y="2372624"/>
              <a:ext cx="123824" cy="104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="" xmlns:a16="http://schemas.microsoft.com/office/drawing/2014/main" id="{C85148E1-9FF9-4825-A2AE-4B5D1F14E716}"/>
                </a:ext>
              </a:extLst>
            </p:cNvPr>
            <p:cNvSpPr txBox="1"/>
            <p:nvPr/>
          </p:nvSpPr>
          <p:spPr>
            <a:xfrm>
              <a:off x="2499528" y="2300616"/>
              <a:ext cx="2551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zh-CN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="" xmlns:a16="http://schemas.microsoft.com/office/drawing/2014/main" id="{07EE2196-367B-425C-A04D-ADD4C21E15E7}"/>
                </a:ext>
              </a:extLst>
            </p:cNvPr>
            <p:cNvGrpSpPr/>
            <p:nvPr/>
          </p:nvGrpSpPr>
          <p:grpSpPr>
            <a:xfrm>
              <a:off x="1004308" y="2052856"/>
              <a:ext cx="908493" cy="652090"/>
              <a:chOff x="1004308" y="2052856"/>
              <a:chExt cx="908493" cy="652090"/>
            </a:xfrm>
          </p:grpSpPr>
          <p:cxnSp>
            <p:nvCxnSpPr>
              <p:cNvPr id="34" name="连接符: 肘形 152">
                <a:extLst>
                  <a:ext uri="{FF2B5EF4-FFF2-40B4-BE49-F238E27FC236}">
                    <a16:creationId xmlns="" xmlns:a16="http://schemas.microsoft.com/office/drawing/2014/main" id="{776D3375-C64F-41F8-81C3-14883C629345}"/>
                  </a:ext>
                </a:extLst>
              </p:cNvPr>
              <p:cNvCxnSpPr/>
              <p:nvPr/>
            </p:nvCxnSpPr>
            <p:spPr>
              <a:xfrm>
                <a:off x="1164814" y="2389134"/>
                <a:ext cx="747987" cy="263425"/>
              </a:xfrm>
              <a:prstGeom prst="bentConnector3">
                <a:avLst>
                  <a:gd name="adj1" fmla="val -93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="" xmlns:a16="http://schemas.microsoft.com/office/drawing/2014/main" id="{27798251-15DA-4C2C-8576-455239ABB3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46617" y="2600171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文本框 35">
                <a:extLst>
                  <a:ext uri="{FF2B5EF4-FFF2-40B4-BE49-F238E27FC236}">
                    <a16:creationId xmlns="" xmlns:a16="http://schemas.microsoft.com/office/drawing/2014/main" id="{DD3841D8-0E81-4E6A-BED1-637AD377E5C9}"/>
                  </a:ext>
                </a:extLst>
              </p:cNvPr>
              <p:cNvSpPr txBox="1"/>
              <p:nvPr/>
            </p:nvSpPr>
            <p:spPr>
              <a:xfrm>
                <a:off x="1421725" y="2332132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="" xmlns:a16="http://schemas.microsoft.com/office/drawing/2014/main" id="{35CCB2FC-2292-4450-B330-8ED0A14B361E}"/>
                  </a:ext>
                </a:extLst>
              </p:cNvPr>
              <p:cNvSpPr txBox="1"/>
              <p:nvPr/>
            </p:nvSpPr>
            <p:spPr>
              <a:xfrm>
                <a:off x="1004308" y="2052856"/>
                <a:ext cx="3529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14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="" xmlns:a16="http://schemas.microsoft.com/office/drawing/2014/main" id="{4CC23E95-D8AE-493C-9E74-E444029ADD74}"/>
                </a:ext>
              </a:extLst>
            </p:cNvPr>
            <p:cNvGrpSpPr/>
            <p:nvPr/>
          </p:nvGrpSpPr>
          <p:grpSpPr>
            <a:xfrm>
              <a:off x="3659892" y="2052856"/>
              <a:ext cx="718631" cy="652090"/>
              <a:chOff x="1194170" y="2052856"/>
              <a:chExt cx="718631" cy="652090"/>
            </a:xfrm>
          </p:grpSpPr>
          <p:cxnSp>
            <p:nvCxnSpPr>
              <p:cNvPr id="30" name="连接符: 肘形 160">
                <a:extLst>
                  <a:ext uri="{FF2B5EF4-FFF2-40B4-BE49-F238E27FC236}">
                    <a16:creationId xmlns="" xmlns:a16="http://schemas.microsoft.com/office/drawing/2014/main" id="{1DC831C1-1664-4B95-AF34-1EF1D1380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5876" y="2402679"/>
                <a:ext cx="546925" cy="249880"/>
              </a:xfrm>
              <a:prstGeom prst="bentConnector3">
                <a:avLst>
                  <a:gd name="adj1" fmla="val -505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="" xmlns:a16="http://schemas.microsoft.com/office/drawing/2014/main" id="{1383C4FD-C2BC-43C2-8D9D-E547F16C1F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46617" y="2600171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文本框 31">
                <a:extLst>
                  <a:ext uri="{FF2B5EF4-FFF2-40B4-BE49-F238E27FC236}">
                    <a16:creationId xmlns="" xmlns:a16="http://schemas.microsoft.com/office/drawing/2014/main" id="{464E75A8-5584-4240-95A6-A87C72D2974E}"/>
                  </a:ext>
                </a:extLst>
              </p:cNvPr>
              <p:cNvSpPr txBox="1"/>
              <p:nvPr/>
            </p:nvSpPr>
            <p:spPr>
              <a:xfrm>
                <a:off x="1421725" y="2332132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="" xmlns:a16="http://schemas.microsoft.com/office/drawing/2014/main" id="{B94F2805-9619-4F05-A8C4-65FCFD4B0900}"/>
                  </a:ext>
                </a:extLst>
              </p:cNvPr>
              <p:cNvSpPr txBox="1"/>
              <p:nvPr/>
            </p:nvSpPr>
            <p:spPr>
              <a:xfrm>
                <a:off x="1194170" y="2052856"/>
                <a:ext cx="3529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14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400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520CA01C-CD90-46AC-B179-7A75C23CC9CD}"/>
                </a:ext>
              </a:extLst>
            </p:cNvPr>
            <p:cNvGrpSpPr/>
            <p:nvPr/>
          </p:nvGrpSpPr>
          <p:grpSpPr>
            <a:xfrm>
              <a:off x="6490935" y="2052856"/>
              <a:ext cx="718631" cy="652090"/>
              <a:chOff x="1194170" y="2052856"/>
              <a:chExt cx="718631" cy="652090"/>
            </a:xfrm>
          </p:grpSpPr>
          <p:cxnSp>
            <p:nvCxnSpPr>
              <p:cNvPr id="26" name="连接符: 肘形 167">
                <a:extLst>
                  <a:ext uri="{FF2B5EF4-FFF2-40B4-BE49-F238E27FC236}">
                    <a16:creationId xmlns="" xmlns:a16="http://schemas.microsoft.com/office/drawing/2014/main" id="{906DEBDF-245E-4F6B-88E4-4DBB2E7555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5876" y="2402679"/>
                <a:ext cx="546925" cy="249880"/>
              </a:xfrm>
              <a:prstGeom prst="bentConnector3">
                <a:avLst>
                  <a:gd name="adj1" fmla="val -505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="" xmlns:a16="http://schemas.microsoft.com/office/drawing/2014/main" id="{0F132400-5C1F-485A-9DE0-0A4DD28A5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46617" y="2600171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>
                <a:extLst>
                  <a:ext uri="{FF2B5EF4-FFF2-40B4-BE49-F238E27FC236}">
                    <a16:creationId xmlns="" xmlns:a16="http://schemas.microsoft.com/office/drawing/2014/main" id="{21CA87FC-3D2D-4CC3-9B3B-863704CDB5A1}"/>
                  </a:ext>
                </a:extLst>
              </p:cNvPr>
              <p:cNvSpPr txBox="1"/>
              <p:nvPr/>
            </p:nvSpPr>
            <p:spPr>
              <a:xfrm>
                <a:off x="1421725" y="2332132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="" xmlns:a16="http://schemas.microsoft.com/office/drawing/2014/main" id="{5D566C51-26A1-411A-8614-331889855BA1}"/>
                  </a:ext>
                </a:extLst>
              </p:cNvPr>
              <p:cNvSpPr txBox="1"/>
              <p:nvPr/>
            </p:nvSpPr>
            <p:spPr>
              <a:xfrm>
                <a:off x="1194170" y="2052856"/>
                <a:ext cx="373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14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zh-CN" altLang="en-US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" name="文本框 16">
              <a:extLst>
                <a:ext uri="{FF2B5EF4-FFF2-40B4-BE49-F238E27FC236}">
                  <a16:creationId xmlns="" xmlns:a16="http://schemas.microsoft.com/office/drawing/2014/main" id="{5317646B-9A4E-4E49-9654-21BB0CFD8592}"/>
                </a:ext>
              </a:extLst>
            </p:cNvPr>
            <p:cNvSpPr txBox="1"/>
            <p:nvPr/>
          </p:nvSpPr>
          <p:spPr>
            <a:xfrm>
              <a:off x="1834037" y="296539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14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B1292184-63BC-4B34-B229-71D43693491D}"/>
                </a:ext>
              </a:extLst>
            </p:cNvPr>
            <p:cNvSpPr txBox="1"/>
            <p:nvPr/>
          </p:nvSpPr>
          <p:spPr>
            <a:xfrm>
              <a:off x="4307371" y="2949252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14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4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="" xmlns:a16="http://schemas.microsoft.com/office/drawing/2014/main" id="{77113AC1-429D-4F66-80BD-E1F764B604CB}"/>
                </a:ext>
              </a:extLst>
            </p:cNvPr>
            <p:cNvSpPr txBox="1"/>
            <p:nvPr/>
          </p:nvSpPr>
          <p:spPr>
            <a:xfrm>
              <a:off x="7163446" y="2968669"/>
              <a:ext cx="3850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14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="" xmlns:a16="http://schemas.microsoft.com/office/drawing/2014/main" id="{CBA39408-F005-48F5-9910-596ED30EB834}"/>
                </a:ext>
              </a:extLst>
            </p:cNvPr>
            <p:cNvCxnSpPr/>
            <p:nvPr/>
          </p:nvCxnSpPr>
          <p:spPr>
            <a:xfrm flipH="1">
              <a:off x="4269950" y="619125"/>
              <a:ext cx="71943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CF8C2F35-C251-4C0D-B6D9-6BD3DB9F3418}"/>
                </a:ext>
              </a:extLst>
            </p:cNvPr>
            <p:cNvGrpSpPr/>
            <p:nvPr/>
          </p:nvGrpSpPr>
          <p:grpSpPr>
            <a:xfrm>
              <a:off x="5981608" y="160436"/>
              <a:ext cx="2486117" cy="542774"/>
              <a:chOff x="5981608" y="160436"/>
              <a:chExt cx="2486117" cy="542774"/>
            </a:xfrm>
          </p:grpSpPr>
          <p:cxnSp>
            <p:nvCxnSpPr>
              <p:cNvPr id="23" name="连接符: 肘形 175">
                <a:extLst>
                  <a:ext uri="{FF2B5EF4-FFF2-40B4-BE49-F238E27FC236}">
                    <a16:creationId xmlns="" xmlns:a16="http://schemas.microsoft.com/office/drawing/2014/main" id="{6B412A22-B76D-4B08-ACA0-1E8C430ED84E}"/>
                  </a:ext>
                </a:extLst>
              </p:cNvPr>
              <p:cNvCxnSpPr/>
              <p:nvPr/>
            </p:nvCxnSpPr>
            <p:spPr>
              <a:xfrm>
                <a:off x="6490935" y="314325"/>
                <a:ext cx="1976790" cy="388885"/>
              </a:xfrm>
              <a:prstGeom prst="bentConnector3">
                <a:avLst>
                  <a:gd name="adj1" fmla="val 10011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文本框 23">
                <a:extLst>
                  <a:ext uri="{FF2B5EF4-FFF2-40B4-BE49-F238E27FC236}">
                    <a16:creationId xmlns="" xmlns:a16="http://schemas.microsoft.com/office/drawing/2014/main" id="{9F1F62E9-407D-4842-B152-F53204D1AF4D}"/>
                  </a:ext>
                </a:extLst>
              </p:cNvPr>
              <p:cNvSpPr txBox="1"/>
              <p:nvPr/>
            </p:nvSpPr>
            <p:spPr>
              <a:xfrm>
                <a:off x="5981608" y="160436"/>
                <a:ext cx="4844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4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1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endParaRPr lang="zh-CN" altLang="en-US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" name="直接箭头连接符 24">
                <a:extLst>
                  <a:ext uri="{FF2B5EF4-FFF2-40B4-BE49-F238E27FC236}">
                    <a16:creationId xmlns="" xmlns:a16="http://schemas.microsoft.com/office/drawing/2014/main" id="{23D95C70-9038-4B4E-ACA8-678EE7F1F62F}"/>
                  </a:ext>
                </a:extLst>
              </p:cNvPr>
              <p:cNvCxnSpPr/>
              <p:nvPr/>
            </p:nvCxnSpPr>
            <p:spPr>
              <a:xfrm flipH="1">
                <a:off x="7297301" y="619125"/>
                <a:ext cx="71943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文本框 21">
              <a:extLst>
                <a:ext uri="{FF2B5EF4-FFF2-40B4-BE49-F238E27FC236}">
                  <a16:creationId xmlns="" xmlns:a16="http://schemas.microsoft.com/office/drawing/2014/main" id="{2602871D-68A9-40CB-984C-0A9D1781B244}"/>
                </a:ext>
              </a:extLst>
            </p:cNvPr>
            <p:cNvSpPr txBox="1"/>
            <p:nvPr/>
          </p:nvSpPr>
          <p:spPr>
            <a:xfrm>
              <a:off x="5981608" y="145241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3" name="文本框 82">
            <a:extLst>
              <a:ext uri="{FF2B5EF4-FFF2-40B4-BE49-F238E27FC236}">
                <a16:creationId xmlns="" xmlns:a16="http://schemas.microsoft.com/office/drawing/2014/main" id="{982A098E-23F2-420E-A8E9-2607EB14A34C}"/>
              </a:ext>
            </a:extLst>
          </p:cNvPr>
          <p:cNvSpPr txBox="1"/>
          <p:nvPr/>
        </p:nvSpPr>
        <p:spPr>
          <a:xfrm>
            <a:off x="4065281" y="5498346"/>
            <a:ext cx="2895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a</a:t>
            </a:r>
            <a:r>
              <a:rPr lang="zh-CN" altLang="en-US" sz="2000" b="1" dirty="0" smtClean="0">
                <a:latin typeface="+mn-ea"/>
                <a:ea typeface="+mn-ea"/>
              </a:rPr>
              <a:t>）输出反馈模式加密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84" name="流程图: 联系 83"/>
          <p:cNvSpPr/>
          <p:nvPr/>
        </p:nvSpPr>
        <p:spPr bwMode="auto">
          <a:xfrm>
            <a:off x="1971646" y="4807046"/>
            <a:ext cx="176214" cy="17621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5" name="流程图: 联系 84"/>
          <p:cNvSpPr/>
          <p:nvPr/>
        </p:nvSpPr>
        <p:spPr bwMode="auto">
          <a:xfrm>
            <a:off x="4426616" y="4798935"/>
            <a:ext cx="176214" cy="17621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6" name="流程图: 联系 85"/>
          <p:cNvSpPr/>
          <p:nvPr/>
        </p:nvSpPr>
        <p:spPr bwMode="auto">
          <a:xfrm>
            <a:off x="7259599" y="4798563"/>
            <a:ext cx="176214" cy="17621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1907931" y="4724599"/>
            <a:ext cx="99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4370781" y="4716252"/>
            <a:ext cx="99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7199332" y="4714120"/>
            <a:ext cx="99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="" xmlns:a16="http://schemas.microsoft.com/office/drawing/2014/main" id="{089228C6-A770-4755-B556-952D82CAB89A}"/>
              </a:ext>
            </a:extLst>
          </p:cNvPr>
          <p:cNvCxnSpPr>
            <a:cxnSpLocks/>
          </p:cNvCxnSpPr>
          <p:nvPr/>
        </p:nvCxnSpPr>
        <p:spPr>
          <a:xfrm>
            <a:off x="5034427" y="3412098"/>
            <a:ext cx="1" cy="209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="" xmlns:a16="http://schemas.microsoft.com/office/drawing/2014/main" id="{089228C6-A770-4755-B556-952D82CAB89A}"/>
              </a:ext>
            </a:extLst>
          </p:cNvPr>
          <p:cNvCxnSpPr>
            <a:cxnSpLocks/>
          </p:cNvCxnSpPr>
          <p:nvPr/>
        </p:nvCxnSpPr>
        <p:spPr>
          <a:xfrm>
            <a:off x="5031847" y="3824967"/>
            <a:ext cx="1" cy="209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 bwMode="auto">
          <a:xfrm>
            <a:off x="4514723" y="4663008"/>
            <a:ext cx="12776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直接连接符 96"/>
          <p:cNvCxnSpPr/>
          <p:nvPr/>
        </p:nvCxnSpPr>
        <p:spPr bwMode="auto">
          <a:xfrm>
            <a:off x="4748838" y="2582640"/>
            <a:ext cx="57702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直接箭头连接符 98"/>
          <p:cNvCxnSpPr/>
          <p:nvPr/>
        </p:nvCxnSpPr>
        <p:spPr bwMode="auto">
          <a:xfrm>
            <a:off x="5325865" y="2582640"/>
            <a:ext cx="0" cy="329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矩形 99">
            <a:extLst>
              <a:ext uri="{FF2B5EF4-FFF2-40B4-BE49-F238E27FC236}">
                <a16:creationId xmlns="" xmlns:a16="http://schemas.microsoft.com/office/drawing/2014/main" id="{BA2DD193-B441-4954-8592-4E7FF2FE8EB4}"/>
              </a:ext>
            </a:extLst>
          </p:cNvPr>
          <p:cNvSpPr/>
          <p:nvPr/>
        </p:nvSpPr>
        <p:spPr>
          <a:xfrm>
            <a:off x="1541664" y="2963662"/>
            <a:ext cx="1790700" cy="4953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移位寄存器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1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b-s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比特  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  </a:t>
            </a:r>
            <a:r>
              <a:rPr lang="en-US" altLang="zh-CN" sz="1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比特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5834896" y="2996952"/>
            <a:ext cx="686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zh-CN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8697416" y="2996952"/>
            <a:ext cx="686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zh-CN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2221939" y="2579409"/>
            <a:ext cx="686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zh-CN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17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175150" cy="762000"/>
          </a:xfrm>
        </p:spPr>
        <p:txBody>
          <a:bodyPr/>
          <a:lstStyle/>
          <a:p>
            <a:r>
              <a:rPr lang="en-US" altLang="zh-CN" sz="6000" dirty="0" smtClean="0"/>
              <a:t>5.</a:t>
            </a:r>
            <a:r>
              <a:rPr lang="zh-CN" altLang="en-US" sz="6000" dirty="0" smtClean="0"/>
              <a:t>输出反馈模式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0696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5.2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运行模式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17</a:t>
            </a:fld>
            <a:r>
              <a:rPr lang="en-US" altLang="zh-CN" dirty="0" smtClean="0"/>
              <a:t>/22</a:t>
            </a:r>
            <a:endParaRPr lang="en-US" altLang="zh-CN" dirty="0"/>
          </a:p>
        </p:txBody>
      </p:sp>
      <p:grpSp>
        <p:nvGrpSpPr>
          <p:cNvPr id="93" name="组合 92">
            <a:extLst>
              <a:ext uri="{FF2B5EF4-FFF2-40B4-BE49-F238E27FC236}">
                <a16:creationId xmlns="" xmlns:a16="http://schemas.microsoft.com/office/drawing/2014/main" id="{9DAFCA73-2754-4E6B-A17D-B6EB0BAF26DE}"/>
              </a:ext>
            </a:extLst>
          </p:cNvPr>
          <p:cNvGrpSpPr/>
          <p:nvPr/>
        </p:nvGrpSpPr>
        <p:grpSpPr>
          <a:xfrm>
            <a:off x="1136576" y="2420888"/>
            <a:ext cx="8055155" cy="3096786"/>
            <a:chOff x="998031" y="3760148"/>
            <a:chExt cx="8055155" cy="3096786"/>
          </a:xfrm>
        </p:grpSpPr>
        <p:grpSp>
          <p:nvGrpSpPr>
            <p:cNvPr id="94" name="组合 93">
              <a:extLst>
                <a:ext uri="{FF2B5EF4-FFF2-40B4-BE49-F238E27FC236}">
                  <a16:creationId xmlns="" xmlns:a16="http://schemas.microsoft.com/office/drawing/2014/main" id="{06A1A9C1-625E-4D41-B2D0-A5612D4D13A5}"/>
                </a:ext>
              </a:extLst>
            </p:cNvPr>
            <p:cNvGrpSpPr/>
            <p:nvPr/>
          </p:nvGrpSpPr>
          <p:grpSpPr>
            <a:xfrm>
              <a:off x="998031" y="4302922"/>
              <a:ext cx="2195788" cy="2276475"/>
              <a:chOff x="776012" y="1428750"/>
              <a:chExt cx="2195788" cy="2276475"/>
            </a:xfrm>
          </p:grpSpPr>
          <p:sp>
            <p:nvSpPr>
              <p:cNvPr id="154" name="矩形 153">
                <a:extLst>
                  <a:ext uri="{FF2B5EF4-FFF2-40B4-BE49-F238E27FC236}">
                    <a16:creationId xmlns="" xmlns:a16="http://schemas.microsoft.com/office/drawing/2014/main" id="{BA2DD193-B441-4954-8592-4E7FF2FE8EB4}"/>
                  </a:ext>
                </a:extLst>
              </p:cNvPr>
              <p:cNvSpPr/>
              <p:nvPr/>
            </p:nvSpPr>
            <p:spPr>
              <a:xfrm>
                <a:off x="1181100" y="1428750"/>
                <a:ext cx="1790700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移位寄存器</a:t>
                </a:r>
                <a:endPara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  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</a:t>
                </a:r>
                <a:r>
                  <a:rPr lang="en-US" altLang="zh-CN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sp>
            <p:nvSpPr>
              <p:cNvPr id="155" name="矩形 154">
                <a:extLst>
                  <a:ext uri="{FF2B5EF4-FFF2-40B4-BE49-F238E27FC236}">
                    <a16:creationId xmlns="" xmlns:a16="http://schemas.microsoft.com/office/drawing/2014/main" id="{ABB44C57-E347-42BE-96B9-529D0C692A10}"/>
                  </a:ext>
                </a:extLst>
              </p:cNvPr>
              <p:cNvSpPr/>
              <p:nvPr/>
            </p:nvSpPr>
            <p:spPr>
              <a:xfrm>
                <a:off x="1524001" y="2133600"/>
                <a:ext cx="1104900" cy="2000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加密</a:t>
                </a:r>
              </a:p>
            </p:txBody>
          </p:sp>
          <p:sp>
            <p:nvSpPr>
              <p:cNvPr id="156" name="矩形 155">
                <a:extLst>
                  <a:ext uri="{FF2B5EF4-FFF2-40B4-BE49-F238E27FC236}">
                    <a16:creationId xmlns="" xmlns:a16="http://schemas.microsoft.com/office/drawing/2014/main" id="{A102720E-A100-41B3-9809-D41B48B1927F}"/>
                  </a:ext>
                </a:extLst>
              </p:cNvPr>
              <p:cNvSpPr/>
              <p:nvPr/>
            </p:nvSpPr>
            <p:spPr>
              <a:xfrm>
                <a:off x="1181104" y="2543175"/>
                <a:ext cx="1790691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选择             丢弃</a:t>
                </a:r>
                <a:endPara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      </a:t>
                </a:r>
                <a:r>
                  <a:rPr lang="en-US" altLang="zh-CN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cxnSp>
            <p:nvCxnSpPr>
              <p:cNvPr id="157" name="直接箭头连接符 156">
                <a:extLst>
                  <a:ext uri="{FF2B5EF4-FFF2-40B4-BE49-F238E27FC236}">
                    <a16:creationId xmlns="" xmlns:a16="http://schemas.microsoft.com/office/drawing/2014/main" id="{3A376CE9-FD82-4F4C-8D86-F49A8D0283AA}"/>
                  </a:ext>
                </a:extLst>
              </p:cNvPr>
              <p:cNvCxnSpPr>
                <a:cxnSpLocks/>
                <a:stCxn id="154" idx="2"/>
                <a:endCxn id="155" idx="0"/>
              </p:cNvCxnSpPr>
              <p:nvPr/>
            </p:nvCxnSpPr>
            <p:spPr>
              <a:xfrm>
                <a:off x="2076450" y="1924050"/>
                <a:ext cx="1" cy="2095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>
                <a:extLst>
                  <a:ext uri="{FF2B5EF4-FFF2-40B4-BE49-F238E27FC236}">
                    <a16:creationId xmlns="" xmlns:a16="http://schemas.microsoft.com/office/drawing/2014/main" id="{1B967434-4C4A-49D6-B1D2-93B0C0CF6DCF}"/>
                  </a:ext>
                </a:extLst>
              </p:cNvPr>
              <p:cNvCxnSpPr>
                <a:cxnSpLocks/>
                <a:stCxn id="155" idx="2"/>
                <a:endCxn id="156" idx="0"/>
              </p:cNvCxnSpPr>
              <p:nvPr/>
            </p:nvCxnSpPr>
            <p:spPr>
              <a:xfrm flipH="1">
                <a:off x="2076450" y="2333625"/>
                <a:ext cx="1" cy="2095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>
                <a:extLst>
                  <a:ext uri="{FF2B5EF4-FFF2-40B4-BE49-F238E27FC236}">
                    <a16:creationId xmlns="" xmlns:a16="http://schemas.microsoft.com/office/drawing/2014/main" id="{3673E448-FB83-4A92-80FE-499592A12B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20" y="3038475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箭头连接符 159">
                <a:extLst>
                  <a:ext uri="{FF2B5EF4-FFF2-40B4-BE49-F238E27FC236}">
                    <a16:creationId xmlns="" xmlns:a16="http://schemas.microsoft.com/office/drawing/2014/main" id="{E56539B3-FCAA-4C8F-9903-461DF4823E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19" y="3448050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箭头连接符 160">
                <a:extLst>
                  <a:ext uri="{FF2B5EF4-FFF2-40B4-BE49-F238E27FC236}">
                    <a16:creationId xmlns="" xmlns:a16="http://schemas.microsoft.com/office/drawing/2014/main" id="{77B5003B-825A-4732-91BC-DDC3419E5890}"/>
                  </a:ext>
                </a:extLst>
              </p:cNvPr>
              <p:cNvCxnSpPr>
                <a:cxnSpLocks/>
                <a:endCxn id="155" idx="1"/>
              </p:cNvCxnSpPr>
              <p:nvPr/>
            </p:nvCxnSpPr>
            <p:spPr>
              <a:xfrm>
                <a:off x="1076325" y="2233613"/>
                <a:ext cx="44767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文本框 161">
                <a:extLst>
                  <a:ext uri="{FF2B5EF4-FFF2-40B4-BE49-F238E27FC236}">
                    <a16:creationId xmlns="" xmlns:a16="http://schemas.microsoft.com/office/drawing/2014/main" id="{1E7AC1AE-114B-49CB-927C-AD4C4196197C}"/>
                  </a:ext>
                </a:extLst>
              </p:cNvPr>
              <p:cNvSpPr txBox="1"/>
              <p:nvPr/>
            </p:nvSpPr>
            <p:spPr>
              <a:xfrm>
                <a:off x="776012" y="2079723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3" name="直接连接符 162">
                <a:extLst>
                  <a:ext uri="{FF2B5EF4-FFF2-40B4-BE49-F238E27FC236}">
                    <a16:creationId xmlns="" xmlns:a16="http://schemas.microsoft.com/office/drawing/2014/main" id="{6EAB0506-F45C-4C22-8BED-06C5B042EE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4537" y="1971675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连接符 163">
                <a:extLst>
                  <a:ext uri="{FF2B5EF4-FFF2-40B4-BE49-F238E27FC236}">
                    <a16:creationId xmlns="" xmlns:a16="http://schemas.microsoft.com/office/drawing/2014/main" id="{63888294-050C-4005-9692-5E880D0F1A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4537" y="2366962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>
                <a:extLst>
                  <a:ext uri="{FF2B5EF4-FFF2-40B4-BE49-F238E27FC236}">
                    <a16:creationId xmlns="" xmlns:a16="http://schemas.microsoft.com/office/drawing/2014/main" id="{2A141318-5558-4FB8-9E24-9D7B31D16A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7809" y="3114674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文本框 165">
                <a:extLst>
                  <a:ext uri="{FF2B5EF4-FFF2-40B4-BE49-F238E27FC236}">
                    <a16:creationId xmlns="" xmlns:a16="http://schemas.microsoft.com/office/drawing/2014/main" id="{95057445-CF32-44A3-9B0E-FFE7CF8AB2CF}"/>
                  </a:ext>
                </a:extLst>
              </p:cNvPr>
              <p:cNvSpPr txBox="1"/>
              <p:nvPr/>
            </p:nvSpPr>
            <p:spPr>
              <a:xfrm>
                <a:off x="2176047" y="1870173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文本框 166">
                <a:extLst>
                  <a:ext uri="{FF2B5EF4-FFF2-40B4-BE49-F238E27FC236}">
                    <a16:creationId xmlns="" xmlns:a16="http://schemas.microsoft.com/office/drawing/2014/main" id="{CB47A90B-63DB-408B-8401-DAD6F103A648}"/>
                  </a:ext>
                </a:extLst>
              </p:cNvPr>
              <p:cNvSpPr txBox="1"/>
              <p:nvPr/>
            </p:nvSpPr>
            <p:spPr>
              <a:xfrm>
                <a:off x="2183397" y="2265460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文本框 167">
                <a:extLst>
                  <a:ext uri="{FF2B5EF4-FFF2-40B4-BE49-F238E27FC236}">
                    <a16:creationId xmlns="" xmlns:a16="http://schemas.microsoft.com/office/drawing/2014/main" id="{0376FA7D-CCEE-44BC-ABE5-4FB734313B50}"/>
                  </a:ext>
                </a:extLst>
              </p:cNvPr>
              <p:cNvSpPr txBox="1"/>
              <p:nvPr/>
            </p:nvSpPr>
            <p:spPr>
              <a:xfrm>
                <a:off x="1650335" y="3013174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5" name="组合 94">
              <a:extLst>
                <a:ext uri="{FF2B5EF4-FFF2-40B4-BE49-F238E27FC236}">
                  <a16:creationId xmlns="" xmlns:a16="http://schemas.microsoft.com/office/drawing/2014/main" id="{0ACF7BC1-D283-4D26-8658-D920BEB5D7F3}"/>
                </a:ext>
              </a:extLst>
            </p:cNvPr>
            <p:cNvGrpSpPr/>
            <p:nvPr/>
          </p:nvGrpSpPr>
          <p:grpSpPr>
            <a:xfrm>
              <a:off x="3498153" y="4302922"/>
              <a:ext cx="2195788" cy="2276475"/>
              <a:chOff x="776012" y="1428750"/>
              <a:chExt cx="2195788" cy="2276475"/>
            </a:xfrm>
          </p:grpSpPr>
          <p:sp>
            <p:nvSpPr>
              <p:cNvPr id="139" name="矩形 138">
                <a:extLst>
                  <a:ext uri="{FF2B5EF4-FFF2-40B4-BE49-F238E27FC236}">
                    <a16:creationId xmlns="" xmlns:a16="http://schemas.microsoft.com/office/drawing/2014/main" id="{812E94D6-C272-4B70-A48B-BDFB52D136F9}"/>
                  </a:ext>
                </a:extLst>
              </p:cNvPr>
              <p:cNvSpPr/>
              <p:nvPr/>
            </p:nvSpPr>
            <p:spPr>
              <a:xfrm>
                <a:off x="1181100" y="1428750"/>
                <a:ext cx="1790700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移位寄存器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  </a:t>
                </a:r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</a:t>
                </a:r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="" xmlns:a16="http://schemas.microsoft.com/office/drawing/2014/main" id="{FCFCC400-09C0-4255-9376-BFFF39813F70}"/>
                  </a:ext>
                </a:extLst>
              </p:cNvPr>
              <p:cNvSpPr/>
              <p:nvPr/>
            </p:nvSpPr>
            <p:spPr>
              <a:xfrm>
                <a:off x="1524001" y="2133600"/>
                <a:ext cx="1104900" cy="2000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加密</a:t>
                </a:r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="" xmlns:a16="http://schemas.microsoft.com/office/drawing/2014/main" id="{5403C79B-F324-4B85-95B0-CB8732A66C4D}"/>
                  </a:ext>
                </a:extLst>
              </p:cNvPr>
              <p:cNvSpPr/>
              <p:nvPr/>
            </p:nvSpPr>
            <p:spPr>
              <a:xfrm>
                <a:off x="1181104" y="2543175"/>
                <a:ext cx="1790691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选择             丢弃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      </a:t>
                </a:r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cxnSp>
            <p:nvCxnSpPr>
              <p:cNvPr id="142" name="直接箭头连接符 141">
                <a:extLst>
                  <a:ext uri="{FF2B5EF4-FFF2-40B4-BE49-F238E27FC236}">
                    <a16:creationId xmlns="" xmlns:a16="http://schemas.microsoft.com/office/drawing/2014/main" id="{1184116D-5CDE-4A5C-B05C-B364A0056406}"/>
                  </a:ext>
                </a:extLst>
              </p:cNvPr>
              <p:cNvCxnSpPr>
                <a:cxnSpLocks/>
                <a:stCxn id="139" idx="2"/>
                <a:endCxn id="140" idx="0"/>
              </p:cNvCxnSpPr>
              <p:nvPr/>
            </p:nvCxnSpPr>
            <p:spPr>
              <a:xfrm>
                <a:off x="2076450" y="1924050"/>
                <a:ext cx="1" cy="2095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箭头连接符 142">
                <a:extLst>
                  <a:ext uri="{FF2B5EF4-FFF2-40B4-BE49-F238E27FC236}">
                    <a16:creationId xmlns="" xmlns:a16="http://schemas.microsoft.com/office/drawing/2014/main" id="{BC486FF9-D771-426C-B8F3-73C4171B3769}"/>
                  </a:ext>
                </a:extLst>
              </p:cNvPr>
              <p:cNvCxnSpPr>
                <a:cxnSpLocks/>
                <a:stCxn id="140" idx="2"/>
                <a:endCxn id="141" idx="0"/>
              </p:cNvCxnSpPr>
              <p:nvPr/>
            </p:nvCxnSpPr>
            <p:spPr>
              <a:xfrm flipH="1">
                <a:off x="2076450" y="2333625"/>
                <a:ext cx="1" cy="2095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箭头连接符 143">
                <a:extLst>
                  <a:ext uri="{FF2B5EF4-FFF2-40B4-BE49-F238E27FC236}">
                    <a16:creationId xmlns="" xmlns:a16="http://schemas.microsoft.com/office/drawing/2014/main" id="{7A211BC6-B333-45AA-9312-4AEA9294C7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20" y="3038475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箭头连接符 144">
                <a:extLst>
                  <a:ext uri="{FF2B5EF4-FFF2-40B4-BE49-F238E27FC236}">
                    <a16:creationId xmlns="" xmlns:a16="http://schemas.microsoft.com/office/drawing/2014/main" id="{404A7853-4FD7-4C0F-87A0-49D794D559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19" y="3448050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箭头连接符 145">
                <a:extLst>
                  <a:ext uri="{FF2B5EF4-FFF2-40B4-BE49-F238E27FC236}">
                    <a16:creationId xmlns="" xmlns:a16="http://schemas.microsoft.com/office/drawing/2014/main" id="{8357EB33-983E-466C-B8B3-983D62299BE4}"/>
                  </a:ext>
                </a:extLst>
              </p:cNvPr>
              <p:cNvCxnSpPr>
                <a:cxnSpLocks/>
                <a:endCxn id="140" idx="1"/>
              </p:cNvCxnSpPr>
              <p:nvPr/>
            </p:nvCxnSpPr>
            <p:spPr>
              <a:xfrm>
                <a:off x="1076325" y="2233613"/>
                <a:ext cx="44767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文本框 146">
                <a:extLst>
                  <a:ext uri="{FF2B5EF4-FFF2-40B4-BE49-F238E27FC236}">
                    <a16:creationId xmlns="" xmlns:a16="http://schemas.microsoft.com/office/drawing/2014/main" id="{5C09E562-1DCE-4590-A408-9F8318DA3801}"/>
                  </a:ext>
                </a:extLst>
              </p:cNvPr>
              <p:cNvSpPr txBox="1"/>
              <p:nvPr/>
            </p:nvSpPr>
            <p:spPr>
              <a:xfrm>
                <a:off x="776012" y="2079723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8" name="直接连接符 147">
                <a:extLst>
                  <a:ext uri="{FF2B5EF4-FFF2-40B4-BE49-F238E27FC236}">
                    <a16:creationId xmlns="" xmlns:a16="http://schemas.microsoft.com/office/drawing/2014/main" id="{8C159250-FF1E-48C1-86CB-DD0EA97E7C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4537" y="1971675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>
                <a:extLst>
                  <a:ext uri="{FF2B5EF4-FFF2-40B4-BE49-F238E27FC236}">
                    <a16:creationId xmlns="" xmlns:a16="http://schemas.microsoft.com/office/drawing/2014/main" id="{50174354-7BF0-4D81-8131-90FEC13DB5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4537" y="2366962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>
                <a:extLst>
                  <a:ext uri="{FF2B5EF4-FFF2-40B4-BE49-F238E27FC236}">
                    <a16:creationId xmlns="" xmlns:a16="http://schemas.microsoft.com/office/drawing/2014/main" id="{04D70C23-E39D-4FB7-BDF6-1E4975BEEB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7809" y="3114674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文本框 150">
                <a:extLst>
                  <a:ext uri="{FF2B5EF4-FFF2-40B4-BE49-F238E27FC236}">
                    <a16:creationId xmlns="" xmlns:a16="http://schemas.microsoft.com/office/drawing/2014/main" id="{AEF810A2-DB62-46B6-80A7-7AA61AAAFB2F}"/>
                  </a:ext>
                </a:extLst>
              </p:cNvPr>
              <p:cNvSpPr txBox="1"/>
              <p:nvPr/>
            </p:nvSpPr>
            <p:spPr>
              <a:xfrm>
                <a:off x="2176047" y="1870173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" name="文本框 151">
                <a:extLst>
                  <a:ext uri="{FF2B5EF4-FFF2-40B4-BE49-F238E27FC236}">
                    <a16:creationId xmlns="" xmlns:a16="http://schemas.microsoft.com/office/drawing/2014/main" id="{AB878570-2A7F-4DE8-93DA-E90C017E84CA}"/>
                  </a:ext>
                </a:extLst>
              </p:cNvPr>
              <p:cNvSpPr txBox="1"/>
              <p:nvPr/>
            </p:nvSpPr>
            <p:spPr>
              <a:xfrm>
                <a:off x="2183397" y="2265460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" name="文本框 152">
                <a:extLst>
                  <a:ext uri="{FF2B5EF4-FFF2-40B4-BE49-F238E27FC236}">
                    <a16:creationId xmlns="" xmlns:a16="http://schemas.microsoft.com/office/drawing/2014/main" id="{1796614E-F34F-404D-8DC7-313FC89650FE}"/>
                  </a:ext>
                </a:extLst>
              </p:cNvPr>
              <p:cNvSpPr txBox="1"/>
              <p:nvPr/>
            </p:nvSpPr>
            <p:spPr>
              <a:xfrm>
                <a:off x="1650335" y="3013174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" name="组合 95">
              <a:extLst>
                <a:ext uri="{FF2B5EF4-FFF2-40B4-BE49-F238E27FC236}">
                  <a16:creationId xmlns="" xmlns:a16="http://schemas.microsoft.com/office/drawing/2014/main" id="{3F85340F-6A93-4B4B-978F-301CDAE585E4}"/>
                </a:ext>
              </a:extLst>
            </p:cNvPr>
            <p:cNvGrpSpPr/>
            <p:nvPr/>
          </p:nvGrpSpPr>
          <p:grpSpPr>
            <a:xfrm>
              <a:off x="6391649" y="4302922"/>
              <a:ext cx="2195788" cy="2276475"/>
              <a:chOff x="776012" y="1428750"/>
              <a:chExt cx="2195788" cy="2276475"/>
            </a:xfrm>
          </p:grpSpPr>
          <p:sp>
            <p:nvSpPr>
              <p:cNvPr id="124" name="矩形 123">
                <a:extLst>
                  <a:ext uri="{FF2B5EF4-FFF2-40B4-BE49-F238E27FC236}">
                    <a16:creationId xmlns="" xmlns:a16="http://schemas.microsoft.com/office/drawing/2014/main" id="{36E2166A-AA9A-47D0-926E-5F1CFBD489F1}"/>
                  </a:ext>
                </a:extLst>
              </p:cNvPr>
              <p:cNvSpPr/>
              <p:nvPr/>
            </p:nvSpPr>
            <p:spPr>
              <a:xfrm>
                <a:off x="1181100" y="1428750"/>
                <a:ext cx="1790700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移位寄存器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  </a:t>
                </a:r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</a:t>
                </a:r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="" xmlns:a16="http://schemas.microsoft.com/office/drawing/2014/main" id="{5FE34EBA-0157-47E3-AA40-0A26DEEA5DC8}"/>
                  </a:ext>
                </a:extLst>
              </p:cNvPr>
              <p:cNvSpPr/>
              <p:nvPr/>
            </p:nvSpPr>
            <p:spPr>
              <a:xfrm>
                <a:off x="1524001" y="2133600"/>
                <a:ext cx="1104900" cy="2000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加密</a:t>
                </a:r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="" xmlns:a16="http://schemas.microsoft.com/office/drawing/2014/main" id="{CD7A3F3E-0D07-43B3-AEEF-E2242CF22D02}"/>
                  </a:ext>
                </a:extLst>
              </p:cNvPr>
              <p:cNvSpPr/>
              <p:nvPr/>
            </p:nvSpPr>
            <p:spPr>
              <a:xfrm>
                <a:off x="1181104" y="2543175"/>
                <a:ext cx="1790691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选择             丢弃</a:t>
                </a:r>
                <a:endPara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      </a:t>
                </a:r>
                <a:r>
                  <a:rPr lang="en-US" altLang="zh-CN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cxnSp>
            <p:nvCxnSpPr>
              <p:cNvPr id="127" name="直接箭头连接符 126">
                <a:extLst>
                  <a:ext uri="{FF2B5EF4-FFF2-40B4-BE49-F238E27FC236}">
                    <a16:creationId xmlns="" xmlns:a16="http://schemas.microsoft.com/office/drawing/2014/main" id="{EC1BDE41-5373-4C9D-ACFB-DF3617842819}"/>
                  </a:ext>
                </a:extLst>
              </p:cNvPr>
              <p:cNvCxnSpPr>
                <a:cxnSpLocks/>
                <a:stCxn id="124" idx="2"/>
                <a:endCxn id="125" idx="0"/>
              </p:cNvCxnSpPr>
              <p:nvPr/>
            </p:nvCxnSpPr>
            <p:spPr>
              <a:xfrm>
                <a:off x="2076450" y="1924050"/>
                <a:ext cx="1" cy="2095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箭头连接符 127">
                <a:extLst>
                  <a:ext uri="{FF2B5EF4-FFF2-40B4-BE49-F238E27FC236}">
                    <a16:creationId xmlns="" xmlns:a16="http://schemas.microsoft.com/office/drawing/2014/main" id="{F3D70EAF-2632-42FA-8BAB-5A2DEA53256C}"/>
                  </a:ext>
                </a:extLst>
              </p:cNvPr>
              <p:cNvCxnSpPr>
                <a:cxnSpLocks/>
                <a:stCxn id="125" idx="2"/>
                <a:endCxn id="126" idx="0"/>
              </p:cNvCxnSpPr>
              <p:nvPr/>
            </p:nvCxnSpPr>
            <p:spPr>
              <a:xfrm flipH="1">
                <a:off x="2076450" y="2333625"/>
                <a:ext cx="1" cy="2095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箭头连接符 128">
                <a:extLst>
                  <a:ext uri="{FF2B5EF4-FFF2-40B4-BE49-F238E27FC236}">
                    <a16:creationId xmlns="" xmlns:a16="http://schemas.microsoft.com/office/drawing/2014/main" id="{C07257F7-4B4D-4DA0-9B49-E41963FE9D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20" y="3038475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箭头连接符 129">
                <a:extLst>
                  <a:ext uri="{FF2B5EF4-FFF2-40B4-BE49-F238E27FC236}">
                    <a16:creationId xmlns="" xmlns:a16="http://schemas.microsoft.com/office/drawing/2014/main" id="{678881C8-1200-4CB9-9146-582E3357D8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19" y="3448050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箭头连接符 130">
                <a:extLst>
                  <a:ext uri="{FF2B5EF4-FFF2-40B4-BE49-F238E27FC236}">
                    <a16:creationId xmlns="" xmlns:a16="http://schemas.microsoft.com/office/drawing/2014/main" id="{A21462BE-4B79-4C5E-845D-2F821F1C4367}"/>
                  </a:ext>
                </a:extLst>
              </p:cNvPr>
              <p:cNvCxnSpPr>
                <a:cxnSpLocks/>
                <a:endCxn id="125" idx="1"/>
              </p:cNvCxnSpPr>
              <p:nvPr/>
            </p:nvCxnSpPr>
            <p:spPr>
              <a:xfrm>
                <a:off x="1076325" y="2233613"/>
                <a:ext cx="44767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文本框 131">
                <a:extLst>
                  <a:ext uri="{FF2B5EF4-FFF2-40B4-BE49-F238E27FC236}">
                    <a16:creationId xmlns="" xmlns:a16="http://schemas.microsoft.com/office/drawing/2014/main" id="{774259B7-7E8E-45DA-8F70-DC2749BB4F66}"/>
                  </a:ext>
                </a:extLst>
              </p:cNvPr>
              <p:cNvSpPr txBox="1"/>
              <p:nvPr/>
            </p:nvSpPr>
            <p:spPr>
              <a:xfrm>
                <a:off x="776012" y="2079723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3" name="直接连接符 132">
                <a:extLst>
                  <a:ext uri="{FF2B5EF4-FFF2-40B4-BE49-F238E27FC236}">
                    <a16:creationId xmlns="" xmlns:a16="http://schemas.microsoft.com/office/drawing/2014/main" id="{8D374568-4208-4369-A995-A91E15BD84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4537" y="1971675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>
                <a:extLst>
                  <a:ext uri="{FF2B5EF4-FFF2-40B4-BE49-F238E27FC236}">
                    <a16:creationId xmlns="" xmlns:a16="http://schemas.microsoft.com/office/drawing/2014/main" id="{73EBAC79-8AB2-4000-AA4F-C65F0FFFDB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4537" y="2366962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>
                <a:extLst>
                  <a:ext uri="{FF2B5EF4-FFF2-40B4-BE49-F238E27FC236}">
                    <a16:creationId xmlns="" xmlns:a16="http://schemas.microsoft.com/office/drawing/2014/main" id="{2A5BE07B-7ECC-4C97-A43E-A6F1F62813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7809" y="3114674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文本框 135">
                <a:extLst>
                  <a:ext uri="{FF2B5EF4-FFF2-40B4-BE49-F238E27FC236}">
                    <a16:creationId xmlns="" xmlns:a16="http://schemas.microsoft.com/office/drawing/2014/main" id="{37C45203-D3EF-4317-87EE-C0C5FBD2B905}"/>
                  </a:ext>
                </a:extLst>
              </p:cNvPr>
              <p:cNvSpPr txBox="1"/>
              <p:nvPr/>
            </p:nvSpPr>
            <p:spPr>
              <a:xfrm>
                <a:off x="2176047" y="1870173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" name="文本框 136">
                <a:extLst>
                  <a:ext uri="{FF2B5EF4-FFF2-40B4-BE49-F238E27FC236}">
                    <a16:creationId xmlns="" xmlns:a16="http://schemas.microsoft.com/office/drawing/2014/main" id="{83A35752-ECEF-4697-84B0-E730465B2B48}"/>
                  </a:ext>
                </a:extLst>
              </p:cNvPr>
              <p:cNvSpPr txBox="1"/>
              <p:nvPr/>
            </p:nvSpPr>
            <p:spPr>
              <a:xfrm>
                <a:off x="2183397" y="2265460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" name="文本框 137">
                <a:extLst>
                  <a:ext uri="{FF2B5EF4-FFF2-40B4-BE49-F238E27FC236}">
                    <a16:creationId xmlns="" xmlns:a16="http://schemas.microsoft.com/office/drawing/2014/main" id="{4C021F0C-26D2-463B-96AA-2BDF80F5921A}"/>
                  </a:ext>
                </a:extLst>
              </p:cNvPr>
              <p:cNvSpPr txBox="1"/>
              <p:nvPr/>
            </p:nvSpPr>
            <p:spPr>
              <a:xfrm>
                <a:off x="1650335" y="3013174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7" name="文本框 96">
              <a:extLst>
                <a:ext uri="{FF2B5EF4-FFF2-40B4-BE49-F238E27FC236}">
                  <a16:creationId xmlns="" xmlns:a16="http://schemas.microsoft.com/office/drawing/2014/main" id="{C780F1C1-F246-4CFB-B487-93620A745B59}"/>
                </a:ext>
              </a:extLst>
            </p:cNvPr>
            <p:cNvSpPr txBox="1"/>
            <p:nvPr/>
          </p:nvSpPr>
          <p:spPr>
            <a:xfrm>
              <a:off x="5935302" y="4976577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8" name="直接箭头连接符 97">
              <a:extLst>
                <a:ext uri="{FF2B5EF4-FFF2-40B4-BE49-F238E27FC236}">
                  <a16:creationId xmlns="" xmlns:a16="http://schemas.microsoft.com/office/drawing/2014/main" id="{92CF01D3-7ED7-4E8C-AE5D-033B63DF1DDE}"/>
                </a:ext>
              </a:extLst>
            </p:cNvPr>
            <p:cNvCxnSpPr/>
            <p:nvPr/>
          </p:nvCxnSpPr>
          <p:spPr>
            <a:xfrm flipH="1">
              <a:off x="4244128" y="4200525"/>
              <a:ext cx="71943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组合 98">
              <a:extLst>
                <a:ext uri="{FF2B5EF4-FFF2-40B4-BE49-F238E27FC236}">
                  <a16:creationId xmlns="" xmlns:a16="http://schemas.microsoft.com/office/drawing/2014/main" id="{AFD7079B-2D9A-492C-A6EB-76FE2D23FCE0}"/>
                </a:ext>
              </a:extLst>
            </p:cNvPr>
            <p:cNvGrpSpPr/>
            <p:nvPr/>
          </p:nvGrpSpPr>
          <p:grpSpPr>
            <a:xfrm>
              <a:off x="5920387" y="3760148"/>
              <a:ext cx="2486117" cy="542774"/>
              <a:chOff x="5981608" y="160436"/>
              <a:chExt cx="2486117" cy="542774"/>
            </a:xfrm>
          </p:grpSpPr>
          <p:cxnSp>
            <p:nvCxnSpPr>
              <p:cNvPr id="121" name="连接符: 肘形 187">
                <a:extLst>
                  <a:ext uri="{FF2B5EF4-FFF2-40B4-BE49-F238E27FC236}">
                    <a16:creationId xmlns="" xmlns:a16="http://schemas.microsoft.com/office/drawing/2014/main" id="{74D7E7A0-1B5E-4FD4-ADDE-D57A0515E13B}"/>
                  </a:ext>
                </a:extLst>
              </p:cNvPr>
              <p:cNvCxnSpPr/>
              <p:nvPr/>
            </p:nvCxnSpPr>
            <p:spPr>
              <a:xfrm>
                <a:off x="6490935" y="314325"/>
                <a:ext cx="1976790" cy="388885"/>
              </a:xfrm>
              <a:prstGeom prst="bentConnector3">
                <a:avLst>
                  <a:gd name="adj1" fmla="val 10011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文本框 121">
                <a:extLst>
                  <a:ext uri="{FF2B5EF4-FFF2-40B4-BE49-F238E27FC236}">
                    <a16:creationId xmlns="" xmlns:a16="http://schemas.microsoft.com/office/drawing/2014/main" id="{8664D7CB-5732-4F4C-AD65-9834134A122D}"/>
                  </a:ext>
                </a:extLst>
              </p:cNvPr>
              <p:cNvSpPr txBox="1"/>
              <p:nvPr/>
            </p:nvSpPr>
            <p:spPr>
              <a:xfrm>
                <a:off x="5981608" y="160436"/>
                <a:ext cx="4844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4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1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endParaRPr lang="zh-CN" altLang="en-US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3" name="直接箭头连接符 122">
                <a:extLst>
                  <a:ext uri="{FF2B5EF4-FFF2-40B4-BE49-F238E27FC236}">
                    <a16:creationId xmlns="" xmlns:a16="http://schemas.microsoft.com/office/drawing/2014/main" id="{20400397-79E8-4E23-A994-01D03C2454A6}"/>
                  </a:ext>
                </a:extLst>
              </p:cNvPr>
              <p:cNvCxnSpPr/>
              <p:nvPr/>
            </p:nvCxnSpPr>
            <p:spPr>
              <a:xfrm flipH="1">
                <a:off x="7297301" y="619125"/>
                <a:ext cx="71943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文本框 99">
              <a:extLst>
                <a:ext uri="{FF2B5EF4-FFF2-40B4-BE49-F238E27FC236}">
                  <a16:creationId xmlns="" xmlns:a16="http://schemas.microsoft.com/office/drawing/2014/main" id="{B1C262BC-380D-4194-8F4D-0495D7ED974A}"/>
                </a:ext>
              </a:extLst>
            </p:cNvPr>
            <p:cNvSpPr txBox="1"/>
            <p:nvPr/>
          </p:nvSpPr>
          <p:spPr>
            <a:xfrm>
              <a:off x="3413108" y="5447409"/>
              <a:ext cx="2551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zh-CN" alt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1" name="连接符: 肘形 198">
              <a:extLst>
                <a:ext uri="{FF2B5EF4-FFF2-40B4-BE49-F238E27FC236}">
                  <a16:creationId xmlns="" xmlns:a16="http://schemas.microsoft.com/office/drawing/2014/main" id="{80C7C5C7-E6E5-4A13-A4DC-7F8596D236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1327" y="4302922"/>
              <a:ext cx="1980000" cy="1764000"/>
            </a:xfrm>
            <a:prstGeom prst="bentConnector4">
              <a:avLst>
                <a:gd name="adj1" fmla="val -40"/>
                <a:gd name="adj2" fmla="val 111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="" xmlns:a16="http://schemas.microsoft.com/office/drawing/2014/main" id="{B221A8B2-0E86-4AB7-AD9C-2CF55D6144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9931" y="5573021"/>
              <a:ext cx="123824" cy="104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组合 102">
              <a:extLst>
                <a:ext uri="{FF2B5EF4-FFF2-40B4-BE49-F238E27FC236}">
                  <a16:creationId xmlns="" xmlns:a16="http://schemas.microsoft.com/office/drawing/2014/main" id="{56D84D6B-0A63-48A5-9903-E58E44228765}"/>
                </a:ext>
              </a:extLst>
            </p:cNvPr>
            <p:cNvGrpSpPr/>
            <p:nvPr/>
          </p:nvGrpSpPr>
          <p:grpSpPr>
            <a:xfrm>
              <a:off x="1941945" y="5928583"/>
              <a:ext cx="1613071" cy="479064"/>
              <a:chOff x="1845648" y="6129344"/>
              <a:chExt cx="1613071" cy="479064"/>
            </a:xfrm>
          </p:grpSpPr>
          <p:sp>
            <p:nvSpPr>
              <p:cNvPr id="117" name="文本框 116">
                <a:extLst>
                  <a:ext uri="{FF2B5EF4-FFF2-40B4-BE49-F238E27FC236}">
                    <a16:creationId xmlns="" xmlns:a16="http://schemas.microsoft.com/office/drawing/2014/main" id="{4011E08B-0FBC-43DE-899E-DE143B5677DE}"/>
                  </a:ext>
                </a:extLst>
              </p:cNvPr>
              <p:cNvSpPr txBox="1"/>
              <p:nvPr/>
            </p:nvSpPr>
            <p:spPr>
              <a:xfrm>
                <a:off x="2259935" y="6129344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8" name="直接箭头连接符 117">
                <a:extLst>
                  <a:ext uri="{FF2B5EF4-FFF2-40B4-BE49-F238E27FC236}">
                    <a16:creationId xmlns="" xmlns:a16="http://schemas.microsoft.com/office/drawing/2014/main" id="{DEDB9D9F-1774-467B-8192-5C76FD9ABD90}"/>
                  </a:ext>
                </a:extLst>
              </p:cNvPr>
              <p:cNvCxnSpPr>
                <a:cxnSpLocks/>
                <a:stCxn id="119" idx="1"/>
              </p:cNvCxnSpPr>
              <p:nvPr/>
            </p:nvCxnSpPr>
            <p:spPr>
              <a:xfrm flipH="1" flipV="1">
                <a:off x="1845648" y="6446783"/>
                <a:ext cx="1248869" cy="77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文本框 118">
                <a:extLst>
                  <a:ext uri="{FF2B5EF4-FFF2-40B4-BE49-F238E27FC236}">
                    <a16:creationId xmlns="" xmlns:a16="http://schemas.microsoft.com/office/drawing/2014/main" id="{1A181C35-E216-46FE-A0DE-FD139C951420}"/>
                  </a:ext>
                </a:extLst>
              </p:cNvPr>
              <p:cNvSpPr txBox="1"/>
              <p:nvPr/>
            </p:nvSpPr>
            <p:spPr>
              <a:xfrm>
                <a:off x="3094517" y="6300631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4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0" name="直接连接符 119">
                <a:extLst>
                  <a:ext uri="{FF2B5EF4-FFF2-40B4-BE49-F238E27FC236}">
                    <a16:creationId xmlns="" xmlns:a16="http://schemas.microsoft.com/office/drawing/2014/main" id="{7A9986D9-72B8-4ED0-B6D0-037B28F0E9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690" y="6398422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组合 103">
              <a:extLst>
                <a:ext uri="{FF2B5EF4-FFF2-40B4-BE49-F238E27FC236}">
                  <a16:creationId xmlns="" xmlns:a16="http://schemas.microsoft.com/office/drawing/2014/main" id="{041779EA-3AED-4369-820F-FB7CE5B67882}"/>
                </a:ext>
              </a:extLst>
            </p:cNvPr>
            <p:cNvGrpSpPr/>
            <p:nvPr/>
          </p:nvGrpSpPr>
          <p:grpSpPr>
            <a:xfrm>
              <a:off x="4433549" y="5919194"/>
              <a:ext cx="1712188" cy="475353"/>
              <a:chOff x="1831740" y="6129344"/>
              <a:chExt cx="1712188" cy="475353"/>
            </a:xfrm>
          </p:grpSpPr>
          <p:sp>
            <p:nvSpPr>
              <p:cNvPr id="113" name="文本框 112">
                <a:extLst>
                  <a:ext uri="{FF2B5EF4-FFF2-40B4-BE49-F238E27FC236}">
                    <a16:creationId xmlns="" xmlns:a16="http://schemas.microsoft.com/office/drawing/2014/main" id="{EEC44571-287E-4287-9D6A-E70E9D5E17FF}"/>
                  </a:ext>
                </a:extLst>
              </p:cNvPr>
              <p:cNvSpPr txBox="1"/>
              <p:nvPr/>
            </p:nvSpPr>
            <p:spPr>
              <a:xfrm>
                <a:off x="2259935" y="6129344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4" name="直接箭头连接符 113">
                <a:extLst>
                  <a:ext uri="{FF2B5EF4-FFF2-40B4-BE49-F238E27FC236}">
                    <a16:creationId xmlns="" xmlns:a16="http://schemas.microsoft.com/office/drawing/2014/main" id="{E1CF5315-1037-4156-BBC7-0F49404656B0}"/>
                  </a:ext>
                </a:extLst>
              </p:cNvPr>
              <p:cNvCxnSpPr>
                <a:cxnSpLocks/>
                <a:stCxn id="115" idx="1"/>
              </p:cNvCxnSpPr>
              <p:nvPr/>
            </p:nvCxnSpPr>
            <p:spPr>
              <a:xfrm flipH="1">
                <a:off x="1831740" y="6450809"/>
                <a:ext cx="134798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文本框 114">
                <a:extLst>
                  <a:ext uri="{FF2B5EF4-FFF2-40B4-BE49-F238E27FC236}">
                    <a16:creationId xmlns="" xmlns:a16="http://schemas.microsoft.com/office/drawing/2014/main" id="{F4679AE7-6903-4A54-93AE-D3E5A8933022}"/>
                  </a:ext>
                </a:extLst>
              </p:cNvPr>
              <p:cNvSpPr txBox="1"/>
              <p:nvPr/>
            </p:nvSpPr>
            <p:spPr>
              <a:xfrm>
                <a:off x="3179726" y="6296920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4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400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6" name="直接连接符 115">
                <a:extLst>
                  <a:ext uri="{FF2B5EF4-FFF2-40B4-BE49-F238E27FC236}">
                    <a16:creationId xmlns="" xmlns:a16="http://schemas.microsoft.com/office/drawing/2014/main" id="{7AD9445C-BDD8-4022-A71C-2AF763123C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690" y="6398422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组合 104">
              <a:extLst>
                <a:ext uri="{FF2B5EF4-FFF2-40B4-BE49-F238E27FC236}">
                  <a16:creationId xmlns="" xmlns:a16="http://schemas.microsoft.com/office/drawing/2014/main" id="{E6D6FA7C-8762-4FF7-B47B-49C267422DDC}"/>
                </a:ext>
              </a:extLst>
            </p:cNvPr>
            <p:cNvGrpSpPr/>
            <p:nvPr/>
          </p:nvGrpSpPr>
          <p:grpSpPr>
            <a:xfrm>
              <a:off x="7320158" y="5928583"/>
              <a:ext cx="1733028" cy="475353"/>
              <a:chOff x="1831740" y="6129344"/>
              <a:chExt cx="1733028" cy="475353"/>
            </a:xfrm>
          </p:grpSpPr>
          <p:sp>
            <p:nvSpPr>
              <p:cNvPr id="109" name="文本框 108">
                <a:extLst>
                  <a:ext uri="{FF2B5EF4-FFF2-40B4-BE49-F238E27FC236}">
                    <a16:creationId xmlns="" xmlns:a16="http://schemas.microsoft.com/office/drawing/2014/main" id="{847E769E-70C9-4687-B8B3-FD719F6C4EA6}"/>
                  </a:ext>
                </a:extLst>
              </p:cNvPr>
              <p:cNvSpPr txBox="1"/>
              <p:nvPr/>
            </p:nvSpPr>
            <p:spPr>
              <a:xfrm>
                <a:off x="2259935" y="6129344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0" name="直接箭头连接符 109">
                <a:extLst>
                  <a:ext uri="{FF2B5EF4-FFF2-40B4-BE49-F238E27FC236}">
                    <a16:creationId xmlns="" xmlns:a16="http://schemas.microsoft.com/office/drawing/2014/main" id="{2F507100-1C2D-4C99-8A2B-4E066EE189E6}"/>
                  </a:ext>
                </a:extLst>
              </p:cNvPr>
              <p:cNvCxnSpPr>
                <a:cxnSpLocks/>
                <a:stCxn id="111" idx="1"/>
              </p:cNvCxnSpPr>
              <p:nvPr/>
            </p:nvCxnSpPr>
            <p:spPr>
              <a:xfrm flipH="1">
                <a:off x="1831740" y="6450809"/>
                <a:ext cx="134798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文本框 110">
                <a:extLst>
                  <a:ext uri="{FF2B5EF4-FFF2-40B4-BE49-F238E27FC236}">
                    <a16:creationId xmlns="" xmlns:a16="http://schemas.microsoft.com/office/drawing/2014/main" id="{26A175FF-BAEF-41FB-BDE3-3256B676475C}"/>
                  </a:ext>
                </a:extLst>
              </p:cNvPr>
              <p:cNvSpPr txBox="1"/>
              <p:nvPr/>
            </p:nvSpPr>
            <p:spPr>
              <a:xfrm>
                <a:off x="3179726" y="6296920"/>
                <a:ext cx="3850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4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zh-CN" altLang="en-US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2" name="直接连接符 111">
                <a:extLst>
                  <a:ext uri="{FF2B5EF4-FFF2-40B4-BE49-F238E27FC236}">
                    <a16:creationId xmlns="" xmlns:a16="http://schemas.microsoft.com/office/drawing/2014/main" id="{B6ECD911-ECF2-4E78-915D-7C3D785002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690" y="6398422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本框 105">
              <a:extLst>
                <a:ext uri="{FF2B5EF4-FFF2-40B4-BE49-F238E27FC236}">
                  <a16:creationId xmlns="" xmlns:a16="http://schemas.microsoft.com/office/drawing/2014/main" id="{88CB0AC0-8A15-48B5-85DC-F82654470DFA}"/>
                </a:ext>
              </a:extLst>
            </p:cNvPr>
            <p:cNvSpPr txBox="1"/>
            <p:nvPr/>
          </p:nvSpPr>
          <p:spPr>
            <a:xfrm>
              <a:off x="1666337" y="6528995"/>
              <a:ext cx="352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4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="" xmlns:a16="http://schemas.microsoft.com/office/drawing/2014/main" id="{3802F514-66DB-432D-937E-551FFCA14846}"/>
                </a:ext>
              </a:extLst>
            </p:cNvPr>
            <p:cNvSpPr txBox="1"/>
            <p:nvPr/>
          </p:nvSpPr>
          <p:spPr>
            <a:xfrm>
              <a:off x="4174836" y="6528994"/>
              <a:ext cx="352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4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4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="" xmlns:a16="http://schemas.microsoft.com/office/drawing/2014/main" id="{376BFE25-1AE8-4F7E-82EB-29542EA89245}"/>
                </a:ext>
              </a:extLst>
            </p:cNvPr>
            <p:cNvSpPr txBox="1"/>
            <p:nvPr/>
          </p:nvSpPr>
          <p:spPr>
            <a:xfrm>
              <a:off x="7089481" y="6549157"/>
              <a:ext cx="373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4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9" name="流程图: 联系 168"/>
          <p:cNvSpPr/>
          <p:nvPr/>
        </p:nvSpPr>
        <p:spPr bwMode="auto">
          <a:xfrm>
            <a:off x="1886572" y="4818341"/>
            <a:ext cx="176214" cy="17621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70" name="流程图: 联系 169"/>
          <p:cNvSpPr/>
          <p:nvPr/>
        </p:nvSpPr>
        <p:spPr bwMode="auto">
          <a:xfrm>
            <a:off x="4389186" y="4817053"/>
            <a:ext cx="176214" cy="17621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71" name="流程图: 联系 170"/>
          <p:cNvSpPr/>
          <p:nvPr/>
        </p:nvSpPr>
        <p:spPr bwMode="auto">
          <a:xfrm>
            <a:off x="7273237" y="4817053"/>
            <a:ext cx="176214" cy="17621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72" name="文本框 171"/>
          <p:cNvSpPr txBox="1"/>
          <p:nvPr/>
        </p:nvSpPr>
        <p:spPr>
          <a:xfrm>
            <a:off x="1827438" y="4735883"/>
            <a:ext cx="99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文本框 172"/>
          <p:cNvSpPr txBox="1"/>
          <p:nvPr/>
        </p:nvSpPr>
        <p:spPr>
          <a:xfrm>
            <a:off x="4325298" y="4742638"/>
            <a:ext cx="99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7225654" y="4726573"/>
            <a:ext cx="99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5" name="直接箭头连接符 174"/>
          <p:cNvCxnSpPr/>
          <p:nvPr/>
        </p:nvCxnSpPr>
        <p:spPr bwMode="auto">
          <a:xfrm flipV="1">
            <a:off x="6102181" y="4077073"/>
            <a:ext cx="0" cy="5725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8" name="文本框 177">
            <a:extLst>
              <a:ext uri="{FF2B5EF4-FFF2-40B4-BE49-F238E27FC236}">
                <a16:creationId xmlns="" xmlns:a16="http://schemas.microsoft.com/office/drawing/2014/main" id="{982A098E-23F2-420E-A8E9-2607EB14A34C}"/>
              </a:ext>
            </a:extLst>
          </p:cNvPr>
          <p:cNvSpPr txBox="1"/>
          <p:nvPr/>
        </p:nvSpPr>
        <p:spPr>
          <a:xfrm>
            <a:off x="4065281" y="5498346"/>
            <a:ext cx="2895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+mn-ea"/>
                <a:ea typeface="+mn-ea"/>
              </a:rPr>
              <a:t>（</a:t>
            </a:r>
            <a:r>
              <a:rPr lang="en-US" altLang="zh-CN" sz="2000" b="1" dirty="0" smtClean="0">
                <a:latin typeface="+mn-ea"/>
                <a:ea typeface="+mn-ea"/>
              </a:rPr>
              <a:t>b</a:t>
            </a:r>
            <a:r>
              <a:rPr lang="zh-CN" altLang="en-US" sz="2000" b="1" dirty="0" smtClean="0">
                <a:latin typeface="+mn-ea"/>
                <a:ea typeface="+mn-ea"/>
              </a:rPr>
              <a:t>）输出反馈模式解密</a:t>
            </a:r>
            <a:endParaRPr lang="zh-CN" altLang="en-US" sz="2000" b="1" dirty="0">
              <a:latin typeface="+mn-ea"/>
              <a:ea typeface="+mn-ea"/>
            </a:endParaRPr>
          </a:p>
        </p:txBody>
      </p:sp>
      <p:cxnSp>
        <p:nvCxnSpPr>
          <p:cNvPr id="179" name="直接连接符 178"/>
          <p:cNvCxnSpPr/>
          <p:nvPr/>
        </p:nvCxnSpPr>
        <p:spPr bwMode="auto">
          <a:xfrm flipV="1">
            <a:off x="1970283" y="4721594"/>
            <a:ext cx="1529589" cy="35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" name="直接连接符 183"/>
          <p:cNvCxnSpPr/>
          <p:nvPr/>
        </p:nvCxnSpPr>
        <p:spPr bwMode="auto">
          <a:xfrm>
            <a:off x="4470405" y="4649586"/>
            <a:ext cx="16317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文本框 91"/>
          <p:cNvSpPr txBox="1"/>
          <p:nvPr/>
        </p:nvSpPr>
        <p:spPr>
          <a:xfrm>
            <a:off x="5834896" y="2996952"/>
            <a:ext cx="686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zh-CN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8697416" y="2996952"/>
            <a:ext cx="686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zh-CN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en-US" altLang="zh-CN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文本框 180"/>
          <p:cNvSpPr txBox="1"/>
          <p:nvPr/>
        </p:nvSpPr>
        <p:spPr>
          <a:xfrm>
            <a:off x="2221939" y="2579409"/>
            <a:ext cx="686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zh-CN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50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175150" cy="762000"/>
          </a:xfrm>
        </p:spPr>
        <p:txBody>
          <a:bodyPr/>
          <a:lstStyle/>
          <a:p>
            <a:r>
              <a:rPr lang="en-US" altLang="zh-CN" sz="6000" dirty="0" smtClean="0"/>
              <a:t>6.</a:t>
            </a:r>
            <a:r>
              <a:rPr lang="zh-CN" altLang="en-US" sz="6000" dirty="0" smtClean="0"/>
              <a:t>计数器模式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6.1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什么是计数器模式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zh-CN" altLang="en-US" sz="2800" dirty="0" smtClean="0">
                <a:latin typeface="+mn-ea"/>
              </a:rPr>
              <a:t>计算器模式在</a:t>
            </a:r>
            <a:r>
              <a:rPr lang="en-US" altLang="zh-CN" sz="2800" dirty="0" smtClean="0">
                <a:latin typeface="+mn-ea"/>
              </a:rPr>
              <a:t>ATM</a:t>
            </a:r>
            <a:r>
              <a:rPr lang="zh-CN" altLang="en-US" sz="2800" dirty="0" smtClean="0">
                <a:latin typeface="+mn-ea"/>
              </a:rPr>
              <a:t>（异步传输模式）网络安全和</a:t>
            </a:r>
            <a:r>
              <a:rPr lang="en-US" altLang="zh-CN" sz="2800" dirty="0" err="1" smtClean="0">
                <a:latin typeface="+mn-ea"/>
              </a:rPr>
              <a:t>IPSec</a:t>
            </a:r>
            <a:r>
              <a:rPr lang="zh-CN" altLang="en-US" sz="2800" dirty="0" smtClean="0">
                <a:latin typeface="+mn-ea"/>
              </a:rPr>
              <a:t>早有应用。类似于密码反馈模式，</a:t>
            </a:r>
            <a:r>
              <a:rPr lang="zh-CN" altLang="en-US" sz="2800" dirty="0">
                <a:latin typeface="+mn-ea"/>
              </a:rPr>
              <a:t>但不是</a:t>
            </a:r>
            <a:r>
              <a:rPr lang="zh-CN" altLang="en-US" sz="2800" dirty="0" smtClean="0">
                <a:latin typeface="+mn-ea"/>
              </a:rPr>
              <a:t>加密反馈值，而是加密</a:t>
            </a:r>
            <a:r>
              <a:rPr lang="zh-CN" altLang="en-US" sz="2800" dirty="0">
                <a:latin typeface="+mn-ea"/>
              </a:rPr>
              <a:t>每个计数</a:t>
            </a:r>
            <a:r>
              <a:rPr lang="zh-CN" altLang="en-US" sz="2800" dirty="0" smtClean="0">
                <a:latin typeface="+mn-ea"/>
              </a:rPr>
              <a:t>值，然后再对明文分组进行异或操作。每个</a:t>
            </a:r>
            <a:r>
              <a:rPr lang="zh-CN" altLang="en-US" sz="2800" dirty="0">
                <a:latin typeface="+mn-ea"/>
              </a:rPr>
              <a:t>明文</a:t>
            </a:r>
            <a:r>
              <a:rPr lang="zh-CN" altLang="en-US" sz="2800" dirty="0" smtClean="0">
                <a:latin typeface="+mn-ea"/>
              </a:rPr>
              <a:t>分组必须</a:t>
            </a:r>
            <a:r>
              <a:rPr lang="zh-CN" altLang="en-US" sz="2800" dirty="0">
                <a:latin typeface="+mn-ea"/>
              </a:rPr>
              <a:t>有不同的密钥和计数</a:t>
            </a:r>
            <a:r>
              <a:rPr lang="zh-CN" altLang="en-US" sz="2800" dirty="0" smtClean="0">
                <a:latin typeface="+mn-ea"/>
              </a:rPr>
              <a:t>值，而且从不</a:t>
            </a:r>
            <a:r>
              <a:rPr lang="zh-CN" altLang="en-US" sz="2800" dirty="0">
                <a:latin typeface="+mn-ea"/>
              </a:rPr>
              <a:t>重复</a:t>
            </a:r>
            <a:r>
              <a:rPr lang="zh-CN" altLang="en-US" sz="2800" dirty="0" smtClean="0">
                <a:latin typeface="+mn-ea"/>
              </a:rPr>
              <a:t>使用。</a:t>
            </a:r>
            <a:endParaRPr lang="en-US" altLang="zh-CN" sz="2800" dirty="0" smtClean="0">
              <a:latin typeface="+mn-ea"/>
            </a:endParaRPr>
          </a:p>
          <a:p>
            <a:pPr lvl="1" algn="ctr" eaLnBrk="1" hangingPunct="1"/>
            <a:r>
              <a:rPr lang="zh-CN" altLang="en-US" b="1" dirty="0">
                <a:latin typeface="+mn-ea"/>
                <a:ea typeface="+mn-ea"/>
              </a:rPr>
              <a:t>加密</a:t>
            </a:r>
            <a:r>
              <a:rPr lang="zh-CN" altLang="en-US" b="1" dirty="0" smtClean="0">
                <a:latin typeface="+mn-ea"/>
                <a:ea typeface="+mn-ea"/>
              </a:rPr>
              <a:t>：</a:t>
            </a:r>
            <a:r>
              <a:rPr lang="en-AU" altLang="zh-CN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AU" altLang="zh-CN" b="1" i="1" baseline="-25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AU" altLang="zh-CN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AU" altLang="zh-CN" b="1" i="1" baseline="-25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XOR </a:t>
            </a:r>
            <a:r>
              <a:rPr lang="en-AU" altLang="zh-CN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AU" altLang="zh-CN" b="1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AU" altLang="zh-CN" b="1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 algn="ctr" eaLnBrk="1" hangingPunct="1"/>
            <a:r>
              <a:rPr lang="zh-CN" altLang="en-US" b="1" dirty="0" smtClean="0">
                <a:latin typeface="+mn-ea"/>
                <a:ea typeface="+mn-ea"/>
              </a:rPr>
              <a:t>解密：</a:t>
            </a:r>
            <a:r>
              <a:rPr lang="en-AU" altLang="zh-CN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AU" altLang="zh-CN" b="1" i="1" baseline="-25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 </a:t>
            </a:r>
            <a:r>
              <a:rPr lang="en-AU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AU" altLang="zh-CN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C</a:t>
            </a:r>
            <a:r>
              <a:rPr lang="en-AU" altLang="zh-CN" b="1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XOR </a:t>
            </a:r>
            <a:r>
              <a:rPr lang="en-AU" altLang="zh-CN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AU" altLang="zh-CN" b="1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AU" altLang="zh-CN" b="1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en-US" b="1" dirty="0" smtClean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18</a:t>
            </a:fld>
            <a:r>
              <a:rPr lang="en-US" altLang="zh-CN" dirty="0" smtClean="0"/>
              <a:t>/22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75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175150" cy="762000"/>
          </a:xfrm>
        </p:spPr>
        <p:txBody>
          <a:bodyPr/>
          <a:lstStyle/>
          <a:p>
            <a:r>
              <a:rPr lang="en-US" altLang="zh-CN" sz="6000" dirty="0" smtClean="0"/>
              <a:t>6.</a:t>
            </a:r>
            <a:r>
              <a:rPr lang="zh-CN" altLang="en-US" sz="6000" dirty="0" smtClean="0"/>
              <a:t>计数器模式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0696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6.2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运行模式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19</a:t>
            </a:fld>
            <a:r>
              <a:rPr lang="en-US" altLang="zh-CN" dirty="0" smtClean="0"/>
              <a:t>/22</a:t>
            </a:r>
            <a:endParaRPr lang="en-US" altLang="zh-CN" dirty="0"/>
          </a:p>
        </p:txBody>
      </p: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A81B5572-E59F-455F-B7B6-E90E417D4994}"/>
              </a:ext>
            </a:extLst>
          </p:cNvPr>
          <p:cNvGrpSpPr/>
          <p:nvPr/>
        </p:nvGrpSpPr>
        <p:grpSpPr>
          <a:xfrm>
            <a:off x="992560" y="2746801"/>
            <a:ext cx="8086725" cy="2364582"/>
            <a:chOff x="1552575" y="485775"/>
            <a:chExt cx="8086725" cy="2364582"/>
          </a:xfrm>
        </p:grpSpPr>
        <p:sp>
          <p:nvSpPr>
            <p:cNvPr id="8" name="矩形 7">
              <a:extLst>
                <a:ext uri="{FF2B5EF4-FFF2-40B4-BE49-F238E27FC236}">
                  <a16:creationId xmlns="" xmlns:a16="http://schemas.microsoft.com/office/drawing/2014/main" id="{665FE654-06B2-498C-A280-2C9289B21913}"/>
                </a:ext>
              </a:extLst>
            </p:cNvPr>
            <p:cNvSpPr/>
            <p:nvPr/>
          </p:nvSpPr>
          <p:spPr>
            <a:xfrm>
              <a:off x="1552575" y="485775"/>
              <a:ext cx="8086725" cy="1323975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="" xmlns:a16="http://schemas.microsoft.com/office/drawing/2014/main" id="{7A58D306-95A5-4453-9DF9-9ABFAE2E5DCE}"/>
                </a:ext>
              </a:extLst>
            </p:cNvPr>
            <p:cNvGrpSpPr/>
            <p:nvPr/>
          </p:nvGrpSpPr>
          <p:grpSpPr>
            <a:xfrm>
              <a:off x="1552575" y="723900"/>
              <a:ext cx="1790700" cy="2126457"/>
              <a:chOff x="1552575" y="723900"/>
              <a:chExt cx="1790700" cy="2126457"/>
            </a:xfrm>
          </p:grpSpPr>
          <p:sp>
            <p:nvSpPr>
              <p:cNvPr id="33" name="矩形 32">
                <a:extLst>
                  <a:ext uri="{FF2B5EF4-FFF2-40B4-BE49-F238E27FC236}">
                    <a16:creationId xmlns="" xmlns:a16="http://schemas.microsoft.com/office/drawing/2014/main" id="{78DC370F-5B47-4095-ADC1-C7EFBBE9DE68}"/>
                  </a:ext>
                </a:extLst>
              </p:cNvPr>
              <p:cNvSpPr/>
              <p:nvPr/>
            </p:nvSpPr>
            <p:spPr>
              <a:xfrm>
                <a:off x="2124075" y="723900"/>
                <a:ext cx="1219200" cy="3333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计数器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="" xmlns:a16="http://schemas.microsoft.com/office/drawing/2014/main" id="{4A815850-126A-4156-A523-9B92B26E7C00}"/>
                  </a:ext>
                </a:extLst>
              </p:cNvPr>
              <p:cNvSpPr/>
              <p:nvPr/>
            </p:nvSpPr>
            <p:spPr>
              <a:xfrm>
                <a:off x="2124075" y="1397793"/>
                <a:ext cx="1219200" cy="28575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加密</a:t>
                </a: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="" xmlns:a16="http://schemas.microsoft.com/office/drawing/2014/main" id="{2F384468-B360-48A4-84D8-D40D772BCDBB}"/>
                  </a:ext>
                </a:extLst>
              </p:cNvPr>
              <p:cNvSpPr/>
              <p:nvPr/>
            </p:nvSpPr>
            <p:spPr>
              <a:xfrm>
                <a:off x="2247900" y="2571750"/>
                <a:ext cx="971550" cy="2786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en-US" altLang="zh-CN" sz="14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zh-CN" altLang="en-US" sz="14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="" xmlns:a16="http://schemas.microsoft.com/office/drawing/2014/main" id="{FE8FFF28-104B-40B7-B8EE-E80BCD7E98C2}"/>
                  </a:ext>
                </a:extLst>
              </p:cNvPr>
              <p:cNvSpPr/>
              <p:nvPr/>
            </p:nvSpPr>
            <p:spPr>
              <a:xfrm>
                <a:off x="1552575" y="1884758"/>
                <a:ext cx="914400" cy="2881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r>
                  <a:rPr lang="en-US" altLang="zh-CN" sz="14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zh-CN" altLang="en-US" sz="14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37" name="连接符: 肘形 10">
                <a:extLst>
                  <a:ext uri="{FF2B5EF4-FFF2-40B4-BE49-F238E27FC236}">
                    <a16:creationId xmlns="" xmlns:a16="http://schemas.microsoft.com/office/drawing/2014/main" id="{A2B05801-8FDF-4F77-A845-460DABD060EC}"/>
                  </a:ext>
                </a:extLst>
              </p:cNvPr>
              <p:cNvCxnSpPr>
                <a:cxnSpLocks/>
                <a:stCxn id="36" idx="2"/>
              </p:cNvCxnSpPr>
              <p:nvPr/>
            </p:nvCxnSpPr>
            <p:spPr>
              <a:xfrm rot="16200000" flipH="1">
                <a:off x="2228253" y="1954411"/>
                <a:ext cx="153592" cy="59054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>
                <a:extLst>
                  <a:ext uri="{FF2B5EF4-FFF2-40B4-BE49-F238E27FC236}">
                    <a16:creationId xmlns="" xmlns:a16="http://schemas.microsoft.com/office/drawing/2014/main" id="{B6A47749-8719-468A-AFBF-E505B73C56F7}"/>
                  </a:ext>
                </a:extLst>
              </p:cNvPr>
              <p:cNvCxnSpPr>
                <a:cxnSpLocks/>
                <a:stCxn id="34" idx="2"/>
              </p:cNvCxnSpPr>
              <p:nvPr/>
            </p:nvCxnSpPr>
            <p:spPr>
              <a:xfrm flipH="1">
                <a:off x="2728912" y="1683543"/>
                <a:ext cx="4763" cy="5548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>
                <a:extLst>
                  <a:ext uri="{FF2B5EF4-FFF2-40B4-BE49-F238E27FC236}">
                    <a16:creationId xmlns="" xmlns:a16="http://schemas.microsoft.com/office/drawing/2014/main" id="{19085D46-9AFE-4D2F-876F-0C933517A412}"/>
                  </a:ext>
                </a:extLst>
              </p:cNvPr>
              <p:cNvCxnSpPr>
                <a:cxnSpLocks/>
                <a:endCxn id="35" idx="0"/>
              </p:cNvCxnSpPr>
              <p:nvPr/>
            </p:nvCxnSpPr>
            <p:spPr>
              <a:xfrm>
                <a:off x="2728912" y="2414589"/>
                <a:ext cx="4763" cy="1571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文本框 39">
                <a:extLst>
                  <a:ext uri="{FF2B5EF4-FFF2-40B4-BE49-F238E27FC236}">
                    <a16:creationId xmlns="" xmlns:a16="http://schemas.microsoft.com/office/drawing/2014/main" id="{239F92C2-3220-4E15-BEFA-50A9E5BBAA24}"/>
                  </a:ext>
                </a:extLst>
              </p:cNvPr>
              <p:cNvSpPr txBox="1"/>
              <p:nvPr/>
            </p:nvSpPr>
            <p:spPr>
              <a:xfrm>
                <a:off x="1552575" y="1088527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</a:rPr>
                  <a:t>K</a:t>
                </a:r>
                <a:endParaRPr lang="zh-CN" altLang="en-US" sz="1400" i="1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41" name="连接符: 肘形 25">
                <a:extLst>
                  <a:ext uri="{FF2B5EF4-FFF2-40B4-BE49-F238E27FC236}">
                    <a16:creationId xmlns="" xmlns:a16="http://schemas.microsoft.com/office/drawing/2014/main" id="{AA0D7AB6-8607-4A6A-8817-D236198D33A1}"/>
                  </a:ext>
                </a:extLst>
              </p:cNvPr>
              <p:cNvCxnSpPr>
                <a:stCxn id="40" idx="2"/>
                <a:endCxn id="34" idx="1"/>
              </p:cNvCxnSpPr>
              <p:nvPr/>
            </p:nvCxnSpPr>
            <p:spPr>
              <a:xfrm rot="16200000" flipH="1">
                <a:off x="1842366" y="1258959"/>
                <a:ext cx="144364" cy="419054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="" xmlns:a16="http://schemas.microsoft.com/office/drawing/2014/main" id="{1409D339-5D82-4B56-B6BE-430DB944BBD0}"/>
                  </a:ext>
                </a:extLst>
              </p:cNvPr>
              <p:cNvCxnSpPr>
                <a:stCxn id="33" idx="2"/>
                <a:endCxn id="34" idx="0"/>
              </p:cNvCxnSpPr>
              <p:nvPr/>
            </p:nvCxnSpPr>
            <p:spPr>
              <a:xfrm>
                <a:off x="2733675" y="1057275"/>
                <a:ext cx="0" cy="3405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>
              <a:extLst>
                <a:ext uri="{FF2B5EF4-FFF2-40B4-BE49-F238E27FC236}">
                  <a16:creationId xmlns="" xmlns:a16="http://schemas.microsoft.com/office/drawing/2014/main" id="{E75361EF-BEDA-4E85-8F36-C4665DEAEFF6}"/>
                </a:ext>
              </a:extLst>
            </p:cNvPr>
            <p:cNvGrpSpPr/>
            <p:nvPr/>
          </p:nvGrpSpPr>
          <p:grpSpPr>
            <a:xfrm>
              <a:off x="4493416" y="723900"/>
              <a:ext cx="1790700" cy="2126457"/>
              <a:chOff x="1552575" y="723900"/>
              <a:chExt cx="1790700" cy="2126457"/>
            </a:xfrm>
          </p:grpSpPr>
          <p:sp>
            <p:nvSpPr>
              <p:cNvPr id="23" name="矩形 22">
                <a:extLst>
                  <a:ext uri="{FF2B5EF4-FFF2-40B4-BE49-F238E27FC236}">
                    <a16:creationId xmlns="" xmlns:a16="http://schemas.microsoft.com/office/drawing/2014/main" id="{6737838A-ACC7-40C1-ABC7-3070F6A12820}"/>
                  </a:ext>
                </a:extLst>
              </p:cNvPr>
              <p:cNvSpPr/>
              <p:nvPr/>
            </p:nvSpPr>
            <p:spPr>
              <a:xfrm>
                <a:off x="2124075" y="723900"/>
                <a:ext cx="1219200" cy="3333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计数器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="" xmlns:a16="http://schemas.microsoft.com/office/drawing/2014/main" id="{E91E6D08-1317-48C0-A057-E79DE2C2D5C8}"/>
                  </a:ext>
                </a:extLst>
              </p:cNvPr>
              <p:cNvSpPr/>
              <p:nvPr/>
            </p:nvSpPr>
            <p:spPr>
              <a:xfrm>
                <a:off x="2124075" y="1397793"/>
                <a:ext cx="1219200" cy="28575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加密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="" xmlns:a16="http://schemas.microsoft.com/office/drawing/2014/main" id="{A35767AD-B04A-4307-9A48-458F09A3001E}"/>
                  </a:ext>
                </a:extLst>
              </p:cNvPr>
              <p:cNvSpPr/>
              <p:nvPr/>
            </p:nvSpPr>
            <p:spPr>
              <a:xfrm>
                <a:off x="2247900" y="2571750"/>
                <a:ext cx="971550" cy="2786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en-US" altLang="zh-CN" sz="14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zh-CN" altLang="en-US" sz="14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="" xmlns:a16="http://schemas.microsoft.com/office/drawing/2014/main" id="{AF8A27A8-50C2-4AAD-BAD7-B373FAD589AF}"/>
                  </a:ext>
                </a:extLst>
              </p:cNvPr>
              <p:cNvSpPr/>
              <p:nvPr/>
            </p:nvSpPr>
            <p:spPr>
              <a:xfrm>
                <a:off x="1552575" y="1884758"/>
                <a:ext cx="914400" cy="2881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r>
                  <a:rPr lang="en-US" altLang="zh-CN" sz="14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zh-CN" altLang="en-US" sz="14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27" name="连接符: 肘形 35">
                <a:extLst>
                  <a:ext uri="{FF2B5EF4-FFF2-40B4-BE49-F238E27FC236}">
                    <a16:creationId xmlns="" xmlns:a16="http://schemas.microsoft.com/office/drawing/2014/main" id="{4E14DD30-E659-4556-A536-B26FEE2E7FD3}"/>
                  </a:ext>
                </a:extLst>
              </p:cNvPr>
              <p:cNvCxnSpPr>
                <a:cxnSpLocks/>
                <a:stCxn id="26" idx="2"/>
              </p:cNvCxnSpPr>
              <p:nvPr/>
            </p:nvCxnSpPr>
            <p:spPr>
              <a:xfrm rot="16200000" flipH="1">
                <a:off x="2228253" y="1954411"/>
                <a:ext cx="153592" cy="59054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="" xmlns:a16="http://schemas.microsoft.com/office/drawing/2014/main" id="{40529DB6-5329-4718-8BFF-D9B5ADBD920F}"/>
                  </a:ext>
                </a:extLst>
              </p:cNvPr>
              <p:cNvCxnSpPr>
                <a:cxnSpLocks/>
                <a:stCxn id="24" idx="2"/>
              </p:cNvCxnSpPr>
              <p:nvPr/>
            </p:nvCxnSpPr>
            <p:spPr>
              <a:xfrm flipH="1">
                <a:off x="2728912" y="1683543"/>
                <a:ext cx="4763" cy="5548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="" xmlns:a16="http://schemas.microsoft.com/office/drawing/2014/main" id="{EAD6579A-514E-405E-B252-9C1634619630}"/>
                  </a:ext>
                </a:extLst>
              </p:cNvPr>
              <p:cNvCxnSpPr>
                <a:cxnSpLocks/>
                <a:endCxn id="25" idx="0"/>
              </p:cNvCxnSpPr>
              <p:nvPr/>
            </p:nvCxnSpPr>
            <p:spPr>
              <a:xfrm>
                <a:off x="2728912" y="2414589"/>
                <a:ext cx="4763" cy="1571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文本框 29">
                <a:extLst>
                  <a:ext uri="{FF2B5EF4-FFF2-40B4-BE49-F238E27FC236}">
                    <a16:creationId xmlns="" xmlns:a16="http://schemas.microsoft.com/office/drawing/2014/main" id="{35D4CEB0-9270-423C-A6C6-F240B03B05EA}"/>
                  </a:ext>
                </a:extLst>
              </p:cNvPr>
              <p:cNvSpPr txBox="1"/>
              <p:nvPr/>
            </p:nvSpPr>
            <p:spPr>
              <a:xfrm>
                <a:off x="1552575" y="1088527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</a:rPr>
                  <a:t>K</a:t>
                </a:r>
                <a:endParaRPr lang="zh-CN" altLang="en-US" sz="1400" i="1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31" name="连接符: 肘形 39">
                <a:extLst>
                  <a:ext uri="{FF2B5EF4-FFF2-40B4-BE49-F238E27FC236}">
                    <a16:creationId xmlns="" xmlns:a16="http://schemas.microsoft.com/office/drawing/2014/main" id="{139C39C9-1C19-45D4-8277-F129F41B7D20}"/>
                  </a:ext>
                </a:extLst>
              </p:cNvPr>
              <p:cNvCxnSpPr>
                <a:stCxn id="30" idx="2"/>
                <a:endCxn id="24" idx="1"/>
              </p:cNvCxnSpPr>
              <p:nvPr/>
            </p:nvCxnSpPr>
            <p:spPr>
              <a:xfrm rot="16200000" flipH="1">
                <a:off x="1842366" y="1258959"/>
                <a:ext cx="144364" cy="419054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="" xmlns:a16="http://schemas.microsoft.com/office/drawing/2014/main" id="{3FDC8AD3-D59E-4A30-AEE8-CE23E7897444}"/>
                  </a:ext>
                </a:extLst>
              </p:cNvPr>
              <p:cNvCxnSpPr>
                <a:stCxn id="23" idx="2"/>
                <a:endCxn id="24" idx="0"/>
              </p:cNvCxnSpPr>
              <p:nvPr/>
            </p:nvCxnSpPr>
            <p:spPr>
              <a:xfrm>
                <a:off x="2733675" y="1057275"/>
                <a:ext cx="0" cy="3405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组合 10">
              <a:extLst>
                <a:ext uri="{FF2B5EF4-FFF2-40B4-BE49-F238E27FC236}">
                  <a16:creationId xmlns="" xmlns:a16="http://schemas.microsoft.com/office/drawing/2014/main" id="{0933C5FB-B18A-438C-802F-6B14A05B5026}"/>
                </a:ext>
              </a:extLst>
            </p:cNvPr>
            <p:cNvGrpSpPr/>
            <p:nvPr/>
          </p:nvGrpSpPr>
          <p:grpSpPr>
            <a:xfrm>
              <a:off x="7739061" y="723900"/>
              <a:ext cx="1790700" cy="2126457"/>
              <a:chOff x="1552575" y="723900"/>
              <a:chExt cx="1790700" cy="2126457"/>
            </a:xfrm>
          </p:grpSpPr>
          <p:sp>
            <p:nvSpPr>
              <p:cNvPr id="13" name="矩形 12">
                <a:extLst>
                  <a:ext uri="{FF2B5EF4-FFF2-40B4-BE49-F238E27FC236}">
                    <a16:creationId xmlns="" xmlns:a16="http://schemas.microsoft.com/office/drawing/2014/main" id="{C29978E3-3DDF-45E7-BBAE-A7358511C4BE}"/>
                  </a:ext>
                </a:extLst>
              </p:cNvPr>
              <p:cNvSpPr/>
              <p:nvPr/>
            </p:nvSpPr>
            <p:spPr>
              <a:xfrm>
                <a:off x="2124075" y="723900"/>
                <a:ext cx="1219200" cy="3333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计数器</a:t>
                </a:r>
                <a:r>
                  <a:rPr lang="en-US" altLang="zh-CN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endParaRPr lang="zh-CN" altLang="en-US" sz="1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="" xmlns:a16="http://schemas.microsoft.com/office/drawing/2014/main" id="{28478D82-7AED-452C-8793-ACB2BEDED48E}"/>
                  </a:ext>
                </a:extLst>
              </p:cNvPr>
              <p:cNvSpPr/>
              <p:nvPr/>
            </p:nvSpPr>
            <p:spPr>
              <a:xfrm>
                <a:off x="2124075" y="1397793"/>
                <a:ext cx="1219200" cy="28575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加密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="" xmlns:a16="http://schemas.microsoft.com/office/drawing/2014/main" id="{D99B9581-F09F-4139-823A-271FA96607AC}"/>
                  </a:ext>
                </a:extLst>
              </p:cNvPr>
              <p:cNvSpPr/>
              <p:nvPr/>
            </p:nvSpPr>
            <p:spPr>
              <a:xfrm>
                <a:off x="2247900" y="2571750"/>
                <a:ext cx="971550" cy="2786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en-US" altLang="zh-CN" sz="1400" i="1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endParaRPr lang="zh-CN" altLang="en-US" sz="140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="" xmlns:a16="http://schemas.microsoft.com/office/drawing/2014/main" id="{AE5B8EBB-D0E4-4290-8B49-2AC6B6333EDA}"/>
                  </a:ext>
                </a:extLst>
              </p:cNvPr>
              <p:cNvSpPr/>
              <p:nvPr/>
            </p:nvSpPr>
            <p:spPr>
              <a:xfrm>
                <a:off x="1552575" y="1884758"/>
                <a:ext cx="914400" cy="2881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r>
                  <a:rPr lang="en-US" altLang="zh-CN" sz="1400" i="1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endParaRPr lang="zh-CN" altLang="en-US" sz="140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17" name="连接符: 肘形 47">
                <a:extLst>
                  <a:ext uri="{FF2B5EF4-FFF2-40B4-BE49-F238E27FC236}">
                    <a16:creationId xmlns="" xmlns:a16="http://schemas.microsoft.com/office/drawing/2014/main" id="{513D0316-2A97-410D-BE25-B44EAB52A3B6}"/>
                  </a:ext>
                </a:extLst>
              </p:cNvPr>
              <p:cNvCxnSpPr>
                <a:cxnSpLocks/>
                <a:stCxn id="16" idx="2"/>
              </p:cNvCxnSpPr>
              <p:nvPr/>
            </p:nvCxnSpPr>
            <p:spPr>
              <a:xfrm rot="16200000" flipH="1">
                <a:off x="2228253" y="1954411"/>
                <a:ext cx="153592" cy="59054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>
                <a:extLst>
                  <a:ext uri="{FF2B5EF4-FFF2-40B4-BE49-F238E27FC236}">
                    <a16:creationId xmlns="" xmlns:a16="http://schemas.microsoft.com/office/drawing/2014/main" id="{E317A493-BE2C-4DBA-8DA5-F1268209F459}"/>
                  </a:ext>
                </a:extLst>
              </p:cNvPr>
              <p:cNvCxnSpPr>
                <a:cxnSpLocks/>
                <a:stCxn id="14" idx="2"/>
              </p:cNvCxnSpPr>
              <p:nvPr/>
            </p:nvCxnSpPr>
            <p:spPr>
              <a:xfrm flipH="1">
                <a:off x="2728912" y="1683543"/>
                <a:ext cx="4763" cy="5548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="" xmlns:a16="http://schemas.microsoft.com/office/drawing/2014/main" id="{9179578A-64D0-49E9-8C4E-AAEEC67F0549}"/>
                  </a:ext>
                </a:extLst>
              </p:cNvPr>
              <p:cNvCxnSpPr>
                <a:cxnSpLocks/>
                <a:endCxn id="15" idx="0"/>
              </p:cNvCxnSpPr>
              <p:nvPr/>
            </p:nvCxnSpPr>
            <p:spPr>
              <a:xfrm>
                <a:off x="2728912" y="2414589"/>
                <a:ext cx="4763" cy="1571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文本框 19">
                <a:extLst>
                  <a:ext uri="{FF2B5EF4-FFF2-40B4-BE49-F238E27FC236}">
                    <a16:creationId xmlns="" xmlns:a16="http://schemas.microsoft.com/office/drawing/2014/main" id="{2F3BFF8D-460C-4832-8966-A7DC3134EABF}"/>
                  </a:ext>
                </a:extLst>
              </p:cNvPr>
              <p:cNvSpPr txBox="1"/>
              <p:nvPr/>
            </p:nvSpPr>
            <p:spPr>
              <a:xfrm>
                <a:off x="1552575" y="1088527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</a:rPr>
                  <a:t>K</a:t>
                </a:r>
                <a:endParaRPr lang="zh-CN" altLang="en-US" sz="1400" i="1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21" name="连接符: 肘形 51">
                <a:extLst>
                  <a:ext uri="{FF2B5EF4-FFF2-40B4-BE49-F238E27FC236}">
                    <a16:creationId xmlns="" xmlns:a16="http://schemas.microsoft.com/office/drawing/2014/main" id="{A7D22695-D9C5-4388-BE6E-D9509CABD50E}"/>
                  </a:ext>
                </a:extLst>
              </p:cNvPr>
              <p:cNvCxnSpPr>
                <a:stCxn id="20" idx="2"/>
                <a:endCxn id="14" idx="1"/>
              </p:cNvCxnSpPr>
              <p:nvPr/>
            </p:nvCxnSpPr>
            <p:spPr>
              <a:xfrm rot="16200000" flipH="1">
                <a:off x="1842366" y="1258959"/>
                <a:ext cx="144364" cy="419054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="" xmlns:a16="http://schemas.microsoft.com/office/drawing/2014/main" id="{8A16A515-1D48-4305-8EE2-837D9E69067A}"/>
                  </a:ext>
                </a:extLst>
              </p:cNvPr>
              <p:cNvCxnSpPr>
                <a:stCxn id="13" idx="2"/>
                <a:endCxn id="14" idx="0"/>
              </p:cNvCxnSpPr>
              <p:nvPr/>
            </p:nvCxnSpPr>
            <p:spPr>
              <a:xfrm>
                <a:off x="2733675" y="1057275"/>
                <a:ext cx="0" cy="3405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文本框 11">
              <a:extLst>
                <a:ext uri="{FF2B5EF4-FFF2-40B4-BE49-F238E27FC236}">
                  <a16:creationId xmlns="" xmlns:a16="http://schemas.microsoft.com/office/drawing/2014/main" id="{72F2E419-1AEA-4D08-B9A0-2B7D811B802D}"/>
                </a:ext>
              </a:extLst>
            </p:cNvPr>
            <p:cNvSpPr txBox="1"/>
            <p:nvPr/>
          </p:nvSpPr>
          <p:spPr>
            <a:xfrm>
              <a:off x="6918076" y="1283819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…</a:t>
              </a:r>
              <a:endParaRPr lang="zh-CN" altLang="en-US"/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="" xmlns:a16="http://schemas.microsoft.com/office/drawing/2014/main" id="{486C89EF-D183-4BA2-B2B4-EEEEBAF80181}"/>
              </a:ext>
            </a:extLst>
          </p:cNvPr>
          <p:cNvSpPr txBox="1"/>
          <p:nvPr/>
        </p:nvSpPr>
        <p:spPr>
          <a:xfrm>
            <a:off x="3584848" y="5333146"/>
            <a:ext cx="2635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）计数器模式加密</a:t>
            </a:r>
            <a:endParaRPr lang="zh-CN" altLang="en-US" sz="20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4" name="流程图: 联系 43"/>
          <p:cNvSpPr/>
          <p:nvPr/>
        </p:nvSpPr>
        <p:spPr bwMode="auto">
          <a:xfrm>
            <a:off x="2066496" y="4508928"/>
            <a:ext cx="176214" cy="17621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016789" y="4426178"/>
            <a:ext cx="99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流程图: 联系 45"/>
          <p:cNvSpPr/>
          <p:nvPr/>
        </p:nvSpPr>
        <p:spPr bwMode="auto">
          <a:xfrm>
            <a:off x="8267276" y="4508741"/>
            <a:ext cx="176214" cy="17621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7" name="流程图: 联系 46"/>
          <p:cNvSpPr/>
          <p:nvPr/>
        </p:nvSpPr>
        <p:spPr bwMode="auto">
          <a:xfrm>
            <a:off x="5013957" y="4508928"/>
            <a:ext cx="176214" cy="17621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203275" y="4433915"/>
            <a:ext cx="99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957812" y="4426178"/>
            <a:ext cx="99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32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pPr algn="ctr"/>
            <a:r>
              <a:rPr lang="zh-CN" altLang="en-US" sz="8000" dirty="0" smtClean="0"/>
              <a:t>大  纲</a:t>
            </a:r>
            <a:endParaRPr lang="zh-CN" altLang="en-US" sz="8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 smtClean="0"/>
              <a:t>分组密码工作模式</a:t>
            </a:r>
            <a:endParaRPr lang="en-US" altLang="zh-CN" dirty="0" smtClean="0"/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 smtClean="0"/>
              <a:t>电子密码本模式</a:t>
            </a:r>
            <a:endParaRPr lang="en-US" altLang="zh-CN" dirty="0" smtClean="0"/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 smtClean="0"/>
              <a:t>密码分组链接模式</a:t>
            </a:r>
            <a:endParaRPr lang="en-US" altLang="zh-CN" dirty="0" smtClean="0"/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 smtClean="0"/>
              <a:t>密码反馈模式</a:t>
            </a:r>
            <a:endParaRPr lang="en-US" altLang="zh-CN" dirty="0" smtClean="0"/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 smtClean="0"/>
              <a:t>输出反馈模式</a:t>
            </a:r>
            <a:endParaRPr lang="en-US" altLang="zh-CN" dirty="0" smtClean="0"/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 smtClean="0"/>
              <a:t>计数器模式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</a:t>
            </a:fld>
            <a:r>
              <a:rPr lang="en-US" altLang="zh-CN" dirty="0" smtClean="0"/>
              <a:t>/22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175150" cy="762000"/>
          </a:xfrm>
        </p:spPr>
        <p:txBody>
          <a:bodyPr/>
          <a:lstStyle/>
          <a:p>
            <a:r>
              <a:rPr lang="en-US" altLang="zh-CN" sz="6000" dirty="0" smtClean="0"/>
              <a:t>6.</a:t>
            </a:r>
            <a:r>
              <a:rPr lang="zh-CN" altLang="en-US" sz="6000" dirty="0" smtClean="0"/>
              <a:t>计数器模式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0696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6.2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运行模式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20</a:t>
            </a:fld>
            <a:r>
              <a:rPr lang="en-US" altLang="zh-CN" dirty="0" smtClean="0"/>
              <a:t>/22</a:t>
            </a:r>
            <a:endParaRPr lang="en-US" altLang="zh-CN" dirty="0"/>
          </a:p>
        </p:txBody>
      </p:sp>
      <p:sp>
        <p:nvSpPr>
          <p:cNvPr id="43" name="文本框 42">
            <a:extLst>
              <a:ext uri="{FF2B5EF4-FFF2-40B4-BE49-F238E27FC236}">
                <a16:creationId xmlns="" xmlns:a16="http://schemas.microsoft.com/office/drawing/2014/main" id="{486C89EF-D183-4BA2-B2B4-EEEEBAF80181}"/>
              </a:ext>
            </a:extLst>
          </p:cNvPr>
          <p:cNvSpPr txBox="1"/>
          <p:nvPr/>
        </p:nvSpPr>
        <p:spPr>
          <a:xfrm>
            <a:off x="3584848" y="5333146"/>
            <a:ext cx="2650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）计数器模式解密</a:t>
            </a:r>
            <a:endParaRPr lang="zh-CN" altLang="en-US" sz="20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" name="流程图: 联系 49"/>
          <p:cNvSpPr/>
          <p:nvPr/>
        </p:nvSpPr>
        <p:spPr bwMode="auto">
          <a:xfrm>
            <a:off x="2128673" y="4544838"/>
            <a:ext cx="176214" cy="17621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1" name="流程图: 联系 50"/>
          <p:cNvSpPr/>
          <p:nvPr/>
        </p:nvSpPr>
        <p:spPr bwMode="auto">
          <a:xfrm>
            <a:off x="5100593" y="4533528"/>
            <a:ext cx="176214" cy="17621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2" name="流程图: 联系 51"/>
          <p:cNvSpPr/>
          <p:nvPr/>
        </p:nvSpPr>
        <p:spPr bwMode="auto">
          <a:xfrm>
            <a:off x="8333708" y="4540100"/>
            <a:ext cx="176214" cy="17621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="" xmlns:a16="http://schemas.microsoft.com/office/drawing/2014/main" id="{7EF2BD08-B0C0-4E18-8C31-9883D56ADF2D}"/>
              </a:ext>
            </a:extLst>
          </p:cNvPr>
          <p:cNvGrpSpPr/>
          <p:nvPr/>
        </p:nvGrpSpPr>
        <p:grpSpPr>
          <a:xfrm>
            <a:off x="1058992" y="2780928"/>
            <a:ext cx="8086725" cy="2364582"/>
            <a:chOff x="1552575" y="485775"/>
            <a:chExt cx="8086725" cy="2364582"/>
          </a:xfrm>
        </p:grpSpPr>
        <p:sp>
          <p:nvSpPr>
            <p:cNvPr id="54" name="矩形 53">
              <a:extLst>
                <a:ext uri="{FF2B5EF4-FFF2-40B4-BE49-F238E27FC236}">
                  <a16:creationId xmlns="" xmlns:a16="http://schemas.microsoft.com/office/drawing/2014/main" id="{A3B977D7-4399-415B-8E34-518D37742016}"/>
                </a:ext>
              </a:extLst>
            </p:cNvPr>
            <p:cNvSpPr/>
            <p:nvPr/>
          </p:nvSpPr>
          <p:spPr>
            <a:xfrm>
              <a:off x="1552575" y="485775"/>
              <a:ext cx="8086725" cy="1323975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="" xmlns:a16="http://schemas.microsoft.com/office/drawing/2014/main" id="{874208BB-7EED-49A3-85FF-FAEB5758DDE3}"/>
                </a:ext>
              </a:extLst>
            </p:cNvPr>
            <p:cNvGrpSpPr/>
            <p:nvPr/>
          </p:nvGrpSpPr>
          <p:grpSpPr>
            <a:xfrm>
              <a:off x="1552575" y="723900"/>
              <a:ext cx="1790700" cy="2126457"/>
              <a:chOff x="1552575" y="723900"/>
              <a:chExt cx="1790700" cy="2126457"/>
            </a:xfrm>
          </p:grpSpPr>
          <p:sp>
            <p:nvSpPr>
              <p:cNvPr id="79" name="矩形 78">
                <a:extLst>
                  <a:ext uri="{FF2B5EF4-FFF2-40B4-BE49-F238E27FC236}">
                    <a16:creationId xmlns="" xmlns:a16="http://schemas.microsoft.com/office/drawing/2014/main" id="{1575E647-960E-482B-B710-AD87BF6641E2}"/>
                  </a:ext>
                </a:extLst>
              </p:cNvPr>
              <p:cNvSpPr/>
              <p:nvPr/>
            </p:nvSpPr>
            <p:spPr>
              <a:xfrm>
                <a:off x="2124075" y="723900"/>
                <a:ext cx="1219200" cy="3333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计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数</a:t>
                </a:r>
                <a:r>
                  <a:rPr lang="zh-CN" alt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器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="" xmlns:a16="http://schemas.microsoft.com/office/drawing/2014/main" id="{6006038F-9028-469E-85D7-407E22F7F73B}"/>
                  </a:ext>
                </a:extLst>
              </p:cNvPr>
              <p:cNvSpPr/>
              <p:nvPr/>
            </p:nvSpPr>
            <p:spPr>
              <a:xfrm>
                <a:off x="2124075" y="1397793"/>
                <a:ext cx="1219200" cy="28575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加密</a:t>
                </a: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="" xmlns:a16="http://schemas.microsoft.com/office/drawing/2014/main" id="{DF4E6BC2-1445-43D3-BDE3-ADC9802FCA09}"/>
                  </a:ext>
                </a:extLst>
              </p:cNvPr>
              <p:cNvSpPr/>
              <p:nvPr/>
            </p:nvSpPr>
            <p:spPr>
              <a:xfrm>
                <a:off x="2247900" y="2571750"/>
                <a:ext cx="971550" cy="2786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r>
                  <a:rPr lang="en-US" altLang="zh-CN" sz="14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zh-CN" altLang="en-US" sz="14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="" xmlns:a16="http://schemas.microsoft.com/office/drawing/2014/main" id="{4C0A3120-8849-4B46-ABD5-8FC22F24C5DB}"/>
                  </a:ext>
                </a:extLst>
              </p:cNvPr>
              <p:cNvSpPr/>
              <p:nvPr/>
            </p:nvSpPr>
            <p:spPr>
              <a:xfrm>
                <a:off x="1552575" y="1884758"/>
                <a:ext cx="914400" cy="2881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en-US" altLang="zh-CN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zh-CN" altLang="en-US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83" name="连接符: 肘形 88">
                <a:extLst>
                  <a:ext uri="{FF2B5EF4-FFF2-40B4-BE49-F238E27FC236}">
                    <a16:creationId xmlns="" xmlns:a16="http://schemas.microsoft.com/office/drawing/2014/main" id="{6E74766E-EF71-410C-AC13-15DF45748E15}"/>
                  </a:ext>
                </a:extLst>
              </p:cNvPr>
              <p:cNvCxnSpPr>
                <a:cxnSpLocks/>
                <a:stCxn id="82" idx="2"/>
              </p:cNvCxnSpPr>
              <p:nvPr/>
            </p:nvCxnSpPr>
            <p:spPr>
              <a:xfrm rot="16200000" flipH="1">
                <a:off x="2228253" y="1954411"/>
                <a:ext cx="153592" cy="59054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>
                <a:extLst>
                  <a:ext uri="{FF2B5EF4-FFF2-40B4-BE49-F238E27FC236}">
                    <a16:creationId xmlns="" xmlns:a16="http://schemas.microsoft.com/office/drawing/2014/main" id="{8FB4A2E3-D3C9-4C09-96DC-A09CF5E9CA3A}"/>
                  </a:ext>
                </a:extLst>
              </p:cNvPr>
              <p:cNvCxnSpPr>
                <a:cxnSpLocks/>
                <a:stCxn id="80" idx="2"/>
              </p:cNvCxnSpPr>
              <p:nvPr/>
            </p:nvCxnSpPr>
            <p:spPr>
              <a:xfrm flipH="1">
                <a:off x="2728912" y="1683543"/>
                <a:ext cx="4763" cy="5548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>
                <a:extLst>
                  <a:ext uri="{FF2B5EF4-FFF2-40B4-BE49-F238E27FC236}">
                    <a16:creationId xmlns="" xmlns:a16="http://schemas.microsoft.com/office/drawing/2014/main" id="{998B20A9-1BFF-4675-8CB3-6BFAF4B060D6}"/>
                  </a:ext>
                </a:extLst>
              </p:cNvPr>
              <p:cNvCxnSpPr>
                <a:cxnSpLocks/>
                <a:endCxn id="81" idx="0"/>
              </p:cNvCxnSpPr>
              <p:nvPr/>
            </p:nvCxnSpPr>
            <p:spPr>
              <a:xfrm>
                <a:off x="2728912" y="2414589"/>
                <a:ext cx="4763" cy="1571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文本框 85">
                <a:extLst>
                  <a:ext uri="{FF2B5EF4-FFF2-40B4-BE49-F238E27FC236}">
                    <a16:creationId xmlns="" xmlns:a16="http://schemas.microsoft.com/office/drawing/2014/main" id="{3EDB3914-CAAD-4139-86CA-3973AC37F5F9}"/>
                  </a:ext>
                </a:extLst>
              </p:cNvPr>
              <p:cNvSpPr txBox="1"/>
              <p:nvPr/>
            </p:nvSpPr>
            <p:spPr>
              <a:xfrm>
                <a:off x="1552575" y="1088527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</a:rPr>
                  <a:t>K</a:t>
                </a:r>
                <a:endParaRPr lang="zh-CN" altLang="en-US" sz="1400" i="1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87" name="连接符: 肘形 92">
                <a:extLst>
                  <a:ext uri="{FF2B5EF4-FFF2-40B4-BE49-F238E27FC236}">
                    <a16:creationId xmlns="" xmlns:a16="http://schemas.microsoft.com/office/drawing/2014/main" id="{0F1345A3-1E9F-4E43-97DA-DEA55CD16E46}"/>
                  </a:ext>
                </a:extLst>
              </p:cNvPr>
              <p:cNvCxnSpPr>
                <a:stCxn id="86" idx="2"/>
                <a:endCxn id="80" idx="1"/>
              </p:cNvCxnSpPr>
              <p:nvPr/>
            </p:nvCxnSpPr>
            <p:spPr>
              <a:xfrm rot="16200000" flipH="1">
                <a:off x="1842366" y="1258959"/>
                <a:ext cx="144364" cy="419054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>
                <a:extLst>
                  <a:ext uri="{FF2B5EF4-FFF2-40B4-BE49-F238E27FC236}">
                    <a16:creationId xmlns="" xmlns:a16="http://schemas.microsoft.com/office/drawing/2014/main" id="{3B814CD6-8A9F-461D-A035-2A62412D73F3}"/>
                  </a:ext>
                </a:extLst>
              </p:cNvPr>
              <p:cNvCxnSpPr>
                <a:stCxn id="79" idx="2"/>
                <a:endCxn id="80" idx="0"/>
              </p:cNvCxnSpPr>
              <p:nvPr/>
            </p:nvCxnSpPr>
            <p:spPr>
              <a:xfrm>
                <a:off x="2733675" y="1057275"/>
                <a:ext cx="0" cy="3405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组合 55">
              <a:extLst>
                <a:ext uri="{FF2B5EF4-FFF2-40B4-BE49-F238E27FC236}">
                  <a16:creationId xmlns="" xmlns:a16="http://schemas.microsoft.com/office/drawing/2014/main" id="{65B7F1F0-AF1E-44EA-B3DF-00F505EF5BDF}"/>
                </a:ext>
              </a:extLst>
            </p:cNvPr>
            <p:cNvGrpSpPr/>
            <p:nvPr/>
          </p:nvGrpSpPr>
          <p:grpSpPr>
            <a:xfrm>
              <a:off x="4493416" y="723900"/>
              <a:ext cx="1790700" cy="2126457"/>
              <a:chOff x="1552575" y="723900"/>
              <a:chExt cx="1790700" cy="2126457"/>
            </a:xfrm>
          </p:grpSpPr>
          <p:sp>
            <p:nvSpPr>
              <p:cNvPr id="69" name="矩形 68">
                <a:extLst>
                  <a:ext uri="{FF2B5EF4-FFF2-40B4-BE49-F238E27FC236}">
                    <a16:creationId xmlns="" xmlns:a16="http://schemas.microsoft.com/office/drawing/2014/main" id="{2545912E-3C27-4A56-8E00-BC239DA51B91}"/>
                  </a:ext>
                </a:extLst>
              </p:cNvPr>
              <p:cNvSpPr/>
              <p:nvPr/>
            </p:nvSpPr>
            <p:spPr>
              <a:xfrm>
                <a:off x="2124075" y="723900"/>
                <a:ext cx="1219200" cy="3333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计数器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="" xmlns:a16="http://schemas.microsoft.com/office/drawing/2014/main" id="{554196C6-E605-4771-ABB0-8403E17B9B7A}"/>
                  </a:ext>
                </a:extLst>
              </p:cNvPr>
              <p:cNvSpPr/>
              <p:nvPr/>
            </p:nvSpPr>
            <p:spPr>
              <a:xfrm>
                <a:off x="2124075" y="1397793"/>
                <a:ext cx="1219200" cy="28575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加密</a:t>
                </a: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="" xmlns:a16="http://schemas.microsoft.com/office/drawing/2014/main" id="{BE85647C-CC47-46D4-9F42-CEC1CD16723C}"/>
                  </a:ext>
                </a:extLst>
              </p:cNvPr>
              <p:cNvSpPr/>
              <p:nvPr/>
            </p:nvSpPr>
            <p:spPr>
              <a:xfrm>
                <a:off x="2247900" y="2571750"/>
                <a:ext cx="971550" cy="2786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r>
                  <a:rPr lang="en-US" altLang="zh-CN" sz="14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zh-CN" altLang="en-US" sz="14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="" xmlns:a16="http://schemas.microsoft.com/office/drawing/2014/main" id="{94CF139B-A26F-4E97-B929-B8C5695A9BC6}"/>
                  </a:ext>
                </a:extLst>
              </p:cNvPr>
              <p:cNvSpPr/>
              <p:nvPr/>
            </p:nvSpPr>
            <p:spPr>
              <a:xfrm>
                <a:off x="1552575" y="1884758"/>
                <a:ext cx="914400" cy="2881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en-US" altLang="zh-CN" sz="14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zh-CN" altLang="en-US" sz="14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73" name="连接符: 肘形 77">
                <a:extLst>
                  <a:ext uri="{FF2B5EF4-FFF2-40B4-BE49-F238E27FC236}">
                    <a16:creationId xmlns="" xmlns:a16="http://schemas.microsoft.com/office/drawing/2014/main" id="{8AFC0B0B-7731-4345-BD89-229D1873FEF8}"/>
                  </a:ext>
                </a:extLst>
              </p:cNvPr>
              <p:cNvCxnSpPr>
                <a:cxnSpLocks/>
                <a:stCxn id="72" idx="2"/>
              </p:cNvCxnSpPr>
              <p:nvPr/>
            </p:nvCxnSpPr>
            <p:spPr>
              <a:xfrm rot="16200000" flipH="1">
                <a:off x="2228253" y="1954411"/>
                <a:ext cx="153592" cy="59054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>
                <a:extLst>
                  <a:ext uri="{FF2B5EF4-FFF2-40B4-BE49-F238E27FC236}">
                    <a16:creationId xmlns="" xmlns:a16="http://schemas.microsoft.com/office/drawing/2014/main" id="{B0BAF6C7-9C27-4519-A9F3-A608BCCF6B7E}"/>
                  </a:ext>
                </a:extLst>
              </p:cNvPr>
              <p:cNvCxnSpPr>
                <a:cxnSpLocks/>
                <a:stCxn id="70" idx="2"/>
              </p:cNvCxnSpPr>
              <p:nvPr/>
            </p:nvCxnSpPr>
            <p:spPr>
              <a:xfrm flipH="1">
                <a:off x="2728912" y="1683543"/>
                <a:ext cx="4763" cy="5548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>
                <a:extLst>
                  <a:ext uri="{FF2B5EF4-FFF2-40B4-BE49-F238E27FC236}">
                    <a16:creationId xmlns="" xmlns:a16="http://schemas.microsoft.com/office/drawing/2014/main" id="{407B3A0A-753E-4DF5-82D9-A6FF75F98980}"/>
                  </a:ext>
                </a:extLst>
              </p:cNvPr>
              <p:cNvCxnSpPr>
                <a:cxnSpLocks/>
                <a:endCxn id="71" idx="0"/>
              </p:cNvCxnSpPr>
              <p:nvPr/>
            </p:nvCxnSpPr>
            <p:spPr>
              <a:xfrm>
                <a:off x="2728912" y="2414589"/>
                <a:ext cx="4763" cy="1571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文本框 75">
                <a:extLst>
                  <a:ext uri="{FF2B5EF4-FFF2-40B4-BE49-F238E27FC236}">
                    <a16:creationId xmlns="" xmlns:a16="http://schemas.microsoft.com/office/drawing/2014/main" id="{2C17A216-882F-4919-BC9D-99C9AD73B90D}"/>
                  </a:ext>
                </a:extLst>
              </p:cNvPr>
              <p:cNvSpPr txBox="1"/>
              <p:nvPr/>
            </p:nvSpPr>
            <p:spPr>
              <a:xfrm>
                <a:off x="1552575" y="1088527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</a:rPr>
                  <a:t>K</a:t>
                </a:r>
                <a:endParaRPr lang="zh-CN" altLang="en-US" sz="1400" i="1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77" name="连接符: 肘形 81">
                <a:extLst>
                  <a:ext uri="{FF2B5EF4-FFF2-40B4-BE49-F238E27FC236}">
                    <a16:creationId xmlns="" xmlns:a16="http://schemas.microsoft.com/office/drawing/2014/main" id="{7262E7D7-7EE6-459E-A36D-90D368DB1240}"/>
                  </a:ext>
                </a:extLst>
              </p:cNvPr>
              <p:cNvCxnSpPr>
                <a:stCxn id="76" idx="2"/>
                <a:endCxn id="70" idx="1"/>
              </p:cNvCxnSpPr>
              <p:nvPr/>
            </p:nvCxnSpPr>
            <p:spPr>
              <a:xfrm rot="16200000" flipH="1">
                <a:off x="1842366" y="1258959"/>
                <a:ext cx="144364" cy="419054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箭头连接符 77">
                <a:extLst>
                  <a:ext uri="{FF2B5EF4-FFF2-40B4-BE49-F238E27FC236}">
                    <a16:creationId xmlns="" xmlns:a16="http://schemas.microsoft.com/office/drawing/2014/main" id="{CD4D30F5-353F-4609-BABF-ECEEE613C91D}"/>
                  </a:ext>
                </a:extLst>
              </p:cNvPr>
              <p:cNvCxnSpPr>
                <a:stCxn id="69" idx="2"/>
                <a:endCxn id="70" idx="0"/>
              </p:cNvCxnSpPr>
              <p:nvPr/>
            </p:nvCxnSpPr>
            <p:spPr>
              <a:xfrm>
                <a:off x="2733675" y="1057275"/>
                <a:ext cx="0" cy="3405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组合 56">
              <a:extLst>
                <a:ext uri="{FF2B5EF4-FFF2-40B4-BE49-F238E27FC236}">
                  <a16:creationId xmlns="" xmlns:a16="http://schemas.microsoft.com/office/drawing/2014/main" id="{3D5EC6CA-0E39-4F44-9B6E-74B0EA40FE27}"/>
                </a:ext>
              </a:extLst>
            </p:cNvPr>
            <p:cNvGrpSpPr/>
            <p:nvPr/>
          </p:nvGrpSpPr>
          <p:grpSpPr>
            <a:xfrm>
              <a:off x="7739061" y="723900"/>
              <a:ext cx="1790700" cy="2126457"/>
              <a:chOff x="1552575" y="723900"/>
              <a:chExt cx="1790700" cy="2126457"/>
            </a:xfrm>
          </p:grpSpPr>
          <p:sp>
            <p:nvSpPr>
              <p:cNvPr id="59" name="矩形 58">
                <a:extLst>
                  <a:ext uri="{FF2B5EF4-FFF2-40B4-BE49-F238E27FC236}">
                    <a16:creationId xmlns="" xmlns:a16="http://schemas.microsoft.com/office/drawing/2014/main" id="{64AB6A27-2642-4FF7-AFA0-E72D618B5295}"/>
                  </a:ext>
                </a:extLst>
              </p:cNvPr>
              <p:cNvSpPr/>
              <p:nvPr/>
            </p:nvSpPr>
            <p:spPr>
              <a:xfrm>
                <a:off x="2124075" y="723900"/>
                <a:ext cx="1219200" cy="3333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计数器</a:t>
                </a:r>
                <a:r>
                  <a:rPr lang="en-US" altLang="zh-CN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endParaRPr lang="zh-CN" altLang="en-US" sz="1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="" xmlns:a16="http://schemas.microsoft.com/office/drawing/2014/main" id="{42F40BBD-CDE5-44AF-9339-83BF1F0C9C6F}"/>
                  </a:ext>
                </a:extLst>
              </p:cNvPr>
              <p:cNvSpPr/>
              <p:nvPr/>
            </p:nvSpPr>
            <p:spPr>
              <a:xfrm>
                <a:off x="2124075" y="1397793"/>
                <a:ext cx="1219200" cy="28575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加密</a:t>
                </a: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="" xmlns:a16="http://schemas.microsoft.com/office/drawing/2014/main" id="{A6274C9E-D02F-4B57-8066-DF44DA4B7400}"/>
                  </a:ext>
                </a:extLst>
              </p:cNvPr>
              <p:cNvSpPr/>
              <p:nvPr/>
            </p:nvSpPr>
            <p:spPr>
              <a:xfrm>
                <a:off x="2247900" y="2571750"/>
                <a:ext cx="971550" cy="2786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r>
                  <a:rPr lang="en-US" altLang="zh-CN" sz="1400" i="1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endParaRPr lang="zh-CN" altLang="en-US" sz="140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="" xmlns:a16="http://schemas.microsoft.com/office/drawing/2014/main" id="{7D9E087F-4178-4CFA-A3DF-5940F75D47C6}"/>
                  </a:ext>
                </a:extLst>
              </p:cNvPr>
              <p:cNvSpPr/>
              <p:nvPr/>
            </p:nvSpPr>
            <p:spPr>
              <a:xfrm>
                <a:off x="1552575" y="1884758"/>
                <a:ext cx="914400" cy="2881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en-US" altLang="zh-CN" sz="1400" i="1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endParaRPr lang="zh-CN" altLang="en-US" sz="140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63" name="连接符: 肘形 66">
                <a:extLst>
                  <a:ext uri="{FF2B5EF4-FFF2-40B4-BE49-F238E27FC236}">
                    <a16:creationId xmlns="" xmlns:a16="http://schemas.microsoft.com/office/drawing/2014/main" id="{0EE3AC1B-430F-48B8-BAE8-A47A8521D1F6}"/>
                  </a:ext>
                </a:extLst>
              </p:cNvPr>
              <p:cNvCxnSpPr>
                <a:cxnSpLocks/>
                <a:stCxn id="62" idx="2"/>
              </p:cNvCxnSpPr>
              <p:nvPr/>
            </p:nvCxnSpPr>
            <p:spPr>
              <a:xfrm rot="16200000" flipH="1">
                <a:off x="2228253" y="1954411"/>
                <a:ext cx="153592" cy="59054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>
                <a:extLst>
                  <a:ext uri="{FF2B5EF4-FFF2-40B4-BE49-F238E27FC236}">
                    <a16:creationId xmlns="" xmlns:a16="http://schemas.microsoft.com/office/drawing/2014/main" id="{795A2438-679C-415F-B704-F089CC0DEBDF}"/>
                  </a:ext>
                </a:extLst>
              </p:cNvPr>
              <p:cNvCxnSpPr>
                <a:cxnSpLocks/>
                <a:stCxn id="60" idx="2"/>
              </p:cNvCxnSpPr>
              <p:nvPr/>
            </p:nvCxnSpPr>
            <p:spPr>
              <a:xfrm flipH="1">
                <a:off x="2728912" y="1683543"/>
                <a:ext cx="4763" cy="5548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64">
                <a:extLst>
                  <a:ext uri="{FF2B5EF4-FFF2-40B4-BE49-F238E27FC236}">
                    <a16:creationId xmlns="" xmlns:a16="http://schemas.microsoft.com/office/drawing/2014/main" id="{55F7C7F3-1833-43D2-9A7D-AC135A2A7FBE}"/>
                  </a:ext>
                </a:extLst>
              </p:cNvPr>
              <p:cNvCxnSpPr>
                <a:cxnSpLocks/>
                <a:endCxn id="61" idx="0"/>
              </p:cNvCxnSpPr>
              <p:nvPr/>
            </p:nvCxnSpPr>
            <p:spPr>
              <a:xfrm>
                <a:off x="2728912" y="2414589"/>
                <a:ext cx="4763" cy="1571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>
                <a:extLst>
                  <a:ext uri="{FF2B5EF4-FFF2-40B4-BE49-F238E27FC236}">
                    <a16:creationId xmlns="" xmlns:a16="http://schemas.microsoft.com/office/drawing/2014/main" id="{A5838653-4A70-43D3-A4F4-0AB65C04FE59}"/>
                  </a:ext>
                </a:extLst>
              </p:cNvPr>
              <p:cNvSpPr txBox="1"/>
              <p:nvPr/>
            </p:nvSpPr>
            <p:spPr>
              <a:xfrm>
                <a:off x="1552575" y="1088527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</a:rPr>
                  <a:t>K</a:t>
                </a:r>
                <a:endParaRPr lang="zh-CN" altLang="en-US" sz="1400" i="1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67" name="连接符: 肘形 70">
                <a:extLst>
                  <a:ext uri="{FF2B5EF4-FFF2-40B4-BE49-F238E27FC236}">
                    <a16:creationId xmlns="" xmlns:a16="http://schemas.microsoft.com/office/drawing/2014/main" id="{EFD1EE12-4FD9-48A0-89BD-945B6CD03C1F}"/>
                  </a:ext>
                </a:extLst>
              </p:cNvPr>
              <p:cNvCxnSpPr>
                <a:stCxn id="66" idx="2"/>
                <a:endCxn id="60" idx="1"/>
              </p:cNvCxnSpPr>
              <p:nvPr/>
            </p:nvCxnSpPr>
            <p:spPr>
              <a:xfrm rot="16200000" flipH="1">
                <a:off x="1842366" y="1258959"/>
                <a:ext cx="144364" cy="419054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>
                <a:extLst>
                  <a:ext uri="{FF2B5EF4-FFF2-40B4-BE49-F238E27FC236}">
                    <a16:creationId xmlns="" xmlns:a16="http://schemas.microsoft.com/office/drawing/2014/main" id="{BAF8A585-8004-4503-9C43-E26F24129BE3}"/>
                  </a:ext>
                </a:extLst>
              </p:cNvPr>
              <p:cNvCxnSpPr>
                <a:stCxn id="59" idx="2"/>
                <a:endCxn id="60" idx="0"/>
              </p:cNvCxnSpPr>
              <p:nvPr/>
            </p:nvCxnSpPr>
            <p:spPr>
              <a:xfrm>
                <a:off x="2733675" y="1057275"/>
                <a:ext cx="0" cy="3405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="" xmlns:a16="http://schemas.microsoft.com/office/drawing/2014/main" id="{B2A7DE28-DE9F-42BC-B692-5BFC297DA451}"/>
                </a:ext>
              </a:extLst>
            </p:cNvPr>
            <p:cNvSpPr txBox="1"/>
            <p:nvPr/>
          </p:nvSpPr>
          <p:spPr>
            <a:xfrm>
              <a:off x="6918076" y="1283819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…</a:t>
              </a:r>
              <a:endParaRPr lang="zh-CN" altLang="en-US"/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2079130" y="4457326"/>
            <a:ext cx="99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5047582" y="4468042"/>
            <a:ext cx="99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275283" y="4460934"/>
            <a:ext cx="99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16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175150" cy="762000"/>
          </a:xfrm>
        </p:spPr>
        <p:txBody>
          <a:bodyPr/>
          <a:lstStyle/>
          <a:p>
            <a:r>
              <a:rPr lang="en-US" altLang="zh-CN" sz="6000" dirty="0" smtClean="0"/>
              <a:t>6.</a:t>
            </a:r>
            <a:r>
              <a:rPr lang="zh-CN" altLang="en-US" sz="6000" dirty="0" smtClean="0"/>
              <a:t>计数器模式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+mn-ea"/>
              </a:rPr>
              <a:t>6</a:t>
            </a:r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.3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优点</a:t>
            </a: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FF0000"/>
                </a:solidFill>
                <a:latin typeface="+mn-ea"/>
              </a:rPr>
              <a:t>硬件与软件效率</a:t>
            </a:r>
            <a:r>
              <a:rPr lang="zh-CN" altLang="en-US" sz="2800" dirty="0" smtClean="0">
                <a:latin typeface="+mn-ea"/>
              </a:rPr>
              <a:t>：并行处理</a:t>
            </a:r>
            <a:endParaRPr lang="en-US" altLang="zh-CN" sz="2800" dirty="0" smtClean="0">
              <a:latin typeface="+mn-ea"/>
            </a:endParaRPr>
          </a:p>
          <a:p>
            <a:pPr marL="457200" lvl="1" indent="-457200" eaLnBrk="1" hangingPunct="1">
              <a:buClr>
                <a:schemeClr val="folHlink"/>
              </a:buClr>
              <a:buSzPct val="60000"/>
              <a:buFont typeface="Wingdings" pitchFamily="2" charset="2"/>
              <a:buChar char="l"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预处理</a:t>
            </a:r>
            <a:r>
              <a:rPr lang="zh-CN" altLang="en-US" b="1" dirty="0" smtClean="0">
                <a:latin typeface="+mn-ea"/>
                <a:ea typeface="+mn-ea"/>
                <a:cs typeface="+mn-cs"/>
              </a:rPr>
              <a:t>：处理简单，提高吞吐量</a:t>
            </a:r>
            <a:endParaRPr lang="en-US" altLang="zh-CN" b="1" dirty="0" smtClean="0">
              <a:latin typeface="+mn-ea"/>
              <a:ea typeface="+mn-ea"/>
              <a:cs typeface="+mn-cs"/>
            </a:endParaRPr>
          </a:p>
          <a:p>
            <a:pPr marL="457200" lvl="1" indent="-457200" eaLnBrk="1" hangingPunct="1">
              <a:buClr>
                <a:schemeClr val="folHlink"/>
              </a:buClr>
              <a:buSzPct val="60000"/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随机访问</a:t>
            </a:r>
            <a:r>
              <a:rPr lang="zh-CN" altLang="en-US" b="1" dirty="0">
                <a:latin typeface="+mn-ea"/>
                <a:ea typeface="+mn-ea"/>
                <a:cs typeface="+mn-cs"/>
              </a:rPr>
              <a:t>：使用随机存取</a:t>
            </a:r>
            <a:r>
              <a:rPr lang="zh-CN" altLang="en-US" b="1" dirty="0" smtClean="0">
                <a:latin typeface="+mn-ea"/>
                <a:ea typeface="+mn-ea"/>
                <a:cs typeface="+mn-cs"/>
              </a:rPr>
              <a:t>方式进行处理</a:t>
            </a:r>
            <a:endParaRPr lang="en-US" altLang="zh-CN" b="1" dirty="0" smtClean="0">
              <a:latin typeface="+mn-ea"/>
              <a:ea typeface="+mn-ea"/>
              <a:cs typeface="+mn-cs"/>
            </a:endParaRPr>
          </a:p>
          <a:p>
            <a:pPr marL="457200" lvl="1" indent="-457200" eaLnBrk="1" hangingPunct="1">
              <a:buClr>
                <a:schemeClr val="folHlink"/>
              </a:buClr>
              <a:buSzPct val="60000"/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可证明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安全</a:t>
            </a:r>
            <a:r>
              <a:rPr lang="zh-CN" altLang="en-US" b="1" dirty="0" smtClean="0">
                <a:latin typeface="+mn-ea"/>
                <a:ea typeface="+mn-ea"/>
              </a:rPr>
              <a:t>：与其它</a:t>
            </a:r>
            <a:r>
              <a:rPr lang="zh-CN" altLang="en-US" b="1" dirty="0">
                <a:latin typeface="+mn-ea"/>
                <a:ea typeface="+mn-ea"/>
              </a:rPr>
              <a:t>模式</a:t>
            </a:r>
            <a:r>
              <a:rPr lang="zh-CN" altLang="en-US" b="1" dirty="0" smtClean="0">
                <a:latin typeface="+mn-ea"/>
                <a:ea typeface="+mn-ea"/>
              </a:rPr>
              <a:t>一样安全</a:t>
            </a:r>
            <a:endParaRPr lang="en-US" altLang="zh-CN" b="1" dirty="0">
              <a:latin typeface="+mn-ea"/>
              <a:ea typeface="+mn-ea"/>
            </a:endParaRPr>
          </a:p>
          <a:p>
            <a:pPr marL="457200" lvl="1" indent="-457200" eaLnBrk="1" hangingPunct="1">
              <a:buClr>
                <a:schemeClr val="folHlink"/>
              </a:buClr>
              <a:buSzPct val="60000"/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简单性</a:t>
            </a:r>
            <a:r>
              <a:rPr lang="zh-CN" altLang="en-US" b="1" dirty="0">
                <a:latin typeface="+mn-ea"/>
                <a:ea typeface="+mn-ea"/>
              </a:rPr>
              <a:t>：只要求实现</a:t>
            </a:r>
            <a:r>
              <a:rPr lang="zh-CN" altLang="en-US" b="1" dirty="0" smtClean="0">
                <a:latin typeface="+mn-ea"/>
                <a:ea typeface="+mn-ea"/>
              </a:rPr>
              <a:t>加密算法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21</a:t>
            </a:fld>
            <a:r>
              <a:rPr lang="en-US" altLang="zh-CN" dirty="0" smtClean="0"/>
              <a:t>/22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992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60912" y="2852936"/>
            <a:ext cx="2088232" cy="1224136"/>
          </a:xfrm>
        </p:spPr>
        <p:txBody>
          <a:bodyPr/>
          <a:lstStyle/>
          <a:p>
            <a:pPr eaLnBrk="1" hangingPunct="1"/>
            <a:r>
              <a:rPr lang="en-US" altLang="zh-CN" sz="6000" kern="10" dirty="0">
                <a:solidFill>
                  <a:srgbClr val="FFFF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zh-CN" altLang="en-US" sz="5800" dirty="0" smtClean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22</a:t>
            </a:fld>
            <a:r>
              <a:rPr lang="en-US" altLang="zh-CN" dirty="0" smtClean="0"/>
              <a:t>/22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00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175150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/>
              <a:t>分组密码工作</a:t>
            </a:r>
            <a:r>
              <a:rPr lang="zh-CN" altLang="en-US" sz="6000" dirty="0" smtClean="0"/>
              <a:t>模式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1.1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什么是分组密码工作模式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dirty="0" smtClean="0">
                <a:latin typeface="Times New Roman" panose="02020603050405020304" pitchFamily="18" charset="0"/>
              </a:rPr>
              <a:t>分组密码一次加密一个固定</a:t>
            </a:r>
            <a:r>
              <a:rPr lang="zh-CN" altLang="en-US" dirty="0">
                <a:latin typeface="Times New Roman" panose="02020603050405020304" pitchFamily="18" charset="0"/>
              </a:rPr>
              <a:t>长度</a:t>
            </a:r>
            <a:r>
              <a:rPr lang="zh-CN" altLang="en-US" dirty="0" smtClean="0">
                <a:latin typeface="Times New Roman" panose="02020603050405020304" pitchFamily="18" charset="0"/>
              </a:rPr>
              <a:t>的数据分组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en-AU" altLang="zh-CN" sz="2500" dirty="0" smtClean="0">
                <a:latin typeface="Times New Roman" panose="02020603050405020304" pitchFamily="18" charset="0"/>
              </a:rPr>
              <a:t>DES</a:t>
            </a:r>
            <a:r>
              <a:rPr lang="zh-CN" altLang="en-US" sz="2500" dirty="0">
                <a:latin typeface="Times New Roman" panose="02020603050405020304" pitchFamily="18" charset="0"/>
              </a:rPr>
              <a:t>采用</a:t>
            </a:r>
            <a:r>
              <a:rPr lang="en-AU" altLang="zh-CN" sz="2500" dirty="0">
                <a:latin typeface="Times New Roman" panose="02020603050405020304" pitchFamily="18" charset="0"/>
              </a:rPr>
              <a:t>56-bit 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密钥加密 </a:t>
            </a:r>
            <a:r>
              <a:rPr lang="en-AU" altLang="zh-CN" sz="2500" dirty="0" smtClean="0">
                <a:latin typeface="Times New Roman" panose="02020603050405020304" pitchFamily="18" charset="0"/>
              </a:rPr>
              <a:t>64-bit 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明文分组</a:t>
            </a:r>
            <a:endParaRPr lang="en-US" altLang="zh-CN" sz="25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en-AU" altLang="zh-CN" sz="2500" dirty="0" smtClean="0">
                <a:latin typeface="Times New Roman" panose="02020603050405020304" pitchFamily="18" charset="0"/>
              </a:rPr>
              <a:t>3DES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采用</a:t>
            </a:r>
            <a:r>
              <a:rPr lang="en-AU" altLang="zh-CN" sz="2500" dirty="0" smtClean="0">
                <a:latin typeface="Times New Roman" panose="02020603050405020304" pitchFamily="18" charset="0"/>
              </a:rPr>
              <a:t>168-bit 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密钥加密 </a:t>
            </a:r>
            <a:r>
              <a:rPr lang="en-AU" altLang="zh-CN" sz="2500" dirty="0">
                <a:latin typeface="Times New Roman" panose="02020603050405020304" pitchFamily="18" charset="0"/>
              </a:rPr>
              <a:t>64-bit </a:t>
            </a:r>
            <a:r>
              <a:rPr lang="zh-CN" altLang="en-US" sz="2500" dirty="0">
                <a:latin typeface="Times New Roman" panose="02020603050405020304" pitchFamily="18" charset="0"/>
              </a:rPr>
              <a:t>明文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分组</a:t>
            </a:r>
            <a:endParaRPr lang="en-US" altLang="zh-CN" sz="25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500" dirty="0" smtClean="0">
                <a:latin typeface="Times New Roman" panose="02020603050405020304" pitchFamily="18" charset="0"/>
              </a:rPr>
              <a:t>AES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采用</a:t>
            </a:r>
            <a:r>
              <a:rPr lang="en-US" altLang="zh-CN" sz="2500" dirty="0" smtClean="0">
                <a:latin typeface="Times New Roman" panose="02020603050405020304" pitchFamily="18" charset="0"/>
              </a:rPr>
              <a:t>128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、</a:t>
            </a:r>
            <a:r>
              <a:rPr lang="en-US" altLang="zh-CN" sz="2500" dirty="0" smtClean="0">
                <a:latin typeface="Times New Roman" panose="02020603050405020304" pitchFamily="18" charset="0"/>
              </a:rPr>
              <a:t>192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、</a:t>
            </a:r>
            <a:r>
              <a:rPr lang="en-US" altLang="zh-CN" sz="2500" dirty="0" smtClean="0">
                <a:latin typeface="Times New Roman" panose="02020603050405020304" pitchFamily="18" charset="0"/>
              </a:rPr>
              <a:t>256-bit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密钥加密 </a:t>
            </a:r>
            <a:r>
              <a:rPr lang="en-US" altLang="zh-CN" sz="2500" dirty="0" smtClean="0">
                <a:latin typeface="Times New Roman" panose="02020603050405020304" pitchFamily="18" charset="0"/>
              </a:rPr>
              <a:t>128-bit 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明文分组</a:t>
            </a:r>
            <a:endParaRPr lang="en-US" altLang="zh-CN" sz="25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在实际</a:t>
            </a:r>
            <a:r>
              <a:rPr lang="zh-CN" altLang="en-US" sz="2800" dirty="0">
                <a:latin typeface="Times New Roman" panose="02020603050405020304" pitchFamily="18" charset="0"/>
              </a:rPr>
              <a:t>应用中，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需要去</a:t>
            </a:r>
            <a:r>
              <a:rPr lang="zh-CN" altLang="en-US" sz="2800" dirty="0">
                <a:latin typeface="Times New Roman" panose="02020603050405020304" pitchFamily="18" charset="0"/>
              </a:rPr>
              <a:t>加</a:t>
            </a:r>
            <a:r>
              <a:rPr lang="en-US" altLang="zh-CN" sz="2800" dirty="0">
                <a:latin typeface="Times New Roman" panose="02020603050405020304" pitchFamily="18" charset="0"/>
              </a:rPr>
              <a:t>/</a:t>
            </a:r>
            <a:r>
              <a:rPr lang="zh-CN" altLang="en-US" sz="2800" dirty="0">
                <a:latin typeface="Times New Roman" panose="02020603050405020304" pitchFamily="18" charset="0"/>
              </a:rPr>
              <a:t>解密任意长度的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消息，通过</a:t>
            </a:r>
            <a:r>
              <a:rPr lang="zh-CN" altLang="en-US" sz="2800" dirty="0">
                <a:latin typeface="Times New Roman" panose="02020603050405020304" pitchFamily="18" charset="0"/>
              </a:rPr>
              <a:t>将明文消息分解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成多个固定长度的分组再进行操作</a:t>
            </a:r>
            <a:r>
              <a:rPr lang="zh-CN" altLang="en-US" sz="2800" dirty="0" smtClean="0">
                <a:latin typeface="+mn-ea"/>
              </a:rPr>
              <a:t>。</a:t>
            </a:r>
            <a:endParaRPr lang="en-AU" altLang="zh-CN" sz="280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3</a:t>
            </a:fld>
            <a:r>
              <a:rPr lang="en-US" altLang="zh-CN" dirty="0" smtClean="0"/>
              <a:t>/22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175150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/>
              <a:t>分组密码工作</a:t>
            </a:r>
            <a:r>
              <a:rPr lang="zh-CN" altLang="en-US" sz="6000" dirty="0" smtClean="0"/>
              <a:t>模式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6"/>
            <a:ext cx="8785225" cy="358728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1.1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什么是分组密码工作模式</a:t>
            </a: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NIST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（在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SP 800-38A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中）定义了五种工作模式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900000" indent="-457200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500" dirty="0" smtClean="0">
                <a:latin typeface="Times New Roman" panose="02020603050405020304" pitchFamily="18" charset="0"/>
              </a:rPr>
              <a:t>电子密码本模式</a:t>
            </a:r>
            <a:endParaRPr lang="en-US" altLang="zh-CN" sz="2500" dirty="0" smtClean="0">
              <a:latin typeface="Times New Roman" panose="02020603050405020304" pitchFamily="18" charset="0"/>
            </a:endParaRPr>
          </a:p>
          <a:p>
            <a:pPr marL="900000" indent="-457200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500" dirty="0" smtClean="0">
                <a:latin typeface="Times New Roman" panose="02020603050405020304" pitchFamily="18" charset="0"/>
              </a:rPr>
              <a:t>密码分组链接模式</a:t>
            </a:r>
            <a:endParaRPr lang="en-US" altLang="zh-CN" sz="2500" dirty="0" smtClean="0">
              <a:latin typeface="Times New Roman" panose="02020603050405020304" pitchFamily="18" charset="0"/>
            </a:endParaRPr>
          </a:p>
          <a:p>
            <a:pPr marL="900000" indent="-457200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500" dirty="0" smtClean="0">
                <a:latin typeface="Times New Roman" panose="02020603050405020304" pitchFamily="18" charset="0"/>
              </a:rPr>
              <a:t>密码反馈模式</a:t>
            </a:r>
            <a:endParaRPr lang="en-US" altLang="zh-CN" sz="2500" dirty="0" smtClean="0">
              <a:latin typeface="Times New Roman" panose="02020603050405020304" pitchFamily="18" charset="0"/>
            </a:endParaRPr>
          </a:p>
          <a:p>
            <a:pPr marL="900000" indent="-457200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500" dirty="0" smtClean="0">
                <a:latin typeface="Times New Roman" panose="02020603050405020304" pitchFamily="18" charset="0"/>
              </a:rPr>
              <a:t>输出反馈模式</a:t>
            </a:r>
            <a:endParaRPr lang="en-US" altLang="zh-CN" sz="2500" dirty="0" smtClean="0">
              <a:latin typeface="Times New Roman" panose="02020603050405020304" pitchFamily="18" charset="0"/>
            </a:endParaRPr>
          </a:p>
          <a:p>
            <a:pPr marL="900000" indent="-457200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500" dirty="0" smtClean="0">
                <a:latin typeface="Times New Roman" panose="02020603050405020304" pitchFamily="18" charset="0"/>
              </a:rPr>
              <a:t>计数器模式</a:t>
            </a:r>
            <a:endParaRPr lang="en-US" altLang="zh-CN" sz="25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能覆盖大多数应用，可以被任意分组密码所使用</a:t>
            </a:r>
            <a:r>
              <a:rPr lang="zh-CN" altLang="en-US" sz="2800" dirty="0" smtClean="0">
                <a:latin typeface="+mn-ea"/>
              </a:rPr>
              <a:t>。</a:t>
            </a:r>
            <a:endParaRPr lang="en-AU" altLang="zh-CN" sz="280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4</a:t>
            </a:fld>
            <a:r>
              <a:rPr lang="en-US" altLang="zh-CN" dirty="0" smtClean="0"/>
              <a:t>/22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251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175150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/>
              <a:t>电子密码本</a:t>
            </a:r>
            <a:r>
              <a:rPr lang="zh-CN" altLang="en-US" sz="6000" dirty="0" smtClean="0"/>
              <a:t>模式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6"/>
            <a:ext cx="8785225" cy="430736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2.1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什么是电子密码本模式</a:t>
            </a:r>
          </a:p>
          <a:p>
            <a:pPr eaLnBrk="1" hangingPunct="1">
              <a:defRPr/>
            </a:pPr>
            <a:r>
              <a:rPr lang="zh-CN" altLang="en-US" sz="2800" dirty="0">
                <a:latin typeface="+mn-ea"/>
              </a:rPr>
              <a:t>消息被独立分成分组进行</a:t>
            </a:r>
            <a:r>
              <a:rPr lang="zh-CN" altLang="en-US" sz="2800" dirty="0" smtClean="0">
                <a:latin typeface="+mn-ea"/>
              </a:rPr>
              <a:t>加密，每</a:t>
            </a:r>
            <a:r>
              <a:rPr lang="zh-CN" altLang="en-US" sz="2800" dirty="0">
                <a:latin typeface="+mn-ea"/>
              </a:rPr>
              <a:t>一个分组是一个值，将会被替换，就像一个密码本一样，因此命名为电子密码本模式</a:t>
            </a:r>
            <a:r>
              <a:rPr lang="en-AU" altLang="zh-CN" sz="2800" dirty="0">
                <a:latin typeface="+mn-ea"/>
              </a:rPr>
              <a:t> </a:t>
            </a:r>
            <a:r>
              <a:rPr lang="zh-CN" altLang="en-US" sz="2800" dirty="0" smtClean="0">
                <a:latin typeface="+mn-ea"/>
              </a:rPr>
              <a:t>，每</a:t>
            </a:r>
            <a:r>
              <a:rPr lang="zh-CN" altLang="en-US" sz="2800" dirty="0">
                <a:latin typeface="+mn-ea"/>
              </a:rPr>
              <a:t>一个分组都是独立其它分组进行</a:t>
            </a:r>
            <a:r>
              <a:rPr lang="zh-CN" altLang="en-US" sz="2800" dirty="0" smtClean="0">
                <a:latin typeface="+mn-ea"/>
              </a:rPr>
              <a:t>编码。</a:t>
            </a:r>
            <a:endParaRPr lang="en-AU" altLang="zh-CN" sz="2800" dirty="0">
              <a:latin typeface="+mn-ea"/>
            </a:endParaRPr>
          </a:p>
          <a:p>
            <a:pPr lvl="1" eaLnBrk="1" hangingPunct="1">
              <a:defRPr/>
            </a:pPr>
            <a:r>
              <a:rPr lang="en-AU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  </a:t>
            </a:r>
            <a:r>
              <a:rPr lang="zh-CN" altLang="en-US" b="1" dirty="0">
                <a:latin typeface="+mn-ea"/>
                <a:ea typeface="+mn-ea"/>
                <a:cs typeface="+mn-cs"/>
              </a:rPr>
              <a:t>加密：</a:t>
            </a:r>
            <a:r>
              <a:rPr lang="en-AU" altLang="zh-CN" b="1" dirty="0">
                <a:latin typeface="+mn-ea"/>
                <a:ea typeface="+mn-ea"/>
                <a:cs typeface="+mn-cs"/>
              </a:rPr>
              <a:t> </a:t>
            </a:r>
            <a:r>
              <a:rPr lang="en-AU" altLang="zh-CN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AU" altLang="zh-CN" b="1" i="1" baseline="-25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AU" altLang="zh-CN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AU" altLang="zh-CN" b="1" i="1" baseline="-25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AU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AU" altLang="zh-CN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AU" altLang="zh-CN" b="1" i="1" baseline="-25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 </a:t>
            </a:r>
          </a:p>
          <a:p>
            <a:pPr lvl="1" eaLnBrk="1" hangingPunct="1">
              <a:defRPr/>
            </a:pP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AU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 </a:t>
            </a:r>
            <a:r>
              <a:rPr lang="zh-CN" altLang="en-US" b="1" dirty="0">
                <a:latin typeface="+mn-ea"/>
                <a:ea typeface="+mn-ea"/>
                <a:cs typeface="+mn-cs"/>
              </a:rPr>
              <a:t>解密</a:t>
            </a:r>
            <a:r>
              <a:rPr lang="zh-CN" altLang="en-US" b="1" dirty="0" smtClean="0">
                <a:latin typeface="+mn-ea"/>
                <a:ea typeface="+mn-ea"/>
                <a:cs typeface="+mn-cs"/>
              </a:rPr>
              <a:t>： </a:t>
            </a:r>
            <a:r>
              <a:rPr lang="en-AU" altLang="zh-CN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AU" altLang="zh-CN" b="1" i="1" baseline="-25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 </a:t>
            </a:r>
            <a:r>
              <a:rPr lang="en-AU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AU" altLang="zh-CN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AU" altLang="zh-CN" b="1" i="1" baseline="-25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AU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AU" altLang="zh-CN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AU" altLang="zh-CN" b="1" i="1" baseline="-25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 </a:t>
            </a:r>
            <a:endParaRPr lang="en-AU" altLang="zh-CN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sz="2800" dirty="0" smtClean="0">
                <a:latin typeface="+mn-ea"/>
              </a:rPr>
              <a:t>单一</a:t>
            </a:r>
            <a:r>
              <a:rPr lang="zh-CN" altLang="en-US" sz="2800" dirty="0">
                <a:latin typeface="+mn-ea"/>
              </a:rPr>
              <a:t>数值是可以安全传输，对于过长的消息</a:t>
            </a:r>
            <a:r>
              <a:rPr lang="zh-CN" altLang="en-US" sz="2800" dirty="0" smtClean="0">
                <a:latin typeface="+mn-ea"/>
              </a:rPr>
              <a:t>，电子密码本模式</a:t>
            </a:r>
            <a:r>
              <a:rPr lang="zh-CN" altLang="en-US" sz="2800" dirty="0">
                <a:latin typeface="+mn-ea"/>
              </a:rPr>
              <a:t>可能不</a:t>
            </a:r>
            <a:r>
              <a:rPr lang="zh-CN" altLang="en-US" sz="2800" dirty="0" smtClean="0">
                <a:latin typeface="+mn-ea"/>
              </a:rPr>
              <a:t>安全。</a:t>
            </a:r>
            <a:endParaRPr lang="en-AU" altLang="zh-CN" sz="280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5</a:t>
            </a:fld>
            <a:r>
              <a:rPr lang="en-US" altLang="zh-CN" dirty="0" smtClean="0"/>
              <a:t>/22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04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6</a:t>
            </a:fld>
            <a:r>
              <a:rPr lang="en-US" altLang="zh-CN" dirty="0" smtClean="0"/>
              <a:t>/22</a:t>
            </a:r>
            <a:endParaRPr lang="en-US" altLang="zh-CN" dirty="0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175150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/>
              <a:t>电子密码本</a:t>
            </a:r>
            <a:r>
              <a:rPr lang="zh-CN" altLang="en-US" sz="6000" dirty="0" smtClean="0"/>
              <a:t>模式</a:t>
            </a:r>
            <a:endParaRPr lang="zh-CN" altLang="en-US" sz="6000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2.2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运行模式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282844" y="3640881"/>
            <a:ext cx="720080" cy="331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354852" y="3634324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加密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208584" y="3640881"/>
            <a:ext cx="35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>
            <a:stCxn id="11" idx="3"/>
            <a:endCxn id="9" idx="1"/>
          </p:cNvCxnSpPr>
          <p:nvPr/>
        </p:nvCxnSpPr>
        <p:spPr bwMode="auto">
          <a:xfrm flipV="1">
            <a:off x="1562764" y="3806880"/>
            <a:ext cx="720080" cy="3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>
            <a:endCxn id="9" idx="0"/>
          </p:cNvCxnSpPr>
          <p:nvPr/>
        </p:nvCxnSpPr>
        <p:spPr bwMode="auto">
          <a:xfrm>
            <a:off x="2642884" y="3274284"/>
            <a:ext cx="0" cy="3665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/>
          <p:cNvCxnSpPr/>
          <p:nvPr/>
        </p:nvCxnSpPr>
        <p:spPr bwMode="auto">
          <a:xfrm>
            <a:off x="2642884" y="3972878"/>
            <a:ext cx="0" cy="3665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本框 16"/>
          <p:cNvSpPr txBox="1"/>
          <p:nvPr/>
        </p:nvSpPr>
        <p:spPr>
          <a:xfrm>
            <a:off x="2466342" y="4298989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466342" y="2946430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282844" y="2580868"/>
            <a:ext cx="1623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时刻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616465" y="3640790"/>
            <a:ext cx="720080" cy="331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4688473" y="3634233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加密</a:t>
            </a:r>
          </a:p>
        </p:txBody>
      </p:sp>
      <p:cxnSp>
        <p:nvCxnSpPr>
          <p:cNvPr id="25" name="直接箭头连接符 24"/>
          <p:cNvCxnSpPr>
            <a:endCxn id="23" idx="0"/>
          </p:cNvCxnSpPr>
          <p:nvPr/>
        </p:nvCxnSpPr>
        <p:spPr bwMode="auto">
          <a:xfrm>
            <a:off x="4976505" y="3274193"/>
            <a:ext cx="0" cy="3665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箭头连接符 27"/>
          <p:cNvCxnSpPr/>
          <p:nvPr/>
        </p:nvCxnSpPr>
        <p:spPr bwMode="auto">
          <a:xfrm>
            <a:off x="4976505" y="3972787"/>
            <a:ext cx="0" cy="3665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文本框 28"/>
          <p:cNvSpPr txBox="1"/>
          <p:nvPr/>
        </p:nvSpPr>
        <p:spPr>
          <a:xfrm>
            <a:off x="4799963" y="429889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799963" y="2946339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616465" y="2580777"/>
            <a:ext cx="1623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时刻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610222" y="3629713"/>
            <a:ext cx="35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接箭头连接符 34"/>
          <p:cNvCxnSpPr/>
          <p:nvPr/>
        </p:nvCxnSpPr>
        <p:spPr bwMode="auto">
          <a:xfrm flipV="1">
            <a:off x="3880694" y="3801871"/>
            <a:ext cx="720080" cy="3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文本框 35"/>
          <p:cNvSpPr txBox="1"/>
          <p:nvPr/>
        </p:nvSpPr>
        <p:spPr>
          <a:xfrm>
            <a:off x="7534315" y="3628493"/>
            <a:ext cx="720080" cy="331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7606323" y="3621936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加密</a:t>
            </a:r>
          </a:p>
        </p:txBody>
      </p:sp>
      <p:cxnSp>
        <p:nvCxnSpPr>
          <p:cNvPr id="38" name="直接箭头连接符 37"/>
          <p:cNvCxnSpPr>
            <a:endCxn id="36" idx="0"/>
          </p:cNvCxnSpPr>
          <p:nvPr/>
        </p:nvCxnSpPr>
        <p:spPr bwMode="auto">
          <a:xfrm>
            <a:off x="7894355" y="3261896"/>
            <a:ext cx="0" cy="3665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箭头连接符 40"/>
          <p:cNvCxnSpPr/>
          <p:nvPr/>
        </p:nvCxnSpPr>
        <p:spPr bwMode="auto">
          <a:xfrm>
            <a:off x="7894355" y="3960490"/>
            <a:ext cx="0" cy="3665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文本框 41"/>
          <p:cNvSpPr txBox="1"/>
          <p:nvPr/>
        </p:nvSpPr>
        <p:spPr>
          <a:xfrm>
            <a:off x="7717813" y="4286601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6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717813" y="293404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6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497905" y="2574002"/>
            <a:ext cx="1623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时刻</a:t>
            </a:r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492515" y="3630132"/>
            <a:ext cx="35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直接箭头连接符 49"/>
          <p:cNvCxnSpPr/>
          <p:nvPr/>
        </p:nvCxnSpPr>
        <p:spPr bwMode="auto">
          <a:xfrm flipV="1">
            <a:off x="6777825" y="3797770"/>
            <a:ext cx="720080" cy="3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文本框 50"/>
          <p:cNvSpPr txBox="1"/>
          <p:nvPr/>
        </p:nvSpPr>
        <p:spPr>
          <a:xfrm>
            <a:off x="5641927" y="3576931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4026182" y="7482934"/>
            <a:ext cx="2552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解密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3656856" y="4613066"/>
            <a:ext cx="3242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  <a:ea typeface="+mn-ea"/>
                <a:cs typeface="Times New Roman" panose="02020603050405020304" pitchFamily="18" charset="0"/>
              </a:rPr>
              <a:t>(a) </a:t>
            </a:r>
            <a:r>
              <a:rPr lang="zh-CN" altLang="en-US" sz="2000" b="1" dirty="0" smtClean="0">
                <a:latin typeface="+mn-ea"/>
                <a:ea typeface="+mn-ea"/>
                <a:cs typeface="Times New Roman" panose="02020603050405020304" pitchFamily="18" charset="0"/>
              </a:rPr>
              <a:t>电子密码本模式加密</a:t>
            </a:r>
            <a:endParaRPr lang="zh-CN" altLang="en-US" sz="2000" b="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48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7</a:t>
            </a:fld>
            <a:r>
              <a:rPr lang="en-US" altLang="zh-CN" dirty="0" smtClean="0"/>
              <a:t>/22</a:t>
            </a:r>
            <a:endParaRPr lang="en-US" altLang="zh-CN" dirty="0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175150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/>
              <a:t>电子密码本</a:t>
            </a:r>
            <a:r>
              <a:rPr lang="zh-CN" altLang="en-US" sz="6000" dirty="0" smtClean="0"/>
              <a:t>模式</a:t>
            </a:r>
            <a:endParaRPr lang="zh-CN" altLang="en-US" sz="6000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2.2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运行模式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421000" y="3559776"/>
            <a:ext cx="720080" cy="331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2493008" y="3553219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解</a:t>
            </a:r>
            <a:r>
              <a:rPr lang="zh-CN" altLang="en-US" sz="1600" dirty="0" smtClean="0"/>
              <a:t>密</a:t>
            </a:r>
            <a:endParaRPr lang="zh-CN" altLang="en-US" sz="1600" dirty="0"/>
          </a:p>
        </p:txBody>
      </p:sp>
      <p:sp>
        <p:nvSpPr>
          <p:cNvPr id="53" name="文本框 52"/>
          <p:cNvSpPr txBox="1"/>
          <p:nvPr/>
        </p:nvSpPr>
        <p:spPr>
          <a:xfrm>
            <a:off x="1352600" y="3524250"/>
            <a:ext cx="35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直接箭头连接符 53"/>
          <p:cNvCxnSpPr>
            <a:stCxn id="53" idx="3"/>
          </p:cNvCxnSpPr>
          <p:nvPr/>
        </p:nvCxnSpPr>
        <p:spPr bwMode="auto">
          <a:xfrm flipV="1">
            <a:off x="1706780" y="3690249"/>
            <a:ext cx="720080" cy="3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文本框 54"/>
          <p:cNvSpPr txBox="1"/>
          <p:nvPr/>
        </p:nvSpPr>
        <p:spPr>
          <a:xfrm>
            <a:off x="2601020" y="2934451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zh-CN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直接箭头连接符 55"/>
          <p:cNvCxnSpPr/>
          <p:nvPr/>
        </p:nvCxnSpPr>
        <p:spPr bwMode="auto">
          <a:xfrm>
            <a:off x="2817044" y="3231516"/>
            <a:ext cx="0" cy="3217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直接箭头连接符 57"/>
          <p:cNvCxnSpPr/>
          <p:nvPr/>
        </p:nvCxnSpPr>
        <p:spPr bwMode="auto">
          <a:xfrm>
            <a:off x="2817044" y="3891773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文本框 61"/>
          <p:cNvSpPr txBox="1"/>
          <p:nvPr/>
        </p:nvSpPr>
        <p:spPr>
          <a:xfrm>
            <a:off x="2646362" y="407707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592046" y="3565629"/>
            <a:ext cx="720080" cy="331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4664054" y="3559072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解</a:t>
            </a:r>
            <a:r>
              <a:rPr lang="zh-CN" altLang="en-US" sz="1600" dirty="0" smtClean="0"/>
              <a:t>密</a:t>
            </a:r>
            <a:endParaRPr lang="zh-CN" altLang="en-US" sz="1600" dirty="0"/>
          </a:p>
        </p:txBody>
      </p:sp>
      <p:sp>
        <p:nvSpPr>
          <p:cNvPr id="66" name="文本框 65"/>
          <p:cNvSpPr txBox="1"/>
          <p:nvPr/>
        </p:nvSpPr>
        <p:spPr>
          <a:xfrm>
            <a:off x="3523646" y="3530103"/>
            <a:ext cx="35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直接箭头连接符 66"/>
          <p:cNvCxnSpPr>
            <a:stCxn id="66" idx="3"/>
          </p:cNvCxnSpPr>
          <p:nvPr/>
        </p:nvCxnSpPr>
        <p:spPr bwMode="auto">
          <a:xfrm flipV="1">
            <a:off x="3877826" y="3696102"/>
            <a:ext cx="720080" cy="3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文本框 67"/>
          <p:cNvSpPr txBox="1"/>
          <p:nvPr/>
        </p:nvSpPr>
        <p:spPr>
          <a:xfrm>
            <a:off x="4772066" y="294030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直接箭头连接符 68"/>
          <p:cNvCxnSpPr/>
          <p:nvPr/>
        </p:nvCxnSpPr>
        <p:spPr bwMode="auto">
          <a:xfrm>
            <a:off x="4988090" y="3237369"/>
            <a:ext cx="0" cy="3217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接箭头连接符 69"/>
          <p:cNvCxnSpPr/>
          <p:nvPr/>
        </p:nvCxnSpPr>
        <p:spPr bwMode="auto">
          <a:xfrm>
            <a:off x="4988090" y="3897626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文本框 71"/>
          <p:cNvSpPr txBox="1"/>
          <p:nvPr/>
        </p:nvSpPr>
        <p:spPr>
          <a:xfrm>
            <a:off x="4817408" y="4082925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7746291" y="3596359"/>
            <a:ext cx="720080" cy="331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7818299" y="3589802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解</a:t>
            </a:r>
            <a:r>
              <a:rPr lang="zh-CN" altLang="en-US" sz="1600" dirty="0" smtClean="0"/>
              <a:t>密</a:t>
            </a:r>
            <a:endParaRPr lang="zh-CN" altLang="en-US" sz="1600" dirty="0"/>
          </a:p>
        </p:txBody>
      </p:sp>
      <p:sp>
        <p:nvSpPr>
          <p:cNvPr id="76" name="文本框 75"/>
          <p:cNvSpPr txBox="1"/>
          <p:nvPr/>
        </p:nvSpPr>
        <p:spPr>
          <a:xfrm>
            <a:off x="6677891" y="3560833"/>
            <a:ext cx="35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/>
          <p:cNvCxnSpPr>
            <a:stCxn id="76" idx="3"/>
          </p:cNvCxnSpPr>
          <p:nvPr/>
        </p:nvCxnSpPr>
        <p:spPr bwMode="auto">
          <a:xfrm flipV="1">
            <a:off x="7032071" y="3726832"/>
            <a:ext cx="720080" cy="3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" name="文本框 77"/>
          <p:cNvSpPr txBox="1"/>
          <p:nvPr/>
        </p:nvSpPr>
        <p:spPr>
          <a:xfrm>
            <a:off x="7926311" y="297103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zh-CN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6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直接箭头连接符 78"/>
          <p:cNvCxnSpPr/>
          <p:nvPr/>
        </p:nvCxnSpPr>
        <p:spPr bwMode="auto">
          <a:xfrm>
            <a:off x="8142335" y="3268099"/>
            <a:ext cx="0" cy="3217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直接箭头连接符 79"/>
          <p:cNvCxnSpPr/>
          <p:nvPr/>
        </p:nvCxnSpPr>
        <p:spPr bwMode="auto">
          <a:xfrm>
            <a:off x="8142335" y="3928356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文本框 82"/>
          <p:cNvSpPr txBox="1"/>
          <p:nvPr/>
        </p:nvSpPr>
        <p:spPr>
          <a:xfrm>
            <a:off x="7971653" y="4113655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6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5789019" y="3722496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7368629" y="6630554"/>
            <a:ext cx="1764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656856" y="4469050"/>
            <a:ext cx="3242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  <a:ea typeface="+mn-ea"/>
                <a:cs typeface="Times New Roman" panose="02020603050405020304" pitchFamily="18" charset="0"/>
              </a:rPr>
              <a:t>(b) </a:t>
            </a:r>
            <a:r>
              <a:rPr lang="zh-CN" altLang="en-US" sz="2000" b="1" dirty="0" smtClean="0">
                <a:latin typeface="+mn-ea"/>
                <a:ea typeface="+mn-ea"/>
                <a:cs typeface="Times New Roman" panose="02020603050405020304" pitchFamily="18" charset="0"/>
              </a:rPr>
              <a:t>电子密码本模式解密</a:t>
            </a:r>
            <a:endParaRPr lang="zh-CN" altLang="en-US" sz="2000" b="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49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175150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/>
              <a:t>电子密码本</a:t>
            </a:r>
            <a:r>
              <a:rPr lang="zh-CN" altLang="en-US" sz="6000" dirty="0" smtClean="0"/>
              <a:t>模式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2.3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安全分析</a:t>
            </a: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800" dirty="0" smtClean="0">
                <a:latin typeface="+mn-ea"/>
              </a:rPr>
              <a:t>64-bit</a:t>
            </a:r>
            <a:r>
              <a:rPr lang="zh-CN" altLang="en-US" sz="2800" dirty="0" smtClean="0">
                <a:latin typeface="+mn-ea"/>
              </a:rPr>
              <a:t>明文分组重复时在密文中也会重复出现。</a:t>
            </a:r>
            <a:endParaRPr lang="en-AU" altLang="zh-CN" sz="2800" dirty="0" smtClean="0">
              <a:latin typeface="+mn-ea"/>
            </a:endParaRPr>
          </a:p>
          <a:p>
            <a:pPr marL="1031875" lvl="1" indent="-457200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600" b="1" dirty="0" smtClean="0">
                <a:latin typeface="+mn-ea"/>
                <a:ea typeface="+mn-ea"/>
              </a:rPr>
              <a:t>特别是处理高度结构化的消息，很可能被破译。</a:t>
            </a:r>
            <a:endParaRPr lang="en-AU" altLang="zh-CN" sz="2600" b="1" dirty="0">
              <a:latin typeface="+mn-ea"/>
              <a:ea typeface="+mn-ea"/>
            </a:endParaRPr>
          </a:p>
          <a:p>
            <a:pPr marL="1031875" lvl="1" indent="-457200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600" b="1" dirty="0" smtClean="0">
                <a:latin typeface="+mn-ea"/>
                <a:ea typeface="+mn-ea"/>
              </a:rPr>
              <a:t>改变</a:t>
            </a:r>
            <a:r>
              <a:rPr lang="zh-CN" altLang="en-US" sz="2600" b="1" dirty="0">
                <a:latin typeface="+mn-ea"/>
                <a:ea typeface="+mn-ea"/>
              </a:rPr>
              <a:t>很少的</a:t>
            </a:r>
            <a:r>
              <a:rPr lang="zh-CN" altLang="en-US" sz="2600" b="1" dirty="0" smtClean="0">
                <a:latin typeface="+mn-ea"/>
                <a:ea typeface="+mn-ea"/>
              </a:rPr>
              <a:t>消息分组</a:t>
            </a:r>
            <a:r>
              <a:rPr lang="en-AU" altLang="zh-CN" sz="2600" b="1" dirty="0" smtClean="0">
                <a:latin typeface="+mn-ea"/>
                <a:ea typeface="+mn-ea"/>
              </a:rPr>
              <a:t>, </a:t>
            </a:r>
            <a:r>
              <a:rPr lang="zh-CN" altLang="en-US" sz="2600" b="1" dirty="0" smtClean="0">
                <a:latin typeface="+mn-ea"/>
                <a:ea typeface="+mn-ea"/>
              </a:rPr>
              <a:t>将会变成密码</a:t>
            </a:r>
            <a:r>
              <a:rPr lang="zh-CN" altLang="en-US" sz="2600" b="1" dirty="0">
                <a:latin typeface="+mn-ea"/>
                <a:ea typeface="+mn-ea"/>
              </a:rPr>
              <a:t>本分析</a:t>
            </a:r>
            <a:r>
              <a:rPr lang="zh-CN" altLang="en-US" sz="2600" b="1" dirty="0" smtClean="0">
                <a:latin typeface="+mn-ea"/>
                <a:ea typeface="+mn-ea"/>
              </a:rPr>
              <a:t>问题。</a:t>
            </a:r>
            <a:r>
              <a:rPr lang="en-AU" altLang="zh-CN" sz="2600" dirty="0" smtClean="0">
                <a:latin typeface="+mn-ea"/>
                <a:ea typeface="+mn-ea"/>
              </a:rPr>
              <a:t> </a:t>
            </a:r>
            <a:endParaRPr lang="en-AU" altLang="zh-CN" sz="2600" dirty="0">
              <a:latin typeface="+mn-ea"/>
              <a:ea typeface="+mn-ea"/>
            </a:endParaRP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+mn-ea"/>
              </a:rPr>
              <a:t>主要是</a:t>
            </a:r>
            <a:r>
              <a:rPr lang="zh-CN" altLang="en-US" sz="2800" dirty="0">
                <a:latin typeface="+mn-ea"/>
              </a:rPr>
              <a:t>因为这些加密的消息是独立处理而</a:t>
            </a:r>
            <a:r>
              <a:rPr lang="zh-CN" altLang="en-US" sz="2800" dirty="0" smtClean="0">
                <a:latin typeface="+mn-ea"/>
              </a:rPr>
              <a:t>造成。</a:t>
            </a:r>
            <a:endParaRPr lang="en-AU" altLang="zh-CN" sz="2800" dirty="0">
              <a:latin typeface="+mn-ea"/>
            </a:endParaRP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+mn-ea"/>
              </a:rPr>
              <a:t>在</a:t>
            </a:r>
            <a:r>
              <a:rPr lang="zh-CN" altLang="en-US" sz="2800" dirty="0">
                <a:latin typeface="+mn-ea"/>
              </a:rPr>
              <a:t>应用发送少量消息分组时</a:t>
            </a:r>
            <a:r>
              <a:rPr lang="zh-CN" altLang="en-US" sz="2800" dirty="0" smtClean="0">
                <a:latin typeface="+mn-ea"/>
              </a:rPr>
              <a:t>可用。</a:t>
            </a:r>
            <a:r>
              <a:rPr lang="en-AU" altLang="zh-CN" sz="2800" dirty="0" smtClean="0">
                <a:latin typeface="+mn-ea"/>
              </a:rPr>
              <a:t> </a:t>
            </a:r>
            <a:endParaRPr lang="en-AU" altLang="zh-CN" sz="280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8</a:t>
            </a:fld>
            <a:r>
              <a:rPr lang="en-US" altLang="zh-CN" dirty="0" smtClean="0"/>
              <a:t>/22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6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175150" cy="762000"/>
          </a:xfrm>
        </p:spPr>
        <p:txBody>
          <a:bodyPr/>
          <a:lstStyle/>
          <a:p>
            <a:r>
              <a:rPr lang="en-US" altLang="zh-CN" sz="6000" dirty="0" smtClean="0"/>
              <a:t>3.</a:t>
            </a:r>
            <a:r>
              <a:rPr lang="zh-CN" altLang="en-US" sz="6000" dirty="0" smtClean="0"/>
              <a:t>密码</a:t>
            </a:r>
            <a:r>
              <a:rPr lang="zh-CN" altLang="en-US" sz="6000" dirty="0"/>
              <a:t>分组</a:t>
            </a:r>
            <a:r>
              <a:rPr lang="zh-CN" altLang="en-US" sz="6000" dirty="0" smtClean="0"/>
              <a:t>链接模式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6"/>
            <a:ext cx="8785225" cy="394732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3.1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什么是密码分组链接模式</a:t>
            </a:r>
          </a:p>
          <a:p>
            <a:pPr eaLnBrk="1" hangingPunct="1">
              <a:defRPr/>
            </a:pPr>
            <a:r>
              <a:rPr lang="zh-CN" altLang="en-US" sz="2800" dirty="0">
                <a:latin typeface="+mn-ea"/>
              </a:rPr>
              <a:t>消息</a:t>
            </a:r>
            <a:r>
              <a:rPr lang="zh-CN" altLang="en-US" sz="2800" dirty="0" smtClean="0">
                <a:latin typeface="+mn-ea"/>
              </a:rPr>
              <a:t>被切分成多个分组</a:t>
            </a:r>
            <a:r>
              <a:rPr lang="en-US" altLang="zh-CN" sz="2800" dirty="0" smtClean="0">
                <a:latin typeface="+mn-ea"/>
              </a:rPr>
              <a:t>,</a:t>
            </a:r>
            <a:r>
              <a:rPr lang="zh-CN" altLang="en-US" sz="2800" dirty="0" smtClean="0">
                <a:latin typeface="+mn-ea"/>
              </a:rPr>
              <a:t>在</a:t>
            </a:r>
            <a:r>
              <a:rPr lang="zh-CN" altLang="en-US" sz="2800" dirty="0">
                <a:latin typeface="+mn-ea"/>
              </a:rPr>
              <a:t>加密操作</a:t>
            </a:r>
            <a:r>
              <a:rPr lang="zh-CN" altLang="en-US" sz="2800" dirty="0" smtClean="0">
                <a:latin typeface="+mn-ea"/>
              </a:rPr>
              <a:t>时每</a:t>
            </a:r>
            <a:r>
              <a:rPr lang="zh-CN" altLang="en-US" sz="2800" dirty="0">
                <a:latin typeface="+mn-ea"/>
              </a:rPr>
              <a:t>一</a:t>
            </a:r>
            <a:r>
              <a:rPr lang="zh-CN" altLang="en-US" sz="2800" dirty="0" smtClean="0">
                <a:latin typeface="+mn-ea"/>
              </a:rPr>
              <a:t>个明文分组与</a:t>
            </a:r>
            <a:r>
              <a:rPr lang="zh-CN" altLang="en-US" sz="2800" dirty="0">
                <a:latin typeface="+mn-ea"/>
              </a:rPr>
              <a:t>前面密文</a:t>
            </a:r>
            <a:r>
              <a:rPr lang="zh-CN" altLang="en-US" sz="2800" dirty="0" smtClean="0">
                <a:latin typeface="+mn-ea"/>
              </a:rPr>
              <a:t>分组相链接，使得同一明文分组将会产生不同的密文分组。</a:t>
            </a:r>
            <a:endParaRPr lang="en-AU" altLang="zh-CN" sz="2800" dirty="0">
              <a:latin typeface="+mn-ea"/>
            </a:endParaRPr>
          </a:p>
          <a:p>
            <a:pPr eaLnBrk="1" hangingPunct="1">
              <a:defRPr/>
            </a:pP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</a:t>
            </a:r>
            <a:r>
              <a:rPr lang="en-AU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 smtClean="0">
                <a:latin typeface="+mn-ea"/>
              </a:rPr>
              <a:t>加密：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AU" altLang="zh-CN" sz="2800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AU" altLang="zh-CN" sz="2800" i="1" baseline="-25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AU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AU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AU" altLang="zh-CN" sz="2800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AU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AU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AU" altLang="zh-CN" sz="2800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AU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XOR </a:t>
            </a:r>
            <a:r>
              <a:rPr lang="en-AU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AU" altLang="zh-CN" sz="2800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sz="28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-1</a:t>
            </a:r>
            <a:r>
              <a:rPr lang="en-AU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 eaLnBrk="1" hangingPunct="1">
              <a:defRPr/>
            </a:pP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</a:t>
            </a:r>
            <a:r>
              <a:rPr lang="zh-CN" altLang="en-US" b="1" dirty="0">
                <a:latin typeface="+mn-ea"/>
                <a:ea typeface="+mn-ea"/>
                <a:cs typeface="+mn-cs"/>
              </a:rPr>
              <a:t>解密：</a:t>
            </a:r>
            <a:r>
              <a:rPr lang="en-AU" altLang="zh-CN" b="1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</a:t>
            </a:r>
            <a:r>
              <a:rPr lang="en-AU" altLang="zh-CN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AU" altLang="zh-CN" b="1" i="1" baseline="-25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AU" altLang="zh-CN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AU" altLang="zh-CN" b="1" i="1" baseline="-25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AU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AU" altLang="zh-CN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AU" altLang="zh-CN" b="1" i="1" baseline="-25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AU" altLang="zh-CN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XOR </a:t>
            </a:r>
            <a:r>
              <a:rPr lang="en-AU" altLang="zh-CN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AU" altLang="zh-CN" b="1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b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-1</a:t>
            </a:r>
            <a:endParaRPr lang="en-AU" altLang="zh-CN" b="1" i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2800" dirty="0" smtClean="0">
                <a:latin typeface="+mn-ea"/>
              </a:rPr>
              <a:t>其中</a:t>
            </a:r>
            <a:r>
              <a:rPr lang="en-AU" altLang="zh-CN" sz="2800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AU" altLang="zh-CN" sz="2800" baseline="-25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AU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AU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 </a:t>
            </a:r>
            <a:r>
              <a:rPr lang="zh-CN" altLang="en-US" sz="2800" dirty="0" smtClean="0">
                <a:latin typeface="+mn-ea"/>
              </a:rPr>
              <a:t>是初始向量</a:t>
            </a:r>
            <a:r>
              <a:rPr lang="en-US" altLang="zh-CN" sz="2800" dirty="0" smtClean="0">
                <a:latin typeface="+mn-ea"/>
              </a:rPr>
              <a:t>,</a:t>
            </a:r>
            <a:r>
              <a:rPr lang="zh-CN" altLang="en-US" sz="2800" dirty="0" smtClean="0">
                <a:latin typeface="+mn-ea"/>
              </a:rPr>
              <a:t>需要保密。</a:t>
            </a:r>
            <a:endParaRPr lang="en-AU" altLang="zh-CN" sz="2800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9</a:t>
            </a:fld>
            <a:r>
              <a:rPr lang="en-US" altLang="zh-CN" dirty="0" smtClean="0"/>
              <a:t>/22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959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11046</TotalTime>
  <Words>1312</Words>
  <Application>Microsoft Office PowerPoint</Application>
  <PresentationFormat>A4 纸张(210x297 毫米)</PresentationFormat>
  <Paragraphs>409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华文楷体</vt:lpstr>
      <vt:lpstr>楷体_GB2312</vt:lpstr>
      <vt:lpstr>隶书</vt:lpstr>
      <vt:lpstr>宋体</vt:lpstr>
      <vt:lpstr>微软雅黑</vt:lpstr>
      <vt:lpstr>Arial</vt:lpstr>
      <vt:lpstr>Calibri</vt:lpstr>
      <vt:lpstr>Tahoma</vt:lpstr>
      <vt:lpstr>Times New Roman</vt:lpstr>
      <vt:lpstr>Wingdings</vt:lpstr>
      <vt:lpstr>安全导论</vt:lpstr>
      <vt:lpstr>1_安全导论</vt:lpstr>
      <vt:lpstr>自定义设计方案</vt:lpstr>
      <vt:lpstr>第5讲 分组密码运行模式</vt:lpstr>
      <vt:lpstr>大  纲</vt:lpstr>
      <vt:lpstr>1.分组密码工作模式</vt:lpstr>
      <vt:lpstr>1.分组密码工作模式</vt:lpstr>
      <vt:lpstr>2.电子密码本模式</vt:lpstr>
      <vt:lpstr>2.电子密码本模式</vt:lpstr>
      <vt:lpstr>2.电子密码本模式</vt:lpstr>
      <vt:lpstr>2.电子密码本模式</vt:lpstr>
      <vt:lpstr>3.密码分组链接模式</vt:lpstr>
      <vt:lpstr>3.密码分组链接模式</vt:lpstr>
      <vt:lpstr>3.密码分组链接模式</vt:lpstr>
      <vt:lpstr>4.密码反馈模式</vt:lpstr>
      <vt:lpstr>4.密码反馈模式</vt:lpstr>
      <vt:lpstr>4.密码反馈模式</vt:lpstr>
      <vt:lpstr>5.输出反馈模式</vt:lpstr>
      <vt:lpstr>5.输出反馈模式</vt:lpstr>
      <vt:lpstr>5.输出反馈模式</vt:lpstr>
      <vt:lpstr>6.计数器模式</vt:lpstr>
      <vt:lpstr>6.计数器模式</vt:lpstr>
      <vt:lpstr>6.计数器模式</vt:lpstr>
      <vt:lpstr>6.计数器模式</vt:lpstr>
      <vt:lpstr>PowerPoint 演示文稿</vt:lpstr>
    </vt:vector>
  </TitlesOfParts>
  <Company>深圳大学信息工程学院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计算机导论</dc:title>
  <dc:subject>第1章计算机基础知识</dc:subject>
  <dc:creator>王志强</dc:creator>
  <cp:lastModifiedBy>Qiuzhen Lin</cp:lastModifiedBy>
  <cp:revision>689</cp:revision>
  <cp:lastPrinted>2014-08-23T14:47:45Z</cp:lastPrinted>
  <dcterms:created xsi:type="dcterms:W3CDTF">2003-05-17T02:00:08Z</dcterms:created>
  <dcterms:modified xsi:type="dcterms:W3CDTF">2018-09-11T09:48:24Z</dcterms:modified>
</cp:coreProperties>
</file>