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6"/>
  </p:notesMasterIdLst>
  <p:handoutMasterIdLst>
    <p:handoutMasterId r:id="rId27"/>
  </p:handoutMasterIdLst>
  <p:sldIdLst>
    <p:sldId id="258" r:id="rId4"/>
    <p:sldId id="456" r:id="rId5"/>
    <p:sldId id="457" r:id="rId6"/>
    <p:sldId id="468" r:id="rId7"/>
    <p:sldId id="458" r:id="rId8"/>
    <p:sldId id="459" r:id="rId9"/>
    <p:sldId id="469" r:id="rId10"/>
    <p:sldId id="470" r:id="rId11"/>
    <p:sldId id="471" r:id="rId12"/>
    <p:sldId id="472" r:id="rId13"/>
    <p:sldId id="461" r:id="rId14"/>
    <p:sldId id="473" r:id="rId15"/>
    <p:sldId id="462" r:id="rId16"/>
    <p:sldId id="474" r:id="rId17"/>
    <p:sldId id="475" r:id="rId18"/>
    <p:sldId id="463" r:id="rId19"/>
    <p:sldId id="476" r:id="rId20"/>
    <p:sldId id="478" r:id="rId21"/>
    <p:sldId id="477" r:id="rId22"/>
    <p:sldId id="479" r:id="rId23"/>
    <p:sldId id="467" r:id="rId24"/>
    <p:sldId id="480" r:id="rId25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116" d="100"/>
          <a:sy n="116" d="100"/>
        </p:scale>
        <p:origin x="1500" y="10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2018/8/17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162328" cy="2736304"/>
          </a:xfrm>
        </p:spPr>
        <p:txBody>
          <a:bodyPr lIns="0" rIns="0"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6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随机数与流密码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随机数生成器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823924" cy="401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随机数算法设计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  <a:defRPr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为特定目的构造的算法：这些特定设计的算法仅仅用于产生伪随机比特流</a:t>
            </a:r>
            <a:r>
              <a:rPr lang="zh-CN" altLang="en-US" sz="2800" kern="0" dirty="0">
                <a:latin typeface="Times New Roman" panose="02020603050405020304" pitchFamily="18" charset="0"/>
              </a:rPr>
              <a:t>。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marL="914400" indent="-457200">
              <a:buFont typeface="Wingdings" pitchFamily="2" charset="2"/>
              <a:buChar char="u"/>
              <a:defRPr/>
            </a:pPr>
            <a:r>
              <a:rPr lang="en-US" altLang="zh-CN" sz="2500" kern="0" dirty="0">
                <a:latin typeface="Times New Roman" panose="02020603050405020304" pitchFamily="18" charset="0"/>
              </a:rPr>
              <a:t>RC4</a:t>
            </a:r>
            <a:r>
              <a:rPr lang="zh-CN" altLang="en-US" sz="2500" kern="0" dirty="0">
                <a:latin typeface="Times New Roman" panose="02020603050405020304" pitchFamily="18" charset="0"/>
              </a:rPr>
              <a:t>中的密钥流生成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算法</a:t>
            </a:r>
            <a:endParaRPr lang="en-US" altLang="zh-CN" sz="2500" kern="0" dirty="0">
              <a:latin typeface="Times New Roman" panose="02020603050405020304" pitchFamily="18" charset="0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基于现存密码算法的算法：密码算法起到一个随机化输入的作用。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marL="914400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对称的分组密码和不对称的密码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914400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散列函数和消息认证码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8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流密码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6"/>
            <a:ext cx="8823924" cy="409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3.1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什么是流密码</a:t>
            </a: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分组密码每次处理一个输入分组，并相应产生一个输出分组，具有普遍应用。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zh-CN" altLang="en-US" sz="2800" kern="0" dirty="0" smtClean="0">
                <a:latin typeface="Times New Roman" panose="02020603050405020304" pitchFamily="18" charset="0"/>
              </a:rPr>
              <a:t>流密码连续处理输入元素，在运行过程中一次产生一个输出元素，效率更快，有一些特定的应用。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marL="800100" indent="-342900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SSL/TLS(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安全套接字层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/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传输层安全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)</a:t>
            </a:r>
          </a:p>
          <a:p>
            <a:pPr marL="800100" indent="-342900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2500" kern="0" dirty="0" smtClean="0">
                <a:latin typeface="Times New Roman" panose="02020603050405020304" pitchFamily="18" charset="0"/>
              </a:rPr>
              <a:t>WEP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（有线等效保密）协议和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Wi-Fi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保护访问（</a:t>
            </a:r>
            <a:r>
              <a:rPr lang="en-US" altLang="zh-CN" sz="2500" kern="0" dirty="0" smtClean="0">
                <a:latin typeface="Times New Roman" panose="02020603050405020304" pitchFamily="18" charset="0"/>
              </a:rPr>
              <a:t>WPA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）协议</a:t>
            </a:r>
            <a:endParaRPr lang="en-US" altLang="zh-CN" sz="2500" kern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流密码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069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流密码结构</a:t>
            </a:r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 bwMode="auto">
          <a:xfrm>
            <a:off x="1682653" y="3039871"/>
            <a:ext cx="2664296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042693" y="3687943"/>
            <a:ext cx="187220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42693" y="3719591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伪随机字节产生器</a:t>
            </a:r>
            <a:endParaRPr lang="en-US" altLang="zh-CN" sz="16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（密钥流产生器）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>
            <a:off x="2978797" y="2751839"/>
            <a:ext cx="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文本框 9"/>
          <p:cNvSpPr txBox="1"/>
          <p:nvPr/>
        </p:nvSpPr>
        <p:spPr>
          <a:xfrm>
            <a:off x="2978797" y="2397461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endParaRPr lang="zh-CN" altLang="en-US" sz="16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04728" y="2393230"/>
            <a:ext cx="6180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密钥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2" name="直接箭头连接符 11"/>
          <p:cNvCxnSpPr/>
          <p:nvPr/>
        </p:nvCxnSpPr>
        <p:spPr bwMode="auto">
          <a:xfrm>
            <a:off x="2978797" y="4336015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流程图: 联系 12"/>
          <p:cNvSpPr/>
          <p:nvPr/>
        </p:nvSpPr>
        <p:spPr bwMode="auto">
          <a:xfrm>
            <a:off x="2870785" y="5056852"/>
            <a:ext cx="216024" cy="21602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23076" y="498408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>
            <a:endCxn id="14" idx="1"/>
          </p:cNvCxnSpPr>
          <p:nvPr/>
        </p:nvCxnSpPr>
        <p:spPr bwMode="auto">
          <a:xfrm flipV="1">
            <a:off x="1257960" y="5168752"/>
            <a:ext cx="1565116" cy="127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 flipV="1">
            <a:off x="3141873" y="5148333"/>
            <a:ext cx="1447574" cy="118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2690765" y="5267871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加密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62573" y="4310851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明文</a:t>
            </a:r>
            <a:endParaRPr lang="en-US" altLang="zh-CN" sz="16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字节流</a:t>
            </a:r>
            <a:endParaRPr lang="en-US" altLang="zh-CN" sz="16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M</a:t>
            </a:r>
            <a:endParaRPr lang="zh-CN" altLang="en-US" sz="16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81342" y="4509120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en-US" sz="1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密</a:t>
            </a: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文</a:t>
            </a:r>
            <a:endParaRPr lang="en-US" altLang="zh-CN" sz="16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字节流</a:t>
            </a:r>
            <a:endParaRPr lang="en-US" altLang="zh-CN" sz="16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C</a:t>
            </a:r>
            <a:endParaRPr lang="zh-CN" altLang="en-US" sz="16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983295" y="3055695"/>
            <a:ext cx="2664296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6343335" y="3703767"/>
            <a:ext cx="1872208" cy="64807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7279439" y="2767663"/>
            <a:ext cx="0" cy="9361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本框 22"/>
          <p:cNvSpPr txBox="1"/>
          <p:nvPr/>
        </p:nvSpPr>
        <p:spPr>
          <a:xfrm>
            <a:off x="7257256" y="2413285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endParaRPr lang="zh-CN" altLang="en-US" sz="16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03025" y="2408415"/>
            <a:ext cx="703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ea typeface="+mn-ea"/>
              </a:rPr>
              <a:t>密钥</a:t>
            </a: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7279439" y="4351839"/>
            <a:ext cx="0" cy="720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流程图: 联系 25"/>
          <p:cNvSpPr/>
          <p:nvPr/>
        </p:nvSpPr>
        <p:spPr bwMode="auto">
          <a:xfrm>
            <a:off x="7171427" y="5072676"/>
            <a:ext cx="216024" cy="216024"/>
          </a:xfrm>
          <a:prstGeom prst="flowChartConnector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127790" y="4991411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endParaRPr lang="zh-CN" altLang="en-US" sz="1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>
            <a:endCxn id="27" idx="1"/>
          </p:cNvCxnSpPr>
          <p:nvPr/>
        </p:nvCxnSpPr>
        <p:spPr bwMode="auto">
          <a:xfrm flipV="1">
            <a:off x="5562674" y="5176077"/>
            <a:ext cx="1565116" cy="127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/>
          <p:nvPr/>
        </p:nvCxnSpPr>
        <p:spPr bwMode="auto">
          <a:xfrm flipV="1">
            <a:off x="7442515" y="5164157"/>
            <a:ext cx="1447574" cy="118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文本框 29"/>
          <p:cNvSpPr txBox="1"/>
          <p:nvPr/>
        </p:nvSpPr>
        <p:spPr>
          <a:xfrm>
            <a:off x="6991407" y="5283695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ea typeface="+mn-ea"/>
              </a:rPr>
              <a:t>解</a:t>
            </a:r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密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697416" y="4329161"/>
            <a:ext cx="871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明文</a:t>
            </a:r>
            <a:endParaRPr lang="en-US" altLang="zh-CN" sz="16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字节流</a:t>
            </a:r>
            <a:endParaRPr lang="en-US" altLang="zh-CN" sz="16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M</a:t>
            </a:r>
            <a:endParaRPr lang="zh-CN" altLang="en-US" sz="16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95505" y="3730959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伪随机字节产生器</a:t>
            </a:r>
            <a:endParaRPr lang="en-US" altLang="zh-CN" sz="16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1600" b="1" dirty="0" smtClean="0">
                <a:latin typeface="Times New Roman" panose="02020603050405020304" pitchFamily="18" charset="0"/>
                <a:ea typeface="+mn-ea"/>
              </a:rPr>
              <a:t>（密钥流产生器）</a:t>
            </a:r>
            <a:endParaRPr lang="zh-CN" altLang="en-US" sz="1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046010" y="4822134"/>
            <a:ext cx="44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endParaRPr lang="zh-CN" altLang="en-US" sz="16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385168" y="4817217"/>
            <a:ext cx="44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endParaRPr lang="zh-CN" altLang="en-US" sz="16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7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流密码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3073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3.3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流密码设计考虑因素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+mn-ea"/>
              </a:rPr>
              <a:t>加密序列应该有一个长周期。</a:t>
            </a:r>
            <a:endParaRPr lang="en-US" altLang="zh-CN" dirty="0" smtClean="0">
              <a:latin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 smtClean="0">
                <a:latin typeface="+mn-ea"/>
              </a:rPr>
              <a:t>实际上是一个不断重复的确定比特串，重复的周期越长，密码破解越困难。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+mn-ea"/>
              </a:rPr>
              <a:t>密钥流应该尽可能地接近真随机数流的性质。</a:t>
            </a:r>
            <a:endParaRPr lang="en-US" altLang="zh-CN" dirty="0">
              <a:latin typeface="+mn-ea"/>
            </a:endParaRPr>
          </a:p>
          <a:p>
            <a:pPr marL="914400" indent="-457200" eaLnBrk="1" hangingPunct="1">
              <a:buFont typeface="Wingdings" pitchFamily="2" charset="2"/>
              <a:buChar char="u"/>
              <a:defRPr/>
            </a:pPr>
            <a:r>
              <a:rPr lang="zh-CN" altLang="en-US" sz="2500" dirty="0" smtClean="0">
                <a:latin typeface="+mn-ea"/>
              </a:rPr>
              <a:t>密钥流表现得越随机，密文就越随机化，密码破译就越困难。</a:t>
            </a:r>
            <a:endParaRPr lang="en-US" altLang="zh-CN" sz="2500" dirty="0" smtClean="0">
              <a:latin typeface="+mn-ea"/>
            </a:endParaRPr>
          </a:p>
          <a:p>
            <a:pPr marL="457200" eaLnBrk="1" hangingPunct="1">
              <a:defRPr/>
            </a:pPr>
            <a:endParaRPr lang="en-US" altLang="zh-CN" sz="25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08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流密码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3073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3.3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流密码设计考虑因素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伪随机数生成器的输出受输入密钥值控制。</a:t>
            </a:r>
            <a:endParaRPr lang="en-AU" altLang="zh-CN" sz="2800" dirty="0">
              <a:latin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800" dirty="0" smtClean="0">
                <a:latin typeface="+mn-ea"/>
              </a:rPr>
              <a:t>为了抵抗穷举攻击，密钥必须非常长。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合理设计伪随机生成器，</a:t>
            </a:r>
            <a:r>
              <a:rPr lang="zh-CN" altLang="en-US" sz="2800" dirty="0">
                <a:latin typeface="+mn-ea"/>
              </a:rPr>
              <a:t>可以跟同等密钥长度的分组密码具有相当</a:t>
            </a:r>
            <a:r>
              <a:rPr lang="zh-CN" altLang="en-US" sz="2800" dirty="0" smtClean="0">
                <a:latin typeface="+mn-ea"/>
              </a:rPr>
              <a:t>安全性</a:t>
            </a:r>
            <a:r>
              <a:rPr lang="zh-CN" altLang="en-US" sz="2800" dirty="0">
                <a:latin typeface="+mn-ea"/>
              </a:rPr>
              <a:t>，</a:t>
            </a:r>
            <a:r>
              <a:rPr lang="zh-CN" altLang="en-US" sz="2800" dirty="0" smtClean="0">
                <a:latin typeface="+mn-ea"/>
              </a:rPr>
              <a:t>但是更</a:t>
            </a:r>
            <a:r>
              <a:rPr lang="zh-CN" altLang="en-US" sz="2800" dirty="0">
                <a:latin typeface="+mn-ea"/>
              </a:rPr>
              <a:t>简单</a:t>
            </a:r>
            <a:r>
              <a:rPr lang="zh-CN" altLang="en-US" sz="2800" dirty="0" smtClean="0">
                <a:latin typeface="+mn-ea"/>
              </a:rPr>
              <a:t>，运行更快。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流密码不可以重复使用密钥，而分组密码可以重复使用密钥。</a:t>
            </a:r>
            <a:endParaRPr lang="en-US" altLang="zh-CN" sz="2800" dirty="0" smtClean="0">
              <a:latin typeface="+mn-ea"/>
            </a:endParaRPr>
          </a:p>
          <a:p>
            <a:pPr eaLnBrk="1" hangingPunct="1">
              <a:defRPr/>
            </a:pPr>
            <a:endParaRPr lang="en-AU" altLang="zh-CN" sz="2800" dirty="0">
              <a:latin typeface="+mn-ea"/>
            </a:endParaRPr>
          </a:p>
          <a:p>
            <a:pPr eaLnBrk="1" hangingPunct="1"/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2160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3.</a:t>
            </a:r>
            <a:r>
              <a:rPr lang="zh-CN" altLang="en-US" sz="6000" dirty="0" smtClean="0"/>
              <a:t>流密码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3073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3.4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流密码应用场景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流密码适合于需要加密</a:t>
            </a:r>
            <a:r>
              <a:rPr lang="en-US" altLang="zh-CN" sz="2800" dirty="0" smtClean="0">
                <a:latin typeface="+mn-ea"/>
              </a:rPr>
              <a:t>/</a:t>
            </a:r>
            <a:r>
              <a:rPr lang="zh-CN" altLang="en-US" sz="2800" dirty="0" smtClean="0">
                <a:latin typeface="+mn-ea"/>
              </a:rPr>
              <a:t>解密数据流的应用。</a:t>
            </a:r>
            <a:endParaRPr lang="en-US" altLang="zh-CN" sz="2800" dirty="0" smtClean="0">
              <a:latin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800" dirty="0" smtClean="0">
                <a:latin typeface="+mn-ea"/>
              </a:rPr>
              <a:t>数据通信信道或者浏览器</a:t>
            </a:r>
            <a:r>
              <a:rPr lang="en-US" altLang="zh-CN" sz="2800" dirty="0" smtClean="0">
                <a:latin typeface="+mn-ea"/>
              </a:rPr>
              <a:t>/</a:t>
            </a:r>
            <a:r>
              <a:rPr lang="zh-CN" altLang="en-US" sz="2800" dirty="0" smtClean="0">
                <a:latin typeface="+mn-ea"/>
              </a:rPr>
              <a:t>网络链路上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分组密码适合于处理数据分组的应用。</a:t>
            </a:r>
            <a:endParaRPr lang="en-US" altLang="zh-CN" sz="2800" dirty="0" smtClean="0">
              <a:latin typeface="+mn-ea"/>
            </a:endParaRPr>
          </a:p>
          <a:p>
            <a:pPr marL="914400" indent="-457200" eaLnBrk="1" hangingPunct="1">
              <a:buFont typeface="Wingdings" pitchFamily="2" charset="2"/>
              <a:buChar char="u"/>
              <a:defRPr/>
            </a:pPr>
            <a:r>
              <a:rPr lang="zh-CN" altLang="en-US" sz="2800" dirty="0">
                <a:latin typeface="+mn-ea"/>
              </a:rPr>
              <a:t>文件传递、电子邮件和</a:t>
            </a:r>
            <a:r>
              <a:rPr lang="zh-CN" altLang="en-US" sz="2800" dirty="0" smtClean="0">
                <a:latin typeface="+mn-ea"/>
              </a:rPr>
              <a:t>数据库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这两种密码都可以在几乎所有的应用中使用。</a:t>
            </a:r>
            <a:endParaRPr lang="en-US" altLang="zh-CN" sz="2800" dirty="0" smtClean="0">
              <a:latin typeface="+mn-ea"/>
            </a:endParaRPr>
          </a:p>
          <a:p>
            <a:pPr eaLnBrk="1" hangingPunct="1">
              <a:defRPr/>
            </a:pPr>
            <a:endParaRPr lang="en-AU" altLang="zh-CN" sz="2800" dirty="0">
              <a:latin typeface="+mn-ea"/>
            </a:endParaRPr>
          </a:p>
          <a:p>
            <a:pPr eaLnBrk="1" hangingPunct="1"/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95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 </a:t>
            </a:r>
            <a:r>
              <a:rPr lang="en-US" altLang="zh-CN" sz="6000" dirty="0"/>
              <a:t>RC4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9013854" cy="43073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4.1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RC4</a:t>
            </a:r>
          </a:p>
          <a:p>
            <a:pPr eaLnBrk="1" hangingPunct="1">
              <a:defRPr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RC4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是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Ron </a:t>
            </a:r>
            <a:r>
              <a:rPr lang="en-AU" altLang="zh-CN" sz="2800" dirty="0" err="1" smtClean="0">
                <a:latin typeface="Times New Roman" panose="02020603050405020304" pitchFamily="18" charset="0"/>
              </a:rPr>
              <a:t>Rivest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1987</a:t>
            </a:r>
            <a:r>
              <a:rPr lang="zh-CN" altLang="en-US" sz="2800" dirty="0">
                <a:latin typeface="Times New Roman" panose="02020603050405020304" pitchFamily="18" charset="0"/>
              </a:rPr>
              <a:t>年为</a:t>
            </a:r>
            <a:r>
              <a:rPr lang="en-US" altLang="zh-CN" sz="2800" dirty="0">
                <a:latin typeface="Times New Roman" panose="02020603050405020304" pitchFamily="18" charset="0"/>
              </a:rPr>
              <a:t>RSA Security</a:t>
            </a:r>
            <a:r>
              <a:rPr lang="zh-CN" altLang="en-US" sz="2800" dirty="0">
                <a:latin typeface="Times New Roman" panose="02020603050405020304" pitchFamily="18" charset="0"/>
              </a:rPr>
              <a:t>公司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设计的流密码，具有可变</a:t>
            </a:r>
            <a:r>
              <a:rPr lang="zh-CN" altLang="en-US" sz="2800" dirty="0">
                <a:latin typeface="Times New Roman" panose="02020603050405020304" pitchFamily="18" charset="0"/>
              </a:rPr>
              <a:t>密钥长度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，使用面向字节的操作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 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密钥</a:t>
            </a:r>
            <a:r>
              <a:rPr lang="zh-CN" altLang="en-US" sz="2800" dirty="0">
                <a:latin typeface="Times New Roman" panose="02020603050405020304" pitchFamily="18" charset="0"/>
              </a:rPr>
              <a:t>由所有</a:t>
            </a:r>
            <a:r>
              <a:rPr lang="en-US" altLang="zh-CN" sz="2800" dirty="0">
                <a:latin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</a:rPr>
              <a:t>比特的值随机置换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生成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密钥异</a:t>
            </a:r>
            <a:r>
              <a:rPr lang="zh-CN" altLang="en-US" sz="2800" dirty="0">
                <a:latin typeface="Times New Roman" panose="02020603050405020304" pitchFamily="18" charset="0"/>
              </a:rPr>
              <a:t>或输入消息，每次处理一个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字节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8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16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个机器操作输出一个字节，软件运行速度快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web </a:t>
            </a:r>
            <a:r>
              <a:rPr lang="en-AU" altLang="zh-CN" sz="2800" dirty="0">
                <a:latin typeface="Times New Roman" panose="02020603050405020304" pitchFamily="18" charset="0"/>
              </a:rPr>
              <a:t>SSL/TLS, wireless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WEP/WPA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等协议广泛使用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AU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0652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 </a:t>
            </a:r>
            <a:r>
              <a:rPr lang="en-US" altLang="zh-CN" sz="6000" dirty="0"/>
              <a:t>RC4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3073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4.2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RC4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算法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defRPr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RC4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算法非常简单，用一个可变长度为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1~256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字节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(8~ 2048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比特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的密钥来初始化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256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字节的状态向量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，其元素为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[0], 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[1], …, 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[255]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置换后的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从始至终包含从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255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的所有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8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比特数值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加密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/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解密时从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256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个元素中选择一个作为密钥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每次产生密钥后，都需要重新排列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的元素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itchFamily="-107" charset="2"/>
              <a:buChar char="Ø"/>
              <a:defRPr/>
            </a:pPr>
            <a:endParaRPr lang="en-AU" altLang="zh-CN" sz="2800" dirty="0">
              <a:latin typeface="+mn-ea"/>
            </a:endParaRPr>
          </a:p>
          <a:p>
            <a:pPr eaLnBrk="1" hangingPunct="1"/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216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 </a:t>
            </a:r>
            <a:r>
              <a:rPr lang="en-US" altLang="zh-CN" sz="6000" dirty="0"/>
              <a:t>RC4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307369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4.2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RC4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算法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初始化</a:t>
            </a:r>
            <a:r>
              <a:rPr lang="en-US" altLang="zh-CN" i="1" dirty="0" smtClean="0">
                <a:solidFill>
                  <a:srgbClr val="FFFF00"/>
                </a:solidFill>
                <a:latin typeface="+mn-ea"/>
              </a:rPr>
              <a:t>S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)</a:t>
            </a:r>
          </a:p>
          <a:p>
            <a:pPr eaLnBrk="1" hangingPunct="1">
              <a:defRPr/>
            </a:pP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256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个元素按升序分别设置为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0~255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，然后创建一个临时向量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，根据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keylen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字节长度的密钥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K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循环赋值给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，即：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en-AU" altLang="zh-CN" sz="2800" b="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AU" altLang="zh-CN" sz="2800" b="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b="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0 to 255 do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AU" altLang="zh-CN" sz="28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sz="2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lang="en-AU" altLang="zh-CN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AU" altLang="zh-CN" sz="28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sz="28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8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mod </a:t>
            </a:r>
            <a:r>
              <a:rPr lang="en-AU" altLang="zh-CN" sz="28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keylen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</a:t>
            </a:r>
            <a:endParaRPr lang="en-US" altLang="zh-CN" sz="2800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33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 </a:t>
            </a:r>
            <a:r>
              <a:rPr lang="en-US" altLang="zh-CN" sz="6000" dirty="0"/>
              <a:t>RC4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30736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4.2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RC4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算法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初始置换</a:t>
            </a:r>
            <a:r>
              <a:rPr lang="en-US" altLang="zh-CN" i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)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用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产生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的初始置换，从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[0]~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[255]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，对每个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，根据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确定的标签值，并将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置换为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的另一字节，即</a:t>
            </a:r>
            <a:endParaRPr lang="en-AU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AU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AU" altLang="zh-CN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0 to 255 do 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AU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AU" altLang="zh-CN" sz="280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AU" altLang="zh-CN" sz="280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AU" altLang="zh-CN" sz="28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800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AU" altLang="zh-CN" sz="28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800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 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(mod 256) 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swap 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sz="28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800" b="1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], </a:t>
            </a:r>
            <a:r>
              <a:rPr lang="en-AU" altLang="zh-CN" sz="28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AU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 </a:t>
            </a:r>
            <a:r>
              <a:rPr lang="en-AU" altLang="zh-CN" sz="2800" b="1" dirty="0" smtClean="0">
                <a:latin typeface="+mn-ea"/>
                <a:cs typeface="Times New Roman" panose="02020603050405020304" pitchFamily="18" charset="0"/>
              </a:rPr>
              <a:t>//</a:t>
            </a:r>
            <a:r>
              <a:rPr lang="zh-CN" altLang="en-US" sz="2800" b="1" dirty="0" smtClean="0">
                <a:latin typeface="+mn-ea"/>
                <a:cs typeface="Times New Roman" panose="02020603050405020304" pitchFamily="18" charset="0"/>
              </a:rPr>
              <a:t>数值</a:t>
            </a: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置换</a:t>
            </a:r>
            <a:endParaRPr lang="en-AU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207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随机数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随机数生成器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流密码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 smtClean="0"/>
              <a:t>RC4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 </a:t>
            </a:r>
            <a:r>
              <a:rPr lang="en-US" altLang="zh-CN" sz="6000" dirty="0"/>
              <a:t>RC4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30736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4.2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 RC4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算法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(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密钥流产生及加密</a:t>
            </a:r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)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对每个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，根据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的标签值，将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的另一字节置换，再依此选出的密钥值</a:t>
            </a:r>
            <a:r>
              <a:rPr lang="en-AU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8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AU" altLang="zh-CN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与明文异或，即</a:t>
            </a:r>
            <a:endParaRPr lang="en-AU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defRPr/>
            </a:pPr>
            <a:r>
              <a:rPr lang="en-AU" altLang="zh-CN" sz="25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AU" altLang="zh-CN" sz="2500" i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sz="25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= 0 </a:t>
            </a:r>
          </a:p>
          <a:p>
            <a:pPr lvl="1" eaLnBrk="1" hangingPunct="1">
              <a:lnSpc>
                <a:spcPct val="85000"/>
              </a:lnSpc>
              <a:defRPr/>
            </a:pP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for 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each message byte </a:t>
            </a:r>
            <a:r>
              <a:rPr lang="en-AU" altLang="zh-CN" sz="250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AU" altLang="zh-CN" sz="2500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lang="en-AU" altLang="zh-CN" sz="2500" i="1" baseline="-25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5000"/>
              </a:lnSpc>
              <a:buFontTx/>
              <a:buNone/>
              <a:defRPr/>
            </a:pPr>
            <a:r>
              <a:rPr lang="en-AU" altLang="zh-CN" sz="25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5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sz="25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+ 1) (mod 256)</a:t>
            </a:r>
          </a:p>
          <a:p>
            <a:pPr lvl="2" eaLnBrk="1" hangingPunct="1">
              <a:lnSpc>
                <a:spcPct val="85000"/>
              </a:lnSpc>
              <a:buFontTx/>
              <a:buNone/>
              <a:defRPr/>
            </a:pPr>
            <a:r>
              <a:rPr lang="en-AU" altLang="zh-CN" sz="25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AU" altLang="zh-CN" sz="25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 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 </a:t>
            </a:r>
            <a:r>
              <a:rPr lang="en-AU" altLang="zh-CN" sz="25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500" i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 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(mod 256)</a:t>
            </a:r>
          </a:p>
          <a:p>
            <a:pPr lvl="2" eaLnBrk="1" hangingPunct="1">
              <a:lnSpc>
                <a:spcPct val="85000"/>
              </a:lnSpc>
              <a:buFontTx/>
              <a:buNone/>
              <a:defRPr/>
            </a:pP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swap(</a:t>
            </a:r>
            <a:r>
              <a:rPr lang="en-AU" altLang="zh-CN" sz="25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500" i="1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AU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5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 </a:t>
            </a:r>
            <a:r>
              <a:rPr lang="en-AU" altLang="zh-CN" sz="2500" b="1" dirty="0" smtClean="0">
                <a:latin typeface="+mn-ea"/>
                <a:ea typeface="+mn-ea"/>
                <a:cs typeface="Times New Roman" panose="02020603050405020304" pitchFamily="18" charset="0"/>
              </a:rPr>
              <a:t>//</a:t>
            </a:r>
            <a:r>
              <a:rPr lang="en-US" altLang="zh-CN" sz="2500" b="1" dirty="0" smtClean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500" b="1" dirty="0" smtClean="0">
                <a:latin typeface="+mn-ea"/>
                <a:ea typeface="+mn-ea"/>
                <a:cs typeface="Times New Roman" panose="02020603050405020304" pitchFamily="18" charset="0"/>
              </a:rPr>
              <a:t>数值置换</a:t>
            </a:r>
            <a:endParaRPr lang="en-AU" altLang="zh-CN" sz="2500" b="1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5000"/>
              </a:lnSpc>
              <a:buFontTx/>
              <a:buNone/>
              <a:defRPr/>
            </a:pPr>
            <a:r>
              <a:rPr lang="en-AU" altLang="zh-CN" sz="25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 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(</a:t>
            </a:r>
            <a:r>
              <a:rPr lang="en-AU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500" i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 + </a:t>
            </a:r>
            <a:r>
              <a:rPr lang="en-AU" altLang="zh-CN" sz="25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5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]) (mod 256) </a:t>
            </a:r>
          </a:p>
          <a:p>
            <a:pPr lvl="2" eaLnBrk="1" hangingPunct="1">
              <a:lnSpc>
                <a:spcPct val="85000"/>
              </a:lnSpc>
              <a:buFontTx/>
              <a:buNone/>
              <a:defRPr/>
            </a:pPr>
            <a:r>
              <a:rPr lang="en-AU" altLang="zh-CN" sz="250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AU" altLang="zh-CN" sz="2500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5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AU" altLang="zh-CN" sz="250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en-AU" altLang="zh-CN" sz="2500" i="1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/>
              <a:t>⊕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2500" b="1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AU" altLang="zh-CN" sz="2500" i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AU" altLang="zh-CN" sz="25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5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380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4. </a:t>
            </a:r>
            <a:r>
              <a:rPr lang="en-US" altLang="zh-CN" sz="6000" dirty="0"/>
              <a:t>RC4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21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70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4.3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RC4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的强度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有许多攻击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RC4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的公开发表文献，但当密钥长度大于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128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比特时，没有实际有效的攻击方法。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en-AU" altLang="zh-CN" sz="2800" dirty="0" smtClean="0">
                <a:latin typeface="Times New Roman" panose="02020603050405020304" pitchFamily="18" charset="0"/>
              </a:rPr>
              <a:t>RC4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是</a:t>
            </a:r>
            <a:r>
              <a:rPr lang="zh-CN" altLang="en-US" sz="2800" dirty="0">
                <a:latin typeface="Times New Roman" panose="02020603050405020304" pitchFamily="18" charset="0"/>
              </a:rPr>
              <a:t>一个流密码，必须永不重复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使用初始密钥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有</a:t>
            </a:r>
            <a:r>
              <a:rPr lang="zh-CN" altLang="en-US" sz="2800" dirty="0">
                <a:latin typeface="Times New Roman" panose="02020603050405020304" pitchFamily="18" charset="0"/>
              </a:rPr>
              <a:t>一个在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WEP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协议的安全问题</a:t>
            </a:r>
            <a:r>
              <a:rPr lang="en-AU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但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问题</a:t>
            </a:r>
            <a:r>
              <a:rPr lang="zh-CN" altLang="en-US" sz="2800" dirty="0">
                <a:latin typeface="Times New Roman" panose="02020603050405020304" pitchFamily="18" charset="0"/>
              </a:rPr>
              <a:t>不是</a:t>
            </a:r>
            <a:r>
              <a:rPr lang="en-US" altLang="zh-CN" sz="2800" dirty="0">
                <a:latin typeface="Times New Roman" panose="02020603050405020304" pitchFamily="18" charset="0"/>
              </a:rPr>
              <a:t>RC4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本身，而在于输入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RC4</a:t>
            </a:r>
            <a:r>
              <a:rPr lang="zh-CN" altLang="en-US" sz="2800" dirty="0">
                <a:latin typeface="Times New Roman" panose="02020603050405020304" pitchFamily="18" charset="0"/>
              </a:rPr>
              <a:t>的密钥产生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方法。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zh-CN" altLang="en-US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05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22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48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随机数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679908" cy="4019337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+mn-ea"/>
              </a:rPr>
              <a:t>在网络安全算法中，随机数具有许多用途。</a:t>
            </a:r>
            <a:endParaRPr lang="en-AU" altLang="zh-CN" dirty="0">
              <a:latin typeface="+mn-ea"/>
            </a:endParaRPr>
          </a:p>
          <a:p>
            <a:pPr marL="457200" indent="-34290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500" dirty="0" smtClean="0">
                <a:latin typeface="Times New Roman" panose="02020603050405020304" pitchFamily="18" charset="0"/>
              </a:rPr>
              <a:t>RSA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公开密钥加密算法和其它公开密钥算法的密钥生成。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457200" indent="-342900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对称流密码的密钥流生成。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457200" indent="-342900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生成对称密钥用于临时会话时使用的密钥。在许多网络应用程序中使用，包括传输层安全、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Wi-Fi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，电子邮件安全和</a:t>
            </a:r>
            <a:r>
              <a:rPr lang="en-US" altLang="zh-CN" sz="2500" dirty="0" smtClean="0">
                <a:latin typeface="Times New Roman" panose="02020603050405020304" pitchFamily="18" charset="0"/>
              </a:rPr>
              <a:t>IP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安全。</a:t>
            </a:r>
            <a:endParaRPr lang="en-US" altLang="zh-CN" sz="2500" dirty="0" smtClean="0">
              <a:latin typeface="Times New Roman" panose="02020603050405020304" pitchFamily="18" charset="0"/>
            </a:endParaRPr>
          </a:p>
          <a:p>
            <a:pPr marL="457200" indent="-342900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在密钥分配方案中，身份</a:t>
            </a:r>
            <a:r>
              <a:rPr lang="zh-CN" altLang="en-US" sz="2500" dirty="0">
                <a:latin typeface="Times New Roman" panose="02020603050405020304" pitchFamily="18" charset="0"/>
              </a:rPr>
              <a:t>认证协议使用的随机数用于防止</a:t>
            </a:r>
            <a:r>
              <a:rPr lang="zh-CN" altLang="en-US" sz="2500" dirty="0" smtClean="0">
                <a:latin typeface="Times New Roman" panose="02020603050405020304" pitchFamily="18" charset="0"/>
              </a:rPr>
              <a:t>重放攻击。</a:t>
            </a:r>
            <a:endParaRPr lang="en-AU" altLang="zh-CN" sz="25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随机数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967940" cy="3143272"/>
          </a:xfrm>
        </p:spPr>
        <p:txBody>
          <a:bodyPr/>
          <a:lstStyle/>
          <a:p>
            <a:pPr>
              <a:spcBef>
                <a:spcPts val="1200"/>
              </a:spcBef>
              <a:defRPr/>
            </a:pPr>
            <a:r>
              <a:rPr lang="zh-CN" altLang="en-US" dirty="0" smtClean="0">
                <a:latin typeface="+mn-ea"/>
              </a:rPr>
              <a:t>这些安全应用要求随机数具备：</a:t>
            </a:r>
            <a:endParaRPr lang="en-US" altLang="zh-CN" dirty="0" smtClean="0">
              <a:latin typeface="+mn-ea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随机性：</a:t>
            </a:r>
            <a:r>
              <a:rPr lang="zh-CN" altLang="en-US" sz="2800" dirty="0" smtClean="0">
                <a:latin typeface="+mn-ea"/>
              </a:rPr>
              <a:t>在严格统计意义上来说是要随机的。</a:t>
            </a:r>
            <a:endParaRPr lang="en-US" altLang="zh-CN" sz="2800" dirty="0" smtClean="0">
              <a:latin typeface="+mn-ea"/>
            </a:endParaRPr>
          </a:p>
          <a:p>
            <a:pPr marL="914400" indent="-457200"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500" dirty="0" smtClean="0">
                <a:latin typeface="+mn-ea"/>
              </a:rPr>
              <a:t>均匀分布：</a:t>
            </a:r>
            <a:r>
              <a:rPr lang="en-US" altLang="zh-CN" sz="2500" dirty="0" smtClean="0">
                <a:latin typeface="+mn-ea"/>
              </a:rPr>
              <a:t>0</a:t>
            </a:r>
            <a:r>
              <a:rPr lang="zh-CN" altLang="en-US" sz="2500" dirty="0" smtClean="0">
                <a:latin typeface="+mn-ea"/>
              </a:rPr>
              <a:t>和</a:t>
            </a:r>
            <a:r>
              <a:rPr lang="en-US" altLang="zh-CN" sz="2500" dirty="0" smtClean="0">
                <a:latin typeface="+mn-ea"/>
              </a:rPr>
              <a:t>1</a:t>
            </a:r>
            <a:r>
              <a:rPr lang="zh-CN" altLang="en-US" sz="2500" dirty="0" smtClean="0">
                <a:latin typeface="+mn-ea"/>
              </a:rPr>
              <a:t>出现频率大致相同。</a:t>
            </a:r>
            <a:endParaRPr lang="en-US" altLang="zh-CN" sz="2500" dirty="0" smtClean="0">
              <a:latin typeface="+mn-ea"/>
            </a:endParaRPr>
          </a:p>
          <a:p>
            <a:pPr marL="914400" indent="-457200">
              <a:spcBef>
                <a:spcPts val="120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500" dirty="0" smtClean="0">
                <a:latin typeface="+mn-ea"/>
              </a:rPr>
              <a:t>独立 ：同一序列中，数字相互不干扰。</a:t>
            </a:r>
            <a:endParaRPr lang="en-US" altLang="zh-CN" sz="2500" dirty="0" smtClean="0">
              <a:latin typeface="+mn-ea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+mn-ea"/>
              </a:rPr>
              <a:t>不可预测性</a:t>
            </a:r>
            <a:endParaRPr lang="en-US" altLang="zh-CN" sz="2800" dirty="0" smtClean="0">
              <a:solidFill>
                <a:srgbClr val="FF0000"/>
              </a:solidFill>
              <a:latin typeface="+mn-ea"/>
            </a:endParaRPr>
          </a:p>
          <a:p>
            <a:pPr marL="457200">
              <a:lnSpc>
                <a:spcPct val="110000"/>
              </a:lnSpc>
              <a:spcBef>
                <a:spcPts val="1200"/>
              </a:spcBef>
              <a:defRPr/>
            </a:pPr>
            <a:r>
              <a:rPr lang="zh-CN" altLang="en-US" sz="2500" dirty="0" smtClean="0">
                <a:latin typeface="+mn-ea"/>
              </a:rPr>
              <a:t>在一些应用中，如相互认证和会话密钥生成，并不要求数列是统计上随机的，但是这个数列上连续数位应该是不可以预测的，即攻击者无法根据早期得到的数据预测末来数据。</a:t>
            </a:r>
            <a:endParaRPr lang="en-US" altLang="zh-CN" sz="25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68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伪随机数生成器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823924" cy="314327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伪随机数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字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密码应用程序通常使用随机数生成的算法技术。这些算法具有确定性的特点，因此产生的数列不具有统计上的随机性。</a:t>
            </a:r>
            <a:endParaRPr lang="en-US" altLang="zh-CN" sz="2800" dirty="0" smtClean="0">
              <a:latin typeface="+mn-ea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然而，如果这个算法产生</a:t>
            </a:r>
            <a:r>
              <a:rPr lang="zh-CN" altLang="en-US" sz="2800" dirty="0">
                <a:latin typeface="+mn-ea"/>
              </a:rPr>
              <a:t>的数列可以通过许多合理的随机性测试</a:t>
            </a:r>
            <a:r>
              <a:rPr lang="zh-CN" altLang="en-US" sz="2800" dirty="0" smtClean="0">
                <a:latin typeface="+mn-ea"/>
              </a:rPr>
              <a:t>，这种</a:t>
            </a:r>
            <a:r>
              <a:rPr lang="zh-CN" altLang="en-US" sz="2800" dirty="0">
                <a:latin typeface="+mn-ea"/>
              </a:rPr>
              <a:t>数字被称为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伪随机数字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sz="2800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012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随机数</a:t>
            </a:r>
            <a:r>
              <a:rPr lang="zh-CN" altLang="en-US" sz="6000" dirty="0" smtClean="0"/>
              <a:t>生成器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6"/>
            <a:ext cx="8823924" cy="445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真随机数生成器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  <a:defRPr/>
            </a:pPr>
            <a:r>
              <a:rPr lang="zh-CN" altLang="en-US" sz="2800" kern="0" dirty="0" smtClean="0">
                <a:latin typeface="+mn-ea"/>
              </a:rPr>
              <a:t>真随机数生成器将一个有效的随机源（熵源）作为输入端。本质上，这个熵源是从计算机的物理环境上得到的，包括：</a:t>
            </a:r>
            <a:endParaRPr lang="en-US" altLang="zh-CN" sz="2800" kern="0" dirty="0" smtClean="0">
              <a:latin typeface="+mn-ea"/>
            </a:endParaRPr>
          </a:p>
          <a:p>
            <a:pPr marL="914400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500" kern="0" dirty="0" smtClean="0">
                <a:latin typeface="+mn-ea"/>
              </a:rPr>
              <a:t>按键时序特性</a:t>
            </a:r>
            <a:endParaRPr lang="en-US" altLang="zh-CN" sz="2500" kern="0" dirty="0" smtClean="0">
              <a:latin typeface="+mn-ea"/>
            </a:endParaRPr>
          </a:p>
          <a:p>
            <a:pPr marL="914400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500" kern="0" dirty="0" smtClean="0">
                <a:latin typeface="+mn-ea"/>
              </a:rPr>
              <a:t>磁盘的电气活动</a:t>
            </a:r>
            <a:endParaRPr lang="en-US" altLang="zh-CN" sz="2500" kern="0" dirty="0" smtClean="0">
              <a:latin typeface="+mn-ea"/>
            </a:endParaRPr>
          </a:p>
          <a:p>
            <a:pPr marL="914400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500" kern="0" dirty="0" smtClean="0">
                <a:latin typeface="+mn-ea"/>
              </a:rPr>
              <a:t>鼠标移动和瞬间的系统时钟</a:t>
            </a:r>
            <a:endParaRPr lang="en-US" altLang="zh-CN" sz="2500" kern="0" dirty="0" smtClean="0">
              <a:latin typeface="+mn-ea"/>
            </a:endParaRPr>
          </a:p>
          <a:p>
            <a:pPr marL="457200">
              <a:defRPr/>
            </a:pPr>
            <a:r>
              <a:rPr lang="zh-CN" altLang="en-US" sz="2800" kern="0" dirty="0" smtClean="0">
                <a:latin typeface="+mn-ea"/>
              </a:rPr>
              <a:t>这些源的结合作为一个算法的输入端来产生随机二进制数输出。</a:t>
            </a:r>
            <a:endParaRPr lang="en-US" altLang="zh-CN" sz="28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277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随机数生成器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6"/>
            <a:ext cx="8823924" cy="445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伪随机数生成器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  <a:defRPr/>
            </a:pPr>
            <a:r>
              <a:rPr lang="zh-CN" altLang="en-US" sz="2800" kern="0" dirty="0" smtClean="0">
                <a:latin typeface="+mn-ea"/>
              </a:rPr>
              <a:t>伪随机数生成器采用一个不变值（称为种子）作为输入端，并且运用了确定的算法来产生一系列的输出比特。</a:t>
            </a:r>
            <a:endParaRPr lang="en-US" altLang="zh-CN" sz="2800" kern="0" dirty="0" smtClean="0">
              <a:latin typeface="+mn-ea"/>
            </a:endParaRPr>
          </a:p>
          <a:p>
            <a:pPr marL="914400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500" kern="0" dirty="0" smtClean="0">
                <a:latin typeface="+mn-ea"/>
              </a:rPr>
              <a:t>算法的结果通过回馈途径返回输入端</a:t>
            </a:r>
            <a:endParaRPr lang="en-US" altLang="zh-CN" sz="2500" kern="0" dirty="0" smtClean="0">
              <a:latin typeface="+mn-ea"/>
            </a:endParaRPr>
          </a:p>
          <a:p>
            <a:pPr marL="914400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500" kern="0" dirty="0" smtClean="0">
                <a:latin typeface="+mn-ea"/>
              </a:rPr>
              <a:t>输出比特流仅仅被输入值所决定</a:t>
            </a:r>
            <a:endParaRPr lang="en-US" altLang="zh-CN" sz="2500" kern="0" dirty="0" smtClean="0">
              <a:latin typeface="+mn-ea"/>
            </a:endParaRPr>
          </a:p>
          <a:p>
            <a:pPr marL="914400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500" kern="0" dirty="0" smtClean="0">
                <a:latin typeface="+mn-ea"/>
              </a:rPr>
              <a:t>种子可以再现全部的比特流</a:t>
            </a:r>
            <a:endParaRPr lang="en-US" altLang="zh-CN" sz="25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67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随机数生成器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6"/>
            <a:ext cx="8823924" cy="4451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伪随机数生成器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  <a:defRPr/>
            </a:pPr>
            <a:r>
              <a:rPr lang="zh-CN" altLang="en-US" sz="2800" kern="0" dirty="0" smtClean="0">
                <a:latin typeface="+mn-ea"/>
              </a:rPr>
              <a:t>伪随机数生成器：产生</a:t>
            </a:r>
            <a:r>
              <a:rPr lang="zh-CN" altLang="en-US" sz="2800" kern="0" dirty="0">
                <a:latin typeface="+mn-ea"/>
              </a:rPr>
              <a:t>一</a:t>
            </a:r>
            <a:r>
              <a:rPr lang="zh-CN" altLang="en-US" sz="2800" kern="0" dirty="0" smtClean="0">
                <a:latin typeface="+mn-ea"/>
              </a:rPr>
              <a:t>个开路型比特流的算法。</a:t>
            </a:r>
            <a:endParaRPr lang="en-US" altLang="zh-CN" sz="2800" kern="0" dirty="0" smtClean="0">
              <a:latin typeface="+mn-ea"/>
            </a:endParaRPr>
          </a:p>
          <a:p>
            <a:pPr marL="914400" indent="-457200">
              <a:buFont typeface="Wingdings" pitchFamily="2" charset="2"/>
              <a:buChar char="u"/>
              <a:defRPr/>
            </a:pPr>
            <a:r>
              <a:rPr lang="zh-CN" altLang="en-US" sz="2500" kern="0" dirty="0" smtClean="0">
                <a:latin typeface="+mn-ea"/>
              </a:rPr>
              <a:t>常见应用是作为对称流密码的输入</a:t>
            </a:r>
            <a:endParaRPr lang="en-US" altLang="zh-CN" sz="2500" kern="0" dirty="0">
              <a:latin typeface="+mn-ea"/>
            </a:endParaRP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800" kern="0" dirty="0" smtClean="0">
                <a:latin typeface="+mn-ea"/>
              </a:rPr>
              <a:t>伪随机函数：产生一些固定长度的伪随机比特串。</a:t>
            </a:r>
            <a:endParaRPr lang="en-US" altLang="zh-CN" sz="2800" kern="0" dirty="0" smtClean="0">
              <a:latin typeface="+mn-ea"/>
            </a:endParaRPr>
          </a:p>
          <a:p>
            <a:pPr marL="914400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500" kern="0" dirty="0" smtClean="0">
                <a:latin typeface="+mn-ea"/>
              </a:rPr>
              <a:t>常见应用是对称密钥和随机数</a:t>
            </a:r>
            <a:endParaRPr lang="en-US" altLang="zh-CN" sz="2500" kern="0" dirty="0" smtClean="0">
              <a:latin typeface="+mn-ea"/>
            </a:endParaRPr>
          </a:p>
          <a:p>
            <a:pPr marL="914400" indent="-457200">
              <a:buFont typeface="Wingdings" panose="05000000000000000000" pitchFamily="2" charset="2"/>
              <a:buChar char="u"/>
              <a:defRPr/>
            </a:pPr>
            <a:r>
              <a:rPr lang="zh-CN" altLang="en-US" sz="2500" kern="0" dirty="0" smtClean="0">
                <a:latin typeface="+mn-ea"/>
              </a:rPr>
              <a:t>考虑种子和上下文中特定的值作为输入</a:t>
            </a:r>
            <a:endParaRPr lang="en-US" altLang="zh-CN" sz="25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018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随机数生成器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/22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823924" cy="77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随机和伪随机数生成器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496616" y="3419708"/>
            <a:ext cx="172819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68624" y="344090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+mn-ea"/>
                <a:ea typeface="+mn-ea"/>
              </a:rPr>
              <a:t>转化为二进制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84648" y="2546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+mn-ea"/>
                <a:ea typeface="+mn-ea"/>
              </a:rPr>
              <a:t>真随机源</a:t>
            </a:r>
            <a:endParaRPr lang="zh-CN" altLang="en-US" sz="1800" b="1" dirty="0">
              <a:latin typeface="+mn-ea"/>
              <a:ea typeface="+mn-ea"/>
            </a:endParaRPr>
          </a:p>
        </p:txBody>
      </p:sp>
      <p:cxnSp>
        <p:nvCxnSpPr>
          <p:cNvPr id="10" name="直接箭头连接符 9"/>
          <p:cNvCxnSpPr>
            <a:endCxn id="7" idx="0"/>
          </p:cNvCxnSpPr>
          <p:nvPr/>
        </p:nvCxnSpPr>
        <p:spPr bwMode="auto">
          <a:xfrm>
            <a:off x="2360712" y="2924944"/>
            <a:ext cx="0" cy="49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/>
          <p:cNvCxnSpPr/>
          <p:nvPr/>
        </p:nvCxnSpPr>
        <p:spPr bwMode="auto">
          <a:xfrm>
            <a:off x="2360712" y="3851756"/>
            <a:ext cx="0" cy="49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/>
          <p:cNvSpPr txBox="1"/>
          <p:nvPr/>
        </p:nvSpPr>
        <p:spPr>
          <a:xfrm>
            <a:off x="1755802" y="43558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+mn-ea"/>
                <a:ea typeface="+mn-ea"/>
              </a:rPr>
              <a:t>随机比特流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92560" y="4870746"/>
            <a:ext cx="27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）真随机数发生器</a:t>
            </a:r>
            <a:endParaRPr lang="zh-CN" alt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304928" y="3419708"/>
            <a:ext cx="172819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08984" y="25463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+mn-ea"/>
                <a:ea typeface="+mn-ea"/>
              </a:rPr>
              <a:t>种子</a:t>
            </a:r>
            <a:endParaRPr lang="zh-CN" altLang="en-US" sz="1800" b="1" dirty="0">
              <a:latin typeface="+mn-ea"/>
              <a:ea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5145174" y="2915652"/>
            <a:ext cx="0" cy="49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5169024" y="3859089"/>
            <a:ext cx="0" cy="49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文本框 17"/>
          <p:cNvSpPr txBox="1"/>
          <p:nvPr/>
        </p:nvSpPr>
        <p:spPr>
          <a:xfrm>
            <a:off x="4448944" y="434652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+mn-ea"/>
                <a:ea typeface="+mn-ea"/>
              </a:rPr>
              <a:t>伪随机比特流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520952" y="344090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+mn-ea"/>
                <a:ea typeface="+mn-ea"/>
              </a:rPr>
              <a:t>确定性算法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28864" y="4857909"/>
            <a:ext cx="270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伪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随机数发生器</a:t>
            </a:r>
            <a:endParaRPr lang="zh-CN" alt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7215882" y="3429000"/>
            <a:ext cx="1728192" cy="4320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05812" y="255561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+mn-ea"/>
                <a:ea typeface="+mn-ea"/>
              </a:rPr>
              <a:t>种子</a:t>
            </a:r>
            <a:endParaRPr lang="zh-CN" altLang="en-US" sz="1800" b="1" dirty="0">
              <a:latin typeface="+mn-ea"/>
              <a:ea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7719938" y="2924944"/>
            <a:ext cx="0" cy="49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/>
          <p:nvPr/>
        </p:nvCxnSpPr>
        <p:spPr bwMode="auto">
          <a:xfrm>
            <a:off x="8079978" y="3868381"/>
            <a:ext cx="0" cy="49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24"/>
          <p:cNvSpPr txBox="1"/>
          <p:nvPr/>
        </p:nvSpPr>
        <p:spPr>
          <a:xfrm>
            <a:off x="7503914" y="435966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+mn-ea"/>
                <a:ea typeface="+mn-ea"/>
              </a:rPr>
              <a:t>伪随机值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431906" y="3454495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+mn-ea"/>
                <a:ea typeface="+mn-ea"/>
              </a:rPr>
              <a:t>确定性算法</a:t>
            </a:r>
            <a:endParaRPr lang="zh-CN" altLang="en-US" sz="1800" b="1" dirty="0">
              <a:latin typeface="+mn-ea"/>
              <a:ea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897216" y="4856323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）伪随机函数</a:t>
            </a:r>
            <a:endParaRPr lang="zh-CN" altLang="en-US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8584034" y="2934236"/>
            <a:ext cx="0" cy="4947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/>
          <p:cNvSpPr txBox="1"/>
          <p:nvPr/>
        </p:nvSpPr>
        <p:spPr>
          <a:xfrm>
            <a:off x="8124762" y="2341329"/>
            <a:ext cx="1107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latin typeface="+mn-ea"/>
                <a:ea typeface="+mn-ea"/>
              </a:rPr>
              <a:t>特定环境</a:t>
            </a:r>
            <a:endParaRPr lang="en-US" altLang="zh-CN" sz="1800" b="1" dirty="0" smtClean="0">
              <a:latin typeface="+mn-ea"/>
              <a:ea typeface="+mn-ea"/>
            </a:endParaRPr>
          </a:p>
          <a:p>
            <a:r>
              <a:rPr lang="zh-CN" altLang="en-US" sz="1800" b="1" dirty="0" smtClean="0">
                <a:latin typeface="+mn-ea"/>
                <a:ea typeface="+mn-ea"/>
              </a:rPr>
              <a:t>中的值</a:t>
            </a:r>
            <a:endParaRPr lang="zh-CN" altLang="en-US" sz="1800" b="1" dirty="0">
              <a:latin typeface="+mn-ea"/>
              <a:ea typeface="+mn-ea"/>
            </a:endParaRPr>
          </a:p>
        </p:txBody>
      </p:sp>
      <p:cxnSp>
        <p:nvCxnSpPr>
          <p:cNvPr id="30" name="肘形连接符 29"/>
          <p:cNvCxnSpPr/>
          <p:nvPr/>
        </p:nvCxnSpPr>
        <p:spPr bwMode="auto">
          <a:xfrm rot="5400000" flipH="1">
            <a:off x="4362956" y="3630332"/>
            <a:ext cx="432048" cy="10800"/>
          </a:xfrm>
          <a:prstGeom prst="bentConnector5">
            <a:avLst>
              <a:gd name="adj1" fmla="val -52911"/>
              <a:gd name="adj2" fmla="val 3493389"/>
              <a:gd name="adj3" fmla="val 152911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肘形连接符 30"/>
          <p:cNvCxnSpPr/>
          <p:nvPr/>
        </p:nvCxnSpPr>
        <p:spPr bwMode="auto">
          <a:xfrm rot="5400000" flipH="1">
            <a:off x="7215882" y="3637665"/>
            <a:ext cx="432048" cy="10800"/>
          </a:xfrm>
          <a:prstGeom prst="bentConnector5">
            <a:avLst>
              <a:gd name="adj1" fmla="val -52911"/>
              <a:gd name="adj2" fmla="val 3493389"/>
              <a:gd name="adj3" fmla="val 152911"/>
            </a:avLst>
          </a:prstGeom>
          <a:solidFill>
            <a:schemeClr val="accent1"/>
          </a:solidFill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9816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10491</TotalTime>
  <Words>1388</Words>
  <Application>Microsoft Office PowerPoint</Application>
  <PresentationFormat>A4 纸张(210x297 毫米)</PresentationFormat>
  <Paragraphs>184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华文楷体</vt:lpstr>
      <vt:lpstr>楷体_GB2312</vt:lpstr>
      <vt:lpstr>隶书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安全导论</vt:lpstr>
      <vt:lpstr>1_安全导论</vt:lpstr>
      <vt:lpstr>自定义设计方案</vt:lpstr>
      <vt:lpstr>第6讲 随机数与流密码</vt:lpstr>
      <vt:lpstr>大  纲</vt:lpstr>
      <vt:lpstr>1.随机数</vt:lpstr>
      <vt:lpstr>1.随机数</vt:lpstr>
      <vt:lpstr>2.伪随机数生成器</vt:lpstr>
      <vt:lpstr>2.随机数生成器</vt:lpstr>
      <vt:lpstr>2.随机数生成器</vt:lpstr>
      <vt:lpstr>2.随机数生成器</vt:lpstr>
      <vt:lpstr>2.随机数生成器</vt:lpstr>
      <vt:lpstr>2.随机数生成器</vt:lpstr>
      <vt:lpstr>3.流密码</vt:lpstr>
      <vt:lpstr>3.流密码</vt:lpstr>
      <vt:lpstr>3.流密码</vt:lpstr>
      <vt:lpstr>3.流密码</vt:lpstr>
      <vt:lpstr>3.流密码</vt:lpstr>
      <vt:lpstr>4. RC4</vt:lpstr>
      <vt:lpstr>4. RC4</vt:lpstr>
      <vt:lpstr>4. RC4</vt:lpstr>
      <vt:lpstr>4. RC4</vt:lpstr>
      <vt:lpstr>4. RC4</vt:lpstr>
      <vt:lpstr>4. RC4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Qiuzhen Lin</cp:lastModifiedBy>
  <cp:revision>721</cp:revision>
  <cp:lastPrinted>2014-08-23T14:47:45Z</cp:lastPrinted>
  <dcterms:created xsi:type="dcterms:W3CDTF">2003-05-17T02:00:08Z</dcterms:created>
  <dcterms:modified xsi:type="dcterms:W3CDTF">2018-08-17T09:41:57Z</dcterms:modified>
</cp:coreProperties>
</file>