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733" r:id="rId2"/>
    <p:sldMasterId id="2147483721" r:id="rId3"/>
  </p:sldMasterIdLst>
  <p:notesMasterIdLst>
    <p:notesMasterId r:id="rId24"/>
  </p:notesMasterIdLst>
  <p:handoutMasterIdLst>
    <p:handoutMasterId r:id="rId25"/>
  </p:handoutMasterIdLst>
  <p:sldIdLst>
    <p:sldId id="258" r:id="rId4"/>
    <p:sldId id="456" r:id="rId5"/>
    <p:sldId id="457" r:id="rId6"/>
    <p:sldId id="458" r:id="rId7"/>
    <p:sldId id="470" r:id="rId8"/>
    <p:sldId id="471" r:id="rId9"/>
    <p:sldId id="472" r:id="rId10"/>
    <p:sldId id="475" r:id="rId11"/>
    <p:sldId id="473" r:id="rId12"/>
    <p:sldId id="476" r:id="rId13"/>
    <p:sldId id="477" r:id="rId14"/>
    <p:sldId id="479" r:id="rId15"/>
    <p:sldId id="481" r:id="rId16"/>
    <p:sldId id="480" r:id="rId17"/>
    <p:sldId id="482" r:id="rId18"/>
    <p:sldId id="488" r:id="rId19"/>
    <p:sldId id="489" r:id="rId20"/>
    <p:sldId id="483" r:id="rId21"/>
    <p:sldId id="484" r:id="rId22"/>
    <p:sldId id="485" r:id="rId23"/>
  </p:sldIdLst>
  <p:sldSz cx="9906000" cy="6858000" type="A4"/>
  <p:notesSz cx="6815138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2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00FF"/>
    <a:srgbClr val="00FF00"/>
    <a:srgbClr val="FF00FF"/>
    <a:srgbClr val="FF0000"/>
    <a:srgbClr val="00FFFF"/>
    <a:srgbClr val="66FFFF"/>
    <a:srgbClr val="008080"/>
    <a:srgbClr val="FFFF99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98" autoAdjust="0"/>
    <p:restoredTop sz="79024" autoAdjust="0"/>
  </p:normalViewPr>
  <p:slideViewPr>
    <p:cSldViewPr>
      <p:cViewPr varScale="1">
        <p:scale>
          <a:sx n="79" d="100"/>
          <a:sy n="79" d="100"/>
        </p:scale>
        <p:origin x="-918" y="-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44" y="2838"/>
      </p:cViewPr>
      <p:guideLst>
        <p:guide orient="horz" pos="3132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65138" y="3635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05188" y="3635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65138" y="90757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05188" y="90757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8B9392D-24CA-4891-BB25-4AD2615814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373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6388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99038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229D9C-C32E-4415-BB06-1352CA0E66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87971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Tahoma" pitchFamily="34" charset="0"/>
              </a:rPr>
              <a:t>《大学计算机》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Tahoma" pitchFamily="34" charset="0"/>
              </a:rPr>
              <a:t>第一章 计算机基础知识</a:t>
            </a:r>
            <a:endParaRPr lang="en-US" altLang="zh-CN" smtClean="0">
              <a:latin typeface="Tahoma" pitchFamily="34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752475"/>
            <a:ext cx="5367337" cy="3714750"/>
          </a:xfrm>
          <a:solidFill>
            <a:srgbClr val="FFFFFF"/>
          </a:solidFill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4721225"/>
            <a:ext cx="5907088" cy="48069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71686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14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759950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7" y="336"/>
                <a:ext cx="289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73150" y="1828800"/>
            <a:ext cx="84201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073150" y="6248400"/>
            <a:ext cx="20637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14750" y="6248400"/>
            <a:ext cx="31369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多媒体技术与应用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9500" y="6248400"/>
            <a:ext cx="206375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13D43D1-6888-43AD-9EE1-5704E3058A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56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135063"/>
            <a:ext cx="4316413" cy="2546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833813"/>
            <a:ext cx="4316413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242A1-75FD-4C10-8A76-23F38B91F16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4172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0388" y="76200"/>
            <a:ext cx="8785225" cy="6305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6B931-2413-49CF-9A86-0428765C1A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50276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 userDrawn="1"/>
        </p:nvSpPr>
        <p:spPr>
          <a:xfrm>
            <a:off x="523844" y="6072206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0BB5-DF47-47F4-ACB3-435519FF26A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35052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82C40-6489-4D06-BAD1-798B5008611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29048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39E82-F4A0-4A60-9DB2-EC14F726FB1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67499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A20B0-D1C1-43D6-84A5-FB2C0EED3FA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1045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0100" y="76200"/>
            <a:ext cx="2195513" cy="6305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0388" y="76200"/>
            <a:ext cx="6437312" cy="6305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05E0F-2525-4E77-81C3-71482D7E51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31336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135063"/>
            <a:ext cx="4316413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D657E-229A-469F-8347-4F344ADEB6F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54571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0388" y="1135063"/>
            <a:ext cx="8785225" cy="52466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71F3C-6A8C-43FB-BEC8-F804CBEE3CE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49879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6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1039-79D5-4DCC-BC76-76D6A9B1B181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1959024" y="1772816"/>
            <a:ext cx="6162328" cy="2736304"/>
          </a:xfrm>
        </p:spPr>
        <p:txBody>
          <a:bodyPr lIns="0" rIns="0" anchor="ctr"/>
          <a:lstStyle/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第</a:t>
            </a:r>
            <a: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7</a:t>
            </a: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讲</a:t>
            </a:r>
            <a: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公钥密码</a:t>
            </a:r>
            <a:endParaRPr lang="zh-CN" altLang="en-US" sz="6000" dirty="0">
              <a:solidFill>
                <a:srgbClr val="FFC000"/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公钥密码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10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2.5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公钥密码系统的应用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kern="0" dirty="0" smtClean="0">
                <a:latin typeface="+mn-ea"/>
              </a:rPr>
              <a:t>公钥密码系统的应用主要分为以下三类：</a:t>
            </a:r>
            <a:endParaRPr lang="en-US" altLang="zh-CN" kern="0" dirty="0" smtClean="0">
              <a:latin typeface="+mn-ea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solidFill>
                  <a:srgbClr val="FF0000"/>
                </a:solidFill>
                <a:latin typeface="+mn-ea"/>
              </a:rPr>
              <a:t>加密</a:t>
            </a:r>
            <a:r>
              <a:rPr lang="en-US" altLang="zh-CN" sz="2800" kern="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2800" kern="0" dirty="0" smtClean="0">
                <a:solidFill>
                  <a:srgbClr val="FF0000"/>
                </a:solidFill>
                <a:latin typeface="+mn-ea"/>
              </a:rPr>
              <a:t>解密</a:t>
            </a:r>
            <a:r>
              <a:rPr lang="zh-CN" altLang="en-US" sz="2800" kern="0" dirty="0" smtClean="0">
                <a:latin typeface="+mn-ea"/>
              </a:rPr>
              <a:t>：发送者用接收者的公钥加密消息。</a:t>
            </a:r>
            <a:endParaRPr lang="en-US" altLang="zh-CN" sz="2800" kern="0" dirty="0" smtClean="0">
              <a:latin typeface="+mn-ea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solidFill>
                  <a:srgbClr val="FF0000"/>
                </a:solidFill>
                <a:latin typeface="+mn-ea"/>
              </a:rPr>
              <a:t>数字签名</a:t>
            </a:r>
            <a:r>
              <a:rPr lang="zh-CN" altLang="en-US" sz="2800" kern="0" dirty="0" smtClean="0">
                <a:latin typeface="+mn-ea"/>
              </a:rPr>
              <a:t>：发送者用自己的私钥“签名”消息。</a:t>
            </a:r>
            <a:endParaRPr lang="en-US" altLang="zh-CN" sz="2800" kern="0" dirty="0" smtClean="0">
              <a:latin typeface="+mn-ea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solidFill>
                  <a:srgbClr val="FF0000"/>
                </a:solidFill>
                <a:latin typeface="+mn-ea"/>
              </a:rPr>
              <a:t>密钥交换</a:t>
            </a:r>
            <a:r>
              <a:rPr lang="zh-CN" altLang="en-US" sz="2800" kern="0" dirty="0" smtClean="0">
                <a:latin typeface="+mn-ea"/>
              </a:rPr>
              <a:t>：通信双方利用公钥密码交换会话密钥。</a:t>
            </a:r>
            <a:endParaRPr lang="en-US" altLang="zh-CN" sz="2800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531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公钥密码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11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2.6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公钥密码的要求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kern="0" dirty="0" err="1" smtClean="0">
                <a:latin typeface="Times New Roman" panose="02020603050405020304" pitchFamily="18" charset="0"/>
              </a:rPr>
              <a:t>Diffie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Hellman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给出公钥密码算法必须满足以下条件：</a:t>
            </a:r>
            <a:endParaRPr lang="en-US" altLang="zh-CN" sz="2800" kern="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kern="0" dirty="0" smtClean="0">
                <a:latin typeface="Times New Roman" panose="02020603050405020304" pitchFamily="18" charset="0"/>
              </a:rPr>
              <a:t>接收方计算生成密钥对（公钥、私钥）是容易的。</a:t>
            </a:r>
            <a:endParaRPr lang="en-US" altLang="zh-CN" sz="2500" kern="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kern="0" dirty="0" smtClean="0">
                <a:latin typeface="Times New Roman" panose="02020603050405020304" pitchFamily="18" charset="0"/>
              </a:rPr>
              <a:t>已知公钥和明文消息</a:t>
            </a:r>
            <a:r>
              <a:rPr lang="en-US" altLang="zh-CN" sz="2500" i="1" kern="0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，发送方容易计算密文。</a:t>
            </a:r>
            <a:endParaRPr lang="en-US" altLang="zh-CN" sz="2500" kern="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kern="0" dirty="0" smtClean="0">
                <a:latin typeface="Times New Roman" panose="02020603050405020304" pitchFamily="18" charset="0"/>
              </a:rPr>
              <a:t>接收方用私钥解密密文时，比较容易恢复明文。</a:t>
            </a:r>
            <a:endParaRPr lang="en-US" altLang="zh-CN" sz="2500" kern="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kern="0" dirty="0" smtClean="0">
                <a:latin typeface="Times New Roman" panose="02020603050405020304" pitchFamily="18" charset="0"/>
              </a:rPr>
              <a:t>已知公钥，不可能通过计算推算出私钥。</a:t>
            </a:r>
            <a:endParaRPr lang="en-US" altLang="zh-CN" sz="2500" kern="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kern="0" dirty="0" smtClean="0">
                <a:latin typeface="Times New Roman" panose="02020603050405020304" pitchFamily="18" charset="0"/>
              </a:rPr>
              <a:t>已知公钥和密文，通过计算不可能恢复原始消息。</a:t>
            </a:r>
            <a:endParaRPr lang="en-US" altLang="zh-CN" sz="2500" kern="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kern="0" dirty="0" smtClean="0">
                <a:latin typeface="Times New Roman" panose="02020603050405020304" pitchFamily="18" charset="0"/>
              </a:rPr>
              <a:t>两个密钥，一个用于加密，另一个可以用于解密。</a:t>
            </a:r>
            <a:endParaRPr lang="en-US" altLang="zh-CN" sz="2500" kern="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74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3. </a:t>
            </a:r>
            <a:r>
              <a:rPr lang="en-US" altLang="zh-CN" sz="6000" dirty="0" smtClean="0"/>
              <a:t>RSA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12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3.1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什么是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RSA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算法？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由</a:t>
            </a:r>
            <a:r>
              <a:rPr lang="en-AU" altLang="zh-CN" sz="2800" dirty="0" err="1">
                <a:latin typeface="Times New Roman" panose="02020603050405020304" pitchFamily="18" charset="0"/>
              </a:rPr>
              <a:t>Rivest</a:t>
            </a:r>
            <a:r>
              <a:rPr lang="en-AU" altLang="zh-CN" sz="2800" dirty="0">
                <a:latin typeface="Times New Roman" panose="02020603050405020304" pitchFamily="18" charset="0"/>
              </a:rPr>
              <a:t>, Shamir &amp; </a:t>
            </a:r>
            <a:r>
              <a:rPr lang="en-AU" altLang="zh-CN" sz="2800" dirty="0" err="1" smtClean="0">
                <a:latin typeface="Times New Roman" panose="02020603050405020304" pitchFamily="18" charset="0"/>
              </a:rPr>
              <a:t>Adleman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于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1977</a:t>
            </a:r>
            <a:r>
              <a:rPr lang="zh-CN" altLang="en-US" sz="2800" dirty="0">
                <a:latin typeface="Times New Roman" panose="02020603050405020304" pitchFamily="18" charset="0"/>
              </a:rPr>
              <a:t>年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在</a:t>
            </a:r>
            <a:r>
              <a:rPr lang="en-AU" altLang="zh-CN" sz="2800" dirty="0">
                <a:latin typeface="Times New Roman" panose="02020603050405020304" pitchFamily="18" charset="0"/>
              </a:rPr>
              <a:t>MIT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提出，是目前最广泛</a:t>
            </a:r>
            <a:r>
              <a:rPr lang="zh-CN" altLang="en-US" sz="2800" dirty="0">
                <a:latin typeface="Times New Roman" panose="02020603050405020304" pitchFamily="18" charset="0"/>
              </a:rPr>
              <a:t>接受和实现的通用公钥加密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方法。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RSA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属于分组密码，基于大整数运算，对于某个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，明文跟密文都在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0~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-1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之间的整数，加解密方法如下：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0" lvl="1" indent="0" eaLnBrk="1" hangingPunct="1">
              <a:buClr>
                <a:schemeClr val="folHlink"/>
              </a:buClr>
              <a:buSzPct val="60000"/>
              <a:defRPr/>
            </a:pPr>
            <a:r>
              <a:rPr lang="en-AU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</a:t>
            </a:r>
            <a:r>
              <a:rPr lang="en-AU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C</a:t>
            </a:r>
            <a:r>
              <a:rPr lang="en-AU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= </a:t>
            </a:r>
            <a:r>
              <a:rPr lang="en-AU" altLang="zh-CN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M</a:t>
            </a:r>
            <a:r>
              <a:rPr lang="en-AU" altLang="zh-CN" b="1" i="1" baseline="30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e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mod </a:t>
            </a:r>
            <a:r>
              <a:rPr lang="en-AU" altLang="zh-CN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这里 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0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Courier New" panose="02070309020205020404" pitchFamily="49" charset="0"/>
              </a:rPr>
              <a:t>≤</a:t>
            </a:r>
            <a:r>
              <a:rPr lang="en-AU" altLang="zh-CN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M</a:t>
            </a:r>
            <a:r>
              <a:rPr lang="en-AU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&lt; </a:t>
            </a:r>
            <a:r>
              <a:rPr lang="en-AU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endParaRPr lang="en-AU" altLang="zh-CN" b="1" i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lvl="1" indent="0" eaLnBrk="1" hangingPunct="1">
              <a:buClr>
                <a:schemeClr val="folHlink"/>
              </a:buClr>
              <a:buSzPct val="60000"/>
              <a:defRPr/>
            </a:pPr>
            <a:r>
              <a:rPr lang="en-AU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                </a:t>
            </a:r>
            <a:r>
              <a:rPr lang="en-AU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M</a:t>
            </a:r>
            <a:r>
              <a:rPr lang="en-AU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= </a:t>
            </a:r>
            <a:r>
              <a:rPr lang="en-AU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C</a:t>
            </a:r>
            <a:r>
              <a:rPr lang="en-AU" altLang="zh-CN" b="1" i="1" baseline="300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d</a:t>
            </a:r>
            <a:r>
              <a:rPr lang="en-AU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mod </a:t>
            </a:r>
            <a:r>
              <a:rPr lang="en-AU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=</a:t>
            </a:r>
            <a:r>
              <a:rPr lang="en-AU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AU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M</a:t>
            </a:r>
            <a:r>
              <a:rPr lang="en-AU" altLang="zh-CN" b="1" i="1" baseline="300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ed</a:t>
            </a:r>
            <a:r>
              <a:rPr lang="en-AU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mod </a:t>
            </a:r>
            <a:r>
              <a:rPr lang="en-AU" altLang="zh-CN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endParaRPr lang="en-AU" altLang="zh-CN" b="1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lvl="1" indent="0" eaLnBrk="1" hangingPunct="1">
              <a:buClr>
                <a:schemeClr val="folHlink"/>
              </a:buClr>
              <a:buSzPct val="60000"/>
              <a:defRPr/>
            </a:pP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      其中公钥 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PU 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=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｛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e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, 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n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｝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, 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私钥 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PR 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=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｛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d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, 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n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｝。</a:t>
            </a:r>
            <a:endParaRPr lang="en-AU" altLang="zh-CN" b="1" dirty="0"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781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3. </a:t>
            </a:r>
            <a:r>
              <a:rPr lang="en-US" altLang="zh-CN" sz="6000" dirty="0" smtClean="0"/>
              <a:t>RSA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13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3.2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RSA</a:t>
            </a:r>
            <a:r>
              <a:rPr lang="zh-CN" altLang="en-US" kern="0" dirty="0">
                <a:solidFill>
                  <a:srgbClr val="FFFF00"/>
                </a:solidFill>
                <a:latin typeface="+mn-ea"/>
              </a:rPr>
              <a:t>密钥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设置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为了使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RSA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能够用于公钥加密，必须满足下列要求：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（</a:t>
            </a:r>
            <a:r>
              <a:rPr lang="en-US" altLang="zh-CN" sz="2500" b="1" dirty="0" smtClean="0">
                <a:latin typeface="Times New Roman" panose="02020603050405020304" pitchFamily="18" charset="0"/>
                <a:ea typeface="+mn-ea"/>
              </a:rPr>
              <a:t>1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）找到</a:t>
            </a:r>
            <a:r>
              <a:rPr lang="en-US" altLang="zh-CN" sz="2500" b="1" i="1" dirty="0" smtClean="0">
                <a:latin typeface="Times New Roman" panose="02020603050405020304" pitchFamily="18" charset="0"/>
                <a:ea typeface="+mn-ea"/>
              </a:rPr>
              <a:t>e</a:t>
            </a:r>
            <a:r>
              <a:rPr lang="en-US" altLang="zh-CN" sz="2500" b="1" dirty="0" smtClean="0">
                <a:latin typeface="Times New Roman" panose="02020603050405020304" pitchFamily="18" charset="0"/>
                <a:ea typeface="+mn-ea"/>
              </a:rPr>
              <a:t>, </a:t>
            </a:r>
            <a:r>
              <a:rPr lang="en-US" altLang="zh-CN" sz="2500" b="1" i="1" dirty="0" smtClean="0">
                <a:latin typeface="Times New Roman" panose="02020603050405020304" pitchFamily="18" charset="0"/>
                <a:ea typeface="+mn-ea"/>
              </a:rPr>
              <a:t>d</a:t>
            </a:r>
            <a:r>
              <a:rPr lang="en-US" altLang="zh-CN" sz="2500" b="1" dirty="0" smtClean="0">
                <a:latin typeface="Times New Roman" panose="02020603050405020304" pitchFamily="18" charset="0"/>
                <a:ea typeface="+mn-ea"/>
              </a:rPr>
              <a:t>, </a:t>
            </a:r>
            <a:r>
              <a:rPr lang="en-US" altLang="zh-CN" sz="2500" b="1" i="1" dirty="0" smtClean="0">
                <a:latin typeface="Times New Roman" panose="02020603050405020304" pitchFamily="18" charset="0"/>
                <a:ea typeface="+mn-ea"/>
              </a:rPr>
              <a:t>n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的值，使得对所有的</a:t>
            </a:r>
            <a:r>
              <a:rPr lang="en-US" altLang="zh-CN" sz="2500" b="1" i="1" dirty="0" smtClean="0">
                <a:latin typeface="Times New Roman" panose="02020603050405020304" pitchFamily="18" charset="0"/>
                <a:ea typeface="+mn-ea"/>
              </a:rPr>
              <a:t>M</a:t>
            </a:r>
            <a:r>
              <a:rPr lang="en-US" altLang="zh-CN" sz="2500" b="1" dirty="0" smtClean="0">
                <a:latin typeface="Times New Roman" panose="02020603050405020304" pitchFamily="18" charset="0"/>
                <a:ea typeface="+mn-ea"/>
              </a:rPr>
              <a:t>&lt;</a:t>
            </a:r>
            <a:r>
              <a:rPr lang="en-US" altLang="zh-CN" sz="2500" b="1" i="1" dirty="0" smtClean="0">
                <a:latin typeface="Times New Roman" panose="02020603050405020304" pitchFamily="18" charset="0"/>
                <a:ea typeface="+mn-ea"/>
              </a:rPr>
              <a:t>n</a:t>
            </a:r>
            <a:r>
              <a:rPr lang="en-US" altLang="zh-CN" sz="2500" b="1" dirty="0" smtClean="0">
                <a:latin typeface="Times New Roman" panose="02020603050405020304" pitchFamily="18" charset="0"/>
                <a:ea typeface="+mn-ea"/>
              </a:rPr>
              <a:t>, </a:t>
            </a:r>
            <a:r>
              <a:rPr lang="en-AU" altLang="zh-CN" sz="2500" b="1" i="1" dirty="0">
                <a:latin typeface="Times New Roman" panose="02020603050405020304" pitchFamily="18" charset="0"/>
                <a:ea typeface="+mn-ea"/>
              </a:rPr>
              <a:t>M</a:t>
            </a:r>
            <a:r>
              <a:rPr lang="en-AU" altLang="zh-CN" sz="2500" b="1" i="1" baseline="30000" dirty="0">
                <a:latin typeface="Times New Roman" panose="02020603050405020304" pitchFamily="18" charset="0"/>
                <a:ea typeface="+mn-ea"/>
              </a:rPr>
              <a:t>ed</a:t>
            </a:r>
            <a:r>
              <a:rPr lang="en-AU" altLang="zh-CN" sz="2500" b="1" dirty="0">
                <a:latin typeface="Times New Roman" panose="02020603050405020304" pitchFamily="18" charset="0"/>
                <a:ea typeface="+mn-ea"/>
              </a:rPr>
              <a:t> mod </a:t>
            </a:r>
            <a:r>
              <a:rPr lang="en-AU" altLang="zh-CN" sz="2500" b="1" i="1" dirty="0">
                <a:latin typeface="Times New Roman" panose="02020603050405020304" pitchFamily="18" charset="0"/>
                <a:ea typeface="+mn-ea"/>
              </a:rPr>
              <a:t>n</a:t>
            </a:r>
            <a:r>
              <a:rPr lang="en-AU" altLang="zh-CN" sz="2500" b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500" b="1" dirty="0" smtClean="0">
                <a:latin typeface="Times New Roman" panose="02020603050405020304" pitchFamily="18" charset="0"/>
                <a:ea typeface="+mn-ea"/>
              </a:rPr>
              <a:t>= </a:t>
            </a:r>
            <a:r>
              <a:rPr lang="en-AU" altLang="zh-CN" sz="2500" b="1" i="1" dirty="0" smtClean="0">
                <a:latin typeface="Times New Roman" panose="02020603050405020304" pitchFamily="18" charset="0"/>
                <a:ea typeface="+mn-ea"/>
              </a:rPr>
              <a:t>M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。</a:t>
            </a:r>
            <a:endParaRPr lang="en-AU" altLang="zh-CN" sz="2500" b="1" dirty="0" smtClean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（</a:t>
            </a:r>
            <a:r>
              <a:rPr lang="en-US" altLang="zh-CN" sz="2500" b="1" dirty="0" smtClean="0">
                <a:latin typeface="Times New Roman" panose="02020603050405020304" pitchFamily="18" charset="0"/>
                <a:ea typeface="+mn-ea"/>
              </a:rPr>
              <a:t>2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）对所有满足</a:t>
            </a:r>
            <a:r>
              <a:rPr lang="en-US" altLang="zh-CN" sz="2500" b="1" i="1" dirty="0" smtClean="0">
                <a:latin typeface="Times New Roman" panose="02020603050405020304" pitchFamily="18" charset="0"/>
                <a:ea typeface="+mn-ea"/>
              </a:rPr>
              <a:t>M</a:t>
            </a:r>
            <a:r>
              <a:rPr lang="en-US" altLang="zh-CN" sz="2500" b="1" dirty="0" smtClean="0">
                <a:latin typeface="Times New Roman" panose="02020603050405020304" pitchFamily="18" charset="0"/>
                <a:ea typeface="+mn-ea"/>
              </a:rPr>
              <a:t>&lt;</a:t>
            </a:r>
            <a:r>
              <a:rPr lang="en-US" altLang="zh-CN" sz="2500" b="1" i="1" dirty="0" smtClean="0">
                <a:latin typeface="Times New Roman" panose="02020603050405020304" pitchFamily="18" charset="0"/>
                <a:ea typeface="+mn-ea"/>
              </a:rPr>
              <a:t>n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的值，计算</a:t>
            </a:r>
            <a:r>
              <a:rPr lang="en-AU" altLang="zh-CN" sz="2500" b="1" i="1" dirty="0" smtClean="0">
                <a:latin typeface="Times New Roman" panose="02020603050405020304" pitchFamily="18" charset="0"/>
                <a:ea typeface="+mn-ea"/>
              </a:rPr>
              <a:t>M</a:t>
            </a:r>
            <a:r>
              <a:rPr lang="en-AU" altLang="zh-CN" sz="2500" b="1" i="1" baseline="30000" dirty="0" smtClean="0">
                <a:latin typeface="Times New Roman" panose="02020603050405020304" pitchFamily="18" charset="0"/>
                <a:ea typeface="+mn-ea"/>
              </a:rPr>
              <a:t>e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和</a:t>
            </a:r>
            <a:r>
              <a:rPr lang="en-AU" altLang="zh-CN" sz="2500" b="1" i="1" dirty="0" smtClean="0">
                <a:latin typeface="Times New Roman" panose="02020603050405020304" pitchFamily="18" charset="0"/>
                <a:ea typeface="+mn-ea"/>
              </a:rPr>
              <a:t>C</a:t>
            </a:r>
            <a:r>
              <a:rPr lang="en-AU" altLang="zh-CN" sz="2500" b="1" i="1" baseline="30000" dirty="0" smtClean="0">
                <a:latin typeface="Times New Roman" panose="02020603050405020304" pitchFamily="18" charset="0"/>
                <a:ea typeface="+mn-ea"/>
              </a:rPr>
              <a:t>d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相对容易。</a:t>
            </a:r>
            <a:endParaRPr lang="en-US" altLang="zh-CN" sz="2500" b="1" dirty="0" smtClean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（</a:t>
            </a:r>
            <a:r>
              <a:rPr lang="en-US" altLang="zh-CN" sz="2500" b="1" dirty="0" smtClean="0">
                <a:latin typeface="Times New Roman" panose="02020603050405020304" pitchFamily="18" charset="0"/>
                <a:ea typeface="+mn-ea"/>
              </a:rPr>
              <a:t>3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）给定</a:t>
            </a:r>
            <a:r>
              <a:rPr lang="en-US" altLang="zh-CN" sz="2500" b="1" i="1" dirty="0" smtClean="0">
                <a:latin typeface="Times New Roman" panose="02020603050405020304" pitchFamily="18" charset="0"/>
                <a:ea typeface="+mn-ea"/>
              </a:rPr>
              <a:t>e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和</a:t>
            </a:r>
            <a:r>
              <a:rPr lang="en-US" altLang="zh-CN" sz="2500" b="1" i="1" dirty="0" smtClean="0">
                <a:latin typeface="Times New Roman" panose="02020603050405020304" pitchFamily="18" charset="0"/>
                <a:ea typeface="+mn-ea"/>
              </a:rPr>
              <a:t>n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，不可能推出</a:t>
            </a:r>
            <a:r>
              <a:rPr lang="en-US" altLang="zh-CN" sz="2500" b="1" i="1" dirty="0" smtClean="0">
                <a:latin typeface="Times New Roman" panose="02020603050405020304" pitchFamily="18" charset="0"/>
                <a:ea typeface="+mn-ea"/>
              </a:rPr>
              <a:t>d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。</a:t>
            </a:r>
            <a:endParaRPr lang="en-AU" altLang="zh-CN" sz="2500" b="1" dirty="0" smtClean="0">
              <a:latin typeface="Times New Roman" panose="02020603050405020304" pitchFamily="18" charset="0"/>
              <a:ea typeface="+mn-ea"/>
            </a:endParaRPr>
          </a:p>
          <a:p>
            <a:pPr eaLnBrk="1" hangingPunct="1">
              <a:defRPr/>
            </a:pPr>
            <a:endParaRPr lang="en-AU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16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3. </a:t>
            </a:r>
            <a:r>
              <a:rPr lang="en-US" altLang="zh-CN" sz="6000" dirty="0" smtClean="0"/>
              <a:t>RSA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14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3.2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RSA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密钥设置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2600" dirty="0" smtClean="0">
                <a:latin typeface="Times New Roman" panose="02020603050405020304" pitchFamily="18" charset="0"/>
              </a:rPr>
              <a:t>随机</a:t>
            </a:r>
            <a:r>
              <a:rPr lang="zh-CN" altLang="en-US" sz="2600" dirty="0">
                <a:latin typeface="Times New Roman" panose="02020603050405020304" pitchFamily="18" charset="0"/>
              </a:rPr>
              <a:t>选择两个大素数</a:t>
            </a:r>
            <a:r>
              <a:rPr lang="en-AU" altLang="zh-CN" sz="2600" dirty="0">
                <a:latin typeface="Times New Roman" panose="02020603050405020304" pitchFamily="18" charset="0"/>
              </a:rPr>
              <a:t>: </a:t>
            </a:r>
            <a:r>
              <a:rPr lang="en-AU" altLang="zh-CN" sz="2600" i="1" dirty="0" smtClean="0">
                <a:latin typeface="Times New Roman" panose="02020603050405020304" pitchFamily="18" charset="0"/>
              </a:rPr>
              <a:t>p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, </a:t>
            </a:r>
            <a:r>
              <a:rPr lang="en-AU" altLang="zh-CN" sz="2600" i="1" dirty="0" smtClean="0">
                <a:latin typeface="Times New Roman" panose="02020603050405020304" pitchFamily="18" charset="0"/>
              </a:rPr>
              <a:t>q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, 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并计算</a:t>
            </a:r>
            <a:r>
              <a:rPr lang="zh-CN" altLang="en-US" sz="2600" dirty="0">
                <a:latin typeface="Times New Roman" panose="02020603050405020304" pitchFamily="18" charset="0"/>
              </a:rPr>
              <a:t>他们的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乘积 </a:t>
            </a:r>
            <a:r>
              <a:rPr lang="en-AU" altLang="zh-CN" sz="2600" i="1" dirty="0" smtClean="0">
                <a:latin typeface="Times New Roman" panose="02020603050405020304" pitchFamily="18" charset="0"/>
              </a:rPr>
              <a:t>n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=</a:t>
            </a:r>
            <a:r>
              <a:rPr lang="en-AU" altLang="zh-CN" sz="2600" i="1" dirty="0" err="1" smtClean="0">
                <a:latin typeface="Times New Roman" panose="02020603050405020304" pitchFamily="18" charset="0"/>
              </a:rPr>
              <a:t>p</a:t>
            </a:r>
            <a:r>
              <a:rPr lang="en-AU" altLang="zh-CN" sz="2600" dirty="0" err="1" smtClean="0">
                <a:latin typeface="Times New Roman" panose="02020603050405020304" pitchFamily="18" charset="0"/>
              </a:rPr>
              <a:t>×</a:t>
            </a:r>
            <a:r>
              <a:rPr lang="en-AU" altLang="zh-CN" sz="2600" i="1" dirty="0" err="1" smtClean="0">
                <a:latin typeface="Times New Roman" panose="02020603050405020304" pitchFamily="18" charset="0"/>
              </a:rPr>
              <a:t>q</a:t>
            </a:r>
            <a:r>
              <a:rPr lang="en-AU" altLang="zh-CN" sz="2600" i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作为加密和解密时的模。</a:t>
            </a:r>
            <a:endParaRPr lang="en-US" altLang="zh-CN" sz="26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2600" dirty="0" smtClean="0">
                <a:latin typeface="Times New Roman" panose="02020603050405020304" pitchFamily="18" charset="0"/>
              </a:rPr>
              <a:t>接着计算</a:t>
            </a:r>
            <a:r>
              <a:rPr lang="en-US" altLang="zh-CN" sz="2600" i="1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的欧拉函数值 </a:t>
            </a:r>
            <a:r>
              <a:rPr lang="en-AU" altLang="zh-CN" sz="2600" i="1" dirty="0">
                <a:latin typeface="Times New Roman" panose="02020603050405020304" pitchFamily="18" charset="0"/>
              </a:rPr>
              <a:t>ø</a:t>
            </a:r>
            <a:r>
              <a:rPr lang="en-AU" altLang="zh-CN" sz="2600" dirty="0">
                <a:latin typeface="Times New Roman" panose="02020603050405020304" pitchFamily="18" charset="0"/>
              </a:rPr>
              <a:t>(</a:t>
            </a:r>
            <a:r>
              <a:rPr lang="en-AU" altLang="zh-CN" sz="2600" i="1" dirty="0">
                <a:latin typeface="Times New Roman" panose="02020603050405020304" pitchFamily="18" charset="0"/>
              </a:rPr>
              <a:t>n</a:t>
            </a:r>
            <a:r>
              <a:rPr lang="en-AU" altLang="zh-CN" sz="2600" dirty="0">
                <a:latin typeface="Times New Roman" panose="02020603050405020304" pitchFamily="18" charset="0"/>
              </a:rPr>
              <a:t>)=(</a:t>
            </a:r>
            <a:r>
              <a:rPr lang="en-AU" altLang="zh-CN" sz="2600" i="1" dirty="0">
                <a:latin typeface="Times New Roman" panose="02020603050405020304" pitchFamily="18" charset="0"/>
              </a:rPr>
              <a:t>p</a:t>
            </a:r>
            <a:r>
              <a:rPr lang="en-AU" altLang="zh-CN" sz="2600" dirty="0">
                <a:latin typeface="Times New Roman" panose="02020603050405020304" pitchFamily="18" charset="0"/>
              </a:rPr>
              <a:t>-1)(</a:t>
            </a:r>
            <a:r>
              <a:rPr lang="en-AU" altLang="zh-CN" sz="2600" i="1" dirty="0">
                <a:latin typeface="Times New Roman" panose="02020603050405020304" pitchFamily="18" charset="0"/>
              </a:rPr>
              <a:t>q</a:t>
            </a:r>
            <a:r>
              <a:rPr lang="en-AU" altLang="zh-CN" sz="2600" dirty="0">
                <a:latin typeface="Times New Roman" panose="02020603050405020304" pitchFamily="18" charset="0"/>
              </a:rPr>
              <a:t>-1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。</a:t>
            </a:r>
            <a:endParaRPr lang="en-AU" altLang="zh-CN" sz="26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2600" dirty="0" smtClean="0">
                <a:latin typeface="Times New Roman" panose="02020603050405020304" pitchFamily="18" charset="0"/>
              </a:rPr>
              <a:t>选择与</a:t>
            </a:r>
            <a:r>
              <a:rPr lang="en-US" altLang="zh-CN" sz="2600" i="1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互素的加密</a:t>
            </a:r>
            <a:r>
              <a:rPr lang="zh-CN" altLang="en-US" sz="2600" dirty="0">
                <a:latin typeface="Times New Roman" panose="02020603050405020304" pitchFamily="18" charset="0"/>
              </a:rPr>
              <a:t>密钥 </a:t>
            </a:r>
            <a:r>
              <a:rPr lang="en-AU" altLang="zh-CN" sz="2600" i="1" dirty="0" smtClean="0">
                <a:latin typeface="Times New Roman" panose="02020603050405020304" pitchFamily="18" charset="0"/>
              </a:rPr>
              <a:t>e</a:t>
            </a:r>
            <a:r>
              <a:rPr lang="en-AU" altLang="zh-CN" sz="2600" dirty="0">
                <a:latin typeface="Times New Roman" panose="02020603050405020304" pitchFamily="18" charset="0"/>
              </a:rPr>
              <a:t> 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, 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满足</a:t>
            </a:r>
            <a:r>
              <a:rPr lang="en-AU" altLang="zh-CN" sz="2600" dirty="0" smtClean="0">
                <a:latin typeface="Times New Roman" panose="02020603050405020304" pitchFamily="18" charset="0"/>
                <a:cs typeface="Courier New" panose="02070309020205020404" pitchFamily="49" charset="0"/>
              </a:rPr>
              <a:t>1&lt;</a:t>
            </a:r>
            <a:r>
              <a:rPr lang="en-AU" altLang="zh-CN" sz="2600" i="1" dirty="0" smtClean="0">
                <a:latin typeface="Times New Roman" panose="02020603050405020304" pitchFamily="18" charset="0"/>
                <a:cs typeface="Courier New" panose="02070309020205020404" pitchFamily="49" charset="0"/>
              </a:rPr>
              <a:t>e</a:t>
            </a:r>
            <a:r>
              <a:rPr lang="en-AU" altLang="zh-CN" sz="2600" dirty="0" smtClean="0">
                <a:latin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AU" altLang="zh-CN" sz="2600" i="1" dirty="0" smtClean="0">
                <a:latin typeface="Times New Roman" panose="02020603050405020304" pitchFamily="18" charset="0"/>
                <a:cs typeface="Courier New" panose="02070309020205020404" pitchFamily="49" charset="0"/>
              </a:rPr>
              <a:t>ø</a:t>
            </a:r>
            <a:r>
              <a:rPr lang="en-AU" altLang="zh-CN" sz="2600" dirty="0" smtClean="0">
                <a:latin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AU" altLang="zh-CN" sz="2600" i="1" dirty="0" smtClean="0">
                <a:latin typeface="Times New Roman" panose="02020603050405020304" pitchFamily="18" charset="0"/>
                <a:cs typeface="Courier New" panose="02070309020205020404" pitchFamily="49" charset="0"/>
              </a:rPr>
              <a:t>n</a:t>
            </a:r>
            <a:r>
              <a:rPr lang="en-AU" altLang="zh-CN" sz="2600" dirty="0">
                <a:latin typeface="Times New Roman" panose="02020603050405020304" pitchFamily="18" charset="0"/>
                <a:cs typeface="Courier New" panose="02070309020205020404" pitchFamily="49" charset="0"/>
              </a:rPr>
              <a:t>), </a:t>
            </a:r>
            <a:r>
              <a:rPr lang="en-AU" altLang="zh-CN" sz="26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gcd</a:t>
            </a:r>
            <a:r>
              <a:rPr lang="en-AU" altLang="zh-CN" sz="2600" dirty="0">
                <a:latin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AU" altLang="zh-CN" sz="2600" i="1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e</a:t>
            </a:r>
            <a:r>
              <a:rPr lang="en-AU" altLang="zh-CN" sz="26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AU" altLang="zh-CN" sz="2600" i="1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ø</a:t>
            </a:r>
            <a:r>
              <a:rPr lang="en-AU" altLang="zh-CN" sz="2600" dirty="0">
                <a:latin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AU" altLang="zh-CN" sz="26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n</a:t>
            </a:r>
            <a:r>
              <a:rPr lang="en-AU" altLang="zh-CN" sz="2600" dirty="0">
                <a:latin typeface="Times New Roman" panose="02020603050405020304" pitchFamily="18" charset="0"/>
                <a:cs typeface="Courier New" panose="02070309020205020404" pitchFamily="49" charset="0"/>
              </a:rPr>
              <a:t>))=</a:t>
            </a:r>
            <a:r>
              <a:rPr lang="en-AU" altLang="zh-CN" sz="2600" dirty="0" smtClean="0">
                <a:latin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zh-CN" altLang="en-US" sz="2600" dirty="0" smtClean="0">
                <a:latin typeface="Times New Roman" panose="02020603050405020304" pitchFamily="18" charset="0"/>
                <a:cs typeface="Courier New" panose="02070309020205020404" pitchFamily="49" charset="0"/>
              </a:rPr>
              <a:t>。</a:t>
            </a:r>
            <a:r>
              <a:rPr lang="en-AU" altLang="zh-CN" sz="2600" dirty="0" smtClean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marL="457200" indent="-457200"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2600" dirty="0" smtClean="0">
                <a:latin typeface="Times New Roman" panose="02020603050405020304" pitchFamily="18" charset="0"/>
              </a:rPr>
              <a:t>计算</a:t>
            </a:r>
            <a:r>
              <a:rPr lang="en-US" altLang="zh-CN" sz="2600" i="1" dirty="0" smtClean="0">
                <a:latin typeface="Times New Roman" panose="02020603050405020304" pitchFamily="18" charset="0"/>
              </a:rPr>
              <a:t>e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关于模</a:t>
            </a:r>
            <a:r>
              <a:rPr lang="en-AU" altLang="zh-CN" sz="2600" i="1" dirty="0" smtClean="0">
                <a:latin typeface="Times New Roman" panose="02020603050405020304" pitchFamily="18" charset="0"/>
              </a:rPr>
              <a:t>ø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(</a:t>
            </a:r>
            <a:r>
              <a:rPr lang="en-AU" altLang="zh-CN" sz="2600" i="1" dirty="0" smtClean="0">
                <a:latin typeface="Times New Roman" panose="02020603050405020304" pitchFamily="18" charset="0"/>
              </a:rPr>
              <a:t>n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的乘法逆元</a:t>
            </a:r>
            <a:r>
              <a:rPr lang="en-AU" altLang="zh-CN" sz="2600" i="1" dirty="0" smtClean="0">
                <a:latin typeface="Times New Roman" panose="02020603050405020304" pitchFamily="18" charset="0"/>
              </a:rPr>
              <a:t>d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，作为解密密钥。</a:t>
            </a:r>
            <a:endParaRPr lang="en-US" altLang="zh-CN" sz="26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2600" dirty="0" smtClean="0">
                <a:latin typeface="Times New Roman" panose="02020603050405020304" pitchFamily="18" charset="0"/>
              </a:rPr>
              <a:t>公布公</a:t>
            </a:r>
            <a:r>
              <a:rPr lang="zh-CN" altLang="en-US" sz="2600" dirty="0">
                <a:latin typeface="Times New Roman" panose="02020603050405020304" pitchFamily="18" charset="0"/>
              </a:rPr>
              <a:t>钥</a:t>
            </a:r>
            <a:r>
              <a:rPr lang="en-AU" altLang="zh-CN" sz="2600" dirty="0">
                <a:latin typeface="Times New Roman" panose="02020603050405020304" pitchFamily="18" charset="0"/>
              </a:rPr>
              <a:t>: </a:t>
            </a:r>
            <a:r>
              <a:rPr lang="en-AU" altLang="zh-CN" sz="2600" i="1" dirty="0">
                <a:latin typeface="Times New Roman" panose="02020603050405020304" pitchFamily="18" charset="0"/>
              </a:rPr>
              <a:t>PU</a:t>
            </a:r>
            <a:r>
              <a:rPr lang="en-AU" altLang="zh-CN" sz="2600" dirty="0">
                <a:latin typeface="Times New Roman" panose="02020603050405020304" pitchFamily="18" charset="0"/>
              </a:rPr>
              <a:t>={</a:t>
            </a:r>
            <a:r>
              <a:rPr lang="en-AU" altLang="zh-CN" sz="2600" i="1" dirty="0">
                <a:latin typeface="Times New Roman" panose="02020603050405020304" pitchFamily="18" charset="0"/>
              </a:rPr>
              <a:t>e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, </a:t>
            </a:r>
            <a:r>
              <a:rPr lang="en-AU" altLang="zh-CN" sz="2600" i="1" dirty="0" smtClean="0">
                <a:latin typeface="Times New Roman" panose="02020603050405020304" pitchFamily="18" charset="0"/>
              </a:rPr>
              <a:t>n</a:t>
            </a:r>
            <a:r>
              <a:rPr lang="en-AU" altLang="zh-CN" sz="2600" dirty="0">
                <a:latin typeface="Times New Roman" panose="02020603050405020304" pitchFamily="18" charset="0"/>
              </a:rPr>
              <a:t>} </a:t>
            </a:r>
            <a:r>
              <a:rPr lang="zh-CN" altLang="en-US" sz="2600" dirty="0">
                <a:latin typeface="Times New Roman" panose="02020603050405020304" pitchFamily="18" charset="0"/>
              </a:rPr>
              <a:t>，保留私钥</a:t>
            </a:r>
            <a:r>
              <a:rPr lang="en-AU" altLang="zh-CN" sz="2600" dirty="0">
                <a:latin typeface="Times New Roman" panose="02020603050405020304" pitchFamily="18" charset="0"/>
              </a:rPr>
              <a:t>: </a:t>
            </a:r>
            <a:r>
              <a:rPr lang="en-AU" altLang="zh-CN" sz="2600" i="1" dirty="0">
                <a:latin typeface="Times New Roman" panose="02020603050405020304" pitchFamily="18" charset="0"/>
              </a:rPr>
              <a:t>PR</a:t>
            </a:r>
            <a:r>
              <a:rPr lang="en-AU" altLang="zh-CN" sz="2600" dirty="0">
                <a:latin typeface="Times New Roman" panose="02020603050405020304" pitchFamily="18" charset="0"/>
              </a:rPr>
              <a:t>={</a:t>
            </a:r>
            <a:r>
              <a:rPr lang="en-AU" altLang="zh-CN" sz="2600" i="1" dirty="0">
                <a:latin typeface="Times New Roman" panose="02020603050405020304" pitchFamily="18" charset="0"/>
              </a:rPr>
              <a:t>d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, </a:t>
            </a:r>
            <a:r>
              <a:rPr lang="en-AU" altLang="zh-CN" sz="2600" i="1" dirty="0" smtClean="0">
                <a:latin typeface="Times New Roman" panose="02020603050405020304" pitchFamily="18" charset="0"/>
              </a:rPr>
              <a:t>n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}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。</a:t>
            </a:r>
            <a:endParaRPr lang="en-AU" altLang="zh-CN" sz="26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AU" altLang="zh-CN" sz="2600" dirty="0" smtClean="0">
                <a:latin typeface="Times New Roman" panose="02020603050405020304" pitchFamily="18" charset="0"/>
              </a:rPr>
              <a:t> </a:t>
            </a:r>
            <a:endParaRPr lang="en-AU" altLang="zh-CN" sz="2600" dirty="0">
              <a:latin typeface="Times New Roman" panose="02020603050405020304" pitchFamily="18" charset="0"/>
            </a:endParaRPr>
          </a:p>
          <a:p>
            <a:pPr marL="0" lvl="1" indent="0" eaLnBrk="1" hangingPunct="1">
              <a:buClr>
                <a:schemeClr val="folHlink"/>
              </a:buClr>
              <a:buSzPct val="60000"/>
              <a:defRPr/>
            </a:pPr>
            <a:endParaRPr lang="en-AU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endParaRPr lang="en-AU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98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3. </a:t>
            </a:r>
            <a:r>
              <a:rPr lang="en-US" altLang="zh-CN" sz="6000" dirty="0" smtClean="0"/>
              <a:t>RSA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15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3.3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RSA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例子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 </a:t>
            </a:r>
            <a:endParaRPr lang="en-AU" altLang="zh-CN" sz="26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</a:rPr>
              <a:t>选择素数</a:t>
            </a:r>
            <a:r>
              <a:rPr lang="en-AU" altLang="zh-CN" sz="2800" dirty="0">
                <a:latin typeface="Times New Roman" panose="02020603050405020304" pitchFamily="18" charset="0"/>
              </a:rPr>
              <a:t>: </a:t>
            </a:r>
            <a:r>
              <a:rPr lang="en-AU" altLang="zh-CN" sz="2800" i="1" dirty="0">
                <a:latin typeface="Times New Roman" panose="02020603050405020304" pitchFamily="18" charset="0"/>
              </a:rPr>
              <a:t>p</a:t>
            </a:r>
            <a:r>
              <a:rPr lang="en-AU" altLang="zh-CN" sz="2800" dirty="0">
                <a:latin typeface="Times New Roman" panose="02020603050405020304" pitchFamily="18" charset="0"/>
              </a:rPr>
              <a:t>=17 &amp; </a:t>
            </a:r>
            <a:r>
              <a:rPr lang="en-AU" altLang="zh-CN" sz="2800" i="1" dirty="0" smtClean="0">
                <a:latin typeface="Times New Roman" panose="02020603050405020304" pitchFamily="18" charset="0"/>
              </a:rPr>
              <a:t>q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=11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</a:rPr>
              <a:t>计算：</a:t>
            </a:r>
            <a:r>
              <a:rPr lang="en-US" altLang="zh-CN" sz="2800" dirty="0">
                <a:latin typeface="Times New Roman" panose="02020603050405020304" pitchFamily="18" charset="0"/>
              </a:rPr>
              <a:t>	</a:t>
            </a:r>
            <a:r>
              <a:rPr lang="en-AU" altLang="zh-CN" sz="2800" i="1" dirty="0">
                <a:latin typeface="Times New Roman" panose="02020603050405020304" pitchFamily="18" charset="0"/>
              </a:rPr>
              <a:t>n </a:t>
            </a:r>
            <a:r>
              <a:rPr lang="en-AU" altLang="zh-CN" sz="2800" dirty="0">
                <a:latin typeface="Times New Roman" panose="02020603050405020304" pitchFamily="18" charset="0"/>
              </a:rPr>
              <a:t>= </a:t>
            </a:r>
            <a:r>
              <a:rPr lang="en-AU" altLang="zh-CN" sz="2800" i="1" dirty="0" err="1">
                <a:latin typeface="Times New Roman" panose="02020603050405020304" pitchFamily="18" charset="0"/>
              </a:rPr>
              <a:t>pq</a:t>
            </a:r>
            <a:r>
              <a:rPr lang="en-AU" altLang="zh-CN" sz="2800" i="1" dirty="0">
                <a:latin typeface="Times New Roman" panose="02020603050405020304" pitchFamily="18" charset="0"/>
              </a:rPr>
              <a:t> </a:t>
            </a:r>
            <a:r>
              <a:rPr lang="en-AU" altLang="zh-CN" sz="2800" dirty="0">
                <a:latin typeface="Times New Roman" panose="02020603050405020304" pitchFamily="18" charset="0"/>
              </a:rPr>
              <a:t>=17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</a:rPr>
              <a:t> x </a:t>
            </a:r>
            <a:r>
              <a:rPr lang="en-AU" altLang="zh-CN" sz="2800" dirty="0">
                <a:latin typeface="Times New Roman" panose="02020603050405020304" pitchFamily="18" charset="0"/>
              </a:rPr>
              <a:t>11=187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</a:rPr>
              <a:t>计算：</a:t>
            </a:r>
            <a:r>
              <a:rPr lang="en-US" altLang="zh-CN" sz="2800" dirty="0">
                <a:latin typeface="Times New Roman" panose="02020603050405020304" pitchFamily="18" charset="0"/>
              </a:rPr>
              <a:t>	</a:t>
            </a:r>
            <a:r>
              <a:rPr lang="en-AU" altLang="zh-CN" sz="2800" i="1" dirty="0">
                <a:latin typeface="Times New Roman" panose="02020603050405020304" pitchFamily="18" charset="0"/>
              </a:rPr>
              <a:t>ø</a:t>
            </a:r>
            <a:r>
              <a:rPr lang="en-AU" altLang="zh-CN" sz="2800" dirty="0">
                <a:latin typeface="Times New Roman" panose="02020603050405020304" pitchFamily="18" charset="0"/>
              </a:rPr>
              <a:t>(</a:t>
            </a:r>
            <a:r>
              <a:rPr lang="en-AU" altLang="zh-CN" sz="2800" i="1" dirty="0">
                <a:latin typeface="Times New Roman" panose="02020603050405020304" pitchFamily="18" charset="0"/>
              </a:rPr>
              <a:t>n</a:t>
            </a:r>
            <a:r>
              <a:rPr lang="en-AU" altLang="zh-CN" sz="2800" dirty="0">
                <a:latin typeface="Times New Roman" panose="02020603050405020304" pitchFamily="18" charset="0"/>
              </a:rPr>
              <a:t>)=(</a:t>
            </a:r>
            <a:r>
              <a:rPr lang="en-AU" altLang="zh-CN" sz="2800" i="1" dirty="0">
                <a:latin typeface="Times New Roman" panose="02020603050405020304" pitchFamily="18" charset="0"/>
              </a:rPr>
              <a:t>p–</a:t>
            </a:r>
            <a:r>
              <a:rPr lang="en-AU" altLang="zh-CN" sz="2800" dirty="0">
                <a:latin typeface="Times New Roman" panose="02020603050405020304" pitchFamily="18" charset="0"/>
              </a:rPr>
              <a:t>1)(</a:t>
            </a:r>
            <a:r>
              <a:rPr lang="en-AU" altLang="zh-CN" sz="2800" i="1" dirty="0">
                <a:latin typeface="Times New Roman" panose="02020603050405020304" pitchFamily="18" charset="0"/>
              </a:rPr>
              <a:t>q-</a:t>
            </a:r>
            <a:r>
              <a:rPr lang="en-AU" altLang="zh-CN" sz="2800" dirty="0">
                <a:latin typeface="Times New Roman" panose="02020603050405020304" pitchFamily="18" charset="0"/>
              </a:rPr>
              <a:t>1)=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16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x 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10=160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选择 </a:t>
            </a:r>
            <a:r>
              <a:rPr lang="en-AU" altLang="zh-CN" sz="2800" i="1" dirty="0">
                <a:latin typeface="Times New Roman" panose="02020603050405020304" pitchFamily="18" charset="0"/>
              </a:rPr>
              <a:t>e</a:t>
            </a:r>
            <a:r>
              <a:rPr lang="en-AU" altLang="zh-CN" sz="2800" dirty="0">
                <a:latin typeface="Times New Roman" panose="02020603050405020304" pitchFamily="18" charset="0"/>
              </a:rPr>
              <a:t>:</a:t>
            </a:r>
            <a:r>
              <a:rPr lang="en-AU" altLang="zh-CN" sz="2800" i="1" dirty="0">
                <a:latin typeface="Times New Roman" panose="02020603050405020304" pitchFamily="18" charset="0"/>
              </a:rPr>
              <a:t> </a:t>
            </a:r>
            <a:r>
              <a:rPr lang="en-AU" altLang="zh-CN" sz="2800" i="1" dirty="0" smtClean="0">
                <a:latin typeface="Times New Roman" panose="02020603050405020304" pitchFamily="18" charset="0"/>
              </a:rPr>
              <a:t>  </a:t>
            </a:r>
            <a:r>
              <a:rPr lang="en-AU" altLang="zh-CN" sz="2800" dirty="0" err="1" smtClean="0">
                <a:latin typeface="Times New Roman" panose="02020603050405020304" pitchFamily="18" charset="0"/>
              </a:rPr>
              <a:t>gcd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(e,160</a:t>
            </a:r>
            <a:r>
              <a:rPr lang="en-AU" altLang="zh-CN" sz="2800" dirty="0">
                <a:latin typeface="Times New Roman" panose="02020603050405020304" pitchFamily="18" charset="0"/>
              </a:rPr>
              <a:t>)=1; </a:t>
            </a:r>
            <a:r>
              <a:rPr lang="en-AU" altLang="zh-CN" sz="2800" i="1" dirty="0" smtClean="0">
                <a:latin typeface="Times New Roman" panose="02020603050405020304" pitchFamily="18" charset="0"/>
              </a:rPr>
              <a:t>e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=7</a:t>
            </a:r>
            <a:endParaRPr lang="en-AU" altLang="zh-CN" sz="28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决定 </a:t>
            </a:r>
            <a:r>
              <a:rPr lang="en-AU" altLang="zh-CN" sz="2800" i="1" dirty="0" smtClean="0">
                <a:latin typeface="Times New Roman" panose="02020603050405020304" pitchFamily="18" charset="0"/>
              </a:rPr>
              <a:t>d</a:t>
            </a:r>
            <a:r>
              <a:rPr lang="en-AU" altLang="zh-CN" sz="2800" dirty="0">
                <a:latin typeface="Times New Roman" panose="02020603050405020304" pitchFamily="18" charset="0"/>
              </a:rPr>
              <a:t>:</a:t>
            </a:r>
            <a:r>
              <a:rPr lang="en-AU" altLang="zh-CN" sz="2800" i="1" dirty="0">
                <a:latin typeface="Times New Roman" panose="02020603050405020304" pitchFamily="18" charset="0"/>
              </a:rPr>
              <a:t> </a:t>
            </a:r>
            <a:r>
              <a:rPr lang="en-AU" altLang="zh-CN" sz="2800" i="1" dirty="0" smtClean="0">
                <a:latin typeface="Times New Roman" panose="02020603050405020304" pitchFamily="18" charset="0"/>
              </a:rPr>
              <a:t>  de=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1 </a:t>
            </a:r>
            <a:r>
              <a:rPr lang="en-AU" altLang="zh-CN" sz="2800" dirty="0">
                <a:latin typeface="Times New Roman" panose="02020603050405020304" pitchFamily="18" charset="0"/>
              </a:rPr>
              <a:t>mod 160 </a:t>
            </a:r>
            <a:r>
              <a:rPr lang="zh-CN" altLang="en-US" sz="2800" dirty="0">
                <a:latin typeface="Times New Roman" panose="02020603050405020304" pitchFamily="18" charset="0"/>
              </a:rPr>
              <a:t>而且</a:t>
            </a:r>
            <a:r>
              <a:rPr lang="en-AU" altLang="zh-CN" sz="2800" i="1" dirty="0">
                <a:latin typeface="Times New Roman" panose="02020603050405020304" pitchFamily="18" charset="0"/>
              </a:rPr>
              <a:t>d </a:t>
            </a:r>
            <a:r>
              <a:rPr lang="en-AU" altLang="zh-CN" sz="2800" dirty="0">
                <a:latin typeface="Times New Roman" panose="02020603050405020304" pitchFamily="18" charset="0"/>
              </a:rPr>
              <a:t>&lt; 160</a:t>
            </a:r>
            <a:r>
              <a:rPr lang="zh-CN" altLang="en-US" sz="2800" dirty="0">
                <a:latin typeface="Times New Roman" panose="02020603050405020304" pitchFamily="18" charset="0"/>
              </a:rPr>
              <a:t>，得出</a:t>
            </a:r>
            <a:r>
              <a:rPr lang="en-AU" altLang="zh-CN" sz="2800" dirty="0">
                <a:latin typeface="Times New Roman" panose="02020603050405020304" pitchFamily="18" charset="0"/>
              </a:rPr>
              <a:t> </a:t>
            </a:r>
            <a:r>
              <a:rPr lang="en-AU" altLang="zh-CN" sz="2800" i="1" dirty="0">
                <a:latin typeface="Times New Roman" panose="02020603050405020304" pitchFamily="18" charset="0"/>
              </a:rPr>
              <a:t>d</a:t>
            </a:r>
            <a:r>
              <a:rPr lang="en-AU" altLang="zh-CN" sz="2800" dirty="0">
                <a:latin typeface="Times New Roman" panose="02020603050405020304" pitchFamily="18" charset="0"/>
              </a:rPr>
              <a:t>=23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AU" altLang="zh-CN" sz="2800" dirty="0">
                <a:latin typeface="Times New Roman" panose="02020603050405020304" pitchFamily="18" charset="0"/>
              </a:rPr>
              <a:t> </a:t>
            </a:r>
            <a:endParaRPr lang="en-AU" altLang="zh-CN" sz="28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AU" altLang="zh-CN" sz="2800" dirty="0">
                <a:latin typeface="Times New Roman" panose="02020603050405020304" pitchFamily="18" charset="0"/>
              </a:rPr>
              <a:t> 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                 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由于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23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x 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7=161</a:t>
            </a:r>
            <a:r>
              <a:rPr lang="en-AU" altLang="zh-CN" sz="2800">
                <a:latin typeface="Times New Roman" panose="02020603050405020304" pitchFamily="18" charset="0"/>
              </a:rPr>
              <a:t>= </a:t>
            </a:r>
            <a:r>
              <a:rPr lang="en-AU" altLang="zh-CN" sz="2800" smtClean="0">
                <a:latin typeface="Times New Roman" panose="02020603050405020304" pitchFamily="18" charset="0"/>
              </a:rPr>
              <a:t>1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x 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160+1</a:t>
            </a:r>
            <a:endParaRPr lang="en-AU" altLang="zh-CN" sz="28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</a:rPr>
              <a:t>公布公钥： </a:t>
            </a:r>
            <a:r>
              <a:rPr lang="en-US" altLang="zh-CN" sz="2800" i="1" dirty="0">
                <a:latin typeface="Times New Roman" panose="02020603050405020304" pitchFamily="18" charset="0"/>
              </a:rPr>
              <a:t>PU</a:t>
            </a:r>
            <a:r>
              <a:rPr lang="en-US" altLang="zh-CN" sz="2800" dirty="0">
                <a:latin typeface="Times New Roman" panose="02020603050405020304" pitchFamily="18" charset="0"/>
              </a:rPr>
              <a:t>={7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, 187</a:t>
            </a:r>
            <a:r>
              <a:rPr lang="en-US" altLang="zh-CN" sz="2800" dirty="0">
                <a:latin typeface="Times New Roman" panose="02020603050405020304" pitchFamily="18" charset="0"/>
              </a:rPr>
              <a:t>}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</a:rPr>
              <a:t>保留私钥：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</a:rPr>
              <a:t>PR</a:t>
            </a:r>
            <a:r>
              <a:rPr lang="en-US" altLang="zh-CN" sz="2800" dirty="0">
                <a:latin typeface="Times New Roman" panose="02020603050405020304" pitchFamily="18" charset="0"/>
              </a:rPr>
              <a:t>={23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, 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187}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endParaRPr lang="en-AU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1" indent="0" eaLnBrk="1" hangingPunct="1">
              <a:buClr>
                <a:schemeClr val="folHlink"/>
              </a:buClr>
              <a:buSzPct val="60000"/>
              <a:defRPr/>
            </a:pPr>
            <a:endParaRPr lang="en-AU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endParaRPr lang="en-AU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72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38242" y="1285860"/>
            <a:ext cx="8229600" cy="5095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zh-CN" altLang="en-US" sz="2800" dirty="0">
                <a:solidFill>
                  <a:srgbClr val="FF00FF"/>
                </a:solidFill>
                <a:latin typeface="+mn-lt"/>
                <a:ea typeface="+mn-ea"/>
              </a:rPr>
              <a:t>扩展欧几里得算法求乘法逆元：</a:t>
            </a:r>
          </a:p>
          <a:p>
            <a:pPr marL="742950" lvl="1" indent="-285750"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CN" altLang="en-US" dirty="0">
                <a:solidFill>
                  <a:srgbClr val="0000FF"/>
                </a:solidFill>
                <a:latin typeface="+mn-lt"/>
                <a:ea typeface="+mn-ea"/>
              </a:rPr>
              <a:t>计算</a:t>
            </a:r>
            <a:r>
              <a:rPr kumimoji="0" lang="en-US" altLang="zh-CN" i="1" dirty="0">
                <a:solidFill>
                  <a:srgbClr val="0000FF"/>
                </a:solidFill>
                <a:latin typeface="Times New Roman" pitchFamily="18" charset="0"/>
                <a:ea typeface="+mn-ea"/>
              </a:rPr>
              <a:t>d</a:t>
            </a:r>
            <a:r>
              <a:rPr kumimoji="0" lang="en-US" altLang="zh-CN" dirty="0">
                <a:solidFill>
                  <a:srgbClr val="0000FF"/>
                </a:solidFill>
                <a:latin typeface="Times New Roman" pitchFamily="18" charset="0"/>
                <a:ea typeface="+mn-ea"/>
              </a:rPr>
              <a:t> mod </a:t>
            </a:r>
            <a:r>
              <a:rPr kumimoji="0" lang="en-US" altLang="zh-CN" i="1" dirty="0">
                <a:solidFill>
                  <a:srgbClr val="0000FF"/>
                </a:solidFill>
                <a:latin typeface="Times New Roman" pitchFamily="18" charset="0"/>
                <a:ea typeface="+mn-ea"/>
              </a:rPr>
              <a:t>f </a:t>
            </a:r>
            <a:r>
              <a:rPr kumimoji="0" lang="zh-CN" altLang="en-US" dirty="0">
                <a:solidFill>
                  <a:srgbClr val="0000FF"/>
                </a:solidFill>
                <a:latin typeface="+mn-lt"/>
                <a:ea typeface="+mn-ea"/>
              </a:rPr>
              <a:t>的逆元</a:t>
            </a:r>
          </a:p>
          <a:p>
            <a:pPr marL="742950" lvl="1" indent="-285750"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CN" dirty="0">
                <a:latin typeface="Times New Roman" pitchFamily="18" charset="0"/>
                <a:ea typeface="+mn-ea"/>
              </a:rPr>
              <a:t>1.  (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X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1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, 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X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2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, 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X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3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)</a:t>
            </a:r>
            <a:r>
              <a:rPr kumimoji="0" lang="en-US" altLang="zh-CN" dirty="0">
                <a:latin typeface="Times New Roman" pitchFamily="18" charset="0"/>
                <a:ea typeface="+mn-ea"/>
                <a:sym typeface="Symbol" pitchFamily="18" charset="2"/>
              </a:rPr>
              <a:t>(1, 0, </a:t>
            </a:r>
            <a:r>
              <a:rPr kumimoji="0" lang="en-US" altLang="zh-CN" i="1" dirty="0">
                <a:latin typeface="Times New Roman" pitchFamily="18" charset="0"/>
                <a:ea typeface="+mn-ea"/>
                <a:sym typeface="Symbol" pitchFamily="18" charset="2"/>
              </a:rPr>
              <a:t>f</a:t>
            </a:r>
            <a:r>
              <a:rPr kumimoji="0" lang="en-US" altLang="zh-CN" dirty="0">
                <a:latin typeface="Times New Roman" pitchFamily="18" charset="0"/>
                <a:ea typeface="+mn-ea"/>
                <a:sym typeface="Symbol" pitchFamily="18" charset="2"/>
              </a:rPr>
              <a:t>); 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(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Y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1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, 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Y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2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, 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Y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3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)</a:t>
            </a:r>
            <a:r>
              <a:rPr kumimoji="0" lang="en-US" altLang="zh-CN" dirty="0">
                <a:latin typeface="Times New Roman" pitchFamily="18" charset="0"/>
                <a:ea typeface="+mn-ea"/>
                <a:sym typeface="Symbol" pitchFamily="18" charset="2"/>
              </a:rPr>
              <a:t>(0, 1, </a:t>
            </a:r>
            <a:r>
              <a:rPr kumimoji="0" lang="en-US" altLang="zh-CN" i="1" dirty="0">
                <a:latin typeface="Times New Roman" pitchFamily="18" charset="0"/>
                <a:ea typeface="+mn-ea"/>
                <a:sym typeface="Symbol" pitchFamily="18" charset="2"/>
              </a:rPr>
              <a:t>d</a:t>
            </a:r>
            <a:r>
              <a:rPr kumimoji="0" lang="en-US" altLang="zh-CN" dirty="0">
                <a:latin typeface="Times New Roman" pitchFamily="18" charset="0"/>
                <a:ea typeface="+mn-ea"/>
                <a:sym typeface="Symbol" pitchFamily="18" charset="2"/>
              </a:rPr>
              <a:t>);</a:t>
            </a:r>
            <a:endParaRPr kumimoji="0" lang="en-US" altLang="en-US" dirty="0">
              <a:latin typeface="Times New Roman" pitchFamily="18" charset="0"/>
              <a:ea typeface="+mn-ea"/>
              <a:sym typeface="Symbol" pitchFamily="18" charset="2"/>
            </a:endParaRPr>
          </a:p>
          <a:p>
            <a:pPr marL="742950" lvl="1" indent="-285750"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CN" dirty="0">
                <a:latin typeface="Times New Roman" pitchFamily="18" charset="0"/>
                <a:ea typeface="+mn-ea"/>
                <a:sym typeface="Symbol" pitchFamily="18" charset="2"/>
              </a:rPr>
              <a:t>2.  if 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Y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3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=0, then return 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X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3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=</a:t>
            </a:r>
            <a:r>
              <a:rPr kumimoji="0" lang="en-US" altLang="zh-CN" dirty="0" err="1">
                <a:latin typeface="Times New Roman" pitchFamily="18" charset="0"/>
                <a:ea typeface="+mn-ea"/>
              </a:rPr>
              <a:t>gcd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(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f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, 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d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); no inverse</a:t>
            </a:r>
            <a:endParaRPr kumimoji="0" lang="en-US" altLang="en-US" dirty="0">
              <a:latin typeface="Times New Roman" pitchFamily="18" charset="0"/>
              <a:ea typeface="+mn-ea"/>
              <a:sym typeface="Symbol" pitchFamily="18" charset="2"/>
            </a:endParaRPr>
          </a:p>
          <a:p>
            <a:pPr marL="742950" lvl="1" indent="-285750"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CN" dirty="0">
                <a:latin typeface="Times New Roman" pitchFamily="18" charset="0"/>
                <a:ea typeface="+mn-ea"/>
                <a:sym typeface="Symbol" pitchFamily="18" charset="2"/>
              </a:rPr>
              <a:t>3.  if 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Y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3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=1, then return 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Y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3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=</a:t>
            </a:r>
            <a:r>
              <a:rPr kumimoji="0" lang="en-US" altLang="zh-CN" dirty="0" err="1">
                <a:latin typeface="Times New Roman" pitchFamily="18" charset="0"/>
                <a:ea typeface="+mn-ea"/>
              </a:rPr>
              <a:t>gcd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(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f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, 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d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); 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Y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2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=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d</a:t>
            </a:r>
            <a:r>
              <a:rPr kumimoji="0" lang="en-US" altLang="zh-CN" baseline="30000" dirty="0">
                <a:latin typeface="Times New Roman" pitchFamily="18" charset="0"/>
                <a:ea typeface="+mn-ea"/>
              </a:rPr>
              <a:t>-1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 mod 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f</a:t>
            </a:r>
          </a:p>
          <a:p>
            <a:pPr marL="742950" lvl="1" indent="-285750"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CN" dirty="0">
                <a:latin typeface="Times New Roman" pitchFamily="18" charset="0"/>
                <a:ea typeface="+mn-ea"/>
              </a:rPr>
              <a:t>4.  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Q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=</a:t>
            </a:r>
            <a:r>
              <a:rPr kumimoji="0" lang="en-US" altLang="zh-CN" dirty="0">
                <a:latin typeface="Times New Roman" pitchFamily="18" charset="0"/>
                <a:ea typeface="+mn-ea"/>
                <a:sym typeface="Symbol" pitchFamily="18" charset="2"/>
              </a:rPr>
              <a:t>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X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3</a:t>
            </a:r>
            <a:r>
              <a:rPr kumimoji="0" lang="en-US" altLang="zh-CN" dirty="0">
                <a:latin typeface="Times New Roman" pitchFamily="18" charset="0"/>
                <a:ea typeface="+mn-ea"/>
                <a:sym typeface="Symbol" pitchFamily="18" charset="2"/>
              </a:rPr>
              <a:t>/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Y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3</a:t>
            </a:r>
            <a:r>
              <a:rPr kumimoji="0" lang="en-US" altLang="zh-CN" dirty="0">
                <a:latin typeface="Times New Roman" pitchFamily="18" charset="0"/>
                <a:ea typeface="+mn-ea"/>
                <a:sym typeface="Symbol" pitchFamily="18" charset="2"/>
              </a:rPr>
              <a:t></a:t>
            </a:r>
          </a:p>
          <a:p>
            <a:pPr marL="742950" lvl="1" indent="-285750"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CN" dirty="0">
                <a:latin typeface="Times New Roman" pitchFamily="18" charset="0"/>
                <a:ea typeface="+mn-ea"/>
                <a:sym typeface="Symbol" pitchFamily="18" charset="2"/>
              </a:rPr>
              <a:t>5.  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(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T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1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, 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T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2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, 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T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3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)</a:t>
            </a:r>
            <a:r>
              <a:rPr kumimoji="0" lang="en-US" altLang="zh-CN" dirty="0">
                <a:latin typeface="Times New Roman" pitchFamily="18" charset="0"/>
                <a:ea typeface="+mn-ea"/>
                <a:sym typeface="Symbol" pitchFamily="18" charset="2"/>
              </a:rPr>
              <a:t>(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X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1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-QY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1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, 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X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2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-QY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2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, 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X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3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-QY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3</a:t>
            </a:r>
            <a:r>
              <a:rPr kumimoji="0" lang="en-US" altLang="zh-CN" dirty="0">
                <a:latin typeface="Times New Roman" pitchFamily="18" charset="0"/>
                <a:ea typeface="+mn-ea"/>
                <a:sym typeface="Symbol" pitchFamily="18" charset="2"/>
              </a:rPr>
              <a:t>); </a:t>
            </a:r>
          </a:p>
          <a:p>
            <a:pPr marL="742950" lvl="1" indent="-285750"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CN" dirty="0">
                <a:latin typeface="Times New Roman" pitchFamily="18" charset="0"/>
                <a:ea typeface="+mn-ea"/>
                <a:sym typeface="Symbol" pitchFamily="18" charset="2"/>
              </a:rPr>
              <a:t>6.  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(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X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1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, 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X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2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, 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X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3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)</a:t>
            </a:r>
            <a:r>
              <a:rPr kumimoji="0" lang="en-US" altLang="zh-CN" dirty="0">
                <a:latin typeface="Times New Roman" pitchFamily="18" charset="0"/>
                <a:ea typeface="+mn-ea"/>
                <a:sym typeface="Symbol" pitchFamily="18" charset="2"/>
              </a:rPr>
              <a:t>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(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Y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1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, 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Y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2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, 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Y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3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)</a:t>
            </a:r>
          </a:p>
          <a:p>
            <a:pPr marL="742950" lvl="1" indent="-285750"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CN" dirty="0">
                <a:latin typeface="Times New Roman" pitchFamily="18" charset="0"/>
                <a:ea typeface="+mn-ea"/>
              </a:rPr>
              <a:t>7.  (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Y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1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, 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Y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2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, 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Y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3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) </a:t>
            </a:r>
            <a:r>
              <a:rPr kumimoji="0" lang="en-US" altLang="zh-CN" dirty="0">
                <a:latin typeface="Times New Roman" pitchFamily="18" charset="0"/>
                <a:ea typeface="+mn-ea"/>
                <a:sym typeface="Symbol" pitchFamily="18" charset="2"/>
              </a:rPr>
              <a:t> 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(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T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1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, 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T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2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, 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T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3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)</a:t>
            </a:r>
          </a:p>
          <a:p>
            <a:pPr marL="742950" lvl="1" indent="-285750"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CN" dirty="0">
                <a:latin typeface="Times New Roman" pitchFamily="18" charset="0"/>
                <a:ea typeface="+mn-ea"/>
              </a:rPr>
              <a:t>8.  </a:t>
            </a:r>
            <a:r>
              <a:rPr kumimoji="0" lang="en-US" altLang="zh-CN" dirty="0" err="1">
                <a:latin typeface="Times New Roman" pitchFamily="18" charset="0"/>
                <a:ea typeface="+mn-ea"/>
              </a:rPr>
              <a:t>goto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 2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3. </a:t>
            </a:r>
            <a:r>
              <a:rPr lang="en-US" altLang="zh-CN" sz="6000" dirty="0" smtClean="0"/>
              <a:t>RSA</a:t>
            </a:r>
            <a:endParaRPr lang="zh-CN" altLang="en-US" sz="6000" dirty="0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769350" y="6477000"/>
            <a:ext cx="1054100" cy="304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16/20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655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38242" y="1285860"/>
            <a:ext cx="8229600" cy="78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FF00FF"/>
                </a:solidFill>
              </a:rPr>
              <a:t>例如：</a:t>
            </a:r>
            <a:r>
              <a:rPr kumimoji="0" lang="zh-CN" altLang="en-US" sz="2800" dirty="0">
                <a:solidFill>
                  <a:srgbClr val="FF00FF"/>
                </a:solidFill>
                <a:latin typeface="+mn-lt"/>
                <a:ea typeface="+mn-ea"/>
              </a:rPr>
              <a:t>扩展欧几里得算法求</a:t>
            </a:r>
            <a:r>
              <a:rPr kumimoji="0" lang="en-US" altLang="zh-CN" sz="2800" dirty="0">
                <a:solidFill>
                  <a:srgbClr val="FF00FF"/>
                </a:solidFill>
                <a:latin typeface="+mn-lt"/>
                <a:ea typeface="+mn-ea"/>
              </a:rPr>
              <a:t>550</a:t>
            </a:r>
            <a:r>
              <a:rPr kumimoji="0" lang="en-US" altLang="zh-CN" sz="2800" baseline="30000" dirty="0">
                <a:solidFill>
                  <a:srgbClr val="FF00FF"/>
                </a:solidFill>
                <a:latin typeface="+mn-lt"/>
                <a:ea typeface="+mn-ea"/>
              </a:rPr>
              <a:t>-1</a:t>
            </a:r>
            <a:r>
              <a:rPr kumimoji="0" lang="en-US" altLang="zh-CN" sz="2800" dirty="0">
                <a:solidFill>
                  <a:srgbClr val="FF00FF"/>
                </a:solidFill>
                <a:latin typeface="+mn-lt"/>
                <a:ea typeface="+mn-ea"/>
              </a:rPr>
              <a:t>mod1769</a:t>
            </a:r>
            <a:r>
              <a:rPr kumimoji="0" lang="zh-CN" altLang="en-US" sz="2800" dirty="0">
                <a:solidFill>
                  <a:srgbClr val="FF00FF"/>
                </a:solidFill>
                <a:latin typeface="+mn-lt"/>
                <a:ea typeface="+mn-ea"/>
              </a:rPr>
              <a:t>：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95348" y="1857364"/>
          <a:ext cx="7429552" cy="39624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206973"/>
                <a:gridCol w="650415"/>
                <a:gridCol w="928694"/>
                <a:gridCol w="928694"/>
                <a:gridCol w="928694"/>
                <a:gridCol w="928694"/>
                <a:gridCol w="928694"/>
                <a:gridCol w="92869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循环次数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Q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X1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X2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X3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Y1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Y2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Y3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-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-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1769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550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550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-3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119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-3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119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-4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74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-4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74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-16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45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-16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45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-9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29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-9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-45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16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-45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-23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74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13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-23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74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37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-119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37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-119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-171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550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23844" y="5929330"/>
            <a:ext cx="8786874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7938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zh-CN" dirty="0">
                <a:latin typeface="Times New Roman" pitchFamily="18" charset="0"/>
                <a:sym typeface="Symbol" pitchFamily="18" charset="2"/>
              </a:rPr>
              <a:t>if 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baseline="-25000" dirty="0">
                <a:latin typeface="Times New Roman" pitchFamily="18" charset="0"/>
              </a:rPr>
              <a:t>3</a:t>
            </a:r>
            <a:r>
              <a:rPr lang="en-US" altLang="zh-CN" dirty="0">
                <a:latin typeface="Times New Roman" pitchFamily="18" charset="0"/>
              </a:rPr>
              <a:t>=1, then return 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i="1" baseline="-25000" dirty="0">
                <a:latin typeface="Times New Roman" pitchFamily="18" charset="0"/>
              </a:rPr>
              <a:t>3</a:t>
            </a:r>
            <a:r>
              <a:rPr lang="en-US" altLang="zh-CN" dirty="0">
                <a:latin typeface="Times New Roman" pitchFamily="18" charset="0"/>
              </a:rPr>
              <a:t>=</a:t>
            </a:r>
            <a:r>
              <a:rPr lang="en-US" altLang="zh-CN" dirty="0" err="1">
                <a:latin typeface="Times New Roman" pitchFamily="18" charset="0"/>
              </a:rPr>
              <a:t>gcd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1769</a:t>
            </a:r>
            <a:r>
              <a:rPr lang="en-US" altLang="zh-CN" dirty="0">
                <a:latin typeface="Times New Roman" pitchFamily="18" charset="0"/>
              </a:rPr>
              <a:t>, 550) =</a:t>
            </a:r>
            <a:r>
              <a:rPr lang="en-US" altLang="zh-CN" i="1" dirty="0">
                <a:latin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</a:rPr>
              <a:t>; 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baseline="-25000" dirty="0">
                <a:latin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</a:rPr>
              <a:t>=</a:t>
            </a:r>
            <a:r>
              <a:rPr lang="en-US" altLang="zh-CN" i="1" dirty="0">
                <a:latin typeface="Times New Roman" pitchFamily="18" charset="0"/>
              </a:rPr>
              <a:t>550</a:t>
            </a:r>
            <a:r>
              <a:rPr lang="en-US" altLang="zh-CN" baseline="30000" dirty="0">
                <a:latin typeface="Times New Roman" pitchFamily="18" charset="0"/>
              </a:rPr>
              <a:t>-1</a:t>
            </a:r>
            <a:r>
              <a:rPr lang="en-US" altLang="zh-CN" dirty="0">
                <a:latin typeface="Times New Roman" pitchFamily="18" charset="0"/>
              </a:rPr>
              <a:t> mod </a:t>
            </a:r>
            <a:r>
              <a:rPr lang="en-US" altLang="zh-CN" i="1" dirty="0">
                <a:latin typeface="Times New Roman" pitchFamily="18" charset="0"/>
              </a:rPr>
              <a:t>1769=550</a:t>
            </a:r>
            <a:r>
              <a:rPr lang="zh-CN" altLang="en-US" i="1" dirty="0">
                <a:latin typeface="Times New Roman" pitchFamily="18" charset="0"/>
              </a:rPr>
              <a:t>。</a:t>
            </a:r>
            <a:endParaRPr lang="en-US" altLang="zh-CN" i="1" dirty="0">
              <a:latin typeface="Times New Roman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524504" y="2285992"/>
            <a:ext cx="3000396" cy="428628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738422" y="2643182"/>
            <a:ext cx="3000396" cy="428628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524504" y="2643182"/>
            <a:ext cx="3000396" cy="42862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738422" y="3000372"/>
            <a:ext cx="3000396" cy="42862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3. </a:t>
            </a:r>
            <a:r>
              <a:rPr lang="en-US" altLang="zh-CN" sz="6000" dirty="0" smtClean="0"/>
              <a:t>RSA</a:t>
            </a:r>
            <a:endParaRPr lang="zh-CN" altLang="en-US" sz="6000" dirty="0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769350" y="6477000"/>
            <a:ext cx="1054100" cy="304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17/20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242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3. </a:t>
            </a:r>
            <a:r>
              <a:rPr lang="en-US" altLang="zh-CN" sz="6000" dirty="0" smtClean="0"/>
              <a:t>RSA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18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3.3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RSA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例子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 </a:t>
            </a:r>
            <a:endParaRPr lang="en-AU" altLang="zh-CN" sz="26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Times New Roman" panose="02020603050405020304" pitchFamily="18" charset="0"/>
              </a:rPr>
              <a:t>给定</a:t>
            </a:r>
            <a:r>
              <a:rPr lang="zh-CN" altLang="en-US" dirty="0">
                <a:latin typeface="Times New Roman" panose="02020603050405020304" pitchFamily="18" charset="0"/>
              </a:rPr>
              <a:t>一个消息</a:t>
            </a:r>
            <a:r>
              <a:rPr lang="zh-CN" altLang="en-AU" dirty="0">
                <a:latin typeface="Times New Roman" panose="02020603050405020304" pitchFamily="18" charset="0"/>
              </a:rPr>
              <a:t> </a:t>
            </a:r>
            <a:r>
              <a:rPr lang="en-AU" altLang="zh-CN" i="1" dirty="0">
                <a:latin typeface="Times New Roman" panose="02020603050405020304" pitchFamily="18" charset="0"/>
              </a:rPr>
              <a:t>M</a:t>
            </a:r>
            <a:r>
              <a:rPr lang="en-AU" altLang="zh-CN" dirty="0">
                <a:latin typeface="Times New Roman" panose="02020603050405020304" pitchFamily="18" charset="0"/>
              </a:rPr>
              <a:t> = 88 (</a:t>
            </a:r>
            <a:r>
              <a:rPr lang="zh-CN" altLang="en-US" dirty="0">
                <a:latin typeface="Times New Roman" panose="02020603050405020304" pitchFamily="18" charset="0"/>
              </a:rPr>
              <a:t>注意</a:t>
            </a:r>
            <a:r>
              <a:rPr lang="zh-CN" altLang="en-AU" dirty="0">
                <a:latin typeface="Times New Roman" panose="02020603050405020304" pitchFamily="18" charset="0"/>
              </a:rPr>
              <a:t> </a:t>
            </a:r>
            <a:r>
              <a:rPr lang="en-AU" altLang="zh-CN" dirty="0">
                <a:latin typeface="Times New Roman" panose="02020603050405020304" pitchFamily="18" charset="0"/>
              </a:rPr>
              <a:t>88&lt;187)</a:t>
            </a: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加密</a:t>
            </a:r>
            <a:r>
              <a:rPr lang="en-AU" altLang="zh-CN" dirty="0">
                <a:latin typeface="Times New Roman" panose="02020603050405020304" pitchFamily="18" charset="0"/>
              </a:rPr>
              <a:t>:</a:t>
            </a:r>
          </a:p>
          <a:p>
            <a:pPr lvl="1" eaLnBrk="1" hangingPunct="1">
              <a:defRPr/>
            </a:pPr>
            <a:r>
              <a:rPr lang="en-AU" altLang="zh-CN" b="1" i="1" dirty="0" smtClean="0">
                <a:latin typeface="Times New Roman" panose="02020603050405020304" pitchFamily="18" charset="0"/>
                <a:ea typeface="+mn-ea"/>
              </a:rPr>
              <a:t>         C</a:t>
            </a:r>
            <a:r>
              <a:rPr lang="en-AU" altLang="zh-CN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dirty="0">
                <a:latin typeface="Times New Roman" panose="02020603050405020304" pitchFamily="18" charset="0"/>
                <a:ea typeface="+mn-ea"/>
              </a:rPr>
              <a:t>= 88</a:t>
            </a:r>
            <a:r>
              <a:rPr lang="en-AU" altLang="zh-CN" baseline="30000" dirty="0">
                <a:latin typeface="Times New Roman" panose="02020603050405020304" pitchFamily="18" charset="0"/>
                <a:ea typeface="+mn-ea"/>
              </a:rPr>
              <a:t>7</a:t>
            </a:r>
            <a:r>
              <a:rPr lang="en-AU" altLang="zh-CN" dirty="0">
                <a:latin typeface="Times New Roman" panose="02020603050405020304" pitchFamily="18" charset="0"/>
                <a:ea typeface="+mn-ea"/>
              </a:rPr>
              <a:t> mod 187 = 11 </a:t>
            </a: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解密</a:t>
            </a:r>
            <a:r>
              <a:rPr lang="en-AU" altLang="zh-CN" dirty="0">
                <a:latin typeface="Times New Roman" panose="02020603050405020304" pitchFamily="18" charset="0"/>
              </a:rPr>
              <a:t>:</a:t>
            </a:r>
          </a:p>
          <a:p>
            <a:pPr lvl="1" eaLnBrk="1" hangingPunct="1">
              <a:defRPr/>
            </a:pPr>
            <a:r>
              <a:rPr lang="en-AU" altLang="zh-CN" b="1" i="1" dirty="0" smtClean="0">
                <a:latin typeface="Times New Roman" panose="02020603050405020304" pitchFamily="18" charset="0"/>
                <a:ea typeface="+mn-ea"/>
              </a:rPr>
              <a:t>        M</a:t>
            </a:r>
            <a:r>
              <a:rPr lang="en-AU" altLang="zh-CN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dirty="0">
                <a:latin typeface="Times New Roman" panose="02020603050405020304" pitchFamily="18" charset="0"/>
                <a:ea typeface="+mn-ea"/>
              </a:rPr>
              <a:t>= 11</a:t>
            </a:r>
            <a:r>
              <a:rPr lang="en-AU" altLang="zh-CN" baseline="30000" dirty="0">
                <a:latin typeface="Times New Roman" panose="02020603050405020304" pitchFamily="18" charset="0"/>
                <a:ea typeface="+mn-ea"/>
              </a:rPr>
              <a:t>23</a:t>
            </a:r>
            <a:r>
              <a:rPr lang="en-AU" altLang="zh-CN" dirty="0">
                <a:latin typeface="Times New Roman" panose="02020603050405020304" pitchFamily="18" charset="0"/>
                <a:ea typeface="+mn-ea"/>
              </a:rPr>
              <a:t> mod 187 = 88 </a:t>
            </a:r>
            <a:endParaRPr lang="en-AU" altLang="zh-CN" sz="2800" dirty="0">
              <a:latin typeface="Times New Roman" panose="02020603050405020304" pitchFamily="18" charset="0"/>
              <a:ea typeface="+mn-ea"/>
            </a:endParaRPr>
          </a:p>
          <a:p>
            <a:pPr marL="0" lvl="1" indent="0" eaLnBrk="1" hangingPunct="1">
              <a:buClr>
                <a:schemeClr val="folHlink"/>
              </a:buClr>
              <a:buSzPct val="60000"/>
              <a:defRPr/>
            </a:pPr>
            <a:endParaRPr lang="en-AU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endParaRPr lang="en-AU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33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3. </a:t>
            </a:r>
            <a:r>
              <a:rPr lang="en-US" altLang="zh-CN" sz="6000" dirty="0" smtClean="0"/>
              <a:t>RSA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19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3.4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RSA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安全分析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 </a:t>
            </a:r>
            <a:endParaRPr lang="en-AU" altLang="zh-CN" sz="2600" dirty="0">
              <a:latin typeface="Times New Roman" panose="02020603050405020304" pitchFamily="18" charset="0"/>
            </a:endParaRP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穷举搜索攻击</a:t>
            </a:r>
            <a:endParaRPr lang="en-US" altLang="zh-CN" b="1" dirty="0" smtClean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试遍所有可能的私钥，所以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e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和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d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的比特数越大，算法越安全，同时运算更复杂，系统运行更慢。</a:t>
            </a:r>
            <a:endParaRPr lang="en-US" altLang="zh-CN" b="1" dirty="0">
              <a:latin typeface="Times New Roman" panose="02020603050405020304" pitchFamily="18" charset="0"/>
              <a:ea typeface="+mn-ea"/>
            </a:endParaRP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分析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RSA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密码算法</a:t>
            </a:r>
            <a:endParaRPr lang="en-US" altLang="zh-CN" b="1" dirty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主要重点在于如何分解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n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为两个素数。由于大数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</a:rPr>
              <a:t>n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具有很大的素因子，因式分解问题非常困难。目前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1024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比特的密钥安全强度足够了。</a:t>
            </a:r>
            <a:endParaRPr lang="en-AU" altLang="zh-CN" b="1" dirty="0">
              <a:latin typeface="Times New Roman" panose="02020603050405020304" pitchFamily="18" charset="0"/>
              <a:ea typeface="+mn-ea"/>
            </a:endParaRPr>
          </a:p>
          <a:p>
            <a:pPr eaLnBrk="1" hangingPunct="1">
              <a:defRPr/>
            </a:pPr>
            <a:endParaRPr lang="en-AU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65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pPr algn="ctr"/>
            <a:r>
              <a:rPr lang="zh-CN" altLang="en-US" sz="8000" dirty="0" smtClean="0"/>
              <a:t>大  纲</a:t>
            </a:r>
            <a:endParaRPr lang="zh-CN" altLang="en-US" sz="8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对称密码的限制</a:t>
            </a:r>
            <a:endParaRPr lang="en-US" altLang="zh-CN" dirty="0" smtClean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公钥密码</a:t>
            </a:r>
            <a:endParaRPr lang="en-US" altLang="zh-CN" dirty="0" smtClean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US" altLang="zh-CN" dirty="0" smtClean="0"/>
              <a:t>RSA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60912" y="2852936"/>
            <a:ext cx="2088232" cy="1224136"/>
          </a:xfrm>
        </p:spPr>
        <p:txBody>
          <a:bodyPr/>
          <a:lstStyle/>
          <a:p>
            <a:pPr eaLnBrk="1" hangingPunct="1"/>
            <a:r>
              <a:rPr lang="en-US" altLang="zh-CN" sz="6000" kern="10" dirty="0">
                <a:solidFill>
                  <a:srgbClr val="FFFF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CN" altLang="en-US" sz="5800" dirty="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20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93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对称密码的限制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3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1.1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对称密码存在的限制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en-US" altLang="zh-CN" kern="0" dirty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en-US" altLang="zh-CN" sz="2600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en-US" altLang="zh-CN" sz="2600" kern="0" dirty="0" smtClean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600" kern="0" dirty="0" smtClean="0">
                <a:latin typeface="+mn-ea"/>
              </a:rPr>
              <a:t>发送方和接收方共享一个密钥，当参与人数足够多时，密钥分发与管理是一个难题。</a:t>
            </a:r>
            <a:endParaRPr lang="en-US" altLang="zh-CN" sz="2600" kern="0" dirty="0" smtClean="0">
              <a:latin typeface="+mn-ea"/>
            </a:endParaRPr>
          </a:p>
          <a:p>
            <a:pPr marL="457200" indent="-457200" eaLnBrk="1" hangingPunct="1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600" kern="0" dirty="0" smtClean="0">
                <a:latin typeface="+mn-ea"/>
              </a:rPr>
              <a:t>通讯双方地位是平等的，无法保证确实由某一方发送，缺少抗抵赖功能。</a:t>
            </a:r>
            <a:endParaRPr lang="en-US" altLang="zh-CN" sz="2600" kern="0" dirty="0" smtClean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208584" y="3410520"/>
            <a:ext cx="1716808" cy="792087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75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保密文件（明文</a:t>
            </a:r>
            <a:r>
              <a:rPr kumimoji="1" lang="en-US" altLang="zh-CN" sz="15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zh-CN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）</a:t>
            </a:r>
            <a:endParaRPr kumimoji="1" lang="en-US" altLang="zh-CN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————————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err="1" smtClean="0"/>
              <a:t>xxxxxxxxxxxxxx</a:t>
            </a:r>
            <a:endParaRPr lang="en-US" altLang="zh-CN" sz="1400" dirty="0" smtClean="0"/>
          </a:p>
        </p:txBody>
      </p:sp>
      <p:sp>
        <p:nvSpPr>
          <p:cNvPr id="8" name="矩形 7"/>
          <p:cNvSpPr/>
          <p:nvPr/>
        </p:nvSpPr>
        <p:spPr bwMode="auto">
          <a:xfrm>
            <a:off x="7484664" y="3429000"/>
            <a:ext cx="1716808" cy="741943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75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zh-CN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保密文件（明文</a:t>
            </a:r>
            <a:r>
              <a:rPr lang="en-US" altLang="zh-CN" sz="1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zh-CN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）</a:t>
            </a:r>
            <a:endParaRPr kumimoji="1" lang="en-US" altLang="zh-CN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————————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err="1" smtClean="0"/>
              <a:t>xxxxxxxxxxxxxx</a:t>
            </a:r>
            <a:endParaRPr lang="en-US" altLang="zh-CN" sz="1400" dirty="0" smtClean="0"/>
          </a:p>
        </p:txBody>
      </p:sp>
      <p:cxnSp>
        <p:nvCxnSpPr>
          <p:cNvPr id="9" name="直接箭头连接符 8"/>
          <p:cNvCxnSpPr>
            <a:stCxn id="6" idx="3"/>
          </p:cNvCxnSpPr>
          <p:nvPr/>
        </p:nvCxnSpPr>
        <p:spPr bwMode="auto">
          <a:xfrm flipV="1">
            <a:off x="2925392" y="3801918"/>
            <a:ext cx="587448" cy="464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矩形 9"/>
          <p:cNvSpPr/>
          <p:nvPr/>
        </p:nvSpPr>
        <p:spPr bwMode="auto">
          <a:xfrm>
            <a:off x="3524224" y="3410520"/>
            <a:ext cx="1152128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52216" y="3617252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加密算法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E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12" name="直接箭头连接符 11"/>
          <p:cNvCxnSpPr>
            <a:stCxn id="20" idx="27"/>
            <a:endCxn id="10" idx="0"/>
          </p:cNvCxnSpPr>
          <p:nvPr/>
        </p:nvCxnSpPr>
        <p:spPr bwMode="auto">
          <a:xfrm>
            <a:off x="4097230" y="3212428"/>
            <a:ext cx="3058" cy="198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/>
          <p:nvPr/>
        </p:nvCxnSpPr>
        <p:spPr bwMode="auto">
          <a:xfrm>
            <a:off x="4676352" y="3806564"/>
            <a:ext cx="96928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/>
          <p:cNvSpPr/>
          <p:nvPr/>
        </p:nvSpPr>
        <p:spPr bwMode="auto">
          <a:xfrm>
            <a:off x="5645640" y="3429000"/>
            <a:ext cx="1152128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81144" y="3671736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解密算法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D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16" name="直接箭头连接符 15"/>
          <p:cNvCxnSpPr>
            <a:stCxn id="21" idx="27"/>
            <a:endCxn id="14" idx="0"/>
          </p:cNvCxnSpPr>
          <p:nvPr/>
        </p:nvCxnSpPr>
        <p:spPr bwMode="auto">
          <a:xfrm flipH="1">
            <a:off x="6221704" y="3212428"/>
            <a:ext cx="1511" cy="2165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/>
          <p:cNvSpPr txBox="1"/>
          <p:nvPr/>
        </p:nvSpPr>
        <p:spPr>
          <a:xfrm>
            <a:off x="4748360" y="337451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密文</a:t>
            </a:r>
            <a:r>
              <a:rPr lang="en-US" altLang="zh-CN" sz="1800" b="1" i="1" dirty="0" smtClean="0">
                <a:latin typeface="Times New Roman" panose="02020603050405020304" pitchFamily="18" charset="0"/>
                <a:ea typeface="+mn-ea"/>
              </a:rPr>
              <a:t>C</a:t>
            </a:r>
            <a:endParaRPr lang="zh-CN" altLang="en-US" sz="1800" b="1" i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6797768" y="3789040"/>
            <a:ext cx="68689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Freeform 11"/>
          <p:cNvSpPr>
            <a:spLocks/>
          </p:cNvSpPr>
          <p:nvPr/>
        </p:nvSpPr>
        <p:spPr bwMode="auto">
          <a:xfrm>
            <a:off x="3956272" y="2626079"/>
            <a:ext cx="310903" cy="586897"/>
          </a:xfrm>
          <a:custGeom>
            <a:avLst/>
            <a:gdLst>
              <a:gd name="T0" fmla="*/ 350 w 547"/>
              <a:gd name="T1" fmla="*/ 0 h 1071"/>
              <a:gd name="T2" fmla="*/ 186 w 547"/>
              <a:gd name="T3" fmla="*/ 0 h 1071"/>
              <a:gd name="T4" fmla="*/ 217 w 547"/>
              <a:gd name="T5" fmla="*/ 41 h 1071"/>
              <a:gd name="T6" fmla="*/ 312 w 547"/>
              <a:gd name="T7" fmla="*/ 41 h 1071"/>
              <a:gd name="T8" fmla="*/ 348 w 547"/>
              <a:gd name="T9" fmla="*/ 106 h 1071"/>
              <a:gd name="T10" fmla="*/ 183 w 547"/>
              <a:gd name="T11" fmla="*/ 106 h 1071"/>
              <a:gd name="T12" fmla="*/ 217 w 547"/>
              <a:gd name="T13" fmla="*/ 42 h 1071"/>
              <a:gd name="T14" fmla="*/ 186 w 547"/>
              <a:gd name="T15" fmla="*/ 1 h 1071"/>
              <a:gd name="T16" fmla="*/ 128 w 547"/>
              <a:gd name="T17" fmla="*/ 102 h 1071"/>
              <a:gd name="T18" fmla="*/ 97 w 547"/>
              <a:gd name="T19" fmla="*/ 102 h 1071"/>
              <a:gd name="T20" fmla="*/ 86 w 547"/>
              <a:gd name="T21" fmla="*/ 137 h 1071"/>
              <a:gd name="T22" fmla="*/ 37 w 547"/>
              <a:gd name="T23" fmla="*/ 137 h 1071"/>
              <a:gd name="T24" fmla="*/ 36 w 547"/>
              <a:gd name="T25" fmla="*/ 162 h 1071"/>
              <a:gd name="T26" fmla="*/ 17 w 547"/>
              <a:gd name="T27" fmla="*/ 162 h 1071"/>
              <a:gd name="T28" fmla="*/ 0 w 547"/>
              <a:gd name="T29" fmla="*/ 162 h 1071"/>
              <a:gd name="T30" fmla="*/ 0 w 547"/>
              <a:gd name="T31" fmla="*/ 312 h 1071"/>
              <a:gd name="T32" fmla="*/ 37 w 547"/>
              <a:gd name="T33" fmla="*/ 313 h 1071"/>
              <a:gd name="T34" fmla="*/ 37 w 547"/>
              <a:gd name="T35" fmla="*/ 343 h 1071"/>
              <a:gd name="T36" fmla="*/ 84 w 547"/>
              <a:gd name="T37" fmla="*/ 343 h 1071"/>
              <a:gd name="T38" fmla="*/ 97 w 547"/>
              <a:gd name="T39" fmla="*/ 381 h 1071"/>
              <a:gd name="T40" fmla="*/ 122 w 547"/>
              <a:gd name="T41" fmla="*/ 382 h 1071"/>
              <a:gd name="T42" fmla="*/ 125 w 547"/>
              <a:gd name="T43" fmla="*/ 458 h 1071"/>
              <a:gd name="T44" fmla="*/ 141 w 547"/>
              <a:gd name="T45" fmla="*/ 458 h 1071"/>
              <a:gd name="T46" fmla="*/ 146 w 547"/>
              <a:gd name="T47" fmla="*/ 464 h 1071"/>
              <a:gd name="T48" fmla="*/ 146 w 547"/>
              <a:gd name="T49" fmla="*/ 545 h 1071"/>
              <a:gd name="T50" fmla="*/ 178 w 547"/>
              <a:gd name="T51" fmla="*/ 545 h 1071"/>
              <a:gd name="T52" fmla="*/ 176 w 547"/>
              <a:gd name="T53" fmla="*/ 1002 h 1071"/>
              <a:gd name="T54" fmla="*/ 248 w 547"/>
              <a:gd name="T55" fmla="*/ 1070 h 1071"/>
              <a:gd name="T56" fmla="*/ 341 w 547"/>
              <a:gd name="T57" fmla="*/ 991 h 1071"/>
              <a:gd name="T58" fmla="*/ 308 w 547"/>
              <a:gd name="T59" fmla="*/ 969 h 1071"/>
              <a:gd name="T60" fmla="*/ 308 w 547"/>
              <a:gd name="T61" fmla="*/ 942 h 1071"/>
              <a:gd name="T62" fmla="*/ 341 w 547"/>
              <a:gd name="T63" fmla="*/ 918 h 1071"/>
              <a:gd name="T64" fmla="*/ 308 w 547"/>
              <a:gd name="T65" fmla="*/ 897 h 1071"/>
              <a:gd name="T66" fmla="*/ 313 w 547"/>
              <a:gd name="T67" fmla="*/ 889 h 1071"/>
              <a:gd name="T68" fmla="*/ 342 w 547"/>
              <a:gd name="T69" fmla="*/ 870 h 1071"/>
              <a:gd name="T70" fmla="*/ 347 w 547"/>
              <a:gd name="T71" fmla="*/ 812 h 1071"/>
              <a:gd name="T72" fmla="*/ 351 w 547"/>
              <a:gd name="T73" fmla="*/ 807 h 1071"/>
              <a:gd name="T74" fmla="*/ 307 w 547"/>
              <a:gd name="T75" fmla="*/ 772 h 1071"/>
              <a:gd name="T76" fmla="*/ 307 w 547"/>
              <a:gd name="T77" fmla="*/ 742 h 1071"/>
              <a:gd name="T78" fmla="*/ 342 w 547"/>
              <a:gd name="T79" fmla="*/ 708 h 1071"/>
              <a:gd name="T80" fmla="*/ 308 w 547"/>
              <a:gd name="T81" fmla="*/ 677 h 1071"/>
              <a:gd name="T82" fmla="*/ 308 w 547"/>
              <a:gd name="T83" fmla="*/ 646 h 1071"/>
              <a:gd name="T84" fmla="*/ 341 w 547"/>
              <a:gd name="T85" fmla="*/ 606 h 1071"/>
              <a:gd name="T86" fmla="*/ 347 w 547"/>
              <a:gd name="T87" fmla="*/ 542 h 1071"/>
              <a:gd name="T88" fmla="*/ 387 w 547"/>
              <a:gd name="T89" fmla="*/ 542 h 1071"/>
              <a:gd name="T90" fmla="*/ 387 w 547"/>
              <a:gd name="T91" fmla="*/ 455 h 1071"/>
              <a:gd name="T92" fmla="*/ 411 w 547"/>
              <a:gd name="T93" fmla="*/ 455 h 1071"/>
              <a:gd name="T94" fmla="*/ 411 w 547"/>
              <a:gd name="T95" fmla="*/ 378 h 1071"/>
              <a:gd name="T96" fmla="*/ 438 w 547"/>
              <a:gd name="T97" fmla="*/ 378 h 1071"/>
              <a:gd name="T98" fmla="*/ 450 w 547"/>
              <a:gd name="T99" fmla="*/ 341 h 1071"/>
              <a:gd name="T100" fmla="*/ 505 w 547"/>
              <a:gd name="T101" fmla="*/ 341 h 1071"/>
              <a:gd name="T102" fmla="*/ 505 w 547"/>
              <a:gd name="T103" fmla="*/ 310 h 1071"/>
              <a:gd name="T104" fmla="*/ 546 w 547"/>
              <a:gd name="T105" fmla="*/ 310 h 1071"/>
              <a:gd name="T106" fmla="*/ 546 w 547"/>
              <a:gd name="T107" fmla="*/ 159 h 1071"/>
              <a:gd name="T108" fmla="*/ 506 w 547"/>
              <a:gd name="T109" fmla="*/ 159 h 1071"/>
              <a:gd name="T110" fmla="*/ 506 w 547"/>
              <a:gd name="T111" fmla="*/ 137 h 1071"/>
              <a:gd name="T112" fmla="*/ 459 w 547"/>
              <a:gd name="T113" fmla="*/ 137 h 1071"/>
              <a:gd name="T114" fmla="*/ 449 w 547"/>
              <a:gd name="T115" fmla="*/ 127 h 1071"/>
              <a:gd name="T116" fmla="*/ 438 w 547"/>
              <a:gd name="T117" fmla="*/ 102 h 1071"/>
              <a:gd name="T118" fmla="*/ 411 w 547"/>
              <a:gd name="T119" fmla="*/ 102 h 1071"/>
              <a:gd name="T120" fmla="*/ 350 w 547"/>
              <a:gd name="T121" fmla="*/ 0 h 107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547"/>
              <a:gd name="T184" fmla="*/ 0 h 1071"/>
              <a:gd name="T185" fmla="*/ 547 w 547"/>
              <a:gd name="T186" fmla="*/ 1071 h 107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547" h="1071">
                <a:moveTo>
                  <a:pt x="350" y="0"/>
                </a:moveTo>
                <a:lnTo>
                  <a:pt x="186" y="0"/>
                </a:lnTo>
                <a:lnTo>
                  <a:pt x="217" y="41"/>
                </a:lnTo>
                <a:lnTo>
                  <a:pt x="312" y="41"/>
                </a:lnTo>
                <a:lnTo>
                  <a:pt x="348" y="106"/>
                </a:lnTo>
                <a:lnTo>
                  <a:pt x="183" y="106"/>
                </a:lnTo>
                <a:lnTo>
                  <a:pt x="217" y="42"/>
                </a:lnTo>
                <a:lnTo>
                  <a:pt x="186" y="1"/>
                </a:lnTo>
                <a:lnTo>
                  <a:pt x="128" y="102"/>
                </a:lnTo>
                <a:lnTo>
                  <a:pt x="97" y="102"/>
                </a:lnTo>
                <a:lnTo>
                  <a:pt x="86" y="137"/>
                </a:lnTo>
                <a:lnTo>
                  <a:pt x="37" y="137"/>
                </a:lnTo>
                <a:lnTo>
                  <a:pt x="36" y="162"/>
                </a:lnTo>
                <a:lnTo>
                  <a:pt x="17" y="162"/>
                </a:lnTo>
                <a:lnTo>
                  <a:pt x="0" y="162"/>
                </a:lnTo>
                <a:lnTo>
                  <a:pt x="0" y="312"/>
                </a:lnTo>
                <a:lnTo>
                  <a:pt x="37" y="313"/>
                </a:lnTo>
                <a:lnTo>
                  <a:pt x="37" y="343"/>
                </a:lnTo>
                <a:lnTo>
                  <a:pt x="84" y="343"/>
                </a:lnTo>
                <a:lnTo>
                  <a:pt x="97" y="381"/>
                </a:lnTo>
                <a:lnTo>
                  <a:pt x="122" y="382"/>
                </a:lnTo>
                <a:lnTo>
                  <a:pt x="125" y="458"/>
                </a:lnTo>
                <a:lnTo>
                  <a:pt x="141" y="458"/>
                </a:lnTo>
                <a:lnTo>
                  <a:pt x="146" y="464"/>
                </a:lnTo>
                <a:lnTo>
                  <a:pt x="146" y="545"/>
                </a:lnTo>
                <a:lnTo>
                  <a:pt x="178" y="545"/>
                </a:lnTo>
                <a:lnTo>
                  <a:pt x="176" y="1002"/>
                </a:lnTo>
                <a:lnTo>
                  <a:pt x="248" y="1070"/>
                </a:lnTo>
                <a:lnTo>
                  <a:pt x="341" y="991"/>
                </a:lnTo>
                <a:lnTo>
                  <a:pt x="308" y="969"/>
                </a:lnTo>
                <a:lnTo>
                  <a:pt x="308" y="942"/>
                </a:lnTo>
                <a:lnTo>
                  <a:pt x="341" y="918"/>
                </a:lnTo>
                <a:lnTo>
                  <a:pt x="308" y="897"/>
                </a:lnTo>
                <a:lnTo>
                  <a:pt x="313" y="889"/>
                </a:lnTo>
                <a:lnTo>
                  <a:pt x="342" y="870"/>
                </a:lnTo>
                <a:lnTo>
                  <a:pt x="347" y="812"/>
                </a:lnTo>
                <a:lnTo>
                  <a:pt x="351" y="807"/>
                </a:lnTo>
                <a:lnTo>
                  <a:pt x="307" y="772"/>
                </a:lnTo>
                <a:lnTo>
                  <a:pt x="307" y="742"/>
                </a:lnTo>
                <a:lnTo>
                  <a:pt x="342" y="708"/>
                </a:lnTo>
                <a:lnTo>
                  <a:pt x="308" y="677"/>
                </a:lnTo>
                <a:lnTo>
                  <a:pt x="308" y="646"/>
                </a:lnTo>
                <a:lnTo>
                  <a:pt x="341" y="606"/>
                </a:lnTo>
                <a:lnTo>
                  <a:pt x="347" y="542"/>
                </a:lnTo>
                <a:lnTo>
                  <a:pt x="387" y="542"/>
                </a:lnTo>
                <a:lnTo>
                  <a:pt x="387" y="455"/>
                </a:lnTo>
                <a:lnTo>
                  <a:pt x="411" y="455"/>
                </a:lnTo>
                <a:lnTo>
                  <a:pt x="411" y="378"/>
                </a:lnTo>
                <a:lnTo>
                  <a:pt x="438" y="378"/>
                </a:lnTo>
                <a:lnTo>
                  <a:pt x="450" y="341"/>
                </a:lnTo>
                <a:lnTo>
                  <a:pt x="505" y="341"/>
                </a:lnTo>
                <a:lnTo>
                  <a:pt x="505" y="310"/>
                </a:lnTo>
                <a:lnTo>
                  <a:pt x="546" y="310"/>
                </a:lnTo>
                <a:lnTo>
                  <a:pt x="546" y="159"/>
                </a:lnTo>
                <a:lnTo>
                  <a:pt x="506" y="159"/>
                </a:lnTo>
                <a:lnTo>
                  <a:pt x="506" y="137"/>
                </a:lnTo>
                <a:lnTo>
                  <a:pt x="459" y="137"/>
                </a:lnTo>
                <a:lnTo>
                  <a:pt x="449" y="127"/>
                </a:lnTo>
                <a:lnTo>
                  <a:pt x="438" y="102"/>
                </a:lnTo>
                <a:lnTo>
                  <a:pt x="411" y="102"/>
                </a:lnTo>
                <a:lnTo>
                  <a:pt x="350" y="0"/>
                </a:lnTo>
              </a:path>
            </a:pathLst>
          </a:custGeom>
          <a:solidFill>
            <a:srgbClr val="438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11"/>
          <p:cNvSpPr>
            <a:spLocks/>
          </p:cNvSpPr>
          <p:nvPr/>
        </p:nvSpPr>
        <p:spPr bwMode="auto">
          <a:xfrm>
            <a:off x="6082257" y="2626079"/>
            <a:ext cx="310903" cy="586897"/>
          </a:xfrm>
          <a:custGeom>
            <a:avLst/>
            <a:gdLst>
              <a:gd name="T0" fmla="*/ 350 w 547"/>
              <a:gd name="T1" fmla="*/ 0 h 1071"/>
              <a:gd name="T2" fmla="*/ 186 w 547"/>
              <a:gd name="T3" fmla="*/ 0 h 1071"/>
              <a:gd name="T4" fmla="*/ 217 w 547"/>
              <a:gd name="T5" fmla="*/ 41 h 1071"/>
              <a:gd name="T6" fmla="*/ 312 w 547"/>
              <a:gd name="T7" fmla="*/ 41 h 1071"/>
              <a:gd name="T8" fmla="*/ 348 w 547"/>
              <a:gd name="T9" fmla="*/ 106 h 1071"/>
              <a:gd name="T10" fmla="*/ 183 w 547"/>
              <a:gd name="T11" fmla="*/ 106 h 1071"/>
              <a:gd name="T12" fmla="*/ 217 w 547"/>
              <a:gd name="T13" fmla="*/ 42 h 1071"/>
              <a:gd name="T14" fmla="*/ 186 w 547"/>
              <a:gd name="T15" fmla="*/ 1 h 1071"/>
              <a:gd name="T16" fmla="*/ 128 w 547"/>
              <a:gd name="T17" fmla="*/ 102 h 1071"/>
              <a:gd name="T18" fmla="*/ 97 w 547"/>
              <a:gd name="T19" fmla="*/ 102 h 1071"/>
              <a:gd name="T20" fmla="*/ 86 w 547"/>
              <a:gd name="T21" fmla="*/ 137 h 1071"/>
              <a:gd name="T22" fmla="*/ 37 w 547"/>
              <a:gd name="T23" fmla="*/ 137 h 1071"/>
              <a:gd name="T24" fmla="*/ 36 w 547"/>
              <a:gd name="T25" fmla="*/ 162 h 1071"/>
              <a:gd name="T26" fmla="*/ 17 w 547"/>
              <a:gd name="T27" fmla="*/ 162 h 1071"/>
              <a:gd name="T28" fmla="*/ 0 w 547"/>
              <a:gd name="T29" fmla="*/ 162 h 1071"/>
              <a:gd name="T30" fmla="*/ 0 w 547"/>
              <a:gd name="T31" fmla="*/ 312 h 1071"/>
              <a:gd name="T32" fmla="*/ 37 w 547"/>
              <a:gd name="T33" fmla="*/ 313 h 1071"/>
              <a:gd name="T34" fmla="*/ 37 w 547"/>
              <a:gd name="T35" fmla="*/ 343 h 1071"/>
              <a:gd name="T36" fmla="*/ 84 w 547"/>
              <a:gd name="T37" fmla="*/ 343 h 1071"/>
              <a:gd name="T38" fmla="*/ 97 w 547"/>
              <a:gd name="T39" fmla="*/ 381 h 1071"/>
              <a:gd name="T40" fmla="*/ 122 w 547"/>
              <a:gd name="T41" fmla="*/ 382 h 1071"/>
              <a:gd name="T42" fmla="*/ 125 w 547"/>
              <a:gd name="T43" fmla="*/ 458 h 1071"/>
              <a:gd name="T44" fmla="*/ 141 w 547"/>
              <a:gd name="T45" fmla="*/ 458 h 1071"/>
              <a:gd name="T46" fmla="*/ 146 w 547"/>
              <a:gd name="T47" fmla="*/ 464 h 1071"/>
              <a:gd name="T48" fmla="*/ 146 w 547"/>
              <a:gd name="T49" fmla="*/ 545 h 1071"/>
              <a:gd name="T50" fmla="*/ 178 w 547"/>
              <a:gd name="T51" fmla="*/ 545 h 1071"/>
              <a:gd name="T52" fmla="*/ 176 w 547"/>
              <a:gd name="T53" fmla="*/ 1002 h 1071"/>
              <a:gd name="T54" fmla="*/ 248 w 547"/>
              <a:gd name="T55" fmla="*/ 1070 h 1071"/>
              <a:gd name="T56" fmla="*/ 341 w 547"/>
              <a:gd name="T57" fmla="*/ 991 h 1071"/>
              <a:gd name="T58" fmla="*/ 308 w 547"/>
              <a:gd name="T59" fmla="*/ 969 h 1071"/>
              <a:gd name="T60" fmla="*/ 308 w 547"/>
              <a:gd name="T61" fmla="*/ 942 h 1071"/>
              <a:gd name="T62" fmla="*/ 341 w 547"/>
              <a:gd name="T63" fmla="*/ 918 h 1071"/>
              <a:gd name="T64" fmla="*/ 308 w 547"/>
              <a:gd name="T65" fmla="*/ 897 h 1071"/>
              <a:gd name="T66" fmla="*/ 313 w 547"/>
              <a:gd name="T67" fmla="*/ 889 h 1071"/>
              <a:gd name="T68" fmla="*/ 342 w 547"/>
              <a:gd name="T69" fmla="*/ 870 h 1071"/>
              <a:gd name="T70" fmla="*/ 347 w 547"/>
              <a:gd name="T71" fmla="*/ 812 h 1071"/>
              <a:gd name="T72" fmla="*/ 351 w 547"/>
              <a:gd name="T73" fmla="*/ 807 h 1071"/>
              <a:gd name="T74" fmla="*/ 307 w 547"/>
              <a:gd name="T75" fmla="*/ 772 h 1071"/>
              <a:gd name="T76" fmla="*/ 307 w 547"/>
              <a:gd name="T77" fmla="*/ 742 h 1071"/>
              <a:gd name="T78" fmla="*/ 342 w 547"/>
              <a:gd name="T79" fmla="*/ 708 h 1071"/>
              <a:gd name="T80" fmla="*/ 308 w 547"/>
              <a:gd name="T81" fmla="*/ 677 h 1071"/>
              <a:gd name="T82" fmla="*/ 308 w 547"/>
              <a:gd name="T83" fmla="*/ 646 h 1071"/>
              <a:gd name="T84" fmla="*/ 341 w 547"/>
              <a:gd name="T85" fmla="*/ 606 h 1071"/>
              <a:gd name="T86" fmla="*/ 347 w 547"/>
              <a:gd name="T87" fmla="*/ 542 h 1071"/>
              <a:gd name="T88" fmla="*/ 387 w 547"/>
              <a:gd name="T89" fmla="*/ 542 h 1071"/>
              <a:gd name="T90" fmla="*/ 387 w 547"/>
              <a:gd name="T91" fmla="*/ 455 h 1071"/>
              <a:gd name="T92" fmla="*/ 411 w 547"/>
              <a:gd name="T93" fmla="*/ 455 h 1071"/>
              <a:gd name="T94" fmla="*/ 411 w 547"/>
              <a:gd name="T95" fmla="*/ 378 h 1071"/>
              <a:gd name="T96" fmla="*/ 438 w 547"/>
              <a:gd name="T97" fmla="*/ 378 h 1071"/>
              <a:gd name="T98" fmla="*/ 450 w 547"/>
              <a:gd name="T99" fmla="*/ 341 h 1071"/>
              <a:gd name="T100" fmla="*/ 505 w 547"/>
              <a:gd name="T101" fmla="*/ 341 h 1071"/>
              <a:gd name="T102" fmla="*/ 505 w 547"/>
              <a:gd name="T103" fmla="*/ 310 h 1071"/>
              <a:gd name="T104" fmla="*/ 546 w 547"/>
              <a:gd name="T105" fmla="*/ 310 h 1071"/>
              <a:gd name="T106" fmla="*/ 546 w 547"/>
              <a:gd name="T107" fmla="*/ 159 h 1071"/>
              <a:gd name="T108" fmla="*/ 506 w 547"/>
              <a:gd name="T109" fmla="*/ 159 h 1071"/>
              <a:gd name="T110" fmla="*/ 506 w 547"/>
              <a:gd name="T111" fmla="*/ 137 h 1071"/>
              <a:gd name="T112" fmla="*/ 459 w 547"/>
              <a:gd name="T113" fmla="*/ 137 h 1071"/>
              <a:gd name="T114" fmla="*/ 449 w 547"/>
              <a:gd name="T115" fmla="*/ 127 h 1071"/>
              <a:gd name="T116" fmla="*/ 438 w 547"/>
              <a:gd name="T117" fmla="*/ 102 h 1071"/>
              <a:gd name="T118" fmla="*/ 411 w 547"/>
              <a:gd name="T119" fmla="*/ 102 h 1071"/>
              <a:gd name="T120" fmla="*/ 350 w 547"/>
              <a:gd name="T121" fmla="*/ 0 h 107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547"/>
              <a:gd name="T184" fmla="*/ 0 h 1071"/>
              <a:gd name="T185" fmla="*/ 547 w 547"/>
              <a:gd name="T186" fmla="*/ 1071 h 107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547" h="1071">
                <a:moveTo>
                  <a:pt x="350" y="0"/>
                </a:moveTo>
                <a:lnTo>
                  <a:pt x="186" y="0"/>
                </a:lnTo>
                <a:lnTo>
                  <a:pt x="217" y="41"/>
                </a:lnTo>
                <a:lnTo>
                  <a:pt x="312" y="41"/>
                </a:lnTo>
                <a:lnTo>
                  <a:pt x="348" y="106"/>
                </a:lnTo>
                <a:lnTo>
                  <a:pt x="183" y="106"/>
                </a:lnTo>
                <a:lnTo>
                  <a:pt x="217" y="42"/>
                </a:lnTo>
                <a:lnTo>
                  <a:pt x="186" y="1"/>
                </a:lnTo>
                <a:lnTo>
                  <a:pt x="128" y="102"/>
                </a:lnTo>
                <a:lnTo>
                  <a:pt x="97" y="102"/>
                </a:lnTo>
                <a:lnTo>
                  <a:pt x="86" y="137"/>
                </a:lnTo>
                <a:lnTo>
                  <a:pt x="37" y="137"/>
                </a:lnTo>
                <a:lnTo>
                  <a:pt x="36" y="162"/>
                </a:lnTo>
                <a:lnTo>
                  <a:pt x="17" y="162"/>
                </a:lnTo>
                <a:lnTo>
                  <a:pt x="0" y="162"/>
                </a:lnTo>
                <a:lnTo>
                  <a:pt x="0" y="312"/>
                </a:lnTo>
                <a:lnTo>
                  <a:pt x="37" y="313"/>
                </a:lnTo>
                <a:lnTo>
                  <a:pt x="37" y="343"/>
                </a:lnTo>
                <a:lnTo>
                  <a:pt x="84" y="343"/>
                </a:lnTo>
                <a:lnTo>
                  <a:pt x="97" y="381"/>
                </a:lnTo>
                <a:lnTo>
                  <a:pt x="122" y="382"/>
                </a:lnTo>
                <a:lnTo>
                  <a:pt x="125" y="458"/>
                </a:lnTo>
                <a:lnTo>
                  <a:pt x="141" y="458"/>
                </a:lnTo>
                <a:lnTo>
                  <a:pt x="146" y="464"/>
                </a:lnTo>
                <a:lnTo>
                  <a:pt x="146" y="545"/>
                </a:lnTo>
                <a:lnTo>
                  <a:pt x="178" y="545"/>
                </a:lnTo>
                <a:lnTo>
                  <a:pt x="176" y="1002"/>
                </a:lnTo>
                <a:lnTo>
                  <a:pt x="248" y="1070"/>
                </a:lnTo>
                <a:lnTo>
                  <a:pt x="341" y="991"/>
                </a:lnTo>
                <a:lnTo>
                  <a:pt x="308" y="969"/>
                </a:lnTo>
                <a:lnTo>
                  <a:pt x="308" y="942"/>
                </a:lnTo>
                <a:lnTo>
                  <a:pt x="341" y="918"/>
                </a:lnTo>
                <a:lnTo>
                  <a:pt x="308" y="897"/>
                </a:lnTo>
                <a:lnTo>
                  <a:pt x="313" y="889"/>
                </a:lnTo>
                <a:lnTo>
                  <a:pt x="342" y="870"/>
                </a:lnTo>
                <a:lnTo>
                  <a:pt x="347" y="812"/>
                </a:lnTo>
                <a:lnTo>
                  <a:pt x="351" y="807"/>
                </a:lnTo>
                <a:lnTo>
                  <a:pt x="307" y="772"/>
                </a:lnTo>
                <a:lnTo>
                  <a:pt x="307" y="742"/>
                </a:lnTo>
                <a:lnTo>
                  <a:pt x="342" y="708"/>
                </a:lnTo>
                <a:lnTo>
                  <a:pt x="308" y="677"/>
                </a:lnTo>
                <a:lnTo>
                  <a:pt x="308" y="646"/>
                </a:lnTo>
                <a:lnTo>
                  <a:pt x="341" y="606"/>
                </a:lnTo>
                <a:lnTo>
                  <a:pt x="347" y="542"/>
                </a:lnTo>
                <a:lnTo>
                  <a:pt x="387" y="542"/>
                </a:lnTo>
                <a:lnTo>
                  <a:pt x="387" y="455"/>
                </a:lnTo>
                <a:lnTo>
                  <a:pt x="411" y="455"/>
                </a:lnTo>
                <a:lnTo>
                  <a:pt x="411" y="378"/>
                </a:lnTo>
                <a:lnTo>
                  <a:pt x="438" y="378"/>
                </a:lnTo>
                <a:lnTo>
                  <a:pt x="450" y="341"/>
                </a:lnTo>
                <a:lnTo>
                  <a:pt x="505" y="341"/>
                </a:lnTo>
                <a:lnTo>
                  <a:pt x="505" y="310"/>
                </a:lnTo>
                <a:lnTo>
                  <a:pt x="546" y="310"/>
                </a:lnTo>
                <a:lnTo>
                  <a:pt x="546" y="159"/>
                </a:lnTo>
                <a:lnTo>
                  <a:pt x="506" y="159"/>
                </a:lnTo>
                <a:lnTo>
                  <a:pt x="506" y="137"/>
                </a:lnTo>
                <a:lnTo>
                  <a:pt x="459" y="137"/>
                </a:lnTo>
                <a:lnTo>
                  <a:pt x="449" y="127"/>
                </a:lnTo>
                <a:lnTo>
                  <a:pt x="438" y="102"/>
                </a:lnTo>
                <a:lnTo>
                  <a:pt x="411" y="102"/>
                </a:lnTo>
                <a:lnTo>
                  <a:pt x="350" y="0"/>
                </a:lnTo>
              </a:path>
            </a:pathLst>
          </a:custGeom>
          <a:solidFill>
            <a:srgbClr val="438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703598" y="226758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密钥</a:t>
            </a:r>
            <a:r>
              <a:rPr lang="en-US" altLang="zh-CN" sz="1800" b="1" i="1" dirty="0" smtClean="0">
                <a:latin typeface="Times New Roman" panose="02020603050405020304" pitchFamily="18" charset="0"/>
                <a:ea typeface="+mn-ea"/>
              </a:rPr>
              <a:t>K</a:t>
            </a:r>
            <a:endParaRPr lang="zh-CN" altLang="en-US" sz="1800" b="1" i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807166" y="226758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密钥</a:t>
            </a:r>
            <a:r>
              <a:rPr lang="en-US" altLang="zh-CN" sz="1800" b="1" i="1" dirty="0" smtClean="0">
                <a:latin typeface="Times New Roman" panose="02020603050405020304" pitchFamily="18" charset="0"/>
                <a:ea typeface="+mn-ea"/>
              </a:rPr>
              <a:t>K</a:t>
            </a:r>
            <a:endParaRPr lang="zh-CN" altLang="en-US" sz="1800" b="1" i="1" dirty="0">
              <a:latin typeface="Times New Roman" panose="02020603050405020304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公钥密码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4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2.1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公钥密码思想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en-US" altLang="zh-CN" kern="0" dirty="0" err="1" smtClean="0">
                <a:latin typeface="Times New Roman" panose="02020603050405020304" pitchFamily="18" charset="0"/>
              </a:rPr>
              <a:t>Diffie</a:t>
            </a:r>
            <a:r>
              <a:rPr lang="zh-CN" altLang="en-US" kern="0" dirty="0" smtClean="0">
                <a:latin typeface="Times New Roman" panose="02020603050405020304" pitchFamily="18" charset="0"/>
              </a:rPr>
              <a:t>和</a:t>
            </a:r>
            <a:r>
              <a:rPr lang="en-US" altLang="zh-CN" kern="0" dirty="0" smtClean="0">
                <a:latin typeface="Times New Roman" panose="02020603050405020304" pitchFamily="18" charset="0"/>
              </a:rPr>
              <a:t>Hellman</a:t>
            </a:r>
            <a:r>
              <a:rPr lang="zh-CN" altLang="en-US" kern="0" dirty="0" smtClean="0">
                <a:latin typeface="Times New Roman" panose="02020603050405020304" pitchFamily="18" charset="0"/>
              </a:rPr>
              <a:t>在</a:t>
            </a:r>
            <a:r>
              <a:rPr lang="en-US" altLang="zh-CN" kern="0" dirty="0" smtClean="0">
                <a:latin typeface="Times New Roman" panose="02020603050405020304" pitchFamily="18" charset="0"/>
              </a:rPr>
              <a:t>1976</a:t>
            </a:r>
            <a:r>
              <a:rPr lang="zh-CN" altLang="en-US" kern="0" dirty="0" smtClean="0">
                <a:latin typeface="Times New Roman" panose="02020603050405020304" pitchFamily="18" charset="0"/>
              </a:rPr>
              <a:t>年首次公开提出了公钥密码思想，是</a:t>
            </a:r>
            <a:r>
              <a:rPr lang="zh-CN" altLang="en-US" kern="0" dirty="0">
                <a:latin typeface="Times New Roman" panose="02020603050405020304" pitchFamily="18" charset="0"/>
              </a:rPr>
              <a:t>密码学历史中最重要的进步</a:t>
            </a:r>
            <a:r>
              <a:rPr lang="zh-CN" altLang="en-US" kern="0" dirty="0" smtClean="0">
                <a:latin typeface="Times New Roman" panose="02020603050405020304" pitchFamily="18" charset="0"/>
              </a:rPr>
              <a:t>。</a:t>
            </a:r>
            <a:endParaRPr lang="en-US" altLang="zh-CN" kern="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kern="0" dirty="0" smtClean="0">
                <a:latin typeface="Times New Roman" panose="02020603050405020304" pitchFamily="18" charset="0"/>
              </a:rPr>
              <a:t>基于数学函数，而不是基于比特模式的简单操作</a:t>
            </a:r>
            <a:endParaRPr lang="en-US" altLang="zh-CN" sz="2500" kern="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kern="0" dirty="0" smtClean="0">
                <a:latin typeface="Times New Roman" panose="02020603050405020304" pitchFamily="18" charset="0"/>
              </a:rPr>
              <a:t>使用两个密钥：一</a:t>
            </a:r>
            <a:r>
              <a:rPr lang="zh-CN" altLang="en-US" sz="2500" kern="0" dirty="0">
                <a:latin typeface="Times New Roman" panose="02020603050405020304" pitchFamily="18" charset="0"/>
              </a:rPr>
              <a:t>个公钥与一个私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钥</a:t>
            </a:r>
            <a:endParaRPr lang="en-US" altLang="zh-CN" sz="2500" kern="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kern="0" dirty="0" smtClean="0">
                <a:latin typeface="Times New Roman" panose="02020603050405020304" pitchFamily="18" charset="0"/>
              </a:rPr>
              <a:t>由于通讯双方使用密钥不一样，具有</a:t>
            </a:r>
            <a:r>
              <a:rPr lang="zh-CN" altLang="en-US" sz="2500" kern="0" dirty="0">
                <a:latin typeface="Times New Roman" panose="02020603050405020304" pitchFamily="18" charset="0"/>
              </a:rPr>
              <a:t>非对称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结构</a:t>
            </a:r>
            <a:endParaRPr lang="en-US" altLang="zh-CN" sz="2500" kern="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itchFamily="2" charset="2"/>
              <a:buChar char="l"/>
              <a:defRPr/>
            </a:pPr>
            <a:r>
              <a:rPr lang="zh-CN" altLang="en-US" sz="2500" kern="0" dirty="0" smtClean="0">
                <a:latin typeface="Times New Roman" panose="02020603050405020304" pitchFamily="18" charset="0"/>
              </a:rPr>
              <a:t>公钥密码计算开锁大，作为</a:t>
            </a:r>
            <a:r>
              <a:rPr lang="zh-CN" altLang="en-US" sz="2500" kern="0" dirty="0">
                <a:latin typeface="Times New Roman" panose="02020603050405020304" pitchFamily="18" charset="0"/>
              </a:rPr>
              <a:t>对称加密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方法的补充</a:t>
            </a:r>
            <a:r>
              <a:rPr lang="zh-CN" altLang="en-US" sz="2500" kern="0" dirty="0">
                <a:latin typeface="Times New Roman" panose="02020603050405020304" pitchFamily="18" charset="0"/>
              </a:rPr>
              <a:t>，而不是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替换方案</a:t>
            </a:r>
            <a:endParaRPr lang="en-AU" altLang="zh-CN" sz="2500" kern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62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公钥密码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5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2.2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为什么提出公钥密码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kern="0" dirty="0" smtClean="0">
                <a:latin typeface="+mn-ea"/>
              </a:rPr>
              <a:t>公钥密码可以解决两个主要问题：</a:t>
            </a:r>
            <a:endParaRPr lang="en-US" altLang="zh-CN" kern="0" dirty="0" smtClean="0">
              <a:latin typeface="+mn-ea"/>
            </a:endParaRP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itchFamily="2" charset="2"/>
              <a:buChar char="l"/>
            </a:pP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密钥分发 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– 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在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没有一个可信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KDC(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密钥分发中心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的情况下，如何去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保证安全通信。</a:t>
            </a:r>
            <a:endParaRPr lang="en-US" altLang="zh-CN" b="1" dirty="0">
              <a:latin typeface="Times New Roman" panose="02020603050405020304" pitchFamily="18" charset="0"/>
              <a:ea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ea"/>
              </a:rPr>
              <a:t>数字签名</a:t>
            </a:r>
            <a:r>
              <a:rPr lang="en-US" altLang="zh-CN" sz="2800" dirty="0">
                <a:latin typeface="+mn-ea"/>
              </a:rPr>
              <a:t>–</a:t>
            </a:r>
            <a:r>
              <a:rPr lang="zh-CN" altLang="en-US" sz="2800" dirty="0">
                <a:latin typeface="+mn-ea"/>
              </a:rPr>
              <a:t>如何验证消息来自声明的发送</a:t>
            </a:r>
            <a:r>
              <a:rPr lang="zh-CN" altLang="en-US" sz="2800" dirty="0" smtClean="0">
                <a:latin typeface="+mn-ea"/>
              </a:rPr>
              <a:t>方。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955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公钥密码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6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2.3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公钥密码的特点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lnSpc>
                <a:spcPct val="90000"/>
              </a:lnSpc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+mn-ea"/>
              </a:rPr>
              <a:t>公</a:t>
            </a:r>
            <a:r>
              <a:rPr lang="zh-CN" altLang="en-US" sz="2800" dirty="0" smtClean="0">
                <a:latin typeface="+mn-ea"/>
              </a:rPr>
              <a:t>钥密码涉及</a:t>
            </a:r>
            <a:r>
              <a:rPr lang="zh-CN" altLang="en-US" sz="2800" dirty="0">
                <a:latin typeface="+mn-ea"/>
              </a:rPr>
              <a:t>到两个密钥的</a:t>
            </a:r>
            <a:r>
              <a:rPr lang="zh-CN" altLang="en-US" sz="2800" dirty="0" smtClean="0">
                <a:latin typeface="+mn-ea"/>
              </a:rPr>
              <a:t>使用。</a:t>
            </a:r>
            <a:r>
              <a:rPr lang="en-AU" altLang="zh-CN" sz="2800" dirty="0" smtClean="0">
                <a:latin typeface="+mn-ea"/>
              </a:rPr>
              <a:t> </a:t>
            </a:r>
            <a:endParaRPr lang="en-AU" altLang="zh-CN" sz="2800" dirty="0">
              <a:latin typeface="+mn-ea"/>
            </a:endParaRPr>
          </a:p>
          <a:p>
            <a:pPr marL="917575" lvl="1" indent="-342900" eaLnBrk="1" hangingPunct="1">
              <a:lnSpc>
                <a:spcPct val="90000"/>
              </a:lnSpc>
              <a:buClr>
                <a:srgbClr val="0000FF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zh-CN" altLang="en-US" sz="2600" b="1" dirty="0">
                <a:latin typeface="+mn-ea"/>
                <a:ea typeface="+mn-ea"/>
              </a:rPr>
              <a:t>一个公钥</a:t>
            </a:r>
            <a:r>
              <a:rPr lang="en-AU" altLang="zh-CN" sz="2600" b="1" dirty="0">
                <a:latin typeface="+mn-ea"/>
                <a:ea typeface="+mn-ea"/>
              </a:rPr>
              <a:t>, </a:t>
            </a:r>
            <a:r>
              <a:rPr lang="zh-CN" altLang="en-US" sz="2600" b="1" dirty="0">
                <a:latin typeface="+mn-ea"/>
                <a:ea typeface="+mn-ea"/>
              </a:rPr>
              <a:t>可以被任何人知道，用于加密消息和验证</a:t>
            </a:r>
            <a:r>
              <a:rPr lang="zh-CN" altLang="en-US" sz="2600" b="1" dirty="0" smtClean="0">
                <a:latin typeface="+mn-ea"/>
                <a:ea typeface="+mn-ea"/>
              </a:rPr>
              <a:t>签名。</a:t>
            </a:r>
            <a:endParaRPr lang="en-AU" altLang="zh-CN" sz="2600" b="1" dirty="0">
              <a:latin typeface="+mn-ea"/>
              <a:ea typeface="+mn-ea"/>
            </a:endParaRPr>
          </a:p>
          <a:p>
            <a:pPr marL="917575" lvl="1" indent="-342900" eaLnBrk="1" hangingPunct="1">
              <a:lnSpc>
                <a:spcPct val="90000"/>
              </a:lnSpc>
              <a:buClr>
                <a:srgbClr val="0000FF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zh-CN" altLang="en-US" sz="2600" b="1" dirty="0">
                <a:latin typeface="+mn-ea"/>
                <a:ea typeface="+mn-ea"/>
              </a:rPr>
              <a:t>一个私钥</a:t>
            </a:r>
            <a:r>
              <a:rPr lang="en-AU" altLang="zh-CN" sz="2600" b="1" dirty="0">
                <a:latin typeface="+mn-ea"/>
                <a:ea typeface="+mn-ea"/>
              </a:rPr>
              <a:t>, </a:t>
            </a:r>
            <a:r>
              <a:rPr lang="zh-CN" altLang="en-US" sz="2600" b="1" dirty="0">
                <a:latin typeface="+mn-ea"/>
                <a:ea typeface="+mn-ea"/>
              </a:rPr>
              <a:t>只有接收方才知道，用于解密消息和创造</a:t>
            </a:r>
            <a:r>
              <a:rPr lang="zh-CN" altLang="en-US" sz="2600" b="1" dirty="0" smtClean="0">
                <a:latin typeface="+mn-ea"/>
                <a:ea typeface="+mn-ea"/>
              </a:rPr>
              <a:t>签名。</a:t>
            </a:r>
            <a:endParaRPr lang="en-AU" altLang="zh-CN" sz="2600" b="1" dirty="0">
              <a:latin typeface="+mn-ea"/>
              <a:ea typeface="+mn-ea"/>
            </a:endParaRPr>
          </a:p>
          <a:p>
            <a:pPr marL="457200" indent="-457200" eaLnBrk="1" hangingPunct="1">
              <a:lnSpc>
                <a:spcPct val="90000"/>
              </a:lnSpc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+mn-ea"/>
              </a:rPr>
              <a:t>由公钥去生成私钥</a:t>
            </a:r>
            <a:r>
              <a:rPr lang="zh-CN" altLang="en-US" sz="2800" dirty="0" smtClean="0">
                <a:latin typeface="+mn-ea"/>
              </a:rPr>
              <a:t>实际上是不可行的。</a:t>
            </a:r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lnSpc>
                <a:spcPct val="90000"/>
              </a:lnSpc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+mn-ea"/>
              </a:rPr>
              <a:t>由于密钥是非对称的</a:t>
            </a:r>
            <a:r>
              <a:rPr lang="zh-CN" altLang="en-US" sz="2800" dirty="0">
                <a:latin typeface="+mn-ea"/>
              </a:rPr>
              <a:t>，那些加密消息或验证签名的人无法解密消息或创造</a:t>
            </a:r>
            <a:r>
              <a:rPr lang="zh-CN" altLang="en-US" sz="2800" dirty="0" smtClean="0">
                <a:latin typeface="+mn-ea"/>
              </a:rPr>
              <a:t>签名。</a:t>
            </a:r>
            <a:endParaRPr lang="en-AU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583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公钥密码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7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2.4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公钥密码模型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en-US" altLang="zh-CN" kern="0" dirty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en-US" altLang="zh-CN" sz="800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en-US" altLang="zh-CN" sz="800" kern="0" dirty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en-US" altLang="zh-CN" sz="800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en-US" altLang="zh-CN" sz="800" kern="0" dirty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en-US" altLang="zh-CN" sz="800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en-US" altLang="zh-CN" kern="0" dirty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marL="774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200" kern="0" dirty="0" smtClean="0">
                <a:latin typeface="+mn-ea"/>
              </a:rPr>
              <a:t>私钥仅自己知道，降低密钥泄露风险。</a:t>
            </a:r>
            <a:endParaRPr lang="en-US" altLang="zh-CN" sz="2200" kern="0" dirty="0" smtClean="0">
              <a:latin typeface="+mn-ea"/>
            </a:endParaRPr>
          </a:p>
          <a:p>
            <a:pPr marL="774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200" kern="0" dirty="0">
                <a:latin typeface="+mn-ea"/>
              </a:rPr>
              <a:t>公钥公开，系统易扩展，</a:t>
            </a:r>
            <a:r>
              <a:rPr lang="zh-CN" altLang="en-US" sz="2200" kern="0" dirty="0" smtClean="0">
                <a:latin typeface="+mn-ea"/>
              </a:rPr>
              <a:t>容易实现密钥</a:t>
            </a:r>
            <a:r>
              <a:rPr lang="zh-CN" altLang="en-US" sz="2200" kern="0" dirty="0">
                <a:latin typeface="+mn-ea"/>
              </a:rPr>
              <a:t>分发与管理。</a:t>
            </a:r>
            <a:endParaRPr lang="en-US" altLang="zh-CN" sz="2200" kern="0" dirty="0">
              <a:latin typeface="+mn-ea"/>
            </a:endParaRPr>
          </a:p>
          <a:p>
            <a:pPr marL="774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200" kern="0" dirty="0">
                <a:latin typeface="+mn-ea"/>
              </a:rPr>
              <a:t>可提供机密性保障</a:t>
            </a:r>
            <a:r>
              <a:rPr lang="zh-CN" altLang="en-US" sz="2200" kern="0" dirty="0" smtClean="0">
                <a:latin typeface="+mn-ea"/>
              </a:rPr>
              <a:t>。</a:t>
            </a:r>
            <a:endParaRPr lang="en-US" altLang="zh-CN" sz="2200" kern="0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992560" y="3588077"/>
            <a:ext cx="1716808" cy="792087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75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保密文件（明文</a:t>
            </a:r>
            <a:r>
              <a:rPr kumimoji="1" lang="en-US" altLang="zh-CN" sz="15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zh-CN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）</a:t>
            </a:r>
            <a:endParaRPr kumimoji="1" lang="en-US" altLang="zh-CN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————————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err="1" smtClean="0"/>
              <a:t>xxxxxxxxxxxxxx</a:t>
            </a:r>
            <a:endParaRPr lang="en-US" altLang="zh-CN" sz="1400" dirty="0" smtClean="0"/>
          </a:p>
        </p:txBody>
      </p:sp>
      <p:sp>
        <p:nvSpPr>
          <p:cNvPr id="8" name="矩形 7"/>
          <p:cNvSpPr/>
          <p:nvPr/>
        </p:nvSpPr>
        <p:spPr bwMode="auto">
          <a:xfrm>
            <a:off x="7268640" y="3606557"/>
            <a:ext cx="1716808" cy="741943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75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kumimoji="1" lang="zh-CN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保密文件（明文</a:t>
            </a:r>
            <a:r>
              <a:rPr lang="en-US" altLang="zh-CN" sz="1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zh-CN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）</a:t>
            </a:r>
            <a:endParaRPr kumimoji="1" lang="en-US" altLang="zh-CN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————————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err="1" smtClean="0"/>
              <a:t>xxxxxxxxxxxxxx</a:t>
            </a:r>
            <a:endParaRPr lang="en-US" altLang="zh-CN" sz="1400" dirty="0" smtClean="0"/>
          </a:p>
        </p:txBody>
      </p:sp>
      <p:cxnSp>
        <p:nvCxnSpPr>
          <p:cNvPr id="9" name="直接箭头连接符 8"/>
          <p:cNvCxnSpPr>
            <a:stCxn id="7" idx="3"/>
          </p:cNvCxnSpPr>
          <p:nvPr/>
        </p:nvCxnSpPr>
        <p:spPr bwMode="auto">
          <a:xfrm flipV="1">
            <a:off x="2709368" y="3979475"/>
            <a:ext cx="587448" cy="464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矩形 9"/>
          <p:cNvSpPr/>
          <p:nvPr/>
        </p:nvSpPr>
        <p:spPr bwMode="auto">
          <a:xfrm>
            <a:off x="3308200" y="3588077"/>
            <a:ext cx="1152128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86589" y="385175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加密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12" name="直接箭头连接符 11"/>
          <p:cNvCxnSpPr>
            <a:stCxn id="19" idx="27"/>
            <a:endCxn id="10" idx="0"/>
          </p:cNvCxnSpPr>
          <p:nvPr/>
        </p:nvCxnSpPr>
        <p:spPr bwMode="auto">
          <a:xfrm>
            <a:off x="3881206" y="3389985"/>
            <a:ext cx="3058" cy="198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/>
          <p:nvPr/>
        </p:nvCxnSpPr>
        <p:spPr bwMode="auto">
          <a:xfrm>
            <a:off x="4460328" y="3984121"/>
            <a:ext cx="96928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/>
          <p:cNvSpPr/>
          <p:nvPr/>
        </p:nvSpPr>
        <p:spPr bwMode="auto">
          <a:xfrm>
            <a:off x="5429616" y="3606557"/>
            <a:ext cx="1152128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671615" y="3849293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>
                <a:latin typeface="Times New Roman" panose="02020603050405020304" pitchFamily="18" charset="0"/>
              </a:rPr>
              <a:t>加密</a:t>
            </a:r>
          </a:p>
          <a:p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16" name="直接箭头连接符 15"/>
          <p:cNvCxnSpPr>
            <a:endCxn id="14" idx="0"/>
          </p:cNvCxnSpPr>
          <p:nvPr/>
        </p:nvCxnSpPr>
        <p:spPr bwMode="auto">
          <a:xfrm flipH="1">
            <a:off x="6005680" y="3389985"/>
            <a:ext cx="1511" cy="2165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/>
          <p:cNvSpPr txBox="1"/>
          <p:nvPr/>
        </p:nvSpPr>
        <p:spPr>
          <a:xfrm>
            <a:off x="4532336" y="355207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密文</a:t>
            </a:r>
            <a:r>
              <a:rPr lang="en-US" altLang="zh-CN" sz="1800" b="1" i="1" dirty="0" smtClean="0">
                <a:latin typeface="Times New Roman" panose="02020603050405020304" pitchFamily="18" charset="0"/>
                <a:ea typeface="+mn-ea"/>
              </a:rPr>
              <a:t>C</a:t>
            </a:r>
            <a:endParaRPr lang="zh-CN" altLang="en-US" sz="1800" b="1" i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6581744" y="3966597"/>
            <a:ext cx="68689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Freeform 11"/>
          <p:cNvSpPr>
            <a:spLocks/>
          </p:cNvSpPr>
          <p:nvPr/>
        </p:nvSpPr>
        <p:spPr bwMode="auto">
          <a:xfrm>
            <a:off x="3740248" y="2803636"/>
            <a:ext cx="310903" cy="586897"/>
          </a:xfrm>
          <a:custGeom>
            <a:avLst/>
            <a:gdLst>
              <a:gd name="T0" fmla="*/ 350 w 547"/>
              <a:gd name="T1" fmla="*/ 0 h 1071"/>
              <a:gd name="T2" fmla="*/ 186 w 547"/>
              <a:gd name="T3" fmla="*/ 0 h 1071"/>
              <a:gd name="T4" fmla="*/ 217 w 547"/>
              <a:gd name="T5" fmla="*/ 41 h 1071"/>
              <a:gd name="T6" fmla="*/ 312 w 547"/>
              <a:gd name="T7" fmla="*/ 41 h 1071"/>
              <a:gd name="T8" fmla="*/ 348 w 547"/>
              <a:gd name="T9" fmla="*/ 106 h 1071"/>
              <a:gd name="T10" fmla="*/ 183 w 547"/>
              <a:gd name="T11" fmla="*/ 106 h 1071"/>
              <a:gd name="T12" fmla="*/ 217 w 547"/>
              <a:gd name="T13" fmla="*/ 42 h 1071"/>
              <a:gd name="T14" fmla="*/ 186 w 547"/>
              <a:gd name="T15" fmla="*/ 1 h 1071"/>
              <a:gd name="T16" fmla="*/ 128 w 547"/>
              <a:gd name="T17" fmla="*/ 102 h 1071"/>
              <a:gd name="T18" fmla="*/ 97 w 547"/>
              <a:gd name="T19" fmla="*/ 102 h 1071"/>
              <a:gd name="T20" fmla="*/ 86 w 547"/>
              <a:gd name="T21" fmla="*/ 137 h 1071"/>
              <a:gd name="T22" fmla="*/ 37 w 547"/>
              <a:gd name="T23" fmla="*/ 137 h 1071"/>
              <a:gd name="T24" fmla="*/ 36 w 547"/>
              <a:gd name="T25" fmla="*/ 162 h 1071"/>
              <a:gd name="T26" fmla="*/ 17 w 547"/>
              <a:gd name="T27" fmla="*/ 162 h 1071"/>
              <a:gd name="T28" fmla="*/ 0 w 547"/>
              <a:gd name="T29" fmla="*/ 162 h 1071"/>
              <a:gd name="T30" fmla="*/ 0 w 547"/>
              <a:gd name="T31" fmla="*/ 312 h 1071"/>
              <a:gd name="T32" fmla="*/ 37 w 547"/>
              <a:gd name="T33" fmla="*/ 313 h 1071"/>
              <a:gd name="T34" fmla="*/ 37 w 547"/>
              <a:gd name="T35" fmla="*/ 343 h 1071"/>
              <a:gd name="T36" fmla="*/ 84 w 547"/>
              <a:gd name="T37" fmla="*/ 343 h 1071"/>
              <a:gd name="T38" fmla="*/ 97 w 547"/>
              <a:gd name="T39" fmla="*/ 381 h 1071"/>
              <a:gd name="T40" fmla="*/ 122 w 547"/>
              <a:gd name="T41" fmla="*/ 382 h 1071"/>
              <a:gd name="T42" fmla="*/ 125 w 547"/>
              <a:gd name="T43" fmla="*/ 458 h 1071"/>
              <a:gd name="T44" fmla="*/ 141 w 547"/>
              <a:gd name="T45" fmla="*/ 458 h 1071"/>
              <a:gd name="T46" fmla="*/ 146 w 547"/>
              <a:gd name="T47" fmla="*/ 464 h 1071"/>
              <a:gd name="T48" fmla="*/ 146 w 547"/>
              <a:gd name="T49" fmla="*/ 545 h 1071"/>
              <a:gd name="T50" fmla="*/ 178 w 547"/>
              <a:gd name="T51" fmla="*/ 545 h 1071"/>
              <a:gd name="T52" fmla="*/ 176 w 547"/>
              <a:gd name="T53" fmla="*/ 1002 h 1071"/>
              <a:gd name="T54" fmla="*/ 248 w 547"/>
              <a:gd name="T55" fmla="*/ 1070 h 1071"/>
              <a:gd name="T56" fmla="*/ 341 w 547"/>
              <a:gd name="T57" fmla="*/ 991 h 1071"/>
              <a:gd name="T58" fmla="*/ 308 w 547"/>
              <a:gd name="T59" fmla="*/ 969 h 1071"/>
              <a:gd name="T60" fmla="*/ 308 w 547"/>
              <a:gd name="T61" fmla="*/ 942 h 1071"/>
              <a:gd name="T62" fmla="*/ 341 w 547"/>
              <a:gd name="T63" fmla="*/ 918 h 1071"/>
              <a:gd name="T64" fmla="*/ 308 w 547"/>
              <a:gd name="T65" fmla="*/ 897 h 1071"/>
              <a:gd name="T66" fmla="*/ 313 w 547"/>
              <a:gd name="T67" fmla="*/ 889 h 1071"/>
              <a:gd name="T68" fmla="*/ 342 w 547"/>
              <a:gd name="T69" fmla="*/ 870 h 1071"/>
              <a:gd name="T70" fmla="*/ 347 w 547"/>
              <a:gd name="T71" fmla="*/ 812 h 1071"/>
              <a:gd name="T72" fmla="*/ 351 w 547"/>
              <a:gd name="T73" fmla="*/ 807 h 1071"/>
              <a:gd name="T74" fmla="*/ 307 w 547"/>
              <a:gd name="T75" fmla="*/ 772 h 1071"/>
              <a:gd name="T76" fmla="*/ 307 w 547"/>
              <a:gd name="T77" fmla="*/ 742 h 1071"/>
              <a:gd name="T78" fmla="*/ 342 w 547"/>
              <a:gd name="T79" fmla="*/ 708 h 1071"/>
              <a:gd name="T80" fmla="*/ 308 w 547"/>
              <a:gd name="T81" fmla="*/ 677 h 1071"/>
              <a:gd name="T82" fmla="*/ 308 w 547"/>
              <a:gd name="T83" fmla="*/ 646 h 1071"/>
              <a:gd name="T84" fmla="*/ 341 w 547"/>
              <a:gd name="T85" fmla="*/ 606 h 1071"/>
              <a:gd name="T86" fmla="*/ 347 w 547"/>
              <a:gd name="T87" fmla="*/ 542 h 1071"/>
              <a:gd name="T88" fmla="*/ 387 w 547"/>
              <a:gd name="T89" fmla="*/ 542 h 1071"/>
              <a:gd name="T90" fmla="*/ 387 w 547"/>
              <a:gd name="T91" fmla="*/ 455 h 1071"/>
              <a:gd name="T92" fmla="*/ 411 w 547"/>
              <a:gd name="T93" fmla="*/ 455 h 1071"/>
              <a:gd name="T94" fmla="*/ 411 w 547"/>
              <a:gd name="T95" fmla="*/ 378 h 1071"/>
              <a:gd name="T96" fmla="*/ 438 w 547"/>
              <a:gd name="T97" fmla="*/ 378 h 1071"/>
              <a:gd name="T98" fmla="*/ 450 w 547"/>
              <a:gd name="T99" fmla="*/ 341 h 1071"/>
              <a:gd name="T100" fmla="*/ 505 w 547"/>
              <a:gd name="T101" fmla="*/ 341 h 1071"/>
              <a:gd name="T102" fmla="*/ 505 w 547"/>
              <a:gd name="T103" fmla="*/ 310 h 1071"/>
              <a:gd name="T104" fmla="*/ 546 w 547"/>
              <a:gd name="T105" fmla="*/ 310 h 1071"/>
              <a:gd name="T106" fmla="*/ 546 w 547"/>
              <a:gd name="T107" fmla="*/ 159 h 1071"/>
              <a:gd name="T108" fmla="*/ 506 w 547"/>
              <a:gd name="T109" fmla="*/ 159 h 1071"/>
              <a:gd name="T110" fmla="*/ 506 w 547"/>
              <a:gd name="T111" fmla="*/ 137 h 1071"/>
              <a:gd name="T112" fmla="*/ 459 w 547"/>
              <a:gd name="T113" fmla="*/ 137 h 1071"/>
              <a:gd name="T114" fmla="*/ 449 w 547"/>
              <a:gd name="T115" fmla="*/ 127 h 1071"/>
              <a:gd name="T116" fmla="*/ 438 w 547"/>
              <a:gd name="T117" fmla="*/ 102 h 1071"/>
              <a:gd name="T118" fmla="*/ 411 w 547"/>
              <a:gd name="T119" fmla="*/ 102 h 1071"/>
              <a:gd name="T120" fmla="*/ 350 w 547"/>
              <a:gd name="T121" fmla="*/ 0 h 107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547"/>
              <a:gd name="T184" fmla="*/ 0 h 1071"/>
              <a:gd name="T185" fmla="*/ 547 w 547"/>
              <a:gd name="T186" fmla="*/ 1071 h 107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547" h="1071">
                <a:moveTo>
                  <a:pt x="350" y="0"/>
                </a:moveTo>
                <a:lnTo>
                  <a:pt x="186" y="0"/>
                </a:lnTo>
                <a:lnTo>
                  <a:pt x="217" y="41"/>
                </a:lnTo>
                <a:lnTo>
                  <a:pt x="312" y="41"/>
                </a:lnTo>
                <a:lnTo>
                  <a:pt x="348" y="106"/>
                </a:lnTo>
                <a:lnTo>
                  <a:pt x="183" y="106"/>
                </a:lnTo>
                <a:lnTo>
                  <a:pt x="217" y="42"/>
                </a:lnTo>
                <a:lnTo>
                  <a:pt x="186" y="1"/>
                </a:lnTo>
                <a:lnTo>
                  <a:pt x="128" y="102"/>
                </a:lnTo>
                <a:lnTo>
                  <a:pt x="97" y="102"/>
                </a:lnTo>
                <a:lnTo>
                  <a:pt x="86" y="137"/>
                </a:lnTo>
                <a:lnTo>
                  <a:pt x="37" y="137"/>
                </a:lnTo>
                <a:lnTo>
                  <a:pt x="36" y="162"/>
                </a:lnTo>
                <a:lnTo>
                  <a:pt x="17" y="162"/>
                </a:lnTo>
                <a:lnTo>
                  <a:pt x="0" y="162"/>
                </a:lnTo>
                <a:lnTo>
                  <a:pt x="0" y="312"/>
                </a:lnTo>
                <a:lnTo>
                  <a:pt x="37" y="313"/>
                </a:lnTo>
                <a:lnTo>
                  <a:pt x="37" y="343"/>
                </a:lnTo>
                <a:lnTo>
                  <a:pt x="84" y="343"/>
                </a:lnTo>
                <a:lnTo>
                  <a:pt x="97" y="381"/>
                </a:lnTo>
                <a:lnTo>
                  <a:pt x="122" y="382"/>
                </a:lnTo>
                <a:lnTo>
                  <a:pt x="125" y="458"/>
                </a:lnTo>
                <a:lnTo>
                  <a:pt x="141" y="458"/>
                </a:lnTo>
                <a:lnTo>
                  <a:pt x="146" y="464"/>
                </a:lnTo>
                <a:lnTo>
                  <a:pt x="146" y="545"/>
                </a:lnTo>
                <a:lnTo>
                  <a:pt x="178" y="545"/>
                </a:lnTo>
                <a:lnTo>
                  <a:pt x="176" y="1002"/>
                </a:lnTo>
                <a:lnTo>
                  <a:pt x="248" y="1070"/>
                </a:lnTo>
                <a:lnTo>
                  <a:pt x="341" y="991"/>
                </a:lnTo>
                <a:lnTo>
                  <a:pt x="308" y="969"/>
                </a:lnTo>
                <a:lnTo>
                  <a:pt x="308" y="942"/>
                </a:lnTo>
                <a:lnTo>
                  <a:pt x="341" y="918"/>
                </a:lnTo>
                <a:lnTo>
                  <a:pt x="308" y="897"/>
                </a:lnTo>
                <a:lnTo>
                  <a:pt x="313" y="889"/>
                </a:lnTo>
                <a:lnTo>
                  <a:pt x="342" y="870"/>
                </a:lnTo>
                <a:lnTo>
                  <a:pt x="347" y="812"/>
                </a:lnTo>
                <a:lnTo>
                  <a:pt x="351" y="807"/>
                </a:lnTo>
                <a:lnTo>
                  <a:pt x="307" y="772"/>
                </a:lnTo>
                <a:lnTo>
                  <a:pt x="307" y="742"/>
                </a:lnTo>
                <a:lnTo>
                  <a:pt x="342" y="708"/>
                </a:lnTo>
                <a:lnTo>
                  <a:pt x="308" y="677"/>
                </a:lnTo>
                <a:lnTo>
                  <a:pt x="308" y="646"/>
                </a:lnTo>
                <a:lnTo>
                  <a:pt x="341" y="606"/>
                </a:lnTo>
                <a:lnTo>
                  <a:pt x="347" y="542"/>
                </a:lnTo>
                <a:lnTo>
                  <a:pt x="387" y="542"/>
                </a:lnTo>
                <a:lnTo>
                  <a:pt x="387" y="455"/>
                </a:lnTo>
                <a:lnTo>
                  <a:pt x="411" y="455"/>
                </a:lnTo>
                <a:lnTo>
                  <a:pt x="411" y="378"/>
                </a:lnTo>
                <a:lnTo>
                  <a:pt x="438" y="378"/>
                </a:lnTo>
                <a:lnTo>
                  <a:pt x="450" y="341"/>
                </a:lnTo>
                <a:lnTo>
                  <a:pt x="505" y="341"/>
                </a:lnTo>
                <a:lnTo>
                  <a:pt x="505" y="310"/>
                </a:lnTo>
                <a:lnTo>
                  <a:pt x="546" y="310"/>
                </a:lnTo>
                <a:lnTo>
                  <a:pt x="546" y="159"/>
                </a:lnTo>
                <a:lnTo>
                  <a:pt x="506" y="159"/>
                </a:lnTo>
                <a:lnTo>
                  <a:pt x="506" y="137"/>
                </a:lnTo>
                <a:lnTo>
                  <a:pt x="459" y="137"/>
                </a:lnTo>
                <a:lnTo>
                  <a:pt x="449" y="127"/>
                </a:lnTo>
                <a:lnTo>
                  <a:pt x="438" y="102"/>
                </a:lnTo>
                <a:lnTo>
                  <a:pt x="411" y="102"/>
                </a:lnTo>
                <a:lnTo>
                  <a:pt x="350" y="0"/>
                </a:lnTo>
              </a:path>
            </a:pathLst>
          </a:custGeom>
          <a:solidFill>
            <a:srgbClr val="438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1" name="文本框 21"/>
          <p:cNvSpPr txBox="1"/>
          <p:nvPr/>
        </p:nvSpPr>
        <p:spPr>
          <a:xfrm>
            <a:off x="2952649" y="2420888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B</a:t>
            </a:r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的公钥：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PU(</a:t>
            </a:r>
            <a:r>
              <a:rPr lang="en-US" altLang="zh-CN" sz="1800" b="1" i="1" dirty="0" smtClean="0">
                <a:latin typeface="Times New Roman" panose="02020603050405020304" pitchFamily="18" charset="0"/>
                <a:ea typeface="+mn-ea"/>
              </a:rPr>
              <a:t>K</a:t>
            </a:r>
            <a:r>
              <a:rPr lang="en-US" altLang="zh-CN" sz="1800" b="1" i="1" baseline="-25000" dirty="0" smtClean="0">
                <a:latin typeface="Times New Roman" panose="02020603050405020304" pitchFamily="18" charset="0"/>
                <a:ea typeface="+mn-ea"/>
              </a:rPr>
              <a:t>B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zh-CN" altLang="en-US" sz="1800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3" name="Picture 17" descr="D:\Program Files\Microsoft Office\Clipart\Popular\key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325" y="2743437"/>
            <a:ext cx="254705" cy="64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文本框 21"/>
          <p:cNvSpPr txBox="1"/>
          <p:nvPr/>
        </p:nvSpPr>
        <p:spPr>
          <a:xfrm>
            <a:off x="1352600" y="4462548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发送方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A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5" name="文本框 21"/>
          <p:cNvSpPr txBox="1"/>
          <p:nvPr/>
        </p:nvSpPr>
        <p:spPr>
          <a:xfrm>
            <a:off x="7689304" y="4470653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接收方</a:t>
            </a:r>
            <a:r>
              <a:rPr lang="en-US" altLang="zh-CN" sz="1800" b="1" dirty="0">
                <a:latin typeface="Times New Roman" panose="02020603050405020304" pitchFamily="18" charset="0"/>
                <a:ea typeface="+mn-ea"/>
              </a:rPr>
              <a:t>B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6" name="文本框 21"/>
          <p:cNvSpPr txBox="1"/>
          <p:nvPr/>
        </p:nvSpPr>
        <p:spPr>
          <a:xfrm>
            <a:off x="5029143" y="2445137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B</a:t>
            </a:r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的私钥：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PR(</a:t>
            </a:r>
            <a:r>
              <a:rPr lang="en-US" altLang="zh-CN" sz="1800" b="1" i="1" dirty="0" smtClean="0">
                <a:latin typeface="Times New Roman" panose="02020603050405020304" pitchFamily="18" charset="0"/>
                <a:ea typeface="+mn-ea"/>
              </a:rPr>
              <a:t>K</a:t>
            </a:r>
            <a:r>
              <a:rPr lang="en-US" altLang="zh-CN" sz="1800" b="1" i="1" baseline="-25000" dirty="0" smtClean="0">
                <a:latin typeface="Times New Roman" panose="02020603050405020304" pitchFamily="18" charset="0"/>
                <a:ea typeface="+mn-ea"/>
              </a:rPr>
              <a:t>B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zh-CN" altLang="en-US" sz="1800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76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公钥密码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8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72816"/>
            <a:ext cx="9013854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2.4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公钥密码模型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kern="0" dirty="0" smtClean="0">
                <a:latin typeface="+mn-ea"/>
              </a:rPr>
              <a:t>公钥密码方案由</a:t>
            </a:r>
            <a:r>
              <a:rPr lang="en-US" altLang="zh-CN" kern="0" dirty="0" smtClean="0">
                <a:latin typeface="+mn-ea"/>
              </a:rPr>
              <a:t>6</a:t>
            </a:r>
            <a:r>
              <a:rPr lang="zh-CN" altLang="en-US" kern="0" dirty="0" smtClean="0">
                <a:latin typeface="+mn-ea"/>
              </a:rPr>
              <a:t>个部分组成：</a:t>
            </a:r>
            <a:endParaRPr lang="en-US" altLang="zh-CN" kern="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solidFill>
                  <a:srgbClr val="FF0000"/>
                </a:solidFill>
                <a:latin typeface="+mn-ea"/>
              </a:rPr>
              <a:t>明文</a:t>
            </a:r>
            <a:r>
              <a:rPr lang="zh-CN" altLang="en-US" sz="2800" kern="0" dirty="0" smtClean="0">
                <a:latin typeface="+mn-ea"/>
              </a:rPr>
              <a:t>：算法的输入，可读的消息或数据。</a:t>
            </a:r>
            <a:endParaRPr lang="en-US" altLang="zh-CN" sz="2800" kern="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solidFill>
                  <a:srgbClr val="FF0000"/>
                </a:solidFill>
                <a:latin typeface="+mn-ea"/>
              </a:rPr>
              <a:t>加密算法</a:t>
            </a:r>
            <a:r>
              <a:rPr lang="zh-CN" altLang="en-US" sz="2800" kern="0" dirty="0" smtClean="0">
                <a:latin typeface="+mn-ea"/>
              </a:rPr>
              <a:t>：对明文进行各种形式的变换。</a:t>
            </a:r>
            <a:endParaRPr lang="en-US" altLang="zh-CN" sz="2800" kern="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solidFill>
                  <a:srgbClr val="FF0000"/>
                </a:solidFill>
                <a:latin typeface="+mn-ea"/>
              </a:rPr>
              <a:t>公钥</a:t>
            </a:r>
            <a:r>
              <a:rPr lang="zh-CN" altLang="en-US" sz="2800" kern="0" dirty="0" smtClean="0">
                <a:latin typeface="+mn-ea"/>
              </a:rPr>
              <a:t>：</a:t>
            </a:r>
            <a:r>
              <a:rPr lang="zh-CN" altLang="en-US" sz="2800" kern="0" dirty="0">
                <a:latin typeface="+mn-ea"/>
              </a:rPr>
              <a:t>算法的输入</a:t>
            </a:r>
            <a:r>
              <a:rPr lang="zh-CN" altLang="en-US" sz="2800" kern="0" dirty="0" smtClean="0">
                <a:latin typeface="+mn-ea"/>
              </a:rPr>
              <a:t>，</a:t>
            </a:r>
            <a:r>
              <a:rPr lang="zh-CN" altLang="en-US" sz="2800" kern="0" dirty="0">
                <a:latin typeface="+mn-ea"/>
              </a:rPr>
              <a:t>加</a:t>
            </a:r>
            <a:r>
              <a:rPr lang="zh-CN" altLang="en-US" sz="2800" kern="0" dirty="0" smtClean="0">
                <a:latin typeface="+mn-ea"/>
              </a:rPr>
              <a:t>密</a:t>
            </a:r>
            <a:r>
              <a:rPr lang="zh-CN" altLang="en-US" sz="2800" kern="0" dirty="0">
                <a:latin typeface="+mn-ea"/>
              </a:rPr>
              <a:t>时</a:t>
            </a:r>
            <a:r>
              <a:rPr lang="zh-CN" altLang="en-US" sz="2800" kern="0" dirty="0" smtClean="0">
                <a:latin typeface="+mn-ea"/>
              </a:rPr>
              <a:t>使用的密钥。</a:t>
            </a:r>
            <a:endParaRPr lang="en-US" altLang="zh-CN" sz="2800" kern="0" dirty="0" smtClean="0">
              <a:solidFill>
                <a:srgbClr val="FF0000"/>
              </a:solidFill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solidFill>
                  <a:srgbClr val="FF0000"/>
                </a:solidFill>
                <a:latin typeface="+mn-ea"/>
              </a:rPr>
              <a:t>私钥</a:t>
            </a:r>
            <a:r>
              <a:rPr lang="zh-CN" altLang="en-US" sz="2800" kern="0" dirty="0" smtClean="0">
                <a:latin typeface="+mn-ea"/>
              </a:rPr>
              <a:t>：算法的输入</a:t>
            </a:r>
            <a:r>
              <a:rPr lang="zh-CN" altLang="en-US" sz="2800" kern="0" dirty="0">
                <a:latin typeface="+mn-ea"/>
              </a:rPr>
              <a:t>，</a:t>
            </a:r>
            <a:r>
              <a:rPr lang="zh-CN" altLang="en-US" sz="2800" kern="0" dirty="0" smtClean="0">
                <a:latin typeface="+mn-ea"/>
              </a:rPr>
              <a:t>解密时使用的密钥。</a:t>
            </a:r>
            <a:endParaRPr lang="en-US" altLang="zh-CN" sz="2800" kern="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solidFill>
                  <a:srgbClr val="FF0000"/>
                </a:solidFill>
                <a:latin typeface="+mn-ea"/>
              </a:rPr>
              <a:t>密文</a:t>
            </a:r>
            <a:r>
              <a:rPr lang="zh-CN" altLang="en-US" sz="2800" kern="0" dirty="0" smtClean="0">
                <a:latin typeface="+mn-ea"/>
              </a:rPr>
              <a:t>：算法的输出，取决于明文和密钥。</a:t>
            </a:r>
            <a:endParaRPr lang="en-US" altLang="zh-CN" sz="2800" kern="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solidFill>
                  <a:srgbClr val="FF0000"/>
                </a:solidFill>
                <a:latin typeface="+mn-ea"/>
              </a:rPr>
              <a:t>解密算法</a:t>
            </a:r>
            <a:r>
              <a:rPr lang="zh-CN" altLang="en-US" sz="2800" kern="0" dirty="0" smtClean="0">
                <a:latin typeface="+mn-ea"/>
              </a:rPr>
              <a:t>：接收密文与匹配的密钥，生成原始明文。</a:t>
            </a:r>
            <a:endParaRPr lang="en-US" altLang="zh-CN" sz="2800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018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公钥密码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9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2.5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公钥</a:t>
            </a:r>
            <a:r>
              <a:rPr lang="zh-CN" altLang="en-US" kern="0" smtClean="0">
                <a:solidFill>
                  <a:srgbClr val="FFFF00"/>
                </a:solidFill>
                <a:latin typeface="+mn-ea"/>
              </a:rPr>
              <a:t>密码与传统密码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244535"/>
              </p:ext>
            </p:extLst>
          </p:nvPr>
        </p:nvGraphicFramePr>
        <p:xfrm>
          <a:off x="1208583" y="2348880"/>
          <a:ext cx="8136905" cy="36967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409"/>
                <a:gridCol w="44644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/>
                        <a:t>传统密码</a:t>
                      </a:r>
                      <a:endParaRPr lang="zh-CN" alt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/>
                        <a:t>公钥密码</a:t>
                      </a:r>
                      <a:endParaRPr lang="zh-CN" altLang="en-US" sz="2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+mn-ea"/>
                          <a:ea typeface="+mn-ea"/>
                        </a:rPr>
                        <a:t>使用要求：</a:t>
                      </a:r>
                      <a:endParaRPr lang="zh-CN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+mn-ea"/>
                          <a:ea typeface="+mn-ea"/>
                        </a:rPr>
                        <a:t>使用要求：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lnSpc>
                          <a:spcPct val="90000"/>
                        </a:lnSpc>
                        <a:buAutoNum type="arabicPeriod"/>
                      </a:pPr>
                      <a:r>
                        <a:rPr lang="zh-CN" altLang="en-US" sz="1800" b="1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加密和解密都使用同样的算法和私钥。</a:t>
                      </a:r>
                      <a:endParaRPr lang="en-US" altLang="zh-CN" sz="1800" b="1" kern="120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0" hangingPunct="1">
                        <a:lnSpc>
                          <a:spcPct val="90000"/>
                        </a:lnSpc>
                        <a:buAutoNum type="arabicPeriod"/>
                      </a:pPr>
                      <a:r>
                        <a:rPr lang="zh-CN" altLang="en-US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发送方和接收方必须共享算法和密钥。</a:t>
                      </a:r>
                      <a:endParaRPr lang="en-US" altLang="zh-CN" sz="1800" b="1" kern="120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lnSpc>
                          <a:spcPct val="95000"/>
                        </a:lnSpc>
                        <a:buAutoNum type="arabicPeriod"/>
                      </a:pPr>
                      <a:r>
                        <a:rPr lang="zh-CN" altLang="en-US" sz="1800" b="1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一个算法使用公钥用于加密，一个算法使用私钥用于解密。</a:t>
                      </a:r>
                      <a:endParaRPr lang="en-US" altLang="zh-CN" sz="1800" b="1" kern="120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0" hangingPunct="1">
                        <a:lnSpc>
                          <a:spcPct val="95000"/>
                        </a:lnSpc>
                        <a:buAutoNum type="arabicPeriod"/>
                      </a:pPr>
                      <a:r>
                        <a:rPr lang="zh-CN" altLang="en-US" sz="1800" b="1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发送方和接收方必须有一对匹配的公私钥对，但不是相同的。</a:t>
                      </a:r>
                      <a:endParaRPr lang="zh-CN" altLang="en-US" sz="18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+mn-ea"/>
                          <a:ea typeface="+mn-ea"/>
                        </a:rPr>
                        <a:t>安全要求：</a:t>
                      </a:r>
                      <a:endParaRPr lang="zh-CN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+mn-ea"/>
                          <a:ea typeface="+mn-ea"/>
                        </a:rPr>
                        <a:t>安全要求：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95000"/>
                        </a:lnSpc>
                        <a:buAutoNum type="arabicPeriod"/>
                      </a:pPr>
                      <a:r>
                        <a:rPr lang="zh-CN" altLang="en-US" b="1" dirty="0" smtClean="0">
                          <a:latin typeface="+mn-ea"/>
                          <a:ea typeface="+mn-ea"/>
                        </a:rPr>
                        <a:t>密钥必须保持私密性。</a:t>
                      </a:r>
                      <a:endParaRPr lang="en-US" altLang="zh-CN" b="1" dirty="0" smtClean="0">
                        <a:latin typeface="+mn-ea"/>
                        <a:ea typeface="+mn-ea"/>
                      </a:endParaRPr>
                    </a:p>
                    <a:p>
                      <a:pPr marL="342900" indent="-342900">
                        <a:lnSpc>
                          <a:spcPct val="95000"/>
                        </a:lnSpc>
                        <a:buAutoNum type="arabicPeriod"/>
                      </a:pPr>
                      <a:r>
                        <a:rPr lang="zh-CN" altLang="en-US" b="1" dirty="0" smtClean="0">
                          <a:latin typeface="+mn-ea"/>
                          <a:ea typeface="+mn-ea"/>
                        </a:rPr>
                        <a:t>如果没有其它附助信息，不可能可以解密消息。</a:t>
                      </a:r>
                      <a:endParaRPr lang="en-US" altLang="zh-CN" b="1" dirty="0" smtClean="0">
                        <a:latin typeface="+mn-ea"/>
                        <a:ea typeface="+mn-ea"/>
                      </a:endParaRPr>
                    </a:p>
                    <a:p>
                      <a:pPr marL="342900" indent="-342900">
                        <a:lnSpc>
                          <a:spcPct val="95000"/>
                        </a:lnSpc>
                        <a:buAutoNum type="arabicPeriod"/>
                      </a:pPr>
                      <a:r>
                        <a:rPr lang="zh-CN" altLang="en-US" b="1" dirty="0" smtClean="0">
                          <a:latin typeface="+mn-ea"/>
                          <a:ea typeface="+mn-ea"/>
                        </a:rPr>
                        <a:t>对算法的分析与一些密文文件不足以破解密钥。</a:t>
                      </a:r>
                      <a:endParaRPr lang="zh-CN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95000"/>
                        </a:lnSpc>
                        <a:buAutoNum type="arabicPeriod"/>
                      </a:pPr>
                      <a:r>
                        <a:rPr lang="zh-CN" altLang="en-US" b="1" dirty="0" smtClean="0">
                          <a:latin typeface="+mn-ea"/>
                          <a:ea typeface="+mn-ea"/>
                        </a:rPr>
                        <a:t>私钥必须保持私密性，公钥可以公开。</a:t>
                      </a:r>
                      <a:endParaRPr lang="en-US" altLang="zh-CN" b="1" dirty="0" smtClean="0">
                        <a:latin typeface="+mn-ea"/>
                        <a:ea typeface="+mn-ea"/>
                      </a:endParaRPr>
                    </a:p>
                    <a:p>
                      <a:pPr marL="342900" indent="-342900">
                        <a:lnSpc>
                          <a:spcPct val="95000"/>
                        </a:lnSpc>
                        <a:buAutoNum type="arabicPeriod"/>
                      </a:pPr>
                      <a:r>
                        <a:rPr lang="zh-CN" altLang="en-US" b="1" dirty="0" smtClean="0">
                          <a:latin typeface="+mn-ea"/>
                          <a:ea typeface="+mn-ea"/>
                        </a:rPr>
                        <a:t>如果没有其它附助信息，不可能可以解密消息。</a:t>
                      </a:r>
                      <a:endParaRPr lang="en-US" altLang="zh-CN" b="1" dirty="0" smtClean="0">
                        <a:latin typeface="+mn-ea"/>
                        <a:ea typeface="+mn-ea"/>
                      </a:endParaRPr>
                    </a:p>
                    <a:p>
                      <a:pPr marL="342900" indent="-342900">
                        <a:lnSpc>
                          <a:spcPct val="95000"/>
                        </a:lnSpc>
                        <a:buAutoNum type="arabicPeriod"/>
                      </a:pPr>
                      <a:r>
                        <a:rPr lang="zh-CN" altLang="en-US" b="1" dirty="0" smtClean="0">
                          <a:latin typeface="+mn-ea"/>
                          <a:ea typeface="+mn-ea"/>
                        </a:rPr>
                        <a:t>对算法的分析，并已知公钥与一些密文文件不足以破解私钥。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17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11377</TotalTime>
  <Words>1532</Words>
  <Application>Microsoft Office PowerPoint</Application>
  <PresentationFormat>A4 纸张(210x297 毫米)</PresentationFormat>
  <Paragraphs>272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23" baseType="lpstr">
      <vt:lpstr>安全导论</vt:lpstr>
      <vt:lpstr>1_安全导论</vt:lpstr>
      <vt:lpstr>自定义设计方案</vt:lpstr>
      <vt:lpstr>第7讲 公钥密码</vt:lpstr>
      <vt:lpstr>大  纲</vt:lpstr>
      <vt:lpstr>1.对称密码的限制</vt:lpstr>
      <vt:lpstr>2.公钥密码</vt:lpstr>
      <vt:lpstr>2.公钥密码</vt:lpstr>
      <vt:lpstr>2.公钥密码</vt:lpstr>
      <vt:lpstr>2.公钥密码</vt:lpstr>
      <vt:lpstr>2.公钥密码</vt:lpstr>
      <vt:lpstr>2.公钥密码</vt:lpstr>
      <vt:lpstr>2.公钥密码</vt:lpstr>
      <vt:lpstr>2.公钥密码</vt:lpstr>
      <vt:lpstr>3. RSA</vt:lpstr>
      <vt:lpstr>3. RSA</vt:lpstr>
      <vt:lpstr>3. RSA</vt:lpstr>
      <vt:lpstr>3. RSA</vt:lpstr>
      <vt:lpstr>3. RSA</vt:lpstr>
      <vt:lpstr>3. RSA</vt:lpstr>
      <vt:lpstr>3. RSA</vt:lpstr>
      <vt:lpstr>3. RSA</vt:lpstr>
      <vt:lpstr>PowerPoint 演示文稿</vt:lpstr>
    </vt:vector>
  </TitlesOfParts>
  <Company>深圳大学信息工程学院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</dc:title>
  <dc:subject>第1章计算机基础知识</dc:subject>
  <dc:creator>王志强</dc:creator>
  <cp:lastModifiedBy>Qiuzhen Lin</cp:lastModifiedBy>
  <cp:revision>704</cp:revision>
  <cp:lastPrinted>2014-08-23T14:47:45Z</cp:lastPrinted>
  <dcterms:created xsi:type="dcterms:W3CDTF">2003-05-17T02:00:08Z</dcterms:created>
  <dcterms:modified xsi:type="dcterms:W3CDTF">2022-10-27T05:35:58Z</dcterms:modified>
</cp:coreProperties>
</file>