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1187" r:id="rId3"/>
    <p:sldId id="1126" r:id="rId4"/>
    <p:sldId id="1127" r:id="rId5"/>
    <p:sldId id="616" r:id="rId6"/>
    <p:sldId id="617" r:id="rId7"/>
    <p:sldId id="618" r:id="rId8"/>
    <p:sldId id="619" r:id="rId9"/>
    <p:sldId id="620" r:id="rId10"/>
    <p:sldId id="621" r:id="rId11"/>
    <p:sldId id="622" r:id="rId12"/>
    <p:sldId id="623" r:id="rId13"/>
    <p:sldId id="624" r:id="rId14"/>
    <p:sldId id="625" r:id="rId15"/>
    <p:sldId id="626" r:id="rId16"/>
    <p:sldId id="627" r:id="rId17"/>
    <p:sldId id="628" r:id="rId18"/>
    <p:sldId id="629" r:id="rId19"/>
    <p:sldId id="1248" r:id="rId21"/>
    <p:sldId id="630" r:id="rId22"/>
    <p:sldId id="631" r:id="rId23"/>
    <p:sldId id="632" r:id="rId24"/>
    <p:sldId id="633" r:id="rId25"/>
    <p:sldId id="634" r:id="rId26"/>
    <p:sldId id="635" r:id="rId27"/>
    <p:sldId id="636" r:id="rId28"/>
    <p:sldId id="637" r:id="rId29"/>
    <p:sldId id="638" r:id="rId30"/>
    <p:sldId id="639" r:id="rId31"/>
    <p:sldId id="640" r:id="rId32"/>
    <p:sldId id="641" r:id="rId33"/>
    <p:sldId id="642" r:id="rId34"/>
    <p:sldId id="643" r:id="rId35"/>
    <p:sldId id="644" r:id="rId36"/>
    <p:sldId id="645" r:id="rId37"/>
    <p:sldId id="646" r:id="rId38"/>
    <p:sldId id="647" r:id="rId39"/>
    <p:sldId id="648" r:id="rId40"/>
    <p:sldId id="1252" r:id="rId41"/>
    <p:sldId id="1253" r:id="rId42"/>
    <p:sldId id="1255" r:id="rId43"/>
    <p:sldId id="1184" r:id="rId44"/>
    <p:sldId id="1186" r:id="rId45"/>
    <p:sldId id="649" r:id="rId46"/>
    <p:sldId id="650" r:id="rId47"/>
    <p:sldId id="651" r:id="rId48"/>
    <p:sldId id="652" r:id="rId49"/>
    <p:sldId id="653" r:id="rId50"/>
    <p:sldId id="654" r:id="rId51"/>
    <p:sldId id="655" r:id="rId52"/>
    <p:sldId id="656" r:id="rId53"/>
    <p:sldId id="657" r:id="rId54"/>
    <p:sldId id="658" r:id="rId55"/>
    <p:sldId id="659" r:id="rId56"/>
    <p:sldId id="660" r:id="rId57"/>
    <p:sldId id="661" r:id="rId58"/>
    <p:sldId id="662" r:id="rId59"/>
    <p:sldId id="663" r:id="rId60"/>
    <p:sldId id="664" r:id="rId61"/>
    <p:sldId id="665" r:id="rId62"/>
    <p:sldId id="666" r:id="rId63"/>
    <p:sldId id="1249" r:id="rId64"/>
    <p:sldId id="1251" r:id="rId65"/>
    <p:sldId id="1250" r:id="rId66"/>
    <p:sldId id="667" r:id="rId67"/>
    <p:sldId id="668" r:id="rId68"/>
    <p:sldId id="669" r:id="rId69"/>
    <p:sldId id="670" r:id="rId70"/>
    <p:sldId id="671" r:id="rId71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872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50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4" Type="http://schemas.openxmlformats.org/officeDocument/2006/relationships/tableStyles" Target="tableStyles.xml"/><Relationship Id="rId73" Type="http://schemas.openxmlformats.org/officeDocument/2006/relationships/viewProps" Target="viewProps.xml"/><Relationship Id="rId72" Type="http://schemas.openxmlformats.org/officeDocument/2006/relationships/presProps" Target="presProps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fontAlgn="base"/>
            <a:endParaRPr lang="en-US" altLang="zh-CN" sz="1200" strike="noStrike" noProof="1" dirty="0"/>
          </a:p>
        </p:txBody>
      </p:sp>
      <p:sp>
        <p:nvSpPr>
          <p:cNvPr id="13315" name="Rectangle 3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fontAlgn="base"/>
            <a:endParaRPr lang="en-US" altLang="zh-CN" sz="1200" strike="noStrike" noProof="1" dirty="0"/>
          </a:p>
        </p:txBody>
      </p:sp>
      <p:sp>
        <p:nvSpPr>
          <p:cNvPr id="2052" name="Rectangle 4"/>
          <p:cNvSpPr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3" name="Rectangle 5"/>
          <p:cNvSpPr>
            <a:spLocks noGrp="1"/>
          </p:cNvSpPr>
          <p:nvPr>
            <p:ph type="body" sz="quarter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0"/>
            <a:r>
              <a:rPr lang="zh-CN" altLang="en-US" dirty="0"/>
              <a:t>第二级</a:t>
            </a:r>
            <a:endParaRPr lang="zh-CN" altLang="en-US" dirty="0"/>
          </a:p>
          <a:p>
            <a:pPr lvl="2" indent="0"/>
            <a:r>
              <a:rPr lang="zh-CN" altLang="en-US" dirty="0"/>
              <a:t>第三级</a:t>
            </a:r>
            <a:endParaRPr lang="zh-CN" altLang="en-US" dirty="0"/>
          </a:p>
          <a:p>
            <a:pPr lvl="3" indent="0"/>
            <a:r>
              <a:rPr lang="zh-CN" altLang="en-US" dirty="0"/>
              <a:t>第四级</a:t>
            </a:r>
            <a:endParaRPr lang="zh-CN" altLang="en-US" dirty="0"/>
          </a:p>
          <a:p>
            <a:pPr lvl="4" indent="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3318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fontAlgn="base"/>
            <a:endParaRPr lang="en-US" altLang="zh-CN" sz="1200" strike="noStrike" noProof="1" dirty="0"/>
          </a:p>
        </p:txBody>
      </p:sp>
      <p:sp>
        <p:nvSpPr>
          <p:cNvPr id="13319" name="Rectangle 7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fontAlgn="base"/>
            <a:fld id="{9A0DB2DC-4C9A-4742-B13C-FB6460FD3503}" type="slidenum">
              <a:rPr lang="en-US" altLang="zh-CN" sz="1200" strike="noStrike" noProof="1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宋体" panose="02010600030101010101" pitchFamily="2" charset="-122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宋体" panose="02010600030101010101" pitchFamily="2" charset="-122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宋体" panose="02010600030101010101" pitchFamily="2" charset="-122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宋体" panose="02010600030101010101" pitchFamily="2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幻灯片图像占位符 66561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0482" name="文本占位符 6656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b="1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幻灯片图像占位符 66561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2530" name="文本占位符 6656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b="1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幻灯片图像占位符 65537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59394" name="文本占位符 65538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altLang="zh-CN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altLang="zh-CN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altLang="zh-CN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altLang="zh-CN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altLang="zh-CN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altLang="zh-CN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altLang="zh-CN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altLang="zh-CN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altLang="zh-CN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altLang="zh-CN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altLang="zh-CN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399FF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charset="0"/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 lvl="0" fontAlgn="base"/>
            <a:endParaRPr lang="en-US" altLang="zh-CN" strike="noStrike" noProof="1" dirty="0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 lvl="0" fontAlgn="base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宋体" panose="02010600030101010101" pitchFamily="2" charset="-122"/>
          <a:cs typeface="宋体" panose="02010600030101010101" pitchFamily="2" charset="-122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宋体" panose="02010600030101010101" pitchFamily="2" charset="-122"/>
          <a:cs typeface="宋体" panose="02010600030101010101" pitchFamily="2" charset="-122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2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21.png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image" Target="../media/image22.png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image" Target="../media/image26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wmf"/><Relationship Id="rId1" Type="http://schemas.openxmlformats.org/officeDocument/2006/relationships/oleObject" Target="../embeddings/oleObject2.bin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日期占位符 3"/>
          <p:cNvSpPr txBox="1">
            <a:spLocks noGrp="1"/>
          </p:cNvSpPr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400" dirty="0"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3075" name="幻灯片编号占位符 4"/>
          <p:cNvSpPr txBox="1">
            <a:spLocks noGrp="1"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dirty="0"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288" y="2798763"/>
            <a:ext cx="1277938" cy="819150"/>
          </a:xfrm>
          <a:prstGeom prst="rect">
            <a:avLst/>
          </a:prstGeom>
          <a:gradFill flip="none" rotWithShape="1">
            <a:gsLst>
              <a:gs pos="20000">
                <a:srgbClr val="EBABFF">
                  <a:alpha val="59000"/>
                </a:srgbClr>
              </a:gs>
              <a:gs pos="100000">
                <a:srgbClr val="FFFFFF"/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78038" y="2806700"/>
            <a:ext cx="1277938" cy="819150"/>
          </a:xfrm>
          <a:prstGeom prst="rect">
            <a:avLst/>
          </a:prstGeom>
          <a:gradFill flip="none" rotWithShape="1">
            <a:gsLst>
              <a:gs pos="20000">
                <a:srgbClr val="EBABFF">
                  <a:alpha val="59000"/>
                </a:srgbClr>
              </a:gs>
              <a:gs pos="100000">
                <a:srgbClr val="FFFFFF"/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33813" y="2806700"/>
            <a:ext cx="1327150" cy="819150"/>
          </a:xfrm>
          <a:prstGeom prst="rect">
            <a:avLst/>
          </a:prstGeom>
          <a:gradFill flip="none" rotWithShape="1">
            <a:gsLst>
              <a:gs pos="20000">
                <a:srgbClr val="EBABFF">
                  <a:alpha val="59000"/>
                </a:srgbClr>
              </a:gs>
              <a:gs pos="100000">
                <a:srgbClr val="FFFFFF"/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634038" y="2806700"/>
            <a:ext cx="1276350" cy="819150"/>
          </a:xfrm>
          <a:prstGeom prst="rect">
            <a:avLst/>
          </a:prstGeom>
          <a:gradFill flip="none" rotWithShape="1">
            <a:gsLst>
              <a:gs pos="20000">
                <a:srgbClr val="EBABFF">
                  <a:alpha val="59000"/>
                </a:srgbClr>
              </a:gs>
              <a:gs pos="100000">
                <a:srgbClr val="FFFFFF"/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353300" y="2806700"/>
            <a:ext cx="1276350" cy="819150"/>
          </a:xfrm>
          <a:prstGeom prst="rect">
            <a:avLst/>
          </a:prstGeom>
          <a:gradFill flip="none" rotWithShape="1">
            <a:gsLst>
              <a:gs pos="20000">
                <a:srgbClr val="EBABFF">
                  <a:alpha val="59000"/>
                </a:srgbClr>
              </a:gs>
              <a:gs pos="100000">
                <a:srgbClr val="FFFFFF"/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081" name="矩形 14"/>
          <p:cNvSpPr/>
          <p:nvPr/>
        </p:nvSpPr>
        <p:spPr>
          <a:xfrm>
            <a:off x="7607300" y="2897188"/>
            <a:ext cx="800100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3200" b="1" dirty="0">
                <a:latin typeface="Times New Roman" panose="02020603050405020304" charset="0"/>
                <a:ea typeface="宋体" panose="02010600030101010101" pitchFamily="2" charset="-122"/>
              </a:rPr>
              <a:t>RG</a:t>
            </a:r>
            <a:endParaRPr lang="zh-CN" altLang="en-US" sz="3200" b="1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3082" name="矩形 15"/>
          <p:cNvSpPr/>
          <p:nvPr/>
        </p:nvSpPr>
        <p:spPr>
          <a:xfrm>
            <a:off x="5895975" y="2897188"/>
            <a:ext cx="755650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3200" b="1" dirty="0">
                <a:latin typeface="Times New Roman" panose="02020603050405020304" charset="0"/>
                <a:ea typeface="宋体" panose="02010600030101010101" pitchFamily="2" charset="-122"/>
              </a:rPr>
              <a:t>RE</a:t>
            </a:r>
            <a:endParaRPr lang="zh-CN" altLang="en-US" sz="3200" b="1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3083" name="矩形 16"/>
          <p:cNvSpPr/>
          <p:nvPr/>
        </p:nvSpPr>
        <p:spPr>
          <a:xfrm>
            <a:off x="3689350" y="2897188"/>
            <a:ext cx="1674813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3200" b="1" dirty="0">
                <a:latin typeface="Times New Roman" panose="02020603050405020304" charset="0"/>
                <a:ea typeface="宋体" panose="02010600030101010101" pitchFamily="2" charset="-122"/>
              </a:rPr>
              <a:t>ε-NFA</a:t>
            </a:r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sz="3200" b="1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3084" name="矩形 17"/>
          <p:cNvSpPr/>
          <p:nvPr/>
        </p:nvSpPr>
        <p:spPr>
          <a:xfrm>
            <a:off x="2241550" y="2897188"/>
            <a:ext cx="996950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3200" b="1" dirty="0">
                <a:latin typeface="Times New Roman" panose="02020603050405020304" charset="0"/>
                <a:ea typeface="宋体" panose="02010600030101010101" pitchFamily="2" charset="-122"/>
              </a:rPr>
              <a:t>NFA</a:t>
            </a:r>
            <a:endParaRPr lang="zh-CN" altLang="en-US" sz="3200" b="1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3085" name="矩形 18"/>
          <p:cNvSpPr/>
          <p:nvPr/>
        </p:nvSpPr>
        <p:spPr>
          <a:xfrm>
            <a:off x="576263" y="2897188"/>
            <a:ext cx="996950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3200" b="1" dirty="0">
                <a:latin typeface="Times New Roman" panose="02020603050405020304" charset="0"/>
                <a:ea typeface="宋体" panose="02010600030101010101" pitchFamily="2" charset="-122"/>
              </a:rPr>
              <a:t>DFA</a:t>
            </a:r>
            <a:endParaRPr lang="zh-CN" altLang="en-US" sz="3200" b="1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3086" name="矩形 19"/>
          <p:cNvSpPr/>
          <p:nvPr/>
        </p:nvSpPr>
        <p:spPr>
          <a:xfrm>
            <a:off x="1520825" y="2851150"/>
            <a:ext cx="666750" cy="6477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3600" b="1" dirty="0">
                <a:latin typeface="Times New Roman" panose="02020603050405020304" charset="0"/>
                <a:ea typeface="宋体" panose="02010600030101010101" pitchFamily="2" charset="-122"/>
                <a:sym typeface="Symbol" panose="05050102010706020507" charset="2"/>
              </a:rPr>
              <a:t></a:t>
            </a:r>
            <a:r>
              <a:rPr lang="en-US" altLang="zh-CN" sz="3600" b="1" dirty="0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endParaRPr lang="zh-CN" altLang="en-US" sz="3600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3087" name="矩形 20"/>
          <p:cNvSpPr/>
          <p:nvPr/>
        </p:nvSpPr>
        <p:spPr>
          <a:xfrm>
            <a:off x="3276600" y="2835275"/>
            <a:ext cx="665163" cy="646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3600" b="1" dirty="0">
                <a:latin typeface="Times New Roman" panose="02020603050405020304" charset="0"/>
                <a:ea typeface="宋体" panose="02010600030101010101" pitchFamily="2" charset="-122"/>
                <a:sym typeface="Symbol" panose="05050102010706020507" charset="2"/>
              </a:rPr>
              <a:t></a:t>
            </a:r>
            <a:r>
              <a:rPr lang="en-US" altLang="zh-CN" sz="3600" b="1" dirty="0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endParaRPr lang="zh-CN" altLang="en-US" sz="3600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3088" name="矩形 21"/>
          <p:cNvSpPr/>
          <p:nvPr/>
        </p:nvSpPr>
        <p:spPr>
          <a:xfrm>
            <a:off x="5040313" y="2851150"/>
            <a:ext cx="666750" cy="6477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3600" b="1" dirty="0">
                <a:latin typeface="Times New Roman" panose="02020603050405020304" charset="0"/>
                <a:ea typeface="宋体" panose="02010600030101010101" pitchFamily="2" charset="-122"/>
                <a:sym typeface="Symbol" panose="05050102010706020507" charset="2"/>
              </a:rPr>
              <a:t></a:t>
            </a:r>
            <a:r>
              <a:rPr lang="en-US" altLang="zh-CN" sz="3600" b="1" dirty="0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endParaRPr lang="zh-CN" altLang="en-US" sz="3600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3089" name="矩形 22"/>
          <p:cNvSpPr/>
          <p:nvPr/>
        </p:nvSpPr>
        <p:spPr>
          <a:xfrm>
            <a:off x="6786563" y="2851150"/>
            <a:ext cx="666750" cy="6477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3600" b="1" dirty="0">
                <a:latin typeface="Times New Roman" panose="02020603050405020304" charset="0"/>
                <a:ea typeface="宋体" panose="02010600030101010101" pitchFamily="2" charset="-122"/>
                <a:sym typeface="Symbol" panose="05050102010706020507" charset="2"/>
              </a:rPr>
              <a:t></a:t>
            </a:r>
            <a:r>
              <a:rPr lang="en-US" altLang="zh-CN" sz="3600" b="1" dirty="0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endParaRPr lang="zh-CN" altLang="en-US" sz="3600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5" name="左大括号 24"/>
          <p:cNvSpPr/>
          <p:nvPr/>
        </p:nvSpPr>
        <p:spPr>
          <a:xfrm rot="16200000">
            <a:off x="4118769" y="156369"/>
            <a:ext cx="385763" cy="7559675"/>
          </a:xfrm>
          <a:prstGeom prst="leftBrace">
            <a:avLst>
              <a:gd name="adj1" fmla="val 262335"/>
              <a:gd name="adj2" fmla="val 50000"/>
            </a:avLst>
          </a:prstGeom>
          <a:ln w="69850">
            <a:solidFill>
              <a:srgbClr val="EBA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091" name="矩形 25"/>
          <p:cNvSpPr/>
          <p:nvPr/>
        </p:nvSpPr>
        <p:spPr>
          <a:xfrm>
            <a:off x="3051175" y="4418013"/>
            <a:ext cx="2878138" cy="5857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b="1" dirty="0">
                <a:latin typeface="Times New Roman" panose="02020603050405020304" charset="0"/>
                <a:ea typeface="宋体" panose="02010600030101010101" pitchFamily="2" charset="-122"/>
              </a:rPr>
              <a:t>正则语言 </a:t>
            </a:r>
            <a:r>
              <a:rPr lang="en-US" altLang="zh-CN" sz="3200" b="1" dirty="0">
                <a:latin typeface="Times New Roman" panose="02020603050405020304" charset="0"/>
                <a:ea typeface="宋体" panose="02010600030101010101" pitchFamily="2" charset="-122"/>
              </a:rPr>
              <a:t>(RL)</a:t>
            </a:r>
            <a:endParaRPr lang="zh-CN" altLang="en-US" sz="3200" b="1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92725" y="2708275"/>
            <a:ext cx="1836738" cy="1028700"/>
          </a:xfrm>
          <a:prstGeom prst="rect">
            <a:avLst/>
          </a:prstGeom>
          <a:noFill/>
          <a:ln w="793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093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 dirty="0">
                <a:latin typeface="Arial" panose="020B0604020202020204" pitchFamily="34" charset="0"/>
              </a:rPr>
            </a:fld>
            <a:endParaRPr lang="zh-CN" altLang="en-US" sz="1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290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 dirty="0">
                <a:latin typeface="Arial" panose="020B0604020202020204" pitchFamily="34" charset="0"/>
              </a:rPr>
            </a:fld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12291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 dirty="0">
                <a:latin typeface="Arial" panose="020B0604020202020204" pitchFamily="34" charset="0"/>
              </a:rPr>
            </a:fld>
            <a:endParaRPr lang="en-US" altLang="zh-CN" sz="1400" dirty="0">
              <a:latin typeface="Arial" panose="020B0604020202020204" pitchFamily="34" charset="0"/>
            </a:endParaRPr>
          </a:p>
        </p:txBody>
      </p:sp>
      <p:sp>
        <p:nvSpPr>
          <p:cNvPr id="1229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r>
              <a:rPr lang="en-US" altLang="zh-CN" b="1" dirty="0">
                <a:ea typeface="黑体" panose="02010609060101010101" charset="-122"/>
              </a:rPr>
              <a:t>4.2 RE</a:t>
            </a:r>
            <a:r>
              <a:rPr lang="zh-CN" altLang="en-US" b="1" dirty="0">
                <a:ea typeface="黑体" panose="02010609060101010101" charset="-122"/>
              </a:rPr>
              <a:t>的形式定义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12293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  <a:ln/>
        </p:spPr>
        <p:txBody>
          <a:bodyPr wrap="square" lIns="91440" tIns="45720" rIns="91440" bIns="45720" anchor="t"/>
          <a:p>
            <a:pPr marL="0" indent="476250" algn="just">
              <a:buNone/>
            </a:pPr>
            <a:r>
              <a:rPr lang="en-US" altLang="zh-CN" sz="2800" b="1" dirty="0">
                <a:latin typeface="Times New Roman" panose="02020603050405020304" charset="0"/>
              </a:rPr>
              <a:t>⑷ </a:t>
            </a:r>
            <a:r>
              <a:rPr lang="zh-CN" altLang="en-US" sz="2800" b="1" dirty="0">
                <a:latin typeface="Times New Roman" panose="02020603050405020304" charset="0"/>
              </a:rPr>
              <a:t>如果</a:t>
            </a:r>
            <a:r>
              <a:rPr lang="en-US" altLang="zh-CN" sz="2800" b="1" dirty="0">
                <a:latin typeface="Times New Roman" panose="02020603050405020304" charset="0"/>
              </a:rPr>
              <a:t>r</a:t>
            </a:r>
            <a:r>
              <a:rPr lang="zh-CN" altLang="en-US" sz="2800" b="1" dirty="0">
                <a:latin typeface="Times New Roman" panose="02020603050405020304" charset="0"/>
              </a:rPr>
              <a:t>和</a:t>
            </a:r>
            <a:r>
              <a:rPr lang="en-US" altLang="zh-CN" sz="2800" b="1" dirty="0">
                <a:latin typeface="Times New Roman" panose="02020603050405020304" charset="0"/>
              </a:rPr>
              <a:t>s</a:t>
            </a:r>
            <a:r>
              <a:rPr lang="zh-CN" altLang="en-US" sz="2800" b="1" dirty="0">
                <a:latin typeface="Times New Roman" panose="02020603050405020304" charset="0"/>
              </a:rPr>
              <a:t>分别是∑上表示语言</a:t>
            </a:r>
            <a:r>
              <a:rPr lang="en-US" altLang="zh-CN" sz="2800" b="1" dirty="0">
                <a:latin typeface="Times New Roman" panose="02020603050405020304" charset="0"/>
              </a:rPr>
              <a:t>R</a:t>
            </a:r>
            <a:r>
              <a:rPr lang="zh-CN" altLang="en-US" sz="2800" b="1" dirty="0">
                <a:latin typeface="Times New Roman" panose="02020603050405020304" charset="0"/>
              </a:rPr>
              <a:t>和</a:t>
            </a:r>
            <a:r>
              <a:rPr lang="en-US" altLang="zh-CN" sz="2800" b="1" dirty="0">
                <a:latin typeface="Times New Roman" panose="02020603050405020304" charset="0"/>
              </a:rPr>
              <a:t>S</a:t>
            </a:r>
            <a:r>
              <a:rPr lang="zh-CN" altLang="en-US" sz="2800" b="1" dirty="0">
                <a:latin typeface="Times New Roman" panose="02020603050405020304" charset="0"/>
              </a:rPr>
              <a:t>的</a:t>
            </a:r>
            <a:r>
              <a:rPr lang="en-US" altLang="zh-CN" sz="2800" b="1" dirty="0">
                <a:latin typeface="Times New Roman" panose="02020603050405020304" charset="0"/>
              </a:rPr>
              <a:t>RE</a:t>
            </a:r>
            <a:r>
              <a:rPr lang="zh-CN" altLang="en-US" sz="2800" b="1" dirty="0">
                <a:latin typeface="Times New Roman" panose="02020603050405020304" charset="0"/>
              </a:rPr>
              <a:t>，则：</a:t>
            </a:r>
            <a:endParaRPr lang="zh-CN" altLang="en-US" sz="2800" b="1" dirty="0">
              <a:latin typeface="Times New Roman" panose="02020603050405020304" charset="0"/>
            </a:endParaRPr>
          </a:p>
          <a:p>
            <a:pPr marL="0" indent="476250" algn="just">
              <a:buNone/>
            </a:pPr>
            <a:r>
              <a:rPr lang="zh-CN" altLang="en-US" sz="2800" b="1" dirty="0">
                <a:latin typeface="Times New Roman" panose="02020603050405020304" charset="0"/>
              </a:rPr>
              <a:t> </a:t>
            </a:r>
            <a:r>
              <a:rPr lang="en-US" altLang="zh-CN" sz="2800" b="1" dirty="0">
                <a:latin typeface="Times New Roman" panose="02020603050405020304" charset="0"/>
              </a:rPr>
              <a:t>r</a:t>
            </a:r>
            <a:r>
              <a:rPr lang="zh-CN" altLang="en-US" sz="2800" b="1" dirty="0">
                <a:latin typeface="Times New Roman" panose="02020603050405020304" charset="0"/>
              </a:rPr>
              <a:t>与</a:t>
            </a:r>
            <a:r>
              <a:rPr lang="en-US" altLang="zh-CN" sz="2800" b="1" dirty="0">
                <a:latin typeface="Times New Roman" panose="02020603050405020304" charset="0"/>
              </a:rPr>
              <a:t>s</a:t>
            </a:r>
            <a:r>
              <a:rPr lang="zh-CN" altLang="en-US" sz="2800" b="1" dirty="0">
                <a:latin typeface="Times New Roman" panose="02020603050405020304" charset="0"/>
              </a:rPr>
              <a:t>的“和” </a:t>
            </a:r>
            <a:r>
              <a:rPr lang="en-US" altLang="zh-CN" sz="2800" b="1" dirty="0">
                <a:latin typeface="Times New Roman" panose="02020603050405020304" charset="0"/>
              </a:rPr>
              <a:t>(r+s)</a:t>
            </a:r>
            <a:r>
              <a:rPr lang="zh-CN" altLang="en-US" sz="2800" b="1" dirty="0">
                <a:latin typeface="Times New Roman" panose="02020603050405020304" charset="0"/>
              </a:rPr>
              <a:t>是∑上的</a:t>
            </a:r>
            <a:r>
              <a:rPr lang="en-US" altLang="zh-CN" sz="2800" b="1" dirty="0">
                <a:latin typeface="Times New Roman" panose="02020603050405020304" charset="0"/>
              </a:rPr>
              <a:t>RE</a:t>
            </a:r>
            <a:r>
              <a:rPr lang="zh-CN" altLang="en-US" sz="2800" b="1" dirty="0">
                <a:latin typeface="Times New Roman" panose="02020603050405020304" charset="0"/>
              </a:rPr>
              <a:t>，</a:t>
            </a:r>
            <a:r>
              <a:rPr lang="en-US" altLang="zh-CN" sz="2800" b="1" dirty="0">
                <a:latin typeface="Times New Roman" panose="02020603050405020304" charset="0"/>
              </a:rPr>
              <a:t>(r+s)</a:t>
            </a:r>
            <a:r>
              <a:rPr lang="zh-CN" altLang="en-US" sz="2800" b="1" dirty="0">
                <a:latin typeface="Times New Roman" panose="02020603050405020304" charset="0"/>
              </a:rPr>
              <a:t>表达的语言为</a:t>
            </a:r>
            <a:r>
              <a:rPr lang="en-US" altLang="zh-CN" sz="2800" b="1" dirty="0">
                <a:latin typeface="Times New Roman" panose="02020603050405020304" charset="0"/>
              </a:rPr>
              <a:t>R∪S</a:t>
            </a:r>
            <a:r>
              <a:rPr lang="zh-CN" altLang="en-US" sz="2800" b="1" dirty="0">
                <a:latin typeface="Times New Roman" panose="02020603050405020304" charset="0"/>
              </a:rPr>
              <a:t>；</a:t>
            </a:r>
            <a:endParaRPr lang="zh-CN" altLang="en-US" sz="2800" b="1" dirty="0">
              <a:latin typeface="Times New Roman" panose="02020603050405020304" charset="0"/>
            </a:endParaRPr>
          </a:p>
          <a:p>
            <a:pPr marL="0" indent="476250" algn="just">
              <a:buNone/>
            </a:pPr>
            <a:r>
              <a:rPr lang="zh-CN" altLang="en-US" sz="2800" b="1" dirty="0">
                <a:latin typeface="Times New Roman" panose="02020603050405020304" charset="0"/>
              </a:rPr>
              <a:t> </a:t>
            </a:r>
            <a:r>
              <a:rPr lang="en-US" altLang="zh-CN" sz="2800" b="1" dirty="0">
                <a:latin typeface="Times New Roman" panose="02020603050405020304" charset="0"/>
              </a:rPr>
              <a:t>r</a:t>
            </a:r>
            <a:r>
              <a:rPr lang="zh-CN" altLang="en-US" sz="2800" b="1" dirty="0">
                <a:latin typeface="Times New Roman" panose="02020603050405020304" charset="0"/>
              </a:rPr>
              <a:t>与</a:t>
            </a:r>
            <a:r>
              <a:rPr lang="en-US" altLang="zh-CN" sz="2800" b="1" dirty="0">
                <a:latin typeface="Times New Roman" panose="02020603050405020304" charset="0"/>
              </a:rPr>
              <a:t>s</a:t>
            </a:r>
            <a:r>
              <a:rPr lang="zh-CN" altLang="en-US" sz="2800" b="1" dirty="0">
                <a:latin typeface="Times New Roman" panose="02020603050405020304" charset="0"/>
              </a:rPr>
              <a:t>的“乘积” </a:t>
            </a:r>
            <a:r>
              <a:rPr lang="en-US" altLang="zh-CN" sz="2800" b="1" dirty="0">
                <a:latin typeface="Times New Roman" panose="02020603050405020304" charset="0"/>
              </a:rPr>
              <a:t>(rs)</a:t>
            </a:r>
            <a:r>
              <a:rPr lang="zh-CN" altLang="en-US" sz="2800" b="1" dirty="0">
                <a:latin typeface="Times New Roman" panose="02020603050405020304" charset="0"/>
              </a:rPr>
              <a:t>是∑上的</a:t>
            </a:r>
            <a:r>
              <a:rPr lang="en-US" altLang="zh-CN" sz="2800" b="1" dirty="0">
                <a:latin typeface="Times New Roman" panose="02020603050405020304" charset="0"/>
              </a:rPr>
              <a:t>RE</a:t>
            </a:r>
            <a:r>
              <a:rPr lang="zh-CN" altLang="en-US" sz="2800" b="1" dirty="0">
                <a:latin typeface="Times New Roman" panose="02020603050405020304" charset="0"/>
              </a:rPr>
              <a:t>，</a:t>
            </a:r>
            <a:r>
              <a:rPr lang="en-US" altLang="zh-CN" sz="2800" b="1" dirty="0">
                <a:latin typeface="Times New Roman" panose="02020603050405020304" charset="0"/>
              </a:rPr>
              <a:t>(rs)</a:t>
            </a:r>
            <a:r>
              <a:rPr lang="zh-CN" altLang="en-US" sz="2800" b="1" dirty="0">
                <a:latin typeface="Times New Roman" panose="02020603050405020304" charset="0"/>
              </a:rPr>
              <a:t>表达的语言为</a:t>
            </a:r>
            <a:r>
              <a:rPr lang="en-US" altLang="zh-CN" sz="2800" b="1" dirty="0">
                <a:latin typeface="Times New Roman" panose="02020603050405020304" charset="0"/>
              </a:rPr>
              <a:t>RS</a:t>
            </a:r>
            <a:r>
              <a:rPr lang="zh-CN" altLang="en-US" sz="2800" b="1" dirty="0">
                <a:latin typeface="Times New Roman" panose="02020603050405020304" charset="0"/>
              </a:rPr>
              <a:t>；</a:t>
            </a:r>
            <a:endParaRPr lang="zh-CN" altLang="en-US" sz="2800" b="1" dirty="0">
              <a:latin typeface="Times New Roman" panose="02020603050405020304" charset="0"/>
            </a:endParaRPr>
          </a:p>
          <a:p>
            <a:pPr marL="0" indent="476250" algn="just">
              <a:buNone/>
            </a:pPr>
            <a:r>
              <a:rPr lang="zh-CN" altLang="en-US" sz="2800" b="1" dirty="0">
                <a:latin typeface="Times New Roman" panose="02020603050405020304" charset="0"/>
              </a:rPr>
              <a:t> </a:t>
            </a:r>
            <a:r>
              <a:rPr lang="en-US" altLang="zh-CN" sz="2800" b="1" dirty="0">
                <a:latin typeface="Times New Roman" panose="02020603050405020304" charset="0"/>
              </a:rPr>
              <a:t>r</a:t>
            </a:r>
            <a:r>
              <a:rPr lang="zh-CN" altLang="en-US" sz="2800" b="1" dirty="0">
                <a:latin typeface="Times New Roman" panose="02020603050405020304" charset="0"/>
              </a:rPr>
              <a:t>的克林闭包</a:t>
            </a:r>
            <a:r>
              <a:rPr lang="en-US" altLang="zh-CN" sz="2800" b="1" dirty="0">
                <a:latin typeface="Times New Roman" panose="02020603050405020304" charset="0"/>
              </a:rPr>
              <a:t>(r</a:t>
            </a:r>
            <a:r>
              <a:rPr lang="en-US" altLang="zh-CN" sz="2800" b="1" baseline="30000" dirty="0">
                <a:latin typeface="Times New Roman" panose="02020603050405020304" charset="0"/>
              </a:rPr>
              <a:t>*</a:t>
            </a:r>
            <a:r>
              <a:rPr lang="en-US" altLang="zh-CN" sz="2800" b="1" dirty="0">
                <a:latin typeface="Times New Roman" panose="02020603050405020304" charset="0"/>
              </a:rPr>
              <a:t>)</a:t>
            </a:r>
            <a:r>
              <a:rPr lang="zh-CN" altLang="en-US" sz="2800" b="1" dirty="0">
                <a:latin typeface="Times New Roman" panose="02020603050405020304" charset="0"/>
              </a:rPr>
              <a:t>是∑上的</a:t>
            </a:r>
            <a:r>
              <a:rPr lang="en-US" altLang="zh-CN" sz="2800" b="1" dirty="0">
                <a:latin typeface="Times New Roman" panose="02020603050405020304" charset="0"/>
              </a:rPr>
              <a:t>RE</a:t>
            </a:r>
            <a:r>
              <a:rPr lang="zh-CN" altLang="en-US" sz="2800" b="1" dirty="0">
                <a:latin typeface="Times New Roman" panose="02020603050405020304" charset="0"/>
              </a:rPr>
              <a:t>，</a:t>
            </a:r>
            <a:r>
              <a:rPr lang="en-US" altLang="zh-CN" sz="2800" b="1" dirty="0">
                <a:latin typeface="Times New Roman" panose="02020603050405020304" charset="0"/>
              </a:rPr>
              <a:t>(r</a:t>
            </a:r>
            <a:r>
              <a:rPr lang="en-US" altLang="zh-CN" sz="2800" b="1" baseline="30000" dirty="0">
                <a:latin typeface="Times New Roman" panose="02020603050405020304" charset="0"/>
              </a:rPr>
              <a:t>*</a:t>
            </a:r>
            <a:r>
              <a:rPr lang="en-US" altLang="zh-CN" sz="2800" b="1" dirty="0">
                <a:latin typeface="Times New Roman" panose="02020603050405020304" charset="0"/>
              </a:rPr>
              <a:t>)</a:t>
            </a:r>
            <a:r>
              <a:rPr lang="zh-CN" altLang="en-US" sz="2800" b="1" dirty="0">
                <a:latin typeface="Times New Roman" panose="02020603050405020304" charset="0"/>
              </a:rPr>
              <a:t>表达的语言为</a:t>
            </a:r>
            <a:r>
              <a:rPr lang="en-US" altLang="zh-CN" sz="2800" b="1" dirty="0">
                <a:latin typeface="Times New Roman" panose="02020603050405020304" charset="0"/>
              </a:rPr>
              <a:t>R</a:t>
            </a:r>
            <a:r>
              <a:rPr lang="en-US" altLang="zh-CN" sz="2800" b="1" baseline="30000" dirty="0">
                <a:latin typeface="Times New Roman" panose="02020603050405020304" charset="0"/>
              </a:rPr>
              <a:t>*</a:t>
            </a:r>
            <a:r>
              <a:rPr lang="zh-CN" altLang="en-US" sz="2800" b="1" dirty="0">
                <a:latin typeface="Times New Roman" panose="02020603050405020304" charset="0"/>
              </a:rPr>
              <a:t>。</a:t>
            </a:r>
            <a:endParaRPr lang="zh-CN" altLang="en-US" sz="2800" b="1" dirty="0">
              <a:latin typeface="Times New Roman" panose="02020603050405020304" charset="0"/>
            </a:endParaRPr>
          </a:p>
          <a:p>
            <a:pPr marL="0" indent="476250" algn="just">
              <a:buNone/>
            </a:pPr>
            <a:r>
              <a:rPr lang="zh-CN" altLang="en-US" sz="2800" b="1" dirty="0">
                <a:latin typeface="Times New Roman" panose="02020603050405020304" charset="0"/>
              </a:rPr>
              <a:t>⑸ 只有满足⑴、⑵、⑶、⑷的才是∑上的</a:t>
            </a:r>
            <a:r>
              <a:rPr lang="en-US" altLang="zh-CN" sz="2800" b="1" dirty="0">
                <a:latin typeface="Times New Roman" panose="02020603050405020304" charset="0"/>
              </a:rPr>
              <a:t>RE</a:t>
            </a:r>
            <a:r>
              <a:rPr lang="zh-CN" altLang="en-US" sz="2800" b="1" dirty="0">
                <a:latin typeface="Times New Roman" panose="02020603050405020304" charset="0"/>
              </a:rPr>
              <a:t>。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31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 dirty="0">
                <a:latin typeface="Arial" panose="020B0604020202020204" pitchFamily="34" charset="0"/>
              </a:rPr>
            </a:fld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1331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 dirty="0">
                <a:latin typeface="Arial" panose="020B0604020202020204" pitchFamily="34" charset="0"/>
              </a:rPr>
            </a:fld>
            <a:endParaRPr lang="en-US" altLang="zh-CN" sz="1400" dirty="0">
              <a:latin typeface="Arial" panose="020B0604020202020204" pitchFamily="34" charset="0"/>
            </a:endParaRP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r>
              <a:rPr lang="en-US" altLang="zh-CN" b="1" dirty="0">
                <a:ea typeface="黑体" panose="02010609060101010101" charset="-122"/>
              </a:rPr>
              <a:t>4.2 RE</a:t>
            </a:r>
            <a:r>
              <a:rPr lang="zh-CN" altLang="en-US" b="1" dirty="0">
                <a:ea typeface="黑体" panose="02010609060101010101" charset="-122"/>
              </a:rPr>
              <a:t>的形式定义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1331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p>
            <a:pPr algn="just"/>
            <a:r>
              <a:rPr lang="zh-CN" altLang="en-US" b="1" dirty="0">
                <a:ea typeface="黑体" panose="02010609060101010101" charset="-122"/>
              </a:rPr>
              <a:t>例 </a:t>
            </a:r>
            <a:r>
              <a:rPr lang="en-US" altLang="zh-CN" b="1" dirty="0">
                <a:ea typeface="黑体" panose="02010609060101010101" charset="-122"/>
              </a:rPr>
              <a:t>4-1</a:t>
            </a:r>
            <a:r>
              <a:rPr lang="en-US" altLang="zh-CN" b="1" dirty="0">
                <a:latin typeface="Times New Roman" panose="02020603050405020304" charset="0"/>
              </a:rPr>
              <a:t> </a:t>
            </a:r>
            <a:r>
              <a:rPr lang="zh-CN" altLang="en-US" b="1" dirty="0">
                <a:latin typeface="Times New Roman" panose="02020603050405020304" charset="0"/>
              </a:rPr>
              <a:t>设∑</a:t>
            </a:r>
            <a:r>
              <a:rPr lang="en-US" altLang="zh-CN" b="1" dirty="0">
                <a:latin typeface="Times New Roman" panose="02020603050405020304" charset="0"/>
              </a:rPr>
              <a:t>={0</a:t>
            </a:r>
            <a:r>
              <a:rPr lang="zh-CN" altLang="en-US" b="1" dirty="0">
                <a:latin typeface="Times New Roman" panose="02020603050405020304" charset="0"/>
              </a:rPr>
              <a:t>，</a:t>
            </a:r>
            <a:r>
              <a:rPr lang="en-US" altLang="zh-CN" b="1" dirty="0">
                <a:latin typeface="Times New Roman" panose="02020603050405020304" charset="0"/>
              </a:rPr>
              <a:t>1}</a:t>
            </a:r>
            <a:endParaRPr lang="en-US" altLang="zh-CN" b="1" dirty="0">
              <a:latin typeface="Times New Roman" panose="02020603050405020304" charset="0"/>
            </a:endParaRPr>
          </a:p>
          <a:p>
            <a:pPr algn="just">
              <a:buNone/>
            </a:pPr>
            <a:r>
              <a:rPr lang="en-US" altLang="zh-CN" b="1" dirty="0">
                <a:latin typeface="Times New Roman" panose="02020603050405020304" charset="0"/>
              </a:rPr>
              <a:t>  ⑴ 0</a:t>
            </a:r>
            <a:r>
              <a:rPr lang="zh-CN" altLang="en-US" b="1" dirty="0">
                <a:latin typeface="Times New Roman" panose="02020603050405020304" charset="0"/>
              </a:rPr>
              <a:t>，表示语言</a:t>
            </a:r>
            <a:r>
              <a:rPr lang="en-US" altLang="zh-CN" b="1" dirty="0">
                <a:latin typeface="Times New Roman" panose="02020603050405020304" charset="0"/>
              </a:rPr>
              <a:t>{0}</a:t>
            </a:r>
            <a:r>
              <a:rPr lang="zh-CN" altLang="en-US" b="1" dirty="0">
                <a:latin typeface="Times New Roman" panose="02020603050405020304" charset="0"/>
              </a:rPr>
              <a:t>；</a:t>
            </a:r>
            <a:endParaRPr lang="zh-CN" altLang="en-US" b="1" dirty="0">
              <a:latin typeface="Times New Roman" panose="02020603050405020304" charset="0"/>
            </a:endParaRPr>
          </a:p>
          <a:p>
            <a:pPr algn="just">
              <a:buNone/>
            </a:pPr>
            <a:r>
              <a:rPr lang="zh-CN" altLang="en-US" b="1" dirty="0">
                <a:latin typeface="Times New Roman" panose="02020603050405020304" charset="0"/>
              </a:rPr>
              <a:t>  ⑵ </a:t>
            </a:r>
            <a:r>
              <a:rPr lang="en-US" altLang="zh-CN" b="1" dirty="0">
                <a:latin typeface="Times New Roman" panose="02020603050405020304" charset="0"/>
              </a:rPr>
              <a:t>1</a:t>
            </a:r>
            <a:r>
              <a:rPr lang="zh-CN" altLang="en-US" b="1" dirty="0">
                <a:latin typeface="Times New Roman" panose="02020603050405020304" charset="0"/>
              </a:rPr>
              <a:t>，表示语言</a:t>
            </a:r>
            <a:r>
              <a:rPr lang="en-US" altLang="zh-CN" b="1" dirty="0">
                <a:latin typeface="Times New Roman" panose="02020603050405020304" charset="0"/>
              </a:rPr>
              <a:t>{1}</a:t>
            </a:r>
            <a:r>
              <a:rPr lang="zh-CN" altLang="en-US" b="1" dirty="0">
                <a:latin typeface="Times New Roman" panose="02020603050405020304" charset="0"/>
              </a:rPr>
              <a:t>；</a:t>
            </a:r>
            <a:endParaRPr lang="zh-CN" altLang="en-US" b="1" dirty="0">
              <a:latin typeface="Times New Roman" panose="02020603050405020304" charset="0"/>
            </a:endParaRPr>
          </a:p>
          <a:p>
            <a:pPr algn="just">
              <a:buNone/>
            </a:pPr>
            <a:r>
              <a:rPr lang="zh-CN" altLang="en-US" b="1" dirty="0">
                <a:latin typeface="Times New Roman" panose="02020603050405020304" charset="0"/>
              </a:rPr>
              <a:t>  ⑶ </a:t>
            </a:r>
            <a:r>
              <a:rPr lang="en-US" altLang="zh-CN" b="1" dirty="0">
                <a:latin typeface="Times New Roman" panose="02020603050405020304" charset="0"/>
              </a:rPr>
              <a:t>(0+1)</a:t>
            </a:r>
            <a:r>
              <a:rPr lang="zh-CN" altLang="en-US" b="1" dirty="0">
                <a:latin typeface="Times New Roman" panose="02020603050405020304" charset="0"/>
              </a:rPr>
              <a:t>，表示语言</a:t>
            </a:r>
            <a:r>
              <a:rPr lang="en-US" altLang="zh-CN" b="1" dirty="0">
                <a:latin typeface="Times New Roman" panose="02020603050405020304" charset="0"/>
              </a:rPr>
              <a:t>{0</a:t>
            </a:r>
            <a:r>
              <a:rPr lang="zh-CN" altLang="en-US" b="1" dirty="0">
                <a:latin typeface="Times New Roman" panose="02020603050405020304" charset="0"/>
              </a:rPr>
              <a:t>，</a:t>
            </a:r>
            <a:r>
              <a:rPr lang="en-US" altLang="zh-CN" b="1" dirty="0">
                <a:latin typeface="Times New Roman" panose="02020603050405020304" charset="0"/>
              </a:rPr>
              <a:t>1}</a:t>
            </a:r>
            <a:r>
              <a:rPr lang="zh-CN" altLang="en-US" b="1" dirty="0">
                <a:latin typeface="Times New Roman" panose="02020603050405020304" charset="0"/>
              </a:rPr>
              <a:t>；</a:t>
            </a:r>
            <a:endParaRPr lang="zh-CN" altLang="en-US" b="1" dirty="0">
              <a:latin typeface="Times New Roman" panose="02020603050405020304" charset="0"/>
            </a:endParaRPr>
          </a:p>
          <a:p>
            <a:pPr algn="just">
              <a:buNone/>
            </a:pPr>
            <a:r>
              <a:rPr lang="zh-CN" altLang="en-US" b="1" dirty="0">
                <a:latin typeface="Times New Roman" panose="02020603050405020304" charset="0"/>
              </a:rPr>
              <a:t>  ⑷ </a:t>
            </a:r>
            <a:r>
              <a:rPr lang="en-US" altLang="zh-CN" b="1" dirty="0">
                <a:latin typeface="Times New Roman" panose="02020603050405020304" charset="0"/>
              </a:rPr>
              <a:t>(01)</a:t>
            </a:r>
            <a:r>
              <a:rPr lang="zh-CN" altLang="en-US" b="1" dirty="0">
                <a:latin typeface="Times New Roman" panose="02020603050405020304" charset="0"/>
              </a:rPr>
              <a:t>，表示语言</a:t>
            </a:r>
            <a:r>
              <a:rPr lang="en-US" altLang="zh-CN" b="1" dirty="0">
                <a:latin typeface="Times New Roman" panose="02020603050405020304" charset="0"/>
              </a:rPr>
              <a:t>{01}</a:t>
            </a:r>
            <a:r>
              <a:rPr lang="zh-CN" altLang="en-US" b="1" dirty="0">
                <a:latin typeface="Times New Roman" panose="02020603050405020304" charset="0"/>
              </a:rPr>
              <a:t>；</a:t>
            </a:r>
            <a:endParaRPr lang="zh-CN" altLang="en-US" b="1" dirty="0">
              <a:latin typeface="Times New Roman" panose="02020603050405020304" charset="0"/>
            </a:endParaRPr>
          </a:p>
          <a:p>
            <a:pPr algn="just">
              <a:buNone/>
            </a:pPr>
            <a:r>
              <a:rPr lang="zh-CN" altLang="en-US" b="1" dirty="0">
                <a:latin typeface="Times New Roman" panose="02020603050405020304" charset="0"/>
              </a:rPr>
              <a:t>  ⑸ </a:t>
            </a:r>
            <a:r>
              <a:rPr lang="en-US" altLang="zh-CN" b="1" dirty="0">
                <a:latin typeface="Times New Roman" panose="02020603050405020304" charset="0"/>
              </a:rPr>
              <a:t>((0+1)</a:t>
            </a:r>
            <a:r>
              <a:rPr lang="en-US" altLang="zh-CN" b="1" baseline="30000" dirty="0">
                <a:latin typeface="Times New Roman" panose="02020603050405020304" charset="0"/>
              </a:rPr>
              <a:t>*</a:t>
            </a:r>
            <a:r>
              <a:rPr lang="en-US" altLang="zh-CN" b="1" dirty="0">
                <a:latin typeface="Times New Roman" panose="02020603050405020304" charset="0"/>
              </a:rPr>
              <a:t>)</a:t>
            </a:r>
            <a:r>
              <a:rPr lang="zh-CN" altLang="en-US" b="1" dirty="0">
                <a:latin typeface="Times New Roman" panose="02020603050405020304" charset="0"/>
              </a:rPr>
              <a:t>，表示语言</a:t>
            </a:r>
            <a:r>
              <a:rPr lang="en-US" altLang="zh-CN" b="1" dirty="0">
                <a:latin typeface="Times New Roman" panose="02020603050405020304" charset="0"/>
              </a:rPr>
              <a:t>{0</a:t>
            </a:r>
            <a:r>
              <a:rPr lang="zh-CN" altLang="en-US" b="1" dirty="0">
                <a:latin typeface="Times New Roman" panose="02020603050405020304" charset="0"/>
              </a:rPr>
              <a:t>，</a:t>
            </a:r>
            <a:r>
              <a:rPr lang="en-US" altLang="zh-CN" b="1" dirty="0">
                <a:latin typeface="Times New Roman" panose="02020603050405020304" charset="0"/>
              </a:rPr>
              <a:t>1}</a:t>
            </a:r>
            <a:r>
              <a:rPr lang="en-US" altLang="zh-CN" b="1" baseline="30000" dirty="0">
                <a:latin typeface="Times New Roman" panose="02020603050405020304" charset="0"/>
              </a:rPr>
              <a:t>*</a:t>
            </a:r>
            <a:r>
              <a:rPr lang="zh-CN" altLang="en-US" b="1" dirty="0">
                <a:latin typeface="Times New Roman" panose="02020603050405020304" charset="0"/>
              </a:rPr>
              <a:t>；</a:t>
            </a:r>
            <a:endParaRPr lang="zh-CN" altLang="en-US" b="1" dirty="0">
              <a:latin typeface="Times New Roman" panose="02020603050405020304" charset="0"/>
            </a:endParaRPr>
          </a:p>
          <a:p>
            <a:pPr algn="just">
              <a:buNone/>
            </a:pPr>
            <a:r>
              <a:rPr lang="zh-CN" altLang="en-US" b="1" dirty="0">
                <a:latin typeface="Times New Roman" panose="02020603050405020304" charset="0"/>
              </a:rPr>
              <a:t>  ⑹ </a:t>
            </a:r>
            <a:r>
              <a:rPr lang="en-US" altLang="zh-CN" b="1" dirty="0">
                <a:latin typeface="Times New Roman" panose="02020603050405020304" charset="0"/>
              </a:rPr>
              <a:t>((00)((00)</a:t>
            </a:r>
            <a:r>
              <a:rPr lang="en-US" altLang="zh-CN" b="1" baseline="30000" dirty="0">
                <a:latin typeface="Times New Roman" panose="02020603050405020304" charset="0"/>
              </a:rPr>
              <a:t>*</a:t>
            </a:r>
            <a:r>
              <a:rPr lang="en-US" altLang="zh-CN" b="1" dirty="0">
                <a:latin typeface="Times New Roman" panose="02020603050405020304" charset="0"/>
              </a:rPr>
              <a:t>))</a:t>
            </a:r>
            <a:r>
              <a:rPr lang="zh-CN" altLang="en-US" b="1" dirty="0">
                <a:latin typeface="Times New Roman" panose="02020603050405020304" charset="0"/>
              </a:rPr>
              <a:t>，表示语言</a:t>
            </a:r>
            <a:r>
              <a:rPr lang="en-US" altLang="zh-CN" b="1" dirty="0">
                <a:latin typeface="Times New Roman" panose="02020603050405020304" charset="0"/>
              </a:rPr>
              <a:t>{00}{00}</a:t>
            </a:r>
            <a:r>
              <a:rPr lang="en-US" altLang="zh-CN" b="1" baseline="30000" dirty="0">
                <a:latin typeface="Times New Roman" panose="02020603050405020304" charset="0"/>
              </a:rPr>
              <a:t>*</a:t>
            </a:r>
            <a:r>
              <a:rPr lang="zh-CN" altLang="en-US" b="1" dirty="0">
                <a:latin typeface="Times New Roman" panose="02020603050405020304" charset="0"/>
              </a:rPr>
              <a:t>；</a:t>
            </a:r>
            <a:endParaRPr lang="zh-CN" altLang="en-US" b="1" dirty="0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338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 dirty="0">
                <a:latin typeface="Arial" panose="020B0604020202020204" pitchFamily="34" charset="0"/>
              </a:rPr>
            </a:fld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1433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 dirty="0">
                <a:latin typeface="Arial" panose="020B0604020202020204" pitchFamily="34" charset="0"/>
              </a:rPr>
            </a:fld>
            <a:endParaRPr lang="en-US" altLang="zh-CN" sz="1400" dirty="0">
              <a:latin typeface="Arial" panose="020B0604020202020204" pitchFamily="34" charset="0"/>
            </a:endParaRPr>
          </a:p>
        </p:txBody>
      </p:sp>
      <p:sp>
        <p:nvSpPr>
          <p:cNvPr id="1434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r>
              <a:rPr lang="en-US" altLang="zh-CN" b="1" dirty="0">
                <a:ea typeface="黑体" panose="02010609060101010101" charset="-122"/>
              </a:rPr>
              <a:t>4.2 RE</a:t>
            </a:r>
            <a:r>
              <a:rPr lang="zh-CN" altLang="en-US" b="1" dirty="0">
                <a:ea typeface="黑体" panose="02010609060101010101" charset="-122"/>
              </a:rPr>
              <a:t>的形式定义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1434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p>
            <a:pPr algn="just">
              <a:buNone/>
            </a:pPr>
            <a:r>
              <a:rPr lang="en-US" altLang="zh-CN" b="1" dirty="0">
                <a:latin typeface="Times New Roman" panose="02020603050405020304" charset="0"/>
              </a:rPr>
              <a:t>⑺ ((((0+1)</a:t>
            </a:r>
            <a:r>
              <a:rPr lang="en-US" altLang="zh-CN" b="1" baseline="30000" dirty="0">
                <a:latin typeface="Times New Roman" panose="02020603050405020304" charset="0"/>
              </a:rPr>
              <a:t>*</a:t>
            </a:r>
            <a:r>
              <a:rPr lang="en-US" altLang="zh-CN" b="1" dirty="0">
                <a:latin typeface="Times New Roman" panose="02020603050405020304" charset="0"/>
              </a:rPr>
              <a:t>)(0+1))((0+1)</a:t>
            </a:r>
            <a:r>
              <a:rPr lang="en-US" altLang="zh-CN" b="1" baseline="30000" dirty="0">
                <a:latin typeface="Times New Roman" panose="02020603050405020304" charset="0"/>
              </a:rPr>
              <a:t>*</a:t>
            </a:r>
            <a:r>
              <a:rPr lang="en-US" altLang="zh-CN" b="1" dirty="0">
                <a:latin typeface="Times New Roman" panose="02020603050405020304" charset="0"/>
              </a:rPr>
              <a:t>))</a:t>
            </a:r>
            <a:r>
              <a:rPr lang="zh-CN" altLang="en-US" b="1" dirty="0">
                <a:latin typeface="Times New Roman" panose="02020603050405020304" charset="0"/>
              </a:rPr>
              <a:t>，表示语言</a:t>
            </a:r>
            <a:r>
              <a:rPr lang="en-US" altLang="zh-CN" b="1" dirty="0">
                <a:latin typeface="Times New Roman" panose="02020603050405020304" charset="0"/>
              </a:rPr>
              <a:t>{0</a:t>
            </a:r>
            <a:r>
              <a:rPr lang="zh-CN" altLang="en-US" b="1" dirty="0">
                <a:latin typeface="Times New Roman" panose="02020603050405020304" charset="0"/>
              </a:rPr>
              <a:t>，</a:t>
            </a:r>
            <a:r>
              <a:rPr lang="en-US" altLang="zh-CN" b="1" dirty="0">
                <a:latin typeface="Times New Roman" panose="02020603050405020304" charset="0"/>
              </a:rPr>
              <a:t>1}</a:t>
            </a:r>
            <a:r>
              <a:rPr lang="en-US" altLang="zh-CN" b="1" baseline="30000" dirty="0">
                <a:latin typeface="Times New Roman" panose="02020603050405020304" charset="0"/>
              </a:rPr>
              <a:t>+</a:t>
            </a:r>
            <a:r>
              <a:rPr lang="zh-CN" altLang="en-US" b="1" dirty="0">
                <a:latin typeface="Times New Roman" panose="02020603050405020304" charset="0"/>
              </a:rPr>
              <a:t>；</a:t>
            </a:r>
            <a:r>
              <a:rPr lang="zh-CN" altLang="en-US" b="1" dirty="0"/>
              <a:t> </a:t>
            </a:r>
            <a:endParaRPr lang="zh-CN" altLang="en-US" b="1" dirty="0"/>
          </a:p>
          <a:p>
            <a:pPr algn="just">
              <a:buNone/>
            </a:pPr>
            <a:r>
              <a:rPr lang="zh-CN" altLang="en-US" b="1" dirty="0">
                <a:latin typeface="Times New Roman" panose="02020603050405020304" charset="0"/>
              </a:rPr>
              <a:t>⑻ </a:t>
            </a:r>
            <a:r>
              <a:rPr lang="en-US" altLang="zh-CN" b="1" dirty="0">
                <a:latin typeface="Times New Roman" panose="02020603050405020304" charset="0"/>
              </a:rPr>
              <a:t>((((0+1)</a:t>
            </a:r>
            <a:r>
              <a:rPr lang="en-US" altLang="zh-CN" b="1" baseline="30000" dirty="0">
                <a:latin typeface="Times New Roman" panose="02020603050405020304" charset="0"/>
              </a:rPr>
              <a:t>*</a:t>
            </a:r>
            <a:r>
              <a:rPr lang="en-US" altLang="zh-CN" b="1" dirty="0">
                <a:latin typeface="Times New Roman" panose="02020603050405020304" charset="0"/>
              </a:rPr>
              <a:t>)000)((0+1)</a:t>
            </a:r>
            <a:r>
              <a:rPr lang="en-US" altLang="zh-CN" b="1" baseline="30000" dirty="0">
                <a:latin typeface="Times New Roman" panose="02020603050405020304" charset="0"/>
              </a:rPr>
              <a:t>*</a:t>
            </a:r>
            <a:r>
              <a:rPr lang="en-US" altLang="zh-CN" b="1" dirty="0">
                <a:latin typeface="Times New Roman" panose="02020603050405020304" charset="0"/>
              </a:rPr>
              <a:t>))</a:t>
            </a:r>
            <a:r>
              <a:rPr lang="zh-CN" altLang="en-US" b="1" dirty="0">
                <a:latin typeface="Times New Roman" panose="02020603050405020304" charset="0"/>
              </a:rPr>
              <a:t>，表示</a:t>
            </a:r>
            <a:r>
              <a:rPr lang="en-US" altLang="zh-CN" b="1" dirty="0">
                <a:latin typeface="Times New Roman" panose="02020603050405020304" charset="0"/>
              </a:rPr>
              <a:t>{0</a:t>
            </a:r>
            <a:r>
              <a:rPr lang="zh-CN" altLang="en-US" b="1" dirty="0">
                <a:latin typeface="Times New Roman" panose="02020603050405020304" charset="0"/>
              </a:rPr>
              <a:t>，</a:t>
            </a:r>
            <a:r>
              <a:rPr lang="en-US" altLang="zh-CN" b="1" dirty="0">
                <a:latin typeface="Times New Roman" panose="02020603050405020304" charset="0"/>
              </a:rPr>
              <a:t>1}</a:t>
            </a:r>
            <a:r>
              <a:rPr lang="zh-CN" altLang="en-US" b="1" dirty="0">
                <a:latin typeface="Times New Roman" panose="02020603050405020304" charset="0"/>
              </a:rPr>
              <a:t>上的至少含有</a:t>
            </a:r>
            <a:r>
              <a:rPr lang="en-US" altLang="zh-CN" b="1" dirty="0">
                <a:latin typeface="Times New Roman" panose="02020603050405020304" charset="0"/>
              </a:rPr>
              <a:t>3</a:t>
            </a:r>
            <a:r>
              <a:rPr lang="zh-CN" altLang="en-US" b="1" dirty="0">
                <a:latin typeface="Times New Roman" panose="02020603050405020304" charset="0"/>
              </a:rPr>
              <a:t>个连续</a:t>
            </a:r>
            <a:r>
              <a:rPr lang="en-US" altLang="zh-CN" b="1" dirty="0">
                <a:latin typeface="Times New Roman" panose="02020603050405020304" charset="0"/>
              </a:rPr>
              <a:t>0</a:t>
            </a:r>
            <a:r>
              <a:rPr lang="zh-CN" altLang="en-US" b="1" dirty="0">
                <a:latin typeface="Times New Roman" panose="02020603050405020304" charset="0"/>
              </a:rPr>
              <a:t>的串组成的语言；</a:t>
            </a:r>
            <a:endParaRPr lang="zh-CN" altLang="en-US" b="1" dirty="0">
              <a:latin typeface="Times New Roman" panose="02020603050405020304" charset="0"/>
            </a:endParaRPr>
          </a:p>
          <a:p>
            <a:pPr algn="just">
              <a:buNone/>
            </a:pPr>
            <a:r>
              <a:rPr lang="zh-CN" altLang="en-US" b="1" dirty="0">
                <a:latin typeface="Times New Roman" panose="02020603050405020304" charset="0"/>
              </a:rPr>
              <a:t>⑼ </a:t>
            </a:r>
            <a:r>
              <a:rPr lang="en-US" altLang="zh-CN" b="1" dirty="0">
                <a:latin typeface="Times New Roman" panose="02020603050405020304" charset="0"/>
              </a:rPr>
              <a:t>((((0+1)</a:t>
            </a:r>
            <a:r>
              <a:rPr lang="en-US" altLang="zh-CN" b="1" baseline="30000" dirty="0">
                <a:latin typeface="Times New Roman" panose="02020603050405020304" charset="0"/>
              </a:rPr>
              <a:t>*</a:t>
            </a:r>
            <a:r>
              <a:rPr lang="en-US" altLang="zh-CN" b="1" dirty="0">
                <a:latin typeface="Times New Roman" panose="02020603050405020304" charset="0"/>
              </a:rPr>
              <a:t>)0)1)</a:t>
            </a:r>
            <a:r>
              <a:rPr lang="zh-CN" altLang="en-US" b="1" dirty="0">
                <a:latin typeface="Times New Roman" panose="02020603050405020304" charset="0"/>
              </a:rPr>
              <a:t>，表示所有以</a:t>
            </a:r>
            <a:r>
              <a:rPr lang="en-US" altLang="zh-CN" b="1" dirty="0">
                <a:latin typeface="Times New Roman" panose="02020603050405020304" charset="0"/>
              </a:rPr>
              <a:t>01</a:t>
            </a:r>
            <a:r>
              <a:rPr lang="zh-CN" altLang="en-US" b="1" dirty="0">
                <a:latin typeface="Times New Roman" panose="02020603050405020304" charset="0"/>
              </a:rPr>
              <a:t>结尾的</a:t>
            </a:r>
            <a:r>
              <a:rPr lang="en-US" altLang="zh-CN" b="1" dirty="0">
                <a:latin typeface="Times New Roman" panose="02020603050405020304" charset="0"/>
              </a:rPr>
              <a:t>0</a:t>
            </a:r>
            <a:r>
              <a:rPr lang="zh-CN" altLang="en-US" b="1" dirty="0">
                <a:latin typeface="Times New Roman" panose="02020603050405020304" charset="0"/>
              </a:rPr>
              <a:t>、</a:t>
            </a:r>
            <a:r>
              <a:rPr lang="en-US" altLang="zh-CN" b="1" dirty="0">
                <a:latin typeface="Times New Roman" panose="02020603050405020304" charset="0"/>
              </a:rPr>
              <a:t>1</a:t>
            </a:r>
            <a:r>
              <a:rPr lang="zh-CN" altLang="en-US" b="1" dirty="0">
                <a:latin typeface="Times New Roman" panose="02020603050405020304" charset="0"/>
              </a:rPr>
              <a:t>字符串组成的语言；</a:t>
            </a:r>
            <a:endParaRPr lang="zh-CN" altLang="en-US" b="1" dirty="0">
              <a:latin typeface="Times New Roman" panose="02020603050405020304" charset="0"/>
            </a:endParaRPr>
          </a:p>
          <a:p>
            <a:pPr algn="just">
              <a:buNone/>
            </a:pPr>
            <a:r>
              <a:rPr lang="zh-CN" altLang="en-US" b="1" dirty="0">
                <a:latin typeface="Times New Roman" panose="02020603050405020304" charset="0"/>
              </a:rPr>
              <a:t>⑽ </a:t>
            </a:r>
            <a:r>
              <a:rPr lang="en-US" altLang="zh-CN" b="1" dirty="0">
                <a:latin typeface="Times New Roman" panose="02020603050405020304" charset="0"/>
              </a:rPr>
              <a:t>(1(((0+1)</a:t>
            </a:r>
            <a:r>
              <a:rPr lang="en-US" altLang="zh-CN" b="1" baseline="30000" dirty="0">
                <a:latin typeface="Times New Roman" panose="02020603050405020304" charset="0"/>
              </a:rPr>
              <a:t>*</a:t>
            </a:r>
            <a:r>
              <a:rPr lang="en-US" altLang="zh-CN" b="1" dirty="0">
                <a:latin typeface="Times New Roman" panose="02020603050405020304" charset="0"/>
              </a:rPr>
              <a:t>)0))</a:t>
            </a:r>
            <a:r>
              <a:rPr lang="zh-CN" altLang="en-US" b="1" dirty="0">
                <a:latin typeface="Times New Roman" panose="02020603050405020304" charset="0"/>
              </a:rPr>
              <a:t>，表示所有以</a:t>
            </a:r>
            <a:r>
              <a:rPr lang="en-US" altLang="zh-CN" b="1" dirty="0">
                <a:latin typeface="Times New Roman" panose="02020603050405020304" charset="0"/>
              </a:rPr>
              <a:t>1</a:t>
            </a:r>
            <a:r>
              <a:rPr lang="zh-CN" altLang="en-US" b="1" dirty="0">
                <a:latin typeface="Times New Roman" panose="02020603050405020304" charset="0"/>
              </a:rPr>
              <a:t>开头，并且以</a:t>
            </a:r>
            <a:r>
              <a:rPr lang="en-US" altLang="zh-CN" b="1" dirty="0">
                <a:latin typeface="Times New Roman" panose="02020603050405020304" charset="0"/>
              </a:rPr>
              <a:t>0</a:t>
            </a:r>
            <a:r>
              <a:rPr lang="zh-CN" altLang="en-US" b="1" dirty="0">
                <a:latin typeface="Times New Roman" panose="02020603050405020304" charset="0"/>
              </a:rPr>
              <a:t>结尾的</a:t>
            </a:r>
            <a:r>
              <a:rPr lang="en-US" altLang="zh-CN" b="1" dirty="0">
                <a:latin typeface="Times New Roman" panose="02020603050405020304" charset="0"/>
              </a:rPr>
              <a:t>0</a:t>
            </a:r>
            <a:r>
              <a:rPr lang="zh-CN" altLang="en-US" b="1" dirty="0">
                <a:latin typeface="Times New Roman" panose="02020603050405020304" charset="0"/>
              </a:rPr>
              <a:t>、</a:t>
            </a:r>
            <a:r>
              <a:rPr lang="en-US" altLang="zh-CN" b="1" dirty="0">
                <a:latin typeface="Times New Roman" panose="02020603050405020304" charset="0"/>
              </a:rPr>
              <a:t>1</a:t>
            </a:r>
            <a:r>
              <a:rPr lang="zh-CN" altLang="en-US" b="1" dirty="0">
                <a:latin typeface="Times New Roman" panose="02020603050405020304" charset="0"/>
              </a:rPr>
              <a:t>字符串组成的语言。</a:t>
            </a:r>
            <a:r>
              <a:rPr lang="zh-CN" altLang="en-US" b="1" dirty="0"/>
              <a:t> 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2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 dirty="0">
                <a:latin typeface="Arial" panose="020B0604020202020204" pitchFamily="34" charset="0"/>
              </a:rPr>
            </a:fld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15363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 dirty="0">
                <a:latin typeface="Arial" panose="020B0604020202020204" pitchFamily="34" charset="0"/>
              </a:rPr>
            </a:fld>
            <a:endParaRPr lang="en-US" altLang="zh-CN" sz="1400" dirty="0">
              <a:latin typeface="Arial" panose="020B0604020202020204" pitchFamily="34" charset="0"/>
            </a:endParaRPr>
          </a:p>
        </p:txBody>
      </p:sp>
      <p:sp>
        <p:nvSpPr>
          <p:cNvPr id="1536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r>
              <a:rPr lang="en-US" altLang="zh-CN" b="1" dirty="0">
                <a:ea typeface="黑体" panose="02010609060101010101" charset="-122"/>
              </a:rPr>
              <a:t>4.2 RE</a:t>
            </a:r>
            <a:r>
              <a:rPr lang="zh-CN" altLang="en-US" b="1" dirty="0">
                <a:ea typeface="黑体" panose="02010609060101010101" charset="-122"/>
              </a:rPr>
              <a:t>的形式定义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1536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p>
            <a:r>
              <a:rPr lang="zh-CN" altLang="en-US" b="1" dirty="0">
                <a:latin typeface="Times New Roman" panose="02020603050405020304" charset="0"/>
              </a:rPr>
              <a:t>约定</a:t>
            </a:r>
            <a:r>
              <a:rPr lang="zh-CN" altLang="en-US" b="1" dirty="0"/>
              <a:t> </a:t>
            </a:r>
            <a:endParaRPr lang="zh-CN" altLang="en-US" b="1" dirty="0"/>
          </a:p>
          <a:p>
            <a:pPr algn="just">
              <a:buNone/>
            </a:pPr>
            <a:r>
              <a:rPr lang="zh-CN" altLang="en-US" b="1" dirty="0">
                <a:latin typeface="Times New Roman" panose="02020603050405020304" charset="0"/>
              </a:rPr>
              <a:t>⑴ </a:t>
            </a:r>
            <a:r>
              <a:rPr lang="en-US" altLang="zh-CN" b="1" dirty="0">
                <a:latin typeface="Times New Roman" panose="02020603050405020304" charset="0"/>
              </a:rPr>
              <a:t>r</a:t>
            </a:r>
            <a:r>
              <a:rPr lang="zh-CN" altLang="en-US" b="1" dirty="0">
                <a:latin typeface="Times New Roman" panose="02020603050405020304" charset="0"/>
              </a:rPr>
              <a:t>的正闭包</a:t>
            </a:r>
            <a:r>
              <a:rPr lang="en-US" altLang="zh-CN" b="1" dirty="0">
                <a:latin typeface="Times New Roman" panose="02020603050405020304" charset="0"/>
              </a:rPr>
              <a:t>r</a:t>
            </a:r>
            <a:r>
              <a:rPr lang="en-US" altLang="zh-CN" b="1" baseline="30000" dirty="0">
                <a:latin typeface="Times New Roman" panose="02020603050405020304" charset="0"/>
              </a:rPr>
              <a:t>+</a:t>
            </a:r>
            <a:r>
              <a:rPr lang="zh-CN" altLang="en-US" b="1" dirty="0">
                <a:latin typeface="Times New Roman" panose="02020603050405020304" charset="0"/>
              </a:rPr>
              <a:t>表示</a:t>
            </a:r>
            <a:r>
              <a:rPr lang="en-US" altLang="zh-CN" b="1" dirty="0">
                <a:latin typeface="Times New Roman" panose="02020603050405020304" charset="0"/>
              </a:rPr>
              <a:t>r</a:t>
            </a:r>
            <a:r>
              <a:rPr lang="zh-CN" altLang="en-US" b="1" dirty="0">
                <a:latin typeface="Times New Roman" panose="02020603050405020304" charset="0"/>
              </a:rPr>
              <a:t>与</a:t>
            </a:r>
            <a:r>
              <a:rPr lang="en-US" altLang="zh-CN" b="1" dirty="0">
                <a:latin typeface="Times New Roman" panose="02020603050405020304" charset="0"/>
              </a:rPr>
              <a:t>(r</a:t>
            </a:r>
            <a:r>
              <a:rPr lang="en-US" altLang="zh-CN" b="1" baseline="30000" dirty="0">
                <a:latin typeface="Times New Roman" panose="02020603050405020304" charset="0"/>
              </a:rPr>
              <a:t>*</a:t>
            </a:r>
            <a:r>
              <a:rPr lang="en-US" altLang="zh-CN" b="1" dirty="0">
                <a:latin typeface="Times New Roman" panose="02020603050405020304" charset="0"/>
              </a:rPr>
              <a:t>)</a:t>
            </a:r>
            <a:r>
              <a:rPr lang="zh-CN" altLang="en-US" b="1" dirty="0">
                <a:latin typeface="Times New Roman" panose="02020603050405020304" charset="0"/>
              </a:rPr>
              <a:t>的乘积以及</a:t>
            </a:r>
            <a:r>
              <a:rPr lang="en-US" altLang="zh-CN" b="1" dirty="0">
                <a:latin typeface="Times New Roman" panose="02020603050405020304" charset="0"/>
              </a:rPr>
              <a:t>(r</a:t>
            </a:r>
            <a:r>
              <a:rPr lang="en-US" altLang="zh-CN" b="1" baseline="30000" dirty="0">
                <a:latin typeface="Times New Roman" panose="02020603050405020304" charset="0"/>
              </a:rPr>
              <a:t>*</a:t>
            </a:r>
            <a:r>
              <a:rPr lang="en-US" altLang="zh-CN" b="1" dirty="0">
                <a:latin typeface="Times New Roman" panose="02020603050405020304" charset="0"/>
              </a:rPr>
              <a:t>)</a:t>
            </a:r>
            <a:r>
              <a:rPr lang="zh-CN" altLang="en-US" b="1" dirty="0">
                <a:latin typeface="Times New Roman" panose="02020603050405020304" charset="0"/>
              </a:rPr>
              <a:t>与</a:t>
            </a:r>
            <a:r>
              <a:rPr lang="en-US" altLang="zh-CN" b="1" dirty="0">
                <a:latin typeface="Times New Roman" panose="02020603050405020304" charset="0"/>
              </a:rPr>
              <a:t>r</a:t>
            </a:r>
            <a:r>
              <a:rPr lang="zh-CN" altLang="en-US" b="1" dirty="0">
                <a:latin typeface="Times New Roman" panose="02020603050405020304" charset="0"/>
              </a:rPr>
              <a:t>的乘积：</a:t>
            </a:r>
            <a:endParaRPr lang="zh-CN" altLang="en-US" b="1" dirty="0">
              <a:latin typeface="Times New Roman" panose="02020603050405020304" charset="0"/>
            </a:endParaRPr>
          </a:p>
          <a:p>
            <a:pPr algn="ctr">
              <a:buNone/>
            </a:pPr>
            <a:r>
              <a:rPr lang="zh-CN" altLang="en-US" b="1" dirty="0">
                <a:latin typeface="Times New Roman" panose="02020603050405020304" charset="0"/>
              </a:rPr>
              <a:t> </a:t>
            </a:r>
            <a:r>
              <a:rPr lang="en-US" altLang="zh-CN" b="1" dirty="0">
                <a:latin typeface="Times New Roman" panose="02020603050405020304" charset="0"/>
              </a:rPr>
              <a:t>r</a:t>
            </a:r>
            <a:r>
              <a:rPr lang="en-US" altLang="zh-CN" b="1" baseline="30000" dirty="0">
                <a:latin typeface="Times New Roman" panose="02020603050405020304" charset="0"/>
              </a:rPr>
              <a:t>+</a:t>
            </a:r>
            <a:r>
              <a:rPr lang="en-US" altLang="zh-CN" b="1" dirty="0">
                <a:latin typeface="Times New Roman" panose="02020603050405020304" charset="0"/>
              </a:rPr>
              <a:t>=(r(r</a:t>
            </a:r>
            <a:r>
              <a:rPr lang="en-US" altLang="zh-CN" b="1" baseline="30000" dirty="0">
                <a:latin typeface="Times New Roman" panose="02020603050405020304" charset="0"/>
              </a:rPr>
              <a:t>*</a:t>
            </a:r>
            <a:r>
              <a:rPr lang="en-US" altLang="zh-CN" b="1" dirty="0">
                <a:latin typeface="Times New Roman" panose="02020603050405020304" charset="0"/>
              </a:rPr>
              <a:t>))=((r</a:t>
            </a:r>
            <a:r>
              <a:rPr lang="en-US" altLang="zh-CN" b="1" baseline="30000" dirty="0">
                <a:latin typeface="Times New Roman" panose="02020603050405020304" charset="0"/>
              </a:rPr>
              <a:t>*</a:t>
            </a:r>
            <a:r>
              <a:rPr lang="en-US" altLang="zh-CN" b="1" dirty="0">
                <a:latin typeface="Times New Roman" panose="02020603050405020304" charset="0"/>
              </a:rPr>
              <a:t>)r)</a:t>
            </a:r>
            <a:endParaRPr lang="en-US" altLang="zh-CN" b="1" dirty="0">
              <a:latin typeface="Times New Roman" panose="02020603050405020304" charset="0"/>
            </a:endParaRPr>
          </a:p>
          <a:p>
            <a:pPr>
              <a:buNone/>
            </a:pPr>
            <a:r>
              <a:rPr lang="en-US" altLang="zh-CN" b="1" dirty="0">
                <a:latin typeface="Times New Roman" panose="02020603050405020304" charset="0"/>
              </a:rPr>
              <a:t>⑵ </a:t>
            </a:r>
            <a:r>
              <a:rPr lang="zh-CN" altLang="en-US" b="1" dirty="0">
                <a:latin typeface="Times New Roman" panose="02020603050405020304" charset="0"/>
              </a:rPr>
              <a:t>闭包运算的优先级最高，乘运算的优先级次之，加运算“</a:t>
            </a:r>
            <a:r>
              <a:rPr lang="en-US" altLang="zh-CN" b="1" dirty="0">
                <a:latin typeface="Times New Roman" panose="02020603050405020304" charset="0"/>
              </a:rPr>
              <a:t>+”</a:t>
            </a:r>
            <a:r>
              <a:rPr lang="zh-CN" altLang="en-US" b="1" dirty="0">
                <a:latin typeface="Times New Roman" panose="02020603050405020304" charset="0"/>
              </a:rPr>
              <a:t>的优先级最低。所以，在意义明确时，可以省略其中某些括号。</a:t>
            </a:r>
            <a:r>
              <a:rPr lang="zh-CN" altLang="en-US" b="1" dirty="0"/>
              <a:t> </a:t>
            </a:r>
            <a:endParaRPr lang="zh-CN" altLang="en-US" b="1" dirty="0"/>
          </a:p>
          <a:p>
            <a:pPr algn="ctr">
              <a:buNone/>
            </a:pPr>
            <a:r>
              <a:rPr lang="en-US" altLang="zh-CN" b="1" dirty="0">
                <a:latin typeface="Times New Roman" panose="02020603050405020304" charset="0"/>
              </a:rPr>
              <a:t>((((0+1)</a:t>
            </a:r>
            <a:r>
              <a:rPr lang="en-US" altLang="zh-CN" b="1" baseline="30000" dirty="0">
                <a:latin typeface="Times New Roman" panose="02020603050405020304" charset="0"/>
              </a:rPr>
              <a:t>*</a:t>
            </a:r>
            <a:r>
              <a:rPr lang="en-US" altLang="zh-CN" b="1" dirty="0">
                <a:latin typeface="Times New Roman" panose="02020603050405020304" charset="0"/>
              </a:rPr>
              <a:t>)000)((0+1)</a:t>
            </a:r>
            <a:r>
              <a:rPr lang="en-US" altLang="zh-CN" b="1" baseline="30000" dirty="0">
                <a:latin typeface="Times New Roman" panose="02020603050405020304" charset="0"/>
              </a:rPr>
              <a:t>*</a:t>
            </a:r>
            <a:r>
              <a:rPr lang="en-US" altLang="zh-CN" b="1" dirty="0">
                <a:latin typeface="Times New Roman" panose="02020603050405020304" charset="0"/>
              </a:rPr>
              <a:t>))=(0+1)</a:t>
            </a:r>
            <a:r>
              <a:rPr lang="en-US" altLang="zh-CN" b="1" baseline="30000" dirty="0">
                <a:latin typeface="Times New Roman" panose="02020603050405020304" charset="0"/>
              </a:rPr>
              <a:t>*</a:t>
            </a:r>
            <a:r>
              <a:rPr lang="en-US" altLang="zh-CN" b="1" dirty="0">
                <a:latin typeface="Times New Roman" panose="02020603050405020304" charset="0"/>
              </a:rPr>
              <a:t>000(0+1)</a:t>
            </a:r>
            <a:r>
              <a:rPr lang="en-US" altLang="zh-CN" b="1" baseline="30000" dirty="0">
                <a:latin typeface="Times New Roman" panose="02020603050405020304" charset="0"/>
              </a:rPr>
              <a:t>*</a:t>
            </a:r>
            <a:r>
              <a:rPr lang="en-US" altLang="zh-CN" b="1" dirty="0"/>
              <a:t> 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386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 dirty="0">
                <a:latin typeface="Arial" panose="020B0604020202020204" pitchFamily="34" charset="0"/>
              </a:rPr>
            </a:fld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1638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 dirty="0">
                <a:latin typeface="Arial" panose="020B0604020202020204" pitchFamily="34" charset="0"/>
              </a:rPr>
            </a:fld>
            <a:endParaRPr lang="en-US" altLang="zh-CN" sz="1400" dirty="0">
              <a:latin typeface="Arial" panose="020B0604020202020204" pitchFamily="34" charset="0"/>
            </a:endParaRPr>
          </a:p>
        </p:txBody>
      </p:sp>
      <p:sp>
        <p:nvSpPr>
          <p:cNvPr id="1638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r>
              <a:rPr lang="en-US" altLang="zh-CN" b="1" dirty="0">
                <a:ea typeface="黑体" panose="02010609060101010101" charset="-122"/>
              </a:rPr>
              <a:t>4.2 RE</a:t>
            </a:r>
            <a:r>
              <a:rPr lang="zh-CN" altLang="en-US" b="1" dirty="0">
                <a:ea typeface="黑体" panose="02010609060101010101" charset="-122"/>
              </a:rPr>
              <a:t>的形式定义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1638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p>
            <a:pPr algn="ctr">
              <a:spcBef>
                <a:spcPct val="80000"/>
              </a:spcBef>
              <a:buNone/>
            </a:pPr>
            <a:r>
              <a:rPr lang="en-US" altLang="zh-CN" b="1" dirty="0">
                <a:latin typeface="Times New Roman" panose="02020603050405020304" charset="0"/>
              </a:rPr>
              <a:t>((((0+1)</a:t>
            </a:r>
            <a:r>
              <a:rPr lang="en-US" altLang="zh-CN" b="1" baseline="30000" dirty="0">
                <a:latin typeface="Times New Roman" panose="02020603050405020304" charset="0"/>
              </a:rPr>
              <a:t>*</a:t>
            </a:r>
            <a:r>
              <a:rPr lang="en-US" altLang="zh-CN" b="1" dirty="0">
                <a:latin typeface="Times New Roman" panose="02020603050405020304" charset="0"/>
              </a:rPr>
              <a:t>)(0+1))((0+1)</a:t>
            </a:r>
            <a:r>
              <a:rPr lang="en-US" altLang="zh-CN" b="1" baseline="30000" dirty="0">
                <a:latin typeface="Times New Roman" panose="02020603050405020304" charset="0"/>
              </a:rPr>
              <a:t>*</a:t>
            </a:r>
            <a:r>
              <a:rPr lang="en-US" altLang="zh-CN" b="1" dirty="0">
                <a:latin typeface="Times New Roman" panose="02020603050405020304" charset="0"/>
              </a:rPr>
              <a:t>))=(0+1)</a:t>
            </a:r>
            <a:r>
              <a:rPr lang="en-US" altLang="zh-CN" b="1" baseline="30000" dirty="0">
                <a:latin typeface="Times New Roman" panose="02020603050405020304" charset="0"/>
              </a:rPr>
              <a:t>*</a:t>
            </a:r>
            <a:r>
              <a:rPr lang="en-US" altLang="zh-CN" b="1" dirty="0">
                <a:latin typeface="Times New Roman" panose="02020603050405020304" charset="0"/>
              </a:rPr>
              <a:t>(0+1)(0+1)</a:t>
            </a:r>
            <a:r>
              <a:rPr lang="en-US" altLang="zh-CN" b="1" baseline="30000" dirty="0">
                <a:latin typeface="Times New Roman" panose="02020603050405020304" charset="0"/>
              </a:rPr>
              <a:t>*</a:t>
            </a:r>
            <a:r>
              <a:rPr lang="en-US" altLang="zh-CN" b="1" dirty="0">
                <a:latin typeface="Times New Roman" panose="02020603050405020304" charset="0"/>
              </a:rPr>
              <a:t> </a:t>
            </a:r>
            <a:endParaRPr lang="en-US" altLang="zh-CN" b="1" dirty="0">
              <a:latin typeface="Times New Roman" panose="02020603050405020304" charset="0"/>
            </a:endParaRPr>
          </a:p>
          <a:p>
            <a:pPr algn="just">
              <a:spcBef>
                <a:spcPct val="80000"/>
              </a:spcBef>
              <a:buNone/>
            </a:pPr>
            <a:r>
              <a:rPr lang="en-US" altLang="zh-CN" b="1" dirty="0">
                <a:latin typeface="Times New Roman" panose="02020603050405020304" charset="0"/>
              </a:rPr>
              <a:t>⑶ </a:t>
            </a:r>
            <a:r>
              <a:rPr lang="zh-CN" altLang="en-US" b="1" dirty="0">
                <a:latin typeface="Times New Roman" panose="02020603050405020304" charset="0"/>
              </a:rPr>
              <a:t>在意义明确时，</a:t>
            </a:r>
            <a:r>
              <a:rPr lang="en-US" altLang="zh-CN" b="1" dirty="0">
                <a:latin typeface="Times New Roman" panose="02020603050405020304" charset="0"/>
              </a:rPr>
              <a:t>RE r</a:t>
            </a:r>
            <a:r>
              <a:rPr lang="zh-CN" altLang="en-US" b="1" dirty="0">
                <a:latin typeface="Times New Roman" panose="02020603050405020304" charset="0"/>
              </a:rPr>
              <a:t>表示的语言记为</a:t>
            </a:r>
            <a:r>
              <a:rPr lang="en-US" altLang="zh-CN" b="1" dirty="0">
                <a:latin typeface="Times New Roman" panose="02020603050405020304" charset="0"/>
              </a:rPr>
              <a:t>L(r)</a:t>
            </a:r>
            <a:r>
              <a:rPr lang="zh-CN" altLang="en-US" b="1" dirty="0">
                <a:latin typeface="Times New Roman" panose="02020603050405020304" charset="0"/>
              </a:rPr>
              <a:t>，也可以直接地记为</a:t>
            </a:r>
            <a:r>
              <a:rPr lang="en-US" altLang="zh-CN" b="1" dirty="0">
                <a:latin typeface="Times New Roman" panose="02020603050405020304" charset="0"/>
              </a:rPr>
              <a:t>r</a:t>
            </a:r>
            <a:r>
              <a:rPr lang="zh-CN" altLang="en-US" b="1" dirty="0">
                <a:latin typeface="Times New Roman" panose="02020603050405020304" charset="0"/>
              </a:rPr>
              <a:t>。</a:t>
            </a:r>
            <a:endParaRPr lang="zh-CN" altLang="en-US" b="1" dirty="0">
              <a:latin typeface="Times New Roman" panose="02020603050405020304" charset="0"/>
            </a:endParaRPr>
          </a:p>
          <a:p>
            <a:pPr algn="just">
              <a:spcBef>
                <a:spcPct val="80000"/>
              </a:spcBef>
              <a:buNone/>
            </a:pPr>
            <a:r>
              <a:rPr lang="zh-CN" altLang="en-US" b="1" dirty="0"/>
              <a:t>⑷</a:t>
            </a:r>
            <a:r>
              <a:rPr lang="zh-CN" altLang="en-US" b="1" dirty="0">
                <a:latin typeface="Times New Roman" panose="02020603050405020304" charset="0"/>
              </a:rPr>
              <a:t> 加、乘、闭包运算均执行左结合规则。</a:t>
            </a:r>
            <a:endParaRPr lang="zh-CN" altLang="en-US" b="1" dirty="0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410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 dirty="0">
                <a:latin typeface="Arial" panose="020B0604020202020204" pitchFamily="34" charset="0"/>
              </a:rPr>
            </a:fld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17411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 dirty="0">
                <a:latin typeface="Arial" panose="020B0604020202020204" pitchFamily="34" charset="0"/>
              </a:rPr>
            </a:fld>
            <a:endParaRPr lang="en-US" altLang="zh-CN" sz="1400" dirty="0">
              <a:latin typeface="Arial" panose="020B0604020202020204" pitchFamily="34" charset="0"/>
            </a:endParaRPr>
          </a:p>
        </p:txBody>
      </p:sp>
      <p:sp>
        <p:nvSpPr>
          <p:cNvPr id="1741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r>
              <a:rPr lang="en-US" altLang="zh-CN" b="1" dirty="0">
                <a:ea typeface="黑体" panose="02010609060101010101" charset="-122"/>
              </a:rPr>
              <a:t>4.2 RE</a:t>
            </a:r>
            <a:r>
              <a:rPr lang="zh-CN" altLang="en-US" b="1" dirty="0">
                <a:ea typeface="黑体" panose="02010609060101010101" charset="-122"/>
              </a:rPr>
              <a:t>的形式定义</a:t>
            </a:r>
            <a:endParaRPr lang="zh-CN" altLang="en-US" dirty="0"/>
          </a:p>
        </p:txBody>
      </p:sp>
      <p:sp>
        <p:nvSpPr>
          <p:cNvPr id="1741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p>
            <a:pPr>
              <a:lnSpc>
                <a:spcPct val="90000"/>
              </a:lnSpc>
            </a:pPr>
            <a:r>
              <a:rPr lang="zh-CN" altLang="en-US" b="1" dirty="0">
                <a:ea typeface="黑体" panose="02010609060101010101" charset="-122"/>
              </a:rPr>
              <a:t>相等</a:t>
            </a:r>
            <a:r>
              <a:rPr lang="en-US" altLang="zh-CN" b="1" dirty="0">
                <a:ea typeface="黑体" panose="02010609060101010101" charset="-122"/>
              </a:rPr>
              <a:t>(equivalence)</a:t>
            </a:r>
            <a:endParaRPr lang="en-US" altLang="zh-CN" b="1" dirty="0">
              <a:ea typeface="黑体" panose="02010609060101010101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b="1" dirty="0"/>
              <a:t>r</a:t>
            </a:r>
            <a:r>
              <a:rPr lang="zh-CN" altLang="en-US" b="1" dirty="0">
                <a:latin typeface="Times New Roman" panose="02020603050405020304" charset="0"/>
              </a:rPr>
              <a:t>、</a:t>
            </a:r>
            <a:r>
              <a:rPr lang="en-US" altLang="zh-CN" b="1" dirty="0"/>
              <a:t>s</a:t>
            </a:r>
            <a:r>
              <a:rPr lang="zh-CN" altLang="en-US" b="1" dirty="0">
                <a:latin typeface="Times New Roman" panose="02020603050405020304" charset="0"/>
              </a:rPr>
              <a:t>是字母表∑上的一个</a:t>
            </a:r>
            <a:r>
              <a:rPr lang="en-US" altLang="zh-CN" b="1" dirty="0">
                <a:latin typeface="Times New Roman" panose="02020603050405020304" charset="0"/>
              </a:rPr>
              <a:t>RE</a:t>
            </a:r>
            <a:r>
              <a:rPr lang="zh-CN" altLang="en-US" b="1" dirty="0">
                <a:latin typeface="Times New Roman" panose="02020603050405020304" charset="0"/>
              </a:rPr>
              <a:t>，如果</a:t>
            </a:r>
            <a:r>
              <a:rPr lang="en-US" altLang="zh-CN" b="1" dirty="0"/>
              <a:t>L(r)=L(s)</a:t>
            </a:r>
            <a:r>
              <a:rPr lang="zh-CN" altLang="en-US" b="1" dirty="0">
                <a:latin typeface="Times New Roman" panose="02020603050405020304" charset="0"/>
              </a:rPr>
              <a:t>，则称</a:t>
            </a:r>
            <a:r>
              <a:rPr lang="en-US" altLang="zh-CN" b="1" dirty="0"/>
              <a:t>r</a:t>
            </a:r>
            <a:r>
              <a:rPr lang="zh-CN" altLang="en-US" b="1" dirty="0">
                <a:latin typeface="Times New Roman" panose="02020603050405020304" charset="0"/>
              </a:rPr>
              <a:t>与</a:t>
            </a:r>
            <a:r>
              <a:rPr lang="en-US" altLang="zh-CN" b="1" dirty="0"/>
              <a:t>s</a:t>
            </a:r>
            <a:r>
              <a:rPr lang="zh-CN" altLang="en-US" b="1" dirty="0">
                <a:ea typeface="黑体" panose="02010609060101010101" charset="-122"/>
              </a:rPr>
              <a:t>相等，</a:t>
            </a:r>
            <a:r>
              <a:rPr lang="zh-CN" altLang="en-US" b="1" dirty="0">
                <a:latin typeface="Times New Roman" panose="02020603050405020304" charset="0"/>
              </a:rPr>
              <a:t>记作</a:t>
            </a:r>
            <a:r>
              <a:rPr lang="en-US" altLang="zh-CN" b="1" dirty="0"/>
              <a:t>r=s</a:t>
            </a:r>
            <a:r>
              <a:rPr lang="en-US" altLang="zh-CN" b="1" dirty="0">
                <a:ea typeface="黑体" panose="02010609060101010101" charset="-122"/>
              </a:rPr>
              <a:t> </a:t>
            </a:r>
            <a:r>
              <a:rPr lang="zh-CN" altLang="en-US" b="1" dirty="0">
                <a:ea typeface="黑体" panose="02010609060101010101" charset="-122"/>
              </a:rPr>
              <a:t>。</a:t>
            </a:r>
            <a:endParaRPr lang="zh-CN" altLang="en-US" b="1" dirty="0">
              <a:ea typeface="黑体" panose="02010609060101010101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b="1" dirty="0"/>
              <a:t>相等也称为</a:t>
            </a:r>
            <a:r>
              <a:rPr lang="zh-CN" altLang="en-US" b="1" dirty="0">
                <a:ea typeface="黑体" panose="02010609060101010101" charset="-122"/>
              </a:rPr>
              <a:t>等价。</a:t>
            </a:r>
            <a:endParaRPr lang="zh-CN" altLang="en-US" b="1" dirty="0">
              <a:ea typeface="黑体" panose="02010609060101010101" charset="-122"/>
            </a:endParaRPr>
          </a:p>
          <a:p>
            <a:pPr>
              <a:lnSpc>
                <a:spcPct val="90000"/>
              </a:lnSpc>
            </a:pPr>
            <a:r>
              <a:rPr lang="zh-CN" altLang="en-US" b="1" dirty="0">
                <a:ea typeface="黑体" panose="02010609060101010101" charset="-122"/>
              </a:rPr>
              <a:t>几个基本结论</a:t>
            </a:r>
            <a:endParaRPr lang="zh-CN" altLang="en-US" b="1" dirty="0">
              <a:ea typeface="黑体" panose="02010609060101010101" charset="-122"/>
            </a:endParaRPr>
          </a:p>
          <a:p>
            <a:pPr lvl="1" algn="just">
              <a:lnSpc>
                <a:spcPct val="90000"/>
              </a:lnSpc>
              <a:buNone/>
            </a:pPr>
            <a:r>
              <a:rPr lang="zh-CN" altLang="en-US" b="1" dirty="0">
                <a:latin typeface="Times New Roman" panose="02020603050405020304" charset="0"/>
              </a:rPr>
              <a:t>⑴</a:t>
            </a:r>
            <a:r>
              <a:rPr lang="zh-CN" altLang="en-US" b="1" dirty="0"/>
              <a:t> </a:t>
            </a:r>
            <a:r>
              <a:rPr lang="zh-CN" altLang="en-US" b="1" dirty="0">
                <a:latin typeface="Times New Roman" panose="02020603050405020304" charset="0"/>
              </a:rPr>
              <a:t>结合律：</a:t>
            </a:r>
            <a:r>
              <a:rPr lang="en-US" altLang="zh-CN" b="1" dirty="0"/>
              <a:t>(rs)t=r(st)</a:t>
            </a:r>
            <a:endParaRPr lang="en-US" altLang="zh-CN" b="1" dirty="0"/>
          </a:p>
          <a:p>
            <a:pPr lvl="1" algn="just">
              <a:lnSpc>
                <a:spcPct val="90000"/>
              </a:lnSpc>
              <a:buNone/>
            </a:pPr>
            <a:r>
              <a:rPr lang="en-US" altLang="zh-CN" b="1" dirty="0"/>
              <a:t>			     (r+s)+t=r+(s+t)</a:t>
            </a:r>
            <a:endParaRPr lang="en-US" altLang="zh-CN" b="1" dirty="0"/>
          </a:p>
          <a:p>
            <a:pPr lvl="1" algn="just">
              <a:lnSpc>
                <a:spcPct val="90000"/>
              </a:lnSpc>
              <a:buNone/>
            </a:pPr>
            <a:r>
              <a:rPr lang="en-US" altLang="zh-CN" b="1" dirty="0">
                <a:latin typeface="Times New Roman" panose="02020603050405020304" charset="0"/>
              </a:rPr>
              <a:t>⑵</a:t>
            </a:r>
            <a:r>
              <a:rPr lang="en-US" altLang="zh-CN" b="1" dirty="0"/>
              <a:t> </a:t>
            </a:r>
            <a:r>
              <a:rPr lang="zh-CN" altLang="en-US" b="1" dirty="0">
                <a:latin typeface="Times New Roman" panose="02020603050405020304" charset="0"/>
              </a:rPr>
              <a:t>分配律：</a:t>
            </a:r>
            <a:r>
              <a:rPr lang="en-US" altLang="zh-CN" b="1" dirty="0"/>
              <a:t>r(s+t)=rs+rt</a:t>
            </a:r>
            <a:endParaRPr lang="en-US" altLang="zh-CN" b="1" dirty="0"/>
          </a:p>
          <a:p>
            <a:pPr lvl="1" algn="just">
              <a:lnSpc>
                <a:spcPct val="90000"/>
              </a:lnSpc>
              <a:buNone/>
            </a:pPr>
            <a:r>
              <a:rPr lang="en-US" altLang="zh-CN" b="1" dirty="0"/>
              <a:t>			     (s+t)r=sr+tr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43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 dirty="0">
                <a:latin typeface="Arial" panose="020B0604020202020204" pitchFamily="34" charset="0"/>
              </a:rPr>
            </a:fld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1843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 dirty="0">
                <a:latin typeface="Arial" panose="020B0604020202020204" pitchFamily="34" charset="0"/>
              </a:rPr>
            </a:fld>
            <a:endParaRPr lang="en-US" altLang="zh-CN" sz="1400" dirty="0">
              <a:latin typeface="Arial" panose="020B0604020202020204" pitchFamily="34" charset="0"/>
            </a:endParaRPr>
          </a:p>
        </p:txBody>
      </p:sp>
      <p:sp>
        <p:nvSpPr>
          <p:cNvPr id="1843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r>
              <a:rPr lang="en-US" altLang="zh-CN" b="1" dirty="0">
                <a:ea typeface="黑体" panose="02010609060101010101" charset="-122"/>
              </a:rPr>
              <a:t>4.2 RE</a:t>
            </a:r>
            <a:r>
              <a:rPr lang="zh-CN" altLang="en-US" b="1" dirty="0">
                <a:ea typeface="黑体" panose="02010609060101010101" charset="-122"/>
              </a:rPr>
              <a:t>的形式定义</a:t>
            </a:r>
            <a:endParaRPr lang="zh-CN" altLang="en-US" dirty="0"/>
          </a:p>
        </p:txBody>
      </p:sp>
      <p:sp>
        <p:nvSpPr>
          <p:cNvPr id="1843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p>
            <a:pPr lvl="1" algn="just">
              <a:buNone/>
            </a:pPr>
            <a:r>
              <a:rPr lang="en-US" altLang="zh-CN" b="1" dirty="0">
                <a:latin typeface="Times New Roman" panose="02020603050405020304" charset="0"/>
              </a:rPr>
              <a:t>⑶</a:t>
            </a:r>
            <a:r>
              <a:rPr lang="en-US" altLang="zh-CN" b="1" dirty="0"/>
              <a:t> </a:t>
            </a:r>
            <a:r>
              <a:rPr lang="zh-CN" altLang="en-US" b="1" dirty="0">
                <a:latin typeface="Times New Roman" panose="02020603050405020304" charset="0"/>
              </a:rPr>
              <a:t>交换律：</a:t>
            </a:r>
            <a:r>
              <a:rPr lang="zh-CN" altLang="en-US" b="1" dirty="0"/>
              <a:t>	</a:t>
            </a:r>
            <a:r>
              <a:rPr lang="en-US" altLang="zh-CN" b="1" dirty="0"/>
              <a:t>r+s=s+r</a:t>
            </a:r>
            <a:r>
              <a:rPr lang="zh-CN" altLang="en-US" b="1" dirty="0"/>
              <a:t>。</a:t>
            </a:r>
            <a:endParaRPr lang="zh-CN" altLang="en-US" b="1" dirty="0"/>
          </a:p>
          <a:p>
            <a:pPr lvl="1" algn="just">
              <a:buNone/>
            </a:pPr>
            <a:r>
              <a:rPr lang="zh-CN" altLang="en-US" b="1" dirty="0">
                <a:latin typeface="Times New Roman" panose="02020603050405020304" charset="0"/>
              </a:rPr>
              <a:t>⑷</a:t>
            </a:r>
            <a:r>
              <a:rPr lang="zh-CN" altLang="en-US" b="1" dirty="0"/>
              <a:t> </a:t>
            </a:r>
            <a:r>
              <a:rPr lang="zh-CN" altLang="en-US" b="1" dirty="0">
                <a:latin typeface="Times New Roman" panose="02020603050405020304" charset="0"/>
              </a:rPr>
              <a:t>幂等律：</a:t>
            </a:r>
            <a:r>
              <a:rPr lang="zh-CN" altLang="en-US" b="1" dirty="0"/>
              <a:t>	</a:t>
            </a:r>
            <a:r>
              <a:rPr lang="en-US" altLang="zh-CN" b="1" dirty="0"/>
              <a:t>r+r=r</a:t>
            </a:r>
            <a:r>
              <a:rPr lang="zh-CN" altLang="en-US" b="1" dirty="0"/>
              <a:t>。</a:t>
            </a:r>
            <a:endParaRPr lang="zh-CN" altLang="en-US" b="1" dirty="0"/>
          </a:p>
          <a:p>
            <a:pPr lvl="1" algn="just">
              <a:buNone/>
            </a:pPr>
            <a:r>
              <a:rPr lang="zh-CN" altLang="en-US" b="1" dirty="0">
                <a:latin typeface="Times New Roman" panose="02020603050405020304" charset="0"/>
              </a:rPr>
              <a:t>⑸</a:t>
            </a:r>
            <a:r>
              <a:rPr lang="zh-CN" altLang="en-US" b="1" dirty="0"/>
              <a:t> </a:t>
            </a:r>
            <a:r>
              <a:rPr lang="zh-CN" altLang="en-US" b="1" dirty="0">
                <a:latin typeface="Times New Roman" panose="02020603050405020304" charset="0"/>
              </a:rPr>
              <a:t>加法运算零元素：</a:t>
            </a:r>
            <a:r>
              <a:rPr lang="en-US" altLang="zh-CN" b="1" dirty="0"/>
              <a:t>r+</a:t>
            </a:r>
            <a:r>
              <a:rPr lang="en-US" altLang="zh-CN" b="1" i="1" dirty="0">
                <a:latin typeface="Times New Roman" panose="02020603050405020304" charset="0"/>
              </a:rPr>
              <a:t>Φ</a:t>
            </a:r>
            <a:r>
              <a:rPr lang="en-US" altLang="zh-CN" b="1" dirty="0"/>
              <a:t>=r</a:t>
            </a:r>
            <a:r>
              <a:rPr lang="zh-CN" altLang="en-US" b="1" dirty="0"/>
              <a:t>。</a:t>
            </a:r>
            <a:endParaRPr lang="zh-CN" altLang="en-US" b="1" dirty="0"/>
          </a:p>
          <a:p>
            <a:pPr lvl="1" algn="just">
              <a:buNone/>
            </a:pPr>
            <a:r>
              <a:rPr lang="zh-CN" altLang="en-US" b="1" dirty="0">
                <a:latin typeface="Times New Roman" panose="02020603050405020304" charset="0"/>
              </a:rPr>
              <a:t>⑹</a:t>
            </a:r>
            <a:r>
              <a:rPr lang="zh-CN" altLang="en-US" b="1" dirty="0"/>
              <a:t> </a:t>
            </a:r>
            <a:r>
              <a:rPr lang="zh-CN" altLang="en-US" b="1" dirty="0">
                <a:latin typeface="Times New Roman" panose="02020603050405020304" charset="0"/>
              </a:rPr>
              <a:t>乘法运算单位元：</a:t>
            </a:r>
            <a:r>
              <a:rPr lang="en-US" altLang="zh-CN" b="1" dirty="0"/>
              <a:t>r</a:t>
            </a:r>
            <a:r>
              <a:rPr lang="en-US" altLang="zh-CN" b="1" dirty="0">
                <a:latin typeface="Times New Roman" panose="02020603050405020304" charset="0"/>
              </a:rPr>
              <a:t>ε</a:t>
            </a:r>
            <a:r>
              <a:rPr lang="en-US" altLang="zh-CN" b="1" dirty="0"/>
              <a:t>=</a:t>
            </a:r>
            <a:r>
              <a:rPr lang="en-US" altLang="zh-CN" b="1" dirty="0">
                <a:latin typeface="Times New Roman" panose="02020603050405020304" charset="0"/>
              </a:rPr>
              <a:t>ε</a:t>
            </a:r>
            <a:r>
              <a:rPr lang="en-US" altLang="zh-CN" b="1" dirty="0"/>
              <a:t>r=r</a:t>
            </a:r>
            <a:r>
              <a:rPr lang="zh-CN" altLang="en-US" b="1" dirty="0"/>
              <a:t>。</a:t>
            </a:r>
            <a:endParaRPr lang="zh-CN" altLang="en-US" b="1" dirty="0"/>
          </a:p>
          <a:p>
            <a:pPr lvl="1" algn="just">
              <a:buNone/>
            </a:pPr>
            <a:r>
              <a:rPr lang="zh-CN" altLang="en-US" b="1" dirty="0">
                <a:latin typeface="Times New Roman" panose="02020603050405020304" charset="0"/>
              </a:rPr>
              <a:t>⑺</a:t>
            </a:r>
            <a:r>
              <a:rPr lang="zh-CN" altLang="en-US" b="1" dirty="0"/>
              <a:t> </a:t>
            </a:r>
            <a:r>
              <a:rPr lang="zh-CN" altLang="en-US" b="1" dirty="0">
                <a:latin typeface="Times New Roman" panose="02020603050405020304" charset="0"/>
              </a:rPr>
              <a:t>乘法运算零元素：</a:t>
            </a:r>
            <a:r>
              <a:rPr lang="en-US" altLang="zh-CN" b="1" dirty="0"/>
              <a:t>r</a:t>
            </a:r>
            <a:r>
              <a:rPr lang="en-US" altLang="zh-CN" b="1" i="1" dirty="0">
                <a:latin typeface="Times New Roman" panose="02020603050405020304" charset="0"/>
              </a:rPr>
              <a:t>Φ</a:t>
            </a:r>
            <a:r>
              <a:rPr lang="en-US" altLang="zh-CN" b="1" dirty="0"/>
              <a:t>=</a:t>
            </a:r>
            <a:r>
              <a:rPr lang="en-US" altLang="zh-CN" b="1" i="1" dirty="0">
                <a:latin typeface="Times New Roman" panose="02020603050405020304" charset="0"/>
              </a:rPr>
              <a:t>Φ</a:t>
            </a:r>
            <a:r>
              <a:rPr lang="en-US" altLang="zh-CN" b="1" dirty="0"/>
              <a:t>r=</a:t>
            </a:r>
            <a:r>
              <a:rPr lang="en-US" altLang="zh-CN" b="1" i="1" dirty="0">
                <a:latin typeface="Times New Roman" panose="02020603050405020304" charset="0"/>
              </a:rPr>
              <a:t>Φ</a:t>
            </a:r>
            <a:r>
              <a:rPr lang="zh-CN" altLang="en-US" b="1" i="1" dirty="0">
                <a:latin typeface="Times New Roman" panose="02020603050405020304" charset="0"/>
              </a:rPr>
              <a:t>。</a:t>
            </a:r>
            <a:endParaRPr lang="zh-CN" altLang="en-US" b="1" i="1" dirty="0">
              <a:latin typeface="Times New Roman" panose="02020603050405020304" charset="0"/>
            </a:endParaRPr>
          </a:p>
          <a:p>
            <a:pPr lvl="1" algn="just">
              <a:buNone/>
            </a:pPr>
            <a:r>
              <a:rPr lang="zh-CN" altLang="en-US" b="1" dirty="0">
                <a:latin typeface="Times New Roman" panose="02020603050405020304" charset="0"/>
              </a:rPr>
              <a:t>⑻</a:t>
            </a:r>
            <a:r>
              <a:rPr lang="zh-CN" altLang="en-US" b="1" dirty="0"/>
              <a:t> </a:t>
            </a:r>
            <a:r>
              <a:rPr lang="en-US" altLang="zh-CN" b="1" dirty="0"/>
              <a:t>L(</a:t>
            </a:r>
            <a:r>
              <a:rPr lang="en-US" altLang="zh-CN" b="1" i="1" dirty="0">
                <a:latin typeface="Times New Roman" panose="02020603050405020304" charset="0"/>
              </a:rPr>
              <a:t>Φ</a:t>
            </a:r>
            <a:r>
              <a:rPr lang="en-US" altLang="zh-CN" b="1" dirty="0"/>
              <a:t>)=</a:t>
            </a:r>
            <a:r>
              <a:rPr lang="en-US" altLang="zh-CN" b="1" i="1" dirty="0">
                <a:latin typeface="Times New Roman" panose="02020603050405020304" charset="0"/>
              </a:rPr>
              <a:t>Φ</a:t>
            </a:r>
            <a:r>
              <a:rPr lang="zh-CN" altLang="en-US" b="1" i="1" dirty="0">
                <a:latin typeface="Times New Roman" panose="02020603050405020304" charset="0"/>
              </a:rPr>
              <a:t>。</a:t>
            </a:r>
            <a:endParaRPr lang="zh-CN" altLang="en-US" b="1" i="1" dirty="0"/>
          </a:p>
          <a:p>
            <a:pPr lvl="1" algn="just">
              <a:buNone/>
            </a:pPr>
            <a:r>
              <a:rPr lang="zh-CN" altLang="en-US" b="1" dirty="0">
                <a:latin typeface="Times New Roman" panose="02020603050405020304" charset="0"/>
              </a:rPr>
              <a:t>⑼</a:t>
            </a:r>
            <a:r>
              <a:rPr lang="zh-CN" altLang="en-US" b="1" dirty="0"/>
              <a:t> </a:t>
            </a:r>
            <a:r>
              <a:rPr lang="en-US" altLang="zh-CN" b="1" dirty="0"/>
              <a:t>L(</a:t>
            </a:r>
            <a:r>
              <a:rPr lang="en-US" altLang="zh-CN" b="1" dirty="0">
                <a:latin typeface="Times New Roman" panose="02020603050405020304" charset="0"/>
              </a:rPr>
              <a:t>ε</a:t>
            </a:r>
            <a:r>
              <a:rPr lang="en-US" altLang="zh-CN" b="1" dirty="0"/>
              <a:t>)={</a:t>
            </a:r>
            <a:r>
              <a:rPr lang="en-US" altLang="zh-CN" b="1" dirty="0">
                <a:latin typeface="Times New Roman" panose="02020603050405020304" charset="0"/>
              </a:rPr>
              <a:t>ε</a:t>
            </a:r>
            <a:r>
              <a:rPr lang="en-US" altLang="zh-CN" b="1" dirty="0"/>
              <a:t>}</a:t>
            </a:r>
            <a:r>
              <a:rPr lang="zh-CN" altLang="en-US" b="1" dirty="0"/>
              <a:t>。</a:t>
            </a:r>
            <a:endParaRPr lang="zh-CN" altLang="en-US" b="1" dirty="0"/>
          </a:p>
          <a:p>
            <a:pPr lvl="1" algn="just">
              <a:buNone/>
            </a:pPr>
            <a:r>
              <a:rPr lang="zh-CN" altLang="en-US" b="1" dirty="0">
                <a:latin typeface="Times New Roman" panose="02020603050405020304" charset="0"/>
              </a:rPr>
              <a:t>⑽</a:t>
            </a:r>
            <a:r>
              <a:rPr lang="zh-CN" altLang="en-US" b="1" dirty="0"/>
              <a:t> </a:t>
            </a:r>
            <a:r>
              <a:rPr lang="en-US" altLang="zh-CN" b="1" dirty="0"/>
              <a:t>L(a)={a}</a:t>
            </a:r>
            <a:r>
              <a:rPr lang="zh-CN" altLang="en-US" b="1" dirty="0"/>
              <a:t>。 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9458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 dirty="0">
                <a:latin typeface="Arial" panose="020B0604020202020204" pitchFamily="34" charset="0"/>
              </a:rPr>
            </a:fld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1945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 dirty="0">
                <a:latin typeface="Arial" panose="020B0604020202020204" pitchFamily="34" charset="0"/>
              </a:rPr>
            </a:fld>
            <a:endParaRPr lang="en-US" altLang="zh-CN" sz="1400" dirty="0">
              <a:latin typeface="Arial" panose="020B0604020202020204" pitchFamily="34" charset="0"/>
            </a:endParaRPr>
          </a:p>
        </p:txBody>
      </p:sp>
      <p:sp>
        <p:nvSpPr>
          <p:cNvPr id="1946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r>
              <a:rPr lang="en-US" altLang="zh-CN" b="1" dirty="0">
                <a:ea typeface="黑体" panose="02010609060101010101" charset="-122"/>
              </a:rPr>
              <a:t>4.2 RE</a:t>
            </a:r>
            <a:r>
              <a:rPr lang="zh-CN" altLang="en-US" b="1" dirty="0">
                <a:ea typeface="黑体" panose="02010609060101010101" charset="-122"/>
              </a:rPr>
              <a:t>的形式定义</a:t>
            </a:r>
            <a:endParaRPr lang="zh-CN" altLang="en-US" dirty="0"/>
          </a:p>
        </p:txBody>
      </p:sp>
      <p:sp>
        <p:nvSpPr>
          <p:cNvPr id="1946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p>
            <a:pPr lvl="1" algn="just">
              <a:buNone/>
            </a:pPr>
            <a:r>
              <a:rPr lang="en-US" altLang="zh-CN" b="1" dirty="0">
                <a:latin typeface="Times New Roman" panose="02020603050405020304" charset="0"/>
              </a:rPr>
              <a:t>⑾</a:t>
            </a:r>
            <a:r>
              <a:rPr lang="en-US" altLang="zh-CN" b="1" dirty="0"/>
              <a:t> L(rs)=L(r)L(s)</a:t>
            </a:r>
            <a:r>
              <a:rPr lang="zh-CN" altLang="en-US" b="1" dirty="0"/>
              <a:t>。</a:t>
            </a:r>
            <a:endParaRPr lang="zh-CN" altLang="en-US" b="1" dirty="0"/>
          </a:p>
          <a:p>
            <a:pPr lvl="1" algn="just">
              <a:buNone/>
            </a:pPr>
            <a:r>
              <a:rPr lang="zh-CN" altLang="en-US" b="1" dirty="0">
                <a:latin typeface="Times New Roman" panose="02020603050405020304" charset="0"/>
              </a:rPr>
              <a:t>⑿</a:t>
            </a:r>
            <a:r>
              <a:rPr lang="zh-CN" altLang="en-US" b="1" dirty="0"/>
              <a:t> </a:t>
            </a:r>
            <a:r>
              <a:rPr lang="en-US" altLang="zh-CN" b="1" dirty="0"/>
              <a:t>L(r+s)=L(r)</a:t>
            </a:r>
            <a:r>
              <a:rPr lang="en-US" altLang="zh-CN" b="1" dirty="0">
                <a:latin typeface="Times New Roman" panose="02020603050405020304" charset="0"/>
              </a:rPr>
              <a:t>∪</a:t>
            </a:r>
            <a:r>
              <a:rPr lang="en-US" altLang="zh-CN" b="1" dirty="0"/>
              <a:t>L(s)</a:t>
            </a:r>
            <a:r>
              <a:rPr lang="zh-CN" altLang="en-US" b="1" dirty="0"/>
              <a:t>。</a:t>
            </a:r>
            <a:endParaRPr lang="zh-CN" altLang="en-US" b="1" dirty="0"/>
          </a:p>
          <a:p>
            <a:pPr lvl="1" algn="just">
              <a:buNone/>
            </a:pPr>
            <a:r>
              <a:rPr lang="zh-CN" altLang="en-US" b="1" dirty="0">
                <a:latin typeface="Times New Roman" panose="02020603050405020304" charset="0"/>
              </a:rPr>
              <a:t>⒀</a:t>
            </a:r>
            <a:r>
              <a:rPr lang="zh-CN" altLang="en-US" b="1" dirty="0"/>
              <a:t> </a:t>
            </a:r>
            <a:r>
              <a:rPr lang="en-US" altLang="zh-CN" b="1" dirty="0"/>
              <a:t>L(r</a:t>
            </a:r>
            <a:r>
              <a:rPr lang="en-US" altLang="zh-CN" b="1" baseline="30000" dirty="0"/>
              <a:t>*</a:t>
            </a:r>
            <a:r>
              <a:rPr lang="en-US" altLang="zh-CN" b="1" dirty="0"/>
              <a:t>)=(L(r))</a:t>
            </a:r>
            <a:r>
              <a:rPr lang="en-US" altLang="zh-CN" b="1" baseline="30000" dirty="0"/>
              <a:t>* </a:t>
            </a:r>
            <a:r>
              <a:rPr lang="zh-CN" altLang="en-US" b="1" dirty="0"/>
              <a:t>。</a:t>
            </a:r>
            <a:endParaRPr lang="zh-CN" altLang="en-US" b="1" dirty="0"/>
          </a:p>
          <a:p>
            <a:pPr lvl="1" algn="just">
              <a:buNone/>
            </a:pPr>
            <a:r>
              <a:rPr lang="zh-CN" altLang="en-US" b="1" dirty="0">
                <a:latin typeface="Times New Roman" panose="02020603050405020304" charset="0"/>
              </a:rPr>
              <a:t>⒁</a:t>
            </a:r>
            <a:r>
              <a:rPr lang="zh-CN" altLang="en-US" b="1" dirty="0"/>
              <a:t> </a:t>
            </a:r>
            <a:r>
              <a:rPr lang="en-US" altLang="zh-CN" b="1" dirty="0"/>
              <a:t>L(</a:t>
            </a:r>
            <a:r>
              <a:rPr lang="en-US" altLang="zh-CN" b="1" i="1" dirty="0">
                <a:latin typeface="Times New Roman" panose="02020603050405020304" charset="0"/>
              </a:rPr>
              <a:t>Φ</a:t>
            </a:r>
            <a:r>
              <a:rPr lang="en-US" altLang="zh-CN" b="1" baseline="30000" dirty="0"/>
              <a:t>*</a:t>
            </a:r>
            <a:r>
              <a:rPr lang="en-US" altLang="zh-CN" b="1" dirty="0"/>
              <a:t>)={</a:t>
            </a:r>
            <a:r>
              <a:rPr lang="en-US" altLang="zh-CN" b="1" dirty="0">
                <a:latin typeface="Times New Roman" panose="02020603050405020304" charset="0"/>
              </a:rPr>
              <a:t>ε</a:t>
            </a:r>
            <a:r>
              <a:rPr lang="en-US" altLang="zh-CN" b="1" dirty="0"/>
              <a:t>}</a:t>
            </a:r>
            <a:r>
              <a:rPr lang="zh-CN" altLang="en-US" b="1" dirty="0"/>
              <a:t>。</a:t>
            </a:r>
            <a:endParaRPr lang="zh-CN" altLang="en-US" b="1" dirty="0"/>
          </a:p>
          <a:p>
            <a:pPr lvl="1" algn="just">
              <a:buNone/>
            </a:pPr>
            <a:r>
              <a:rPr lang="zh-CN" altLang="en-US" b="1" dirty="0">
                <a:latin typeface="Times New Roman" panose="02020603050405020304" charset="0"/>
              </a:rPr>
              <a:t>⒂</a:t>
            </a:r>
            <a:r>
              <a:rPr lang="zh-CN" altLang="en-US" b="1" dirty="0"/>
              <a:t> </a:t>
            </a:r>
            <a:r>
              <a:rPr lang="en-US" altLang="zh-CN" b="1" dirty="0"/>
              <a:t>L((r+</a:t>
            </a:r>
            <a:r>
              <a:rPr lang="en-US" altLang="zh-CN" b="1" dirty="0">
                <a:latin typeface="Times New Roman" panose="02020603050405020304" charset="0"/>
              </a:rPr>
              <a:t>ε</a:t>
            </a:r>
            <a:r>
              <a:rPr lang="en-US" altLang="zh-CN" b="1" dirty="0"/>
              <a:t>)</a:t>
            </a:r>
            <a:r>
              <a:rPr lang="en-US" altLang="zh-CN" b="1" baseline="30000" dirty="0"/>
              <a:t>*</a:t>
            </a:r>
            <a:r>
              <a:rPr lang="en-US" altLang="zh-CN" b="1" dirty="0"/>
              <a:t>)=L(r*)</a:t>
            </a:r>
            <a:r>
              <a:rPr lang="zh-CN" altLang="en-US" b="1" dirty="0"/>
              <a:t>。</a:t>
            </a:r>
            <a:endParaRPr lang="zh-CN" altLang="en-US" b="1" dirty="0"/>
          </a:p>
          <a:p>
            <a:pPr lvl="1" algn="just">
              <a:buNone/>
            </a:pPr>
            <a:r>
              <a:rPr lang="zh-CN" altLang="en-US" b="1" dirty="0">
                <a:latin typeface="Times New Roman" panose="02020603050405020304" charset="0"/>
              </a:rPr>
              <a:t>⒃</a:t>
            </a:r>
            <a:r>
              <a:rPr lang="zh-CN" altLang="en-US" b="1" dirty="0"/>
              <a:t> </a:t>
            </a:r>
            <a:r>
              <a:rPr lang="en-US" altLang="zh-CN" b="1" dirty="0"/>
              <a:t>L((r</a:t>
            </a:r>
            <a:r>
              <a:rPr lang="en-US" altLang="zh-CN" b="1" baseline="30000" dirty="0"/>
              <a:t>*</a:t>
            </a:r>
            <a:r>
              <a:rPr lang="en-US" altLang="zh-CN" b="1" dirty="0"/>
              <a:t>)</a:t>
            </a:r>
            <a:r>
              <a:rPr lang="en-US" altLang="zh-CN" b="1" baseline="30000" dirty="0"/>
              <a:t>*</a:t>
            </a:r>
            <a:r>
              <a:rPr lang="en-US" altLang="zh-CN" b="1" dirty="0"/>
              <a:t>)=L(r</a:t>
            </a:r>
            <a:r>
              <a:rPr lang="en-US" altLang="zh-CN" b="1" baseline="30000" dirty="0"/>
              <a:t>*</a:t>
            </a:r>
            <a:r>
              <a:rPr lang="en-US" altLang="zh-CN" b="1" dirty="0"/>
              <a:t>)</a:t>
            </a:r>
            <a:r>
              <a:rPr lang="zh-CN" altLang="en-US" b="1" dirty="0"/>
              <a:t>。</a:t>
            </a:r>
            <a:endParaRPr lang="zh-CN" altLang="en-US" b="1" dirty="0"/>
          </a:p>
          <a:p>
            <a:pPr lvl="1" algn="just">
              <a:buNone/>
            </a:pPr>
            <a:r>
              <a:rPr lang="zh-CN" altLang="en-US" b="1" dirty="0">
                <a:latin typeface="Times New Roman" panose="02020603050405020304" charset="0"/>
              </a:rPr>
              <a:t>⒄</a:t>
            </a:r>
            <a:r>
              <a:rPr lang="zh-CN" altLang="en-US" b="1" dirty="0"/>
              <a:t> </a:t>
            </a:r>
            <a:r>
              <a:rPr lang="en-US" altLang="zh-CN" b="1" dirty="0"/>
              <a:t>L((r</a:t>
            </a:r>
            <a:r>
              <a:rPr lang="en-US" altLang="zh-CN" b="1" baseline="30000" dirty="0"/>
              <a:t>*</a:t>
            </a:r>
            <a:r>
              <a:rPr lang="en-US" altLang="zh-CN" b="1" dirty="0"/>
              <a:t>s</a:t>
            </a:r>
            <a:r>
              <a:rPr lang="en-US" altLang="zh-CN" b="1" baseline="30000" dirty="0"/>
              <a:t>*</a:t>
            </a:r>
            <a:r>
              <a:rPr lang="en-US" altLang="zh-CN" b="1" dirty="0"/>
              <a:t>)</a:t>
            </a:r>
            <a:r>
              <a:rPr lang="en-US" altLang="zh-CN" b="1" baseline="30000" dirty="0"/>
              <a:t>*</a:t>
            </a:r>
            <a:r>
              <a:rPr lang="en-US" altLang="zh-CN" b="1" dirty="0"/>
              <a:t>)=L((r+s)</a:t>
            </a:r>
            <a:r>
              <a:rPr lang="en-US" altLang="zh-CN" b="1" baseline="30000" dirty="0"/>
              <a:t>*</a:t>
            </a:r>
            <a:r>
              <a:rPr lang="en-US" altLang="zh-CN" b="1" dirty="0"/>
              <a:t>)</a:t>
            </a:r>
            <a:r>
              <a:rPr lang="zh-CN" altLang="en-US" b="1" dirty="0"/>
              <a:t>。</a:t>
            </a:r>
            <a:endParaRPr lang="zh-CN" altLang="en-US" b="1" dirty="0"/>
          </a:p>
          <a:p>
            <a:pPr lvl="1" algn="just"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⒅</a:t>
            </a:r>
            <a:r>
              <a:rPr lang="zh-CN" altLang="en-US" b="1" dirty="0"/>
              <a:t> </a:t>
            </a:r>
            <a:r>
              <a:rPr lang="zh-CN" altLang="en-US" b="1" dirty="0">
                <a:latin typeface="宋体" panose="02010600030101010101" pitchFamily="2" charset="-122"/>
              </a:rPr>
              <a:t>如果</a:t>
            </a:r>
            <a:r>
              <a:rPr lang="en-US" altLang="zh-CN" b="1" dirty="0"/>
              <a:t>L(r) </a:t>
            </a:r>
            <a:r>
              <a:rPr lang="en-US" altLang="zh-CN" b="1" dirty="0">
                <a:latin typeface="Times New Roman" panose="02020603050405020304" charset="0"/>
                <a:sym typeface="Symbol" panose="05050102010706020507" charset="2"/>
              </a:rPr>
              <a:t></a:t>
            </a:r>
            <a:r>
              <a:rPr lang="en-US" altLang="zh-CN" b="1" dirty="0"/>
              <a:t>L(s)</a:t>
            </a:r>
            <a:r>
              <a:rPr lang="zh-CN" altLang="en-US" b="1" dirty="0">
                <a:latin typeface="宋体" panose="02010600030101010101" pitchFamily="2" charset="-122"/>
              </a:rPr>
              <a:t>，则</a:t>
            </a:r>
            <a:r>
              <a:rPr lang="en-US" altLang="zh-CN" b="1" dirty="0"/>
              <a:t>r+s=s</a:t>
            </a:r>
            <a:r>
              <a:rPr lang="zh-CN" altLang="en-US" b="1" dirty="0"/>
              <a:t>。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1506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 dirty="0">
                <a:latin typeface="Arial" panose="020B0604020202020204" pitchFamily="34" charset="0"/>
              </a:rPr>
            </a:fld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2150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 dirty="0">
                <a:latin typeface="Arial" panose="020B0604020202020204" pitchFamily="34" charset="0"/>
              </a:rPr>
            </a:fld>
            <a:endParaRPr lang="en-US" altLang="zh-CN" sz="1400" dirty="0">
              <a:latin typeface="Arial" panose="020B0604020202020204" pitchFamily="34" charset="0"/>
            </a:endParaRPr>
          </a:p>
        </p:txBody>
      </p:sp>
      <p:sp>
        <p:nvSpPr>
          <p:cNvPr id="2150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r>
              <a:rPr lang="en-US" altLang="zh-CN" b="1" dirty="0">
                <a:ea typeface="黑体" panose="02010609060101010101" charset="-122"/>
              </a:rPr>
              <a:t>4.2 RE</a:t>
            </a:r>
            <a:r>
              <a:rPr lang="zh-CN" altLang="en-US" b="1" dirty="0">
                <a:ea typeface="黑体" panose="02010609060101010101" charset="-122"/>
              </a:rPr>
              <a:t>的形式定义</a:t>
            </a:r>
            <a:endParaRPr lang="zh-CN" altLang="en-US" dirty="0"/>
          </a:p>
        </p:txBody>
      </p:sp>
      <p:sp>
        <p:nvSpPr>
          <p:cNvPr id="2150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p>
            <a:pPr lvl="1" algn="just">
              <a:buNone/>
            </a:pPr>
            <a:r>
              <a:rPr lang="en-US" altLang="zh-CN" b="1" dirty="0">
                <a:latin typeface="Times New Roman" panose="02020603050405020304" charset="0"/>
              </a:rPr>
              <a:t>⑾</a:t>
            </a:r>
            <a:r>
              <a:rPr lang="en-US" altLang="zh-CN" b="1" dirty="0"/>
              <a:t> L(rs)=L(r)L(s)</a:t>
            </a:r>
            <a:r>
              <a:rPr lang="zh-CN" altLang="en-US" b="1" dirty="0"/>
              <a:t>。</a:t>
            </a:r>
            <a:endParaRPr lang="zh-CN" altLang="en-US" b="1" dirty="0"/>
          </a:p>
          <a:p>
            <a:pPr lvl="1" algn="just">
              <a:buNone/>
            </a:pPr>
            <a:r>
              <a:rPr lang="zh-CN" altLang="en-US" b="1" dirty="0">
                <a:latin typeface="Times New Roman" panose="02020603050405020304" charset="0"/>
              </a:rPr>
              <a:t>⑿</a:t>
            </a:r>
            <a:r>
              <a:rPr lang="zh-CN" altLang="en-US" b="1" dirty="0"/>
              <a:t> </a:t>
            </a:r>
            <a:r>
              <a:rPr lang="en-US" altLang="zh-CN" b="1" dirty="0"/>
              <a:t>L(r+s)=L(r)</a:t>
            </a:r>
            <a:r>
              <a:rPr lang="en-US" altLang="zh-CN" b="1" dirty="0">
                <a:latin typeface="Times New Roman" panose="02020603050405020304" charset="0"/>
              </a:rPr>
              <a:t>∪</a:t>
            </a:r>
            <a:r>
              <a:rPr lang="en-US" altLang="zh-CN" b="1" dirty="0"/>
              <a:t>L(s)</a:t>
            </a:r>
            <a:r>
              <a:rPr lang="zh-CN" altLang="en-US" b="1" dirty="0"/>
              <a:t>。</a:t>
            </a:r>
            <a:endParaRPr lang="zh-CN" altLang="en-US" b="1" dirty="0"/>
          </a:p>
          <a:p>
            <a:pPr lvl="1" algn="just">
              <a:buNone/>
            </a:pPr>
            <a:r>
              <a:rPr lang="zh-CN" altLang="en-US" b="1" dirty="0">
                <a:latin typeface="Times New Roman" panose="02020603050405020304" charset="0"/>
              </a:rPr>
              <a:t>⒀</a:t>
            </a:r>
            <a:r>
              <a:rPr lang="zh-CN" altLang="en-US" b="1" dirty="0"/>
              <a:t> </a:t>
            </a:r>
            <a:r>
              <a:rPr lang="en-US" altLang="zh-CN" b="1" dirty="0"/>
              <a:t>L(r</a:t>
            </a:r>
            <a:r>
              <a:rPr lang="en-US" altLang="zh-CN" b="1" baseline="30000" dirty="0"/>
              <a:t>*</a:t>
            </a:r>
            <a:r>
              <a:rPr lang="en-US" altLang="zh-CN" b="1" dirty="0"/>
              <a:t>)=(L(r))</a:t>
            </a:r>
            <a:r>
              <a:rPr lang="en-US" altLang="zh-CN" b="1" baseline="30000" dirty="0"/>
              <a:t>* </a:t>
            </a:r>
            <a:r>
              <a:rPr lang="zh-CN" altLang="en-US" b="1" dirty="0"/>
              <a:t>。</a:t>
            </a:r>
            <a:endParaRPr lang="zh-CN" altLang="en-US" b="1" dirty="0"/>
          </a:p>
          <a:p>
            <a:pPr lvl="1" algn="just">
              <a:buNone/>
            </a:pPr>
            <a:r>
              <a:rPr lang="zh-CN" altLang="en-US" b="1" dirty="0">
                <a:latin typeface="Times New Roman" panose="02020603050405020304" charset="0"/>
              </a:rPr>
              <a:t>⒁</a:t>
            </a:r>
            <a:r>
              <a:rPr lang="zh-CN" altLang="en-US" b="1" dirty="0"/>
              <a:t> </a:t>
            </a:r>
            <a:r>
              <a:rPr lang="en-US" altLang="zh-CN" b="1" dirty="0"/>
              <a:t>L(</a:t>
            </a:r>
            <a:r>
              <a:rPr lang="en-US" altLang="zh-CN" b="1" i="1" dirty="0">
                <a:latin typeface="Times New Roman" panose="02020603050405020304" charset="0"/>
              </a:rPr>
              <a:t>Φ</a:t>
            </a:r>
            <a:r>
              <a:rPr lang="en-US" altLang="zh-CN" b="1" baseline="30000" dirty="0"/>
              <a:t>*</a:t>
            </a:r>
            <a:r>
              <a:rPr lang="en-US" altLang="zh-CN" b="1" dirty="0"/>
              <a:t>)={</a:t>
            </a:r>
            <a:r>
              <a:rPr lang="en-US" altLang="zh-CN" b="1" dirty="0">
                <a:latin typeface="Times New Roman" panose="02020603050405020304" charset="0"/>
              </a:rPr>
              <a:t>ε</a:t>
            </a:r>
            <a:r>
              <a:rPr lang="en-US" altLang="zh-CN" b="1" dirty="0"/>
              <a:t>}</a:t>
            </a:r>
            <a:r>
              <a:rPr lang="zh-CN" altLang="en-US" b="1" dirty="0"/>
              <a:t>。</a:t>
            </a:r>
            <a:endParaRPr lang="zh-CN" altLang="en-US" b="1" dirty="0"/>
          </a:p>
          <a:p>
            <a:pPr lvl="1" algn="just">
              <a:buNone/>
            </a:pPr>
            <a:r>
              <a:rPr lang="zh-CN" altLang="en-US" b="1" dirty="0">
                <a:latin typeface="Times New Roman" panose="02020603050405020304" charset="0"/>
              </a:rPr>
              <a:t>⒂</a:t>
            </a:r>
            <a:r>
              <a:rPr lang="zh-CN" altLang="en-US" b="1" dirty="0"/>
              <a:t> </a:t>
            </a:r>
            <a:r>
              <a:rPr lang="en-US" altLang="zh-CN" b="1" dirty="0"/>
              <a:t>L((r+</a:t>
            </a:r>
            <a:r>
              <a:rPr lang="en-US" altLang="zh-CN" b="1" dirty="0">
                <a:latin typeface="Times New Roman" panose="02020603050405020304" charset="0"/>
              </a:rPr>
              <a:t>ε</a:t>
            </a:r>
            <a:r>
              <a:rPr lang="en-US" altLang="zh-CN" b="1" dirty="0"/>
              <a:t>)</a:t>
            </a:r>
            <a:r>
              <a:rPr lang="en-US" altLang="zh-CN" b="1" baseline="30000" dirty="0"/>
              <a:t>*</a:t>
            </a:r>
            <a:r>
              <a:rPr lang="en-US" altLang="zh-CN" b="1" dirty="0"/>
              <a:t>)=L(r*)</a:t>
            </a:r>
            <a:r>
              <a:rPr lang="zh-CN" altLang="en-US" b="1" dirty="0"/>
              <a:t>。</a:t>
            </a:r>
            <a:endParaRPr lang="zh-CN" altLang="en-US" b="1" dirty="0"/>
          </a:p>
          <a:p>
            <a:pPr lvl="1" algn="just">
              <a:buNone/>
            </a:pPr>
            <a:r>
              <a:rPr lang="zh-CN" altLang="en-US" b="1" dirty="0">
                <a:latin typeface="Times New Roman" panose="02020603050405020304" charset="0"/>
              </a:rPr>
              <a:t>⒃</a:t>
            </a:r>
            <a:r>
              <a:rPr lang="zh-CN" altLang="en-US" b="1" dirty="0"/>
              <a:t> </a:t>
            </a:r>
            <a:r>
              <a:rPr lang="en-US" altLang="zh-CN" b="1" dirty="0"/>
              <a:t>L((r</a:t>
            </a:r>
            <a:r>
              <a:rPr lang="en-US" altLang="zh-CN" b="1" baseline="30000" dirty="0"/>
              <a:t>*</a:t>
            </a:r>
            <a:r>
              <a:rPr lang="en-US" altLang="zh-CN" b="1" dirty="0"/>
              <a:t>)</a:t>
            </a:r>
            <a:r>
              <a:rPr lang="en-US" altLang="zh-CN" b="1" baseline="30000" dirty="0"/>
              <a:t>*</a:t>
            </a:r>
            <a:r>
              <a:rPr lang="en-US" altLang="zh-CN" b="1" dirty="0"/>
              <a:t>)=L(r</a:t>
            </a:r>
            <a:r>
              <a:rPr lang="en-US" altLang="zh-CN" b="1" baseline="30000" dirty="0"/>
              <a:t>*</a:t>
            </a:r>
            <a:r>
              <a:rPr lang="en-US" altLang="zh-CN" b="1" dirty="0"/>
              <a:t>)</a:t>
            </a:r>
            <a:r>
              <a:rPr lang="zh-CN" altLang="en-US" b="1" dirty="0"/>
              <a:t>。</a:t>
            </a:r>
            <a:endParaRPr lang="zh-CN" altLang="en-US" b="1" dirty="0"/>
          </a:p>
          <a:p>
            <a:pPr lvl="1" algn="just">
              <a:buNone/>
            </a:pPr>
            <a:r>
              <a:rPr lang="zh-CN" altLang="en-US" b="1" dirty="0">
                <a:latin typeface="Times New Roman" panose="02020603050405020304" charset="0"/>
              </a:rPr>
              <a:t>⒄</a:t>
            </a:r>
            <a:r>
              <a:rPr lang="zh-CN" altLang="en-US" b="1" dirty="0"/>
              <a:t> </a:t>
            </a:r>
            <a:r>
              <a:rPr lang="en-US" altLang="zh-CN" b="1" dirty="0"/>
              <a:t>L((r</a:t>
            </a:r>
            <a:r>
              <a:rPr lang="en-US" altLang="zh-CN" b="1" baseline="30000" dirty="0"/>
              <a:t>*</a:t>
            </a:r>
            <a:r>
              <a:rPr lang="en-US" altLang="zh-CN" b="1" dirty="0"/>
              <a:t>s</a:t>
            </a:r>
            <a:r>
              <a:rPr lang="en-US" altLang="zh-CN" b="1" baseline="30000" dirty="0"/>
              <a:t>*</a:t>
            </a:r>
            <a:r>
              <a:rPr lang="en-US" altLang="zh-CN" b="1" dirty="0"/>
              <a:t>)</a:t>
            </a:r>
            <a:r>
              <a:rPr lang="en-US" altLang="zh-CN" b="1" baseline="30000" dirty="0"/>
              <a:t>*</a:t>
            </a:r>
            <a:r>
              <a:rPr lang="en-US" altLang="zh-CN" b="1" dirty="0"/>
              <a:t>)=L((r+s)</a:t>
            </a:r>
            <a:r>
              <a:rPr lang="en-US" altLang="zh-CN" b="1" baseline="30000" dirty="0"/>
              <a:t>*</a:t>
            </a:r>
            <a:r>
              <a:rPr lang="en-US" altLang="zh-CN" b="1" dirty="0"/>
              <a:t>)</a:t>
            </a:r>
            <a:r>
              <a:rPr lang="zh-CN" altLang="en-US" b="1" dirty="0"/>
              <a:t>。</a:t>
            </a:r>
            <a:endParaRPr lang="zh-CN" altLang="en-US" b="1" dirty="0"/>
          </a:p>
          <a:p>
            <a:pPr lvl="1" algn="just"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⒅</a:t>
            </a:r>
            <a:r>
              <a:rPr lang="zh-CN" altLang="en-US" b="1" dirty="0"/>
              <a:t> </a:t>
            </a:r>
            <a:r>
              <a:rPr lang="zh-CN" altLang="en-US" b="1" dirty="0">
                <a:latin typeface="宋体" panose="02010600030101010101" pitchFamily="2" charset="-122"/>
              </a:rPr>
              <a:t>如果</a:t>
            </a:r>
            <a:r>
              <a:rPr lang="en-US" altLang="zh-CN" b="1" dirty="0"/>
              <a:t>L(r) </a:t>
            </a:r>
            <a:r>
              <a:rPr lang="en-US" altLang="zh-CN" b="1" dirty="0">
                <a:latin typeface="Times New Roman" panose="02020603050405020304" charset="0"/>
                <a:sym typeface="Symbol" panose="05050102010706020507" charset="2"/>
              </a:rPr>
              <a:t></a:t>
            </a:r>
            <a:r>
              <a:rPr lang="en-US" altLang="zh-CN" b="1" dirty="0"/>
              <a:t>L(s)</a:t>
            </a:r>
            <a:r>
              <a:rPr lang="zh-CN" altLang="en-US" b="1" dirty="0">
                <a:latin typeface="宋体" panose="02010600030101010101" pitchFamily="2" charset="-122"/>
              </a:rPr>
              <a:t>，则</a:t>
            </a:r>
            <a:r>
              <a:rPr lang="en-US" altLang="zh-CN" b="1" dirty="0"/>
              <a:t>r+s=s</a:t>
            </a:r>
            <a:r>
              <a:rPr lang="zh-CN" altLang="en-US" b="1" dirty="0"/>
              <a:t>。</a:t>
            </a:r>
            <a:endParaRPr lang="zh-CN" altLang="en-US" b="1" dirty="0"/>
          </a:p>
        </p:txBody>
      </p:sp>
      <p:cxnSp>
        <p:nvCxnSpPr>
          <p:cNvPr id="2" name="直接箭头连接符 1"/>
          <p:cNvCxnSpPr/>
          <p:nvPr/>
        </p:nvCxnSpPr>
        <p:spPr>
          <a:xfrm flipV="1">
            <a:off x="4159250" y="4221163"/>
            <a:ext cx="701675" cy="547688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1" name="文本框 2"/>
          <p:cNvSpPr txBox="1"/>
          <p:nvPr/>
        </p:nvSpPr>
        <p:spPr>
          <a:xfrm>
            <a:off x="4572000" y="1541463"/>
            <a:ext cx="4676775" cy="33829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400" b="1" dirty="0">
                <a:latin typeface="Times New Roman" panose="02020603050405020304" charset="0"/>
                <a:ea typeface="宋体" panose="02010600030101010101" pitchFamily="2" charset="-122"/>
              </a:rPr>
              <a:t>L(r)={r1,r2,...,rn}</a:t>
            </a:r>
            <a:endParaRPr lang="en-US" altLang="zh-CN" sz="2400" b="1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latin typeface="Times New Roman" panose="02020603050405020304" charset="0"/>
                <a:ea typeface="宋体" panose="02010600030101010101" pitchFamily="2" charset="-122"/>
              </a:rPr>
              <a:t>L(s)={s1,s2,...sm}</a:t>
            </a:r>
            <a:endParaRPr lang="en-US" altLang="zh-CN" sz="2400" b="1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latin typeface="Times New Roman" panose="02020603050405020304" charset="0"/>
                <a:ea typeface="宋体" panose="02010600030101010101" pitchFamily="2" charset="-122"/>
              </a:rPr>
              <a:t>r*={ε,r1,r2,...,rn,...}</a:t>
            </a:r>
            <a:endParaRPr lang="en-US" altLang="zh-CN" sz="2400" b="1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latin typeface="Times New Roman" panose="02020603050405020304" charset="0"/>
                <a:ea typeface="宋体" panose="02010600030101010101" pitchFamily="2" charset="-122"/>
              </a:rPr>
              <a:t>s*={ε,s1,s2,...,sm,...}</a:t>
            </a:r>
            <a:endParaRPr lang="en-US" altLang="zh-CN" sz="2400" b="1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latin typeface="Times New Roman" panose="02020603050405020304" charset="0"/>
                <a:ea typeface="宋体" panose="02010600030101010101" pitchFamily="2" charset="-122"/>
              </a:rPr>
              <a:t>r*s*={ε,s1,s2,...,sm,r2,r2,...,rn,...}</a:t>
            </a:r>
            <a:endParaRPr lang="en-US" altLang="zh-CN" sz="2400" b="1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latin typeface="Times New Roman" panose="02020603050405020304" charset="0"/>
                <a:ea typeface="宋体" panose="02010600030101010101" pitchFamily="2" charset="-122"/>
              </a:rPr>
              <a:t>r+s={s1,s2,...sm,r1,r2,...,rn}</a:t>
            </a:r>
            <a:endParaRPr lang="en-US" altLang="zh-CN" sz="2400" b="1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latin typeface="Times New Roman" panose="02020603050405020304" charset="0"/>
                <a:ea typeface="宋体" panose="02010600030101010101" pitchFamily="2" charset="-122"/>
              </a:rPr>
              <a:t>L((r*s*)*)=L((r+s)*)</a:t>
            </a:r>
            <a:endParaRPr lang="en-US" altLang="zh-CN" sz="2400" b="1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endParaRPr lang="en-US" altLang="zh-CN" sz="24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endParaRPr lang="en-US" altLang="zh-CN" sz="2400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55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 dirty="0">
                <a:latin typeface="Arial" panose="020B0604020202020204" pitchFamily="34" charset="0"/>
              </a:rPr>
            </a:fld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2355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 dirty="0">
                <a:latin typeface="Arial" panose="020B0604020202020204" pitchFamily="34" charset="0"/>
              </a:rPr>
            </a:fld>
            <a:endParaRPr lang="en-US" altLang="zh-CN" sz="1400" dirty="0">
              <a:latin typeface="Arial" panose="020B0604020202020204" pitchFamily="34" charset="0"/>
            </a:endParaRPr>
          </a:p>
        </p:txBody>
      </p:sp>
      <p:sp>
        <p:nvSpPr>
          <p:cNvPr id="2355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r>
              <a:rPr lang="en-US" altLang="zh-CN" b="1" dirty="0">
                <a:ea typeface="黑体" panose="02010609060101010101" charset="-122"/>
              </a:rPr>
              <a:t>4.2 RE</a:t>
            </a:r>
            <a:r>
              <a:rPr lang="zh-CN" altLang="en-US" b="1" dirty="0">
                <a:ea typeface="黑体" panose="02010609060101010101" charset="-122"/>
              </a:rPr>
              <a:t>的形式定义</a:t>
            </a:r>
            <a:endParaRPr lang="zh-CN" altLang="en-US" dirty="0"/>
          </a:p>
        </p:txBody>
      </p:sp>
      <p:sp>
        <p:nvSpPr>
          <p:cNvPr id="2355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p>
            <a:pPr lvl="1" algn="just">
              <a:buNone/>
            </a:pPr>
            <a:r>
              <a:rPr lang="en-US" altLang="zh-CN" b="1" dirty="0">
                <a:latin typeface="Times New Roman" panose="02020603050405020304" charset="0"/>
              </a:rPr>
              <a:t>⒆</a:t>
            </a:r>
            <a:r>
              <a:rPr lang="en-US" altLang="zh-CN" b="1" dirty="0"/>
              <a:t> L(r</a:t>
            </a:r>
            <a:r>
              <a:rPr lang="en-US" altLang="zh-CN" b="1" baseline="30000" dirty="0"/>
              <a:t>n</a:t>
            </a:r>
            <a:r>
              <a:rPr lang="en-US" altLang="zh-CN" b="1" dirty="0"/>
              <a:t>)=(L(r))</a:t>
            </a:r>
            <a:r>
              <a:rPr lang="en-US" altLang="zh-CN" b="1" baseline="30000" dirty="0"/>
              <a:t>n </a:t>
            </a:r>
            <a:r>
              <a:rPr lang="zh-CN" altLang="en-US" b="1" dirty="0"/>
              <a:t>。</a:t>
            </a:r>
            <a:endParaRPr lang="zh-CN" altLang="en-US" b="1" dirty="0"/>
          </a:p>
          <a:p>
            <a:pPr lvl="1" algn="just"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⒇</a:t>
            </a:r>
            <a:r>
              <a:rPr lang="zh-CN" altLang="en-US" b="1" dirty="0"/>
              <a:t> </a:t>
            </a:r>
            <a:r>
              <a:rPr lang="en-US" altLang="zh-CN" b="1" dirty="0"/>
              <a:t>r</a:t>
            </a:r>
            <a:r>
              <a:rPr lang="en-US" altLang="zh-CN" b="1" baseline="30000" dirty="0"/>
              <a:t>n</a:t>
            </a:r>
            <a:r>
              <a:rPr lang="en-US" altLang="zh-CN" b="1" dirty="0"/>
              <a:t>r</a:t>
            </a:r>
            <a:r>
              <a:rPr lang="en-US" altLang="zh-CN" b="1" baseline="30000" dirty="0"/>
              <a:t>m</a:t>
            </a:r>
            <a:r>
              <a:rPr lang="en-US" altLang="zh-CN" b="1" dirty="0"/>
              <a:t>=r</a:t>
            </a:r>
            <a:r>
              <a:rPr lang="en-US" altLang="zh-CN" b="1" baseline="30000" dirty="0"/>
              <a:t>n+m </a:t>
            </a:r>
            <a:r>
              <a:rPr lang="zh-CN" altLang="en-US" b="1" dirty="0"/>
              <a:t>。</a:t>
            </a:r>
            <a:endParaRPr lang="zh-CN" altLang="en-US" b="1" dirty="0"/>
          </a:p>
          <a:p>
            <a:pPr lvl="1"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一般地，</a:t>
            </a:r>
            <a:r>
              <a:rPr lang="zh-CN" altLang="en-US" b="1" dirty="0"/>
              <a:t> </a:t>
            </a:r>
            <a:r>
              <a:rPr lang="en-US" altLang="zh-CN" b="1" dirty="0"/>
              <a:t>r+</a:t>
            </a:r>
            <a:r>
              <a:rPr lang="en-US" altLang="zh-CN" b="1" dirty="0">
                <a:latin typeface="宋体" panose="02010600030101010101" pitchFamily="2" charset="-122"/>
              </a:rPr>
              <a:t>ε≠</a:t>
            </a:r>
            <a:r>
              <a:rPr lang="en-US" altLang="zh-CN" b="1" dirty="0"/>
              <a:t>r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en-US" altLang="zh-CN" b="1" dirty="0"/>
              <a:t>(rs)</a:t>
            </a:r>
            <a:r>
              <a:rPr lang="en-US" altLang="zh-CN" b="1" baseline="30000" dirty="0"/>
              <a:t>n</a:t>
            </a:r>
            <a:r>
              <a:rPr lang="en-US" altLang="zh-CN" b="1" dirty="0"/>
              <a:t> </a:t>
            </a:r>
            <a:r>
              <a:rPr lang="en-US" altLang="zh-CN" b="1" dirty="0">
                <a:latin typeface="宋体" panose="02010600030101010101" pitchFamily="2" charset="-122"/>
              </a:rPr>
              <a:t>≠</a:t>
            </a:r>
            <a:r>
              <a:rPr lang="en-US" altLang="zh-CN" b="1" dirty="0"/>
              <a:t>r</a:t>
            </a:r>
            <a:r>
              <a:rPr lang="en-US" altLang="zh-CN" b="1" baseline="30000" dirty="0"/>
              <a:t>n</a:t>
            </a:r>
            <a:r>
              <a:rPr lang="en-US" altLang="zh-CN" b="1" dirty="0"/>
              <a:t>s</a:t>
            </a:r>
            <a:r>
              <a:rPr lang="en-US" altLang="zh-CN" b="1" baseline="30000" dirty="0"/>
              <a:t>n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en-US" altLang="zh-CN" b="1" dirty="0"/>
              <a:t>rs</a:t>
            </a:r>
            <a:r>
              <a:rPr lang="en-US" altLang="zh-CN" b="1" dirty="0">
                <a:latin typeface="宋体" panose="02010600030101010101" pitchFamily="2" charset="-122"/>
              </a:rPr>
              <a:t>≠</a:t>
            </a:r>
            <a:r>
              <a:rPr lang="en-US" altLang="zh-CN" b="1" dirty="0"/>
              <a:t>sr</a:t>
            </a:r>
            <a:r>
              <a:rPr lang="zh-CN" altLang="en-US" b="1" dirty="0"/>
              <a:t>。</a:t>
            </a:r>
            <a:endParaRPr lang="zh-CN" altLang="en-US" b="1" dirty="0"/>
          </a:p>
          <a:p>
            <a:r>
              <a:rPr lang="zh-CN" altLang="en-US" b="1" dirty="0">
                <a:ea typeface="黑体" panose="02010609060101010101" charset="-122"/>
              </a:rPr>
              <a:t>幂</a:t>
            </a:r>
            <a:r>
              <a:rPr lang="zh-CN" altLang="en-US" b="1" dirty="0"/>
              <a:t> </a:t>
            </a:r>
            <a:endParaRPr lang="zh-CN" altLang="en-US" b="1" dirty="0"/>
          </a:p>
          <a:p>
            <a:pPr lvl="1">
              <a:buNone/>
            </a:pPr>
            <a:r>
              <a:rPr lang="en-US" altLang="zh-CN" b="1" dirty="0"/>
              <a:t>r</a:t>
            </a:r>
            <a:r>
              <a:rPr lang="zh-CN" altLang="en-US" b="1" dirty="0">
                <a:latin typeface="宋体" panose="02010600030101010101" pitchFamily="2" charset="-122"/>
              </a:rPr>
              <a:t>是字母表∑上的</a:t>
            </a:r>
            <a:r>
              <a:rPr lang="en-US" altLang="zh-CN" b="1" dirty="0">
                <a:latin typeface="宋体" panose="02010600030101010101" pitchFamily="2" charset="-122"/>
              </a:rPr>
              <a:t>RE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en-US" altLang="zh-CN" b="1" dirty="0"/>
              <a:t>r</a:t>
            </a:r>
            <a:r>
              <a:rPr lang="zh-CN" altLang="en-US" b="1" dirty="0">
                <a:latin typeface="宋体" panose="02010600030101010101" pitchFamily="2" charset="-122"/>
              </a:rPr>
              <a:t>的</a:t>
            </a:r>
            <a:r>
              <a:rPr lang="en-US" altLang="zh-CN" b="1" dirty="0"/>
              <a:t>n</a:t>
            </a:r>
            <a:r>
              <a:rPr lang="zh-CN" altLang="en-US" b="1" dirty="0">
                <a:latin typeface="宋体" panose="02010600030101010101" pitchFamily="2" charset="-122"/>
              </a:rPr>
              <a:t>次</a:t>
            </a:r>
            <a:r>
              <a:rPr lang="zh-CN" altLang="en-US" b="1" dirty="0">
                <a:ea typeface="黑体" panose="02010609060101010101" charset="-122"/>
              </a:rPr>
              <a:t>幂</a:t>
            </a:r>
            <a:r>
              <a:rPr lang="zh-CN" altLang="en-US" b="1" dirty="0">
                <a:latin typeface="宋体" panose="02010600030101010101" pitchFamily="2" charset="-122"/>
              </a:rPr>
              <a:t>定义为</a:t>
            </a:r>
            <a:r>
              <a:rPr lang="zh-CN" altLang="en-US" b="1" dirty="0"/>
              <a:t> </a:t>
            </a:r>
            <a:endParaRPr lang="zh-CN" altLang="en-US" b="1" dirty="0"/>
          </a:p>
          <a:p>
            <a:pPr lvl="1">
              <a:buNone/>
            </a:pPr>
            <a:r>
              <a:rPr lang="zh-CN" altLang="en-US" b="1" dirty="0">
                <a:latin typeface="Times New Roman" panose="02020603050405020304" charset="0"/>
              </a:rPr>
              <a:t>⑴</a:t>
            </a:r>
            <a:r>
              <a:rPr lang="zh-CN" altLang="en-US" b="1" dirty="0"/>
              <a:t> </a:t>
            </a:r>
            <a:r>
              <a:rPr lang="en-US" altLang="zh-CN" b="1" dirty="0"/>
              <a:t>r</a:t>
            </a:r>
            <a:r>
              <a:rPr lang="en-US" altLang="zh-CN" b="1" baseline="30000" dirty="0"/>
              <a:t>0</a:t>
            </a:r>
            <a:r>
              <a:rPr lang="en-US" altLang="zh-CN" b="1" dirty="0"/>
              <a:t>=</a:t>
            </a:r>
            <a:r>
              <a:rPr lang="en-US" altLang="zh-CN" b="1" dirty="0">
                <a:latin typeface="Times New Roman" panose="02020603050405020304" charset="0"/>
              </a:rPr>
              <a:t>ε</a:t>
            </a:r>
            <a:r>
              <a:rPr lang="zh-CN" altLang="en-US" b="1" dirty="0">
                <a:latin typeface="Times New Roman" panose="02020603050405020304" charset="0"/>
              </a:rPr>
              <a:t>。</a:t>
            </a:r>
            <a:endParaRPr lang="zh-CN" altLang="en-US" b="1" dirty="0"/>
          </a:p>
          <a:p>
            <a:pPr lvl="1"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⑵</a:t>
            </a:r>
            <a:r>
              <a:rPr lang="zh-CN" altLang="en-US" b="1" dirty="0"/>
              <a:t> </a:t>
            </a:r>
            <a:r>
              <a:rPr lang="en-US" altLang="zh-CN" b="1" dirty="0"/>
              <a:t>r</a:t>
            </a:r>
            <a:r>
              <a:rPr lang="en-US" altLang="zh-CN" b="1" baseline="30000" dirty="0"/>
              <a:t>n</a:t>
            </a:r>
            <a:r>
              <a:rPr lang="en-US" altLang="zh-CN" b="1" dirty="0"/>
              <a:t>=r</a:t>
            </a:r>
            <a:r>
              <a:rPr lang="en-US" altLang="zh-CN" b="1" baseline="30000" dirty="0"/>
              <a:t>n-1</a:t>
            </a:r>
            <a:r>
              <a:rPr lang="en-US" altLang="zh-CN" b="1" dirty="0"/>
              <a:t>r</a:t>
            </a:r>
            <a:r>
              <a:rPr lang="zh-CN" altLang="en-US" b="1" dirty="0"/>
              <a:t>。 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 dirty="0">
                <a:latin typeface="Arial" panose="020B0604020202020204" pitchFamily="34" charset="0"/>
              </a:rPr>
            </a:fld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409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 dirty="0">
                <a:latin typeface="Arial" panose="020B0604020202020204" pitchFamily="34" charset="0"/>
              </a:rPr>
            </a:fld>
            <a:endParaRPr lang="en-US" altLang="zh-CN" sz="1400" dirty="0">
              <a:latin typeface="Arial" panose="020B0604020202020204" pitchFamily="34" charset="0"/>
            </a:endParaRP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r>
              <a:rPr lang="zh-CN" altLang="en-US" b="1" dirty="0">
                <a:latin typeface="Times New Roman" panose="02020603050405020304" charset="0"/>
                <a:ea typeface="黑体" panose="02010609060101010101" charset="-122"/>
              </a:rPr>
              <a:t>第</a:t>
            </a:r>
            <a:r>
              <a:rPr lang="en-US" altLang="zh-CN" b="1" dirty="0">
                <a:latin typeface="Times New Roman" panose="02020603050405020304" charset="0"/>
                <a:ea typeface="黑体" panose="02010609060101010101" charset="-122"/>
              </a:rPr>
              <a:t>4</a:t>
            </a:r>
            <a:r>
              <a:rPr lang="zh-CN" altLang="en-US" b="1" dirty="0">
                <a:latin typeface="Times New Roman" panose="02020603050405020304" charset="0"/>
                <a:ea typeface="黑体" panose="02010609060101010101" charset="-122"/>
              </a:rPr>
              <a:t>章  正则表达式  </a:t>
            </a:r>
            <a:endParaRPr lang="zh-CN" altLang="en-US" b="1" dirty="0">
              <a:latin typeface="Times New Roman" panose="02020603050405020304" charset="0"/>
              <a:ea typeface="黑体" panose="02010609060101010101" charset="-122"/>
            </a:endParaRPr>
          </a:p>
        </p:txBody>
      </p:sp>
      <p:sp>
        <p:nvSpPr>
          <p:cNvPr id="410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p>
            <a:r>
              <a:rPr lang="zh-CN" altLang="en-US" b="1" dirty="0">
                <a:latin typeface="Times New Roman" panose="02020603050405020304" charset="0"/>
              </a:rPr>
              <a:t>正则文法擅长语言的产生，有穷状态自动机擅长语言的识别。</a:t>
            </a:r>
            <a:endParaRPr lang="zh-CN" altLang="en-US" b="1" dirty="0">
              <a:latin typeface="Times New Roman" panose="02020603050405020304" charset="0"/>
            </a:endParaRPr>
          </a:p>
          <a:p>
            <a:r>
              <a:rPr lang="zh-CN" altLang="en-US" b="1" dirty="0">
                <a:latin typeface="宋体" panose="02010600030101010101" pitchFamily="2" charset="-122"/>
              </a:rPr>
              <a:t>本章讨论正则语言的正则表达式描述。它在对正则语言的表达上具有特殊的优势，为正则语言的计算机处理提供了方便条件。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lvl="1"/>
            <a:r>
              <a:rPr lang="zh-CN" altLang="en-US" b="1" dirty="0">
                <a:latin typeface="宋体" panose="02010600030101010101" pitchFamily="2" charset="-122"/>
              </a:rPr>
              <a:t>简洁、更接近语言的集合表示和语言的计算机表示等。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4578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 dirty="0">
                <a:latin typeface="Arial" panose="020B0604020202020204" pitchFamily="34" charset="0"/>
              </a:rPr>
            </a:fld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2457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 dirty="0">
                <a:latin typeface="Arial" panose="020B0604020202020204" pitchFamily="34" charset="0"/>
              </a:rPr>
            </a:fld>
            <a:endParaRPr lang="en-US" altLang="zh-CN" sz="1400" dirty="0">
              <a:latin typeface="Arial" panose="020B0604020202020204" pitchFamily="34" charset="0"/>
            </a:endParaRPr>
          </a:p>
        </p:txBody>
      </p:sp>
      <p:sp>
        <p:nvSpPr>
          <p:cNvPr id="2458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r>
              <a:rPr lang="en-US" altLang="zh-CN" b="1" dirty="0">
                <a:ea typeface="黑体" panose="02010609060101010101" charset="-122"/>
              </a:rPr>
              <a:t>4.2 RE</a:t>
            </a:r>
            <a:r>
              <a:rPr lang="zh-CN" altLang="en-US" b="1" dirty="0">
                <a:ea typeface="黑体" panose="02010609060101010101" charset="-122"/>
              </a:rPr>
              <a:t>的形式定义</a:t>
            </a:r>
            <a:endParaRPr lang="zh-CN" altLang="en-US" dirty="0"/>
          </a:p>
        </p:txBody>
      </p:sp>
      <p:sp>
        <p:nvSpPr>
          <p:cNvPr id="2458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p>
            <a:pPr>
              <a:spcBef>
                <a:spcPct val="60000"/>
              </a:spcBef>
            </a:pPr>
            <a:r>
              <a:rPr lang="zh-CN" altLang="en-US" b="1" dirty="0">
                <a:ea typeface="黑体" panose="02010609060101010101" charset="-122"/>
              </a:rPr>
              <a:t>例 </a:t>
            </a:r>
            <a:r>
              <a:rPr lang="en-US" altLang="zh-CN" b="1" dirty="0">
                <a:ea typeface="黑体" panose="02010609060101010101" charset="-122"/>
              </a:rPr>
              <a:t>4-2</a:t>
            </a:r>
            <a:r>
              <a:rPr lang="en-US" altLang="zh-CN" b="1" dirty="0"/>
              <a:t> </a:t>
            </a:r>
            <a:r>
              <a:rPr lang="zh-CN" altLang="en-US" b="1" dirty="0">
                <a:latin typeface="宋体" panose="02010600030101010101" pitchFamily="2" charset="-122"/>
              </a:rPr>
              <a:t>设∑</a:t>
            </a:r>
            <a:r>
              <a:rPr lang="en-US" altLang="zh-CN" b="1" dirty="0"/>
              <a:t>={0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en-US" altLang="zh-CN" b="1" dirty="0"/>
              <a:t>1}</a:t>
            </a:r>
            <a:endParaRPr lang="en-US" altLang="zh-CN" b="1" dirty="0"/>
          </a:p>
          <a:p>
            <a:pPr lvl="1" algn="just">
              <a:spcBef>
                <a:spcPct val="60000"/>
              </a:spcBef>
              <a:buNone/>
            </a:pPr>
            <a:r>
              <a:rPr lang="en-US" altLang="zh-CN" sz="3200" b="1" dirty="0"/>
              <a:t>00</a:t>
            </a:r>
            <a:r>
              <a:rPr lang="zh-CN" altLang="en-US" sz="3200" b="1" dirty="0">
                <a:latin typeface="Times New Roman" panose="02020603050405020304" charset="0"/>
              </a:rPr>
              <a:t>表示语言</a:t>
            </a:r>
            <a:r>
              <a:rPr lang="en-US" altLang="zh-CN" sz="3200" b="1" dirty="0"/>
              <a:t>{00}</a:t>
            </a:r>
            <a:r>
              <a:rPr lang="zh-CN" altLang="en-US" sz="3200" b="1" dirty="0">
                <a:latin typeface="Times New Roman" panose="02020603050405020304" charset="0"/>
              </a:rPr>
              <a:t>；</a:t>
            </a:r>
            <a:endParaRPr lang="zh-CN" altLang="en-US" sz="3200" b="1" dirty="0"/>
          </a:p>
          <a:p>
            <a:pPr lvl="1" algn="just">
              <a:spcBef>
                <a:spcPct val="60000"/>
              </a:spcBef>
              <a:buNone/>
            </a:pPr>
            <a:r>
              <a:rPr lang="en-US" altLang="zh-CN" sz="3200" b="1" dirty="0"/>
              <a:t>(0+1)</a:t>
            </a:r>
            <a:r>
              <a:rPr lang="en-US" altLang="zh-CN" sz="3200" b="1" baseline="30000" dirty="0"/>
              <a:t>*</a:t>
            </a:r>
            <a:r>
              <a:rPr lang="en-US" altLang="zh-CN" sz="3200" b="1" dirty="0"/>
              <a:t>00(0+1)</a:t>
            </a:r>
            <a:r>
              <a:rPr lang="en-US" altLang="zh-CN" sz="3200" b="1" baseline="30000" dirty="0"/>
              <a:t>*</a:t>
            </a:r>
            <a:r>
              <a:rPr lang="zh-CN" altLang="en-US" sz="3200" b="1" dirty="0">
                <a:latin typeface="Times New Roman" panose="02020603050405020304" charset="0"/>
              </a:rPr>
              <a:t>表示所有的至少含两个连续</a:t>
            </a:r>
            <a:r>
              <a:rPr lang="en-US" altLang="zh-CN" sz="3200" b="1" dirty="0"/>
              <a:t>0</a:t>
            </a:r>
            <a:r>
              <a:rPr lang="zh-CN" altLang="en-US" sz="3200" b="1" dirty="0">
                <a:latin typeface="Times New Roman" panose="02020603050405020304" charset="0"/>
              </a:rPr>
              <a:t>的</a:t>
            </a:r>
            <a:r>
              <a:rPr lang="en-US" altLang="zh-CN" sz="3200" b="1" dirty="0"/>
              <a:t>0</a:t>
            </a:r>
            <a:r>
              <a:rPr lang="zh-CN" altLang="en-US" sz="3200" b="1" dirty="0">
                <a:latin typeface="Times New Roman" panose="02020603050405020304" charset="0"/>
              </a:rPr>
              <a:t>、</a:t>
            </a:r>
            <a:r>
              <a:rPr lang="en-US" altLang="zh-CN" sz="3200" b="1" dirty="0"/>
              <a:t>1</a:t>
            </a:r>
            <a:r>
              <a:rPr lang="zh-CN" altLang="en-US" sz="3200" b="1" dirty="0">
                <a:latin typeface="Times New Roman" panose="02020603050405020304" charset="0"/>
              </a:rPr>
              <a:t>串组成的语言；</a:t>
            </a:r>
            <a:endParaRPr lang="zh-CN" altLang="en-US" sz="3200" b="1" dirty="0"/>
          </a:p>
          <a:p>
            <a:pPr lvl="1" algn="just">
              <a:spcBef>
                <a:spcPct val="60000"/>
              </a:spcBef>
              <a:buNone/>
            </a:pPr>
            <a:r>
              <a:rPr lang="en-US" altLang="zh-CN" sz="3200" b="1" dirty="0"/>
              <a:t>(0+1)</a:t>
            </a:r>
            <a:r>
              <a:rPr lang="en-US" altLang="zh-CN" sz="3200" b="1" baseline="30000" dirty="0"/>
              <a:t>*</a:t>
            </a:r>
            <a:r>
              <a:rPr lang="en-US" altLang="zh-CN" sz="3200" b="1" dirty="0"/>
              <a:t>1(0+1)</a:t>
            </a:r>
            <a:r>
              <a:rPr lang="en-US" altLang="zh-CN" sz="3200" b="1" baseline="30000" dirty="0"/>
              <a:t>9</a:t>
            </a:r>
            <a:r>
              <a:rPr lang="zh-CN" altLang="en-US" sz="3200" b="1" dirty="0">
                <a:latin typeface="Times New Roman" panose="02020603050405020304" charset="0"/>
              </a:rPr>
              <a:t>表示所有的倒数第</a:t>
            </a:r>
            <a:r>
              <a:rPr lang="en-US" altLang="zh-CN" sz="3200" b="1" dirty="0"/>
              <a:t>10</a:t>
            </a:r>
            <a:r>
              <a:rPr lang="zh-CN" altLang="en-US" sz="3200" b="1" dirty="0">
                <a:latin typeface="Times New Roman" panose="02020603050405020304" charset="0"/>
              </a:rPr>
              <a:t>个字符为</a:t>
            </a:r>
            <a:r>
              <a:rPr lang="en-US" altLang="zh-CN" sz="3200" b="1" dirty="0"/>
              <a:t>1</a:t>
            </a:r>
            <a:r>
              <a:rPr lang="zh-CN" altLang="en-US" sz="3200" b="1" dirty="0">
                <a:latin typeface="Times New Roman" panose="02020603050405020304" charset="0"/>
              </a:rPr>
              <a:t>的串组成的语言；</a:t>
            </a:r>
            <a:endParaRPr lang="zh-CN" altLang="en-US" sz="32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5602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 dirty="0">
                <a:latin typeface="Arial" panose="020B0604020202020204" pitchFamily="34" charset="0"/>
              </a:rPr>
            </a:fld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25603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 dirty="0">
                <a:latin typeface="Arial" panose="020B0604020202020204" pitchFamily="34" charset="0"/>
              </a:rPr>
            </a:fld>
            <a:endParaRPr lang="en-US" altLang="zh-CN" sz="1400" dirty="0">
              <a:latin typeface="Arial" panose="020B0604020202020204" pitchFamily="34" charset="0"/>
            </a:endParaRPr>
          </a:p>
        </p:txBody>
      </p:sp>
      <p:sp>
        <p:nvSpPr>
          <p:cNvPr id="2560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r>
              <a:rPr lang="en-US" altLang="zh-CN" b="1" dirty="0">
                <a:ea typeface="黑体" panose="02010609060101010101" charset="-122"/>
              </a:rPr>
              <a:t>4.2 RE</a:t>
            </a:r>
            <a:r>
              <a:rPr lang="zh-CN" altLang="en-US" b="1" dirty="0">
                <a:ea typeface="黑体" panose="02010609060101010101" charset="-122"/>
              </a:rPr>
              <a:t>的形式定义</a:t>
            </a:r>
            <a:endParaRPr lang="zh-CN" altLang="en-US" dirty="0"/>
          </a:p>
        </p:txBody>
      </p:sp>
      <p:sp>
        <p:nvSpPr>
          <p:cNvPr id="2560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p>
            <a:pPr lvl="1" algn="just">
              <a:spcBef>
                <a:spcPct val="80000"/>
              </a:spcBef>
              <a:buNone/>
            </a:pPr>
            <a:r>
              <a:rPr lang="en-US" altLang="zh-CN" sz="3200" b="1" dirty="0"/>
              <a:t>L((0+1)</a:t>
            </a:r>
            <a:r>
              <a:rPr lang="en-US" altLang="zh-CN" sz="3200" b="1" baseline="30000" dirty="0"/>
              <a:t>*</a:t>
            </a:r>
            <a:r>
              <a:rPr lang="en-US" altLang="zh-CN" sz="3200" b="1" dirty="0"/>
              <a:t>011)={x|x</a:t>
            </a:r>
            <a:r>
              <a:rPr lang="zh-CN" altLang="en-US" sz="3200" b="1" dirty="0">
                <a:latin typeface="Times New Roman" panose="02020603050405020304" charset="0"/>
              </a:rPr>
              <a:t>是以</a:t>
            </a:r>
            <a:r>
              <a:rPr lang="en-US" altLang="zh-CN" sz="3200" b="1" dirty="0"/>
              <a:t>011</a:t>
            </a:r>
            <a:r>
              <a:rPr lang="zh-CN" altLang="en-US" sz="3200" b="1" dirty="0">
                <a:latin typeface="Times New Roman" panose="02020603050405020304" charset="0"/>
              </a:rPr>
              <a:t>结尾的</a:t>
            </a:r>
            <a:r>
              <a:rPr lang="en-US" altLang="zh-CN" sz="3200" b="1" dirty="0"/>
              <a:t>0</a:t>
            </a:r>
            <a:r>
              <a:rPr lang="zh-CN" altLang="en-US" sz="3200" b="1" dirty="0">
                <a:latin typeface="Times New Roman" panose="02020603050405020304" charset="0"/>
              </a:rPr>
              <a:t>、</a:t>
            </a:r>
            <a:r>
              <a:rPr lang="en-US" altLang="zh-CN" sz="3200" b="1" dirty="0"/>
              <a:t>1</a:t>
            </a:r>
            <a:r>
              <a:rPr lang="zh-CN" altLang="en-US" sz="3200" b="1" dirty="0">
                <a:latin typeface="Times New Roman" panose="02020603050405020304" charset="0"/>
              </a:rPr>
              <a:t>串</a:t>
            </a:r>
            <a:r>
              <a:rPr lang="en-US" altLang="zh-CN" sz="3200" b="1" dirty="0"/>
              <a:t>}</a:t>
            </a:r>
            <a:r>
              <a:rPr lang="zh-CN" altLang="en-US" sz="3200" b="1" dirty="0">
                <a:latin typeface="Times New Roman" panose="02020603050405020304" charset="0"/>
              </a:rPr>
              <a:t>；</a:t>
            </a:r>
            <a:endParaRPr lang="zh-CN" altLang="en-US" sz="3200" b="1" dirty="0"/>
          </a:p>
          <a:p>
            <a:pPr lvl="1" algn="just">
              <a:spcBef>
                <a:spcPct val="80000"/>
              </a:spcBef>
              <a:buNone/>
            </a:pPr>
            <a:r>
              <a:rPr lang="en-US" altLang="zh-CN" sz="3200" b="1" dirty="0"/>
              <a:t>L(0</a:t>
            </a:r>
            <a:r>
              <a:rPr lang="en-US" altLang="zh-CN" sz="3200" b="1" baseline="30000" dirty="0"/>
              <a:t>+</a:t>
            </a:r>
            <a:r>
              <a:rPr lang="en-US" altLang="zh-CN" sz="3200" b="1" dirty="0"/>
              <a:t>1</a:t>
            </a:r>
            <a:r>
              <a:rPr lang="en-US" altLang="zh-CN" sz="3200" b="1" baseline="30000" dirty="0"/>
              <a:t>+</a:t>
            </a:r>
            <a:r>
              <a:rPr lang="en-US" altLang="zh-CN" sz="3200" b="1" dirty="0"/>
              <a:t>2</a:t>
            </a:r>
            <a:r>
              <a:rPr lang="en-US" altLang="zh-CN" sz="3200" b="1" baseline="30000" dirty="0"/>
              <a:t>+</a:t>
            </a:r>
            <a:r>
              <a:rPr lang="en-US" altLang="zh-CN" sz="3200" b="1" dirty="0"/>
              <a:t>)={0</a:t>
            </a:r>
            <a:r>
              <a:rPr lang="en-US" altLang="zh-CN" sz="3200" b="1" baseline="30000" dirty="0"/>
              <a:t>n</a:t>
            </a:r>
            <a:r>
              <a:rPr lang="en-US" altLang="zh-CN" sz="3200" b="1" dirty="0"/>
              <a:t>1</a:t>
            </a:r>
            <a:r>
              <a:rPr lang="en-US" altLang="zh-CN" sz="3200" b="1" baseline="30000" dirty="0"/>
              <a:t>m</a:t>
            </a:r>
            <a:r>
              <a:rPr lang="en-US" altLang="zh-CN" sz="3200" b="1" dirty="0"/>
              <a:t>2</a:t>
            </a:r>
            <a:r>
              <a:rPr lang="en-US" altLang="zh-CN" sz="3200" b="1" baseline="30000" dirty="0"/>
              <a:t>k</a:t>
            </a:r>
            <a:r>
              <a:rPr lang="en-US" altLang="zh-CN" sz="3200" b="1" dirty="0"/>
              <a:t>|m</a:t>
            </a:r>
            <a:r>
              <a:rPr lang="zh-CN" altLang="en-US" sz="3200" b="1" dirty="0">
                <a:latin typeface="Times New Roman" panose="02020603050405020304" charset="0"/>
              </a:rPr>
              <a:t>，</a:t>
            </a:r>
            <a:r>
              <a:rPr lang="en-US" altLang="zh-CN" sz="3200" b="1" dirty="0"/>
              <a:t>n</a:t>
            </a:r>
            <a:r>
              <a:rPr lang="zh-CN" altLang="en-US" sz="3200" b="1" dirty="0">
                <a:latin typeface="Times New Roman" panose="02020603050405020304" charset="0"/>
              </a:rPr>
              <a:t>，</a:t>
            </a:r>
            <a:r>
              <a:rPr lang="en-US" altLang="zh-CN" sz="3200" b="1" dirty="0"/>
              <a:t>k</a:t>
            </a:r>
            <a:r>
              <a:rPr lang="en-US" altLang="zh-CN" sz="3200" b="1" dirty="0">
                <a:latin typeface="Times New Roman" panose="02020603050405020304" charset="0"/>
              </a:rPr>
              <a:t>≥</a:t>
            </a:r>
            <a:r>
              <a:rPr lang="en-US" altLang="zh-CN" sz="3200" b="1" dirty="0"/>
              <a:t>1}</a:t>
            </a:r>
            <a:r>
              <a:rPr lang="zh-CN" altLang="en-US" sz="3200" b="1" dirty="0">
                <a:latin typeface="Times New Roman" panose="02020603050405020304" charset="0"/>
              </a:rPr>
              <a:t>；</a:t>
            </a:r>
            <a:endParaRPr lang="zh-CN" altLang="en-US" sz="3200" b="1" dirty="0"/>
          </a:p>
          <a:p>
            <a:pPr lvl="1" algn="just">
              <a:spcBef>
                <a:spcPct val="80000"/>
              </a:spcBef>
              <a:buNone/>
            </a:pPr>
            <a:r>
              <a:rPr lang="en-US" altLang="zh-CN" sz="3200" b="1" dirty="0"/>
              <a:t>L(0</a:t>
            </a:r>
            <a:r>
              <a:rPr lang="en-US" altLang="zh-CN" sz="3200" b="1" baseline="30000" dirty="0"/>
              <a:t>*</a:t>
            </a:r>
            <a:r>
              <a:rPr lang="en-US" altLang="zh-CN" sz="3200" b="1" dirty="0"/>
              <a:t>1</a:t>
            </a:r>
            <a:r>
              <a:rPr lang="en-US" altLang="zh-CN" sz="3200" b="1" baseline="30000" dirty="0"/>
              <a:t>*</a:t>
            </a:r>
            <a:r>
              <a:rPr lang="en-US" altLang="zh-CN" sz="3200" b="1" dirty="0"/>
              <a:t>2</a:t>
            </a:r>
            <a:r>
              <a:rPr lang="en-US" altLang="zh-CN" sz="3200" b="1" baseline="30000" dirty="0"/>
              <a:t>*</a:t>
            </a:r>
            <a:r>
              <a:rPr lang="en-US" altLang="zh-CN" sz="3200" b="1" dirty="0"/>
              <a:t>)={0</a:t>
            </a:r>
            <a:r>
              <a:rPr lang="en-US" altLang="zh-CN" sz="3200" b="1" baseline="30000" dirty="0"/>
              <a:t>n</a:t>
            </a:r>
            <a:r>
              <a:rPr lang="en-US" altLang="zh-CN" sz="3200" b="1" dirty="0"/>
              <a:t>1</a:t>
            </a:r>
            <a:r>
              <a:rPr lang="en-US" altLang="zh-CN" sz="3200" b="1" baseline="30000" dirty="0"/>
              <a:t>m</a:t>
            </a:r>
            <a:r>
              <a:rPr lang="en-US" altLang="zh-CN" sz="3200" b="1" dirty="0"/>
              <a:t>2</a:t>
            </a:r>
            <a:r>
              <a:rPr lang="en-US" altLang="zh-CN" sz="3200" b="1" baseline="30000" dirty="0"/>
              <a:t>k</a:t>
            </a:r>
            <a:r>
              <a:rPr lang="en-US" altLang="zh-CN" sz="3200" b="1" dirty="0"/>
              <a:t>|m</a:t>
            </a:r>
            <a:r>
              <a:rPr lang="zh-CN" altLang="en-US" sz="3200" b="1" dirty="0">
                <a:latin typeface="Times New Roman" panose="02020603050405020304" charset="0"/>
              </a:rPr>
              <a:t>，</a:t>
            </a:r>
            <a:r>
              <a:rPr lang="en-US" altLang="zh-CN" sz="3200" b="1" dirty="0"/>
              <a:t>n</a:t>
            </a:r>
            <a:r>
              <a:rPr lang="zh-CN" altLang="en-US" sz="3200" b="1" dirty="0">
                <a:latin typeface="Times New Roman" panose="02020603050405020304" charset="0"/>
              </a:rPr>
              <a:t>，</a:t>
            </a:r>
            <a:r>
              <a:rPr lang="en-US" altLang="zh-CN" sz="3200" b="1" dirty="0"/>
              <a:t>k</a:t>
            </a:r>
            <a:r>
              <a:rPr lang="en-US" altLang="zh-CN" sz="3200" b="1" dirty="0">
                <a:latin typeface="Times New Roman" panose="02020603050405020304" charset="0"/>
              </a:rPr>
              <a:t>≥</a:t>
            </a:r>
            <a:r>
              <a:rPr lang="en-US" altLang="zh-CN" sz="3200" b="1" dirty="0"/>
              <a:t>0}</a:t>
            </a:r>
            <a:r>
              <a:rPr lang="zh-CN" altLang="en-US" sz="3200" b="1" dirty="0">
                <a:latin typeface="Times New Roman" panose="02020603050405020304" charset="0"/>
              </a:rPr>
              <a:t>；</a:t>
            </a:r>
            <a:endParaRPr lang="zh-CN" altLang="en-US" sz="3200" b="1" dirty="0">
              <a:latin typeface="Times New Roman" panose="02020603050405020304" charset="0"/>
            </a:endParaRPr>
          </a:p>
          <a:p>
            <a:pPr lvl="1" algn="just">
              <a:spcBef>
                <a:spcPct val="80000"/>
              </a:spcBef>
              <a:buNone/>
            </a:pPr>
            <a:r>
              <a:rPr lang="en-US" altLang="zh-CN" sz="3200" b="1" dirty="0"/>
              <a:t>L(1(0+1)</a:t>
            </a:r>
            <a:r>
              <a:rPr lang="en-US" altLang="zh-CN" sz="3200" b="1" baseline="30000" dirty="0"/>
              <a:t>*</a:t>
            </a:r>
            <a:r>
              <a:rPr lang="en-US" altLang="zh-CN" sz="3200" b="1" dirty="0"/>
              <a:t>1+0(0+1)</a:t>
            </a:r>
            <a:r>
              <a:rPr lang="en-US" altLang="zh-CN" sz="3200" b="1" baseline="30000" dirty="0"/>
              <a:t>*</a:t>
            </a:r>
            <a:r>
              <a:rPr lang="en-US" altLang="zh-CN" sz="3200" b="1" dirty="0"/>
              <a:t>0))={x|x</a:t>
            </a:r>
            <a:r>
              <a:rPr lang="zh-CN" altLang="en-US" sz="3200" b="1" dirty="0">
                <a:latin typeface="宋体" panose="02010600030101010101" pitchFamily="2" charset="-122"/>
              </a:rPr>
              <a:t>的开头字符与尾字符相同</a:t>
            </a:r>
            <a:r>
              <a:rPr lang="en-US" altLang="zh-CN" sz="3200" b="1" dirty="0"/>
              <a:t>}</a:t>
            </a:r>
            <a:r>
              <a:rPr lang="zh-CN" altLang="en-US" sz="3200" b="1" dirty="0"/>
              <a:t>。</a:t>
            </a:r>
            <a:endParaRPr lang="zh-CN" altLang="en-US" sz="3200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6626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 dirty="0">
                <a:latin typeface="Arial" panose="020B0604020202020204" pitchFamily="34" charset="0"/>
              </a:rPr>
            </a:fld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2662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 dirty="0">
                <a:latin typeface="Arial" panose="020B0604020202020204" pitchFamily="34" charset="0"/>
              </a:rPr>
            </a:fld>
            <a:endParaRPr lang="en-US" altLang="zh-CN" sz="1400" dirty="0">
              <a:latin typeface="Arial" panose="020B0604020202020204" pitchFamily="34" charset="0"/>
            </a:endParaRPr>
          </a:p>
        </p:txBody>
      </p:sp>
      <p:sp>
        <p:nvSpPr>
          <p:cNvPr id="2662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r>
              <a:rPr lang="en-US" altLang="zh-CN" b="1" dirty="0">
                <a:ea typeface="黑体" panose="02010609060101010101" charset="-122"/>
              </a:rPr>
              <a:t>4.3 RE</a:t>
            </a:r>
            <a:r>
              <a:rPr lang="zh-CN" altLang="en-US" b="1" dirty="0">
                <a:ea typeface="黑体" panose="02010609060101010101" charset="-122"/>
              </a:rPr>
              <a:t>与</a:t>
            </a:r>
            <a:r>
              <a:rPr lang="en-US" altLang="zh-CN" b="1" dirty="0">
                <a:ea typeface="黑体" panose="02010609060101010101" charset="-122"/>
              </a:rPr>
              <a:t>FA</a:t>
            </a:r>
            <a:r>
              <a:rPr lang="zh-CN" altLang="en-US" b="1" dirty="0">
                <a:ea typeface="黑体" panose="02010609060101010101" charset="-122"/>
              </a:rPr>
              <a:t>等价 </a:t>
            </a:r>
            <a:endParaRPr lang="zh-CN" altLang="en-US" b="1" dirty="0">
              <a:ea typeface="黑体" panose="02010609060101010101" charset="-122"/>
            </a:endParaRPr>
          </a:p>
        </p:txBody>
      </p:sp>
      <p:sp>
        <p:nvSpPr>
          <p:cNvPr id="2662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p>
            <a:r>
              <a:rPr lang="zh-CN" altLang="en-US" b="1" dirty="0">
                <a:latin typeface="Times New Roman" panose="02020603050405020304" charset="0"/>
              </a:rPr>
              <a:t>正则表达式</a:t>
            </a:r>
            <a:r>
              <a:rPr lang="en-US" altLang="zh-CN" b="1" dirty="0">
                <a:latin typeface="Times New Roman" panose="02020603050405020304" charset="0"/>
              </a:rPr>
              <a:t>r</a:t>
            </a:r>
            <a:r>
              <a:rPr lang="zh-CN" altLang="en-US" b="1" dirty="0">
                <a:latin typeface="Times New Roman" panose="02020603050405020304" charset="0"/>
              </a:rPr>
              <a:t>称为与</a:t>
            </a:r>
            <a:r>
              <a:rPr lang="en-US" altLang="zh-CN" b="1" dirty="0">
                <a:latin typeface="Times New Roman" panose="02020603050405020304" charset="0"/>
              </a:rPr>
              <a:t>FA M</a:t>
            </a:r>
            <a:r>
              <a:rPr lang="zh-CN" altLang="en-US" b="1" dirty="0">
                <a:latin typeface="Times New Roman" panose="02020603050405020304" charset="0"/>
              </a:rPr>
              <a:t>等价，如果</a:t>
            </a:r>
            <a:r>
              <a:rPr lang="en-US" altLang="zh-CN" b="1" dirty="0">
                <a:latin typeface="Times New Roman" panose="02020603050405020304" charset="0"/>
              </a:rPr>
              <a:t>L(r)=L(M)</a:t>
            </a:r>
            <a:r>
              <a:rPr lang="zh-CN" altLang="en-US" b="1" dirty="0">
                <a:latin typeface="Times New Roman" panose="02020603050405020304" charset="0"/>
              </a:rPr>
              <a:t>。</a:t>
            </a:r>
            <a:endParaRPr lang="zh-CN" altLang="en-US" b="1" dirty="0">
              <a:latin typeface="Times New Roman" panose="02020603050405020304" charset="0"/>
            </a:endParaRPr>
          </a:p>
          <a:p>
            <a:r>
              <a:rPr lang="zh-CN" altLang="en-US" b="1" dirty="0">
                <a:latin typeface="Times New Roman" panose="02020603050405020304" charset="0"/>
              </a:rPr>
              <a:t>从开始状态出发，根据状态之间按照转移所确定的后继关系，依次计算出所给</a:t>
            </a:r>
            <a:r>
              <a:rPr lang="en-US" altLang="zh-CN" b="1" dirty="0">
                <a:latin typeface="Times New Roman" panose="02020603050405020304" charset="0"/>
              </a:rPr>
              <a:t>FA</a:t>
            </a:r>
            <a:r>
              <a:rPr lang="zh-CN" altLang="en-US" b="1" dirty="0">
                <a:latin typeface="Times New Roman" panose="02020603050405020304" charset="0"/>
              </a:rPr>
              <a:t>的各个状态</a:t>
            </a:r>
            <a:r>
              <a:rPr lang="en-US" altLang="zh-CN" b="1" dirty="0">
                <a:latin typeface="Times New Roman" panose="02020603050405020304" charset="0"/>
              </a:rPr>
              <a:t>q</a:t>
            </a:r>
            <a:r>
              <a:rPr lang="zh-CN" altLang="en-US" b="1" dirty="0">
                <a:latin typeface="Times New Roman" panose="02020603050405020304" charset="0"/>
              </a:rPr>
              <a:t>对应的</a:t>
            </a:r>
            <a:r>
              <a:rPr lang="en-US" altLang="zh-CN" b="1" dirty="0">
                <a:latin typeface="Times New Roman" panose="02020603050405020304" charset="0"/>
              </a:rPr>
              <a:t>set(q)</a:t>
            </a:r>
            <a:r>
              <a:rPr lang="zh-CN" altLang="en-US" b="1" dirty="0">
                <a:latin typeface="Times New Roman" panose="02020603050405020304" charset="0"/>
              </a:rPr>
              <a:t>，并且最终得到相应的</a:t>
            </a:r>
            <a:r>
              <a:rPr lang="en-US" altLang="zh-CN" b="1" dirty="0">
                <a:latin typeface="Times New Roman" panose="02020603050405020304" charset="0"/>
              </a:rPr>
              <a:t>FA</a:t>
            </a:r>
            <a:r>
              <a:rPr lang="zh-CN" altLang="en-US" b="1" dirty="0">
                <a:latin typeface="Times New Roman" panose="02020603050405020304" charset="0"/>
              </a:rPr>
              <a:t>接受的语言的</a:t>
            </a:r>
            <a:r>
              <a:rPr lang="en-US" altLang="zh-CN" b="1" dirty="0">
                <a:latin typeface="Times New Roman" panose="02020603050405020304" charset="0"/>
              </a:rPr>
              <a:t>RE</a:t>
            </a:r>
            <a:r>
              <a:rPr lang="zh-CN" altLang="en-US" b="1" dirty="0">
                <a:latin typeface="Times New Roman" panose="02020603050405020304" charset="0"/>
              </a:rPr>
              <a:t>表示。 </a:t>
            </a:r>
            <a:endParaRPr lang="zh-CN" altLang="en-US" b="1" dirty="0">
              <a:latin typeface="Times New Roman" panose="02020603050405020304" charset="0"/>
            </a:endParaRPr>
          </a:p>
          <a:p>
            <a:r>
              <a:rPr lang="zh-CN" altLang="en-US" b="1" dirty="0">
                <a:latin typeface="Times New Roman" panose="02020603050405020304" charset="0"/>
              </a:rPr>
              <a:t>寻找一种比较“机械”的方法，使得计算机系统能够自动完成</a:t>
            </a:r>
            <a:r>
              <a:rPr lang="en-US" altLang="zh-CN" b="1" dirty="0">
                <a:latin typeface="Times New Roman" panose="02020603050405020304" charset="0"/>
              </a:rPr>
              <a:t>FA</a:t>
            </a:r>
            <a:r>
              <a:rPr lang="zh-CN" altLang="en-US" b="1" dirty="0">
                <a:latin typeface="Times New Roman" panose="02020603050405020304" charset="0"/>
              </a:rPr>
              <a:t>与</a:t>
            </a:r>
            <a:r>
              <a:rPr lang="en-US" altLang="zh-CN" b="1" dirty="0">
                <a:latin typeface="Times New Roman" panose="02020603050405020304" charset="0"/>
              </a:rPr>
              <a:t>RE</a:t>
            </a:r>
            <a:r>
              <a:rPr lang="zh-CN" altLang="en-US" b="1" dirty="0">
                <a:latin typeface="Times New Roman" panose="02020603050405020304" charset="0"/>
              </a:rPr>
              <a:t>之间的转换。 </a:t>
            </a:r>
            <a:endParaRPr lang="zh-CN" altLang="en-US" b="1" dirty="0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7650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 dirty="0">
                <a:latin typeface="Arial" panose="020B0604020202020204" pitchFamily="34" charset="0"/>
              </a:rPr>
            </a:fld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27651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 dirty="0">
                <a:latin typeface="Arial" panose="020B0604020202020204" pitchFamily="34" charset="0"/>
              </a:rPr>
            </a:fld>
            <a:endParaRPr lang="en-US" altLang="zh-CN" sz="1400" dirty="0">
              <a:latin typeface="Arial" panose="020B0604020202020204" pitchFamily="34" charset="0"/>
            </a:endParaRPr>
          </a:p>
        </p:txBody>
      </p:sp>
      <p:sp>
        <p:nvSpPr>
          <p:cNvPr id="2765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r>
              <a:rPr lang="en-US" altLang="zh-CN" b="1" dirty="0">
                <a:ea typeface="黑体" panose="02010609060101010101" charset="-122"/>
              </a:rPr>
              <a:t>4.3.1 RE</a:t>
            </a:r>
            <a:r>
              <a:rPr lang="zh-CN" altLang="en-US" b="1" dirty="0">
                <a:ea typeface="黑体" panose="02010609060101010101" charset="-122"/>
              </a:rPr>
              <a:t>到</a:t>
            </a:r>
            <a:r>
              <a:rPr lang="en-US" altLang="zh-CN" b="1" dirty="0">
                <a:ea typeface="黑体" panose="02010609060101010101" charset="-122"/>
              </a:rPr>
              <a:t>FA</a:t>
            </a:r>
            <a:r>
              <a:rPr lang="zh-CN" altLang="en-US" b="1" dirty="0">
                <a:ea typeface="黑体" panose="02010609060101010101" charset="-122"/>
              </a:rPr>
              <a:t>的等价变换 </a:t>
            </a:r>
            <a:endParaRPr lang="zh-CN" altLang="en-US" b="1" dirty="0">
              <a:ea typeface="黑体" panose="02010609060101010101" charset="-122"/>
            </a:endParaRPr>
          </a:p>
        </p:txBody>
      </p:sp>
      <p:sp>
        <p:nvSpPr>
          <p:cNvPr id="27653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9600"/>
          </a:xfrm>
          <a:ln/>
        </p:spPr>
        <p:txBody>
          <a:bodyPr wrap="square" lIns="91440" tIns="45720" rIns="91440" bIns="45720" anchor="t"/>
          <a:p>
            <a:r>
              <a:rPr lang="en-US" altLang="zh-CN" b="1" dirty="0"/>
              <a:t>0</a:t>
            </a:r>
            <a:r>
              <a:rPr lang="zh-CN" altLang="en-US" b="1" dirty="0"/>
              <a:t>对应的</a:t>
            </a:r>
            <a:r>
              <a:rPr lang="en-US" altLang="zh-CN" b="1" dirty="0"/>
              <a:t>FA</a:t>
            </a:r>
            <a:endParaRPr lang="en-US" altLang="zh-CN" b="1" dirty="0"/>
          </a:p>
        </p:txBody>
      </p:sp>
      <p:pic>
        <p:nvPicPr>
          <p:cNvPr id="27654" name="Picture 4" descr="C:\形式语言\教参\tu\xs32.t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6400" y="2590800"/>
            <a:ext cx="5595938" cy="762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55" name="Rectangle 5"/>
          <p:cNvSpPr/>
          <p:nvPr/>
        </p:nvSpPr>
        <p:spPr>
          <a:xfrm>
            <a:off x="533400" y="3733800"/>
            <a:ext cx="8229600" cy="609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spcBef>
                <a:spcPct val="20000"/>
              </a:spcBef>
              <a:buChar char="•"/>
            </a:pPr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01</a:t>
            </a:r>
            <a:r>
              <a:rPr lang="zh-CN" altLang="en-US" sz="3200" b="1" dirty="0">
                <a:latin typeface="Times New Roman" panose="02020603050405020304" charset="0"/>
                <a:ea typeface="宋体" panose="02010600030101010101" pitchFamily="2" charset="-122"/>
              </a:rPr>
              <a:t>对应的</a:t>
            </a:r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FA</a:t>
            </a:r>
            <a:endParaRPr lang="en-US" altLang="zh-CN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7656" name="Picture 6" descr="C:\形式语言\教参\tu\xs33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800600"/>
            <a:ext cx="8001000" cy="708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867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 dirty="0">
                <a:latin typeface="Arial" panose="020B0604020202020204" pitchFamily="34" charset="0"/>
              </a:rPr>
            </a:fld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2867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 dirty="0">
                <a:latin typeface="Arial" panose="020B0604020202020204" pitchFamily="34" charset="0"/>
              </a:rPr>
            </a:fld>
            <a:endParaRPr lang="en-US" altLang="zh-CN" sz="1400" dirty="0">
              <a:latin typeface="Arial" panose="020B0604020202020204" pitchFamily="34" charset="0"/>
            </a:endParaRPr>
          </a:p>
        </p:txBody>
      </p:sp>
      <p:sp>
        <p:nvSpPr>
          <p:cNvPr id="2867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r>
              <a:rPr lang="en-US" altLang="zh-CN" b="1" dirty="0">
                <a:ea typeface="黑体" panose="02010609060101010101" charset="-122"/>
              </a:rPr>
              <a:t>4.3.1 RE</a:t>
            </a:r>
            <a:r>
              <a:rPr lang="zh-CN" altLang="en-US" b="1" dirty="0">
                <a:ea typeface="黑体" panose="02010609060101010101" charset="-122"/>
              </a:rPr>
              <a:t>到</a:t>
            </a:r>
            <a:r>
              <a:rPr lang="en-US" altLang="zh-CN" b="1" dirty="0">
                <a:ea typeface="黑体" panose="02010609060101010101" charset="-122"/>
              </a:rPr>
              <a:t>FA</a:t>
            </a:r>
            <a:r>
              <a:rPr lang="zh-CN" altLang="en-US" b="1" dirty="0">
                <a:ea typeface="黑体" panose="02010609060101010101" charset="-122"/>
              </a:rPr>
              <a:t>的等价变换 </a:t>
            </a:r>
            <a:endParaRPr lang="zh-CN" altLang="en-US" b="1" dirty="0">
              <a:ea typeface="黑体" panose="02010609060101010101" charset="-122"/>
            </a:endParaRPr>
          </a:p>
        </p:txBody>
      </p:sp>
      <p:sp>
        <p:nvSpPr>
          <p:cNvPr id="28677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9600"/>
          </a:xfrm>
          <a:ln/>
        </p:spPr>
        <p:txBody>
          <a:bodyPr wrap="square" lIns="91440" tIns="45720" rIns="91440" bIns="45720" anchor="t"/>
          <a:p>
            <a:r>
              <a:rPr lang="en-US" altLang="zh-CN" b="1" dirty="0"/>
              <a:t>0+1</a:t>
            </a:r>
            <a:r>
              <a:rPr lang="zh-CN" altLang="en-US" b="1" dirty="0"/>
              <a:t>对应的</a:t>
            </a:r>
            <a:r>
              <a:rPr lang="en-US" altLang="zh-CN" b="1" dirty="0"/>
              <a:t>FA</a:t>
            </a:r>
            <a:endParaRPr lang="en-US" altLang="zh-CN" b="1" dirty="0"/>
          </a:p>
        </p:txBody>
      </p:sp>
      <p:pic>
        <p:nvPicPr>
          <p:cNvPr id="28678" name="Picture 4" descr="C:\形式语言\教参\tu\xs34.t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2909888"/>
            <a:ext cx="5867400" cy="28162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9698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 dirty="0">
                <a:latin typeface="Arial" panose="020B0604020202020204" pitchFamily="34" charset="0"/>
              </a:rPr>
            </a:fld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2969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 dirty="0">
                <a:latin typeface="Arial" panose="020B0604020202020204" pitchFamily="34" charset="0"/>
              </a:rPr>
            </a:fld>
            <a:endParaRPr lang="en-US" altLang="zh-CN" sz="1400" dirty="0">
              <a:latin typeface="Arial" panose="020B0604020202020204" pitchFamily="34" charset="0"/>
            </a:endParaRPr>
          </a:p>
        </p:txBody>
      </p:sp>
      <p:sp>
        <p:nvSpPr>
          <p:cNvPr id="2970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r>
              <a:rPr lang="en-US" altLang="zh-CN" b="1" dirty="0">
                <a:ea typeface="黑体" panose="02010609060101010101" charset="-122"/>
              </a:rPr>
              <a:t>4.3.1 RE</a:t>
            </a:r>
            <a:r>
              <a:rPr lang="zh-CN" altLang="en-US" b="1" dirty="0">
                <a:ea typeface="黑体" panose="02010609060101010101" charset="-122"/>
              </a:rPr>
              <a:t>到</a:t>
            </a:r>
            <a:r>
              <a:rPr lang="en-US" altLang="zh-CN" b="1" dirty="0">
                <a:ea typeface="黑体" panose="02010609060101010101" charset="-122"/>
              </a:rPr>
              <a:t>FA</a:t>
            </a:r>
            <a:r>
              <a:rPr lang="zh-CN" altLang="en-US" b="1" dirty="0">
                <a:ea typeface="黑体" panose="02010609060101010101" charset="-122"/>
              </a:rPr>
              <a:t>的等价变换 </a:t>
            </a:r>
            <a:endParaRPr lang="zh-CN" altLang="en-US" b="1" dirty="0">
              <a:ea typeface="黑体" panose="02010609060101010101" charset="-122"/>
            </a:endParaRPr>
          </a:p>
        </p:txBody>
      </p:sp>
      <p:sp>
        <p:nvSpPr>
          <p:cNvPr id="29701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9600"/>
          </a:xfrm>
          <a:ln/>
        </p:spPr>
        <p:txBody>
          <a:bodyPr wrap="square" lIns="91440" tIns="45720" rIns="91440" bIns="45720" anchor="t"/>
          <a:p>
            <a:r>
              <a:rPr lang="en-US" altLang="zh-CN" b="1" dirty="0"/>
              <a:t>0</a:t>
            </a:r>
            <a:r>
              <a:rPr lang="en-US" altLang="zh-CN" b="1" baseline="30000" dirty="0"/>
              <a:t>*</a:t>
            </a:r>
            <a:r>
              <a:rPr lang="zh-CN" altLang="en-US" b="1" dirty="0"/>
              <a:t>对应的</a:t>
            </a:r>
            <a:r>
              <a:rPr lang="en-US" altLang="zh-CN" b="1" dirty="0"/>
              <a:t>FA</a:t>
            </a:r>
            <a:endParaRPr lang="en-US" altLang="zh-CN" b="1" dirty="0"/>
          </a:p>
        </p:txBody>
      </p:sp>
      <p:pic>
        <p:nvPicPr>
          <p:cNvPr id="29702" name="Picture 4" descr="C:\形式语言\教参\tu\xs35.t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0" y="2654300"/>
            <a:ext cx="7010400" cy="27987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22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 dirty="0">
                <a:latin typeface="Arial" panose="020B0604020202020204" pitchFamily="34" charset="0"/>
              </a:rPr>
            </a:fld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30723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 dirty="0">
                <a:latin typeface="Arial" panose="020B0604020202020204" pitchFamily="34" charset="0"/>
              </a:rPr>
            </a:fld>
            <a:endParaRPr lang="en-US" altLang="zh-CN" sz="1400" dirty="0">
              <a:latin typeface="Arial" panose="020B0604020202020204" pitchFamily="34" charset="0"/>
            </a:endParaRPr>
          </a:p>
        </p:txBody>
      </p:sp>
      <p:sp>
        <p:nvSpPr>
          <p:cNvPr id="3072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r>
              <a:rPr lang="en-US" altLang="zh-CN" b="1" dirty="0">
                <a:ea typeface="黑体" panose="02010609060101010101" charset="-122"/>
              </a:rPr>
              <a:t>4.3.1 RE</a:t>
            </a:r>
            <a:r>
              <a:rPr lang="zh-CN" altLang="en-US" b="1" dirty="0">
                <a:ea typeface="黑体" panose="02010609060101010101" charset="-122"/>
              </a:rPr>
              <a:t>到</a:t>
            </a:r>
            <a:r>
              <a:rPr lang="en-US" altLang="zh-CN" b="1" dirty="0">
                <a:ea typeface="黑体" panose="02010609060101010101" charset="-122"/>
              </a:rPr>
              <a:t>FA</a:t>
            </a:r>
            <a:r>
              <a:rPr lang="zh-CN" altLang="en-US" b="1" dirty="0">
                <a:ea typeface="黑体" panose="02010609060101010101" charset="-122"/>
              </a:rPr>
              <a:t>的等价变换 </a:t>
            </a:r>
            <a:endParaRPr lang="zh-CN" altLang="en-US" b="1" dirty="0">
              <a:ea typeface="黑体" panose="02010609060101010101" charset="-122"/>
            </a:endParaRPr>
          </a:p>
        </p:txBody>
      </p:sp>
      <p:sp>
        <p:nvSpPr>
          <p:cNvPr id="3072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p>
            <a:pPr>
              <a:buNone/>
            </a:pPr>
            <a:r>
              <a:rPr lang="zh-CN" altLang="en-US" sz="3600" b="1" dirty="0">
                <a:ea typeface="黑体" panose="02010609060101010101" charset="-122"/>
              </a:rPr>
              <a:t>定理 </a:t>
            </a:r>
            <a:r>
              <a:rPr lang="en-US" altLang="zh-CN" sz="3600" b="1" dirty="0">
                <a:ea typeface="黑体" panose="02010609060101010101" charset="-122"/>
              </a:rPr>
              <a:t>4-1</a:t>
            </a:r>
            <a:r>
              <a:rPr lang="en-US" altLang="zh-CN" sz="3600" b="1" dirty="0">
                <a:latin typeface="Times New Roman" panose="02020603050405020304" charset="0"/>
              </a:rPr>
              <a:t> </a:t>
            </a:r>
            <a:r>
              <a:rPr lang="en-US" altLang="zh-CN" sz="3600" b="1" dirty="0">
                <a:latin typeface="宋体" panose="02010600030101010101" pitchFamily="2" charset="-122"/>
              </a:rPr>
              <a:t>RE</a:t>
            </a:r>
            <a:r>
              <a:rPr lang="zh-CN" altLang="en-US" sz="3600" b="1" dirty="0">
                <a:latin typeface="宋体" panose="02010600030101010101" pitchFamily="2" charset="-122"/>
              </a:rPr>
              <a:t>表示的语言是</a:t>
            </a:r>
            <a:r>
              <a:rPr lang="en-US" altLang="zh-CN" sz="3600" b="1" dirty="0">
                <a:latin typeface="宋体" panose="02010600030101010101" pitchFamily="2" charset="-122"/>
              </a:rPr>
              <a:t>RL</a:t>
            </a:r>
            <a:r>
              <a:rPr lang="zh-CN" altLang="en-US" sz="3600" b="1" dirty="0">
                <a:latin typeface="宋体" panose="02010600030101010101" pitchFamily="2" charset="-122"/>
              </a:rPr>
              <a:t>。</a:t>
            </a:r>
            <a:endParaRPr lang="zh-CN" altLang="en-US" sz="3600" b="1" dirty="0">
              <a:latin typeface="宋体" panose="02010600030101010101" pitchFamily="2" charset="-122"/>
            </a:endParaRPr>
          </a:p>
          <a:p>
            <a:pPr>
              <a:buNone/>
            </a:pPr>
            <a:r>
              <a:rPr lang="zh-CN" altLang="en-US" b="1" dirty="0"/>
              <a:t>证明：</a:t>
            </a:r>
            <a:endParaRPr lang="zh-CN" altLang="en-US" b="1" dirty="0"/>
          </a:p>
          <a:p>
            <a:r>
              <a:rPr lang="zh-CN" altLang="en-US" b="1" dirty="0">
                <a:latin typeface="Times New Roman" panose="02020603050405020304" charset="0"/>
              </a:rPr>
              <a:t>施归纳于正则表达式中所含的运算符的个数</a:t>
            </a:r>
            <a:r>
              <a:rPr lang="en-US" altLang="zh-CN" b="1" dirty="0">
                <a:latin typeface="Times New Roman" panose="02020603050405020304" charset="0"/>
              </a:rPr>
              <a:t>n</a:t>
            </a:r>
            <a:r>
              <a:rPr lang="zh-CN" altLang="en-US" b="1" dirty="0">
                <a:latin typeface="Times New Roman" panose="02020603050405020304" charset="0"/>
              </a:rPr>
              <a:t>，证明对于字母表∑上的任意正则表达式</a:t>
            </a:r>
            <a:r>
              <a:rPr lang="en-US" altLang="zh-CN" b="1" dirty="0">
                <a:latin typeface="Times New Roman" panose="02020603050405020304" charset="0"/>
              </a:rPr>
              <a:t>r</a:t>
            </a:r>
            <a:r>
              <a:rPr lang="zh-CN" altLang="en-US" b="1" dirty="0">
                <a:latin typeface="Times New Roman" panose="02020603050405020304" charset="0"/>
              </a:rPr>
              <a:t>，存在</a:t>
            </a:r>
            <a:r>
              <a:rPr lang="en-US" altLang="zh-CN" b="1" dirty="0">
                <a:latin typeface="Times New Roman" panose="02020603050405020304" charset="0"/>
              </a:rPr>
              <a:t>FA M</a:t>
            </a:r>
            <a:r>
              <a:rPr lang="zh-CN" altLang="en-US" b="1" dirty="0">
                <a:latin typeface="Times New Roman" panose="02020603050405020304" charset="0"/>
              </a:rPr>
              <a:t>，使得</a:t>
            </a:r>
            <a:r>
              <a:rPr lang="en-US" altLang="zh-CN" b="1" dirty="0">
                <a:latin typeface="Times New Roman" panose="02020603050405020304" charset="0"/>
              </a:rPr>
              <a:t>L(M) = L(r) </a:t>
            </a:r>
            <a:r>
              <a:rPr lang="zh-CN" altLang="en-US" b="1" dirty="0"/>
              <a:t>。</a:t>
            </a:r>
            <a:endParaRPr lang="zh-CN" altLang="en-US" b="1" dirty="0">
              <a:latin typeface="Times New Roman" panose="02020603050405020304" charset="0"/>
            </a:endParaRPr>
          </a:p>
          <a:p>
            <a:pPr lvl="1"/>
            <a:r>
              <a:rPr lang="en-US" altLang="zh-CN" b="1" dirty="0">
                <a:latin typeface="Times New Roman" panose="02020603050405020304" charset="0"/>
              </a:rPr>
              <a:t>M</a:t>
            </a:r>
            <a:r>
              <a:rPr lang="zh-CN" altLang="en-US" b="1" dirty="0">
                <a:latin typeface="Times New Roman" panose="02020603050405020304" charset="0"/>
              </a:rPr>
              <a:t>恰有一个终止状态。</a:t>
            </a:r>
            <a:endParaRPr lang="zh-CN" altLang="en-US" b="1" dirty="0">
              <a:latin typeface="Times New Roman" panose="02020603050405020304" charset="0"/>
            </a:endParaRPr>
          </a:p>
          <a:p>
            <a:pPr lvl="1"/>
            <a:r>
              <a:rPr lang="en-US" altLang="zh-CN" b="1" dirty="0">
                <a:latin typeface="Times New Roman" panose="02020603050405020304" charset="0"/>
              </a:rPr>
              <a:t>M</a:t>
            </a:r>
            <a:r>
              <a:rPr lang="zh-CN" altLang="en-US" b="1" dirty="0">
                <a:latin typeface="Times New Roman" panose="02020603050405020304" charset="0"/>
              </a:rPr>
              <a:t>在终止状态下不作任何移动。</a:t>
            </a:r>
            <a:r>
              <a:rPr lang="zh-CN" altLang="en-US" b="1" dirty="0"/>
              <a:t> 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1746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 dirty="0">
                <a:latin typeface="Arial" panose="020B0604020202020204" pitchFamily="34" charset="0"/>
              </a:rPr>
            </a:fld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 dirty="0">
                <a:latin typeface="Arial" panose="020B0604020202020204" pitchFamily="34" charset="0"/>
              </a:rPr>
            </a:fld>
            <a:endParaRPr lang="en-US" altLang="zh-CN" sz="1400" dirty="0">
              <a:latin typeface="Arial" panose="020B0604020202020204" pitchFamily="34" charset="0"/>
            </a:endParaRPr>
          </a:p>
        </p:txBody>
      </p:sp>
      <p:sp>
        <p:nvSpPr>
          <p:cNvPr id="3174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r>
              <a:rPr lang="en-US" altLang="zh-CN" b="1" dirty="0">
                <a:ea typeface="黑体" panose="02010609060101010101" charset="-122"/>
              </a:rPr>
              <a:t>4.3.1 RE</a:t>
            </a:r>
            <a:r>
              <a:rPr lang="zh-CN" altLang="en-US" b="1" dirty="0">
                <a:ea typeface="黑体" panose="02010609060101010101" charset="-122"/>
              </a:rPr>
              <a:t>到</a:t>
            </a:r>
            <a:r>
              <a:rPr lang="en-US" altLang="zh-CN" b="1" dirty="0">
                <a:ea typeface="黑体" panose="02010609060101010101" charset="-122"/>
              </a:rPr>
              <a:t>FA</a:t>
            </a:r>
            <a:r>
              <a:rPr lang="zh-CN" altLang="en-US" b="1" dirty="0">
                <a:ea typeface="黑体" panose="02010609060101010101" charset="-122"/>
              </a:rPr>
              <a:t>的等价变换 </a:t>
            </a:r>
            <a:endParaRPr lang="zh-CN" altLang="en-US" b="1" dirty="0">
              <a:ea typeface="黑体" panose="02010609060101010101" charset="-122"/>
            </a:endParaRPr>
          </a:p>
        </p:txBody>
      </p:sp>
      <p:sp>
        <p:nvSpPr>
          <p:cNvPr id="31749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3400"/>
          </a:xfrm>
          <a:ln/>
        </p:spPr>
        <p:txBody>
          <a:bodyPr wrap="square" lIns="91440" tIns="45720" rIns="91440" bIns="45720" anchor="t"/>
          <a:p>
            <a:pPr algn="ctr">
              <a:lnSpc>
                <a:spcPct val="90000"/>
              </a:lnSpc>
              <a:buNone/>
            </a:pPr>
            <a:r>
              <a:rPr lang="en-US" altLang="zh-CN" b="1" dirty="0">
                <a:latin typeface="Times New Roman" panose="02020603050405020304" charset="0"/>
              </a:rPr>
              <a:t>n=0</a:t>
            </a:r>
            <a:r>
              <a:rPr lang="en-US" altLang="zh-CN" b="1" dirty="0"/>
              <a:t> </a:t>
            </a:r>
            <a:endParaRPr lang="en-US" altLang="zh-CN" b="1" dirty="0"/>
          </a:p>
        </p:txBody>
      </p:sp>
      <p:sp>
        <p:nvSpPr>
          <p:cNvPr id="31750" name="Rectangle 4"/>
          <p:cNvSpPr/>
          <p:nvPr/>
        </p:nvSpPr>
        <p:spPr>
          <a:xfrm>
            <a:off x="762000" y="3124200"/>
            <a:ext cx="1066800" cy="533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3200" b="1" dirty="0">
                <a:latin typeface="Times New Roman" panose="02020603050405020304" charset="0"/>
                <a:ea typeface="宋体" panose="02010600030101010101" pitchFamily="2" charset="-122"/>
              </a:rPr>
              <a:t>r=ε</a:t>
            </a:r>
            <a:endParaRPr lang="en-US" altLang="zh-CN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51" name="Rectangle 5"/>
          <p:cNvSpPr/>
          <p:nvPr/>
        </p:nvSpPr>
        <p:spPr>
          <a:xfrm>
            <a:off x="3886200" y="3124200"/>
            <a:ext cx="1143000" cy="533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3200" b="1" dirty="0">
                <a:latin typeface="Times New Roman" panose="02020603050405020304" charset="0"/>
                <a:ea typeface="宋体" panose="02010600030101010101" pitchFamily="2" charset="-122"/>
              </a:rPr>
              <a:t>r=</a:t>
            </a:r>
            <a:r>
              <a:rPr lang="en-US" altLang="zh-CN" sz="3200" b="1" i="1" dirty="0">
                <a:latin typeface="Times New Roman" panose="02020603050405020304" charset="0"/>
                <a:ea typeface="宋体" panose="02010600030101010101" pitchFamily="2" charset="-122"/>
              </a:rPr>
              <a:t>Φ</a:t>
            </a:r>
            <a:r>
              <a:rPr lang="en-US" altLang="zh-CN" sz="3200" b="1" dirty="0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52" name="Rectangle 6"/>
          <p:cNvSpPr/>
          <p:nvPr/>
        </p:nvSpPr>
        <p:spPr>
          <a:xfrm>
            <a:off x="7239000" y="3124200"/>
            <a:ext cx="1066800" cy="533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3200" b="1" dirty="0">
                <a:latin typeface="Times New Roman" panose="02020603050405020304" charset="0"/>
                <a:ea typeface="宋体" panose="02010600030101010101" pitchFamily="2" charset="-122"/>
              </a:rPr>
              <a:t>r=a</a:t>
            </a:r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1753" name="Picture 7" descr="C:\形式语言\教参\tu\xs36.t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4191000"/>
            <a:ext cx="7620000" cy="1143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2770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 dirty="0">
                <a:latin typeface="Arial" panose="020B0604020202020204" pitchFamily="34" charset="0"/>
              </a:rPr>
            </a:fld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32771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 dirty="0">
                <a:latin typeface="Arial" panose="020B0604020202020204" pitchFamily="34" charset="0"/>
              </a:rPr>
            </a:fld>
            <a:endParaRPr lang="en-US" altLang="zh-CN" sz="1400" dirty="0">
              <a:latin typeface="Arial" panose="020B0604020202020204" pitchFamily="34" charset="0"/>
            </a:endParaRPr>
          </a:p>
        </p:txBody>
      </p:sp>
      <p:sp>
        <p:nvSpPr>
          <p:cNvPr id="3277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r>
              <a:rPr lang="en-US" altLang="zh-CN" b="1" dirty="0">
                <a:ea typeface="黑体" panose="02010609060101010101" charset="-122"/>
              </a:rPr>
              <a:t>4.3.1 RE</a:t>
            </a:r>
            <a:r>
              <a:rPr lang="zh-CN" altLang="en-US" b="1" dirty="0">
                <a:ea typeface="黑体" panose="02010609060101010101" charset="-122"/>
              </a:rPr>
              <a:t>到</a:t>
            </a:r>
            <a:r>
              <a:rPr lang="en-US" altLang="zh-CN" b="1" dirty="0">
                <a:ea typeface="黑体" panose="02010609060101010101" charset="-122"/>
              </a:rPr>
              <a:t>FA</a:t>
            </a:r>
            <a:r>
              <a:rPr lang="zh-CN" altLang="en-US" b="1" dirty="0">
                <a:ea typeface="黑体" panose="02010609060101010101" charset="-122"/>
              </a:rPr>
              <a:t>的等价变换 </a:t>
            </a:r>
            <a:endParaRPr lang="zh-CN" altLang="en-US" b="1" dirty="0">
              <a:ea typeface="黑体" panose="02010609060101010101" charset="-122"/>
            </a:endParaRPr>
          </a:p>
        </p:txBody>
      </p:sp>
      <p:sp>
        <p:nvSpPr>
          <p:cNvPr id="32773" name="Rectangle 3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  <a:ln/>
        </p:spPr>
        <p:txBody>
          <a:bodyPr wrap="square" lIns="91440" tIns="45720" rIns="91440" bIns="45720" anchor="t"/>
          <a:p>
            <a:pPr algn="just">
              <a:buNone/>
            </a:pPr>
            <a:r>
              <a:rPr lang="zh-CN" altLang="en-US" b="1" dirty="0">
                <a:latin typeface="Times New Roman" panose="02020603050405020304" charset="0"/>
              </a:rPr>
              <a:t>设结论对于</a:t>
            </a:r>
            <a:r>
              <a:rPr lang="en-US" altLang="zh-CN" b="1" dirty="0">
                <a:latin typeface="Times New Roman" panose="02020603050405020304" charset="0"/>
              </a:rPr>
              <a:t>n=k</a:t>
            </a:r>
            <a:r>
              <a:rPr lang="zh-CN" altLang="en-US" b="1" dirty="0">
                <a:latin typeface="Times New Roman" panose="02020603050405020304" charset="0"/>
              </a:rPr>
              <a:t>时成立，此时有如下</a:t>
            </a:r>
            <a:r>
              <a:rPr lang="en-US" altLang="zh-CN" b="1" dirty="0">
                <a:latin typeface="Times New Roman" panose="02020603050405020304" charset="0"/>
              </a:rPr>
              <a:t>FA</a:t>
            </a:r>
            <a:r>
              <a:rPr lang="zh-CN" altLang="en-US" b="1" dirty="0">
                <a:latin typeface="Times New Roman" panose="02020603050405020304" charset="0"/>
              </a:rPr>
              <a:t>：</a:t>
            </a:r>
            <a:endParaRPr lang="zh-CN" altLang="en-US" b="1" dirty="0">
              <a:latin typeface="Times New Roman" panose="02020603050405020304" charset="0"/>
            </a:endParaRPr>
          </a:p>
          <a:p>
            <a:pPr algn="just">
              <a:buNone/>
            </a:pPr>
            <a:r>
              <a:rPr lang="en-US" altLang="zh-CN" b="1" dirty="0">
                <a:latin typeface="Times New Roman" panose="02020603050405020304" charset="0"/>
              </a:rPr>
              <a:t>M</a:t>
            </a:r>
            <a:r>
              <a:rPr lang="en-US" altLang="zh-CN" b="1" baseline="-30000" dirty="0">
                <a:latin typeface="Times New Roman" panose="02020603050405020304" charset="0"/>
              </a:rPr>
              <a:t>1</a:t>
            </a:r>
            <a:r>
              <a:rPr lang="en-US" altLang="zh-CN" b="1" dirty="0">
                <a:latin typeface="Times New Roman" panose="02020603050405020304" charset="0"/>
              </a:rPr>
              <a:t>=(Q</a:t>
            </a:r>
            <a:r>
              <a:rPr lang="en-US" altLang="zh-CN" b="1" baseline="-30000" dirty="0">
                <a:latin typeface="Times New Roman" panose="02020603050405020304" charset="0"/>
              </a:rPr>
              <a:t>1</a:t>
            </a:r>
            <a:r>
              <a:rPr lang="zh-CN" altLang="en-US" b="1" dirty="0">
                <a:latin typeface="Times New Roman" panose="02020603050405020304" charset="0"/>
              </a:rPr>
              <a:t>，∑，</a:t>
            </a:r>
            <a:r>
              <a:rPr lang="en-US" altLang="zh-CN" b="1" dirty="0">
                <a:latin typeface="Times New Roman" panose="02020603050405020304" charset="0"/>
              </a:rPr>
              <a:t>δ</a:t>
            </a:r>
            <a:r>
              <a:rPr lang="en-US" altLang="zh-CN" b="1" baseline="-30000" dirty="0">
                <a:latin typeface="Times New Roman" panose="02020603050405020304" charset="0"/>
              </a:rPr>
              <a:t>1</a:t>
            </a:r>
            <a:r>
              <a:rPr lang="zh-CN" altLang="en-US" b="1" dirty="0">
                <a:latin typeface="Times New Roman" panose="02020603050405020304" charset="0"/>
              </a:rPr>
              <a:t>，</a:t>
            </a:r>
            <a:r>
              <a:rPr lang="en-US" altLang="zh-CN" b="1" dirty="0">
                <a:latin typeface="Times New Roman" panose="02020603050405020304" charset="0"/>
              </a:rPr>
              <a:t>q</a:t>
            </a:r>
            <a:r>
              <a:rPr lang="en-US" altLang="zh-CN" b="1" baseline="-30000" dirty="0">
                <a:latin typeface="Times New Roman" panose="02020603050405020304" charset="0"/>
              </a:rPr>
              <a:t>01</a:t>
            </a:r>
            <a:r>
              <a:rPr lang="zh-CN" altLang="en-US" b="1" dirty="0">
                <a:latin typeface="Times New Roman" panose="02020603050405020304" charset="0"/>
              </a:rPr>
              <a:t>，</a:t>
            </a:r>
            <a:r>
              <a:rPr lang="en-US" altLang="zh-CN" b="1" dirty="0">
                <a:latin typeface="Times New Roman" panose="02020603050405020304" charset="0"/>
              </a:rPr>
              <a:t>{f</a:t>
            </a:r>
            <a:r>
              <a:rPr lang="en-US" altLang="zh-CN" b="1" baseline="-30000" dirty="0">
                <a:latin typeface="Times New Roman" panose="02020603050405020304" charset="0"/>
              </a:rPr>
              <a:t>1</a:t>
            </a:r>
            <a:r>
              <a:rPr lang="en-US" altLang="zh-CN" b="1" dirty="0">
                <a:latin typeface="Times New Roman" panose="02020603050405020304" charset="0"/>
              </a:rPr>
              <a:t>})</a:t>
            </a:r>
            <a:endParaRPr lang="en-US" altLang="zh-CN" b="1" dirty="0">
              <a:latin typeface="Times New Roman" panose="02020603050405020304" charset="0"/>
            </a:endParaRPr>
          </a:p>
          <a:p>
            <a:pPr algn="just">
              <a:buNone/>
            </a:pPr>
            <a:r>
              <a:rPr lang="en-US" altLang="zh-CN" b="1" dirty="0">
                <a:latin typeface="Times New Roman" panose="02020603050405020304" charset="0"/>
              </a:rPr>
              <a:t>M</a:t>
            </a:r>
            <a:r>
              <a:rPr lang="en-US" altLang="zh-CN" b="1" baseline="-30000" dirty="0">
                <a:latin typeface="Times New Roman" panose="02020603050405020304" charset="0"/>
              </a:rPr>
              <a:t>2</a:t>
            </a:r>
            <a:r>
              <a:rPr lang="en-US" altLang="zh-CN" b="1" dirty="0">
                <a:latin typeface="Times New Roman" panose="02020603050405020304" charset="0"/>
              </a:rPr>
              <a:t>=(Q</a:t>
            </a:r>
            <a:r>
              <a:rPr lang="en-US" altLang="zh-CN" b="1" baseline="-30000" dirty="0">
                <a:latin typeface="Times New Roman" panose="02020603050405020304" charset="0"/>
              </a:rPr>
              <a:t>2</a:t>
            </a:r>
            <a:r>
              <a:rPr lang="zh-CN" altLang="en-US" b="1" dirty="0">
                <a:latin typeface="Times New Roman" panose="02020603050405020304" charset="0"/>
              </a:rPr>
              <a:t>，∑，</a:t>
            </a:r>
            <a:r>
              <a:rPr lang="en-US" altLang="zh-CN" b="1" dirty="0">
                <a:latin typeface="Times New Roman" panose="02020603050405020304" charset="0"/>
              </a:rPr>
              <a:t>δ</a:t>
            </a:r>
            <a:r>
              <a:rPr lang="en-US" altLang="zh-CN" b="1" baseline="-30000" dirty="0">
                <a:latin typeface="Times New Roman" panose="02020603050405020304" charset="0"/>
              </a:rPr>
              <a:t>2</a:t>
            </a:r>
            <a:r>
              <a:rPr lang="zh-CN" altLang="en-US" b="1" dirty="0">
                <a:latin typeface="Times New Roman" panose="02020603050405020304" charset="0"/>
              </a:rPr>
              <a:t>，</a:t>
            </a:r>
            <a:r>
              <a:rPr lang="en-US" altLang="zh-CN" b="1" dirty="0">
                <a:latin typeface="Times New Roman" panose="02020603050405020304" charset="0"/>
              </a:rPr>
              <a:t>q</a:t>
            </a:r>
            <a:r>
              <a:rPr lang="en-US" altLang="zh-CN" b="1" baseline="-30000" dirty="0">
                <a:latin typeface="Times New Roman" panose="02020603050405020304" charset="0"/>
              </a:rPr>
              <a:t>02</a:t>
            </a:r>
            <a:r>
              <a:rPr lang="zh-CN" altLang="en-US" b="1" dirty="0">
                <a:latin typeface="Times New Roman" panose="02020603050405020304" charset="0"/>
              </a:rPr>
              <a:t>，</a:t>
            </a:r>
            <a:r>
              <a:rPr lang="en-US" altLang="zh-CN" b="1" dirty="0">
                <a:latin typeface="Times New Roman" panose="02020603050405020304" charset="0"/>
              </a:rPr>
              <a:t>{f</a:t>
            </a:r>
            <a:r>
              <a:rPr lang="en-US" altLang="zh-CN" b="1" baseline="-30000" dirty="0">
                <a:latin typeface="Times New Roman" panose="02020603050405020304" charset="0"/>
              </a:rPr>
              <a:t>2</a:t>
            </a:r>
            <a:r>
              <a:rPr lang="en-US" altLang="zh-CN" b="1" dirty="0">
                <a:latin typeface="Times New Roman" panose="02020603050405020304" charset="0"/>
              </a:rPr>
              <a:t>})</a:t>
            </a:r>
            <a:endParaRPr lang="en-US" altLang="zh-CN" b="1" dirty="0">
              <a:latin typeface="Times New Roman" panose="02020603050405020304" charset="0"/>
            </a:endParaRPr>
          </a:p>
          <a:p>
            <a:pPr algn="just">
              <a:buNone/>
            </a:pPr>
            <a:r>
              <a:rPr lang="en-US" altLang="zh-CN" b="1" dirty="0">
                <a:latin typeface="Times New Roman" panose="02020603050405020304" charset="0"/>
              </a:rPr>
              <a:t>L(M</a:t>
            </a:r>
            <a:r>
              <a:rPr lang="en-US" altLang="zh-CN" b="1" baseline="-30000" dirty="0">
                <a:latin typeface="Times New Roman" panose="02020603050405020304" charset="0"/>
              </a:rPr>
              <a:t>1</a:t>
            </a:r>
            <a:r>
              <a:rPr lang="en-US" altLang="zh-CN" b="1" dirty="0">
                <a:latin typeface="Times New Roman" panose="02020603050405020304" charset="0"/>
              </a:rPr>
              <a:t>)=L(r</a:t>
            </a:r>
            <a:r>
              <a:rPr lang="en-US" altLang="zh-CN" b="1" baseline="-30000" dirty="0">
                <a:latin typeface="Times New Roman" panose="02020603050405020304" charset="0"/>
              </a:rPr>
              <a:t>1</a:t>
            </a:r>
            <a:r>
              <a:rPr lang="en-US" altLang="zh-CN" b="1" dirty="0">
                <a:latin typeface="Times New Roman" panose="02020603050405020304" charset="0"/>
              </a:rPr>
              <a:t>)</a:t>
            </a:r>
            <a:r>
              <a:rPr lang="zh-CN" altLang="en-US" b="1" dirty="0">
                <a:latin typeface="Times New Roman" panose="02020603050405020304" charset="0"/>
              </a:rPr>
              <a:t>，</a:t>
            </a:r>
            <a:r>
              <a:rPr lang="en-US" altLang="zh-CN" b="1" dirty="0">
                <a:latin typeface="Times New Roman" panose="02020603050405020304" charset="0"/>
              </a:rPr>
              <a:t>L(M</a:t>
            </a:r>
            <a:r>
              <a:rPr lang="en-US" altLang="zh-CN" b="1" baseline="-30000" dirty="0">
                <a:latin typeface="Times New Roman" panose="02020603050405020304" charset="0"/>
              </a:rPr>
              <a:t>2</a:t>
            </a:r>
            <a:r>
              <a:rPr lang="en-US" altLang="zh-CN" b="1" dirty="0">
                <a:latin typeface="Times New Roman" panose="02020603050405020304" charset="0"/>
              </a:rPr>
              <a:t>)=L(r</a:t>
            </a:r>
            <a:r>
              <a:rPr lang="en-US" altLang="zh-CN" b="1" baseline="-30000" dirty="0">
                <a:latin typeface="Times New Roman" panose="02020603050405020304" charset="0"/>
              </a:rPr>
              <a:t>2</a:t>
            </a:r>
            <a:r>
              <a:rPr lang="en-US" altLang="zh-CN" b="1" dirty="0">
                <a:latin typeface="Times New Roman" panose="02020603050405020304" charset="0"/>
              </a:rPr>
              <a:t>) </a:t>
            </a:r>
            <a:r>
              <a:rPr lang="zh-CN" altLang="en-US" b="1" dirty="0">
                <a:latin typeface="Times New Roman" panose="02020603050405020304" charset="0"/>
              </a:rPr>
              <a:t>。</a:t>
            </a:r>
            <a:endParaRPr lang="zh-CN" altLang="en-US" b="1" dirty="0">
              <a:latin typeface="Times New Roman" panose="02020603050405020304" charset="0"/>
            </a:endParaRPr>
          </a:p>
          <a:p>
            <a:pPr algn="just">
              <a:buNone/>
            </a:pPr>
            <a:r>
              <a:rPr lang="en-US" altLang="zh-CN" b="1" dirty="0">
                <a:latin typeface="Times New Roman" panose="02020603050405020304" charset="0"/>
              </a:rPr>
              <a:t>Q</a:t>
            </a:r>
            <a:r>
              <a:rPr lang="en-US" altLang="zh-CN" b="1" baseline="-30000" dirty="0">
                <a:latin typeface="Times New Roman" panose="02020603050405020304" charset="0"/>
              </a:rPr>
              <a:t>1</a:t>
            </a:r>
            <a:r>
              <a:rPr lang="en-US" altLang="zh-CN" b="1" dirty="0">
                <a:latin typeface="Times New Roman" panose="02020603050405020304" charset="0"/>
              </a:rPr>
              <a:t>∩Q</a:t>
            </a:r>
            <a:r>
              <a:rPr lang="en-US" altLang="zh-CN" b="1" baseline="-30000" dirty="0">
                <a:latin typeface="Times New Roman" panose="02020603050405020304" charset="0"/>
              </a:rPr>
              <a:t>2</a:t>
            </a:r>
            <a:r>
              <a:rPr lang="en-US" altLang="zh-CN" b="1" dirty="0">
                <a:latin typeface="Times New Roman" panose="02020603050405020304" charset="0"/>
              </a:rPr>
              <a:t>=</a:t>
            </a:r>
            <a:r>
              <a:rPr lang="en-US" altLang="zh-CN" b="1" i="1" dirty="0">
                <a:latin typeface="Times New Roman" panose="02020603050405020304" charset="0"/>
              </a:rPr>
              <a:t>Φ</a:t>
            </a:r>
            <a:r>
              <a:rPr lang="zh-CN" altLang="en-US" b="1" i="1" dirty="0">
                <a:latin typeface="Times New Roman" panose="02020603050405020304" charset="0"/>
              </a:rPr>
              <a:t>。</a:t>
            </a:r>
            <a:r>
              <a:rPr lang="zh-CN" altLang="en-US" b="1" dirty="0"/>
              <a:t> </a:t>
            </a:r>
            <a:endParaRPr lang="zh-CN" altLang="en-US" b="1" dirty="0"/>
          </a:p>
        </p:txBody>
      </p:sp>
      <p:sp>
        <p:nvSpPr>
          <p:cNvPr id="32774" name="Rectangle 4"/>
          <p:cNvSpPr/>
          <p:nvPr/>
        </p:nvSpPr>
        <p:spPr>
          <a:xfrm>
            <a:off x="457200" y="1600200"/>
            <a:ext cx="8229600" cy="609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 algn="ctr">
              <a:spcBef>
                <a:spcPct val="20000"/>
              </a:spcBef>
            </a:pPr>
            <a:r>
              <a:rPr lang="en-US" altLang="zh-CN" sz="3200" b="1" dirty="0">
                <a:latin typeface="Times New Roman" panose="02020603050405020304" charset="0"/>
                <a:ea typeface="宋体" panose="02010600030101010101" pitchFamily="2" charset="-122"/>
              </a:rPr>
              <a:t>n=k</a:t>
            </a:r>
            <a:endParaRPr lang="en-US" altLang="zh-CN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379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 dirty="0">
                <a:latin typeface="Arial" panose="020B0604020202020204" pitchFamily="34" charset="0"/>
              </a:rPr>
            </a:fld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 dirty="0">
                <a:latin typeface="Arial" panose="020B0604020202020204" pitchFamily="34" charset="0"/>
              </a:rPr>
            </a:fld>
            <a:endParaRPr lang="en-US" altLang="zh-CN" sz="1400" dirty="0">
              <a:latin typeface="Arial" panose="020B0604020202020204" pitchFamily="34" charset="0"/>
            </a:endParaRPr>
          </a:p>
        </p:txBody>
      </p:sp>
      <p:sp>
        <p:nvSpPr>
          <p:cNvPr id="3379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r>
              <a:rPr lang="en-US" altLang="zh-CN" b="1" dirty="0">
                <a:ea typeface="黑体" panose="02010609060101010101" charset="-122"/>
              </a:rPr>
              <a:t>4.3.1 RE</a:t>
            </a:r>
            <a:r>
              <a:rPr lang="zh-CN" altLang="en-US" b="1" dirty="0">
                <a:ea typeface="黑体" panose="02010609060101010101" charset="-122"/>
              </a:rPr>
              <a:t>到</a:t>
            </a:r>
            <a:r>
              <a:rPr lang="en-US" altLang="zh-CN" b="1" dirty="0">
                <a:ea typeface="黑体" panose="02010609060101010101" charset="-122"/>
              </a:rPr>
              <a:t>FA</a:t>
            </a:r>
            <a:r>
              <a:rPr lang="zh-CN" altLang="en-US" b="1" dirty="0">
                <a:ea typeface="黑体" panose="02010609060101010101" charset="-122"/>
              </a:rPr>
              <a:t>的等价变换 </a:t>
            </a:r>
            <a:endParaRPr lang="zh-CN" altLang="en-US" b="1" dirty="0">
              <a:ea typeface="黑体" panose="02010609060101010101" charset="-122"/>
            </a:endParaRPr>
          </a:p>
        </p:txBody>
      </p:sp>
      <p:sp>
        <p:nvSpPr>
          <p:cNvPr id="33797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9600"/>
          </a:xfrm>
          <a:ln/>
        </p:spPr>
        <p:txBody>
          <a:bodyPr wrap="square" lIns="91440" tIns="45720" rIns="91440" bIns="45720" anchor="t"/>
          <a:p>
            <a:pPr algn="ctr">
              <a:buNone/>
            </a:pPr>
            <a:r>
              <a:rPr lang="en-US" altLang="zh-CN" b="1" dirty="0">
                <a:latin typeface="Times New Roman" panose="02020603050405020304" charset="0"/>
              </a:rPr>
              <a:t>n=k+1</a:t>
            </a:r>
            <a:r>
              <a:rPr lang="en-US" altLang="zh-CN" b="1" dirty="0"/>
              <a:t> </a:t>
            </a:r>
            <a:endParaRPr lang="en-US" altLang="zh-CN" b="1" dirty="0"/>
          </a:p>
        </p:txBody>
      </p:sp>
      <p:sp>
        <p:nvSpPr>
          <p:cNvPr id="33798" name="Rectangle 4"/>
          <p:cNvSpPr/>
          <p:nvPr/>
        </p:nvSpPr>
        <p:spPr>
          <a:xfrm>
            <a:off x="4038600" y="5867400"/>
            <a:ext cx="1524000" cy="609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spcBef>
                <a:spcPct val="20000"/>
              </a:spcBef>
            </a:pPr>
            <a:r>
              <a:rPr lang="en-US" altLang="zh-CN" sz="3200" b="1" dirty="0">
                <a:latin typeface="Times New Roman" panose="02020603050405020304" charset="0"/>
                <a:ea typeface="宋体" panose="02010600030101010101" pitchFamily="2" charset="-122"/>
              </a:rPr>
              <a:t>r=r</a:t>
            </a:r>
            <a:r>
              <a:rPr lang="en-US" altLang="zh-CN" sz="3200" b="1" baseline="-25000" dirty="0">
                <a:latin typeface="Times New Roman" panose="02020603050405020304" charset="0"/>
                <a:ea typeface="宋体" panose="02010600030101010101" pitchFamily="2" charset="-122"/>
              </a:rPr>
              <a:t>1</a:t>
            </a:r>
            <a:r>
              <a:rPr lang="en-US" altLang="zh-CN" sz="3200" b="1" dirty="0">
                <a:latin typeface="Times New Roman" panose="02020603050405020304" charset="0"/>
                <a:ea typeface="宋体" panose="02010600030101010101" pitchFamily="2" charset="-122"/>
              </a:rPr>
              <a:t>+r</a:t>
            </a:r>
            <a:r>
              <a:rPr lang="en-US" altLang="zh-CN" sz="3200" b="1" baseline="-25000" dirty="0">
                <a:latin typeface="Times New Roman" panose="02020603050405020304" charset="0"/>
                <a:ea typeface="宋体" panose="02010600030101010101" pitchFamily="2" charset="-122"/>
              </a:rPr>
              <a:t>2</a:t>
            </a:r>
            <a:endParaRPr lang="en-US" altLang="zh-CN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9" name="Rectangle 5"/>
          <p:cNvSpPr/>
          <p:nvPr/>
        </p:nvSpPr>
        <p:spPr>
          <a:xfrm>
            <a:off x="381000" y="2362200"/>
            <a:ext cx="8382000" cy="3657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 algn="just"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</a:rPr>
              <a:t>取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q</a:t>
            </a:r>
            <a:r>
              <a:rPr lang="en-US" altLang="zh-CN" sz="2800" b="1" baseline="-30000" dirty="0">
                <a:latin typeface="Times New Roman" panose="02020603050405020304" charset="0"/>
                <a:ea typeface="宋体" panose="02010600030101010101" pitchFamily="2" charset="-122"/>
              </a:rPr>
              <a:t>0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f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  <a:sym typeface="Symbol" panose="05050102010706020507" charset="2"/>
              </a:rPr>
              <a:t>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Q</a:t>
            </a:r>
            <a:r>
              <a:rPr lang="en-US" altLang="zh-CN" sz="2800" b="1" baseline="-30000" dirty="0">
                <a:latin typeface="Times New Roman" panose="02020603050405020304" charset="0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∪Q</a:t>
            </a:r>
            <a:r>
              <a:rPr lang="en-US" altLang="zh-CN" sz="2800" b="1" baseline="-30000" dirty="0">
                <a:latin typeface="Times New Roman" panose="02020603050405020304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</a:rPr>
              <a:t>，令</a:t>
            </a:r>
            <a:endParaRPr lang="zh-CN" altLang="en-US" sz="2800" b="1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</a:rPr>
              <a:t>	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M=(Q</a:t>
            </a:r>
            <a:r>
              <a:rPr lang="en-US" altLang="zh-CN" sz="2800" b="1" baseline="-30000" dirty="0">
                <a:latin typeface="Times New Roman" panose="02020603050405020304" charset="0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∪Q</a:t>
            </a:r>
            <a:r>
              <a:rPr lang="en-US" altLang="zh-CN" sz="2800" b="1" baseline="-30000" dirty="0">
                <a:latin typeface="Times New Roman" panose="02020603050405020304" charset="0"/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∪{q</a:t>
            </a:r>
            <a:r>
              <a:rPr lang="en-US" altLang="zh-CN" sz="2800" b="1" baseline="-30000" dirty="0">
                <a:latin typeface="Times New Roman" panose="02020603050405020304" charset="0"/>
                <a:ea typeface="宋体" panose="02010600030101010101" pitchFamily="2" charset="-122"/>
              </a:rPr>
              <a:t>0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f}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</a:rPr>
              <a:t>，∑，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δ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q</a:t>
            </a:r>
            <a:r>
              <a:rPr lang="en-US" altLang="zh-CN" sz="2800" b="1" baseline="-30000" dirty="0">
                <a:latin typeface="Times New Roman" panose="02020603050405020304" charset="0"/>
                <a:ea typeface="宋体" panose="02010600030101010101" pitchFamily="2" charset="-122"/>
              </a:rPr>
              <a:t>0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{f}) </a:t>
            </a:r>
            <a:endParaRPr lang="en-US" altLang="zh-CN" sz="2800" b="1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342900" indent="-342900" algn="just">
              <a:spcBef>
                <a:spcPct val="20000"/>
              </a:spcBef>
            </a:pP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① δ(q</a:t>
            </a:r>
            <a:r>
              <a:rPr lang="en-US" altLang="zh-CN" sz="2800" b="1" baseline="-30000" dirty="0">
                <a:latin typeface="Times New Roman" panose="02020603050405020304" charset="0"/>
                <a:ea typeface="宋体" panose="02010600030101010101" pitchFamily="2" charset="-122"/>
              </a:rPr>
              <a:t>0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ε)={q</a:t>
            </a:r>
            <a:r>
              <a:rPr lang="en-US" altLang="zh-CN" sz="2800" b="1" baseline="-30000" dirty="0">
                <a:latin typeface="Times New Roman" panose="02020603050405020304" charset="0"/>
                <a:ea typeface="宋体" panose="02010600030101010101" pitchFamily="2" charset="-122"/>
              </a:rPr>
              <a:t>01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q</a:t>
            </a:r>
            <a:r>
              <a:rPr lang="en-US" altLang="zh-CN" sz="2800" b="1" baseline="-30000" dirty="0">
                <a:latin typeface="Times New Roman" panose="02020603050405020304" charset="0"/>
                <a:ea typeface="宋体" panose="02010600030101010101" pitchFamily="2" charset="-122"/>
              </a:rPr>
              <a:t>02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}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</a:rPr>
              <a:t>；</a:t>
            </a:r>
            <a:endParaRPr lang="zh-CN" altLang="en-US" sz="2800" b="1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342900" indent="-342900" algn="just"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</a:rPr>
              <a:t>② 对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sym typeface="Symbol" panose="05050102010706020507" charset="2"/>
              </a:rPr>
              <a:t>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q∈Q</a:t>
            </a:r>
            <a:r>
              <a:rPr lang="en-US" altLang="zh-CN" sz="2800" b="1" baseline="-30000" dirty="0">
                <a:latin typeface="Times New Roman" panose="02020603050405020304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a∈∑∪{ε}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δ(q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a)=δ</a:t>
            </a:r>
            <a:r>
              <a:rPr lang="en-US" altLang="zh-CN" sz="2800" b="1" baseline="-30000" dirty="0">
                <a:latin typeface="Times New Roman" panose="02020603050405020304" charset="0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(q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a);</a:t>
            </a:r>
            <a:endParaRPr lang="en-US" altLang="zh-CN" sz="2800" b="1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342900" indent="-342900" algn="just">
              <a:spcBef>
                <a:spcPct val="20000"/>
              </a:spcBef>
            </a:pP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        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</a:rPr>
              <a:t>对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sym typeface="Symbol" panose="05050102010706020507" charset="2"/>
              </a:rPr>
              <a:t>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q∈Q</a:t>
            </a:r>
            <a:r>
              <a:rPr lang="en-US" altLang="zh-CN" sz="2800" b="1" baseline="-30000" dirty="0">
                <a:latin typeface="Times New Roman" panose="02020603050405020304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a∈∑∪{ε}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δ(q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a)=δ</a:t>
            </a:r>
            <a:r>
              <a:rPr lang="en-US" altLang="zh-CN" sz="2800" b="1" baseline="-30000" dirty="0">
                <a:latin typeface="Times New Roman" panose="02020603050405020304" charset="0"/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(q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a)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</a:rPr>
              <a:t>；</a:t>
            </a:r>
            <a:endParaRPr lang="zh-CN" altLang="en-US" sz="2800" b="1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342900" indent="-342900" algn="just"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</a:rPr>
              <a:t>③ 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δ(f</a:t>
            </a:r>
            <a:r>
              <a:rPr lang="en-US" altLang="zh-CN" sz="2800" b="1" baseline="-30000" dirty="0">
                <a:latin typeface="Times New Roman" panose="02020603050405020304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ε)={f}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</a:rPr>
              <a:t>；</a:t>
            </a:r>
            <a:endParaRPr lang="zh-CN" altLang="en-US" sz="2800" b="1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</a:rPr>
              <a:t>④ 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δ(f</a:t>
            </a:r>
            <a:r>
              <a:rPr lang="en-US" altLang="zh-CN" sz="2800" b="1" baseline="-30000" dirty="0">
                <a:latin typeface="Times New Roman" panose="02020603050405020304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ε)={f}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</a:rPr>
              <a:t>。 </a:t>
            </a:r>
            <a:endParaRPr lang="zh-CN" altLang="en-US" sz="2800" b="1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 dirty="0">
                <a:latin typeface="Arial" panose="020B0604020202020204" pitchFamily="34" charset="0"/>
              </a:rPr>
            </a:fld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5123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 dirty="0">
                <a:latin typeface="Arial" panose="020B0604020202020204" pitchFamily="34" charset="0"/>
              </a:rPr>
            </a:fld>
            <a:endParaRPr lang="en-US" altLang="zh-CN" sz="1400" dirty="0">
              <a:latin typeface="Arial" panose="020B0604020202020204" pitchFamily="34" charset="0"/>
            </a:endParaRPr>
          </a:p>
        </p:txBody>
      </p:sp>
      <p:sp>
        <p:nvSpPr>
          <p:cNvPr id="512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r>
              <a:rPr lang="zh-CN" altLang="en-US" b="1" dirty="0">
                <a:latin typeface="Times New Roman" panose="02020603050405020304" charset="0"/>
                <a:ea typeface="黑体" panose="02010609060101010101" charset="-122"/>
              </a:rPr>
              <a:t>第</a:t>
            </a:r>
            <a:r>
              <a:rPr lang="en-US" altLang="zh-CN" b="1" dirty="0">
                <a:latin typeface="Times New Roman" panose="02020603050405020304" charset="0"/>
                <a:ea typeface="黑体" panose="02010609060101010101" charset="-122"/>
              </a:rPr>
              <a:t>4</a:t>
            </a:r>
            <a:r>
              <a:rPr lang="zh-CN" altLang="en-US" b="1" dirty="0">
                <a:latin typeface="Times New Roman" panose="02020603050405020304" charset="0"/>
                <a:ea typeface="黑体" panose="02010609060101010101" charset="-122"/>
              </a:rPr>
              <a:t>章 正则表达式</a:t>
            </a:r>
            <a:endParaRPr lang="zh-CN" altLang="en-US" dirty="0"/>
          </a:p>
        </p:txBody>
      </p:sp>
      <p:sp>
        <p:nvSpPr>
          <p:cNvPr id="512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p>
            <a:r>
              <a:rPr lang="zh-CN" altLang="en-US" b="1" dirty="0">
                <a:latin typeface="宋体" panose="02010600030101010101" pitchFamily="2" charset="-122"/>
              </a:rPr>
              <a:t>主要内容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lvl="1"/>
            <a:r>
              <a:rPr lang="zh-CN" altLang="en-US" b="1" dirty="0">
                <a:latin typeface="Times New Roman" panose="02020603050405020304" charset="0"/>
              </a:rPr>
              <a:t>典型</a:t>
            </a:r>
            <a:r>
              <a:rPr lang="en-US" altLang="zh-CN" b="1" dirty="0">
                <a:latin typeface="Times New Roman" panose="02020603050405020304" charset="0"/>
              </a:rPr>
              <a:t>RE</a:t>
            </a:r>
            <a:r>
              <a:rPr lang="zh-CN" altLang="en-US" b="1" dirty="0">
                <a:latin typeface="Times New Roman" panose="02020603050405020304" charset="0"/>
              </a:rPr>
              <a:t>的构造。</a:t>
            </a:r>
            <a:endParaRPr lang="zh-CN" altLang="en-US" b="1" dirty="0">
              <a:latin typeface="Times New Roman" panose="02020603050405020304" charset="0"/>
            </a:endParaRPr>
          </a:p>
          <a:p>
            <a:pPr lvl="1"/>
            <a:r>
              <a:rPr lang="zh-CN" altLang="en-US" b="1" dirty="0">
                <a:latin typeface="Times New Roman" panose="02020603050405020304" charset="0"/>
              </a:rPr>
              <a:t>与</a:t>
            </a:r>
            <a:r>
              <a:rPr lang="en-US" altLang="zh-CN" b="1" dirty="0">
                <a:latin typeface="Times New Roman" panose="02020603050405020304" charset="0"/>
              </a:rPr>
              <a:t>RE</a:t>
            </a:r>
            <a:r>
              <a:rPr lang="zh-CN" altLang="en-US" b="1" dirty="0">
                <a:latin typeface="Times New Roman" panose="02020603050405020304" charset="0"/>
              </a:rPr>
              <a:t>等价</a:t>
            </a:r>
            <a:r>
              <a:rPr lang="en-US" altLang="zh-CN" b="1" dirty="0">
                <a:latin typeface="Times New Roman" panose="02020603050405020304" charset="0"/>
              </a:rPr>
              <a:t>FA</a:t>
            </a:r>
            <a:r>
              <a:rPr lang="zh-CN" altLang="en-US" b="1" dirty="0">
                <a:latin typeface="Times New Roman" panose="02020603050405020304" charset="0"/>
              </a:rPr>
              <a:t>的构造方法。</a:t>
            </a:r>
            <a:endParaRPr lang="zh-CN" altLang="en-US" b="1" dirty="0">
              <a:latin typeface="Times New Roman" panose="02020603050405020304" charset="0"/>
            </a:endParaRPr>
          </a:p>
          <a:p>
            <a:pPr lvl="1"/>
            <a:r>
              <a:rPr lang="zh-CN" altLang="en-US" b="1" dirty="0">
                <a:latin typeface="Times New Roman" panose="02020603050405020304" charset="0"/>
              </a:rPr>
              <a:t>与</a:t>
            </a:r>
            <a:r>
              <a:rPr lang="en-US" altLang="zh-CN" b="1" dirty="0">
                <a:latin typeface="Times New Roman" panose="02020603050405020304" charset="0"/>
              </a:rPr>
              <a:t>DFA</a:t>
            </a:r>
            <a:r>
              <a:rPr lang="zh-CN" altLang="en-US" b="1" dirty="0">
                <a:latin typeface="Times New Roman" panose="02020603050405020304" charset="0"/>
              </a:rPr>
              <a:t>等价的</a:t>
            </a:r>
            <a:r>
              <a:rPr lang="en-US" altLang="zh-CN" b="1" dirty="0">
                <a:latin typeface="Times New Roman" panose="02020603050405020304" charset="0"/>
              </a:rPr>
              <a:t>RE</a:t>
            </a:r>
            <a:r>
              <a:rPr lang="zh-CN" altLang="en-US" b="1" dirty="0">
                <a:latin typeface="Times New Roman" panose="02020603050405020304" charset="0"/>
              </a:rPr>
              <a:t>的构造。</a:t>
            </a:r>
            <a:endParaRPr lang="zh-CN" altLang="en-US" b="1" dirty="0">
              <a:latin typeface="Times New Roman" panose="02020603050405020304" charset="0"/>
            </a:endParaRPr>
          </a:p>
          <a:p>
            <a:r>
              <a:rPr lang="zh-CN" altLang="en-US" b="1" dirty="0">
                <a:latin typeface="Times New Roman" panose="02020603050405020304" charset="0"/>
              </a:rPr>
              <a:t>重点</a:t>
            </a:r>
            <a:endParaRPr lang="zh-CN" altLang="en-US" b="1" dirty="0">
              <a:latin typeface="Times New Roman" panose="02020603050405020304" charset="0"/>
            </a:endParaRPr>
          </a:p>
          <a:p>
            <a:pPr lvl="1"/>
            <a:r>
              <a:rPr lang="en-US" altLang="zh-CN" b="1" dirty="0">
                <a:latin typeface="Times New Roman" panose="02020603050405020304" charset="0"/>
              </a:rPr>
              <a:t>RE</a:t>
            </a:r>
            <a:r>
              <a:rPr lang="zh-CN" altLang="en-US" b="1" dirty="0">
                <a:latin typeface="Times New Roman" panose="02020603050405020304" charset="0"/>
              </a:rPr>
              <a:t>的概念。</a:t>
            </a:r>
            <a:endParaRPr lang="zh-CN" altLang="en-US" b="1" dirty="0">
              <a:latin typeface="Times New Roman" panose="02020603050405020304" charset="0"/>
            </a:endParaRPr>
          </a:p>
          <a:p>
            <a:pPr lvl="1"/>
            <a:r>
              <a:rPr lang="en-US" altLang="zh-CN" b="1" dirty="0">
                <a:latin typeface="Times New Roman" panose="02020603050405020304" charset="0"/>
              </a:rPr>
              <a:t>RE</a:t>
            </a:r>
            <a:r>
              <a:rPr lang="zh-CN" altLang="en-US" b="1" dirty="0">
                <a:latin typeface="Times New Roman" panose="02020603050405020304" charset="0"/>
              </a:rPr>
              <a:t>与</a:t>
            </a:r>
            <a:r>
              <a:rPr lang="en-US" altLang="zh-CN" b="1" dirty="0">
                <a:latin typeface="Times New Roman" panose="02020603050405020304" charset="0"/>
              </a:rPr>
              <a:t>DFA</a:t>
            </a:r>
            <a:r>
              <a:rPr lang="zh-CN" altLang="en-US" b="1" dirty="0">
                <a:latin typeface="Times New Roman" panose="02020603050405020304" charset="0"/>
              </a:rPr>
              <a:t>的等价性。</a:t>
            </a:r>
            <a:endParaRPr lang="zh-CN" altLang="en-US" b="1" dirty="0">
              <a:latin typeface="Times New Roman" panose="02020603050405020304" charset="0"/>
            </a:endParaRPr>
          </a:p>
          <a:p>
            <a:r>
              <a:rPr lang="zh-CN" altLang="en-US" b="1" dirty="0">
                <a:latin typeface="Times New Roman" panose="02020603050405020304" charset="0"/>
              </a:rPr>
              <a:t>难点：</a:t>
            </a:r>
            <a:r>
              <a:rPr lang="en-US" altLang="zh-CN" b="1" dirty="0">
                <a:latin typeface="Times New Roman" panose="02020603050405020304" charset="0"/>
              </a:rPr>
              <a:t>RE</a:t>
            </a:r>
            <a:r>
              <a:rPr lang="zh-CN" altLang="en-US" b="1" dirty="0">
                <a:latin typeface="Times New Roman" panose="02020603050405020304" charset="0"/>
              </a:rPr>
              <a:t>与</a:t>
            </a:r>
            <a:r>
              <a:rPr lang="en-US" altLang="zh-CN" b="1" dirty="0">
                <a:latin typeface="Times New Roman" panose="02020603050405020304" charset="0"/>
              </a:rPr>
              <a:t>DFA</a:t>
            </a:r>
            <a:r>
              <a:rPr lang="zh-CN" altLang="en-US" b="1" dirty="0">
                <a:latin typeface="Times New Roman" panose="02020603050405020304" charset="0"/>
              </a:rPr>
              <a:t>的等价性证明。</a:t>
            </a:r>
            <a:r>
              <a:rPr lang="zh-CN" altLang="en-US" b="1" dirty="0"/>
              <a:t> 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4818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 dirty="0">
                <a:latin typeface="Arial" panose="020B0604020202020204" pitchFamily="34" charset="0"/>
              </a:rPr>
            </a:fld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3481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 dirty="0">
                <a:latin typeface="Arial" panose="020B0604020202020204" pitchFamily="34" charset="0"/>
              </a:rPr>
            </a:fld>
            <a:endParaRPr lang="en-US" altLang="zh-CN" sz="1400" dirty="0">
              <a:latin typeface="Arial" panose="020B0604020202020204" pitchFamily="34" charset="0"/>
            </a:endParaRPr>
          </a:p>
        </p:txBody>
      </p:sp>
      <p:sp>
        <p:nvSpPr>
          <p:cNvPr id="3482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r>
              <a:rPr lang="en-US" altLang="zh-CN" b="1" dirty="0">
                <a:ea typeface="黑体" panose="02010609060101010101" charset="-122"/>
              </a:rPr>
              <a:t>4.3.1 RE</a:t>
            </a:r>
            <a:r>
              <a:rPr lang="zh-CN" altLang="en-US" b="1" dirty="0">
                <a:ea typeface="黑体" panose="02010609060101010101" charset="-122"/>
              </a:rPr>
              <a:t>到</a:t>
            </a:r>
            <a:r>
              <a:rPr lang="en-US" altLang="zh-CN" b="1" dirty="0">
                <a:ea typeface="黑体" panose="02010609060101010101" charset="-122"/>
              </a:rPr>
              <a:t>FA</a:t>
            </a:r>
            <a:r>
              <a:rPr lang="zh-CN" altLang="en-US" b="1" dirty="0">
                <a:ea typeface="黑体" panose="02010609060101010101" charset="-122"/>
              </a:rPr>
              <a:t>的等价变换 </a:t>
            </a:r>
            <a:endParaRPr lang="zh-CN" altLang="en-US" b="1" dirty="0">
              <a:ea typeface="黑体" panose="02010609060101010101" charset="-122"/>
            </a:endParaRPr>
          </a:p>
        </p:txBody>
      </p:sp>
      <p:sp>
        <p:nvSpPr>
          <p:cNvPr id="34821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9600"/>
          </a:xfrm>
          <a:ln/>
        </p:spPr>
        <p:txBody>
          <a:bodyPr wrap="square" lIns="91440" tIns="45720" rIns="91440" bIns="45720" anchor="t"/>
          <a:p>
            <a:pPr algn="ctr">
              <a:buNone/>
            </a:pPr>
            <a:r>
              <a:rPr lang="en-US" altLang="zh-CN" b="1" dirty="0">
                <a:latin typeface="Times New Roman" panose="02020603050405020304" charset="0"/>
              </a:rPr>
              <a:t>n=k+1</a:t>
            </a:r>
            <a:r>
              <a:rPr lang="en-US" altLang="zh-CN" b="1" dirty="0"/>
              <a:t> </a:t>
            </a:r>
            <a:endParaRPr lang="en-US" altLang="zh-CN" b="1" dirty="0"/>
          </a:p>
        </p:txBody>
      </p:sp>
      <p:sp>
        <p:nvSpPr>
          <p:cNvPr id="34822" name="Rectangle 4"/>
          <p:cNvSpPr/>
          <p:nvPr/>
        </p:nvSpPr>
        <p:spPr>
          <a:xfrm>
            <a:off x="3962400" y="5410200"/>
            <a:ext cx="1524000" cy="609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spcBef>
                <a:spcPct val="20000"/>
              </a:spcBef>
            </a:pPr>
            <a:r>
              <a:rPr lang="en-US" altLang="zh-CN" sz="3200" b="1" dirty="0">
                <a:latin typeface="Times New Roman" panose="02020603050405020304" charset="0"/>
                <a:ea typeface="宋体" panose="02010600030101010101" pitchFamily="2" charset="-122"/>
              </a:rPr>
              <a:t>r=r</a:t>
            </a:r>
            <a:r>
              <a:rPr lang="en-US" altLang="zh-CN" sz="3200" b="1" baseline="-25000" dirty="0">
                <a:latin typeface="Times New Roman" panose="02020603050405020304" charset="0"/>
                <a:ea typeface="宋体" panose="02010600030101010101" pitchFamily="2" charset="-122"/>
              </a:rPr>
              <a:t>1</a:t>
            </a:r>
            <a:r>
              <a:rPr lang="en-US" altLang="zh-CN" sz="3200" b="1" dirty="0">
                <a:latin typeface="Times New Roman" panose="02020603050405020304" charset="0"/>
                <a:ea typeface="宋体" panose="02010600030101010101" pitchFamily="2" charset="-122"/>
              </a:rPr>
              <a:t>+r</a:t>
            </a:r>
            <a:r>
              <a:rPr lang="en-US" altLang="zh-CN" sz="3200" b="1" baseline="-25000" dirty="0">
                <a:latin typeface="Times New Roman" panose="02020603050405020304" charset="0"/>
                <a:ea typeface="宋体" panose="02010600030101010101" pitchFamily="2" charset="-122"/>
              </a:rPr>
              <a:t>2</a:t>
            </a:r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4823" name="Picture 5" descr="C:\形式语言\教参\tu\xs37.t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2438400"/>
            <a:ext cx="6781800" cy="2714625"/>
          </a:xfrm>
          <a:prstGeom prst="rect">
            <a:avLst/>
          </a:prstGeom>
          <a:solidFill>
            <a:schemeClr val="hlink"/>
          </a:solidFill>
          <a:ln w="9525"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5842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 dirty="0">
                <a:latin typeface="Arial" panose="020B0604020202020204" pitchFamily="34" charset="0"/>
              </a:rPr>
            </a:fld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35843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 dirty="0">
                <a:latin typeface="Arial" panose="020B0604020202020204" pitchFamily="34" charset="0"/>
              </a:rPr>
            </a:fld>
            <a:endParaRPr lang="en-US" altLang="zh-CN" sz="1400" dirty="0">
              <a:latin typeface="Arial" panose="020B0604020202020204" pitchFamily="34" charset="0"/>
            </a:endParaRPr>
          </a:p>
        </p:txBody>
      </p:sp>
      <p:sp>
        <p:nvSpPr>
          <p:cNvPr id="3584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r>
              <a:rPr lang="en-US" altLang="zh-CN" b="1" dirty="0">
                <a:ea typeface="黑体" panose="02010609060101010101" charset="-122"/>
              </a:rPr>
              <a:t>4.3.1 RE</a:t>
            </a:r>
            <a:r>
              <a:rPr lang="zh-CN" altLang="en-US" b="1" dirty="0">
                <a:ea typeface="黑体" panose="02010609060101010101" charset="-122"/>
              </a:rPr>
              <a:t>到</a:t>
            </a:r>
            <a:r>
              <a:rPr lang="en-US" altLang="zh-CN" b="1" dirty="0">
                <a:ea typeface="黑体" panose="02010609060101010101" charset="-122"/>
              </a:rPr>
              <a:t>FA</a:t>
            </a:r>
            <a:r>
              <a:rPr lang="zh-CN" altLang="en-US" b="1" dirty="0">
                <a:ea typeface="黑体" panose="02010609060101010101" charset="-122"/>
              </a:rPr>
              <a:t>的等价变换 </a:t>
            </a:r>
            <a:endParaRPr lang="zh-CN" altLang="en-US" b="1" dirty="0">
              <a:ea typeface="黑体" panose="02010609060101010101" charset="-122"/>
            </a:endParaRPr>
          </a:p>
        </p:txBody>
      </p:sp>
      <p:sp>
        <p:nvSpPr>
          <p:cNvPr id="35845" name="Rectangle 3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  <a:ln/>
        </p:spPr>
        <p:txBody>
          <a:bodyPr wrap="square" lIns="91440" tIns="45720" rIns="91440" bIns="45720" anchor="t"/>
          <a:p>
            <a:pPr>
              <a:spcBef>
                <a:spcPct val="60000"/>
              </a:spcBef>
            </a:pPr>
            <a:r>
              <a:rPr lang="en-US" altLang="zh-CN" b="1" dirty="0">
                <a:latin typeface="Times New Roman" panose="02020603050405020304" charset="0"/>
              </a:rPr>
              <a:t>M=(Q</a:t>
            </a:r>
            <a:r>
              <a:rPr lang="en-US" altLang="zh-CN" b="1" baseline="-30000" dirty="0">
                <a:latin typeface="Times New Roman" panose="02020603050405020304" charset="0"/>
              </a:rPr>
              <a:t>1</a:t>
            </a:r>
            <a:r>
              <a:rPr lang="en-US" altLang="zh-CN" b="1" dirty="0">
                <a:latin typeface="宋体" panose="02010600030101010101" pitchFamily="2" charset="-122"/>
              </a:rPr>
              <a:t>∪</a:t>
            </a:r>
            <a:r>
              <a:rPr lang="en-US" altLang="zh-CN" b="1" dirty="0">
                <a:latin typeface="Times New Roman" panose="02020603050405020304" charset="0"/>
              </a:rPr>
              <a:t>Q</a:t>
            </a:r>
            <a:r>
              <a:rPr lang="en-US" altLang="zh-CN" b="1" baseline="-30000" dirty="0">
                <a:latin typeface="Times New Roman" panose="02020603050405020304" charset="0"/>
              </a:rPr>
              <a:t>2</a:t>
            </a:r>
            <a:r>
              <a:rPr lang="zh-CN" altLang="en-US" b="1" dirty="0">
                <a:latin typeface="宋体" panose="02010600030101010101" pitchFamily="2" charset="-122"/>
              </a:rPr>
              <a:t>，∑，</a:t>
            </a:r>
            <a:r>
              <a:rPr lang="en-US" altLang="zh-CN" b="1" dirty="0">
                <a:latin typeface="宋体" panose="02010600030101010101" pitchFamily="2" charset="-122"/>
              </a:rPr>
              <a:t>δ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charset="0"/>
              </a:rPr>
              <a:t>q</a:t>
            </a:r>
            <a:r>
              <a:rPr lang="en-US" altLang="zh-CN" b="1" baseline="-30000" dirty="0">
                <a:latin typeface="Times New Roman" panose="02020603050405020304" charset="0"/>
              </a:rPr>
              <a:t>01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charset="0"/>
              </a:rPr>
              <a:t>{f</a:t>
            </a:r>
            <a:r>
              <a:rPr lang="en-US" altLang="zh-CN" b="1" baseline="-30000" dirty="0">
                <a:latin typeface="Times New Roman" panose="02020603050405020304" charset="0"/>
              </a:rPr>
              <a:t>2</a:t>
            </a:r>
            <a:r>
              <a:rPr lang="en-US" altLang="zh-CN" b="1" dirty="0">
                <a:latin typeface="Times New Roman" panose="02020603050405020304" charset="0"/>
              </a:rPr>
              <a:t>})</a:t>
            </a:r>
            <a:r>
              <a:rPr lang="en-US" altLang="zh-CN" b="1" dirty="0"/>
              <a:t> </a:t>
            </a:r>
            <a:endParaRPr lang="en-US" altLang="zh-CN" b="1" dirty="0"/>
          </a:p>
          <a:p>
            <a:pPr>
              <a:spcBef>
                <a:spcPct val="60000"/>
              </a:spcBef>
            </a:pPr>
            <a:r>
              <a:rPr lang="en-US" altLang="zh-CN" b="1" dirty="0">
                <a:latin typeface="宋体" panose="02010600030101010101" pitchFamily="2" charset="-122"/>
              </a:rPr>
              <a:t>①</a:t>
            </a:r>
            <a:r>
              <a:rPr lang="en-US" altLang="zh-CN" b="1" dirty="0"/>
              <a:t> </a:t>
            </a:r>
            <a:r>
              <a:rPr lang="zh-CN" altLang="en-US" b="1" dirty="0">
                <a:latin typeface="宋体" panose="02010600030101010101" pitchFamily="2" charset="-122"/>
              </a:rPr>
              <a:t>对</a:t>
            </a:r>
            <a:r>
              <a:rPr lang="zh-CN" altLang="en-US" b="1" dirty="0">
                <a:latin typeface="Times New Roman" panose="02020603050405020304" charset="0"/>
                <a:sym typeface="Symbol" panose="05050102010706020507" charset="2"/>
              </a:rPr>
              <a:t></a:t>
            </a:r>
            <a:r>
              <a:rPr lang="en-US" altLang="zh-CN" b="1" dirty="0">
                <a:latin typeface="Times New Roman" panose="02020603050405020304" charset="0"/>
              </a:rPr>
              <a:t>q</a:t>
            </a:r>
            <a:r>
              <a:rPr lang="en-US" altLang="zh-CN" b="1" dirty="0">
                <a:latin typeface="宋体" panose="02010600030101010101" pitchFamily="2" charset="-122"/>
              </a:rPr>
              <a:t>∈</a:t>
            </a:r>
            <a:r>
              <a:rPr lang="en-US" altLang="zh-CN" b="1" dirty="0">
                <a:latin typeface="Times New Roman" panose="02020603050405020304" charset="0"/>
              </a:rPr>
              <a:t>Q</a:t>
            </a:r>
            <a:r>
              <a:rPr lang="en-US" altLang="zh-CN" b="1" baseline="-30000" dirty="0">
                <a:latin typeface="Times New Roman" panose="02020603050405020304" charset="0"/>
              </a:rPr>
              <a:t>1</a:t>
            </a:r>
            <a:r>
              <a:rPr lang="en-US" altLang="zh-CN" b="1" dirty="0">
                <a:latin typeface="Times New Roman" panose="02020603050405020304" charset="0"/>
              </a:rPr>
              <a:t>-{f</a:t>
            </a:r>
            <a:r>
              <a:rPr lang="en-US" altLang="zh-CN" b="1" baseline="-30000" dirty="0">
                <a:latin typeface="Times New Roman" panose="02020603050405020304" charset="0"/>
              </a:rPr>
              <a:t>1</a:t>
            </a:r>
            <a:r>
              <a:rPr lang="en-US" altLang="zh-CN" b="1" dirty="0">
                <a:latin typeface="Times New Roman" panose="02020603050405020304" charset="0"/>
              </a:rPr>
              <a:t>}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charset="0"/>
              </a:rPr>
              <a:t>a</a:t>
            </a:r>
            <a:r>
              <a:rPr lang="en-US" altLang="zh-CN" b="1" dirty="0">
                <a:latin typeface="宋体" panose="02010600030101010101" pitchFamily="2" charset="-122"/>
              </a:rPr>
              <a:t>∈∑∪</a:t>
            </a:r>
            <a:r>
              <a:rPr lang="en-US" altLang="zh-CN" b="1" dirty="0">
                <a:latin typeface="Times New Roman" panose="02020603050405020304" charset="0"/>
              </a:rPr>
              <a:t>{</a:t>
            </a:r>
            <a:r>
              <a:rPr lang="en-US" altLang="zh-CN" b="1" dirty="0">
                <a:latin typeface="宋体" panose="02010600030101010101" pitchFamily="2" charset="-122"/>
              </a:rPr>
              <a:t>ε</a:t>
            </a:r>
            <a:r>
              <a:rPr lang="en-US" altLang="zh-CN" b="1" dirty="0">
                <a:latin typeface="Times New Roman" panose="02020603050405020304" charset="0"/>
              </a:rPr>
              <a:t>}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lvl="1">
              <a:spcBef>
                <a:spcPct val="60000"/>
              </a:spcBef>
            </a:pPr>
            <a:r>
              <a:rPr lang="en-US" altLang="zh-CN" b="1" dirty="0">
                <a:latin typeface="宋体" panose="02010600030101010101" pitchFamily="2" charset="-122"/>
              </a:rPr>
              <a:t>δ</a:t>
            </a:r>
            <a:r>
              <a:rPr lang="en-US" altLang="zh-CN" b="1" dirty="0">
                <a:latin typeface="Times New Roman" panose="02020603050405020304" charset="0"/>
              </a:rPr>
              <a:t>(q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charset="0"/>
              </a:rPr>
              <a:t>a)=</a:t>
            </a:r>
            <a:r>
              <a:rPr lang="en-US" altLang="zh-CN" b="1" dirty="0">
                <a:latin typeface="宋体" panose="02010600030101010101" pitchFamily="2" charset="-122"/>
              </a:rPr>
              <a:t>δ</a:t>
            </a:r>
            <a:r>
              <a:rPr lang="en-US" altLang="zh-CN" b="1" baseline="-30000" dirty="0">
                <a:latin typeface="Times New Roman" panose="02020603050405020304" charset="0"/>
              </a:rPr>
              <a:t>1</a:t>
            </a:r>
            <a:r>
              <a:rPr lang="en-US" altLang="zh-CN" b="1" dirty="0">
                <a:latin typeface="Times New Roman" panose="02020603050405020304" charset="0"/>
              </a:rPr>
              <a:t>(q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charset="0"/>
              </a:rPr>
              <a:t>a)</a:t>
            </a:r>
            <a:r>
              <a:rPr lang="zh-CN" altLang="en-US" b="1" dirty="0">
                <a:latin typeface="宋体" panose="02010600030101010101" pitchFamily="2" charset="-122"/>
              </a:rPr>
              <a:t>；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>
              <a:spcBef>
                <a:spcPct val="60000"/>
              </a:spcBef>
            </a:pPr>
            <a:r>
              <a:rPr lang="zh-CN" altLang="en-US" b="1" dirty="0">
                <a:latin typeface="宋体" panose="02010600030101010101" pitchFamily="2" charset="-122"/>
              </a:rPr>
              <a:t>②</a:t>
            </a:r>
            <a:r>
              <a:rPr lang="zh-CN" altLang="en-US" b="1" dirty="0"/>
              <a:t> </a:t>
            </a:r>
            <a:r>
              <a:rPr lang="zh-CN" altLang="en-US" b="1" dirty="0">
                <a:latin typeface="宋体" panose="02010600030101010101" pitchFamily="2" charset="-122"/>
              </a:rPr>
              <a:t>对</a:t>
            </a:r>
            <a:r>
              <a:rPr lang="zh-CN" altLang="en-US" b="1" dirty="0">
                <a:latin typeface="Times New Roman" panose="02020603050405020304" charset="0"/>
                <a:sym typeface="Symbol" panose="05050102010706020507" charset="2"/>
              </a:rPr>
              <a:t></a:t>
            </a:r>
            <a:r>
              <a:rPr lang="en-US" altLang="zh-CN" b="1" dirty="0">
                <a:latin typeface="Times New Roman" panose="02020603050405020304" charset="0"/>
              </a:rPr>
              <a:t>q</a:t>
            </a:r>
            <a:r>
              <a:rPr lang="en-US" altLang="zh-CN" b="1" dirty="0">
                <a:latin typeface="宋体" panose="02010600030101010101" pitchFamily="2" charset="-122"/>
              </a:rPr>
              <a:t>∈</a:t>
            </a:r>
            <a:r>
              <a:rPr lang="en-US" altLang="zh-CN" b="1" dirty="0">
                <a:latin typeface="Times New Roman" panose="02020603050405020304" charset="0"/>
              </a:rPr>
              <a:t>Q</a:t>
            </a:r>
            <a:r>
              <a:rPr lang="en-US" altLang="zh-CN" b="1" baseline="-30000" dirty="0">
                <a:latin typeface="Times New Roman" panose="02020603050405020304" charset="0"/>
              </a:rPr>
              <a:t>2</a:t>
            </a:r>
            <a:r>
              <a:rPr lang="en-US" altLang="zh-CN" b="1" dirty="0">
                <a:latin typeface="Times New Roman" panose="02020603050405020304" charset="0"/>
              </a:rPr>
              <a:t>-{f</a:t>
            </a:r>
            <a:r>
              <a:rPr lang="en-US" altLang="zh-CN" b="1" baseline="-30000" dirty="0">
                <a:latin typeface="Times New Roman" panose="02020603050405020304" charset="0"/>
              </a:rPr>
              <a:t>2</a:t>
            </a:r>
            <a:r>
              <a:rPr lang="en-US" altLang="zh-CN" b="1" dirty="0">
                <a:latin typeface="Times New Roman" panose="02020603050405020304" charset="0"/>
              </a:rPr>
              <a:t>}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charset="0"/>
              </a:rPr>
              <a:t>a</a:t>
            </a:r>
            <a:r>
              <a:rPr lang="en-US" altLang="zh-CN" b="1" dirty="0">
                <a:latin typeface="宋体" panose="02010600030101010101" pitchFamily="2" charset="-122"/>
              </a:rPr>
              <a:t>∈∑∪</a:t>
            </a:r>
            <a:r>
              <a:rPr lang="en-US" altLang="zh-CN" b="1" dirty="0">
                <a:latin typeface="Times New Roman" panose="02020603050405020304" charset="0"/>
              </a:rPr>
              <a:t>{</a:t>
            </a:r>
            <a:r>
              <a:rPr lang="en-US" altLang="zh-CN" b="1" dirty="0">
                <a:latin typeface="宋体" panose="02010600030101010101" pitchFamily="2" charset="-122"/>
              </a:rPr>
              <a:t>ε</a:t>
            </a:r>
            <a:r>
              <a:rPr lang="en-US" altLang="zh-CN" b="1" dirty="0">
                <a:latin typeface="Times New Roman" panose="02020603050405020304" charset="0"/>
              </a:rPr>
              <a:t>}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lvl="1">
              <a:spcBef>
                <a:spcPct val="60000"/>
              </a:spcBef>
            </a:pPr>
            <a:r>
              <a:rPr lang="en-US" altLang="zh-CN" b="1" dirty="0">
                <a:latin typeface="宋体" panose="02010600030101010101" pitchFamily="2" charset="-122"/>
              </a:rPr>
              <a:t>δ</a:t>
            </a:r>
            <a:r>
              <a:rPr lang="en-US" altLang="zh-CN" b="1" dirty="0">
                <a:latin typeface="Times New Roman" panose="02020603050405020304" charset="0"/>
              </a:rPr>
              <a:t>(q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charset="0"/>
              </a:rPr>
              <a:t>a)=</a:t>
            </a:r>
            <a:r>
              <a:rPr lang="en-US" altLang="zh-CN" b="1" dirty="0">
                <a:latin typeface="宋体" panose="02010600030101010101" pitchFamily="2" charset="-122"/>
              </a:rPr>
              <a:t>δ</a:t>
            </a:r>
            <a:r>
              <a:rPr lang="en-US" altLang="zh-CN" b="1" baseline="-30000" dirty="0">
                <a:latin typeface="Times New Roman" panose="02020603050405020304" charset="0"/>
              </a:rPr>
              <a:t>2</a:t>
            </a:r>
            <a:r>
              <a:rPr lang="en-US" altLang="zh-CN" b="1" dirty="0">
                <a:latin typeface="Times New Roman" panose="02020603050405020304" charset="0"/>
              </a:rPr>
              <a:t>(q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charset="0"/>
              </a:rPr>
              <a:t>a)</a:t>
            </a:r>
            <a:r>
              <a:rPr lang="zh-CN" altLang="en-US" b="1" dirty="0">
                <a:latin typeface="宋体" panose="02010600030101010101" pitchFamily="2" charset="-122"/>
              </a:rPr>
              <a:t>；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>
              <a:spcBef>
                <a:spcPct val="60000"/>
              </a:spcBef>
            </a:pPr>
            <a:r>
              <a:rPr lang="zh-CN" altLang="en-US" b="1" dirty="0">
                <a:latin typeface="宋体" panose="02010600030101010101" pitchFamily="2" charset="-122"/>
              </a:rPr>
              <a:t>③ </a:t>
            </a:r>
            <a:r>
              <a:rPr lang="en-US" altLang="zh-CN" b="1" dirty="0">
                <a:latin typeface="宋体" panose="02010600030101010101" pitchFamily="2" charset="-122"/>
              </a:rPr>
              <a:t>δ</a:t>
            </a:r>
            <a:r>
              <a:rPr lang="en-US" altLang="zh-CN" b="1" dirty="0">
                <a:latin typeface="Times New Roman" panose="02020603050405020304" charset="0"/>
              </a:rPr>
              <a:t>(f</a:t>
            </a:r>
            <a:r>
              <a:rPr lang="en-US" altLang="zh-CN" b="1" baseline="-30000" dirty="0">
                <a:latin typeface="Times New Roman" panose="02020603050405020304" charset="0"/>
              </a:rPr>
              <a:t>1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en-US" altLang="zh-CN" b="1" dirty="0">
                <a:latin typeface="宋体" panose="02010600030101010101" pitchFamily="2" charset="-122"/>
              </a:rPr>
              <a:t>ε</a:t>
            </a:r>
            <a:r>
              <a:rPr lang="en-US" altLang="zh-CN" b="1" dirty="0">
                <a:latin typeface="Times New Roman" panose="02020603050405020304" charset="0"/>
              </a:rPr>
              <a:t>)={q</a:t>
            </a:r>
            <a:r>
              <a:rPr lang="en-US" altLang="zh-CN" b="1" baseline="-30000" dirty="0">
                <a:latin typeface="Times New Roman" panose="02020603050405020304" charset="0"/>
              </a:rPr>
              <a:t>02</a:t>
            </a:r>
            <a:r>
              <a:rPr lang="en-US" altLang="zh-CN" b="1" dirty="0">
                <a:latin typeface="Times New Roman" panose="02020603050405020304" charset="0"/>
              </a:rPr>
              <a:t>}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6866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 dirty="0">
                <a:latin typeface="Arial" panose="020B0604020202020204" pitchFamily="34" charset="0"/>
              </a:rPr>
            </a:fld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3686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 dirty="0">
                <a:latin typeface="Arial" panose="020B0604020202020204" pitchFamily="34" charset="0"/>
              </a:rPr>
            </a:fld>
            <a:endParaRPr lang="en-US" altLang="zh-CN" sz="1400" dirty="0">
              <a:latin typeface="Arial" panose="020B0604020202020204" pitchFamily="34" charset="0"/>
            </a:endParaRPr>
          </a:p>
        </p:txBody>
      </p:sp>
      <p:sp>
        <p:nvSpPr>
          <p:cNvPr id="3686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r>
              <a:rPr lang="en-US" altLang="zh-CN" b="1" dirty="0">
                <a:ea typeface="黑体" panose="02010609060101010101" charset="-122"/>
              </a:rPr>
              <a:t>4.3.1 RE</a:t>
            </a:r>
            <a:r>
              <a:rPr lang="zh-CN" altLang="en-US" b="1" dirty="0">
                <a:ea typeface="黑体" panose="02010609060101010101" charset="-122"/>
              </a:rPr>
              <a:t>到</a:t>
            </a:r>
            <a:r>
              <a:rPr lang="en-US" altLang="zh-CN" b="1" dirty="0">
                <a:ea typeface="黑体" panose="02010609060101010101" charset="-122"/>
              </a:rPr>
              <a:t>FA</a:t>
            </a:r>
            <a:r>
              <a:rPr lang="zh-CN" altLang="en-US" b="1" dirty="0">
                <a:ea typeface="黑体" panose="02010609060101010101" charset="-122"/>
              </a:rPr>
              <a:t>的等价变换 </a:t>
            </a:r>
            <a:endParaRPr lang="zh-CN" altLang="en-US" b="1" dirty="0">
              <a:ea typeface="黑体" panose="02010609060101010101" charset="-122"/>
            </a:endParaRPr>
          </a:p>
        </p:txBody>
      </p:sp>
      <p:sp>
        <p:nvSpPr>
          <p:cNvPr id="36869" name="Rectangle 3"/>
          <p:cNvSpPr/>
          <p:nvPr/>
        </p:nvSpPr>
        <p:spPr>
          <a:xfrm>
            <a:off x="3962400" y="5410200"/>
            <a:ext cx="1524000" cy="609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spcBef>
                <a:spcPct val="20000"/>
              </a:spcBef>
            </a:pPr>
            <a:r>
              <a:rPr lang="en-US" altLang="zh-CN" sz="3200" b="1" dirty="0">
                <a:latin typeface="Times New Roman" panose="02020603050405020304" charset="0"/>
                <a:ea typeface="宋体" panose="02010600030101010101" pitchFamily="2" charset="-122"/>
              </a:rPr>
              <a:t>r=r</a:t>
            </a:r>
            <a:r>
              <a:rPr lang="en-US" altLang="zh-CN" sz="3200" b="1" baseline="-25000" dirty="0">
                <a:latin typeface="Times New Roman" panose="02020603050405020304" charset="0"/>
                <a:ea typeface="宋体" panose="02010600030101010101" pitchFamily="2" charset="-122"/>
              </a:rPr>
              <a:t>1</a:t>
            </a:r>
            <a:r>
              <a:rPr lang="en-US" altLang="zh-CN" sz="3200" b="1" dirty="0">
                <a:latin typeface="Times New Roman" panose="02020603050405020304" charset="0"/>
                <a:ea typeface="宋体" panose="02010600030101010101" pitchFamily="2" charset="-122"/>
              </a:rPr>
              <a:t>r</a:t>
            </a:r>
            <a:r>
              <a:rPr lang="en-US" altLang="zh-CN" sz="3200" b="1" baseline="-25000" dirty="0">
                <a:latin typeface="Times New Roman" panose="02020603050405020304" charset="0"/>
                <a:ea typeface="宋体" panose="02010600030101010101" pitchFamily="2" charset="-122"/>
              </a:rPr>
              <a:t>2</a:t>
            </a:r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6870" name="Picture 4" descr="C:\形式语言\教参\tu\xs38.t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0600" y="2209800"/>
            <a:ext cx="7467600" cy="2286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7890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 dirty="0">
                <a:latin typeface="Arial" panose="020B0604020202020204" pitchFamily="34" charset="0"/>
              </a:rPr>
            </a:fld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37891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 dirty="0">
                <a:latin typeface="Arial" panose="020B0604020202020204" pitchFamily="34" charset="0"/>
              </a:rPr>
            </a:fld>
            <a:endParaRPr lang="en-US" altLang="zh-CN" sz="1400" dirty="0">
              <a:latin typeface="Arial" panose="020B0604020202020204" pitchFamily="34" charset="0"/>
            </a:endParaRPr>
          </a:p>
        </p:txBody>
      </p:sp>
      <p:sp>
        <p:nvSpPr>
          <p:cNvPr id="3789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r>
              <a:rPr lang="en-US" altLang="zh-CN" b="1" dirty="0">
                <a:ea typeface="黑体" panose="02010609060101010101" charset="-122"/>
              </a:rPr>
              <a:t>4.3.1 RE</a:t>
            </a:r>
            <a:r>
              <a:rPr lang="zh-CN" altLang="en-US" b="1" dirty="0">
                <a:ea typeface="黑体" panose="02010609060101010101" charset="-122"/>
              </a:rPr>
              <a:t>到</a:t>
            </a:r>
            <a:r>
              <a:rPr lang="en-US" altLang="zh-CN" b="1" dirty="0">
                <a:ea typeface="黑体" panose="02010609060101010101" charset="-122"/>
              </a:rPr>
              <a:t>FA</a:t>
            </a:r>
            <a:r>
              <a:rPr lang="zh-CN" altLang="en-US" b="1" dirty="0">
                <a:ea typeface="黑体" panose="02010609060101010101" charset="-122"/>
              </a:rPr>
              <a:t>的等价变换 </a:t>
            </a:r>
            <a:endParaRPr lang="zh-CN" altLang="en-US" b="1" dirty="0">
              <a:ea typeface="黑体" panose="02010609060101010101" charset="-122"/>
            </a:endParaRPr>
          </a:p>
        </p:txBody>
      </p:sp>
      <p:sp>
        <p:nvSpPr>
          <p:cNvPr id="3789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p>
            <a:pPr algn="just">
              <a:spcBef>
                <a:spcPct val="60000"/>
              </a:spcBef>
            </a:pPr>
            <a:r>
              <a:rPr lang="en-US" altLang="zh-CN" b="1" dirty="0">
                <a:latin typeface="Times New Roman" panose="02020603050405020304" charset="0"/>
              </a:rPr>
              <a:t>M=(Q</a:t>
            </a:r>
            <a:r>
              <a:rPr lang="en-US" altLang="zh-CN" b="1" baseline="-30000" dirty="0">
                <a:latin typeface="Times New Roman" panose="02020603050405020304" charset="0"/>
              </a:rPr>
              <a:t>1</a:t>
            </a:r>
            <a:r>
              <a:rPr lang="en-US" altLang="zh-CN" b="1" dirty="0">
                <a:latin typeface="宋体" panose="02010600030101010101" pitchFamily="2" charset="-122"/>
              </a:rPr>
              <a:t>∪</a:t>
            </a:r>
            <a:r>
              <a:rPr lang="en-US" altLang="zh-CN" b="1" dirty="0">
                <a:latin typeface="Times New Roman" panose="02020603050405020304" charset="0"/>
              </a:rPr>
              <a:t>{q</a:t>
            </a:r>
            <a:r>
              <a:rPr lang="en-US" altLang="zh-CN" b="1" baseline="-30000" dirty="0">
                <a:latin typeface="Times New Roman" panose="02020603050405020304" charset="0"/>
              </a:rPr>
              <a:t>0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charset="0"/>
              </a:rPr>
              <a:t>f}</a:t>
            </a:r>
            <a:r>
              <a:rPr lang="zh-CN" altLang="en-US" b="1" dirty="0">
                <a:latin typeface="宋体" panose="02010600030101010101" pitchFamily="2" charset="-122"/>
              </a:rPr>
              <a:t>，∑，</a:t>
            </a:r>
            <a:r>
              <a:rPr lang="en-US" altLang="zh-CN" b="1" dirty="0">
                <a:latin typeface="宋体" panose="02010600030101010101" pitchFamily="2" charset="-122"/>
              </a:rPr>
              <a:t>δ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charset="0"/>
              </a:rPr>
              <a:t>q</a:t>
            </a:r>
            <a:r>
              <a:rPr lang="en-US" altLang="zh-CN" b="1" baseline="-30000" dirty="0">
                <a:latin typeface="Times New Roman" panose="02020603050405020304" charset="0"/>
              </a:rPr>
              <a:t>0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charset="0"/>
              </a:rPr>
              <a:t>{f})</a:t>
            </a:r>
            <a:endParaRPr lang="en-US" altLang="zh-CN" b="1" dirty="0">
              <a:latin typeface="Times New Roman" panose="02020603050405020304" charset="0"/>
            </a:endParaRPr>
          </a:p>
          <a:p>
            <a:pPr algn="just">
              <a:spcBef>
                <a:spcPct val="60000"/>
              </a:spcBef>
            </a:pPr>
            <a:r>
              <a:rPr lang="zh-CN" altLang="en-US" b="1" dirty="0">
                <a:latin typeface="宋体" panose="02010600030101010101" pitchFamily="2" charset="-122"/>
              </a:rPr>
              <a:t>其中</a:t>
            </a:r>
            <a:r>
              <a:rPr lang="en-US" altLang="zh-CN" b="1" dirty="0">
                <a:latin typeface="Times New Roman" panose="02020603050405020304" charset="0"/>
              </a:rPr>
              <a:t>q</a:t>
            </a:r>
            <a:r>
              <a:rPr lang="en-US" altLang="zh-CN" b="1" baseline="-30000" dirty="0">
                <a:latin typeface="Times New Roman" panose="02020603050405020304" charset="0"/>
              </a:rPr>
              <a:t>0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charset="0"/>
              </a:rPr>
              <a:t>f</a:t>
            </a:r>
            <a:r>
              <a:rPr lang="en-US" altLang="zh-CN" b="1" dirty="0">
                <a:latin typeface="Times New Roman" panose="02020603050405020304" charset="0"/>
                <a:sym typeface="Symbol" panose="05050102010706020507" charset="2"/>
              </a:rPr>
              <a:t></a:t>
            </a:r>
            <a:r>
              <a:rPr lang="en-US" altLang="zh-CN" b="1" dirty="0">
                <a:latin typeface="Times New Roman" panose="02020603050405020304" charset="0"/>
              </a:rPr>
              <a:t>Q</a:t>
            </a:r>
            <a:r>
              <a:rPr lang="en-US" altLang="zh-CN" b="1" baseline="-30000" dirty="0">
                <a:latin typeface="Times New Roman" panose="02020603050405020304" charset="0"/>
              </a:rPr>
              <a:t>1</a:t>
            </a:r>
            <a:r>
              <a:rPr lang="zh-CN" altLang="en-US" b="1" dirty="0">
                <a:latin typeface="宋体" panose="02010600030101010101" pitchFamily="2" charset="-122"/>
              </a:rPr>
              <a:t>，定义</a:t>
            </a:r>
            <a:r>
              <a:rPr lang="en-US" altLang="zh-CN" b="1" dirty="0">
                <a:latin typeface="宋体" panose="02010600030101010101" pitchFamily="2" charset="-122"/>
              </a:rPr>
              <a:t>δ</a:t>
            </a:r>
            <a:r>
              <a:rPr lang="zh-CN" altLang="en-US" b="1" dirty="0">
                <a:latin typeface="宋体" panose="02010600030101010101" pitchFamily="2" charset="-122"/>
              </a:rPr>
              <a:t>为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lvl="1" algn="just">
              <a:spcBef>
                <a:spcPct val="60000"/>
              </a:spcBef>
              <a:buNone/>
            </a:pPr>
            <a:r>
              <a:rPr lang="zh-CN" altLang="en-US" sz="3200" b="1" dirty="0">
                <a:latin typeface="宋体" panose="02010600030101010101" pitchFamily="2" charset="-122"/>
              </a:rPr>
              <a:t> ①</a:t>
            </a:r>
            <a:r>
              <a:rPr lang="zh-CN" altLang="en-US" sz="3200" b="1" dirty="0"/>
              <a:t> </a:t>
            </a:r>
            <a:r>
              <a:rPr lang="zh-CN" altLang="en-US" sz="3200" b="1" dirty="0">
                <a:latin typeface="宋体" panose="02010600030101010101" pitchFamily="2" charset="-122"/>
              </a:rPr>
              <a:t>对</a:t>
            </a:r>
            <a:r>
              <a:rPr lang="zh-CN" altLang="en-US" sz="3200" b="1" dirty="0">
                <a:latin typeface="Times New Roman" panose="02020603050405020304" charset="0"/>
                <a:sym typeface="Symbol" panose="05050102010706020507" charset="2"/>
              </a:rPr>
              <a:t></a:t>
            </a:r>
            <a:r>
              <a:rPr lang="en-US" altLang="zh-CN" sz="3200" b="1" dirty="0">
                <a:latin typeface="Times New Roman" panose="02020603050405020304" charset="0"/>
              </a:rPr>
              <a:t>q</a:t>
            </a:r>
            <a:r>
              <a:rPr lang="en-US" altLang="zh-CN" sz="3200" b="1" dirty="0">
                <a:latin typeface="宋体" panose="02010600030101010101" pitchFamily="2" charset="-122"/>
              </a:rPr>
              <a:t>∈</a:t>
            </a:r>
            <a:r>
              <a:rPr lang="en-US" altLang="zh-CN" sz="3200" b="1" dirty="0">
                <a:latin typeface="Times New Roman" panose="02020603050405020304" charset="0"/>
              </a:rPr>
              <a:t>Q</a:t>
            </a:r>
            <a:r>
              <a:rPr lang="en-US" altLang="zh-CN" sz="3200" b="1" baseline="-30000" dirty="0">
                <a:latin typeface="Times New Roman" panose="02020603050405020304" charset="0"/>
              </a:rPr>
              <a:t>1</a:t>
            </a:r>
            <a:r>
              <a:rPr lang="en-US" altLang="zh-CN" sz="3200" b="1" dirty="0">
                <a:latin typeface="Times New Roman" panose="02020603050405020304" charset="0"/>
              </a:rPr>
              <a:t>-{f</a:t>
            </a:r>
            <a:r>
              <a:rPr lang="en-US" altLang="zh-CN" sz="3200" b="1" baseline="-30000" dirty="0">
                <a:latin typeface="Times New Roman" panose="02020603050405020304" charset="0"/>
              </a:rPr>
              <a:t>1</a:t>
            </a:r>
            <a:r>
              <a:rPr lang="en-US" altLang="zh-CN" sz="3200" b="1" dirty="0">
                <a:latin typeface="Times New Roman" panose="02020603050405020304" charset="0"/>
              </a:rPr>
              <a:t>}</a:t>
            </a:r>
            <a:r>
              <a:rPr lang="zh-CN" altLang="en-US" sz="3200" b="1" dirty="0">
                <a:latin typeface="宋体" panose="02010600030101010101" pitchFamily="2" charset="-122"/>
              </a:rPr>
              <a:t>，</a:t>
            </a:r>
            <a:r>
              <a:rPr lang="en-US" altLang="zh-CN" sz="3200" b="1" dirty="0">
                <a:latin typeface="Times New Roman" panose="02020603050405020304" charset="0"/>
              </a:rPr>
              <a:t>a</a:t>
            </a:r>
            <a:r>
              <a:rPr lang="en-US" altLang="zh-CN" sz="3200" b="1" dirty="0">
                <a:latin typeface="宋体" panose="02010600030101010101" pitchFamily="2" charset="-122"/>
              </a:rPr>
              <a:t>∈∑</a:t>
            </a:r>
            <a:r>
              <a:rPr lang="zh-CN" altLang="en-US" sz="3200" b="1" dirty="0">
                <a:latin typeface="宋体" panose="02010600030101010101" pitchFamily="2" charset="-122"/>
              </a:rPr>
              <a:t>，		</a:t>
            </a:r>
            <a:r>
              <a:rPr lang="en-US" altLang="zh-CN" sz="3200" b="1" dirty="0">
                <a:latin typeface="宋体" panose="02010600030101010101" pitchFamily="2" charset="-122"/>
              </a:rPr>
              <a:t>δ</a:t>
            </a:r>
            <a:r>
              <a:rPr lang="en-US" altLang="zh-CN" sz="3200" b="1" dirty="0">
                <a:latin typeface="Times New Roman" panose="02020603050405020304" charset="0"/>
              </a:rPr>
              <a:t>(q</a:t>
            </a:r>
            <a:r>
              <a:rPr lang="zh-CN" altLang="en-US" sz="3200" b="1" dirty="0">
                <a:latin typeface="宋体" panose="02010600030101010101" pitchFamily="2" charset="-122"/>
              </a:rPr>
              <a:t>，</a:t>
            </a:r>
            <a:r>
              <a:rPr lang="en-US" altLang="zh-CN" sz="3200" b="1" dirty="0">
                <a:latin typeface="Times New Roman" panose="02020603050405020304" charset="0"/>
              </a:rPr>
              <a:t>a)=</a:t>
            </a:r>
            <a:r>
              <a:rPr lang="en-US" altLang="zh-CN" sz="3200" b="1" dirty="0">
                <a:latin typeface="宋体" panose="02010600030101010101" pitchFamily="2" charset="-122"/>
              </a:rPr>
              <a:t>δ</a:t>
            </a:r>
            <a:r>
              <a:rPr lang="en-US" altLang="zh-CN" sz="3200" b="1" baseline="-30000" dirty="0">
                <a:latin typeface="Times New Roman" panose="02020603050405020304" charset="0"/>
              </a:rPr>
              <a:t>1</a:t>
            </a:r>
            <a:r>
              <a:rPr lang="en-US" altLang="zh-CN" sz="3200" b="1" dirty="0">
                <a:latin typeface="Times New Roman" panose="02020603050405020304" charset="0"/>
              </a:rPr>
              <a:t>(q</a:t>
            </a:r>
            <a:r>
              <a:rPr lang="zh-CN" altLang="en-US" sz="3200" b="1" dirty="0">
                <a:latin typeface="宋体" panose="02010600030101010101" pitchFamily="2" charset="-122"/>
              </a:rPr>
              <a:t>，</a:t>
            </a:r>
            <a:r>
              <a:rPr lang="en-US" altLang="zh-CN" sz="3200" b="1" dirty="0">
                <a:latin typeface="Times New Roman" panose="02020603050405020304" charset="0"/>
              </a:rPr>
              <a:t>a)</a:t>
            </a:r>
            <a:r>
              <a:rPr lang="zh-CN" altLang="en-US" sz="3200" b="1" dirty="0">
                <a:latin typeface="Times New Roman" panose="02020603050405020304" charset="0"/>
              </a:rPr>
              <a:t>。</a:t>
            </a:r>
            <a:endParaRPr lang="zh-CN" altLang="en-US" sz="3200" b="1" dirty="0">
              <a:latin typeface="Times New Roman" panose="02020603050405020304" charset="0"/>
            </a:endParaRPr>
          </a:p>
          <a:p>
            <a:pPr lvl="1" algn="just">
              <a:spcBef>
                <a:spcPct val="60000"/>
              </a:spcBef>
              <a:buNone/>
            </a:pPr>
            <a:r>
              <a:rPr lang="zh-CN" altLang="en-US" sz="3200" b="1" dirty="0">
                <a:latin typeface="宋体" panose="02010600030101010101" pitchFamily="2" charset="-122"/>
              </a:rPr>
              <a:t> ②</a:t>
            </a:r>
            <a:r>
              <a:rPr lang="zh-CN" altLang="en-US" sz="3200" b="1" dirty="0"/>
              <a:t> </a:t>
            </a:r>
            <a:r>
              <a:rPr lang="zh-CN" altLang="en-US" sz="3200" b="1" dirty="0">
                <a:latin typeface="Times New Roman" panose="02020603050405020304" charset="0"/>
              </a:rPr>
              <a:t> </a:t>
            </a:r>
            <a:r>
              <a:rPr lang="en-US" altLang="zh-CN" sz="3200" b="1" dirty="0">
                <a:latin typeface="宋体" panose="02010600030101010101" pitchFamily="2" charset="-122"/>
              </a:rPr>
              <a:t>δ</a:t>
            </a:r>
            <a:r>
              <a:rPr lang="en-US" altLang="zh-CN" sz="3200" b="1" dirty="0">
                <a:latin typeface="Times New Roman" panose="02020603050405020304" charset="0"/>
              </a:rPr>
              <a:t>(f</a:t>
            </a:r>
            <a:r>
              <a:rPr lang="en-US" altLang="zh-CN" sz="3200" b="1" baseline="-30000" dirty="0">
                <a:latin typeface="Times New Roman" panose="02020603050405020304" charset="0"/>
              </a:rPr>
              <a:t>1</a:t>
            </a:r>
            <a:r>
              <a:rPr lang="zh-CN" altLang="en-US" sz="3200" b="1" dirty="0">
                <a:latin typeface="宋体" panose="02010600030101010101" pitchFamily="2" charset="-122"/>
              </a:rPr>
              <a:t>，</a:t>
            </a:r>
            <a:r>
              <a:rPr lang="en-US" altLang="zh-CN" sz="3200" b="1" dirty="0">
                <a:latin typeface="宋体" panose="02010600030101010101" pitchFamily="2" charset="-122"/>
              </a:rPr>
              <a:t>ε</a:t>
            </a:r>
            <a:r>
              <a:rPr lang="en-US" altLang="zh-CN" sz="3200" b="1" dirty="0">
                <a:latin typeface="Times New Roman" panose="02020603050405020304" charset="0"/>
              </a:rPr>
              <a:t>)={q</a:t>
            </a:r>
            <a:r>
              <a:rPr lang="en-US" altLang="zh-CN" sz="3200" b="1" baseline="-30000" dirty="0">
                <a:latin typeface="Times New Roman" panose="02020603050405020304" charset="0"/>
              </a:rPr>
              <a:t>01</a:t>
            </a:r>
            <a:r>
              <a:rPr lang="zh-CN" altLang="en-US" sz="3200" b="1" dirty="0">
                <a:latin typeface="宋体" panose="02010600030101010101" pitchFamily="2" charset="-122"/>
              </a:rPr>
              <a:t>，</a:t>
            </a:r>
            <a:r>
              <a:rPr lang="en-US" altLang="zh-CN" sz="3200" b="1" dirty="0">
                <a:latin typeface="Times New Roman" panose="02020603050405020304" charset="0"/>
              </a:rPr>
              <a:t>f}</a:t>
            </a:r>
            <a:r>
              <a:rPr lang="zh-CN" altLang="en-US" sz="3200" b="1" dirty="0">
                <a:latin typeface="Times New Roman" panose="02020603050405020304" charset="0"/>
              </a:rPr>
              <a:t>。</a:t>
            </a:r>
            <a:endParaRPr lang="zh-CN" altLang="en-US" sz="3200" b="1" dirty="0">
              <a:latin typeface="Times New Roman" panose="02020603050405020304" charset="0"/>
            </a:endParaRPr>
          </a:p>
          <a:p>
            <a:pPr lvl="1" algn="just">
              <a:spcBef>
                <a:spcPct val="60000"/>
              </a:spcBef>
              <a:buNone/>
            </a:pPr>
            <a:r>
              <a:rPr lang="zh-CN" altLang="en-US" sz="3200" b="1" dirty="0">
                <a:latin typeface="宋体" panose="02010600030101010101" pitchFamily="2" charset="-122"/>
              </a:rPr>
              <a:t> ③ </a:t>
            </a:r>
            <a:r>
              <a:rPr lang="en-US" altLang="zh-CN" sz="3200" b="1" dirty="0">
                <a:latin typeface="宋体" panose="02010600030101010101" pitchFamily="2" charset="-122"/>
              </a:rPr>
              <a:t>δ</a:t>
            </a:r>
            <a:r>
              <a:rPr lang="en-US" altLang="zh-CN" sz="3200" b="1" dirty="0">
                <a:latin typeface="Times New Roman" panose="02020603050405020304" charset="0"/>
              </a:rPr>
              <a:t>(q</a:t>
            </a:r>
            <a:r>
              <a:rPr lang="en-US" altLang="zh-CN" sz="3200" b="1" baseline="-30000" dirty="0">
                <a:latin typeface="Times New Roman" panose="02020603050405020304" charset="0"/>
              </a:rPr>
              <a:t>0</a:t>
            </a:r>
            <a:r>
              <a:rPr lang="zh-CN" altLang="en-US" sz="3200" b="1" dirty="0">
                <a:latin typeface="宋体" panose="02010600030101010101" pitchFamily="2" charset="-122"/>
              </a:rPr>
              <a:t>，</a:t>
            </a:r>
            <a:r>
              <a:rPr lang="en-US" altLang="zh-CN" sz="3200" b="1" dirty="0">
                <a:latin typeface="宋体" panose="02010600030101010101" pitchFamily="2" charset="-122"/>
              </a:rPr>
              <a:t>ε</a:t>
            </a:r>
            <a:r>
              <a:rPr lang="en-US" altLang="zh-CN" sz="3200" b="1" dirty="0">
                <a:latin typeface="Times New Roman" panose="02020603050405020304" charset="0"/>
              </a:rPr>
              <a:t>)={q</a:t>
            </a:r>
            <a:r>
              <a:rPr lang="en-US" altLang="zh-CN" sz="3200" b="1" baseline="-30000" dirty="0">
                <a:latin typeface="Times New Roman" panose="02020603050405020304" charset="0"/>
              </a:rPr>
              <a:t>01</a:t>
            </a:r>
            <a:r>
              <a:rPr lang="zh-CN" altLang="en-US" sz="3200" b="1" dirty="0">
                <a:latin typeface="宋体" panose="02010600030101010101" pitchFamily="2" charset="-122"/>
              </a:rPr>
              <a:t>，</a:t>
            </a:r>
            <a:r>
              <a:rPr lang="en-US" altLang="zh-CN" sz="3200" b="1" dirty="0">
                <a:latin typeface="Times New Roman" panose="02020603050405020304" charset="0"/>
              </a:rPr>
              <a:t>f}</a:t>
            </a:r>
            <a:r>
              <a:rPr lang="zh-CN" altLang="en-US" sz="3200" b="1" dirty="0">
                <a:latin typeface="Times New Roman" panose="02020603050405020304" charset="0"/>
              </a:rPr>
              <a:t>。</a:t>
            </a:r>
            <a:endParaRPr lang="zh-CN" altLang="en-US" sz="3200" b="1" dirty="0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891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 dirty="0">
                <a:latin typeface="Arial" panose="020B0604020202020204" pitchFamily="34" charset="0"/>
              </a:rPr>
            </a:fld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3891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 dirty="0">
                <a:latin typeface="Arial" panose="020B0604020202020204" pitchFamily="34" charset="0"/>
              </a:rPr>
            </a:fld>
            <a:endParaRPr lang="en-US" altLang="zh-CN" sz="1400" dirty="0">
              <a:latin typeface="Arial" panose="020B0604020202020204" pitchFamily="34" charset="0"/>
            </a:endParaRPr>
          </a:p>
        </p:txBody>
      </p:sp>
      <p:sp>
        <p:nvSpPr>
          <p:cNvPr id="3891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r>
              <a:rPr lang="en-US" altLang="zh-CN" b="1" dirty="0">
                <a:ea typeface="黑体" panose="02010609060101010101" charset="-122"/>
              </a:rPr>
              <a:t>4.3.1 RE</a:t>
            </a:r>
            <a:r>
              <a:rPr lang="zh-CN" altLang="en-US" b="1" dirty="0">
                <a:ea typeface="黑体" panose="02010609060101010101" charset="-122"/>
              </a:rPr>
              <a:t>到</a:t>
            </a:r>
            <a:r>
              <a:rPr lang="en-US" altLang="zh-CN" b="1" dirty="0">
                <a:ea typeface="黑体" panose="02010609060101010101" charset="-122"/>
              </a:rPr>
              <a:t>FA</a:t>
            </a:r>
            <a:r>
              <a:rPr lang="zh-CN" altLang="en-US" b="1" dirty="0">
                <a:ea typeface="黑体" panose="02010609060101010101" charset="-122"/>
              </a:rPr>
              <a:t>的等价变换 </a:t>
            </a:r>
            <a:endParaRPr lang="zh-CN" altLang="en-US" b="1" dirty="0">
              <a:ea typeface="黑体" panose="02010609060101010101" charset="-122"/>
            </a:endParaRPr>
          </a:p>
        </p:txBody>
      </p:sp>
      <p:sp>
        <p:nvSpPr>
          <p:cNvPr id="38917" name="Rectangle 3"/>
          <p:cNvSpPr/>
          <p:nvPr/>
        </p:nvSpPr>
        <p:spPr>
          <a:xfrm>
            <a:off x="3962400" y="5410200"/>
            <a:ext cx="1524000" cy="609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spcBef>
                <a:spcPct val="20000"/>
              </a:spcBef>
            </a:pPr>
            <a:r>
              <a:rPr lang="en-US" altLang="zh-CN" sz="3200" b="1" dirty="0">
                <a:latin typeface="Times New Roman" panose="02020603050405020304" charset="0"/>
                <a:ea typeface="宋体" panose="02010600030101010101" pitchFamily="2" charset="-122"/>
              </a:rPr>
              <a:t>r=r</a:t>
            </a:r>
            <a:r>
              <a:rPr lang="en-US" altLang="zh-CN" sz="3200" b="1" baseline="-25000" dirty="0">
                <a:latin typeface="Times New Roman" panose="02020603050405020304" charset="0"/>
                <a:ea typeface="宋体" panose="02010600030101010101" pitchFamily="2" charset="-122"/>
              </a:rPr>
              <a:t>1</a:t>
            </a:r>
            <a:r>
              <a:rPr lang="en-US" altLang="zh-CN" sz="3200" b="1" baseline="30000" dirty="0">
                <a:latin typeface="Times New Roman" panose="02020603050405020304" charset="0"/>
                <a:ea typeface="宋体" panose="02010600030101010101" pitchFamily="2" charset="-122"/>
              </a:rPr>
              <a:t>*</a:t>
            </a:r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8918" name="Picture 4" descr="C:\形式语言\教参\tu\xs39.t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0600" y="1828800"/>
            <a:ext cx="7162800" cy="304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9938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 dirty="0">
                <a:latin typeface="Arial" panose="020B0604020202020204" pitchFamily="34" charset="0"/>
              </a:rPr>
            </a:fld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3993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 dirty="0">
                <a:latin typeface="Arial" panose="020B0604020202020204" pitchFamily="34" charset="0"/>
              </a:rPr>
            </a:fld>
            <a:endParaRPr lang="en-US" altLang="zh-CN" sz="1400" dirty="0">
              <a:latin typeface="Arial" panose="020B0604020202020204" pitchFamily="34" charset="0"/>
            </a:endParaRPr>
          </a:p>
        </p:txBody>
      </p:sp>
      <p:sp>
        <p:nvSpPr>
          <p:cNvPr id="3994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r>
              <a:rPr lang="en-US" altLang="zh-CN" b="1" dirty="0">
                <a:ea typeface="黑体" panose="02010609060101010101" charset="-122"/>
              </a:rPr>
              <a:t>4.3.1 RE</a:t>
            </a:r>
            <a:r>
              <a:rPr lang="zh-CN" altLang="en-US" b="1" dirty="0">
                <a:ea typeface="黑体" panose="02010609060101010101" charset="-122"/>
              </a:rPr>
              <a:t>到</a:t>
            </a:r>
            <a:r>
              <a:rPr lang="en-US" altLang="zh-CN" b="1" dirty="0">
                <a:ea typeface="黑体" panose="02010609060101010101" charset="-122"/>
              </a:rPr>
              <a:t>FA</a:t>
            </a:r>
            <a:r>
              <a:rPr lang="zh-CN" altLang="en-US" b="1" dirty="0">
                <a:ea typeface="黑体" panose="02010609060101010101" charset="-122"/>
              </a:rPr>
              <a:t>的等价变换 </a:t>
            </a:r>
            <a:endParaRPr lang="zh-CN" altLang="en-US" b="1" dirty="0">
              <a:ea typeface="黑体" panose="02010609060101010101" charset="-122"/>
            </a:endParaRPr>
          </a:p>
        </p:txBody>
      </p:sp>
      <p:sp>
        <p:nvSpPr>
          <p:cNvPr id="3994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p>
            <a:pPr>
              <a:lnSpc>
                <a:spcPct val="90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按照定理</a:t>
            </a:r>
            <a:r>
              <a:rPr lang="en-US" altLang="zh-CN" b="1" dirty="0">
                <a:latin typeface="Times New Roman" panose="02020603050405020304" charset="0"/>
              </a:rPr>
              <a:t>4-1</a:t>
            </a:r>
            <a:r>
              <a:rPr lang="zh-CN" altLang="en-US" b="1" dirty="0">
                <a:latin typeface="宋体" panose="02010600030101010101" pitchFamily="2" charset="-122"/>
              </a:rPr>
              <a:t>证明给出的方法构造一个给定</a:t>
            </a:r>
            <a:r>
              <a:rPr lang="en-US" altLang="zh-CN" b="1" dirty="0">
                <a:latin typeface="宋体" panose="02010600030101010101" pitchFamily="2" charset="-122"/>
              </a:rPr>
              <a:t>RE</a:t>
            </a:r>
            <a:r>
              <a:rPr lang="zh-CN" altLang="en-US" b="1" dirty="0">
                <a:latin typeface="宋体" panose="02010600030101010101" pitchFamily="2" charset="-122"/>
              </a:rPr>
              <a:t>的等价</a:t>
            </a:r>
            <a:r>
              <a:rPr lang="en-US" altLang="zh-CN" b="1" dirty="0">
                <a:latin typeface="Times New Roman" panose="02020603050405020304" charset="0"/>
              </a:rPr>
              <a:t>FA</a:t>
            </a:r>
            <a:r>
              <a:rPr lang="zh-CN" altLang="en-US" b="1" dirty="0">
                <a:latin typeface="宋体" panose="02010600030101010101" pitchFamily="2" charset="-122"/>
              </a:rPr>
              <a:t>时，该</a:t>
            </a:r>
            <a:r>
              <a:rPr lang="en-US" altLang="zh-CN" b="1" dirty="0">
                <a:latin typeface="Times New Roman" panose="02020603050405020304" charset="0"/>
              </a:rPr>
              <a:t>FA</a:t>
            </a:r>
            <a:r>
              <a:rPr lang="zh-CN" altLang="en-US" b="1" dirty="0">
                <a:latin typeface="宋体" panose="02010600030101010101" pitchFamily="2" charset="-122"/>
              </a:rPr>
              <a:t>有可能含有许多的空移动。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可以按照自己对给定</a:t>
            </a:r>
            <a:r>
              <a:rPr lang="en-US" altLang="zh-CN" b="1" dirty="0">
                <a:latin typeface="宋体" panose="02010600030101010101" pitchFamily="2" charset="-122"/>
              </a:rPr>
              <a:t>RE</a:t>
            </a:r>
            <a:r>
              <a:rPr lang="zh-CN" altLang="en-US" b="1" dirty="0">
                <a:latin typeface="宋体" panose="02010600030101010101" pitchFamily="2" charset="-122"/>
              </a:rPr>
              <a:t>的</a:t>
            </a:r>
            <a:r>
              <a:rPr lang="zh-CN" altLang="en-US" b="1" dirty="0">
                <a:latin typeface="Times New Roman" panose="02020603050405020304" charset="0"/>
              </a:rPr>
              <a:t>“</a:t>
            </a:r>
            <a:r>
              <a:rPr lang="zh-CN" altLang="en-US" b="1" dirty="0">
                <a:latin typeface="宋体" panose="02010600030101010101" pitchFamily="2" charset="-122"/>
              </a:rPr>
              <a:t>理解</a:t>
            </a:r>
            <a:r>
              <a:rPr lang="zh-CN" altLang="en-US" b="1" dirty="0">
                <a:latin typeface="Times New Roman" panose="02020603050405020304" charset="0"/>
              </a:rPr>
              <a:t>”</a:t>
            </a:r>
            <a:r>
              <a:rPr lang="zh-CN" altLang="en-US" b="1" dirty="0">
                <a:latin typeface="宋体" panose="02010600030101010101" pitchFamily="2" charset="-122"/>
              </a:rPr>
              <a:t>以及对</a:t>
            </a:r>
            <a:r>
              <a:rPr lang="en-US" altLang="zh-CN" b="1" dirty="0">
                <a:latin typeface="Times New Roman" panose="02020603050405020304" charset="0"/>
              </a:rPr>
              <a:t>FA</a:t>
            </a:r>
            <a:r>
              <a:rPr lang="zh-CN" altLang="en-US" b="1" dirty="0">
                <a:latin typeface="宋体" panose="02010600030101010101" pitchFamily="2" charset="-122"/>
              </a:rPr>
              <a:t>的 </a:t>
            </a:r>
            <a:r>
              <a:rPr lang="zh-CN" altLang="en-US" b="1" dirty="0">
                <a:latin typeface="Times New Roman" panose="02020603050405020304" charset="0"/>
              </a:rPr>
              <a:t>“</a:t>
            </a:r>
            <a:r>
              <a:rPr lang="zh-CN" altLang="en-US" b="1" dirty="0">
                <a:latin typeface="宋体" panose="02010600030101010101" pitchFamily="2" charset="-122"/>
              </a:rPr>
              <a:t>理解</a:t>
            </a:r>
            <a:r>
              <a:rPr lang="zh-CN" altLang="en-US" b="1" dirty="0">
                <a:latin typeface="Times New Roman" panose="02020603050405020304" charset="0"/>
              </a:rPr>
              <a:t>”</a:t>
            </a:r>
            <a:r>
              <a:rPr lang="zh-CN" altLang="en-US" b="1" dirty="0"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latin typeface="Times New Roman" panose="02020603050405020304" charset="0"/>
              </a:rPr>
              <a:t>“</a:t>
            </a:r>
            <a:r>
              <a:rPr lang="zh-CN" altLang="en-US" b="1" dirty="0">
                <a:latin typeface="宋体" panose="02010600030101010101" pitchFamily="2" charset="-122"/>
              </a:rPr>
              <a:t>直接地</a:t>
            </a:r>
            <a:r>
              <a:rPr lang="zh-CN" altLang="en-US" b="1" dirty="0">
                <a:latin typeface="Times New Roman" panose="02020603050405020304" charset="0"/>
              </a:rPr>
              <a:t>”</a:t>
            </a:r>
            <a:r>
              <a:rPr lang="zh-CN" altLang="en-US" b="1" dirty="0">
                <a:latin typeface="宋体" panose="02010600030101010101" pitchFamily="2" charset="-122"/>
              </a:rPr>
              <a:t>构造出一个比较</a:t>
            </a:r>
            <a:r>
              <a:rPr lang="zh-CN" altLang="en-US" b="1" dirty="0">
                <a:latin typeface="Times New Roman" panose="02020603050405020304" charset="0"/>
              </a:rPr>
              <a:t>“</a:t>
            </a:r>
            <a:r>
              <a:rPr lang="zh-CN" altLang="en-US" b="1" dirty="0">
                <a:latin typeface="宋体" panose="02010600030101010101" pitchFamily="2" charset="-122"/>
              </a:rPr>
              <a:t>简单</a:t>
            </a:r>
            <a:r>
              <a:rPr lang="zh-CN" altLang="en-US" b="1" dirty="0">
                <a:latin typeface="Times New Roman" panose="02020603050405020304" charset="0"/>
              </a:rPr>
              <a:t>”</a:t>
            </a:r>
            <a:r>
              <a:rPr lang="zh-CN" altLang="en-US" b="1" dirty="0">
                <a:latin typeface="宋体" panose="02010600030101010101" pitchFamily="2" charset="-122"/>
              </a:rPr>
              <a:t>的</a:t>
            </a:r>
            <a:r>
              <a:rPr lang="en-US" altLang="zh-CN" b="1" dirty="0">
                <a:latin typeface="Times New Roman" panose="02020603050405020304" charset="0"/>
              </a:rPr>
              <a:t>FA</a:t>
            </a:r>
            <a:r>
              <a:rPr lang="zh-CN" altLang="en-US" b="1" dirty="0">
                <a:latin typeface="宋体" panose="02010600030101010101" pitchFamily="2" charset="-122"/>
              </a:rPr>
              <a:t>。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定理证明中所给的方法是机械的。由于</a:t>
            </a:r>
            <a:r>
              <a:rPr lang="zh-CN" altLang="en-US" b="1" dirty="0">
                <a:latin typeface="Times New Roman" panose="02020603050405020304" charset="0"/>
              </a:rPr>
              <a:t>“</a:t>
            </a:r>
            <a:r>
              <a:rPr lang="zh-CN" altLang="en-US" b="1" dirty="0">
                <a:latin typeface="宋体" panose="02010600030101010101" pitchFamily="2" charset="-122"/>
              </a:rPr>
              <a:t>直接地</a:t>
            </a:r>
            <a:r>
              <a:rPr lang="zh-CN" altLang="en-US" b="1" dirty="0">
                <a:latin typeface="Times New Roman" panose="02020603050405020304" charset="0"/>
              </a:rPr>
              <a:t>”</a:t>
            </a:r>
            <a:r>
              <a:rPr lang="zh-CN" altLang="en-US" b="1" dirty="0">
                <a:latin typeface="宋体" panose="02010600030101010101" pitchFamily="2" charset="-122"/>
              </a:rPr>
              <a:t>构造出的</a:t>
            </a:r>
            <a:r>
              <a:rPr lang="en-US" altLang="zh-CN" b="1" dirty="0">
                <a:latin typeface="Times New Roman" panose="02020603050405020304" charset="0"/>
              </a:rPr>
              <a:t>FA</a:t>
            </a:r>
            <a:r>
              <a:rPr lang="zh-CN" altLang="en-US" b="1" dirty="0">
                <a:latin typeface="宋体" panose="02010600030101010101" pitchFamily="2" charset="-122"/>
              </a:rPr>
              <a:t>的正确性依赖于构造者的</a:t>
            </a:r>
            <a:r>
              <a:rPr lang="zh-CN" altLang="en-US" b="1" dirty="0">
                <a:latin typeface="Times New Roman" panose="02020603050405020304" charset="0"/>
              </a:rPr>
              <a:t>“</a:t>
            </a:r>
            <a:r>
              <a:rPr lang="zh-CN" altLang="en-US" b="1" dirty="0">
                <a:latin typeface="宋体" panose="02010600030101010101" pitchFamily="2" charset="-122"/>
              </a:rPr>
              <a:t>理解</a:t>
            </a:r>
            <a:r>
              <a:rPr lang="zh-CN" altLang="en-US" b="1" dirty="0">
                <a:latin typeface="Times New Roman" panose="02020603050405020304" charset="0"/>
              </a:rPr>
              <a:t>”</a:t>
            </a:r>
            <a:r>
              <a:rPr lang="zh-CN" altLang="en-US" b="1" dirty="0">
                <a:latin typeface="宋体" panose="02010600030101010101" pitchFamily="2" charset="-122"/>
              </a:rPr>
              <a:t>，所以它的正确性缺乏有力的保证。</a:t>
            </a:r>
            <a:r>
              <a:rPr lang="zh-CN" altLang="en-US" b="1" dirty="0"/>
              <a:t> 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62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 dirty="0">
                <a:latin typeface="Arial" panose="020B0604020202020204" pitchFamily="34" charset="0"/>
              </a:rPr>
            </a:fld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40963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 dirty="0">
                <a:latin typeface="Arial" panose="020B0604020202020204" pitchFamily="34" charset="0"/>
              </a:rPr>
            </a:fld>
            <a:endParaRPr lang="en-US" altLang="zh-CN" sz="1400" dirty="0">
              <a:latin typeface="Arial" panose="020B0604020202020204" pitchFamily="34" charset="0"/>
            </a:endParaRPr>
          </a:p>
        </p:txBody>
      </p:sp>
      <p:sp>
        <p:nvSpPr>
          <p:cNvPr id="4096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r>
              <a:rPr lang="en-US" altLang="zh-CN" b="1" dirty="0">
                <a:ea typeface="黑体" panose="02010609060101010101" charset="-122"/>
              </a:rPr>
              <a:t>4.3.1 RE</a:t>
            </a:r>
            <a:r>
              <a:rPr lang="zh-CN" altLang="en-US" b="1" dirty="0">
                <a:ea typeface="黑体" panose="02010609060101010101" charset="-122"/>
              </a:rPr>
              <a:t>到</a:t>
            </a:r>
            <a:r>
              <a:rPr lang="en-US" altLang="zh-CN" b="1" dirty="0">
                <a:ea typeface="黑体" panose="02010609060101010101" charset="-122"/>
              </a:rPr>
              <a:t>FA</a:t>
            </a:r>
            <a:r>
              <a:rPr lang="zh-CN" altLang="en-US" b="1" dirty="0">
                <a:ea typeface="黑体" panose="02010609060101010101" charset="-122"/>
              </a:rPr>
              <a:t>的等价变换 </a:t>
            </a:r>
            <a:endParaRPr lang="zh-CN" altLang="en-US" b="1" dirty="0">
              <a:ea typeface="黑体" panose="02010609060101010101" charset="-122"/>
            </a:endParaRPr>
          </a:p>
        </p:txBody>
      </p:sp>
      <p:pic>
        <p:nvPicPr>
          <p:cNvPr id="52229" name="Picture 3" descr="C:\形式语言\教参\tu\xs41.t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2525713"/>
            <a:ext cx="7696200" cy="35702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66" name="Rectangle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9600"/>
          </a:xfrm>
          <a:ln/>
        </p:spPr>
        <p:txBody>
          <a:bodyPr wrap="square" lIns="91440" tIns="45720" rIns="91440" bIns="45720" anchor="t"/>
          <a:p>
            <a:r>
              <a:rPr lang="zh-CN" altLang="en-US" b="1" dirty="0">
                <a:ea typeface="黑体" panose="02010609060101010101" charset="-122"/>
              </a:rPr>
              <a:t>例 </a:t>
            </a:r>
            <a:r>
              <a:rPr lang="en-US" altLang="zh-CN" b="1" dirty="0">
                <a:ea typeface="黑体" panose="02010609060101010101" charset="-122"/>
              </a:rPr>
              <a:t>4-3 </a:t>
            </a:r>
            <a:r>
              <a:rPr lang="en-US" altLang="zh-CN" b="1" dirty="0">
                <a:latin typeface="Times New Roman" panose="02020603050405020304" charset="0"/>
              </a:rPr>
              <a:t> </a:t>
            </a:r>
            <a:r>
              <a:rPr lang="zh-CN" altLang="en-US" b="1" dirty="0">
                <a:latin typeface="宋体" panose="02010600030101010101" pitchFamily="2" charset="-122"/>
              </a:rPr>
              <a:t>构造与 </a:t>
            </a:r>
            <a:r>
              <a:rPr lang="en-US" altLang="zh-CN" b="1" dirty="0">
                <a:latin typeface="Times New Roman" panose="02020603050405020304" charset="0"/>
              </a:rPr>
              <a:t>(0+1)</a:t>
            </a:r>
            <a:r>
              <a:rPr lang="en-US" altLang="zh-CN" b="1" baseline="30000" dirty="0">
                <a:latin typeface="Times New Roman" panose="02020603050405020304" charset="0"/>
              </a:rPr>
              <a:t>*</a:t>
            </a:r>
            <a:r>
              <a:rPr lang="en-US" altLang="zh-CN" b="1" dirty="0">
                <a:latin typeface="Times New Roman" panose="02020603050405020304" charset="0"/>
              </a:rPr>
              <a:t>0+(00)</a:t>
            </a:r>
            <a:r>
              <a:rPr lang="en-US" altLang="zh-CN" b="1" baseline="30000" dirty="0">
                <a:latin typeface="Times New Roman" panose="02020603050405020304" charset="0"/>
              </a:rPr>
              <a:t>*</a:t>
            </a:r>
            <a:r>
              <a:rPr lang="zh-CN" altLang="en-US" b="1" dirty="0">
                <a:latin typeface="宋体" panose="02010600030101010101" pitchFamily="2" charset="-122"/>
              </a:rPr>
              <a:t>等价的</a:t>
            </a:r>
            <a:r>
              <a:rPr lang="en-US" altLang="zh-CN" b="1" dirty="0">
                <a:latin typeface="Times New Roman" panose="02020603050405020304" charset="0"/>
              </a:rPr>
              <a:t>FA</a:t>
            </a:r>
            <a:r>
              <a:rPr lang="zh-CN" altLang="en-US" b="1" dirty="0">
                <a:latin typeface="Times New Roman" panose="02020603050405020304" charset="0"/>
              </a:rPr>
              <a:t>。</a:t>
            </a:r>
            <a:r>
              <a:rPr lang="zh-CN" altLang="en-US" b="1" dirty="0"/>
              <a:t> </a:t>
            </a:r>
            <a:endParaRPr lang="zh-CN" altLang="en-US" b="1" dirty="0"/>
          </a:p>
        </p:txBody>
      </p:sp>
      <p:pic>
        <p:nvPicPr>
          <p:cNvPr id="52231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238" y="5030788"/>
            <a:ext cx="168275" cy="160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1986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 dirty="0">
                <a:latin typeface="Arial" panose="020B0604020202020204" pitchFamily="34" charset="0"/>
              </a:rPr>
            </a:fld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4198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 dirty="0">
                <a:latin typeface="Arial" panose="020B0604020202020204" pitchFamily="34" charset="0"/>
              </a:rPr>
            </a:fld>
            <a:endParaRPr lang="en-US" altLang="zh-CN" sz="1400" dirty="0">
              <a:latin typeface="Arial" panose="020B0604020202020204" pitchFamily="34" charset="0"/>
            </a:endParaRPr>
          </a:p>
        </p:txBody>
      </p:sp>
      <p:sp>
        <p:nvSpPr>
          <p:cNvPr id="4198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r>
              <a:rPr lang="en-US" altLang="zh-CN" b="1" dirty="0">
                <a:ea typeface="黑体" panose="02010609060101010101" charset="-122"/>
              </a:rPr>
              <a:t>4.3.1 RE</a:t>
            </a:r>
            <a:r>
              <a:rPr lang="zh-CN" altLang="en-US" b="1" dirty="0">
                <a:ea typeface="黑体" panose="02010609060101010101" charset="-122"/>
              </a:rPr>
              <a:t>到</a:t>
            </a:r>
            <a:r>
              <a:rPr lang="en-US" altLang="zh-CN" b="1" dirty="0">
                <a:ea typeface="黑体" panose="02010609060101010101" charset="-122"/>
              </a:rPr>
              <a:t>FA</a:t>
            </a:r>
            <a:r>
              <a:rPr lang="zh-CN" altLang="en-US" b="1" dirty="0">
                <a:ea typeface="黑体" panose="02010609060101010101" charset="-122"/>
              </a:rPr>
              <a:t>的等价变换</a:t>
            </a:r>
            <a:endParaRPr lang="zh-CN" altLang="en-US" b="1" dirty="0">
              <a:ea typeface="黑体" panose="02010609060101010101" charset="-122"/>
            </a:endParaRPr>
          </a:p>
        </p:txBody>
      </p:sp>
      <p:sp>
        <p:nvSpPr>
          <p:cNvPr id="41989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19200"/>
          </a:xfrm>
          <a:ln/>
        </p:spPr>
        <p:txBody>
          <a:bodyPr wrap="square" lIns="91440" tIns="45720" rIns="91440" bIns="45720" anchor="t"/>
          <a:p>
            <a:r>
              <a:rPr lang="zh-CN" altLang="en-US" b="1" dirty="0">
                <a:latin typeface="宋体" panose="02010600030101010101" pitchFamily="2" charset="-122"/>
              </a:rPr>
              <a:t>按照对</a:t>
            </a:r>
            <a:r>
              <a:rPr lang="en-US" altLang="zh-CN" b="1" dirty="0">
                <a:latin typeface="Times New Roman" panose="02020603050405020304" charset="0"/>
              </a:rPr>
              <a:t>(0+1)</a:t>
            </a:r>
            <a:r>
              <a:rPr lang="en-US" altLang="zh-CN" b="1" baseline="30000" dirty="0">
                <a:latin typeface="Times New Roman" panose="02020603050405020304" charset="0"/>
              </a:rPr>
              <a:t>*</a:t>
            </a:r>
            <a:r>
              <a:rPr lang="en-US" altLang="zh-CN" b="1" dirty="0">
                <a:latin typeface="Times New Roman" panose="02020603050405020304" charset="0"/>
              </a:rPr>
              <a:t>0+(00)</a:t>
            </a:r>
            <a:r>
              <a:rPr lang="en-US" altLang="zh-CN" b="1" baseline="30000" dirty="0">
                <a:latin typeface="Times New Roman" panose="02020603050405020304" charset="0"/>
              </a:rPr>
              <a:t>*</a:t>
            </a:r>
            <a:r>
              <a:rPr lang="zh-CN" altLang="en-US" b="1" dirty="0">
                <a:latin typeface="宋体" panose="02010600030101010101" pitchFamily="2" charset="-122"/>
              </a:rPr>
              <a:t>的</a:t>
            </a:r>
            <a:r>
              <a:rPr lang="zh-CN" altLang="en-US" b="1" dirty="0">
                <a:latin typeface="Times New Roman" panose="02020603050405020304" charset="0"/>
              </a:rPr>
              <a:t>“</a:t>
            </a:r>
            <a:r>
              <a:rPr lang="zh-CN" altLang="en-US" b="1" dirty="0">
                <a:latin typeface="宋体" panose="02010600030101010101" pitchFamily="2" charset="-122"/>
              </a:rPr>
              <a:t>理解</a:t>
            </a:r>
            <a:r>
              <a:rPr lang="zh-CN" altLang="en-US" b="1" dirty="0">
                <a:latin typeface="Times New Roman" panose="02020603050405020304" charset="0"/>
              </a:rPr>
              <a:t>”</a:t>
            </a:r>
            <a:r>
              <a:rPr lang="zh-CN" altLang="en-US" b="1" dirty="0"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latin typeface="Times New Roman" panose="02020603050405020304" charset="0"/>
              </a:rPr>
              <a:t>“</a:t>
            </a:r>
            <a:r>
              <a:rPr lang="zh-CN" altLang="en-US" b="1" dirty="0">
                <a:latin typeface="宋体" panose="02010600030101010101" pitchFamily="2" charset="-122"/>
              </a:rPr>
              <a:t>直接地</a:t>
            </a:r>
            <a:r>
              <a:rPr lang="zh-CN" altLang="en-US" b="1" dirty="0">
                <a:latin typeface="Times New Roman" panose="02020603050405020304" charset="0"/>
              </a:rPr>
              <a:t>”</a:t>
            </a:r>
            <a:r>
              <a:rPr lang="zh-CN" altLang="en-US" b="1" dirty="0">
                <a:latin typeface="宋体" panose="02010600030101010101" pitchFamily="2" charset="-122"/>
              </a:rPr>
              <a:t>构造出的</a:t>
            </a:r>
            <a:r>
              <a:rPr lang="en-US" altLang="zh-CN" b="1" dirty="0">
                <a:latin typeface="Times New Roman" panose="02020603050405020304" charset="0"/>
              </a:rPr>
              <a:t>FA</a:t>
            </a:r>
            <a:r>
              <a:rPr lang="zh-CN" altLang="en-US" b="1" dirty="0">
                <a:latin typeface="Times New Roman" panose="02020603050405020304" charset="0"/>
              </a:rPr>
              <a:t>。</a:t>
            </a:r>
            <a:endParaRPr lang="zh-CN" altLang="en-US" b="1" dirty="0">
              <a:latin typeface="Times New Roman" panose="02020603050405020304" charset="0"/>
            </a:endParaRPr>
          </a:p>
        </p:txBody>
      </p:sp>
      <p:pic>
        <p:nvPicPr>
          <p:cNvPr id="41990" name="Picture 4" descr="C:\形式语言\教参\tu\xs42.t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3178175"/>
            <a:ext cx="6705600" cy="2628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301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r>
              <a:rPr lang="zh-CN" altLang="en-US" dirty="0"/>
              <a:t>练习</a:t>
            </a:r>
            <a:endParaRPr lang="zh-CN" altLang="en-US" dirty="0"/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p>
            <a:pPr marL="0" indent="0">
              <a:buNone/>
            </a:pPr>
            <a:r>
              <a:rPr lang="zh-CN" altLang="en-US" dirty="0"/>
              <a:t>将下面</a:t>
            </a:r>
            <a:r>
              <a:rPr lang="en-US" altLang="zh-CN" dirty="0"/>
              <a:t>RE</a:t>
            </a:r>
            <a:r>
              <a:rPr lang="zh-CN" altLang="en-US" dirty="0"/>
              <a:t>转换为</a:t>
            </a:r>
            <a:r>
              <a:rPr lang="en-US" altLang="zh-CN" dirty="0"/>
              <a:t>NFA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zh-CN" altLang="en-US" dirty="0"/>
              <a:t>(</a:t>
            </a:r>
            <a:r>
              <a:rPr lang="en-US" altLang="zh-CN" dirty="0"/>
              <a:t>0+1</a:t>
            </a:r>
            <a:r>
              <a:rPr lang="zh-CN" altLang="en-US" dirty="0"/>
              <a:t>)</a:t>
            </a:r>
            <a:r>
              <a:rPr lang="zh-CN" altLang="en-US" baseline="30000" dirty="0"/>
              <a:t>* </a:t>
            </a:r>
            <a:r>
              <a:rPr lang="en-US" altLang="zh-CN" dirty="0"/>
              <a:t>+</a:t>
            </a:r>
            <a:r>
              <a:rPr lang="zh-CN" altLang="en-US" dirty="0"/>
              <a:t>(</a:t>
            </a:r>
            <a:r>
              <a:rPr lang="en-US" altLang="zh-CN" dirty="0"/>
              <a:t>0+11</a:t>
            </a:r>
            <a:r>
              <a:rPr lang="zh-CN" altLang="en-US" dirty="0"/>
              <a:t>)</a:t>
            </a:r>
            <a:r>
              <a:rPr lang="zh-CN" altLang="en-US" baseline="30000" dirty="0"/>
              <a:t>*</a:t>
            </a:r>
            <a:endParaRPr lang="zh-CN" altLang="en-US" baseline="30000" dirty="0"/>
          </a:p>
        </p:txBody>
      </p:sp>
      <p:sp>
        <p:nvSpPr>
          <p:cNvPr id="43012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 dirty="0">
                <a:latin typeface="Arial" panose="020B0604020202020204" pitchFamily="34" charset="0"/>
              </a:rPr>
            </a:fld>
            <a:endParaRPr lang="zh-CN" altLang="en-US" sz="1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403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r>
              <a:rPr lang="zh-CN" altLang="en-US" dirty="0"/>
              <a:t>练习</a:t>
            </a:r>
            <a:endParaRPr lang="zh-CN" altLang="en-US" dirty="0"/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p>
            <a:pPr marL="0" indent="0">
              <a:buNone/>
            </a:pPr>
            <a:r>
              <a:rPr lang="zh-CN" altLang="en-US" dirty="0"/>
              <a:t>将下面</a:t>
            </a:r>
            <a:r>
              <a:rPr lang="en-US" altLang="zh-CN" dirty="0"/>
              <a:t>RE</a:t>
            </a:r>
            <a:r>
              <a:rPr lang="zh-CN" altLang="en-US" dirty="0"/>
              <a:t>转换为</a:t>
            </a:r>
            <a:r>
              <a:rPr lang="en-US" altLang="zh-CN" dirty="0"/>
              <a:t>NFA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00</a:t>
            </a:r>
            <a:r>
              <a:rPr lang="zh-CN" altLang="en-US" dirty="0"/>
              <a:t>(</a:t>
            </a:r>
            <a:r>
              <a:rPr lang="en-US" altLang="zh-CN" dirty="0"/>
              <a:t>0+1</a:t>
            </a:r>
            <a:r>
              <a:rPr lang="zh-CN" altLang="en-US" dirty="0"/>
              <a:t>)</a:t>
            </a:r>
            <a:r>
              <a:rPr lang="zh-CN" altLang="en-US" baseline="30000" dirty="0"/>
              <a:t>* </a:t>
            </a:r>
            <a:r>
              <a:rPr lang="en-US" altLang="zh-CN" dirty="0"/>
              <a:t>((01)</a:t>
            </a:r>
            <a:r>
              <a:rPr lang="zh-CN" altLang="en-US" baseline="30000" dirty="0"/>
              <a:t>*</a:t>
            </a:r>
            <a:r>
              <a:rPr lang="en-US" altLang="zh-CN" dirty="0"/>
              <a:t>+010)00</a:t>
            </a:r>
            <a:endParaRPr lang="zh-CN" altLang="en-US" baseline="30000" dirty="0"/>
          </a:p>
        </p:txBody>
      </p:sp>
      <p:sp>
        <p:nvSpPr>
          <p:cNvPr id="44036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 dirty="0">
                <a:latin typeface="Arial" panose="020B0604020202020204" pitchFamily="34" charset="0"/>
              </a:rPr>
            </a:fld>
            <a:endParaRPr lang="zh-CN" altLang="en-US" sz="1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 dirty="0">
                <a:latin typeface="Arial" panose="020B0604020202020204" pitchFamily="34" charset="0"/>
              </a:rPr>
            </a:fld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 dirty="0">
                <a:latin typeface="Arial" panose="020B0604020202020204" pitchFamily="34" charset="0"/>
              </a:rPr>
            </a:fld>
            <a:endParaRPr lang="en-US" altLang="zh-CN" sz="14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r>
              <a:rPr lang="en-US" altLang="zh-CN" b="1" dirty="0">
                <a:ea typeface="黑体" panose="02010609060101010101" charset="-122"/>
              </a:rPr>
              <a:t>4.</a:t>
            </a:r>
            <a:r>
              <a:rPr lang="zh-CN" altLang="en-US" b="1" dirty="0">
                <a:ea typeface="黑体" panose="02010609060101010101" charset="-122"/>
              </a:rPr>
              <a:t>１ 启示 </a:t>
            </a:r>
            <a:endParaRPr lang="zh-CN" altLang="en-US" b="1" dirty="0">
              <a:ea typeface="黑体" panose="02010609060101010101" charset="-122"/>
            </a:endParaRPr>
          </a:p>
        </p:txBody>
      </p:sp>
      <p:sp>
        <p:nvSpPr>
          <p:cNvPr id="614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p>
            <a:pPr algn="just">
              <a:lnSpc>
                <a:spcPct val="9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产生语言</a:t>
            </a:r>
            <a:r>
              <a:rPr lang="en-US" altLang="zh-CN" sz="2800" b="1" dirty="0">
                <a:latin typeface="Times New Roman" panose="02020603050405020304" charset="0"/>
              </a:rPr>
              <a:t>{a</a:t>
            </a:r>
            <a:r>
              <a:rPr lang="en-US" altLang="zh-CN" sz="2800" b="1" baseline="30000" dirty="0">
                <a:latin typeface="Times New Roman" panose="02020603050405020304" charset="0"/>
              </a:rPr>
              <a:t>n</a:t>
            </a:r>
            <a:r>
              <a:rPr lang="en-US" altLang="zh-CN" sz="2800" b="1" dirty="0">
                <a:latin typeface="Times New Roman" panose="02020603050405020304" charset="0"/>
              </a:rPr>
              <a:t>b</a:t>
            </a:r>
            <a:r>
              <a:rPr lang="en-US" altLang="zh-CN" sz="2800" b="1" baseline="30000" dirty="0">
                <a:latin typeface="Times New Roman" panose="02020603050405020304" charset="0"/>
              </a:rPr>
              <a:t>m</a:t>
            </a:r>
            <a:r>
              <a:rPr lang="en-US" altLang="zh-CN" sz="2800" b="1" dirty="0">
                <a:latin typeface="Times New Roman" panose="02020603050405020304" charset="0"/>
              </a:rPr>
              <a:t>c</a:t>
            </a:r>
            <a:r>
              <a:rPr lang="en-US" altLang="zh-CN" sz="2800" b="1" baseline="30000" dirty="0">
                <a:latin typeface="Times New Roman" panose="02020603050405020304" charset="0"/>
              </a:rPr>
              <a:t>k</a:t>
            </a:r>
            <a:r>
              <a:rPr lang="en-US" altLang="zh-CN" sz="2800" b="1" dirty="0">
                <a:latin typeface="Times New Roman" panose="02020603050405020304" charset="0"/>
              </a:rPr>
              <a:t>|n</a:t>
            </a:r>
            <a:r>
              <a:rPr lang="zh-CN" altLang="en-US" sz="2800" b="1" dirty="0">
                <a:latin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Times New Roman" panose="02020603050405020304" charset="0"/>
              </a:rPr>
              <a:t>m</a:t>
            </a:r>
            <a:r>
              <a:rPr lang="zh-CN" altLang="en-US" sz="2800" b="1" dirty="0">
                <a:latin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Times New Roman" panose="02020603050405020304" charset="0"/>
              </a:rPr>
              <a:t>k</a:t>
            </a:r>
            <a:r>
              <a:rPr lang="en-US" altLang="zh-CN" sz="2800" b="1" dirty="0">
                <a:latin typeface="宋体" panose="02010600030101010101" pitchFamily="2" charset="-122"/>
              </a:rPr>
              <a:t>≥</a:t>
            </a:r>
            <a:r>
              <a:rPr lang="en-US" altLang="zh-CN" sz="2800" b="1" dirty="0">
                <a:latin typeface="Times New Roman" panose="02020603050405020304" charset="0"/>
              </a:rPr>
              <a:t>1}</a:t>
            </a:r>
            <a:r>
              <a:rPr lang="en-US" altLang="zh-CN" sz="2800" b="1" dirty="0">
                <a:latin typeface="宋体" panose="02010600030101010101" pitchFamily="2" charset="-122"/>
              </a:rPr>
              <a:t>∪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None/>
            </a:pPr>
            <a:r>
              <a:rPr lang="en-US" altLang="zh-CN" sz="2800" b="1" dirty="0">
                <a:latin typeface="Times New Roman" panose="02020603050405020304" charset="0"/>
              </a:rPr>
              <a:t>{a</a:t>
            </a:r>
            <a:r>
              <a:rPr lang="en-US" altLang="zh-CN" sz="2800" b="1" baseline="30000" dirty="0">
                <a:latin typeface="Times New Roman" panose="02020603050405020304" charset="0"/>
              </a:rPr>
              <a:t>i</a:t>
            </a:r>
            <a:r>
              <a:rPr lang="en-US" altLang="zh-CN" sz="2800" b="1" dirty="0">
                <a:latin typeface="Times New Roman" panose="02020603050405020304" charset="0"/>
              </a:rPr>
              <a:t>c</a:t>
            </a:r>
            <a:r>
              <a:rPr lang="en-US" altLang="zh-CN" sz="2800" b="1" baseline="30000" dirty="0">
                <a:latin typeface="Times New Roman" panose="02020603050405020304" charset="0"/>
              </a:rPr>
              <a:t>n</a:t>
            </a:r>
            <a:r>
              <a:rPr lang="en-US" altLang="zh-CN" sz="2800" b="1" dirty="0">
                <a:latin typeface="Times New Roman" panose="02020603050405020304" charset="0"/>
              </a:rPr>
              <a:t>bxa</a:t>
            </a:r>
            <a:r>
              <a:rPr lang="en-US" altLang="zh-CN" sz="2800" b="1" baseline="30000" dirty="0">
                <a:latin typeface="Times New Roman" panose="02020603050405020304" charset="0"/>
              </a:rPr>
              <a:t>m</a:t>
            </a:r>
            <a:r>
              <a:rPr lang="en-US" altLang="zh-CN" sz="2800" b="1" dirty="0">
                <a:latin typeface="Times New Roman" panose="02020603050405020304" charset="0"/>
              </a:rPr>
              <a:t>|i</a:t>
            </a:r>
            <a:r>
              <a:rPr lang="en-US" altLang="zh-CN" sz="2800" b="1" dirty="0">
                <a:latin typeface="宋体" panose="02010600030101010101" pitchFamily="2" charset="-122"/>
              </a:rPr>
              <a:t>≥</a:t>
            </a:r>
            <a:r>
              <a:rPr lang="en-US" altLang="zh-CN" sz="2800" b="1" dirty="0">
                <a:latin typeface="Times New Roman" panose="02020603050405020304" charset="0"/>
              </a:rPr>
              <a:t>0</a:t>
            </a:r>
            <a:r>
              <a:rPr lang="en-US" altLang="zh-CN" sz="2800" b="1" dirty="0">
                <a:latin typeface="宋体" panose="02010600030101010101" pitchFamily="2" charset="-122"/>
              </a:rPr>
              <a:t>,</a:t>
            </a:r>
            <a:r>
              <a:rPr lang="en-US" altLang="zh-CN" sz="2800" b="1" dirty="0">
                <a:latin typeface="Times New Roman" panose="02020603050405020304" charset="0"/>
              </a:rPr>
              <a:t>n</a:t>
            </a:r>
            <a:r>
              <a:rPr lang="en-US" altLang="zh-CN" sz="2800" b="1" dirty="0">
                <a:latin typeface="宋体" panose="02010600030101010101" pitchFamily="2" charset="-122"/>
              </a:rPr>
              <a:t>≥</a:t>
            </a:r>
            <a:r>
              <a:rPr lang="en-US" altLang="zh-CN" sz="2800" b="1" dirty="0">
                <a:latin typeface="Times New Roman" panose="02020603050405020304" charset="0"/>
              </a:rPr>
              <a:t>1</a:t>
            </a:r>
            <a:r>
              <a:rPr lang="en-US" altLang="zh-CN" sz="2800" b="1" dirty="0">
                <a:latin typeface="宋体" panose="02010600030101010101" pitchFamily="2" charset="-122"/>
              </a:rPr>
              <a:t>,</a:t>
            </a:r>
            <a:r>
              <a:rPr lang="en-US" altLang="zh-CN" sz="2800" b="1" dirty="0">
                <a:latin typeface="Times New Roman" panose="02020603050405020304" charset="0"/>
              </a:rPr>
              <a:t>m</a:t>
            </a:r>
            <a:r>
              <a:rPr lang="en-US" altLang="zh-CN" sz="2800" b="1" dirty="0">
                <a:latin typeface="宋体" panose="02010600030101010101" pitchFamily="2" charset="-122"/>
              </a:rPr>
              <a:t>≥</a:t>
            </a:r>
            <a:r>
              <a:rPr lang="en-US" altLang="zh-CN" sz="2800" b="1" dirty="0">
                <a:latin typeface="Times New Roman" panose="02020603050405020304" charset="0"/>
              </a:rPr>
              <a:t>2</a:t>
            </a:r>
            <a:r>
              <a:rPr lang="en-US" altLang="zh-CN" sz="2800" b="1" dirty="0">
                <a:latin typeface="宋体" panose="02010600030101010101" pitchFamily="2" charset="-122"/>
              </a:rPr>
              <a:t>,</a:t>
            </a:r>
            <a:r>
              <a:rPr lang="en-US" altLang="zh-CN" sz="2800" b="1" dirty="0">
                <a:latin typeface="Times New Roman" panose="02020603050405020304" charset="0"/>
              </a:rPr>
              <a:t>x</a:t>
            </a:r>
            <a:r>
              <a:rPr lang="zh-CN" altLang="en-US" sz="2800" b="1" dirty="0">
                <a:latin typeface="宋体" panose="02010600030101010101" pitchFamily="2" charset="-122"/>
              </a:rPr>
              <a:t>为</a:t>
            </a:r>
            <a:r>
              <a:rPr lang="en-US" altLang="zh-CN" sz="2800" b="1" dirty="0">
                <a:latin typeface="Times New Roman" panose="02020603050405020304" charset="0"/>
              </a:rPr>
              <a:t>d</a:t>
            </a:r>
            <a:r>
              <a:rPr lang="zh-CN" altLang="en-US" sz="2800" b="1" dirty="0">
                <a:latin typeface="宋体" panose="02010600030101010101" pitchFamily="2" charset="-122"/>
              </a:rPr>
              <a:t>和</a:t>
            </a:r>
            <a:r>
              <a:rPr lang="en-US" altLang="zh-CN" sz="2800" b="1" dirty="0">
                <a:latin typeface="Times New Roman" panose="02020603050405020304" charset="0"/>
              </a:rPr>
              <a:t>e</a:t>
            </a:r>
            <a:r>
              <a:rPr lang="zh-CN" altLang="en-US" sz="2800" b="1" dirty="0">
                <a:latin typeface="宋体" panose="02010600030101010101" pitchFamily="2" charset="-122"/>
              </a:rPr>
              <a:t>组成的串</a:t>
            </a:r>
            <a:r>
              <a:rPr lang="en-US" altLang="zh-CN" sz="2800" b="1" dirty="0">
                <a:latin typeface="Times New Roman" panose="02020603050405020304" charset="0"/>
              </a:rPr>
              <a:t>}</a:t>
            </a:r>
            <a:r>
              <a:rPr lang="en-US" altLang="zh-CN" sz="2800" b="1" dirty="0"/>
              <a:t> </a:t>
            </a:r>
            <a:endParaRPr lang="en-US" altLang="zh-CN" sz="2800" b="1" dirty="0"/>
          </a:p>
          <a:p>
            <a:pPr algn="just">
              <a:lnSpc>
                <a:spcPct val="90000"/>
              </a:lnSpc>
              <a:buNone/>
            </a:pPr>
            <a:r>
              <a:rPr lang="zh-CN" altLang="en-US" sz="2800" b="1" dirty="0"/>
              <a:t>的正则文法为</a:t>
            </a:r>
            <a:endParaRPr lang="zh-CN" altLang="en-US" sz="2800" b="1" dirty="0"/>
          </a:p>
          <a:p>
            <a:pPr algn="just">
              <a:lnSpc>
                <a:spcPct val="90000"/>
              </a:lnSpc>
              <a:buNone/>
            </a:pPr>
            <a:r>
              <a:rPr lang="en-US" altLang="zh-CN" sz="2800" b="1" dirty="0">
                <a:latin typeface="Times New Roman" panose="02020603050405020304" charset="0"/>
              </a:rPr>
              <a:t>A</a:t>
            </a:r>
            <a:r>
              <a:rPr lang="en-US" altLang="zh-CN" sz="2800" b="1" dirty="0">
                <a:latin typeface="Times New Roman" panose="02020603050405020304" charset="0"/>
                <a:sym typeface="Symbol" panose="05050102010706020507" charset="2"/>
              </a:rPr>
              <a:t></a:t>
            </a:r>
            <a:r>
              <a:rPr lang="en-US" altLang="zh-CN" sz="2800" b="1" dirty="0">
                <a:latin typeface="Times New Roman" panose="02020603050405020304" charset="0"/>
              </a:rPr>
              <a:t>aA|aB|cE</a:t>
            </a:r>
            <a:endParaRPr lang="en-US" altLang="zh-CN" sz="2800" b="1" dirty="0">
              <a:latin typeface="Times New Roman" panose="02020603050405020304" charset="0"/>
            </a:endParaRPr>
          </a:p>
          <a:p>
            <a:pPr algn="just">
              <a:lnSpc>
                <a:spcPct val="90000"/>
              </a:lnSpc>
              <a:buNone/>
            </a:pPr>
            <a:r>
              <a:rPr lang="en-US" altLang="zh-CN" sz="2800" b="1" dirty="0">
                <a:latin typeface="Times New Roman" panose="02020603050405020304" charset="0"/>
              </a:rPr>
              <a:t>B</a:t>
            </a:r>
            <a:r>
              <a:rPr lang="en-US" altLang="zh-CN" sz="2800" b="1" dirty="0">
                <a:latin typeface="Times New Roman" panose="02020603050405020304" charset="0"/>
                <a:sym typeface="Symbol" panose="05050102010706020507" charset="2"/>
              </a:rPr>
              <a:t></a:t>
            </a:r>
            <a:r>
              <a:rPr lang="en-US" altLang="zh-CN" sz="2800" b="1" dirty="0">
                <a:latin typeface="Times New Roman" panose="02020603050405020304" charset="0"/>
              </a:rPr>
              <a:t>bB|bC</a:t>
            </a:r>
            <a:endParaRPr lang="en-US" altLang="zh-CN" sz="2800" b="1" dirty="0">
              <a:latin typeface="Times New Roman" panose="02020603050405020304" charset="0"/>
            </a:endParaRPr>
          </a:p>
          <a:p>
            <a:pPr algn="just">
              <a:lnSpc>
                <a:spcPct val="90000"/>
              </a:lnSpc>
              <a:buNone/>
            </a:pPr>
            <a:r>
              <a:rPr lang="en-US" altLang="zh-CN" sz="2800" b="1" dirty="0">
                <a:latin typeface="Times New Roman" panose="02020603050405020304" charset="0"/>
              </a:rPr>
              <a:t>C</a:t>
            </a:r>
            <a:r>
              <a:rPr lang="en-US" altLang="zh-CN" sz="2800" b="1" dirty="0">
                <a:latin typeface="Times New Roman" panose="02020603050405020304" charset="0"/>
                <a:sym typeface="Symbol" panose="05050102010706020507" charset="2"/>
              </a:rPr>
              <a:t></a:t>
            </a:r>
            <a:r>
              <a:rPr lang="en-US" altLang="zh-CN" sz="2800" b="1" dirty="0">
                <a:latin typeface="Times New Roman" panose="02020603050405020304" charset="0"/>
              </a:rPr>
              <a:t>cC|c</a:t>
            </a:r>
            <a:endParaRPr lang="en-US" altLang="zh-CN" sz="2800" b="1" dirty="0">
              <a:latin typeface="Times New Roman" panose="02020603050405020304" charset="0"/>
            </a:endParaRPr>
          </a:p>
          <a:p>
            <a:pPr algn="just">
              <a:lnSpc>
                <a:spcPct val="90000"/>
              </a:lnSpc>
              <a:buNone/>
            </a:pPr>
            <a:r>
              <a:rPr lang="en-US" altLang="zh-CN" sz="2800" b="1" dirty="0">
                <a:latin typeface="Times New Roman" panose="02020603050405020304" charset="0"/>
              </a:rPr>
              <a:t>E </a:t>
            </a:r>
            <a:r>
              <a:rPr lang="en-US" altLang="zh-CN" sz="2800" b="1" dirty="0">
                <a:latin typeface="Times New Roman" panose="02020603050405020304" charset="0"/>
                <a:sym typeface="Symbol" panose="05050102010706020507" charset="2"/>
              </a:rPr>
              <a:t></a:t>
            </a:r>
            <a:r>
              <a:rPr lang="en-US" altLang="zh-CN" sz="2800" b="1" dirty="0">
                <a:latin typeface="Times New Roman" panose="02020603050405020304" charset="0"/>
              </a:rPr>
              <a:t>cE|bF</a:t>
            </a:r>
            <a:endParaRPr lang="en-US" altLang="zh-CN" sz="2800" b="1" dirty="0">
              <a:latin typeface="Times New Roman" panose="02020603050405020304" charset="0"/>
            </a:endParaRPr>
          </a:p>
          <a:p>
            <a:pPr algn="just">
              <a:lnSpc>
                <a:spcPct val="90000"/>
              </a:lnSpc>
              <a:buNone/>
            </a:pPr>
            <a:r>
              <a:rPr lang="en-US" altLang="zh-CN" sz="2800" b="1" dirty="0">
                <a:latin typeface="Times New Roman" panose="02020603050405020304" charset="0"/>
              </a:rPr>
              <a:t>F</a:t>
            </a:r>
            <a:r>
              <a:rPr lang="en-US" altLang="zh-CN" sz="2800" b="1" dirty="0">
                <a:latin typeface="Times New Roman" panose="02020603050405020304" charset="0"/>
                <a:sym typeface="Symbol" panose="05050102010706020507" charset="2"/>
              </a:rPr>
              <a:t></a:t>
            </a:r>
            <a:r>
              <a:rPr lang="en-US" altLang="zh-CN" sz="2800" b="1" dirty="0">
                <a:latin typeface="Times New Roman" panose="02020603050405020304" charset="0"/>
              </a:rPr>
              <a:t>dF|eF|aH</a:t>
            </a:r>
            <a:endParaRPr lang="en-US" altLang="zh-CN" sz="2800" b="1" dirty="0">
              <a:latin typeface="Times New Roman" panose="02020603050405020304" charset="0"/>
            </a:endParaRPr>
          </a:p>
          <a:p>
            <a:pPr algn="just">
              <a:lnSpc>
                <a:spcPct val="90000"/>
              </a:lnSpc>
              <a:buNone/>
            </a:pPr>
            <a:r>
              <a:rPr lang="en-US" altLang="zh-CN" sz="2800" b="1" dirty="0">
                <a:latin typeface="Times New Roman" panose="02020603050405020304" charset="0"/>
              </a:rPr>
              <a:t>H</a:t>
            </a:r>
            <a:r>
              <a:rPr lang="en-US" altLang="zh-CN" sz="2800" b="1" dirty="0">
                <a:latin typeface="Times New Roman" panose="02020603050405020304" charset="0"/>
                <a:sym typeface="Symbol" panose="05050102010706020507" charset="2"/>
              </a:rPr>
              <a:t></a:t>
            </a:r>
            <a:r>
              <a:rPr lang="en-US" altLang="zh-CN" sz="2800" b="1" dirty="0">
                <a:latin typeface="Times New Roman" panose="02020603050405020304" charset="0"/>
              </a:rPr>
              <a:t>aH|a</a:t>
            </a:r>
            <a:endParaRPr lang="en-US" altLang="zh-CN" sz="2800" b="1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505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r>
              <a:rPr lang="zh-CN" altLang="en-US" dirty="0"/>
              <a:t>练习</a:t>
            </a:r>
            <a:endParaRPr lang="zh-CN" altLang="en-US" dirty="0"/>
          </a:p>
        </p:txBody>
      </p:sp>
      <p:sp>
        <p:nvSpPr>
          <p:cNvPr id="45059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p>
            <a:pPr marL="0" indent="0">
              <a:buNone/>
            </a:pPr>
            <a:r>
              <a:rPr lang="zh-CN" altLang="en-US" dirty="0"/>
              <a:t>将下面</a:t>
            </a:r>
            <a:r>
              <a:rPr lang="en-US" altLang="zh-CN" dirty="0"/>
              <a:t>RE</a:t>
            </a:r>
            <a:r>
              <a:rPr lang="zh-CN" altLang="en-US" dirty="0"/>
              <a:t>转换为</a:t>
            </a:r>
            <a:r>
              <a:rPr lang="en-US" altLang="zh-CN" dirty="0"/>
              <a:t>NFA</a:t>
            </a:r>
            <a:r>
              <a:rPr lang="zh-CN" altLang="en-US" dirty="0"/>
              <a:t>：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         ((0+1)(0+1))*+((0+1)(0+1)(0+1))*</a:t>
            </a:r>
            <a:endParaRPr lang="en-US" altLang="zh-CN" dirty="0"/>
          </a:p>
        </p:txBody>
      </p:sp>
      <p:sp>
        <p:nvSpPr>
          <p:cNvPr id="45060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 dirty="0">
                <a:latin typeface="Arial" panose="020B0604020202020204" pitchFamily="34" charset="0"/>
              </a:rPr>
            </a:fld>
            <a:endParaRPr lang="zh-CN" altLang="en-US" sz="1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6082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 dirty="0">
                <a:latin typeface="Arial" panose="020B0604020202020204" pitchFamily="34" charset="0"/>
              </a:rPr>
            </a:fld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46083" name="Rectangle 2"/>
          <p:cNvSpPr>
            <a:spLocks noGrp="1"/>
          </p:cNvSpPr>
          <p:nvPr/>
        </p:nvSpPr>
        <p:spPr>
          <a:xfrm>
            <a:off x="584200" y="401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/>
            <a:r>
              <a:rPr lang="en-US" altLang="zh-CN" sz="4400" b="1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charset="-122"/>
              </a:rPr>
              <a:t>4.3.2 RL</a:t>
            </a:r>
            <a:r>
              <a:rPr lang="zh-CN" altLang="en-US" sz="4400" b="1" dirty="0">
                <a:solidFill>
                  <a:schemeClr val="tx2"/>
                </a:solidFill>
                <a:latin typeface="Times New Roman" panose="02020603050405020304" charset="0"/>
                <a:ea typeface="黑体" panose="02010609060101010101" charset="-122"/>
              </a:rPr>
              <a:t>可以用</a:t>
            </a:r>
            <a:r>
              <a:rPr lang="en-US" altLang="zh-CN" sz="4400" b="1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charset="-122"/>
              </a:rPr>
              <a:t>RE</a:t>
            </a:r>
            <a:r>
              <a:rPr lang="zh-CN" altLang="en-US" sz="4400" b="1" dirty="0">
                <a:solidFill>
                  <a:schemeClr val="tx2"/>
                </a:solidFill>
                <a:latin typeface="Times New Roman" panose="02020603050405020304" charset="0"/>
                <a:ea typeface="黑体" panose="02010609060101010101" charset="-122"/>
              </a:rPr>
              <a:t>表示 </a:t>
            </a:r>
            <a:endParaRPr lang="zh-CN" altLang="en-US" sz="4400" b="1" dirty="0">
              <a:solidFill>
                <a:schemeClr val="tx2"/>
              </a:solidFill>
              <a:latin typeface="Times New Roman" panose="02020603050405020304" charset="0"/>
              <a:ea typeface="黑体" panose="02010609060101010101" charset="-122"/>
            </a:endParaRPr>
          </a:p>
        </p:txBody>
      </p:sp>
      <p:pic>
        <p:nvPicPr>
          <p:cNvPr id="46084" name="图片 228355" descr="C:\形式语言\教参\tu\xs11.t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0" y="1806575"/>
            <a:ext cx="6705600" cy="2427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3012" name="文本框 5"/>
          <p:cNvSpPr txBox="1"/>
          <p:nvPr/>
        </p:nvSpPr>
        <p:spPr>
          <a:xfrm>
            <a:off x="3975100" y="4797425"/>
            <a:ext cx="14478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aa</a:t>
            </a:r>
            <a:r>
              <a:rPr lang="en-US" altLang="zh-CN" sz="2800" b="1" baseline="30000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*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(c+d)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7106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 dirty="0">
                <a:latin typeface="Arial" panose="020B0604020202020204" pitchFamily="34" charset="0"/>
              </a:rPr>
            </a:fld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47107" name="Rectangle 2"/>
          <p:cNvSpPr>
            <a:spLocks noGrp="1"/>
          </p:cNvSpPr>
          <p:nvPr/>
        </p:nvSpPr>
        <p:spPr>
          <a:xfrm>
            <a:off x="584200" y="401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/>
            <a:r>
              <a:rPr lang="en-US" altLang="zh-CN" sz="4400" b="1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charset="-122"/>
              </a:rPr>
              <a:t>4.3.2 RL</a:t>
            </a:r>
            <a:r>
              <a:rPr lang="zh-CN" altLang="en-US" sz="4400" b="1" dirty="0">
                <a:solidFill>
                  <a:schemeClr val="tx2"/>
                </a:solidFill>
                <a:latin typeface="Times New Roman" panose="02020603050405020304" charset="0"/>
                <a:ea typeface="黑体" panose="02010609060101010101" charset="-122"/>
              </a:rPr>
              <a:t>可以用</a:t>
            </a:r>
            <a:r>
              <a:rPr lang="en-US" altLang="zh-CN" sz="4400" b="1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charset="-122"/>
              </a:rPr>
              <a:t>RE</a:t>
            </a:r>
            <a:r>
              <a:rPr lang="zh-CN" altLang="en-US" sz="4400" b="1" dirty="0">
                <a:solidFill>
                  <a:schemeClr val="tx2"/>
                </a:solidFill>
                <a:latin typeface="Times New Roman" panose="02020603050405020304" charset="0"/>
                <a:ea typeface="黑体" panose="02010609060101010101" charset="-122"/>
              </a:rPr>
              <a:t>表示 </a:t>
            </a:r>
            <a:endParaRPr lang="zh-CN" altLang="en-US" sz="4400" b="1" dirty="0">
              <a:solidFill>
                <a:schemeClr val="tx2"/>
              </a:solidFill>
              <a:latin typeface="Times New Roman" panose="02020603050405020304" charset="0"/>
              <a:ea typeface="黑体" panose="02010609060101010101" charset="-122"/>
            </a:endParaRPr>
          </a:p>
        </p:txBody>
      </p:sp>
      <p:sp>
        <p:nvSpPr>
          <p:cNvPr id="44035" name="文本框 5"/>
          <p:cNvSpPr txBox="1"/>
          <p:nvPr/>
        </p:nvSpPr>
        <p:spPr>
          <a:xfrm>
            <a:off x="3132138" y="4832350"/>
            <a:ext cx="3133725" cy="517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(0+1)</a:t>
            </a:r>
            <a:r>
              <a:rPr lang="en-US" altLang="zh-CN" sz="2800" b="1" baseline="30000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*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(00+11)(0+1)</a:t>
            </a:r>
            <a:r>
              <a:rPr lang="en-US" altLang="zh-CN" sz="2800" b="1" baseline="30000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*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pic>
        <p:nvPicPr>
          <p:cNvPr id="47109" name="图片 284675" descr="C:\形式语言\教参\tu\xs19.t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100" y="1677988"/>
            <a:ext cx="7543800" cy="2667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8130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 dirty="0">
                <a:latin typeface="Arial" panose="020B0604020202020204" pitchFamily="34" charset="0"/>
              </a:rPr>
            </a:fld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48131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 dirty="0">
                <a:latin typeface="Arial" panose="020B0604020202020204" pitchFamily="34" charset="0"/>
              </a:rPr>
            </a:fld>
            <a:endParaRPr lang="en-US" altLang="zh-CN" sz="1400" dirty="0">
              <a:latin typeface="Arial" panose="020B0604020202020204" pitchFamily="34" charset="0"/>
            </a:endParaRPr>
          </a:p>
        </p:txBody>
      </p:sp>
      <p:sp>
        <p:nvSpPr>
          <p:cNvPr id="4813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r>
              <a:rPr lang="en-US" altLang="zh-CN" b="1" dirty="0">
                <a:ea typeface="黑体" panose="02010609060101010101" charset="-122"/>
              </a:rPr>
              <a:t>4.3.2 RL</a:t>
            </a:r>
            <a:r>
              <a:rPr lang="zh-CN" altLang="en-US" b="1" dirty="0">
                <a:ea typeface="黑体" panose="02010609060101010101" charset="-122"/>
              </a:rPr>
              <a:t>可以用</a:t>
            </a:r>
            <a:r>
              <a:rPr lang="en-US" altLang="zh-CN" b="1" dirty="0">
                <a:ea typeface="黑体" panose="02010609060101010101" charset="-122"/>
              </a:rPr>
              <a:t>RE</a:t>
            </a:r>
            <a:r>
              <a:rPr lang="zh-CN" altLang="en-US" b="1" dirty="0">
                <a:ea typeface="黑体" panose="02010609060101010101" charset="-122"/>
              </a:rPr>
              <a:t>表示 </a:t>
            </a:r>
            <a:endParaRPr lang="zh-CN" altLang="en-US" b="1" dirty="0">
              <a:ea typeface="黑体" panose="02010609060101010101" charset="-122"/>
            </a:endParaRPr>
          </a:p>
        </p:txBody>
      </p:sp>
      <p:sp>
        <p:nvSpPr>
          <p:cNvPr id="4813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p>
            <a:pPr>
              <a:spcBef>
                <a:spcPct val="60000"/>
              </a:spcBef>
            </a:pPr>
            <a:r>
              <a:rPr lang="zh-CN" altLang="en-US" b="1" dirty="0">
                <a:latin typeface="宋体" panose="02010600030101010101" pitchFamily="2" charset="-122"/>
              </a:rPr>
              <a:t>计算</a:t>
            </a:r>
            <a:r>
              <a:rPr lang="en-US" altLang="zh-CN" b="1" dirty="0">
                <a:latin typeface="Times New Roman" panose="02020603050405020304" charset="0"/>
              </a:rPr>
              <a:t>DFA</a:t>
            </a:r>
            <a:r>
              <a:rPr lang="zh-CN" altLang="en-US" b="1" dirty="0">
                <a:latin typeface="宋体" panose="02010600030101010101" pitchFamily="2" charset="-122"/>
              </a:rPr>
              <a:t>的每个状态对应的集合</a:t>
            </a:r>
            <a:r>
              <a:rPr lang="en-US" altLang="zh-CN" b="1" dirty="0">
                <a:latin typeface="Times New Roman" panose="02020603050405020304" charset="0"/>
              </a:rPr>
              <a:t>——</a:t>
            </a:r>
            <a:r>
              <a:rPr lang="zh-CN" altLang="en-US" b="1" dirty="0">
                <a:latin typeface="宋体" panose="02010600030101010101" pitchFamily="2" charset="-122"/>
              </a:rPr>
              <a:t>字母表的克林闭包的等价分类，是具有启发意义的。</a:t>
            </a:r>
            <a:r>
              <a:rPr lang="zh-CN" altLang="en-US" b="1" dirty="0"/>
              <a:t> </a:t>
            </a:r>
            <a:endParaRPr lang="zh-CN" altLang="en-US" b="1" dirty="0"/>
          </a:p>
          <a:p>
            <a:pPr>
              <a:spcBef>
                <a:spcPct val="60000"/>
              </a:spcBef>
            </a:pPr>
            <a:r>
              <a:rPr lang="zh-CN" altLang="en-US" b="1" dirty="0">
                <a:latin typeface="宋体" panose="02010600030101010101" pitchFamily="2" charset="-122"/>
              </a:rPr>
              <a:t>这个计算过程难以</a:t>
            </a:r>
            <a:r>
              <a:rPr lang="zh-CN" altLang="en-US" b="1" dirty="0">
                <a:latin typeface="Times New Roman" panose="02020603050405020304" charset="0"/>
              </a:rPr>
              <a:t>“</a:t>
            </a:r>
            <a:r>
              <a:rPr lang="zh-CN" altLang="en-US" b="1" dirty="0">
                <a:latin typeface="宋体" panose="02010600030101010101" pitchFamily="2" charset="-122"/>
              </a:rPr>
              <a:t>机械</a:t>
            </a:r>
            <a:r>
              <a:rPr lang="zh-CN" altLang="en-US" b="1" dirty="0">
                <a:latin typeface="Times New Roman" panose="02020603050405020304" charset="0"/>
              </a:rPr>
              <a:t>”</a:t>
            </a:r>
            <a:r>
              <a:rPr lang="zh-CN" altLang="en-US" b="1" dirty="0">
                <a:latin typeface="宋体" panose="02010600030101010101" pitchFamily="2" charset="-122"/>
              </a:rPr>
              <a:t>地进行。</a:t>
            </a:r>
            <a:r>
              <a:rPr lang="zh-CN" altLang="en-US" b="1" dirty="0"/>
              <a:t> </a:t>
            </a:r>
            <a:endParaRPr lang="zh-CN" altLang="en-US" b="1" dirty="0"/>
          </a:p>
          <a:p>
            <a:pPr>
              <a:spcBef>
                <a:spcPct val="60000"/>
              </a:spcBef>
            </a:pPr>
            <a:r>
              <a:rPr lang="zh-CN" altLang="en-US" b="1" dirty="0">
                <a:latin typeface="Times New Roman" panose="02020603050405020304" charset="0"/>
              </a:rPr>
              <a:t>计算</a:t>
            </a:r>
            <a:r>
              <a:rPr lang="en-US" altLang="zh-CN" b="1" dirty="0">
                <a:latin typeface="Times New Roman" panose="02020603050405020304" charset="0"/>
              </a:rPr>
              <a:t>q</a:t>
            </a:r>
            <a:r>
              <a:rPr lang="en-US" altLang="zh-CN" b="1" baseline="-25000" dirty="0">
                <a:latin typeface="Times New Roman" panose="02020603050405020304" charset="0"/>
              </a:rPr>
              <a:t>1</a:t>
            </a:r>
            <a:r>
              <a:rPr lang="zh-CN" altLang="en-US" b="1" dirty="0">
                <a:latin typeface="Times New Roman" panose="02020603050405020304" charset="0"/>
              </a:rPr>
              <a:t>到</a:t>
            </a:r>
            <a:r>
              <a:rPr lang="en-US" altLang="zh-CN" b="1" dirty="0">
                <a:latin typeface="Times New Roman" panose="02020603050405020304" charset="0"/>
              </a:rPr>
              <a:t>q</a:t>
            </a:r>
            <a:r>
              <a:rPr lang="en-US" altLang="zh-CN" b="1" baseline="-25000" dirty="0">
                <a:latin typeface="Times New Roman" panose="02020603050405020304" charset="0"/>
              </a:rPr>
              <a:t>2</a:t>
            </a:r>
            <a:r>
              <a:rPr lang="zh-CN" altLang="en-US" b="1" dirty="0">
                <a:latin typeface="Times New Roman" panose="02020603050405020304" charset="0"/>
              </a:rPr>
              <a:t>的一类串的集合：</a:t>
            </a:r>
            <a:r>
              <a:rPr lang="en-US" altLang="zh-CN" b="1" dirty="0">
                <a:latin typeface="Times New Roman" panose="02020603050405020304" charset="0"/>
              </a:rPr>
              <a:t>R</a:t>
            </a:r>
            <a:r>
              <a:rPr lang="en-US" altLang="zh-CN" b="1" baseline="30000" dirty="0">
                <a:latin typeface="Times New Roman" panose="02020603050405020304" charset="0"/>
              </a:rPr>
              <a:t>k</a:t>
            </a:r>
            <a:r>
              <a:rPr lang="en-US" altLang="zh-CN" b="1" baseline="-30000" dirty="0">
                <a:latin typeface="Times New Roman" panose="02020603050405020304" charset="0"/>
              </a:rPr>
              <a:t>ij</a:t>
            </a:r>
            <a:r>
              <a:rPr lang="en-US" altLang="zh-CN" b="1" dirty="0"/>
              <a:t> </a:t>
            </a:r>
            <a:r>
              <a:rPr lang="zh-CN" altLang="en-US" b="1" dirty="0"/>
              <a:t>。</a:t>
            </a:r>
            <a:endParaRPr lang="zh-CN" altLang="en-US" b="1" dirty="0"/>
          </a:p>
          <a:p>
            <a:pPr>
              <a:spcBef>
                <a:spcPct val="60000"/>
              </a:spcBef>
            </a:pPr>
            <a:r>
              <a:rPr lang="zh-CN" altLang="en-US" b="1" dirty="0"/>
              <a:t>图上作业法。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915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 dirty="0">
                <a:latin typeface="Arial" panose="020B0604020202020204" pitchFamily="34" charset="0"/>
              </a:rPr>
            </a:fld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4915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 dirty="0">
                <a:latin typeface="Arial" panose="020B0604020202020204" pitchFamily="34" charset="0"/>
              </a:rPr>
            </a:fld>
            <a:endParaRPr lang="en-US" altLang="zh-CN" sz="1400" dirty="0">
              <a:latin typeface="Arial" panose="020B0604020202020204" pitchFamily="34" charset="0"/>
            </a:endParaRPr>
          </a:p>
        </p:txBody>
      </p:sp>
      <p:sp>
        <p:nvSpPr>
          <p:cNvPr id="4915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r>
              <a:rPr lang="en-US" altLang="zh-CN" b="1" dirty="0">
                <a:ea typeface="黑体" panose="02010609060101010101" charset="-122"/>
              </a:rPr>
              <a:t>4.3.2 RL</a:t>
            </a:r>
            <a:r>
              <a:rPr lang="zh-CN" altLang="en-US" b="1" dirty="0">
                <a:ea typeface="黑体" panose="02010609060101010101" charset="-122"/>
              </a:rPr>
              <a:t>可以用</a:t>
            </a:r>
            <a:r>
              <a:rPr lang="en-US" altLang="zh-CN" b="1" dirty="0">
                <a:ea typeface="黑体" panose="02010609060101010101" charset="-122"/>
              </a:rPr>
              <a:t>RE</a:t>
            </a:r>
            <a:r>
              <a:rPr lang="zh-CN" altLang="en-US" b="1" dirty="0">
                <a:ea typeface="黑体" panose="02010609060101010101" charset="-122"/>
              </a:rPr>
              <a:t>表示</a:t>
            </a:r>
            <a:endParaRPr lang="zh-CN" altLang="en-US" b="1" dirty="0">
              <a:ea typeface="黑体" panose="02010609060101010101" charset="-122"/>
            </a:endParaRPr>
          </a:p>
        </p:txBody>
      </p:sp>
      <p:sp>
        <p:nvSpPr>
          <p:cNvPr id="49157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267200"/>
          </a:xfrm>
          <a:ln/>
        </p:spPr>
        <p:txBody>
          <a:bodyPr wrap="square" lIns="91440" tIns="45720" rIns="91440" bIns="45720" anchor="t"/>
          <a:p>
            <a:pPr>
              <a:spcBef>
                <a:spcPct val="80000"/>
              </a:spcBef>
              <a:buNone/>
            </a:pPr>
            <a:r>
              <a:rPr lang="zh-CN" altLang="en-US" sz="3600" b="1" dirty="0">
                <a:latin typeface="Times New Roman" panose="02020603050405020304" charset="0"/>
                <a:ea typeface="黑体" panose="02010609060101010101" charset="-122"/>
              </a:rPr>
              <a:t>定理</a:t>
            </a:r>
            <a:r>
              <a:rPr lang="en-US" altLang="zh-CN" sz="3600" b="1" dirty="0">
                <a:latin typeface="Times New Roman" panose="02020603050405020304" charset="0"/>
                <a:ea typeface="黑体" panose="02010609060101010101" charset="-122"/>
              </a:rPr>
              <a:t>4-2</a:t>
            </a:r>
            <a:r>
              <a:rPr lang="en-US" altLang="zh-CN" sz="3600" b="1" dirty="0">
                <a:latin typeface="Times New Roman" panose="02020603050405020304" charset="0"/>
              </a:rPr>
              <a:t>  RL</a:t>
            </a:r>
            <a:r>
              <a:rPr lang="zh-CN" altLang="en-US" sz="3600" b="1" dirty="0">
                <a:latin typeface="Times New Roman" panose="02020603050405020304" charset="0"/>
              </a:rPr>
              <a:t>可以用</a:t>
            </a:r>
            <a:r>
              <a:rPr lang="en-US" altLang="zh-CN" sz="3600" b="1" dirty="0">
                <a:latin typeface="Times New Roman" panose="02020603050405020304" charset="0"/>
              </a:rPr>
              <a:t>RE</a:t>
            </a:r>
            <a:r>
              <a:rPr lang="zh-CN" altLang="en-US" sz="3600" b="1" dirty="0">
                <a:latin typeface="Times New Roman" panose="02020603050405020304" charset="0"/>
              </a:rPr>
              <a:t>表示。</a:t>
            </a:r>
            <a:endParaRPr lang="zh-CN" altLang="en-US" sz="3600" b="1" dirty="0">
              <a:latin typeface="Times New Roman" panose="02020603050405020304" charset="0"/>
            </a:endParaRPr>
          </a:p>
          <a:p>
            <a:pPr algn="just">
              <a:spcBef>
                <a:spcPct val="80000"/>
              </a:spcBef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设</a:t>
            </a:r>
            <a:r>
              <a:rPr lang="en-US" altLang="zh-CN" b="1" dirty="0">
                <a:latin typeface="Times New Roman" panose="02020603050405020304" charset="0"/>
              </a:rPr>
              <a:t>DFA </a:t>
            </a:r>
            <a:endParaRPr lang="en-US" altLang="zh-CN" b="1" dirty="0">
              <a:latin typeface="Times New Roman" panose="02020603050405020304" charset="0"/>
            </a:endParaRPr>
          </a:p>
          <a:p>
            <a:pPr algn="ctr">
              <a:spcBef>
                <a:spcPct val="80000"/>
              </a:spcBef>
              <a:buNone/>
            </a:pPr>
            <a:r>
              <a:rPr lang="en-US" altLang="zh-CN" b="1" dirty="0">
                <a:latin typeface="Times New Roman" panose="02020603050405020304" charset="0"/>
              </a:rPr>
              <a:t>M=({q</a:t>
            </a:r>
            <a:r>
              <a:rPr lang="en-US" altLang="zh-CN" b="1" baseline="-30000" dirty="0">
                <a:latin typeface="Times New Roman" panose="02020603050405020304" charset="0"/>
              </a:rPr>
              <a:t>1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charset="0"/>
              </a:rPr>
              <a:t>q</a:t>
            </a:r>
            <a:r>
              <a:rPr lang="en-US" altLang="zh-CN" b="1" baseline="-30000" dirty="0">
                <a:latin typeface="Times New Roman" panose="02020603050405020304" charset="0"/>
              </a:rPr>
              <a:t>2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charset="0"/>
              </a:rPr>
              <a:t>…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charset="0"/>
              </a:rPr>
              <a:t>q</a:t>
            </a:r>
            <a:r>
              <a:rPr lang="en-US" altLang="zh-CN" b="1" baseline="-30000" dirty="0">
                <a:latin typeface="Times New Roman" panose="02020603050405020304" charset="0"/>
              </a:rPr>
              <a:t>n</a:t>
            </a:r>
            <a:r>
              <a:rPr lang="en-US" altLang="zh-CN" b="1" dirty="0">
                <a:latin typeface="Times New Roman" panose="02020603050405020304" charset="0"/>
              </a:rPr>
              <a:t>}</a:t>
            </a:r>
            <a:r>
              <a:rPr lang="zh-CN" altLang="en-US" b="1" dirty="0">
                <a:latin typeface="宋体" panose="02010600030101010101" pitchFamily="2" charset="-122"/>
              </a:rPr>
              <a:t>，∑，</a:t>
            </a:r>
            <a:r>
              <a:rPr lang="en-US" altLang="zh-CN" b="1" dirty="0">
                <a:latin typeface="宋体" panose="02010600030101010101" pitchFamily="2" charset="-122"/>
              </a:rPr>
              <a:t>δ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charset="0"/>
              </a:rPr>
              <a:t>q</a:t>
            </a:r>
            <a:r>
              <a:rPr lang="en-US" altLang="zh-CN" b="1" baseline="-30000" dirty="0">
                <a:latin typeface="Times New Roman" panose="02020603050405020304" charset="0"/>
              </a:rPr>
              <a:t>1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charset="0"/>
              </a:rPr>
              <a:t>F)</a:t>
            </a:r>
            <a:endParaRPr lang="en-US" altLang="zh-CN" b="1" dirty="0">
              <a:latin typeface="Times New Roman" panose="02020603050405020304" charset="0"/>
            </a:endParaRPr>
          </a:p>
          <a:p>
            <a:pPr algn="just">
              <a:spcBef>
                <a:spcPct val="80000"/>
              </a:spcBef>
              <a:buNone/>
            </a:pPr>
            <a:r>
              <a:rPr lang="en-US" altLang="zh-CN" b="1" dirty="0">
                <a:latin typeface="Times New Roman" panose="02020603050405020304" charset="0"/>
              </a:rPr>
              <a:t>R</a:t>
            </a:r>
            <a:r>
              <a:rPr lang="en-US" altLang="zh-CN" b="1" baseline="30000" dirty="0">
                <a:latin typeface="Times New Roman" panose="02020603050405020304" charset="0"/>
              </a:rPr>
              <a:t>k</a:t>
            </a:r>
            <a:r>
              <a:rPr lang="en-US" altLang="zh-CN" b="1" baseline="-30000" dirty="0">
                <a:latin typeface="Times New Roman" panose="02020603050405020304" charset="0"/>
              </a:rPr>
              <a:t>ij</a:t>
            </a:r>
            <a:r>
              <a:rPr lang="en-US" altLang="zh-CN" b="1" dirty="0">
                <a:latin typeface="Times New Roman" panose="02020603050405020304" charset="0"/>
              </a:rPr>
              <a:t>={x|</a:t>
            </a:r>
            <a:r>
              <a:rPr lang="en-US" altLang="zh-CN" b="1" dirty="0">
                <a:latin typeface="宋体" panose="02010600030101010101" pitchFamily="2" charset="-122"/>
              </a:rPr>
              <a:t>δ</a:t>
            </a:r>
            <a:r>
              <a:rPr lang="en-US" altLang="zh-CN" b="1" dirty="0">
                <a:latin typeface="Times New Roman" panose="02020603050405020304" charset="0"/>
              </a:rPr>
              <a:t>(q</a:t>
            </a:r>
            <a:r>
              <a:rPr lang="en-US" altLang="zh-CN" b="1" baseline="-30000" dirty="0">
                <a:latin typeface="Times New Roman" panose="02020603050405020304" charset="0"/>
              </a:rPr>
              <a:t>i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charset="0"/>
              </a:rPr>
              <a:t>x)=q</a:t>
            </a:r>
            <a:r>
              <a:rPr lang="en-US" altLang="zh-CN" b="1" baseline="-30000" dirty="0">
                <a:latin typeface="Times New Roman" panose="02020603050405020304" charset="0"/>
              </a:rPr>
              <a:t>j</a:t>
            </a:r>
            <a:r>
              <a:rPr lang="zh-CN" altLang="en-US" b="1" dirty="0">
                <a:latin typeface="宋体" panose="02010600030101010101" pitchFamily="2" charset="-122"/>
              </a:rPr>
              <a:t>而且对于</a:t>
            </a:r>
            <a:r>
              <a:rPr lang="en-US" altLang="zh-CN" b="1" dirty="0">
                <a:latin typeface="Times New Roman" panose="02020603050405020304" charset="0"/>
              </a:rPr>
              <a:t>x</a:t>
            </a:r>
            <a:r>
              <a:rPr lang="zh-CN" altLang="en-US" b="1" dirty="0">
                <a:latin typeface="宋体" panose="02010600030101010101" pitchFamily="2" charset="-122"/>
              </a:rPr>
              <a:t>的任意前缀</a:t>
            </a:r>
            <a:r>
              <a:rPr lang="en-US" altLang="zh-CN" b="1" dirty="0">
                <a:latin typeface="Times New Roman" panose="02020603050405020304" charset="0"/>
              </a:rPr>
              <a:t>y(y</a:t>
            </a:r>
            <a:r>
              <a:rPr lang="en-US" altLang="zh-CN" b="1" dirty="0">
                <a:latin typeface="宋体" panose="02010600030101010101" pitchFamily="2" charset="-122"/>
              </a:rPr>
              <a:t>≠</a:t>
            </a:r>
            <a:r>
              <a:rPr lang="en-US" altLang="zh-CN" b="1" dirty="0">
                <a:latin typeface="Times New Roman" panose="02020603050405020304" charset="0"/>
              </a:rPr>
              <a:t>x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charset="0"/>
              </a:rPr>
              <a:t>y</a:t>
            </a:r>
            <a:r>
              <a:rPr lang="en-US" altLang="zh-CN" b="1" dirty="0">
                <a:latin typeface="宋体" panose="02010600030101010101" pitchFamily="2" charset="-122"/>
              </a:rPr>
              <a:t>≠ε</a:t>
            </a:r>
            <a:r>
              <a:rPr lang="en-US" altLang="zh-CN" b="1" dirty="0">
                <a:latin typeface="Times New Roman" panose="02020603050405020304" charset="0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，如果</a:t>
            </a:r>
            <a:r>
              <a:rPr lang="en-US" altLang="zh-CN" b="1" dirty="0">
                <a:latin typeface="宋体" panose="02010600030101010101" pitchFamily="2" charset="-122"/>
              </a:rPr>
              <a:t>δ</a:t>
            </a:r>
            <a:r>
              <a:rPr lang="en-US" altLang="zh-CN" b="1" dirty="0">
                <a:latin typeface="Times New Roman" panose="02020603050405020304" charset="0"/>
              </a:rPr>
              <a:t>(q</a:t>
            </a:r>
            <a:r>
              <a:rPr lang="en-US" altLang="zh-CN" b="1" baseline="-30000" dirty="0">
                <a:latin typeface="Times New Roman" panose="02020603050405020304" charset="0"/>
              </a:rPr>
              <a:t>i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charset="0"/>
              </a:rPr>
              <a:t>y)=q</a:t>
            </a:r>
            <a:r>
              <a:rPr lang="en-US" altLang="zh-CN" b="1" baseline="-30000" dirty="0">
                <a:latin typeface="Times New Roman" panose="02020603050405020304" charset="0"/>
              </a:rPr>
              <a:t>l</a:t>
            </a:r>
            <a:r>
              <a:rPr lang="zh-CN" altLang="en-US" b="1" dirty="0">
                <a:latin typeface="宋体" panose="02010600030101010101" pitchFamily="2" charset="-122"/>
              </a:rPr>
              <a:t>，则</a:t>
            </a:r>
            <a:r>
              <a:rPr lang="en-US" altLang="zh-CN" b="1" dirty="0">
                <a:latin typeface="Times New Roman" panose="02020603050405020304" charset="0"/>
              </a:rPr>
              <a:t>l</a:t>
            </a:r>
            <a:r>
              <a:rPr lang="en-US" altLang="zh-CN" b="1" dirty="0">
                <a:latin typeface="宋体" panose="02010600030101010101" pitchFamily="2" charset="-122"/>
              </a:rPr>
              <a:t>≤</a:t>
            </a:r>
            <a:r>
              <a:rPr lang="en-US" altLang="zh-CN" b="1" dirty="0">
                <a:latin typeface="Times New Roman" panose="02020603050405020304" charset="0"/>
              </a:rPr>
              <a:t>k}</a:t>
            </a:r>
            <a:r>
              <a:rPr lang="zh-CN" altLang="en-US" b="1" dirty="0">
                <a:latin typeface="Times New Roman" panose="02020603050405020304" charset="0"/>
              </a:rPr>
              <a:t>。 </a:t>
            </a:r>
            <a:endParaRPr lang="zh-CN" altLang="en-US" b="1" dirty="0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0178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 dirty="0">
                <a:latin typeface="Arial" panose="020B0604020202020204" pitchFamily="34" charset="0"/>
              </a:rPr>
            </a:fld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5017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 dirty="0">
                <a:latin typeface="Arial" panose="020B0604020202020204" pitchFamily="34" charset="0"/>
              </a:rPr>
            </a:fld>
            <a:endParaRPr lang="en-US" altLang="zh-CN" sz="1400" dirty="0">
              <a:latin typeface="Arial" panose="020B0604020202020204" pitchFamily="34" charset="0"/>
            </a:endParaRPr>
          </a:p>
        </p:txBody>
      </p:sp>
      <p:sp>
        <p:nvSpPr>
          <p:cNvPr id="5018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r>
              <a:rPr lang="en-US" altLang="zh-CN" b="1" dirty="0">
                <a:ea typeface="黑体" panose="02010609060101010101" charset="-122"/>
              </a:rPr>
              <a:t>4.3.2 RL</a:t>
            </a:r>
            <a:r>
              <a:rPr lang="zh-CN" altLang="en-US" b="1" dirty="0">
                <a:ea typeface="黑体" panose="02010609060101010101" charset="-122"/>
              </a:rPr>
              <a:t>可以用</a:t>
            </a:r>
            <a:r>
              <a:rPr lang="en-US" altLang="zh-CN" b="1" dirty="0">
                <a:ea typeface="黑体" panose="02010609060101010101" charset="-122"/>
              </a:rPr>
              <a:t>RE</a:t>
            </a:r>
            <a:r>
              <a:rPr lang="zh-CN" altLang="en-US" b="1" dirty="0">
                <a:ea typeface="黑体" panose="02010609060101010101" charset="-122"/>
              </a:rPr>
              <a:t>表示</a:t>
            </a:r>
            <a:endParaRPr lang="zh-CN" altLang="en-US" b="1" dirty="0">
              <a:ea typeface="黑体" panose="02010609060101010101" charset="-122"/>
            </a:endParaRPr>
          </a:p>
        </p:txBody>
      </p:sp>
      <p:sp>
        <p:nvSpPr>
          <p:cNvPr id="50181" name="Rectangle 3"/>
          <p:cNvSpPr>
            <a:spLocks noGrp="1"/>
          </p:cNvSpPr>
          <p:nvPr>
            <p:ph idx="1"/>
          </p:nvPr>
        </p:nvSpPr>
        <p:spPr>
          <a:xfrm>
            <a:off x="914400" y="2819400"/>
            <a:ext cx="990600" cy="609600"/>
          </a:xfrm>
          <a:ln/>
        </p:spPr>
        <p:txBody>
          <a:bodyPr wrap="square" lIns="91440" tIns="45720" rIns="91440" bIns="45720" anchor="t"/>
          <a:p>
            <a:pPr>
              <a:buNone/>
            </a:pPr>
            <a:r>
              <a:rPr lang="en-US" altLang="zh-CN" sz="2800" b="1" dirty="0">
                <a:latin typeface="Times New Roman" panose="02020603050405020304" charset="0"/>
              </a:rPr>
              <a:t>R</a:t>
            </a:r>
            <a:r>
              <a:rPr lang="en-US" altLang="zh-CN" sz="2800" b="1" baseline="30000" dirty="0">
                <a:latin typeface="Times New Roman" panose="02020603050405020304" charset="0"/>
              </a:rPr>
              <a:t>0</a:t>
            </a:r>
            <a:r>
              <a:rPr lang="en-US" altLang="zh-CN" sz="2800" b="1" baseline="-30000" dirty="0">
                <a:latin typeface="Times New Roman" panose="02020603050405020304" charset="0"/>
              </a:rPr>
              <a:t>ij</a:t>
            </a:r>
            <a:r>
              <a:rPr lang="en-US" altLang="zh-CN" sz="2800" b="1" dirty="0">
                <a:latin typeface="Times New Roman" panose="02020603050405020304" charset="0"/>
              </a:rPr>
              <a:t>=</a:t>
            </a:r>
            <a:r>
              <a:rPr lang="en-US" altLang="zh-CN" sz="2800" b="1" dirty="0"/>
              <a:t> </a:t>
            </a:r>
            <a:endParaRPr lang="en-US" altLang="zh-CN" sz="2800" b="1" dirty="0"/>
          </a:p>
        </p:txBody>
      </p:sp>
      <p:sp>
        <p:nvSpPr>
          <p:cNvPr id="50182" name="Rectangle 4"/>
          <p:cNvSpPr/>
          <p:nvPr/>
        </p:nvSpPr>
        <p:spPr>
          <a:xfrm>
            <a:off x="2057400" y="2209800"/>
            <a:ext cx="63246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200" b="1" dirty="0">
                <a:latin typeface="Times New Roman" panose="02020603050405020304" charset="0"/>
                <a:ea typeface="宋体" panose="02010600030101010101" pitchFamily="2" charset="-122"/>
              </a:rPr>
              <a:t>{a|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δ</a:t>
            </a:r>
            <a:r>
              <a:rPr lang="en-US" altLang="zh-CN" sz="3200" b="1" dirty="0">
                <a:latin typeface="Times New Roman" panose="02020603050405020304" charset="0"/>
                <a:ea typeface="宋体" panose="02010600030101010101" pitchFamily="2" charset="-122"/>
              </a:rPr>
              <a:t>(q</a:t>
            </a:r>
            <a:r>
              <a:rPr lang="en-US" altLang="zh-CN" sz="3200" b="1" baseline="-30000" dirty="0">
                <a:latin typeface="Times New Roman" panose="02020603050405020304" charset="0"/>
                <a:ea typeface="宋体" panose="02010600030101010101" pitchFamily="2" charset="-122"/>
              </a:rPr>
              <a:t>i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3200" b="1" dirty="0">
                <a:latin typeface="Times New Roman" panose="02020603050405020304" charset="0"/>
                <a:ea typeface="宋体" panose="02010600030101010101" pitchFamily="2" charset="-122"/>
              </a:rPr>
              <a:t>a)=q</a:t>
            </a:r>
            <a:r>
              <a:rPr lang="en-US" altLang="zh-CN" sz="3200" b="1" baseline="-30000" dirty="0">
                <a:latin typeface="Times New Roman" panose="02020603050405020304" charset="0"/>
                <a:ea typeface="宋体" panose="02010600030101010101" pitchFamily="2" charset="-122"/>
              </a:rPr>
              <a:t>j</a:t>
            </a:r>
            <a:r>
              <a:rPr lang="en-US" altLang="zh-CN" sz="3200" b="1" dirty="0">
                <a:latin typeface="Times New Roman" panose="02020603050405020304" charset="0"/>
                <a:ea typeface="宋体" panose="02010600030101010101" pitchFamily="2" charset="-122"/>
              </a:rPr>
              <a:t>}		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如果</a:t>
            </a:r>
            <a:r>
              <a:rPr lang="en-US" altLang="zh-CN" sz="3200" b="1" dirty="0">
                <a:latin typeface="Times New Roman" panose="02020603050405020304" charset="0"/>
                <a:ea typeface="宋体" panose="02010600030101010101" pitchFamily="2" charset="-122"/>
              </a:rPr>
              <a:t>i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≠</a:t>
            </a:r>
            <a:r>
              <a:rPr lang="en-US" altLang="zh-CN" sz="3200" b="1" dirty="0">
                <a:latin typeface="Times New Roman" panose="02020603050405020304" charset="0"/>
                <a:ea typeface="宋体" panose="02010600030101010101" pitchFamily="2" charset="-122"/>
              </a:rPr>
              <a:t>j</a:t>
            </a:r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3200" b="1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50183" name="Rectangle 5"/>
          <p:cNvSpPr/>
          <p:nvPr/>
        </p:nvSpPr>
        <p:spPr>
          <a:xfrm>
            <a:off x="2057400" y="3276600"/>
            <a:ext cx="62484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200" b="1" dirty="0">
                <a:latin typeface="Times New Roman" panose="02020603050405020304" charset="0"/>
                <a:ea typeface="宋体" panose="02010600030101010101" pitchFamily="2" charset="-122"/>
              </a:rPr>
              <a:t>{a|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δ</a:t>
            </a:r>
            <a:r>
              <a:rPr lang="en-US" altLang="zh-CN" sz="3200" b="1" dirty="0">
                <a:latin typeface="Times New Roman" panose="02020603050405020304" charset="0"/>
                <a:ea typeface="宋体" panose="02010600030101010101" pitchFamily="2" charset="-122"/>
              </a:rPr>
              <a:t>(q</a:t>
            </a:r>
            <a:r>
              <a:rPr lang="en-US" altLang="zh-CN" sz="3200" b="1" baseline="-30000" dirty="0">
                <a:latin typeface="Times New Roman" panose="02020603050405020304" charset="0"/>
                <a:ea typeface="宋体" panose="02010600030101010101" pitchFamily="2" charset="-122"/>
              </a:rPr>
              <a:t>i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3200" b="1" dirty="0">
                <a:latin typeface="Times New Roman" panose="02020603050405020304" charset="0"/>
                <a:ea typeface="宋体" panose="02010600030101010101" pitchFamily="2" charset="-122"/>
              </a:rPr>
              <a:t>a)=q</a:t>
            </a:r>
            <a:r>
              <a:rPr lang="en-US" altLang="zh-CN" sz="3200" b="1" baseline="-30000" dirty="0">
                <a:latin typeface="Times New Roman" panose="02020603050405020304" charset="0"/>
                <a:ea typeface="宋体" panose="02010600030101010101" pitchFamily="2" charset="-122"/>
              </a:rPr>
              <a:t>j</a:t>
            </a:r>
            <a:r>
              <a:rPr lang="en-US" altLang="zh-CN" sz="3200" b="1" dirty="0">
                <a:latin typeface="Times New Roman" panose="02020603050405020304" charset="0"/>
                <a:ea typeface="宋体" panose="02010600030101010101" pitchFamily="2" charset="-122"/>
              </a:rPr>
              <a:t>}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∪</a:t>
            </a:r>
            <a:r>
              <a:rPr lang="en-US" altLang="zh-CN" sz="3200" b="1" dirty="0">
                <a:latin typeface="Times New Roman" panose="02020603050405020304" charset="0"/>
                <a:ea typeface="宋体" panose="02010600030101010101" pitchFamily="2" charset="-122"/>
              </a:rPr>
              <a:t>{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ε</a:t>
            </a:r>
            <a:r>
              <a:rPr lang="en-US" altLang="zh-CN" sz="3200" b="1" dirty="0">
                <a:latin typeface="Times New Roman" panose="02020603050405020304" charset="0"/>
                <a:ea typeface="宋体" panose="02010600030101010101" pitchFamily="2" charset="-122"/>
              </a:rPr>
              <a:t>}	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如果</a:t>
            </a:r>
            <a:r>
              <a:rPr lang="en-US" altLang="zh-CN" sz="3200" b="1" dirty="0">
                <a:latin typeface="Times New Roman" panose="02020603050405020304" charset="0"/>
                <a:ea typeface="宋体" panose="02010600030101010101" pitchFamily="2" charset="-122"/>
              </a:rPr>
              <a:t>i=j </a:t>
            </a:r>
            <a:endParaRPr lang="en-US" altLang="zh-CN" sz="3200" b="1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50184" name="AutoShape 6"/>
          <p:cNvSpPr/>
          <p:nvPr/>
        </p:nvSpPr>
        <p:spPr>
          <a:xfrm>
            <a:off x="1752600" y="2514600"/>
            <a:ext cx="381000" cy="1143000"/>
          </a:xfrm>
          <a:prstGeom prst="leftBrace">
            <a:avLst>
              <a:gd name="adj1" fmla="val 25000"/>
              <a:gd name="adj2" fmla="val 50000"/>
            </a:avLst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50185" name="Rectangle 7"/>
          <p:cNvSpPr/>
          <p:nvPr/>
        </p:nvSpPr>
        <p:spPr>
          <a:xfrm>
            <a:off x="914400" y="4191000"/>
            <a:ext cx="61341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200" b="1" dirty="0">
                <a:latin typeface="Times New Roman" panose="02020603050405020304" charset="0"/>
                <a:ea typeface="宋体" panose="02010600030101010101" pitchFamily="2" charset="-122"/>
              </a:rPr>
              <a:t>R</a:t>
            </a:r>
            <a:r>
              <a:rPr lang="en-US" altLang="zh-CN" sz="3200" b="1" baseline="30000" dirty="0">
                <a:latin typeface="Times New Roman" panose="02020603050405020304" charset="0"/>
                <a:ea typeface="宋体" panose="02010600030101010101" pitchFamily="2" charset="-122"/>
              </a:rPr>
              <a:t>k</a:t>
            </a:r>
            <a:r>
              <a:rPr lang="en-US" altLang="zh-CN" sz="3200" b="1" baseline="-30000" dirty="0">
                <a:latin typeface="Times New Roman" panose="02020603050405020304" charset="0"/>
                <a:ea typeface="宋体" panose="02010600030101010101" pitchFamily="2" charset="-122"/>
              </a:rPr>
              <a:t>ij</a:t>
            </a:r>
            <a:r>
              <a:rPr lang="en-US" altLang="zh-CN" sz="3200" b="1" dirty="0">
                <a:latin typeface="Times New Roman" panose="02020603050405020304" charset="0"/>
                <a:ea typeface="宋体" panose="02010600030101010101" pitchFamily="2" charset="-122"/>
              </a:rPr>
              <a:t>= R</a:t>
            </a:r>
            <a:r>
              <a:rPr lang="en-US" altLang="zh-CN" sz="3200" b="1" baseline="30000" dirty="0">
                <a:latin typeface="Times New Roman" panose="02020603050405020304" charset="0"/>
                <a:ea typeface="宋体" panose="02010600030101010101" pitchFamily="2" charset="-122"/>
              </a:rPr>
              <a:t>k-1</a:t>
            </a:r>
            <a:r>
              <a:rPr lang="en-US" altLang="zh-CN" sz="3200" b="1" baseline="-30000" dirty="0">
                <a:latin typeface="Times New Roman" panose="02020603050405020304" charset="0"/>
                <a:ea typeface="宋体" panose="02010600030101010101" pitchFamily="2" charset="-122"/>
              </a:rPr>
              <a:t>ik</a:t>
            </a:r>
            <a:r>
              <a:rPr lang="en-US" altLang="zh-CN" sz="3200" b="1" dirty="0">
                <a:latin typeface="Times New Roman" panose="02020603050405020304" charset="0"/>
                <a:ea typeface="宋体" panose="02010600030101010101" pitchFamily="2" charset="-122"/>
              </a:rPr>
              <a:t>( R</a:t>
            </a:r>
            <a:r>
              <a:rPr lang="en-US" altLang="zh-CN" sz="3200" b="1" baseline="30000" dirty="0">
                <a:latin typeface="Times New Roman" panose="02020603050405020304" charset="0"/>
                <a:ea typeface="宋体" panose="02010600030101010101" pitchFamily="2" charset="-122"/>
              </a:rPr>
              <a:t>k-1</a:t>
            </a:r>
            <a:r>
              <a:rPr lang="en-US" altLang="zh-CN" sz="3200" b="1" baseline="-30000" dirty="0">
                <a:latin typeface="Times New Roman" panose="02020603050405020304" charset="0"/>
                <a:ea typeface="宋体" panose="02010600030101010101" pitchFamily="2" charset="-122"/>
              </a:rPr>
              <a:t>kk</a:t>
            </a:r>
            <a:r>
              <a:rPr lang="en-US" altLang="zh-CN" sz="3200" b="1" dirty="0">
                <a:latin typeface="Times New Roman" panose="02020603050405020304" charset="0"/>
                <a:ea typeface="宋体" panose="02010600030101010101" pitchFamily="2" charset="-122"/>
              </a:rPr>
              <a:t>)</a:t>
            </a:r>
            <a:r>
              <a:rPr lang="en-US" altLang="zh-CN" sz="3200" b="1" baseline="30000" dirty="0">
                <a:latin typeface="Times New Roman" panose="02020603050405020304" charset="0"/>
                <a:ea typeface="宋体" panose="02010600030101010101" pitchFamily="2" charset="-122"/>
              </a:rPr>
              <a:t>*</a:t>
            </a:r>
            <a:r>
              <a:rPr lang="en-US" altLang="zh-CN" sz="3200" b="1" dirty="0">
                <a:latin typeface="Times New Roman" panose="02020603050405020304" charset="0"/>
                <a:ea typeface="宋体" panose="02010600030101010101" pitchFamily="2" charset="-122"/>
              </a:rPr>
              <a:t> R</a:t>
            </a:r>
            <a:r>
              <a:rPr lang="en-US" altLang="zh-CN" sz="3200" b="1" baseline="30000" dirty="0">
                <a:latin typeface="Times New Roman" panose="02020603050405020304" charset="0"/>
                <a:ea typeface="宋体" panose="02010600030101010101" pitchFamily="2" charset="-122"/>
              </a:rPr>
              <a:t>k-1</a:t>
            </a:r>
            <a:r>
              <a:rPr lang="en-US" altLang="zh-CN" sz="3200" b="1" baseline="-30000" dirty="0">
                <a:latin typeface="Times New Roman" panose="02020603050405020304" charset="0"/>
                <a:ea typeface="宋体" panose="02010600030101010101" pitchFamily="2" charset="-122"/>
              </a:rPr>
              <a:t>kj</a:t>
            </a:r>
            <a:r>
              <a:rPr lang="en-US" altLang="zh-CN" sz="3200" b="1" dirty="0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∪</a:t>
            </a:r>
            <a:r>
              <a:rPr lang="en-US" altLang="zh-CN" sz="3200" b="1" dirty="0">
                <a:latin typeface="Times New Roman" panose="02020603050405020304" charset="0"/>
                <a:ea typeface="宋体" panose="02010600030101010101" pitchFamily="2" charset="-122"/>
              </a:rPr>
              <a:t>R</a:t>
            </a:r>
            <a:r>
              <a:rPr lang="en-US" altLang="zh-CN" sz="3200" b="1" baseline="30000" dirty="0">
                <a:latin typeface="Times New Roman" panose="02020603050405020304" charset="0"/>
                <a:ea typeface="宋体" panose="02010600030101010101" pitchFamily="2" charset="-122"/>
              </a:rPr>
              <a:t>k-1</a:t>
            </a:r>
            <a:r>
              <a:rPr lang="en-US" altLang="zh-CN" sz="3200" b="1" baseline="-30000" dirty="0">
                <a:latin typeface="Times New Roman" panose="02020603050405020304" charset="0"/>
                <a:ea typeface="宋体" panose="02010600030101010101" pitchFamily="2" charset="-122"/>
              </a:rPr>
              <a:t>ij</a:t>
            </a:r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3200" b="1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graphicFrame>
        <p:nvGraphicFramePr>
          <p:cNvPr id="50186" name="Object 8"/>
          <p:cNvGraphicFramePr>
            <a:graphicFrameLocks noChangeAspect="1"/>
          </p:cNvGraphicFramePr>
          <p:nvPr/>
        </p:nvGraphicFramePr>
        <p:xfrm>
          <a:off x="990600" y="5029200"/>
          <a:ext cx="3124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989965" imgH="381000" progId="Equation.3">
                  <p:embed/>
                </p:oleObj>
              </mc:Choice>
              <mc:Fallback>
                <p:oleObj name="" r:id="rId1" imgW="989965" imgH="3810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90600" y="5029200"/>
                        <a:ext cx="3124200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02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 dirty="0">
                <a:latin typeface="Arial" panose="020B0604020202020204" pitchFamily="34" charset="0"/>
              </a:rPr>
            </a:fld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51203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 dirty="0">
                <a:latin typeface="Arial" panose="020B0604020202020204" pitchFamily="34" charset="0"/>
              </a:rPr>
            </a:fld>
            <a:endParaRPr lang="en-US" altLang="zh-CN" sz="1400" dirty="0">
              <a:latin typeface="Arial" panose="020B0604020202020204" pitchFamily="34" charset="0"/>
            </a:endParaRPr>
          </a:p>
        </p:txBody>
      </p:sp>
      <p:sp>
        <p:nvSpPr>
          <p:cNvPr id="5120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r>
              <a:rPr lang="en-US" altLang="zh-CN" b="1" dirty="0">
                <a:ea typeface="黑体" panose="02010609060101010101" charset="-122"/>
              </a:rPr>
              <a:t>4.3.2 RL</a:t>
            </a:r>
            <a:r>
              <a:rPr lang="zh-CN" altLang="en-US" b="1" dirty="0">
                <a:ea typeface="黑体" panose="02010609060101010101" charset="-122"/>
              </a:rPr>
              <a:t>可以用</a:t>
            </a:r>
            <a:r>
              <a:rPr lang="en-US" altLang="zh-CN" b="1" dirty="0">
                <a:ea typeface="黑体" panose="02010609060101010101" charset="-122"/>
              </a:rPr>
              <a:t>RE</a:t>
            </a:r>
            <a:r>
              <a:rPr lang="zh-CN" altLang="en-US" b="1" dirty="0">
                <a:ea typeface="黑体" panose="02010609060101010101" charset="-122"/>
              </a:rPr>
              <a:t>表示</a:t>
            </a:r>
            <a:endParaRPr lang="zh-CN" altLang="en-US" b="1" dirty="0">
              <a:ea typeface="黑体" panose="02010609060101010101" charset="-122"/>
            </a:endParaRPr>
          </a:p>
        </p:txBody>
      </p:sp>
      <p:sp>
        <p:nvSpPr>
          <p:cNvPr id="51205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19200"/>
          </a:xfrm>
          <a:ln/>
        </p:spPr>
        <p:txBody>
          <a:bodyPr wrap="square" lIns="91440" tIns="45720" rIns="91440" bIns="45720" anchor="t"/>
          <a:p>
            <a:r>
              <a:rPr lang="zh-CN" altLang="en-US" b="1" dirty="0">
                <a:latin typeface="宋体" panose="02010600030101010101" pitchFamily="2" charset="-122"/>
              </a:rPr>
              <a:t>图上作业法</a:t>
            </a:r>
            <a:r>
              <a:rPr lang="zh-CN" altLang="en-US" b="1" dirty="0"/>
              <a:t> </a:t>
            </a:r>
            <a:endParaRPr lang="zh-CN" altLang="en-US" b="1" dirty="0"/>
          </a:p>
          <a:p>
            <a:pPr lvl="1">
              <a:buNone/>
            </a:pPr>
            <a:r>
              <a:rPr lang="zh-CN" altLang="en-US" b="1" dirty="0"/>
              <a:t>   启示</a:t>
            </a:r>
            <a:endParaRPr lang="zh-CN" altLang="en-US" b="1" dirty="0"/>
          </a:p>
        </p:txBody>
      </p:sp>
      <p:pic>
        <p:nvPicPr>
          <p:cNvPr id="51206" name="Picture 4" descr="C:\形式语言\教参\tu\xs43.t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0" y="2743200"/>
            <a:ext cx="7239000" cy="3505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2226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 dirty="0">
                <a:latin typeface="Arial" panose="020B0604020202020204" pitchFamily="34" charset="0"/>
              </a:rPr>
            </a:fld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5222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 dirty="0">
                <a:latin typeface="Arial" panose="020B0604020202020204" pitchFamily="34" charset="0"/>
              </a:rPr>
            </a:fld>
            <a:endParaRPr lang="en-US" altLang="zh-CN" sz="1400" dirty="0">
              <a:latin typeface="Arial" panose="020B0604020202020204" pitchFamily="34" charset="0"/>
            </a:endParaRPr>
          </a:p>
        </p:txBody>
      </p:sp>
      <p:sp>
        <p:nvSpPr>
          <p:cNvPr id="5222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r>
              <a:rPr lang="en-US" altLang="zh-CN" b="1" dirty="0">
                <a:ea typeface="黑体" panose="02010609060101010101" charset="-122"/>
              </a:rPr>
              <a:t>4.3.2 RL</a:t>
            </a:r>
            <a:r>
              <a:rPr lang="zh-CN" altLang="en-US" b="1" dirty="0">
                <a:ea typeface="黑体" panose="02010609060101010101" charset="-122"/>
              </a:rPr>
              <a:t>可以用</a:t>
            </a:r>
            <a:r>
              <a:rPr lang="en-US" altLang="zh-CN" b="1" dirty="0">
                <a:ea typeface="黑体" panose="02010609060101010101" charset="-122"/>
              </a:rPr>
              <a:t>RE</a:t>
            </a:r>
            <a:r>
              <a:rPr lang="zh-CN" altLang="en-US" b="1" dirty="0">
                <a:ea typeface="黑体" panose="02010609060101010101" charset="-122"/>
              </a:rPr>
              <a:t>表示</a:t>
            </a:r>
            <a:endParaRPr lang="zh-CN" altLang="en-US" b="1" dirty="0">
              <a:ea typeface="黑体" panose="02010609060101010101" charset="-122"/>
            </a:endParaRPr>
          </a:p>
        </p:txBody>
      </p:sp>
      <p:sp>
        <p:nvSpPr>
          <p:cNvPr id="5222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p>
            <a:r>
              <a:rPr lang="zh-CN" altLang="en-US" b="1" dirty="0">
                <a:latin typeface="宋体" panose="02010600030101010101" pitchFamily="2" charset="-122"/>
              </a:rPr>
              <a:t>图上作业法操作步骤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just"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⑴ 预处理：</a:t>
            </a:r>
            <a:endParaRPr lang="zh-CN" altLang="en-US" b="1" dirty="0">
              <a:latin typeface="Times New Roman" panose="02020603050405020304" charset="0"/>
            </a:endParaRPr>
          </a:p>
          <a:p>
            <a:pPr algn="just"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① 用标记为</a:t>
            </a:r>
            <a:r>
              <a:rPr lang="en-US" altLang="zh-CN" b="1" dirty="0">
                <a:latin typeface="Times New Roman" panose="02020603050405020304" charset="0"/>
              </a:rPr>
              <a:t>X</a:t>
            </a:r>
            <a:r>
              <a:rPr lang="zh-CN" altLang="en-US" b="1" dirty="0">
                <a:latin typeface="宋体" panose="02010600030101010101" pitchFamily="2" charset="-122"/>
              </a:rPr>
              <a:t>和</a:t>
            </a:r>
            <a:r>
              <a:rPr lang="en-US" altLang="zh-CN" b="1" dirty="0">
                <a:latin typeface="Times New Roman" panose="02020603050405020304" charset="0"/>
              </a:rPr>
              <a:t>Y</a:t>
            </a:r>
            <a:r>
              <a:rPr lang="zh-CN" altLang="en-US" b="1" dirty="0">
                <a:latin typeface="宋体" panose="02010600030101010101" pitchFamily="2" charset="-122"/>
              </a:rPr>
              <a:t>的状态将</a:t>
            </a:r>
            <a:r>
              <a:rPr lang="en-US" altLang="zh-CN" b="1" dirty="0">
                <a:latin typeface="Times New Roman" panose="02020603050405020304" charset="0"/>
              </a:rPr>
              <a:t>M“</a:t>
            </a:r>
            <a:r>
              <a:rPr lang="zh-CN" altLang="en-US" b="1" dirty="0">
                <a:latin typeface="宋体" panose="02010600030101010101" pitchFamily="2" charset="-122"/>
              </a:rPr>
              <a:t>括起来</a:t>
            </a:r>
            <a:r>
              <a:rPr lang="zh-CN" altLang="en-US" b="1" dirty="0">
                <a:latin typeface="Times New Roman" panose="02020603050405020304" charset="0"/>
              </a:rPr>
              <a:t>”</a:t>
            </a:r>
            <a:r>
              <a:rPr lang="zh-CN" altLang="en-US" b="1" dirty="0">
                <a:latin typeface="宋体" panose="02010600030101010101" pitchFamily="2" charset="-122"/>
              </a:rPr>
              <a:t>：</a:t>
            </a:r>
            <a:endParaRPr lang="zh-CN" altLang="en-US" b="1" dirty="0">
              <a:latin typeface="Times New Roman" panose="02020603050405020304" charset="0"/>
            </a:endParaRPr>
          </a:p>
          <a:p>
            <a:pPr algn="just"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  在状态转移图中增加标记为</a:t>
            </a:r>
            <a:r>
              <a:rPr lang="en-US" altLang="zh-CN" b="1" dirty="0">
                <a:latin typeface="Times New Roman" panose="02020603050405020304" charset="0"/>
              </a:rPr>
              <a:t>X</a:t>
            </a:r>
            <a:r>
              <a:rPr lang="zh-CN" altLang="en-US" b="1" dirty="0">
                <a:latin typeface="宋体" panose="02010600030101010101" pitchFamily="2" charset="-122"/>
              </a:rPr>
              <a:t>和</a:t>
            </a:r>
            <a:r>
              <a:rPr lang="en-US" altLang="zh-CN" b="1" dirty="0">
                <a:latin typeface="Times New Roman" panose="02020603050405020304" charset="0"/>
              </a:rPr>
              <a:t>Y</a:t>
            </a:r>
            <a:r>
              <a:rPr lang="zh-CN" altLang="en-US" b="1" dirty="0">
                <a:latin typeface="宋体" panose="02010600030101010101" pitchFamily="2" charset="-122"/>
              </a:rPr>
              <a:t>的状态，从标记为</a:t>
            </a:r>
            <a:r>
              <a:rPr lang="en-US" altLang="zh-CN" b="1" dirty="0">
                <a:latin typeface="Times New Roman" panose="02020603050405020304" charset="0"/>
              </a:rPr>
              <a:t>X</a:t>
            </a:r>
            <a:r>
              <a:rPr lang="zh-CN" altLang="en-US" b="1" dirty="0">
                <a:latin typeface="宋体" panose="02010600030101010101" pitchFamily="2" charset="-122"/>
              </a:rPr>
              <a:t>的状态到标记为</a:t>
            </a:r>
            <a:r>
              <a:rPr lang="en-US" altLang="zh-CN" b="1" dirty="0">
                <a:latin typeface="Times New Roman" panose="02020603050405020304" charset="0"/>
              </a:rPr>
              <a:t>q</a:t>
            </a:r>
            <a:r>
              <a:rPr lang="en-US" altLang="zh-CN" b="1" baseline="-30000" dirty="0">
                <a:latin typeface="Times New Roman" panose="02020603050405020304" charset="0"/>
              </a:rPr>
              <a:t>0</a:t>
            </a:r>
            <a:r>
              <a:rPr lang="zh-CN" altLang="en-US" b="1" dirty="0">
                <a:latin typeface="宋体" panose="02010600030101010101" pitchFamily="2" charset="-122"/>
              </a:rPr>
              <a:t>的状态引一条标记为</a:t>
            </a:r>
            <a:r>
              <a:rPr lang="en-US" altLang="zh-CN" b="1" dirty="0">
                <a:latin typeface="宋体" panose="02010600030101010101" pitchFamily="2" charset="-122"/>
              </a:rPr>
              <a:t>ε</a:t>
            </a:r>
            <a:r>
              <a:rPr lang="zh-CN" altLang="en-US" b="1" dirty="0">
                <a:latin typeface="宋体" panose="02010600030101010101" pitchFamily="2" charset="-122"/>
              </a:rPr>
              <a:t>的弧；从标记为</a:t>
            </a:r>
            <a:r>
              <a:rPr lang="en-US" altLang="zh-CN" b="1" dirty="0">
                <a:latin typeface="Times New Roman" panose="02020603050405020304" charset="0"/>
              </a:rPr>
              <a:t>q(q</a:t>
            </a:r>
            <a:r>
              <a:rPr lang="en-US" altLang="zh-CN" b="1" dirty="0">
                <a:latin typeface="宋体" panose="02010600030101010101" pitchFamily="2" charset="-122"/>
              </a:rPr>
              <a:t>∈</a:t>
            </a:r>
            <a:r>
              <a:rPr lang="en-US" altLang="zh-CN" b="1" dirty="0">
                <a:latin typeface="Times New Roman" panose="02020603050405020304" charset="0"/>
              </a:rPr>
              <a:t>F)</a:t>
            </a:r>
            <a:r>
              <a:rPr lang="zh-CN" altLang="en-US" b="1" dirty="0">
                <a:latin typeface="宋体" panose="02010600030101010101" pitchFamily="2" charset="-122"/>
              </a:rPr>
              <a:t>的状态到标记为</a:t>
            </a:r>
            <a:r>
              <a:rPr lang="en-US" altLang="zh-CN" b="1" dirty="0">
                <a:latin typeface="Times New Roman" panose="02020603050405020304" charset="0"/>
              </a:rPr>
              <a:t>Y</a:t>
            </a:r>
            <a:r>
              <a:rPr lang="zh-CN" altLang="en-US" b="1" dirty="0">
                <a:latin typeface="宋体" panose="02010600030101010101" pitchFamily="2" charset="-122"/>
              </a:rPr>
              <a:t>的状态分别引一条标记为</a:t>
            </a:r>
            <a:r>
              <a:rPr lang="en-US" altLang="zh-CN" b="1" dirty="0">
                <a:latin typeface="宋体" panose="02010600030101010101" pitchFamily="2" charset="-122"/>
              </a:rPr>
              <a:t>ε</a:t>
            </a:r>
            <a:r>
              <a:rPr lang="zh-CN" altLang="en-US" b="1" dirty="0">
                <a:latin typeface="宋体" panose="02010600030101010101" pitchFamily="2" charset="-122"/>
              </a:rPr>
              <a:t>的弧。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just"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②</a:t>
            </a:r>
            <a:r>
              <a:rPr lang="zh-CN" altLang="en-US" b="1" dirty="0">
                <a:latin typeface="Times New Roman" panose="02020603050405020304" charset="0"/>
              </a:rPr>
              <a:t> </a:t>
            </a:r>
            <a:r>
              <a:rPr lang="zh-CN" altLang="en-US" b="1" dirty="0">
                <a:latin typeface="宋体" panose="02010600030101010101" pitchFamily="2" charset="-122"/>
              </a:rPr>
              <a:t>去掉所有的不可达状态。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3250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 dirty="0">
                <a:latin typeface="Arial" panose="020B0604020202020204" pitchFamily="34" charset="0"/>
              </a:rPr>
            </a:fld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53251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 dirty="0">
                <a:latin typeface="Arial" panose="020B0604020202020204" pitchFamily="34" charset="0"/>
              </a:rPr>
            </a:fld>
            <a:endParaRPr lang="en-US" altLang="zh-CN" sz="1400" dirty="0">
              <a:latin typeface="Arial" panose="020B0604020202020204" pitchFamily="34" charset="0"/>
            </a:endParaRPr>
          </a:p>
        </p:txBody>
      </p:sp>
      <p:sp>
        <p:nvSpPr>
          <p:cNvPr id="5325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r>
              <a:rPr lang="en-US" altLang="zh-CN" b="1" dirty="0">
                <a:ea typeface="黑体" panose="02010609060101010101" charset="-122"/>
              </a:rPr>
              <a:t>4.3.2 RL</a:t>
            </a:r>
            <a:r>
              <a:rPr lang="zh-CN" altLang="en-US" b="1" dirty="0">
                <a:ea typeface="黑体" panose="02010609060101010101" charset="-122"/>
              </a:rPr>
              <a:t>可以用</a:t>
            </a:r>
            <a:r>
              <a:rPr lang="en-US" altLang="zh-CN" b="1" dirty="0">
                <a:ea typeface="黑体" panose="02010609060101010101" charset="-122"/>
              </a:rPr>
              <a:t>RE</a:t>
            </a:r>
            <a:r>
              <a:rPr lang="zh-CN" altLang="en-US" b="1" dirty="0">
                <a:ea typeface="黑体" panose="02010609060101010101" charset="-122"/>
              </a:rPr>
              <a:t>表示</a:t>
            </a:r>
            <a:endParaRPr lang="zh-CN" altLang="en-US" b="1" dirty="0">
              <a:ea typeface="黑体" panose="02010609060101010101" charset="-122"/>
            </a:endParaRPr>
          </a:p>
        </p:txBody>
      </p:sp>
      <p:sp>
        <p:nvSpPr>
          <p:cNvPr id="5325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p>
            <a:pPr marL="0" indent="0"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⑵</a:t>
            </a:r>
            <a:r>
              <a:rPr lang="en-US" altLang="zh-CN" b="1" dirty="0">
                <a:latin typeface="Times New Roman" panose="02020603050405020304" charset="0"/>
              </a:rPr>
              <a:t> </a:t>
            </a:r>
            <a:r>
              <a:rPr lang="zh-CN" altLang="en-US" b="1" dirty="0">
                <a:latin typeface="宋体" panose="02010600030101010101" pitchFamily="2" charset="-122"/>
              </a:rPr>
              <a:t>对通过步骤</a:t>
            </a:r>
            <a:r>
              <a:rPr lang="en-US" altLang="zh-CN" b="1" dirty="0">
                <a:latin typeface="Times New Roman" panose="02020603050405020304" charset="0"/>
              </a:rPr>
              <a:t>(1)</a:t>
            </a:r>
            <a:r>
              <a:rPr lang="zh-CN" altLang="en-US" b="1" dirty="0">
                <a:latin typeface="宋体" panose="02010600030101010101" pitchFamily="2" charset="-122"/>
              </a:rPr>
              <a:t>处理所得到的状态转移图重复如下操作，直到该图中不再包含除了标记为</a:t>
            </a:r>
            <a:r>
              <a:rPr lang="en-US" altLang="zh-CN" b="1" dirty="0">
                <a:latin typeface="Times New Roman" panose="02020603050405020304" charset="0"/>
              </a:rPr>
              <a:t>X</a:t>
            </a:r>
            <a:r>
              <a:rPr lang="zh-CN" altLang="en-US" b="1" dirty="0">
                <a:latin typeface="宋体" panose="02010600030101010101" pitchFamily="2" charset="-122"/>
              </a:rPr>
              <a:t>和</a:t>
            </a:r>
            <a:r>
              <a:rPr lang="en-US" altLang="zh-CN" b="1" dirty="0">
                <a:latin typeface="Times New Roman" panose="02020603050405020304" charset="0"/>
              </a:rPr>
              <a:t>Y</a:t>
            </a:r>
            <a:r>
              <a:rPr lang="zh-CN" altLang="en-US" b="1" dirty="0">
                <a:latin typeface="宋体" panose="02010600030101010101" pitchFamily="2" charset="-122"/>
              </a:rPr>
              <a:t>外的其他状态，并且这两个状态之间最多只有一条弧。</a:t>
            </a:r>
            <a:r>
              <a:rPr lang="zh-CN" altLang="en-US" b="1" dirty="0"/>
              <a:t> </a:t>
            </a:r>
            <a:endParaRPr lang="zh-CN" altLang="en-US" b="1" dirty="0"/>
          </a:p>
          <a:p>
            <a:pPr marL="0" indent="0"/>
            <a:r>
              <a:rPr lang="zh-CN" altLang="en-US" b="1" dirty="0">
                <a:latin typeface="宋体" panose="02010600030101010101" pitchFamily="2" charset="-122"/>
              </a:rPr>
              <a:t>并弧</a:t>
            </a:r>
            <a:r>
              <a:rPr lang="zh-CN" altLang="en-US" b="1" dirty="0"/>
              <a:t> </a:t>
            </a:r>
            <a:endParaRPr lang="zh-CN" altLang="en-US" b="1" dirty="0"/>
          </a:p>
          <a:p>
            <a:pPr marL="758825" lvl="1"/>
            <a:r>
              <a:rPr lang="zh-CN" altLang="en-US" b="1" dirty="0">
                <a:latin typeface="宋体" panose="02010600030101010101" pitchFamily="2" charset="-122"/>
              </a:rPr>
              <a:t>将从</a:t>
            </a:r>
            <a:r>
              <a:rPr lang="en-US" altLang="zh-CN" b="1" dirty="0">
                <a:latin typeface="Times New Roman" panose="02020603050405020304" charset="0"/>
              </a:rPr>
              <a:t>q</a:t>
            </a:r>
            <a:r>
              <a:rPr lang="zh-CN" altLang="en-US" b="1" dirty="0">
                <a:latin typeface="宋体" panose="02010600030101010101" pitchFamily="2" charset="-122"/>
              </a:rPr>
              <a:t>到</a:t>
            </a:r>
            <a:r>
              <a:rPr lang="en-US" altLang="zh-CN" b="1" dirty="0">
                <a:latin typeface="Times New Roman" panose="02020603050405020304" charset="0"/>
              </a:rPr>
              <a:t>p</a:t>
            </a:r>
            <a:r>
              <a:rPr lang="zh-CN" altLang="en-US" b="1" dirty="0">
                <a:latin typeface="宋体" panose="02010600030101010101" pitchFamily="2" charset="-122"/>
              </a:rPr>
              <a:t>的标记为</a:t>
            </a:r>
            <a:r>
              <a:rPr lang="en-US" altLang="zh-CN" b="1" dirty="0">
                <a:latin typeface="Times New Roman" panose="02020603050405020304" charset="0"/>
              </a:rPr>
              <a:t>r</a:t>
            </a:r>
            <a:r>
              <a:rPr lang="en-US" altLang="zh-CN" b="1" baseline="-30000" dirty="0">
                <a:latin typeface="Times New Roman" panose="02020603050405020304" charset="0"/>
              </a:rPr>
              <a:t>1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charset="0"/>
              </a:rPr>
              <a:t>r</a:t>
            </a:r>
            <a:r>
              <a:rPr lang="en-US" altLang="zh-CN" b="1" baseline="-30000" dirty="0">
                <a:latin typeface="Times New Roman" panose="02020603050405020304" charset="0"/>
              </a:rPr>
              <a:t>2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charset="0"/>
              </a:rPr>
              <a:t>…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charset="0"/>
              </a:rPr>
              <a:t>r</a:t>
            </a:r>
            <a:r>
              <a:rPr lang="en-US" altLang="zh-CN" b="1" baseline="-30000" dirty="0">
                <a:latin typeface="Times New Roman" panose="02020603050405020304" charset="0"/>
              </a:rPr>
              <a:t>g</a:t>
            </a:r>
            <a:r>
              <a:rPr lang="zh-CN" altLang="en-US" b="1" dirty="0">
                <a:latin typeface="宋体" panose="02010600030101010101" pitchFamily="2" charset="-122"/>
              </a:rPr>
              <a:t>并行弧用从</a:t>
            </a:r>
            <a:r>
              <a:rPr lang="en-US" altLang="zh-CN" b="1" dirty="0">
                <a:latin typeface="Times New Roman" panose="02020603050405020304" charset="0"/>
              </a:rPr>
              <a:t>q</a:t>
            </a:r>
            <a:r>
              <a:rPr lang="zh-CN" altLang="en-US" b="1" dirty="0">
                <a:latin typeface="宋体" panose="02010600030101010101" pitchFamily="2" charset="-122"/>
              </a:rPr>
              <a:t>到</a:t>
            </a:r>
            <a:r>
              <a:rPr lang="en-US" altLang="zh-CN" b="1" dirty="0">
                <a:latin typeface="Times New Roman" panose="02020603050405020304" charset="0"/>
              </a:rPr>
              <a:t>p</a:t>
            </a:r>
            <a:r>
              <a:rPr lang="zh-CN" altLang="en-US" b="1" dirty="0">
                <a:latin typeface="宋体" panose="02010600030101010101" pitchFamily="2" charset="-122"/>
              </a:rPr>
              <a:t>的、标记为</a:t>
            </a:r>
            <a:r>
              <a:rPr lang="en-US" altLang="zh-CN" b="1" dirty="0">
                <a:latin typeface="Times New Roman" panose="02020603050405020304" charset="0"/>
              </a:rPr>
              <a:t>r</a:t>
            </a:r>
            <a:r>
              <a:rPr lang="en-US" altLang="zh-CN" b="1" baseline="-30000" dirty="0">
                <a:latin typeface="Times New Roman" panose="02020603050405020304" charset="0"/>
              </a:rPr>
              <a:t>1</a:t>
            </a:r>
            <a:r>
              <a:rPr lang="en-US" altLang="zh-CN" b="1" dirty="0">
                <a:latin typeface="Times New Roman" panose="02020603050405020304" charset="0"/>
              </a:rPr>
              <a:t>+r</a:t>
            </a:r>
            <a:r>
              <a:rPr lang="en-US" altLang="zh-CN" b="1" baseline="-30000" dirty="0">
                <a:latin typeface="Times New Roman" panose="02020603050405020304" charset="0"/>
              </a:rPr>
              <a:t>2</a:t>
            </a:r>
            <a:r>
              <a:rPr lang="en-US" altLang="zh-CN" b="1" dirty="0">
                <a:latin typeface="Times New Roman" panose="02020603050405020304" charset="0"/>
              </a:rPr>
              <a:t>+…+r</a:t>
            </a:r>
            <a:r>
              <a:rPr lang="en-US" altLang="zh-CN" b="1" baseline="-30000" dirty="0">
                <a:latin typeface="Times New Roman" panose="02020603050405020304" charset="0"/>
              </a:rPr>
              <a:t>g</a:t>
            </a:r>
            <a:r>
              <a:rPr lang="zh-CN" altLang="en-US" b="1" dirty="0">
                <a:latin typeface="宋体" panose="02010600030101010101" pitchFamily="2" charset="-122"/>
              </a:rPr>
              <a:t>的弧取代这</a:t>
            </a:r>
            <a:r>
              <a:rPr lang="en-US" altLang="zh-CN" b="1" dirty="0">
                <a:latin typeface="Times New Roman" panose="02020603050405020304" charset="0"/>
              </a:rPr>
              <a:t>g</a:t>
            </a:r>
            <a:r>
              <a:rPr lang="zh-CN" altLang="en-US" b="1" dirty="0">
                <a:latin typeface="宋体" panose="02010600030101010101" pitchFamily="2" charset="-122"/>
              </a:rPr>
              <a:t>个并行弧。</a:t>
            </a:r>
            <a:r>
              <a:rPr lang="zh-CN" altLang="en-US" b="1" dirty="0"/>
              <a:t> 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427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 dirty="0">
                <a:latin typeface="Arial" panose="020B0604020202020204" pitchFamily="34" charset="0"/>
              </a:rPr>
            </a:fld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5427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 dirty="0">
                <a:latin typeface="Arial" panose="020B0604020202020204" pitchFamily="34" charset="0"/>
              </a:rPr>
            </a:fld>
            <a:endParaRPr lang="en-US" altLang="zh-CN" sz="1400" dirty="0">
              <a:latin typeface="Arial" panose="020B0604020202020204" pitchFamily="34" charset="0"/>
            </a:endParaRPr>
          </a:p>
        </p:txBody>
      </p:sp>
      <p:sp>
        <p:nvSpPr>
          <p:cNvPr id="5427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r>
              <a:rPr lang="en-US" altLang="zh-CN" b="1" dirty="0">
                <a:ea typeface="黑体" panose="02010609060101010101" charset="-122"/>
              </a:rPr>
              <a:t>4.3.2 RL</a:t>
            </a:r>
            <a:r>
              <a:rPr lang="zh-CN" altLang="en-US" b="1" dirty="0">
                <a:ea typeface="黑体" panose="02010609060101010101" charset="-122"/>
              </a:rPr>
              <a:t>可以用</a:t>
            </a:r>
            <a:r>
              <a:rPr lang="en-US" altLang="zh-CN" b="1" dirty="0">
                <a:ea typeface="黑体" panose="02010609060101010101" charset="-122"/>
              </a:rPr>
              <a:t>RE</a:t>
            </a:r>
            <a:r>
              <a:rPr lang="zh-CN" altLang="en-US" b="1" dirty="0">
                <a:ea typeface="黑体" panose="02010609060101010101" charset="-122"/>
              </a:rPr>
              <a:t>表示</a:t>
            </a:r>
            <a:endParaRPr lang="zh-CN" altLang="en-US" b="1" dirty="0">
              <a:ea typeface="黑体" panose="02010609060101010101" charset="-122"/>
            </a:endParaRPr>
          </a:p>
        </p:txBody>
      </p:sp>
      <p:sp>
        <p:nvSpPr>
          <p:cNvPr id="5427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p>
            <a:pPr>
              <a:lnSpc>
                <a:spcPct val="90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去状态</a:t>
            </a:r>
            <a:r>
              <a:rPr lang="en-US" altLang="zh-CN" b="1" dirty="0">
                <a:latin typeface="宋体" panose="02010600030101010101" pitchFamily="2" charset="-122"/>
              </a:rPr>
              <a:t>1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如果从</a:t>
            </a:r>
            <a:r>
              <a:rPr lang="en-US" altLang="zh-CN" b="1" dirty="0">
                <a:latin typeface="宋体" panose="02010600030101010101" pitchFamily="2" charset="-122"/>
              </a:rPr>
              <a:t>q</a:t>
            </a:r>
            <a:r>
              <a:rPr lang="zh-CN" altLang="en-US" b="1" dirty="0">
                <a:latin typeface="宋体" panose="02010600030101010101" pitchFamily="2" charset="-122"/>
              </a:rPr>
              <a:t>到</a:t>
            </a:r>
            <a:r>
              <a:rPr lang="en-US" altLang="zh-CN" b="1" dirty="0">
                <a:latin typeface="宋体" panose="02010600030101010101" pitchFamily="2" charset="-122"/>
              </a:rPr>
              <a:t>p</a:t>
            </a:r>
            <a:r>
              <a:rPr lang="zh-CN" altLang="en-US" b="1" dirty="0">
                <a:latin typeface="宋体" panose="02010600030101010101" pitchFamily="2" charset="-122"/>
              </a:rPr>
              <a:t>有一条标记为</a:t>
            </a:r>
            <a:r>
              <a:rPr lang="en-US" altLang="zh-CN" b="1" dirty="0">
                <a:latin typeface="宋体" panose="02010600030101010101" pitchFamily="2" charset="-122"/>
              </a:rPr>
              <a:t>r</a:t>
            </a:r>
            <a:r>
              <a:rPr lang="en-US" altLang="zh-CN" b="1" baseline="-30000" dirty="0"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latin typeface="宋体" panose="02010600030101010101" pitchFamily="2" charset="-122"/>
              </a:rPr>
              <a:t>的弧，从</a:t>
            </a:r>
            <a:r>
              <a:rPr lang="en-US" altLang="zh-CN" b="1" dirty="0">
                <a:latin typeface="宋体" panose="02010600030101010101" pitchFamily="2" charset="-122"/>
              </a:rPr>
              <a:t>p</a:t>
            </a:r>
            <a:r>
              <a:rPr lang="zh-CN" altLang="en-US" b="1" dirty="0">
                <a:latin typeface="宋体" panose="02010600030101010101" pitchFamily="2" charset="-122"/>
              </a:rPr>
              <a:t>到</a:t>
            </a:r>
            <a:r>
              <a:rPr lang="en-US" altLang="zh-CN" b="1" dirty="0">
                <a:latin typeface="宋体" panose="02010600030101010101" pitchFamily="2" charset="-122"/>
              </a:rPr>
              <a:t>t</a:t>
            </a:r>
            <a:r>
              <a:rPr lang="zh-CN" altLang="en-US" b="1" dirty="0">
                <a:latin typeface="宋体" panose="02010600030101010101" pitchFamily="2" charset="-122"/>
              </a:rPr>
              <a:t>有一条标记为</a:t>
            </a:r>
            <a:r>
              <a:rPr lang="en-US" altLang="zh-CN" b="1" dirty="0">
                <a:latin typeface="宋体" panose="02010600030101010101" pitchFamily="2" charset="-122"/>
              </a:rPr>
              <a:t>r</a:t>
            </a:r>
            <a:r>
              <a:rPr lang="en-US" altLang="zh-CN" b="1" baseline="-30000" dirty="0"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latin typeface="宋体" panose="02010600030101010101" pitchFamily="2" charset="-122"/>
              </a:rPr>
              <a:t>的弧，不存在从状态</a:t>
            </a:r>
            <a:r>
              <a:rPr lang="en-US" altLang="zh-CN" b="1" dirty="0">
                <a:latin typeface="宋体" panose="02010600030101010101" pitchFamily="2" charset="-122"/>
              </a:rPr>
              <a:t>p</a:t>
            </a:r>
            <a:r>
              <a:rPr lang="zh-CN" altLang="en-US" b="1" dirty="0">
                <a:latin typeface="宋体" panose="02010600030101010101" pitchFamily="2" charset="-122"/>
              </a:rPr>
              <a:t>到状态</a:t>
            </a:r>
            <a:r>
              <a:rPr lang="en-US" altLang="zh-CN" b="1" dirty="0">
                <a:latin typeface="宋体" panose="02010600030101010101" pitchFamily="2" charset="-122"/>
              </a:rPr>
              <a:t>p</a:t>
            </a:r>
            <a:r>
              <a:rPr lang="zh-CN" altLang="en-US" b="1" dirty="0">
                <a:latin typeface="宋体" panose="02010600030101010101" pitchFamily="2" charset="-122"/>
              </a:rPr>
              <a:t>的弧，将状态</a:t>
            </a:r>
            <a:r>
              <a:rPr lang="en-US" altLang="zh-CN" b="1" dirty="0">
                <a:latin typeface="宋体" panose="02010600030101010101" pitchFamily="2" charset="-122"/>
              </a:rPr>
              <a:t>p</a:t>
            </a:r>
            <a:r>
              <a:rPr lang="zh-CN" altLang="en-US" b="1" dirty="0">
                <a:latin typeface="宋体" panose="02010600030101010101" pitchFamily="2" charset="-122"/>
              </a:rPr>
              <a:t>和与之关联的这两条弧去掉，用一条从</a:t>
            </a:r>
            <a:r>
              <a:rPr lang="en-US" altLang="zh-CN" b="1" dirty="0">
                <a:latin typeface="宋体" panose="02010600030101010101" pitchFamily="2" charset="-122"/>
              </a:rPr>
              <a:t>q</a:t>
            </a:r>
            <a:r>
              <a:rPr lang="zh-CN" altLang="en-US" b="1" dirty="0">
                <a:latin typeface="宋体" panose="02010600030101010101" pitchFamily="2" charset="-122"/>
              </a:rPr>
              <a:t>到</a:t>
            </a:r>
            <a:r>
              <a:rPr lang="en-US" altLang="zh-CN" b="1" dirty="0">
                <a:latin typeface="宋体" panose="02010600030101010101" pitchFamily="2" charset="-122"/>
              </a:rPr>
              <a:t>t</a:t>
            </a:r>
            <a:r>
              <a:rPr lang="zh-CN" altLang="en-US" b="1" dirty="0">
                <a:latin typeface="宋体" panose="02010600030101010101" pitchFamily="2" charset="-122"/>
              </a:rPr>
              <a:t>的标记为</a:t>
            </a:r>
            <a:r>
              <a:rPr lang="en-US" altLang="zh-CN" b="1" dirty="0">
                <a:latin typeface="宋体" panose="02010600030101010101" pitchFamily="2" charset="-122"/>
              </a:rPr>
              <a:t>r</a:t>
            </a:r>
            <a:r>
              <a:rPr lang="en-US" altLang="zh-CN" b="1" baseline="-30000" dirty="0">
                <a:latin typeface="宋体" panose="02010600030101010101" pitchFamily="2" charset="-122"/>
              </a:rPr>
              <a:t>1</a:t>
            </a:r>
            <a:r>
              <a:rPr lang="en-US" altLang="zh-CN" b="1" dirty="0">
                <a:latin typeface="宋体" panose="02010600030101010101" pitchFamily="2" charset="-122"/>
              </a:rPr>
              <a:t>r</a:t>
            </a:r>
            <a:r>
              <a:rPr lang="en-US" altLang="zh-CN" b="1" baseline="-30000" dirty="0"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latin typeface="宋体" panose="02010600030101010101" pitchFamily="2" charset="-122"/>
              </a:rPr>
              <a:t>的弧代替。 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去状态</a:t>
            </a:r>
            <a:r>
              <a:rPr lang="en-US" altLang="zh-CN" b="1" dirty="0">
                <a:latin typeface="宋体" panose="02010600030101010101" pitchFamily="2" charset="-122"/>
              </a:rPr>
              <a:t>2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如果从</a:t>
            </a:r>
            <a:r>
              <a:rPr lang="en-US" altLang="zh-CN" b="1" dirty="0">
                <a:latin typeface="宋体" panose="02010600030101010101" pitchFamily="2" charset="-122"/>
              </a:rPr>
              <a:t>q</a:t>
            </a:r>
            <a:r>
              <a:rPr lang="zh-CN" altLang="en-US" b="1" dirty="0">
                <a:latin typeface="宋体" panose="02010600030101010101" pitchFamily="2" charset="-122"/>
              </a:rPr>
              <a:t>到</a:t>
            </a:r>
            <a:r>
              <a:rPr lang="en-US" altLang="zh-CN" b="1" dirty="0">
                <a:latin typeface="宋体" panose="02010600030101010101" pitchFamily="2" charset="-122"/>
              </a:rPr>
              <a:t>p</a:t>
            </a:r>
            <a:r>
              <a:rPr lang="zh-CN" altLang="en-US" b="1" dirty="0">
                <a:latin typeface="宋体" panose="02010600030101010101" pitchFamily="2" charset="-122"/>
              </a:rPr>
              <a:t>有一条标记为</a:t>
            </a:r>
            <a:r>
              <a:rPr lang="en-US" altLang="zh-CN" b="1" dirty="0">
                <a:latin typeface="宋体" panose="02010600030101010101" pitchFamily="2" charset="-122"/>
              </a:rPr>
              <a:t>r</a:t>
            </a:r>
            <a:r>
              <a:rPr lang="en-US" altLang="zh-CN" b="1" baseline="-30000" dirty="0"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latin typeface="宋体" panose="02010600030101010101" pitchFamily="2" charset="-122"/>
              </a:rPr>
              <a:t>的弧，从</a:t>
            </a:r>
            <a:r>
              <a:rPr lang="en-US" altLang="zh-CN" b="1" dirty="0">
                <a:latin typeface="宋体" panose="02010600030101010101" pitchFamily="2" charset="-122"/>
              </a:rPr>
              <a:t>p</a:t>
            </a:r>
            <a:r>
              <a:rPr lang="zh-CN" altLang="en-US" b="1" dirty="0">
                <a:latin typeface="宋体" panose="02010600030101010101" pitchFamily="2" charset="-122"/>
              </a:rPr>
              <a:t>到</a:t>
            </a:r>
            <a:r>
              <a:rPr lang="en-US" altLang="zh-CN" b="1" dirty="0">
                <a:latin typeface="宋体" panose="02010600030101010101" pitchFamily="2" charset="-122"/>
              </a:rPr>
              <a:t>t</a:t>
            </a:r>
            <a:r>
              <a:rPr lang="zh-CN" altLang="en-US" b="1" dirty="0">
                <a:latin typeface="宋体" panose="02010600030101010101" pitchFamily="2" charset="-122"/>
              </a:rPr>
              <a:t>有一条标记为</a:t>
            </a:r>
            <a:r>
              <a:rPr lang="en-US" altLang="zh-CN" b="1" dirty="0">
                <a:latin typeface="宋体" panose="02010600030101010101" pitchFamily="2" charset="-122"/>
              </a:rPr>
              <a:t>r</a:t>
            </a:r>
            <a:r>
              <a:rPr lang="en-US" altLang="zh-CN" b="1" baseline="-30000" dirty="0"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latin typeface="宋体" panose="02010600030101010101" pitchFamily="2" charset="-122"/>
              </a:rPr>
              <a:t>的弧，从状态</a:t>
            </a:r>
            <a:r>
              <a:rPr lang="en-US" altLang="zh-CN" b="1" dirty="0">
                <a:latin typeface="宋体" panose="02010600030101010101" pitchFamily="2" charset="-122"/>
              </a:rPr>
              <a:t>p</a:t>
            </a:r>
            <a:r>
              <a:rPr lang="zh-CN" altLang="en-US" b="1" dirty="0">
                <a:latin typeface="宋体" panose="02010600030101010101" pitchFamily="2" charset="-122"/>
              </a:rPr>
              <a:t>到状态</a:t>
            </a:r>
            <a:r>
              <a:rPr lang="en-US" altLang="zh-CN" b="1" dirty="0">
                <a:latin typeface="宋体" panose="02010600030101010101" pitchFamily="2" charset="-122"/>
              </a:rPr>
              <a:t>p</a:t>
            </a:r>
            <a:r>
              <a:rPr lang="zh-CN" altLang="en-US" b="1" dirty="0">
                <a:latin typeface="宋体" panose="02010600030101010101" pitchFamily="2" charset="-122"/>
              </a:rPr>
              <a:t>标记为</a:t>
            </a:r>
            <a:r>
              <a:rPr lang="en-US" altLang="zh-CN" b="1" dirty="0">
                <a:latin typeface="宋体" panose="02010600030101010101" pitchFamily="2" charset="-122"/>
              </a:rPr>
              <a:t>r</a:t>
            </a:r>
            <a:r>
              <a:rPr lang="en-US" altLang="zh-CN" b="1" baseline="-30000" dirty="0">
                <a:latin typeface="宋体" panose="02010600030101010101" pitchFamily="2" charset="-122"/>
              </a:rPr>
              <a:t>3</a:t>
            </a:r>
            <a:r>
              <a:rPr lang="zh-CN" altLang="en-US" b="1" dirty="0">
                <a:latin typeface="宋体" panose="02010600030101010101" pitchFamily="2" charset="-122"/>
              </a:rPr>
              <a:t>的弧，将状态</a:t>
            </a:r>
            <a:r>
              <a:rPr lang="en-US" altLang="zh-CN" b="1" dirty="0">
                <a:latin typeface="宋体" panose="02010600030101010101" pitchFamily="2" charset="-122"/>
              </a:rPr>
              <a:t>p</a:t>
            </a:r>
            <a:r>
              <a:rPr lang="zh-CN" altLang="en-US" b="1" dirty="0">
                <a:latin typeface="宋体" panose="02010600030101010101" pitchFamily="2" charset="-122"/>
              </a:rPr>
              <a:t>和与之关联的这三条弧去掉，用一条从</a:t>
            </a:r>
            <a:r>
              <a:rPr lang="en-US" altLang="zh-CN" b="1" dirty="0">
                <a:latin typeface="宋体" panose="02010600030101010101" pitchFamily="2" charset="-122"/>
              </a:rPr>
              <a:t>q</a:t>
            </a:r>
            <a:r>
              <a:rPr lang="zh-CN" altLang="en-US" b="1" dirty="0">
                <a:latin typeface="宋体" panose="02010600030101010101" pitchFamily="2" charset="-122"/>
              </a:rPr>
              <a:t>到</a:t>
            </a:r>
            <a:r>
              <a:rPr lang="en-US" altLang="zh-CN" b="1" dirty="0">
                <a:latin typeface="宋体" panose="02010600030101010101" pitchFamily="2" charset="-122"/>
              </a:rPr>
              <a:t>t</a:t>
            </a:r>
            <a:r>
              <a:rPr lang="zh-CN" altLang="en-US" b="1" dirty="0">
                <a:latin typeface="宋体" panose="02010600030101010101" pitchFamily="2" charset="-122"/>
              </a:rPr>
              <a:t>的标记为</a:t>
            </a:r>
            <a:r>
              <a:rPr lang="en-US" altLang="zh-CN" b="1" dirty="0">
                <a:latin typeface="宋体" panose="02010600030101010101" pitchFamily="2" charset="-122"/>
              </a:rPr>
              <a:t>r</a:t>
            </a:r>
            <a:r>
              <a:rPr lang="en-US" altLang="zh-CN" b="1" baseline="-30000" dirty="0">
                <a:latin typeface="宋体" panose="02010600030101010101" pitchFamily="2" charset="-122"/>
              </a:rPr>
              <a:t>1</a:t>
            </a:r>
            <a:r>
              <a:rPr lang="en-US" altLang="zh-CN" b="1" dirty="0">
                <a:latin typeface="宋体" panose="02010600030101010101" pitchFamily="2" charset="-122"/>
              </a:rPr>
              <a:t>r</a:t>
            </a:r>
            <a:r>
              <a:rPr lang="en-US" altLang="zh-CN" b="1" baseline="-30000" dirty="0">
                <a:latin typeface="宋体" panose="02010600030101010101" pitchFamily="2" charset="-122"/>
              </a:rPr>
              <a:t>3</a:t>
            </a:r>
            <a:r>
              <a:rPr lang="en-US" altLang="zh-CN" b="1" baseline="30000" dirty="0">
                <a:latin typeface="宋体" panose="02010600030101010101" pitchFamily="2" charset="-122"/>
              </a:rPr>
              <a:t>*</a:t>
            </a:r>
            <a:r>
              <a:rPr lang="en-US" altLang="zh-CN" b="1" dirty="0">
                <a:latin typeface="宋体" panose="02010600030101010101" pitchFamily="2" charset="-122"/>
              </a:rPr>
              <a:t>r</a:t>
            </a:r>
            <a:r>
              <a:rPr lang="en-US" altLang="zh-CN" b="1" baseline="-30000" dirty="0"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latin typeface="宋体" panose="02010600030101010101" pitchFamily="2" charset="-122"/>
              </a:rPr>
              <a:t>的弧代替。 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170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 dirty="0">
                <a:latin typeface="Arial" panose="020B0604020202020204" pitchFamily="34" charset="0"/>
              </a:rPr>
            </a:fld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7171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 dirty="0">
                <a:latin typeface="Arial" panose="020B0604020202020204" pitchFamily="34" charset="0"/>
              </a:rPr>
            </a:fld>
            <a:endParaRPr lang="en-US" altLang="zh-CN" sz="1400" dirty="0">
              <a:latin typeface="Arial" panose="020B0604020202020204" pitchFamily="34" charset="0"/>
            </a:endParaRPr>
          </a:p>
        </p:txBody>
      </p:sp>
      <p:sp>
        <p:nvSpPr>
          <p:cNvPr id="717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r>
              <a:rPr lang="en-US" altLang="zh-CN" b="1" dirty="0">
                <a:ea typeface="黑体" panose="02010609060101010101" charset="-122"/>
              </a:rPr>
              <a:t>4.</a:t>
            </a:r>
            <a:r>
              <a:rPr lang="zh-CN" altLang="en-US" b="1" dirty="0">
                <a:ea typeface="黑体" panose="02010609060101010101" charset="-122"/>
              </a:rPr>
              <a:t>１ 启示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7173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9600"/>
          </a:xfrm>
          <a:ln/>
        </p:spPr>
        <p:txBody>
          <a:bodyPr wrap="square" lIns="91440" tIns="45720" rIns="91440" bIns="45720" anchor="t"/>
          <a:p>
            <a:pPr algn="just"/>
            <a:r>
              <a:rPr lang="zh-CN" altLang="en-US" b="1" dirty="0">
                <a:latin typeface="宋体" panose="02010600030101010101" pitchFamily="2" charset="-122"/>
              </a:rPr>
              <a:t>接受此语言的</a:t>
            </a:r>
            <a:r>
              <a:rPr lang="en-US" altLang="zh-CN" b="1" dirty="0">
                <a:latin typeface="Times New Roman" panose="02020603050405020304" charset="0"/>
              </a:rPr>
              <a:t>NFA M</a:t>
            </a:r>
            <a:r>
              <a:rPr lang="en-US" altLang="zh-CN" b="1" dirty="0"/>
              <a:t> </a:t>
            </a:r>
            <a:endParaRPr lang="en-US" altLang="zh-CN" b="1" dirty="0"/>
          </a:p>
        </p:txBody>
      </p:sp>
      <p:pic>
        <p:nvPicPr>
          <p:cNvPr id="7174" name="Picture 4" descr="E:\形式语言\教参\tu\xs31.t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2743200"/>
            <a:ext cx="7620000" cy="3200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5298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 dirty="0">
                <a:latin typeface="Arial" panose="020B0604020202020204" pitchFamily="34" charset="0"/>
              </a:rPr>
            </a:fld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5529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 dirty="0">
                <a:latin typeface="Arial" panose="020B0604020202020204" pitchFamily="34" charset="0"/>
              </a:rPr>
            </a:fld>
            <a:endParaRPr lang="en-US" altLang="zh-CN" sz="1400" dirty="0">
              <a:latin typeface="Arial" panose="020B0604020202020204" pitchFamily="34" charset="0"/>
            </a:endParaRPr>
          </a:p>
        </p:txBody>
      </p:sp>
      <p:sp>
        <p:nvSpPr>
          <p:cNvPr id="5530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r>
              <a:rPr lang="en-US" altLang="zh-CN" b="1" dirty="0">
                <a:ea typeface="黑体" panose="02010609060101010101" charset="-122"/>
              </a:rPr>
              <a:t>4.3.2 RL</a:t>
            </a:r>
            <a:r>
              <a:rPr lang="zh-CN" altLang="en-US" b="1" dirty="0">
                <a:ea typeface="黑体" panose="02010609060101010101" charset="-122"/>
              </a:rPr>
              <a:t>可以用</a:t>
            </a:r>
            <a:r>
              <a:rPr lang="en-US" altLang="zh-CN" b="1" dirty="0">
                <a:ea typeface="黑体" panose="02010609060101010101" charset="-122"/>
              </a:rPr>
              <a:t>RE</a:t>
            </a:r>
            <a:r>
              <a:rPr lang="zh-CN" altLang="en-US" b="1" dirty="0">
                <a:ea typeface="黑体" panose="02010609060101010101" charset="-122"/>
              </a:rPr>
              <a:t>表示</a:t>
            </a:r>
            <a:endParaRPr lang="zh-CN" altLang="en-US" b="1" dirty="0">
              <a:ea typeface="黑体" panose="02010609060101010101" charset="-122"/>
            </a:endParaRPr>
          </a:p>
        </p:txBody>
      </p:sp>
      <p:sp>
        <p:nvSpPr>
          <p:cNvPr id="5530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p>
            <a:pPr>
              <a:lnSpc>
                <a:spcPct val="150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去状态</a:t>
            </a:r>
            <a:r>
              <a:rPr lang="en-US" altLang="zh-CN" b="1" dirty="0">
                <a:latin typeface="宋体" panose="02010600030101010101" pitchFamily="2" charset="-122"/>
              </a:rPr>
              <a:t>3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如果图中只有三个状态，而且不存在从标记为</a:t>
            </a:r>
            <a:r>
              <a:rPr lang="en-US" altLang="zh-CN" b="1" dirty="0">
                <a:latin typeface="Times New Roman" panose="02020603050405020304" charset="0"/>
              </a:rPr>
              <a:t>X</a:t>
            </a:r>
            <a:r>
              <a:rPr lang="zh-CN" altLang="en-US" b="1" dirty="0">
                <a:latin typeface="宋体" panose="02010600030101010101" pitchFamily="2" charset="-122"/>
              </a:rPr>
              <a:t>的状态到达标记为</a:t>
            </a:r>
            <a:r>
              <a:rPr lang="en-US" altLang="zh-CN" b="1" dirty="0">
                <a:latin typeface="Times New Roman" panose="02020603050405020304" charset="0"/>
              </a:rPr>
              <a:t>Y</a:t>
            </a:r>
            <a:r>
              <a:rPr lang="zh-CN" altLang="en-US" b="1" dirty="0">
                <a:latin typeface="宋体" panose="02010600030101010101" pitchFamily="2" charset="-122"/>
              </a:rPr>
              <a:t>的状态的路，则将除标记为</a:t>
            </a:r>
            <a:r>
              <a:rPr lang="en-US" altLang="zh-CN" b="1" dirty="0">
                <a:latin typeface="Times New Roman" panose="02020603050405020304" charset="0"/>
              </a:rPr>
              <a:t>X</a:t>
            </a:r>
            <a:r>
              <a:rPr lang="zh-CN" altLang="en-US" b="1" dirty="0">
                <a:latin typeface="宋体" panose="02010600030101010101" pitchFamily="2" charset="-122"/>
              </a:rPr>
              <a:t>的状态和标记为</a:t>
            </a:r>
            <a:r>
              <a:rPr lang="en-US" altLang="zh-CN" b="1" dirty="0">
                <a:latin typeface="Times New Roman" panose="02020603050405020304" charset="0"/>
              </a:rPr>
              <a:t>Y</a:t>
            </a:r>
            <a:r>
              <a:rPr lang="zh-CN" altLang="en-US" b="1" dirty="0">
                <a:latin typeface="宋体" panose="02010600030101010101" pitchFamily="2" charset="-122"/>
              </a:rPr>
              <a:t>的状态之外的第</a:t>
            </a:r>
            <a:r>
              <a:rPr lang="en-US" altLang="zh-CN" b="1" dirty="0">
                <a:latin typeface="Times New Roman" panose="02020603050405020304" charset="0"/>
              </a:rPr>
              <a:t>3</a:t>
            </a:r>
            <a:r>
              <a:rPr lang="zh-CN" altLang="en-US" b="1" dirty="0">
                <a:latin typeface="宋体" panose="02010600030101010101" pitchFamily="2" charset="-122"/>
              </a:rPr>
              <a:t>个状态及其相关的弧全部删除。</a:t>
            </a:r>
            <a:r>
              <a:rPr lang="zh-CN" altLang="en-US" b="1" dirty="0"/>
              <a:t> 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6322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 dirty="0">
                <a:latin typeface="Arial" panose="020B0604020202020204" pitchFamily="34" charset="0"/>
              </a:rPr>
            </a:fld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56323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 dirty="0">
                <a:latin typeface="Arial" panose="020B0604020202020204" pitchFamily="34" charset="0"/>
              </a:rPr>
            </a:fld>
            <a:endParaRPr lang="en-US" altLang="zh-CN" sz="1400" dirty="0">
              <a:latin typeface="Arial" panose="020B0604020202020204" pitchFamily="34" charset="0"/>
            </a:endParaRPr>
          </a:p>
        </p:txBody>
      </p:sp>
      <p:sp>
        <p:nvSpPr>
          <p:cNvPr id="5632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r>
              <a:rPr lang="en-US" altLang="zh-CN" b="1" dirty="0">
                <a:ea typeface="黑体" panose="02010609060101010101" charset="-122"/>
              </a:rPr>
              <a:t>4.3.2 RL</a:t>
            </a:r>
            <a:r>
              <a:rPr lang="zh-CN" altLang="en-US" b="1" dirty="0">
                <a:ea typeface="黑体" panose="02010609060101010101" charset="-122"/>
              </a:rPr>
              <a:t>可以用</a:t>
            </a:r>
            <a:r>
              <a:rPr lang="en-US" altLang="zh-CN" b="1" dirty="0">
                <a:ea typeface="黑体" panose="02010609060101010101" charset="-122"/>
              </a:rPr>
              <a:t>RE</a:t>
            </a:r>
            <a:r>
              <a:rPr lang="zh-CN" altLang="en-US" b="1" dirty="0">
                <a:ea typeface="黑体" panose="02010609060101010101" charset="-122"/>
              </a:rPr>
              <a:t>表示</a:t>
            </a:r>
            <a:endParaRPr lang="zh-CN" altLang="en-US" b="1" dirty="0">
              <a:ea typeface="黑体" panose="02010609060101010101" charset="-122"/>
            </a:endParaRPr>
          </a:p>
        </p:txBody>
      </p:sp>
      <p:sp>
        <p:nvSpPr>
          <p:cNvPr id="56325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  <a:ln/>
        </p:spPr>
        <p:txBody>
          <a:bodyPr wrap="square" lIns="91440" tIns="45720" rIns="91440" bIns="45720" anchor="t"/>
          <a:p>
            <a:pPr>
              <a:lnSpc>
                <a:spcPct val="150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⑶</a:t>
            </a:r>
            <a:r>
              <a:rPr lang="en-US" altLang="zh-CN" b="1" dirty="0">
                <a:latin typeface="Times New Roman" panose="02020603050405020304" charset="0"/>
              </a:rPr>
              <a:t> </a:t>
            </a:r>
            <a:r>
              <a:rPr lang="zh-CN" altLang="en-US" b="1" dirty="0">
                <a:latin typeface="宋体" panose="02010600030101010101" pitchFamily="2" charset="-122"/>
              </a:rPr>
              <a:t>从标记为</a:t>
            </a:r>
            <a:r>
              <a:rPr lang="en-US" altLang="zh-CN" b="1" dirty="0">
                <a:latin typeface="Times New Roman" panose="02020603050405020304" charset="0"/>
              </a:rPr>
              <a:t>X</a:t>
            </a:r>
            <a:r>
              <a:rPr lang="zh-CN" altLang="en-US" b="1" dirty="0">
                <a:latin typeface="宋体" panose="02010600030101010101" pitchFamily="2" charset="-122"/>
              </a:rPr>
              <a:t>的状态到标记为</a:t>
            </a:r>
            <a:r>
              <a:rPr lang="en-US" altLang="zh-CN" b="1" dirty="0">
                <a:latin typeface="Times New Roman" panose="02020603050405020304" charset="0"/>
              </a:rPr>
              <a:t>Y</a:t>
            </a:r>
            <a:r>
              <a:rPr lang="zh-CN" altLang="en-US" b="1" dirty="0">
                <a:latin typeface="宋体" panose="02010600030101010101" pitchFamily="2" charset="-122"/>
              </a:rPr>
              <a:t>的状态的弧的标记为所求的正则表达式。如果此弧不存在，则所求的正则表达式为</a:t>
            </a:r>
            <a:r>
              <a:rPr lang="en-US" altLang="zh-CN" b="1" i="1" dirty="0">
                <a:latin typeface="宋体" panose="02010600030101010101" pitchFamily="2" charset="-122"/>
              </a:rPr>
              <a:t>Φ</a:t>
            </a:r>
            <a:r>
              <a:rPr lang="zh-CN" altLang="en-US" b="1" i="1" dirty="0">
                <a:latin typeface="宋体" panose="02010600030101010101" pitchFamily="2" charset="-122"/>
              </a:rPr>
              <a:t>。</a:t>
            </a:r>
            <a:r>
              <a:rPr lang="zh-CN" altLang="en-US" b="1" dirty="0"/>
              <a:t> 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7346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 dirty="0">
                <a:latin typeface="Arial" panose="020B0604020202020204" pitchFamily="34" charset="0"/>
              </a:rPr>
            </a:fld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5734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 dirty="0">
                <a:latin typeface="Arial" panose="020B0604020202020204" pitchFamily="34" charset="0"/>
              </a:rPr>
            </a:fld>
            <a:endParaRPr lang="en-US" altLang="zh-CN" sz="1400" dirty="0">
              <a:latin typeface="Arial" panose="020B0604020202020204" pitchFamily="34" charset="0"/>
            </a:endParaRPr>
          </a:p>
        </p:txBody>
      </p:sp>
      <p:sp>
        <p:nvSpPr>
          <p:cNvPr id="5734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r>
              <a:rPr lang="en-US" altLang="zh-CN" b="1" dirty="0">
                <a:ea typeface="黑体" panose="02010609060101010101" charset="-122"/>
              </a:rPr>
              <a:t>4.3.2 RL</a:t>
            </a:r>
            <a:r>
              <a:rPr lang="zh-CN" altLang="en-US" b="1" dirty="0">
                <a:ea typeface="黑体" panose="02010609060101010101" charset="-122"/>
              </a:rPr>
              <a:t>可以用</a:t>
            </a:r>
            <a:r>
              <a:rPr lang="en-US" altLang="zh-CN" b="1" dirty="0">
                <a:ea typeface="黑体" panose="02010609060101010101" charset="-122"/>
              </a:rPr>
              <a:t>RE</a:t>
            </a:r>
            <a:r>
              <a:rPr lang="zh-CN" altLang="en-US" b="1" dirty="0">
                <a:ea typeface="黑体" panose="02010609060101010101" charset="-122"/>
              </a:rPr>
              <a:t>表示</a:t>
            </a:r>
            <a:endParaRPr lang="zh-CN" altLang="en-US" b="1" dirty="0">
              <a:ea typeface="黑体" panose="02010609060101010101" charset="-122"/>
            </a:endParaRPr>
          </a:p>
        </p:txBody>
      </p:sp>
      <p:sp>
        <p:nvSpPr>
          <p:cNvPr id="57349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9600"/>
          </a:xfrm>
          <a:ln/>
        </p:spPr>
        <p:txBody>
          <a:bodyPr wrap="square" lIns="91440" tIns="45720" rIns="91440" bIns="45720" anchor="t"/>
          <a:p>
            <a:r>
              <a:rPr lang="zh-CN" altLang="en-US" b="1" dirty="0">
                <a:ea typeface="黑体" panose="02010609060101010101" charset="-122"/>
              </a:rPr>
              <a:t>例 </a:t>
            </a:r>
            <a:r>
              <a:rPr lang="en-US" altLang="zh-CN" b="1" dirty="0">
                <a:ea typeface="黑体" panose="02010609060101010101" charset="-122"/>
              </a:rPr>
              <a:t>4-4 </a:t>
            </a:r>
            <a:r>
              <a:rPr lang="en-US" altLang="zh-CN" b="1" dirty="0">
                <a:latin typeface="Times New Roman" panose="02020603050405020304" charset="0"/>
              </a:rPr>
              <a:t> </a:t>
            </a:r>
            <a:r>
              <a:rPr lang="zh-CN" altLang="en-US" b="1" dirty="0">
                <a:latin typeface="宋体" panose="02010600030101010101" pitchFamily="2" charset="-122"/>
              </a:rPr>
              <a:t>求图</a:t>
            </a:r>
            <a:r>
              <a:rPr lang="en-US" altLang="zh-CN" b="1" dirty="0">
                <a:latin typeface="Times New Roman" panose="02020603050405020304" charset="0"/>
              </a:rPr>
              <a:t>4-14</a:t>
            </a:r>
            <a:r>
              <a:rPr lang="zh-CN" altLang="en-US" b="1" dirty="0">
                <a:latin typeface="宋体" panose="02010600030101010101" pitchFamily="2" charset="-122"/>
              </a:rPr>
              <a:t>所示的</a:t>
            </a:r>
            <a:r>
              <a:rPr lang="en-US" altLang="zh-CN" b="1" dirty="0">
                <a:latin typeface="Times New Roman" panose="02020603050405020304" charset="0"/>
              </a:rPr>
              <a:t>DFA</a:t>
            </a:r>
            <a:r>
              <a:rPr lang="zh-CN" altLang="en-US" b="1" dirty="0">
                <a:latin typeface="Times New Roman" panose="02020603050405020304" charset="0"/>
              </a:rPr>
              <a:t>等价的</a:t>
            </a:r>
            <a:r>
              <a:rPr lang="en-US" altLang="zh-CN" b="1" dirty="0">
                <a:latin typeface="Times New Roman" panose="02020603050405020304" charset="0"/>
              </a:rPr>
              <a:t>RE</a:t>
            </a:r>
            <a:r>
              <a:rPr lang="en-US" altLang="zh-CN" b="1" dirty="0"/>
              <a:t> </a:t>
            </a:r>
            <a:r>
              <a:rPr lang="zh-CN" altLang="en-US" b="1" dirty="0"/>
              <a:t>。</a:t>
            </a:r>
            <a:endParaRPr lang="zh-CN" altLang="en-US" b="1" dirty="0"/>
          </a:p>
        </p:txBody>
      </p:sp>
      <p:pic>
        <p:nvPicPr>
          <p:cNvPr id="57350" name="Picture 4" descr="C:\形式语言\教参\tu\xs44.t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2760663"/>
            <a:ext cx="7162800" cy="28781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8370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 dirty="0">
                <a:latin typeface="Arial" panose="020B0604020202020204" pitchFamily="34" charset="0"/>
              </a:rPr>
            </a:fld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58371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 dirty="0">
                <a:latin typeface="Arial" panose="020B0604020202020204" pitchFamily="34" charset="0"/>
              </a:rPr>
            </a:fld>
            <a:endParaRPr lang="en-US" altLang="zh-CN" sz="1400" dirty="0">
              <a:latin typeface="Arial" panose="020B0604020202020204" pitchFamily="34" charset="0"/>
            </a:endParaRPr>
          </a:p>
        </p:txBody>
      </p:sp>
      <p:sp>
        <p:nvSpPr>
          <p:cNvPr id="5837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r>
              <a:rPr lang="en-US" altLang="zh-CN" b="1" dirty="0">
                <a:ea typeface="黑体" panose="02010609060101010101" charset="-122"/>
              </a:rPr>
              <a:t>4.3.2 RL</a:t>
            </a:r>
            <a:r>
              <a:rPr lang="zh-CN" altLang="en-US" b="1" dirty="0">
                <a:ea typeface="黑体" panose="02010609060101010101" charset="-122"/>
              </a:rPr>
              <a:t>可以用</a:t>
            </a:r>
            <a:r>
              <a:rPr lang="en-US" altLang="zh-CN" b="1" dirty="0">
                <a:ea typeface="黑体" panose="02010609060101010101" charset="-122"/>
              </a:rPr>
              <a:t>RE</a:t>
            </a:r>
            <a:r>
              <a:rPr lang="zh-CN" altLang="en-US" b="1" dirty="0">
                <a:ea typeface="黑体" panose="02010609060101010101" charset="-122"/>
              </a:rPr>
              <a:t>表示</a:t>
            </a:r>
            <a:endParaRPr lang="zh-CN" altLang="en-US" b="1" dirty="0">
              <a:ea typeface="黑体" panose="02010609060101010101" charset="-122"/>
            </a:endParaRPr>
          </a:p>
        </p:txBody>
      </p:sp>
      <p:sp>
        <p:nvSpPr>
          <p:cNvPr id="58373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9600"/>
          </a:xfrm>
          <a:ln/>
        </p:spPr>
        <p:txBody>
          <a:bodyPr wrap="square" lIns="91440" tIns="45720" rIns="91440" bIns="45720" anchor="t"/>
          <a:p>
            <a:r>
              <a:rPr lang="zh-CN" altLang="en-US" b="1" dirty="0"/>
              <a:t>预处理。</a:t>
            </a:r>
            <a:endParaRPr lang="zh-CN" altLang="en-US" b="1" dirty="0"/>
          </a:p>
        </p:txBody>
      </p:sp>
      <p:pic>
        <p:nvPicPr>
          <p:cNvPr id="58374" name="Picture 4" descr="C:\形式语言\教参\tu\xs45.t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7975" y="3609975"/>
            <a:ext cx="6491288" cy="28781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8375" name="Picture 4" descr="C:\形式语言\教参\tu\xs44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138" y="1331913"/>
            <a:ext cx="4492625" cy="18049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8376" name="文本框 1"/>
          <p:cNvSpPr txBox="1"/>
          <p:nvPr/>
        </p:nvSpPr>
        <p:spPr>
          <a:xfrm>
            <a:off x="4537075" y="2970213"/>
            <a:ext cx="411163" cy="6397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↓</a:t>
            </a:r>
            <a:endParaRPr lang="zh-CN" altLang="en-US" sz="3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0418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 dirty="0">
                <a:latin typeface="Arial" panose="020B0604020202020204" pitchFamily="34" charset="0"/>
              </a:rPr>
            </a:fld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6041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 dirty="0">
                <a:latin typeface="Arial" panose="020B0604020202020204" pitchFamily="34" charset="0"/>
              </a:rPr>
            </a:fld>
            <a:endParaRPr lang="en-US" altLang="zh-CN" sz="1400" dirty="0">
              <a:latin typeface="Arial" panose="020B0604020202020204" pitchFamily="34" charset="0"/>
            </a:endParaRPr>
          </a:p>
        </p:txBody>
      </p:sp>
      <p:sp>
        <p:nvSpPr>
          <p:cNvPr id="6042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r>
              <a:rPr lang="en-US" altLang="zh-CN" b="1" dirty="0">
                <a:ea typeface="黑体" panose="02010609060101010101" charset="-122"/>
              </a:rPr>
              <a:t>4.3.2 RL</a:t>
            </a:r>
            <a:r>
              <a:rPr lang="zh-CN" altLang="en-US" b="1" dirty="0">
                <a:ea typeface="黑体" panose="02010609060101010101" charset="-122"/>
              </a:rPr>
              <a:t>可以用</a:t>
            </a:r>
            <a:r>
              <a:rPr lang="en-US" altLang="zh-CN" b="1" dirty="0">
                <a:ea typeface="黑体" panose="02010609060101010101" charset="-122"/>
              </a:rPr>
              <a:t>RE</a:t>
            </a:r>
            <a:r>
              <a:rPr lang="zh-CN" altLang="en-US" b="1" dirty="0">
                <a:ea typeface="黑体" panose="02010609060101010101" charset="-122"/>
              </a:rPr>
              <a:t>表示</a:t>
            </a:r>
            <a:endParaRPr lang="zh-CN" altLang="en-US" b="1" dirty="0">
              <a:ea typeface="黑体" panose="02010609060101010101" charset="-122"/>
            </a:endParaRPr>
          </a:p>
        </p:txBody>
      </p:sp>
      <p:sp>
        <p:nvSpPr>
          <p:cNvPr id="60421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9600"/>
          </a:xfrm>
          <a:ln/>
        </p:spPr>
        <p:txBody>
          <a:bodyPr wrap="square" lIns="91440" tIns="45720" rIns="91440" bIns="45720" anchor="t"/>
          <a:p>
            <a:r>
              <a:rPr lang="zh-CN" altLang="en-US" b="1" dirty="0">
                <a:latin typeface="宋体" panose="02010600030101010101" pitchFamily="2" charset="-122"/>
              </a:rPr>
              <a:t>去掉状态</a:t>
            </a:r>
            <a:r>
              <a:rPr lang="en-US" altLang="zh-CN" b="1" dirty="0">
                <a:latin typeface="Times New Roman" panose="02020603050405020304" charset="0"/>
              </a:rPr>
              <a:t>q</a:t>
            </a:r>
            <a:r>
              <a:rPr lang="en-US" altLang="zh-CN" b="1" baseline="-30000" dirty="0">
                <a:latin typeface="Times New Roman" panose="02020603050405020304" charset="0"/>
              </a:rPr>
              <a:t>3</a:t>
            </a:r>
            <a:r>
              <a:rPr lang="zh-CN" altLang="en-US" b="1" dirty="0"/>
              <a:t>。</a:t>
            </a:r>
            <a:endParaRPr lang="zh-CN" altLang="en-US" b="1" dirty="0"/>
          </a:p>
        </p:txBody>
      </p:sp>
      <p:pic>
        <p:nvPicPr>
          <p:cNvPr id="60422" name="Picture 4" descr="C:\形式语言\教参\tu\xs46.t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6038" y="3521075"/>
            <a:ext cx="7029450" cy="28654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0423" name="Picture 4" descr="C:\形式语言\教参\tu\xs45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163" y="1209675"/>
            <a:ext cx="4652962" cy="20621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0424" name="文本框 1"/>
          <p:cNvSpPr txBox="1"/>
          <p:nvPr/>
        </p:nvSpPr>
        <p:spPr>
          <a:xfrm>
            <a:off x="4537075" y="2970213"/>
            <a:ext cx="411163" cy="6397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↓</a:t>
            </a:r>
            <a:endParaRPr lang="zh-CN" altLang="en-US" sz="3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42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 dirty="0">
                <a:latin typeface="Arial" panose="020B0604020202020204" pitchFamily="34" charset="0"/>
              </a:rPr>
            </a:fld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61443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 dirty="0">
                <a:latin typeface="Arial" panose="020B0604020202020204" pitchFamily="34" charset="0"/>
              </a:rPr>
            </a:fld>
            <a:endParaRPr lang="en-US" altLang="zh-CN" sz="1400" dirty="0">
              <a:latin typeface="Arial" panose="020B0604020202020204" pitchFamily="34" charset="0"/>
            </a:endParaRPr>
          </a:p>
        </p:txBody>
      </p:sp>
      <p:sp>
        <p:nvSpPr>
          <p:cNvPr id="6144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r>
              <a:rPr lang="en-US" altLang="zh-CN" b="1" dirty="0">
                <a:ea typeface="黑体" panose="02010609060101010101" charset="-122"/>
              </a:rPr>
              <a:t>4.3.2 RL</a:t>
            </a:r>
            <a:r>
              <a:rPr lang="zh-CN" altLang="en-US" b="1" dirty="0">
                <a:ea typeface="黑体" panose="02010609060101010101" charset="-122"/>
              </a:rPr>
              <a:t>可以用</a:t>
            </a:r>
            <a:r>
              <a:rPr lang="en-US" altLang="zh-CN" b="1" dirty="0">
                <a:ea typeface="黑体" panose="02010609060101010101" charset="-122"/>
              </a:rPr>
              <a:t>RE</a:t>
            </a:r>
            <a:r>
              <a:rPr lang="zh-CN" altLang="en-US" b="1" dirty="0">
                <a:ea typeface="黑体" panose="02010609060101010101" charset="-122"/>
              </a:rPr>
              <a:t>表示</a:t>
            </a:r>
            <a:endParaRPr lang="zh-CN" altLang="en-US" b="1" dirty="0">
              <a:ea typeface="黑体" panose="02010609060101010101" charset="-122"/>
            </a:endParaRPr>
          </a:p>
        </p:txBody>
      </p:sp>
      <p:sp>
        <p:nvSpPr>
          <p:cNvPr id="61445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9600"/>
          </a:xfrm>
          <a:ln/>
        </p:spPr>
        <p:txBody>
          <a:bodyPr wrap="square" lIns="91440" tIns="45720" rIns="91440" bIns="45720" anchor="t"/>
          <a:p>
            <a:r>
              <a:rPr lang="zh-CN" altLang="en-US" b="1" dirty="0">
                <a:latin typeface="宋体" panose="02010600030101010101" pitchFamily="2" charset="-122"/>
              </a:rPr>
              <a:t>去掉状态</a:t>
            </a:r>
            <a:r>
              <a:rPr lang="en-US" altLang="zh-CN" b="1" dirty="0">
                <a:latin typeface="Times New Roman" panose="02020603050405020304" charset="0"/>
              </a:rPr>
              <a:t>q</a:t>
            </a:r>
            <a:r>
              <a:rPr lang="en-US" altLang="zh-CN" b="1" baseline="-30000" dirty="0">
                <a:latin typeface="Times New Roman" panose="02020603050405020304" charset="0"/>
              </a:rPr>
              <a:t>4</a:t>
            </a:r>
            <a:r>
              <a:rPr lang="zh-CN" altLang="en-US" b="1" dirty="0"/>
              <a:t>。</a:t>
            </a:r>
            <a:endParaRPr lang="zh-CN" altLang="en-US" b="1" dirty="0"/>
          </a:p>
        </p:txBody>
      </p:sp>
      <p:pic>
        <p:nvPicPr>
          <p:cNvPr id="61446" name="Picture 4" descr="C:\形式语言\教参\tu\xs47.t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7163" y="3544888"/>
            <a:ext cx="6919912" cy="28463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47" name="Picture 4" descr="C:\形式语言\教参\tu\xs46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975" y="1266825"/>
            <a:ext cx="5130800" cy="2092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48" name="文本框 1"/>
          <p:cNvSpPr txBox="1"/>
          <p:nvPr/>
        </p:nvSpPr>
        <p:spPr>
          <a:xfrm>
            <a:off x="4537075" y="2970213"/>
            <a:ext cx="411163" cy="6397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↓</a:t>
            </a:r>
            <a:endParaRPr lang="zh-CN" altLang="en-US" sz="3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2466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 dirty="0">
                <a:latin typeface="Arial" panose="020B0604020202020204" pitchFamily="34" charset="0"/>
              </a:rPr>
            </a:fld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6246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 dirty="0">
                <a:latin typeface="Arial" panose="020B0604020202020204" pitchFamily="34" charset="0"/>
              </a:rPr>
            </a:fld>
            <a:endParaRPr lang="en-US" altLang="zh-CN" sz="1400" dirty="0">
              <a:latin typeface="Arial" panose="020B0604020202020204" pitchFamily="34" charset="0"/>
            </a:endParaRPr>
          </a:p>
        </p:txBody>
      </p:sp>
      <p:sp>
        <p:nvSpPr>
          <p:cNvPr id="6246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r>
              <a:rPr lang="en-US" altLang="zh-CN" b="1" dirty="0">
                <a:ea typeface="黑体" panose="02010609060101010101" charset="-122"/>
              </a:rPr>
              <a:t>4.3.2 RL</a:t>
            </a:r>
            <a:r>
              <a:rPr lang="zh-CN" altLang="en-US" b="1" dirty="0">
                <a:ea typeface="黑体" panose="02010609060101010101" charset="-122"/>
              </a:rPr>
              <a:t>可以用</a:t>
            </a:r>
            <a:r>
              <a:rPr lang="en-US" altLang="zh-CN" b="1" dirty="0">
                <a:ea typeface="黑体" panose="02010609060101010101" charset="-122"/>
              </a:rPr>
              <a:t>RE</a:t>
            </a:r>
            <a:r>
              <a:rPr lang="zh-CN" altLang="en-US" b="1" dirty="0">
                <a:ea typeface="黑体" panose="02010609060101010101" charset="-122"/>
              </a:rPr>
              <a:t>表示</a:t>
            </a:r>
            <a:endParaRPr lang="zh-CN" altLang="en-US" b="1" dirty="0">
              <a:ea typeface="黑体" panose="02010609060101010101" charset="-122"/>
            </a:endParaRPr>
          </a:p>
        </p:txBody>
      </p:sp>
      <p:sp>
        <p:nvSpPr>
          <p:cNvPr id="62469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43000"/>
          </a:xfrm>
          <a:ln/>
        </p:spPr>
        <p:txBody>
          <a:bodyPr wrap="square" lIns="91440" tIns="45720" rIns="91440" bIns="45720" anchor="t"/>
          <a:p>
            <a:r>
              <a:rPr lang="zh-CN" altLang="en-US" b="1" dirty="0">
                <a:latin typeface="宋体" panose="02010600030101010101" pitchFamily="2" charset="-122"/>
              </a:rPr>
              <a:t>合并从标记为</a:t>
            </a:r>
            <a:r>
              <a:rPr lang="en-US" altLang="zh-CN" b="1" dirty="0">
                <a:latin typeface="Times New Roman" panose="02020603050405020304" charset="0"/>
              </a:rPr>
              <a:t>q</a:t>
            </a:r>
            <a:r>
              <a:rPr lang="en-US" altLang="zh-CN" b="1" baseline="-30000" dirty="0">
                <a:latin typeface="Times New Roman" panose="02020603050405020304" charset="0"/>
              </a:rPr>
              <a:t>2</a:t>
            </a:r>
            <a:r>
              <a:rPr lang="zh-CN" altLang="en-US" b="1" dirty="0">
                <a:latin typeface="宋体" panose="02010600030101010101" pitchFamily="2" charset="-122"/>
              </a:rPr>
              <a:t>的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状态到标记为</a:t>
            </a:r>
            <a:r>
              <a:rPr lang="en-US" altLang="zh-CN" b="1" dirty="0">
                <a:latin typeface="Times New Roman" panose="02020603050405020304" charset="0"/>
              </a:rPr>
              <a:t>Y</a:t>
            </a:r>
            <a:r>
              <a:rPr lang="zh-CN" altLang="en-US" b="1" dirty="0">
                <a:latin typeface="宋体" panose="02010600030101010101" pitchFamily="2" charset="-122"/>
              </a:rPr>
              <a:t>的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状态的两条并行弧。</a:t>
            </a:r>
            <a:r>
              <a:rPr lang="zh-CN" altLang="en-US" b="1" dirty="0"/>
              <a:t> </a:t>
            </a:r>
            <a:endParaRPr lang="zh-CN" altLang="en-US" b="1" dirty="0"/>
          </a:p>
        </p:txBody>
      </p:sp>
      <p:pic>
        <p:nvPicPr>
          <p:cNvPr id="62470" name="Picture 4" descr="C:\形式语言\教参\tu\xs48.t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0525" y="3673475"/>
            <a:ext cx="7359650" cy="2873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2471" name="Picture 4" descr="C:\形式语言\教参\tu\xs47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700" y="1677988"/>
            <a:ext cx="3651250" cy="1501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2472" name="文本框 2"/>
          <p:cNvSpPr txBox="1"/>
          <p:nvPr/>
        </p:nvSpPr>
        <p:spPr>
          <a:xfrm>
            <a:off x="4537075" y="2970213"/>
            <a:ext cx="411163" cy="6397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↓</a:t>
            </a:r>
            <a:endParaRPr lang="zh-CN" altLang="en-US" sz="3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3490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 dirty="0">
                <a:latin typeface="Arial" panose="020B0604020202020204" pitchFamily="34" charset="0"/>
              </a:rPr>
            </a:fld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63491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 dirty="0">
                <a:latin typeface="Arial" panose="020B0604020202020204" pitchFamily="34" charset="0"/>
              </a:rPr>
            </a:fld>
            <a:endParaRPr lang="en-US" altLang="zh-CN" sz="1400" dirty="0">
              <a:latin typeface="Arial" panose="020B0604020202020204" pitchFamily="34" charset="0"/>
            </a:endParaRPr>
          </a:p>
        </p:txBody>
      </p:sp>
      <p:sp>
        <p:nvSpPr>
          <p:cNvPr id="6349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r>
              <a:rPr lang="en-US" altLang="zh-CN" b="1" dirty="0">
                <a:ea typeface="黑体" panose="02010609060101010101" charset="-122"/>
              </a:rPr>
              <a:t>4.3.2 RL</a:t>
            </a:r>
            <a:r>
              <a:rPr lang="zh-CN" altLang="en-US" b="1" dirty="0">
                <a:ea typeface="黑体" panose="02010609060101010101" charset="-122"/>
              </a:rPr>
              <a:t>可以用</a:t>
            </a:r>
            <a:r>
              <a:rPr lang="en-US" altLang="zh-CN" b="1" dirty="0">
                <a:ea typeface="黑体" panose="02010609060101010101" charset="-122"/>
              </a:rPr>
              <a:t>RE</a:t>
            </a:r>
            <a:r>
              <a:rPr lang="zh-CN" altLang="en-US" b="1" dirty="0">
                <a:ea typeface="黑体" panose="02010609060101010101" charset="-122"/>
              </a:rPr>
              <a:t>表示</a:t>
            </a:r>
            <a:endParaRPr lang="zh-CN" altLang="en-US" b="1" dirty="0">
              <a:ea typeface="黑体" panose="02010609060101010101" charset="-122"/>
            </a:endParaRPr>
          </a:p>
        </p:txBody>
      </p:sp>
      <p:sp>
        <p:nvSpPr>
          <p:cNvPr id="63493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9600"/>
          </a:xfrm>
          <a:ln/>
        </p:spPr>
        <p:txBody>
          <a:bodyPr wrap="square" lIns="91440" tIns="45720" rIns="91440" bIns="45720" anchor="t"/>
          <a:p>
            <a:r>
              <a:rPr lang="zh-CN" altLang="en-US" b="1" dirty="0">
                <a:latin typeface="宋体" panose="02010600030101010101" pitchFamily="2" charset="-122"/>
              </a:rPr>
              <a:t>去掉状态</a:t>
            </a:r>
            <a:r>
              <a:rPr lang="en-US" altLang="zh-CN" b="1" dirty="0">
                <a:latin typeface="Times New Roman" panose="02020603050405020304" charset="0"/>
              </a:rPr>
              <a:t>q</a:t>
            </a:r>
            <a:r>
              <a:rPr lang="en-US" altLang="zh-CN" b="1" baseline="-30000" dirty="0">
                <a:latin typeface="Times New Roman" panose="02020603050405020304" charset="0"/>
              </a:rPr>
              <a:t>0</a:t>
            </a:r>
            <a:r>
              <a:rPr lang="zh-CN" altLang="en-US" b="1" dirty="0"/>
              <a:t>。</a:t>
            </a:r>
            <a:endParaRPr lang="zh-CN" altLang="en-US" b="1" dirty="0"/>
          </a:p>
        </p:txBody>
      </p:sp>
      <p:pic>
        <p:nvPicPr>
          <p:cNvPr id="63494" name="Picture 4" descr="C:\形式语言\教参\tu\xs49.t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1625" y="3451225"/>
            <a:ext cx="6632575" cy="2870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3495" name="Picture 4" descr="C:\形式语言\教参\tu\xs48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0" y="1236663"/>
            <a:ext cx="4584700" cy="1790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3496" name="文本框 2"/>
          <p:cNvSpPr txBox="1"/>
          <p:nvPr/>
        </p:nvSpPr>
        <p:spPr>
          <a:xfrm>
            <a:off x="3895725" y="2811463"/>
            <a:ext cx="411163" cy="6397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↓</a:t>
            </a:r>
            <a:endParaRPr lang="zh-CN" altLang="en-US" sz="3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pic>
        <p:nvPicPr>
          <p:cNvPr id="63497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850" y="3602038"/>
            <a:ext cx="533400" cy="2428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451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 dirty="0">
                <a:latin typeface="Arial" panose="020B0604020202020204" pitchFamily="34" charset="0"/>
              </a:rPr>
            </a:fld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6451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 dirty="0">
                <a:latin typeface="Arial" panose="020B0604020202020204" pitchFamily="34" charset="0"/>
              </a:rPr>
            </a:fld>
            <a:endParaRPr lang="en-US" altLang="zh-CN" sz="1400" dirty="0">
              <a:latin typeface="Arial" panose="020B0604020202020204" pitchFamily="34" charset="0"/>
            </a:endParaRPr>
          </a:p>
        </p:txBody>
      </p:sp>
      <p:sp>
        <p:nvSpPr>
          <p:cNvPr id="6451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r>
              <a:rPr lang="en-US" altLang="zh-CN" b="1" dirty="0">
                <a:ea typeface="黑体" panose="02010609060101010101" charset="-122"/>
              </a:rPr>
              <a:t>4.3.2 RL</a:t>
            </a:r>
            <a:r>
              <a:rPr lang="zh-CN" altLang="en-US" b="1" dirty="0">
                <a:ea typeface="黑体" panose="02010609060101010101" charset="-122"/>
              </a:rPr>
              <a:t>可以用</a:t>
            </a:r>
            <a:r>
              <a:rPr lang="en-US" altLang="zh-CN" b="1" dirty="0">
                <a:ea typeface="黑体" panose="02010609060101010101" charset="-122"/>
              </a:rPr>
              <a:t>RE</a:t>
            </a:r>
            <a:r>
              <a:rPr lang="zh-CN" altLang="en-US" b="1" dirty="0">
                <a:ea typeface="黑体" panose="02010609060101010101" charset="-122"/>
              </a:rPr>
              <a:t>表示</a:t>
            </a:r>
            <a:endParaRPr lang="zh-CN" altLang="en-US" b="1" dirty="0">
              <a:ea typeface="黑体" panose="02010609060101010101" charset="-122"/>
            </a:endParaRPr>
          </a:p>
        </p:txBody>
      </p:sp>
      <p:sp>
        <p:nvSpPr>
          <p:cNvPr id="64517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85800"/>
          </a:xfrm>
          <a:ln/>
        </p:spPr>
        <p:txBody>
          <a:bodyPr wrap="square" lIns="91440" tIns="45720" rIns="91440" bIns="45720" anchor="t"/>
          <a:p>
            <a:r>
              <a:rPr lang="zh-CN" altLang="en-US" b="1" dirty="0">
                <a:latin typeface="宋体" panose="02010600030101010101" pitchFamily="2" charset="-122"/>
              </a:rPr>
              <a:t>并弧。</a:t>
            </a:r>
            <a:r>
              <a:rPr lang="zh-CN" altLang="en-US" b="1" dirty="0"/>
              <a:t> </a:t>
            </a:r>
            <a:endParaRPr lang="zh-CN" altLang="en-US" b="1" dirty="0"/>
          </a:p>
        </p:txBody>
      </p:sp>
      <p:pic>
        <p:nvPicPr>
          <p:cNvPr id="64518" name="Picture 4" descr="C:\形式语言\教参\tu\Xs50.t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4900" y="3702050"/>
            <a:ext cx="6975475" cy="2841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4519" name="Picture 4" descr="C:\形式语言\教参\tu\xs49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50" y="1270000"/>
            <a:ext cx="4841875" cy="2095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4520" name="文本框 2"/>
          <p:cNvSpPr txBox="1"/>
          <p:nvPr/>
        </p:nvSpPr>
        <p:spPr>
          <a:xfrm>
            <a:off x="3895725" y="3060700"/>
            <a:ext cx="411163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↓</a:t>
            </a:r>
            <a:endParaRPr lang="zh-CN" altLang="en-US" sz="3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pic>
        <p:nvPicPr>
          <p:cNvPr id="64521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025" y="1355725"/>
            <a:ext cx="460375" cy="2111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5538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 dirty="0">
                <a:latin typeface="Arial" panose="020B0604020202020204" pitchFamily="34" charset="0"/>
              </a:rPr>
            </a:fld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6553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 dirty="0">
                <a:latin typeface="Arial" panose="020B0604020202020204" pitchFamily="34" charset="0"/>
              </a:rPr>
            </a:fld>
            <a:endParaRPr lang="en-US" altLang="zh-CN" sz="1400" dirty="0">
              <a:latin typeface="Arial" panose="020B0604020202020204" pitchFamily="34" charset="0"/>
            </a:endParaRPr>
          </a:p>
        </p:txBody>
      </p:sp>
      <p:sp>
        <p:nvSpPr>
          <p:cNvPr id="6554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r>
              <a:rPr lang="en-US" altLang="zh-CN" b="1" dirty="0">
                <a:ea typeface="黑体" panose="02010609060101010101" charset="-122"/>
              </a:rPr>
              <a:t>4.3.2 RL</a:t>
            </a:r>
            <a:r>
              <a:rPr lang="zh-CN" altLang="en-US" b="1" dirty="0">
                <a:ea typeface="黑体" panose="02010609060101010101" charset="-122"/>
              </a:rPr>
              <a:t>可以用</a:t>
            </a:r>
            <a:r>
              <a:rPr lang="en-US" altLang="zh-CN" b="1" dirty="0">
                <a:ea typeface="黑体" panose="02010609060101010101" charset="-122"/>
              </a:rPr>
              <a:t>RE</a:t>
            </a:r>
            <a:r>
              <a:rPr lang="zh-CN" altLang="en-US" b="1" dirty="0">
                <a:ea typeface="黑体" panose="02010609060101010101" charset="-122"/>
              </a:rPr>
              <a:t>表示</a:t>
            </a:r>
            <a:endParaRPr lang="zh-CN" altLang="en-US" b="1" dirty="0">
              <a:ea typeface="黑体" panose="02010609060101010101" charset="-122"/>
            </a:endParaRPr>
          </a:p>
        </p:txBody>
      </p:sp>
      <p:sp>
        <p:nvSpPr>
          <p:cNvPr id="65541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85800"/>
          </a:xfrm>
          <a:ln/>
        </p:spPr>
        <p:txBody>
          <a:bodyPr wrap="square" lIns="91440" tIns="45720" rIns="91440" bIns="45720" anchor="t"/>
          <a:p>
            <a:r>
              <a:rPr lang="zh-CN" altLang="en-US" b="1" dirty="0">
                <a:latin typeface="宋体" panose="02010600030101010101" pitchFamily="2" charset="-122"/>
              </a:rPr>
              <a:t>去掉状态</a:t>
            </a:r>
            <a:r>
              <a:rPr lang="en-US" altLang="zh-CN" b="1" dirty="0">
                <a:latin typeface="Times New Roman" panose="02020603050405020304" charset="0"/>
              </a:rPr>
              <a:t>q</a:t>
            </a:r>
            <a:r>
              <a:rPr lang="en-US" altLang="zh-CN" b="1" baseline="-30000" dirty="0">
                <a:latin typeface="Times New Roman" panose="02020603050405020304" charset="0"/>
              </a:rPr>
              <a:t>1</a:t>
            </a:r>
            <a:r>
              <a:rPr lang="zh-CN" altLang="en-US" b="1" dirty="0"/>
              <a:t>。</a:t>
            </a:r>
            <a:endParaRPr lang="zh-CN" altLang="en-US" b="1" dirty="0"/>
          </a:p>
        </p:txBody>
      </p:sp>
      <p:pic>
        <p:nvPicPr>
          <p:cNvPr id="65542" name="Picture 4" descr="C:\形式语言\教参\tu\xs51.t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175" y="3860800"/>
            <a:ext cx="7092950" cy="2384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5543" name="Picture 4" descr="C:\形式语言\教参\tu\Xs50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113" y="1473200"/>
            <a:ext cx="4800600" cy="1955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5544" name="文本框 2"/>
          <p:cNvSpPr txBox="1"/>
          <p:nvPr/>
        </p:nvSpPr>
        <p:spPr>
          <a:xfrm>
            <a:off x="3905250" y="3221038"/>
            <a:ext cx="411163" cy="6397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↓</a:t>
            </a:r>
            <a:endParaRPr lang="zh-CN" altLang="en-US" sz="3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 dirty="0">
                <a:latin typeface="Arial" panose="020B0604020202020204" pitchFamily="34" charset="0"/>
              </a:rPr>
            </a:fld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819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 dirty="0">
                <a:latin typeface="Arial" panose="020B0604020202020204" pitchFamily="34" charset="0"/>
              </a:rPr>
            </a:fld>
            <a:endParaRPr lang="en-US" altLang="zh-CN" sz="1400" dirty="0">
              <a:latin typeface="Arial" panose="020B0604020202020204" pitchFamily="34" charset="0"/>
            </a:endParaRPr>
          </a:p>
        </p:txBody>
      </p:sp>
      <p:sp>
        <p:nvSpPr>
          <p:cNvPr id="819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r>
              <a:rPr lang="en-US" altLang="zh-CN" b="1" dirty="0">
                <a:ea typeface="黑体" panose="02010609060101010101" charset="-122"/>
              </a:rPr>
              <a:t>4.</a:t>
            </a:r>
            <a:r>
              <a:rPr lang="zh-CN" altLang="en-US" b="1" dirty="0">
                <a:ea typeface="黑体" panose="02010609060101010101" charset="-122"/>
              </a:rPr>
              <a:t>１ 启示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8197" name="Rectangle 3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ln/>
        </p:spPr>
        <p:txBody>
          <a:bodyPr wrap="square" lIns="91440" tIns="45720" rIns="91440" bIns="45720" anchor="t"/>
          <a:p>
            <a:pPr algn="just">
              <a:lnSpc>
                <a:spcPct val="90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计算集合</a:t>
            </a:r>
            <a:r>
              <a:rPr lang="zh-CN" altLang="en-US" b="1" dirty="0"/>
              <a:t> </a:t>
            </a:r>
            <a:r>
              <a:rPr lang="en-US" altLang="zh-CN" b="1" dirty="0"/>
              <a:t>set(q)</a:t>
            </a:r>
            <a:endParaRPr lang="en-US" altLang="zh-CN" b="1" dirty="0"/>
          </a:p>
          <a:p>
            <a:pPr algn="just">
              <a:lnSpc>
                <a:spcPct val="90000"/>
              </a:lnSpc>
              <a:buNone/>
            </a:pPr>
            <a:r>
              <a:rPr lang="en-US" altLang="zh-CN" b="1" dirty="0">
                <a:latin typeface="Times New Roman" panose="02020603050405020304" charset="0"/>
              </a:rPr>
              <a:t>set(A)={a</a:t>
            </a:r>
            <a:r>
              <a:rPr lang="en-US" altLang="zh-CN" b="1" baseline="30000" dirty="0">
                <a:latin typeface="Times New Roman" panose="02020603050405020304" charset="0"/>
              </a:rPr>
              <a:t>n</a:t>
            </a:r>
            <a:r>
              <a:rPr lang="en-US" altLang="zh-CN" b="1" dirty="0">
                <a:latin typeface="Times New Roman" panose="02020603050405020304" charset="0"/>
              </a:rPr>
              <a:t>|n</a:t>
            </a:r>
            <a:r>
              <a:rPr lang="en-US" altLang="zh-CN" b="1" dirty="0">
                <a:latin typeface="宋体" panose="02010600030101010101" pitchFamily="2" charset="-122"/>
              </a:rPr>
              <a:t>≥</a:t>
            </a:r>
            <a:r>
              <a:rPr lang="en-US" altLang="zh-CN" b="1" dirty="0">
                <a:latin typeface="Times New Roman" panose="02020603050405020304" charset="0"/>
              </a:rPr>
              <a:t>0}={a}</a:t>
            </a:r>
            <a:r>
              <a:rPr lang="en-US" altLang="zh-CN" b="1" baseline="30000" dirty="0">
                <a:latin typeface="Times New Roman" panose="02020603050405020304" charset="0"/>
              </a:rPr>
              <a:t>*</a:t>
            </a:r>
            <a:r>
              <a:rPr lang="en-US" altLang="zh-CN" b="1" dirty="0">
                <a:latin typeface="Times New Roman" panose="02020603050405020304" charset="0"/>
              </a:rPr>
              <a:t> </a:t>
            </a:r>
            <a:endParaRPr lang="en-US" altLang="zh-CN" b="1" dirty="0">
              <a:latin typeface="Times New Roman" panose="02020603050405020304" charset="0"/>
            </a:endParaRPr>
          </a:p>
          <a:p>
            <a:pPr algn="just">
              <a:lnSpc>
                <a:spcPct val="90000"/>
              </a:lnSpc>
              <a:buNone/>
            </a:pPr>
            <a:r>
              <a:rPr lang="en-US" altLang="zh-CN" b="1" dirty="0">
                <a:latin typeface="Times New Roman" panose="02020603050405020304" charset="0"/>
              </a:rPr>
              <a:t>set(B)= set(A){a}{b</a:t>
            </a:r>
            <a:r>
              <a:rPr lang="en-US" altLang="zh-CN" b="1" baseline="30000" dirty="0">
                <a:latin typeface="Times New Roman" panose="02020603050405020304" charset="0"/>
              </a:rPr>
              <a:t>n</a:t>
            </a:r>
            <a:r>
              <a:rPr lang="en-US" altLang="zh-CN" b="1" dirty="0">
                <a:latin typeface="Times New Roman" panose="02020603050405020304" charset="0"/>
              </a:rPr>
              <a:t>|n</a:t>
            </a:r>
            <a:r>
              <a:rPr lang="en-US" altLang="zh-CN" b="1" dirty="0">
                <a:latin typeface="宋体" panose="02010600030101010101" pitchFamily="2" charset="-122"/>
              </a:rPr>
              <a:t>≥</a:t>
            </a:r>
            <a:r>
              <a:rPr lang="en-US" altLang="zh-CN" b="1" dirty="0">
                <a:latin typeface="Times New Roman" panose="02020603050405020304" charset="0"/>
              </a:rPr>
              <a:t>0}</a:t>
            </a:r>
            <a:endParaRPr lang="en-US" altLang="zh-CN" b="1" dirty="0">
              <a:latin typeface="Times New Roman" panose="02020603050405020304" charset="0"/>
            </a:endParaRPr>
          </a:p>
          <a:p>
            <a:pPr algn="just">
              <a:lnSpc>
                <a:spcPct val="90000"/>
              </a:lnSpc>
              <a:buNone/>
            </a:pPr>
            <a:r>
              <a:rPr lang="en-US" altLang="zh-CN" b="1" dirty="0">
                <a:latin typeface="Times New Roman" panose="02020603050405020304" charset="0"/>
              </a:rPr>
              <a:t>		   ={a</a:t>
            </a:r>
            <a:r>
              <a:rPr lang="en-US" altLang="zh-CN" b="1" baseline="30000" dirty="0">
                <a:latin typeface="Times New Roman" panose="02020603050405020304" charset="0"/>
              </a:rPr>
              <a:t>n</a:t>
            </a:r>
            <a:r>
              <a:rPr lang="en-US" altLang="zh-CN" b="1" dirty="0">
                <a:latin typeface="Times New Roman" panose="02020603050405020304" charset="0"/>
              </a:rPr>
              <a:t>ab</a:t>
            </a:r>
            <a:r>
              <a:rPr lang="en-US" altLang="zh-CN" b="1" baseline="30000" dirty="0">
                <a:latin typeface="Times New Roman" panose="02020603050405020304" charset="0"/>
              </a:rPr>
              <a:t>m</a:t>
            </a:r>
            <a:r>
              <a:rPr lang="en-US" altLang="zh-CN" b="1" dirty="0">
                <a:latin typeface="Times New Roman" panose="02020603050405020304" charset="0"/>
              </a:rPr>
              <a:t>|m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charset="0"/>
              </a:rPr>
              <a:t>n</a:t>
            </a:r>
            <a:r>
              <a:rPr lang="en-US" altLang="zh-CN" b="1" dirty="0">
                <a:latin typeface="宋体" panose="02010600030101010101" pitchFamily="2" charset="-122"/>
              </a:rPr>
              <a:t>≥</a:t>
            </a:r>
            <a:r>
              <a:rPr lang="en-US" altLang="zh-CN" b="1" dirty="0">
                <a:latin typeface="Times New Roman" panose="02020603050405020304" charset="0"/>
              </a:rPr>
              <a:t>0}</a:t>
            </a:r>
            <a:endParaRPr lang="en-US" altLang="zh-CN" b="1" dirty="0">
              <a:latin typeface="Times New Roman" panose="02020603050405020304" charset="0"/>
            </a:endParaRPr>
          </a:p>
          <a:p>
            <a:pPr algn="just">
              <a:lnSpc>
                <a:spcPct val="90000"/>
              </a:lnSpc>
              <a:buNone/>
            </a:pPr>
            <a:r>
              <a:rPr lang="en-US" altLang="zh-CN" b="1" dirty="0">
                <a:latin typeface="Times New Roman" panose="02020603050405020304" charset="0"/>
              </a:rPr>
              <a:t>		   ={a}</a:t>
            </a:r>
            <a:r>
              <a:rPr lang="en-US" altLang="zh-CN" b="1" baseline="30000" dirty="0">
                <a:latin typeface="Times New Roman" panose="02020603050405020304" charset="0"/>
              </a:rPr>
              <a:t>*</a:t>
            </a:r>
            <a:r>
              <a:rPr lang="en-US" altLang="zh-CN" b="1" dirty="0">
                <a:latin typeface="Times New Roman" panose="02020603050405020304" charset="0"/>
              </a:rPr>
              <a:t>{a}{b}</a:t>
            </a:r>
            <a:r>
              <a:rPr lang="en-US" altLang="zh-CN" b="1" baseline="30000" dirty="0">
                <a:latin typeface="Times New Roman" panose="02020603050405020304" charset="0"/>
              </a:rPr>
              <a:t>*</a:t>
            </a:r>
            <a:r>
              <a:rPr lang="en-US" altLang="zh-CN" b="1" dirty="0">
                <a:latin typeface="Times New Roman" panose="02020603050405020304" charset="0"/>
              </a:rPr>
              <a:t>={a}</a:t>
            </a:r>
            <a:r>
              <a:rPr lang="en-US" altLang="zh-CN" b="1" baseline="30000" dirty="0">
                <a:latin typeface="Times New Roman" panose="02020603050405020304" charset="0"/>
              </a:rPr>
              <a:t>+</a:t>
            </a:r>
            <a:r>
              <a:rPr lang="en-US" altLang="zh-CN" b="1" dirty="0">
                <a:latin typeface="Times New Roman" panose="02020603050405020304" charset="0"/>
              </a:rPr>
              <a:t>{b}</a:t>
            </a:r>
            <a:r>
              <a:rPr lang="en-US" altLang="zh-CN" b="1" baseline="30000" dirty="0">
                <a:latin typeface="Times New Roman" panose="02020603050405020304" charset="0"/>
              </a:rPr>
              <a:t>*</a:t>
            </a:r>
            <a:endParaRPr lang="en-US" altLang="zh-CN" b="1" dirty="0">
              <a:latin typeface="Times New Roman" panose="02020603050405020304" charset="0"/>
            </a:endParaRPr>
          </a:p>
          <a:p>
            <a:pPr algn="just">
              <a:lnSpc>
                <a:spcPct val="90000"/>
              </a:lnSpc>
              <a:buNone/>
            </a:pPr>
            <a:r>
              <a:rPr lang="en-US" altLang="zh-CN" b="1" dirty="0">
                <a:latin typeface="Times New Roman" panose="02020603050405020304" charset="0"/>
              </a:rPr>
              <a:t>set(C)= set(B){b}{c}</a:t>
            </a:r>
            <a:r>
              <a:rPr lang="en-US" altLang="zh-CN" b="1" baseline="30000" dirty="0">
                <a:latin typeface="Times New Roman" panose="02020603050405020304" charset="0"/>
              </a:rPr>
              <a:t>*</a:t>
            </a:r>
            <a:endParaRPr lang="en-US" altLang="zh-CN" b="1" baseline="30000" dirty="0">
              <a:latin typeface="Times New Roman" panose="02020603050405020304" charset="0"/>
            </a:endParaRPr>
          </a:p>
          <a:p>
            <a:pPr algn="just">
              <a:lnSpc>
                <a:spcPct val="90000"/>
              </a:lnSpc>
              <a:buNone/>
            </a:pPr>
            <a:r>
              <a:rPr lang="en-US" altLang="zh-CN" b="1" dirty="0">
                <a:latin typeface="Times New Roman" panose="02020603050405020304" charset="0"/>
              </a:rPr>
              <a:t>		   ={a}</a:t>
            </a:r>
            <a:r>
              <a:rPr lang="en-US" altLang="zh-CN" b="1" baseline="30000" dirty="0">
                <a:latin typeface="Times New Roman" panose="02020603050405020304" charset="0"/>
              </a:rPr>
              <a:t>*</a:t>
            </a:r>
            <a:r>
              <a:rPr lang="en-US" altLang="zh-CN" b="1" dirty="0">
                <a:latin typeface="Times New Roman" panose="02020603050405020304" charset="0"/>
              </a:rPr>
              <a:t>{a}{b}</a:t>
            </a:r>
            <a:r>
              <a:rPr lang="en-US" altLang="zh-CN" b="1" baseline="30000" dirty="0">
                <a:latin typeface="Times New Roman" panose="02020603050405020304" charset="0"/>
              </a:rPr>
              <a:t>*</a:t>
            </a:r>
            <a:r>
              <a:rPr lang="en-US" altLang="zh-CN" b="1" dirty="0">
                <a:latin typeface="Times New Roman" panose="02020603050405020304" charset="0"/>
              </a:rPr>
              <a:t>{b}{c}</a:t>
            </a:r>
            <a:r>
              <a:rPr lang="en-US" altLang="zh-CN" b="1" baseline="30000" dirty="0">
                <a:latin typeface="Times New Roman" panose="02020603050405020304" charset="0"/>
              </a:rPr>
              <a:t>*</a:t>
            </a:r>
            <a:r>
              <a:rPr lang="en-US" altLang="zh-CN" b="1" dirty="0">
                <a:latin typeface="Times New Roman" panose="02020603050405020304" charset="0"/>
              </a:rPr>
              <a:t>={a}</a:t>
            </a:r>
            <a:r>
              <a:rPr lang="en-US" altLang="zh-CN" b="1" baseline="30000" dirty="0">
                <a:latin typeface="Times New Roman" panose="02020603050405020304" charset="0"/>
              </a:rPr>
              <a:t>+</a:t>
            </a:r>
            <a:r>
              <a:rPr lang="en-US" altLang="zh-CN" b="1" dirty="0">
                <a:latin typeface="Times New Roman" panose="02020603050405020304" charset="0"/>
              </a:rPr>
              <a:t>{b}</a:t>
            </a:r>
            <a:r>
              <a:rPr lang="en-US" altLang="zh-CN" b="1" baseline="30000" dirty="0">
                <a:latin typeface="Times New Roman" panose="02020603050405020304" charset="0"/>
              </a:rPr>
              <a:t>+</a:t>
            </a:r>
            <a:r>
              <a:rPr lang="en-US" altLang="zh-CN" b="1" dirty="0">
                <a:latin typeface="Times New Roman" panose="02020603050405020304" charset="0"/>
              </a:rPr>
              <a:t>{c}</a:t>
            </a:r>
            <a:r>
              <a:rPr lang="en-US" altLang="zh-CN" b="1" baseline="30000" dirty="0">
                <a:latin typeface="Times New Roman" panose="02020603050405020304" charset="0"/>
              </a:rPr>
              <a:t>*</a:t>
            </a:r>
            <a:endParaRPr lang="en-US" altLang="zh-CN" b="1" dirty="0">
              <a:latin typeface="Times New Roman" panose="02020603050405020304" charset="0"/>
            </a:endParaRPr>
          </a:p>
          <a:p>
            <a:pPr algn="just">
              <a:lnSpc>
                <a:spcPct val="90000"/>
              </a:lnSpc>
              <a:buNone/>
            </a:pPr>
            <a:r>
              <a:rPr lang="en-US" altLang="zh-CN" b="1" dirty="0">
                <a:latin typeface="Times New Roman" panose="02020603050405020304" charset="0"/>
              </a:rPr>
              <a:t>set(D)= set(C) {c}={a}</a:t>
            </a:r>
            <a:r>
              <a:rPr lang="en-US" altLang="zh-CN" b="1" baseline="30000" dirty="0">
                <a:latin typeface="Times New Roman" panose="02020603050405020304" charset="0"/>
              </a:rPr>
              <a:t>+</a:t>
            </a:r>
            <a:r>
              <a:rPr lang="en-US" altLang="zh-CN" b="1" dirty="0">
                <a:latin typeface="Times New Roman" panose="02020603050405020304" charset="0"/>
              </a:rPr>
              <a:t>{b}</a:t>
            </a:r>
            <a:r>
              <a:rPr lang="en-US" altLang="zh-CN" b="1" baseline="30000" dirty="0">
                <a:latin typeface="Times New Roman" panose="02020603050405020304" charset="0"/>
              </a:rPr>
              <a:t>+</a:t>
            </a:r>
            <a:r>
              <a:rPr lang="en-US" altLang="zh-CN" b="1" dirty="0">
                <a:latin typeface="Times New Roman" panose="02020603050405020304" charset="0"/>
              </a:rPr>
              <a:t>{c}</a:t>
            </a:r>
            <a:r>
              <a:rPr lang="en-US" altLang="zh-CN" b="1" baseline="30000" dirty="0">
                <a:latin typeface="Times New Roman" panose="02020603050405020304" charset="0"/>
              </a:rPr>
              <a:t>*</a:t>
            </a:r>
            <a:r>
              <a:rPr lang="en-US" altLang="zh-CN" b="1" dirty="0">
                <a:latin typeface="Times New Roman" panose="02020603050405020304" charset="0"/>
              </a:rPr>
              <a:t>{c}</a:t>
            </a:r>
            <a:endParaRPr lang="en-US" altLang="zh-CN" b="1" dirty="0">
              <a:latin typeface="Times New Roman" panose="02020603050405020304" charset="0"/>
            </a:endParaRPr>
          </a:p>
          <a:p>
            <a:pPr algn="just">
              <a:lnSpc>
                <a:spcPct val="90000"/>
              </a:lnSpc>
              <a:buNone/>
            </a:pPr>
            <a:r>
              <a:rPr lang="en-US" altLang="zh-CN" b="1" dirty="0">
                <a:latin typeface="Times New Roman" panose="02020603050405020304" charset="0"/>
              </a:rPr>
              <a:t>		   ={a}</a:t>
            </a:r>
            <a:r>
              <a:rPr lang="en-US" altLang="zh-CN" b="1" baseline="30000" dirty="0">
                <a:latin typeface="Times New Roman" panose="02020603050405020304" charset="0"/>
              </a:rPr>
              <a:t>+</a:t>
            </a:r>
            <a:r>
              <a:rPr lang="en-US" altLang="zh-CN" b="1" dirty="0">
                <a:latin typeface="Times New Roman" panose="02020603050405020304" charset="0"/>
              </a:rPr>
              <a:t>{b}</a:t>
            </a:r>
            <a:r>
              <a:rPr lang="en-US" altLang="zh-CN" b="1" baseline="30000" dirty="0">
                <a:latin typeface="Times New Roman" panose="02020603050405020304" charset="0"/>
              </a:rPr>
              <a:t>+</a:t>
            </a:r>
            <a:r>
              <a:rPr lang="en-US" altLang="zh-CN" b="1" dirty="0">
                <a:latin typeface="Times New Roman" panose="02020603050405020304" charset="0"/>
              </a:rPr>
              <a:t>{c}</a:t>
            </a:r>
            <a:r>
              <a:rPr lang="en-US" altLang="zh-CN" b="1" baseline="30000" dirty="0">
                <a:latin typeface="Times New Roman" panose="02020603050405020304" charset="0"/>
              </a:rPr>
              <a:t>+</a:t>
            </a:r>
            <a:endParaRPr lang="en-US" altLang="zh-CN" b="1" dirty="0">
              <a:latin typeface="Times New Roman" panose="02020603050405020304" charset="0"/>
            </a:endParaRPr>
          </a:p>
        </p:txBody>
      </p:sp>
      <p:pic>
        <p:nvPicPr>
          <p:cNvPr id="8198" name="Picture 4" descr="E:\形式语言\教参\tu\xs31.t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43538" y="1295400"/>
            <a:ext cx="3698875" cy="15541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6562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 dirty="0">
                <a:latin typeface="Arial" panose="020B0604020202020204" pitchFamily="34" charset="0"/>
              </a:rPr>
            </a:fld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66563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 dirty="0">
                <a:latin typeface="Arial" panose="020B0604020202020204" pitchFamily="34" charset="0"/>
              </a:rPr>
            </a:fld>
            <a:endParaRPr lang="en-US" altLang="zh-CN" sz="1400" dirty="0">
              <a:latin typeface="Arial" panose="020B0604020202020204" pitchFamily="34" charset="0"/>
            </a:endParaRPr>
          </a:p>
        </p:txBody>
      </p:sp>
      <p:sp>
        <p:nvSpPr>
          <p:cNvPr id="6656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r>
              <a:rPr lang="en-US" altLang="zh-CN" b="1" dirty="0">
                <a:ea typeface="黑体" panose="02010609060101010101" charset="-122"/>
              </a:rPr>
              <a:t>4.3.2 RL</a:t>
            </a:r>
            <a:r>
              <a:rPr lang="zh-CN" altLang="en-US" b="1" dirty="0">
                <a:ea typeface="黑体" panose="02010609060101010101" charset="-122"/>
              </a:rPr>
              <a:t>可以用</a:t>
            </a:r>
            <a:r>
              <a:rPr lang="en-US" altLang="zh-CN" b="1" dirty="0">
                <a:ea typeface="黑体" panose="02010609060101010101" charset="-122"/>
              </a:rPr>
              <a:t>RE</a:t>
            </a:r>
            <a:r>
              <a:rPr lang="zh-CN" altLang="en-US" b="1" dirty="0">
                <a:ea typeface="黑体" panose="02010609060101010101" charset="-122"/>
              </a:rPr>
              <a:t>表示</a:t>
            </a:r>
            <a:endParaRPr lang="zh-CN" altLang="en-US" b="1" dirty="0">
              <a:ea typeface="黑体" panose="02010609060101010101" charset="-122"/>
            </a:endParaRPr>
          </a:p>
        </p:txBody>
      </p:sp>
      <p:sp>
        <p:nvSpPr>
          <p:cNvPr id="66565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9600"/>
          </a:xfrm>
          <a:ln/>
        </p:spPr>
        <p:txBody>
          <a:bodyPr wrap="square" lIns="91440" tIns="45720" rIns="91440" bIns="45720" anchor="t"/>
          <a:p>
            <a:r>
              <a:rPr lang="zh-CN" altLang="en-US" b="1" dirty="0">
                <a:latin typeface="宋体" panose="02010600030101010101" pitchFamily="2" charset="-122"/>
              </a:rPr>
              <a:t>去掉状态</a:t>
            </a:r>
            <a:r>
              <a:rPr lang="en-US" altLang="zh-CN" b="1" dirty="0">
                <a:latin typeface="Times New Roman" panose="02020603050405020304" charset="0"/>
              </a:rPr>
              <a:t>q</a:t>
            </a:r>
            <a:r>
              <a:rPr lang="en-US" altLang="zh-CN" b="1" baseline="-30000" dirty="0">
                <a:latin typeface="Times New Roman" panose="02020603050405020304" charset="0"/>
              </a:rPr>
              <a:t>2</a:t>
            </a:r>
            <a:r>
              <a:rPr lang="zh-CN" altLang="en-US" b="1" dirty="0"/>
              <a:t>。</a:t>
            </a:r>
            <a:endParaRPr lang="zh-CN" altLang="en-US" b="1" dirty="0"/>
          </a:p>
        </p:txBody>
      </p:sp>
      <p:pic>
        <p:nvPicPr>
          <p:cNvPr id="66566" name="Picture 4" descr="C:\形式语言\教参\tu\xs52.t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7538" y="3708400"/>
            <a:ext cx="8001000" cy="1219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6567" name="Rectangle 5"/>
          <p:cNvSpPr/>
          <p:nvPr/>
        </p:nvSpPr>
        <p:spPr>
          <a:xfrm>
            <a:off x="533400" y="5197475"/>
            <a:ext cx="8229600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1</a:t>
            </a:r>
            <a:r>
              <a:rPr lang="en-US" altLang="zh-CN" sz="2800" b="1" baseline="30000" dirty="0">
                <a:latin typeface="Times New Roman" panose="02020603050405020304" charset="0"/>
                <a:ea typeface="宋体" panose="02010600030101010101" pitchFamily="2" charset="-122"/>
              </a:rPr>
              <a:t>*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0(11</a:t>
            </a:r>
            <a:r>
              <a:rPr lang="en-US" altLang="zh-CN" sz="2800" b="1" baseline="30000" dirty="0">
                <a:latin typeface="Times New Roman" panose="02020603050405020304" charset="0"/>
                <a:ea typeface="宋体" panose="02010600030101010101" pitchFamily="2" charset="-122"/>
              </a:rPr>
              <a:t>*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0)</a:t>
            </a:r>
            <a:r>
              <a:rPr lang="en-US" altLang="zh-CN" sz="2800" b="1" baseline="30000" dirty="0">
                <a:latin typeface="Times New Roman" panose="02020603050405020304" charset="0"/>
                <a:ea typeface="宋体" panose="02010600030101010101" pitchFamily="2" charset="-122"/>
              </a:rPr>
              <a:t>*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0((00</a:t>
            </a:r>
            <a:r>
              <a:rPr lang="en-US" altLang="zh-CN" sz="2800" b="1" baseline="30000" dirty="0">
                <a:latin typeface="Times New Roman" panose="02020603050405020304" charset="0"/>
                <a:ea typeface="宋体" panose="02010600030101010101" pitchFamily="2" charset="-122"/>
              </a:rPr>
              <a:t>*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111</a:t>
            </a:r>
            <a:r>
              <a:rPr lang="en-US" altLang="zh-CN" sz="2800" b="1" baseline="30000" dirty="0">
                <a:latin typeface="Times New Roman" panose="02020603050405020304" charset="0"/>
                <a:ea typeface="宋体" panose="02010600030101010101" pitchFamily="2" charset="-122"/>
              </a:rPr>
              <a:t>*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0+00</a:t>
            </a:r>
            <a:r>
              <a:rPr lang="en-US" altLang="zh-CN" sz="2800" b="1" baseline="30000" dirty="0">
                <a:latin typeface="Times New Roman" panose="02020603050405020304" charset="0"/>
                <a:ea typeface="宋体" panose="02010600030101010101" pitchFamily="2" charset="-122"/>
              </a:rPr>
              <a:t>*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10+11</a:t>
            </a:r>
            <a:r>
              <a:rPr lang="en-US" altLang="zh-CN" sz="2800" b="1" baseline="30000" dirty="0">
                <a:latin typeface="Times New Roman" panose="02020603050405020304" charset="0"/>
                <a:ea typeface="宋体" panose="02010600030101010101" pitchFamily="2" charset="-122"/>
              </a:rPr>
              <a:t>*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0)(11</a:t>
            </a:r>
            <a:r>
              <a:rPr lang="en-US" altLang="zh-CN" sz="2800" b="1" baseline="30000" dirty="0">
                <a:latin typeface="Times New Roman" panose="02020603050405020304" charset="0"/>
                <a:ea typeface="宋体" panose="02010600030101010101" pitchFamily="2" charset="-122"/>
              </a:rPr>
              <a:t>*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0)</a:t>
            </a:r>
            <a:r>
              <a:rPr lang="en-US" altLang="zh-CN" sz="2800" b="1" baseline="30000" dirty="0">
                <a:latin typeface="Times New Roman" panose="02020603050405020304" charset="0"/>
                <a:ea typeface="宋体" panose="02010600030101010101" pitchFamily="2" charset="-122"/>
              </a:rPr>
              <a:t>*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0)</a:t>
            </a:r>
            <a:r>
              <a:rPr lang="en-US" altLang="zh-CN" sz="2800" b="1" baseline="30000" dirty="0">
                <a:latin typeface="Times New Roman" panose="02020603050405020304" charset="0"/>
                <a:ea typeface="宋体" panose="02010600030101010101" pitchFamily="2" charset="-122"/>
              </a:rPr>
              <a:t>*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(00</a:t>
            </a:r>
            <a:r>
              <a:rPr lang="en-US" altLang="zh-CN" sz="2800" b="1" baseline="30000" dirty="0">
                <a:latin typeface="Times New Roman" panose="02020603050405020304" charset="0"/>
                <a:ea typeface="宋体" panose="02010600030101010101" pitchFamily="2" charset="-122"/>
              </a:rPr>
              <a:t>*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+00</a:t>
            </a:r>
            <a:r>
              <a:rPr lang="en-US" altLang="zh-CN" sz="2800" b="1" baseline="30000" dirty="0">
                <a:latin typeface="Times New Roman" panose="02020603050405020304" charset="0"/>
                <a:ea typeface="宋体" panose="02010600030101010101" pitchFamily="2" charset="-122"/>
              </a:rPr>
              <a:t>*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1)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就是所求。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sz="2800" b="1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pic>
        <p:nvPicPr>
          <p:cNvPr id="66568" name="Picture 4" descr="C:\形式语言\教参\tu\xs51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300" y="1757363"/>
            <a:ext cx="4352925" cy="1463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6569" name="文本框 2"/>
          <p:cNvSpPr txBox="1"/>
          <p:nvPr/>
        </p:nvSpPr>
        <p:spPr>
          <a:xfrm>
            <a:off x="3878263" y="3108325"/>
            <a:ext cx="411162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↓</a:t>
            </a:r>
            <a:endParaRPr lang="zh-CN" altLang="en-US" sz="3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pic>
        <p:nvPicPr>
          <p:cNvPr id="66570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900" y="3779838"/>
            <a:ext cx="114300" cy="1063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758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r>
              <a:rPr lang="en-US" altLang="en-US" dirty="0"/>
              <a:t>练习</a:t>
            </a:r>
            <a:endParaRPr lang="zh-CN" altLang="en-US" dirty="0"/>
          </a:p>
        </p:txBody>
      </p:sp>
      <p:sp>
        <p:nvSpPr>
          <p:cNvPr id="67587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p>
            <a:r>
              <a:rPr lang="zh-CN" altLang="en-US" dirty="0"/>
              <a:t>将下面</a:t>
            </a:r>
            <a:r>
              <a:rPr lang="en-US" altLang="zh-CN" dirty="0"/>
              <a:t>NFA</a:t>
            </a:r>
            <a:r>
              <a:rPr lang="zh-CN" altLang="en-US" dirty="0"/>
              <a:t>转成</a:t>
            </a:r>
            <a:r>
              <a:rPr lang="en-US" altLang="zh-CN" dirty="0"/>
              <a:t>RE</a:t>
            </a:r>
            <a:r>
              <a:rPr lang="zh-CN" altLang="en-US" dirty="0"/>
              <a:t> </a:t>
            </a:r>
            <a:r>
              <a:rPr lang="zh-CN" altLang="zh-CN" dirty="0"/>
              <a:t> </a:t>
            </a:r>
            <a:r>
              <a:rPr lang="zh-CN" altLang="en-US" dirty="0"/>
              <a:t>（先消</a:t>
            </a:r>
            <a:r>
              <a:rPr lang="en-US" altLang="zh-CN" dirty="0"/>
              <a:t>q1</a:t>
            </a:r>
            <a:r>
              <a:rPr lang="zh-CN" altLang="en-US" dirty="0"/>
              <a:t> 再消</a:t>
            </a:r>
            <a:r>
              <a:rPr lang="en-US" altLang="zh-CN" dirty="0"/>
              <a:t>q2</a:t>
            </a:r>
            <a:r>
              <a:rPr lang="zh-CN" altLang="en-US" dirty="0"/>
              <a:t>） </a:t>
            </a:r>
            <a:endParaRPr lang="zh-CN" altLang="en-US" dirty="0"/>
          </a:p>
        </p:txBody>
      </p:sp>
      <p:sp>
        <p:nvSpPr>
          <p:cNvPr id="67588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 dirty="0">
                <a:latin typeface="Arial" panose="020B0604020202020204" pitchFamily="34" charset="0"/>
              </a:rPr>
            </a:fld>
            <a:endParaRPr lang="zh-CN" altLang="en-US" sz="1400" dirty="0">
              <a:latin typeface="Arial" panose="020B0604020202020204" pitchFamily="34" charset="0"/>
            </a:endParaRPr>
          </a:p>
        </p:txBody>
      </p:sp>
      <p:pic>
        <p:nvPicPr>
          <p:cNvPr id="67589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0" y="2286000"/>
            <a:ext cx="5334000" cy="2286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3313113" y="4941888"/>
            <a:ext cx="4572000" cy="5222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1</a:t>
            </a:r>
            <a:r>
              <a:rPr lang="en-US" altLang="zh-CN" sz="2800" b="1" baseline="30000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∗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0(0 + 1)</a:t>
            </a:r>
            <a:r>
              <a:rPr lang="en-US" altLang="zh-CN" sz="2800" b="1" baseline="30000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∗</a:t>
            </a:r>
            <a:endParaRPr lang="zh-CN" altLang="en-US" sz="2800" b="1" baseline="30000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861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r>
              <a:rPr lang="en-US" altLang="en-US" dirty="0"/>
              <a:t>练习</a:t>
            </a:r>
            <a:endParaRPr lang="zh-CN" altLang="en-US" dirty="0"/>
          </a:p>
        </p:txBody>
      </p:sp>
      <p:sp>
        <p:nvSpPr>
          <p:cNvPr id="68611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p>
            <a:r>
              <a:rPr lang="zh-CN" altLang="en-US" dirty="0"/>
              <a:t>将下面</a:t>
            </a:r>
            <a:r>
              <a:rPr lang="en-US" altLang="zh-CN" dirty="0"/>
              <a:t>NFA</a:t>
            </a:r>
            <a:r>
              <a:rPr lang="zh-CN" altLang="en-US" dirty="0"/>
              <a:t>转成</a:t>
            </a:r>
            <a:r>
              <a:rPr lang="en-US" altLang="zh-CN" dirty="0"/>
              <a:t>RE</a:t>
            </a:r>
            <a:r>
              <a:rPr lang="zh-CN" altLang="en-US" dirty="0"/>
              <a:t> （先消</a:t>
            </a:r>
            <a:r>
              <a:rPr lang="en-US" altLang="zh-CN" dirty="0"/>
              <a:t>q2</a:t>
            </a:r>
            <a:r>
              <a:rPr lang="zh-CN" altLang="en-US" dirty="0"/>
              <a:t> 再消</a:t>
            </a:r>
            <a:r>
              <a:rPr lang="en-US" altLang="zh-CN" dirty="0"/>
              <a:t>q1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68612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 dirty="0">
                <a:latin typeface="Arial" panose="020B0604020202020204" pitchFamily="34" charset="0"/>
              </a:rPr>
            </a:fld>
            <a:endParaRPr lang="zh-CN" altLang="en-US" sz="1400" dirty="0">
              <a:latin typeface="Arial" panose="020B0604020202020204" pitchFamily="34" charset="0"/>
            </a:endParaRPr>
          </a:p>
        </p:txBody>
      </p:sp>
      <p:pic>
        <p:nvPicPr>
          <p:cNvPr id="68613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2000" y="2184400"/>
            <a:ext cx="5080000" cy="2476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/>
        </p:nvSpPr>
        <p:spPr>
          <a:xfrm>
            <a:off x="2987675" y="5084763"/>
            <a:ext cx="4572000" cy="5857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cs-CZ" altLang="zh-CN" sz="32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(a + bc</a:t>
            </a:r>
            <a:r>
              <a:rPr lang="cs-CZ" altLang="zh-CN" sz="3200" b="1" baseline="30000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∗</a:t>
            </a:r>
            <a:r>
              <a:rPr lang="cs-CZ" altLang="zh-CN" sz="32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b)</a:t>
            </a:r>
            <a:r>
              <a:rPr lang="cs-CZ" altLang="zh-CN" sz="3200" b="1" baseline="30000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∗</a:t>
            </a:r>
            <a:r>
              <a:rPr lang="cs-CZ" altLang="zh-CN" sz="32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bc</a:t>
            </a:r>
            <a:r>
              <a:rPr lang="cs-CZ" altLang="zh-CN" sz="3200" b="1" baseline="30000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∗</a:t>
            </a:r>
            <a:endParaRPr lang="zh-CN" altLang="en-US" sz="3200" b="1" baseline="30000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963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r>
              <a:rPr lang="en-US" altLang="en-US" dirty="0"/>
              <a:t>练习</a:t>
            </a:r>
            <a:endParaRPr lang="zh-CN" altLang="en-US" dirty="0"/>
          </a:p>
        </p:txBody>
      </p:sp>
      <p:sp>
        <p:nvSpPr>
          <p:cNvPr id="69635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p>
            <a:r>
              <a:rPr lang="zh-CN" altLang="en-US" dirty="0"/>
              <a:t>将下面</a:t>
            </a:r>
            <a:r>
              <a:rPr lang="en-US" altLang="zh-CN" dirty="0"/>
              <a:t>NFA</a:t>
            </a:r>
            <a:r>
              <a:rPr lang="zh-CN" altLang="en-US" dirty="0"/>
              <a:t>转成</a:t>
            </a:r>
            <a:r>
              <a:rPr lang="en-US" altLang="zh-CN" dirty="0"/>
              <a:t>RE</a:t>
            </a:r>
            <a:r>
              <a:rPr lang="zh-CN" altLang="en-US" dirty="0"/>
              <a:t> （先消</a:t>
            </a:r>
            <a:r>
              <a:rPr lang="en-US" altLang="zh-CN" dirty="0"/>
              <a:t>q2</a:t>
            </a:r>
            <a:r>
              <a:rPr lang="zh-CN" altLang="en-US" dirty="0"/>
              <a:t>、再</a:t>
            </a:r>
            <a:r>
              <a:rPr lang="en-US" altLang="zh-CN" dirty="0"/>
              <a:t>q1</a:t>
            </a:r>
            <a:r>
              <a:rPr lang="zh-CN" altLang="en-US" dirty="0"/>
              <a:t>、</a:t>
            </a:r>
            <a:r>
              <a:rPr lang="en-US" altLang="zh-CN" dirty="0"/>
              <a:t>q3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69636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 dirty="0">
                <a:latin typeface="Arial" panose="020B0604020202020204" pitchFamily="34" charset="0"/>
              </a:rPr>
            </a:fld>
            <a:endParaRPr lang="zh-CN" altLang="en-US" sz="1400" dirty="0">
              <a:latin typeface="Arial" panose="020B0604020202020204" pitchFamily="34" charset="0"/>
            </a:endParaRPr>
          </a:p>
        </p:txBody>
      </p:sp>
      <p:pic>
        <p:nvPicPr>
          <p:cNvPr id="6963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8888" y="2276475"/>
            <a:ext cx="6832600" cy="2120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/>
        </p:nvSpPr>
        <p:spPr>
          <a:xfrm>
            <a:off x="1728788" y="4933950"/>
            <a:ext cx="7523162" cy="12319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(ae</a:t>
            </a:r>
            <a:r>
              <a:rPr lang="en-US" altLang="zh-CN" sz="2800" b="1" baseline="30000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∗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d)</a:t>
            </a:r>
            <a:r>
              <a:rPr lang="en-US" altLang="zh-CN" sz="2800" b="1" baseline="30000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∗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ae</a:t>
            </a:r>
            <a:r>
              <a:rPr lang="en-US" altLang="zh-CN" sz="2800" b="1" baseline="30000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∗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b(ce</a:t>
            </a:r>
            <a:r>
              <a:rPr lang="en-US" altLang="zh-CN" sz="2800" b="1" baseline="30000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∗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b + ce</a:t>
            </a:r>
            <a:r>
              <a:rPr lang="en-US" altLang="zh-CN" sz="2800" b="1" baseline="30000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∗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d(ae</a:t>
            </a:r>
            <a:r>
              <a:rPr lang="en-US" altLang="zh-CN" sz="2800" b="1" baseline="30000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∗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d)</a:t>
            </a:r>
            <a:r>
              <a:rPr lang="en-US" altLang="zh-CN" sz="2800" b="1" baseline="30000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 ∗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ae</a:t>
            </a:r>
            <a:r>
              <a:rPr lang="en-US" altLang="zh-CN" sz="2800" b="1" baseline="30000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∗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b)</a:t>
            </a:r>
            <a:r>
              <a:rPr lang="en-US" altLang="zh-CN" sz="2800" b="1" baseline="30000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 ∗</a:t>
            </a:r>
            <a:endParaRPr lang="en-US" altLang="zh-CN" sz="2800" b="1" baseline="30000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endParaRPr lang="en-US" altLang="zh-CN" sz="28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</a:rPr>
              <a:t>.</a:t>
            </a:r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0658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 dirty="0">
                <a:latin typeface="Arial" panose="020B0604020202020204" pitchFamily="34" charset="0"/>
              </a:rPr>
            </a:fld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7065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 dirty="0">
                <a:latin typeface="Arial" panose="020B0604020202020204" pitchFamily="34" charset="0"/>
              </a:rPr>
            </a:fld>
            <a:endParaRPr lang="en-US" altLang="zh-CN" sz="1400" dirty="0">
              <a:latin typeface="Arial" panose="020B0604020202020204" pitchFamily="34" charset="0"/>
            </a:endParaRPr>
          </a:p>
        </p:txBody>
      </p:sp>
      <p:sp>
        <p:nvSpPr>
          <p:cNvPr id="7066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r>
              <a:rPr lang="en-US" altLang="zh-CN" b="1" dirty="0">
                <a:ea typeface="黑体" panose="02010609060101010101" charset="-122"/>
              </a:rPr>
              <a:t>4.3.2 RL</a:t>
            </a:r>
            <a:r>
              <a:rPr lang="zh-CN" altLang="en-US" b="1" dirty="0">
                <a:ea typeface="黑体" panose="02010609060101010101" charset="-122"/>
              </a:rPr>
              <a:t>可以用</a:t>
            </a:r>
            <a:r>
              <a:rPr lang="en-US" altLang="zh-CN" b="1" dirty="0">
                <a:ea typeface="黑体" panose="02010609060101010101" charset="-122"/>
              </a:rPr>
              <a:t>RE</a:t>
            </a:r>
            <a:r>
              <a:rPr lang="zh-CN" altLang="en-US" b="1" dirty="0">
                <a:ea typeface="黑体" panose="02010609060101010101" charset="-122"/>
              </a:rPr>
              <a:t>表示</a:t>
            </a:r>
            <a:endParaRPr lang="zh-CN" altLang="en-US" b="1" dirty="0">
              <a:ea typeface="黑体" panose="02010609060101010101" charset="-122"/>
            </a:endParaRPr>
          </a:p>
        </p:txBody>
      </p:sp>
      <p:sp>
        <p:nvSpPr>
          <p:cNvPr id="7066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p>
            <a:r>
              <a:rPr lang="zh-CN" altLang="en-US" b="1" dirty="0">
                <a:latin typeface="宋体" panose="02010600030101010101" pitchFamily="2" charset="-122"/>
              </a:rPr>
              <a:t>几点值得注意</a:t>
            </a:r>
            <a:r>
              <a:rPr lang="zh-CN" altLang="en-US" b="1" dirty="0"/>
              <a:t>的问题</a:t>
            </a:r>
            <a:endParaRPr lang="zh-CN" altLang="en-US" b="1" dirty="0"/>
          </a:p>
          <a:p>
            <a:pPr lvl="1"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⑴ 如果去状态的顺序不一样，则得到的</a:t>
            </a:r>
            <a:r>
              <a:rPr lang="en-US" altLang="zh-CN" b="1" dirty="0">
                <a:latin typeface="宋体" panose="02010600030101010101" pitchFamily="2" charset="-122"/>
              </a:rPr>
              <a:t>RE</a:t>
            </a:r>
            <a:r>
              <a:rPr lang="zh-CN" altLang="en-US" b="1" dirty="0">
                <a:latin typeface="宋体" panose="02010600030101010101" pitchFamily="2" charset="-122"/>
              </a:rPr>
              <a:t>可能在形式是不一样，但它们都是等价的。</a:t>
            </a:r>
            <a:r>
              <a:rPr lang="zh-CN" altLang="en-US" b="1" dirty="0"/>
              <a:t> </a:t>
            </a:r>
            <a:endParaRPr lang="zh-CN" altLang="en-US" b="1" dirty="0"/>
          </a:p>
          <a:p>
            <a:pPr lvl="1"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⑵ 当</a:t>
            </a:r>
            <a:r>
              <a:rPr lang="en-US" altLang="zh-CN" b="1" dirty="0">
                <a:latin typeface="宋体" panose="02010600030101010101" pitchFamily="2" charset="-122"/>
              </a:rPr>
              <a:t>DFA</a:t>
            </a:r>
            <a:r>
              <a:rPr lang="zh-CN" altLang="en-US" b="1" dirty="0">
                <a:latin typeface="宋体" panose="02010600030101010101" pitchFamily="2" charset="-122"/>
              </a:rPr>
              <a:t>的终止状态都是不可达的时候，状态转移图中必不存在从开始状态到终止状态的路。此时，相应的</a:t>
            </a:r>
            <a:r>
              <a:rPr lang="en-US" altLang="zh-CN" b="1" dirty="0">
                <a:latin typeface="宋体" panose="02010600030101010101" pitchFamily="2" charset="-122"/>
              </a:rPr>
              <a:t>RE</a:t>
            </a:r>
            <a:r>
              <a:rPr lang="zh-CN" altLang="en-US" b="1" dirty="0">
                <a:latin typeface="宋体" panose="02010600030101010101" pitchFamily="2" charset="-122"/>
              </a:rPr>
              <a:t>为</a:t>
            </a:r>
            <a:r>
              <a:rPr lang="en-US" altLang="zh-CN" b="1" i="1" dirty="0">
                <a:latin typeface="宋体" panose="02010600030101010101" pitchFamily="2" charset="-122"/>
              </a:rPr>
              <a:t>Φ</a:t>
            </a:r>
            <a:r>
              <a:rPr lang="zh-CN" altLang="en-US" b="1" dirty="0">
                <a:latin typeface="宋体" panose="02010600030101010101" pitchFamily="2" charset="-122"/>
              </a:rPr>
              <a:t>。 </a:t>
            </a:r>
            <a:r>
              <a:rPr lang="zh-CN" altLang="en-US" b="1" dirty="0"/>
              <a:t> </a:t>
            </a:r>
            <a:endParaRPr lang="zh-CN" altLang="en-US" b="1" dirty="0"/>
          </a:p>
          <a:p>
            <a:pPr lvl="1"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⑶ 不计算自身到自身的弧，如果状态</a:t>
            </a:r>
            <a:r>
              <a:rPr lang="en-US" altLang="zh-CN" b="1" dirty="0">
                <a:latin typeface="宋体" panose="02010600030101010101" pitchFamily="2" charset="-122"/>
              </a:rPr>
              <a:t>q</a:t>
            </a:r>
            <a:r>
              <a:rPr lang="zh-CN" altLang="en-US" b="1" dirty="0">
                <a:latin typeface="宋体" panose="02010600030101010101" pitchFamily="2" charset="-122"/>
              </a:rPr>
              <a:t>的入度为</a:t>
            </a:r>
            <a:r>
              <a:rPr lang="en-US" altLang="zh-CN" b="1" dirty="0">
                <a:latin typeface="宋体" panose="02010600030101010101" pitchFamily="2" charset="-122"/>
              </a:rPr>
              <a:t>n</a:t>
            </a:r>
            <a:r>
              <a:rPr lang="zh-CN" altLang="en-US" b="1" dirty="0">
                <a:latin typeface="宋体" panose="02010600030101010101" pitchFamily="2" charset="-122"/>
              </a:rPr>
              <a:t>，出度为</a:t>
            </a:r>
            <a:r>
              <a:rPr lang="en-US" altLang="zh-CN" b="1" dirty="0">
                <a:latin typeface="宋体" panose="02010600030101010101" pitchFamily="2" charset="-122"/>
              </a:rPr>
              <a:t>m</a:t>
            </a:r>
            <a:r>
              <a:rPr lang="zh-CN" altLang="en-US" b="1" dirty="0">
                <a:latin typeface="宋体" panose="02010600030101010101" pitchFamily="2" charset="-122"/>
              </a:rPr>
              <a:t>，则将状态</a:t>
            </a:r>
            <a:r>
              <a:rPr lang="en-US" altLang="zh-CN" b="1" dirty="0">
                <a:latin typeface="宋体" panose="02010600030101010101" pitchFamily="2" charset="-122"/>
              </a:rPr>
              <a:t>q</a:t>
            </a:r>
            <a:r>
              <a:rPr lang="zh-CN" altLang="en-US" b="1" dirty="0">
                <a:latin typeface="宋体" panose="02010600030101010101" pitchFamily="2" charset="-122"/>
              </a:rPr>
              <a:t>及其相关的弧去掉之后，需要添加</a:t>
            </a:r>
            <a:r>
              <a:rPr lang="en-US" altLang="zh-CN" b="1" dirty="0">
                <a:latin typeface="宋体" panose="02010600030101010101" pitchFamily="2" charset="-122"/>
              </a:rPr>
              <a:t>n*m</a:t>
            </a:r>
            <a:r>
              <a:rPr lang="zh-CN" altLang="en-US" b="1" dirty="0">
                <a:latin typeface="宋体" panose="02010600030101010101" pitchFamily="2" charset="-122"/>
              </a:rPr>
              <a:t>条新弧。</a:t>
            </a:r>
            <a:r>
              <a:rPr lang="zh-CN" altLang="en-US" b="1" dirty="0"/>
              <a:t> 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1682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 dirty="0">
                <a:latin typeface="Arial" panose="020B0604020202020204" pitchFamily="34" charset="0"/>
              </a:rPr>
            </a:fld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71683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 dirty="0">
                <a:latin typeface="Arial" panose="020B0604020202020204" pitchFamily="34" charset="0"/>
              </a:rPr>
            </a:fld>
            <a:endParaRPr lang="en-US" altLang="zh-CN" sz="1400" dirty="0">
              <a:latin typeface="Arial" panose="020B0604020202020204" pitchFamily="34" charset="0"/>
            </a:endParaRPr>
          </a:p>
        </p:txBody>
      </p:sp>
      <p:sp>
        <p:nvSpPr>
          <p:cNvPr id="7168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r>
              <a:rPr lang="en-US" altLang="zh-CN" b="1" dirty="0">
                <a:ea typeface="黑体" panose="02010609060101010101" charset="-122"/>
              </a:rPr>
              <a:t>4.3.2 RL</a:t>
            </a:r>
            <a:r>
              <a:rPr lang="zh-CN" altLang="en-US" b="1" dirty="0">
                <a:ea typeface="黑体" panose="02010609060101010101" charset="-122"/>
              </a:rPr>
              <a:t>可以用</a:t>
            </a:r>
            <a:r>
              <a:rPr lang="en-US" altLang="zh-CN" b="1" dirty="0">
                <a:ea typeface="黑体" panose="02010609060101010101" charset="-122"/>
              </a:rPr>
              <a:t>RE</a:t>
            </a:r>
            <a:r>
              <a:rPr lang="zh-CN" altLang="en-US" b="1" dirty="0">
                <a:ea typeface="黑体" panose="02010609060101010101" charset="-122"/>
              </a:rPr>
              <a:t>表示</a:t>
            </a:r>
            <a:endParaRPr lang="zh-CN" altLang="en-US" dirty="0"/>
          </a:p>
        </p:txBody>
      </p:sp>
      <p:sp>
        <p:nvSpPr>
          <p:cNvPr id="7168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p>
            <a:pPr lvl="1"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⑷ </a:t>
            </a:r>
            <a:r>
              <a:rPr lang="zh-CN" altLang="en-US" b="1" dirty="0">
                <a:latin typeface="宋体" panose="02010600030101010101" pitchFamily="2" charset="-122"/>
              </a:rPr>
              <a:t>对操作的步数施归纳，可以证明它的正确性。</a:t>
            </a:r>
            <a:endParaRPr lang="zh-CN" altLang="en-US" b="1" dirty="0">
              <a:ea typeface="黑体" panose="02010609060101010101" charset="-122"/>
            </a:endParaRPr>
          </a:p>
          <a:p>
            <a:pPr>
              <a:spcBef>
                <a:spcPct val="200000"/>
              </a:spcBef>
              <a:buNone/>
            </a:pPr>
            <a:r>
              <a:rPr lang="zh-CN" altLang="en-US" sz="3600" b="1" dirty="0">
                <a:ea typeface="黑体" panose="02010609060101010101" charset="-122"/>
              </a:rPr>
              <a:t>推论</a:t>
            </a:r>
            <a:r>
              <a:rPr lang="en-US" altLang="zh-CN" sz="3600" b="1" dirty="0">
                <a:ea typeface="黑体" panose="02010609060101010101" charset="-122"/>
              </a:rPr>
              <a:t>4-1 </a:t>
            </a:r>
            <a:r>
              <a:rPr lang="zh-CN" altLang="en-US" sz="3600" b="1" dirty="0">
                <a:latin typeface="宋体" panose="02010600030101010101" pitchFamily="2" charset="-122"/>
              </a:rPr>
              <a:t>正则表达式与</a:t>
            </a:r>
            <a:r>
              <a:rPr lang="en-US" altLang="zh-CN" sz="3600" b="1" dirty="0">
                <a:latin typeface="Times New Roman" panose="02020603050405020304" charset="0"/>
              </a:rPr>
              <a:t>FA</a:t>
            </a:r>
            <a:r>
              <a:rPr lang="zh-CN" altLang="en-US" sz="3600" b="1" dirty="0">
                <a:latin typeface="宋体" panose="02010600030101010101" pitchFamily="2" charset="-122"/>
              </a:rPr>
              <a:t>、正则文法等价，是正则语言的表示模型。</a:t>
            </a:r>
            <a:endParaRPr lang="zh-CN" altLang="en-US" sz="36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2706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 dirty="0">
                <a:latin typeface="Arial" panose="020B0604020202020204" pitchFamily="34" charset="0"/>
              </a:rPr>
            </a:fld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7270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 dirty="0">
                <a:latin typeface="Arial" panose="020B0604020202020204" pitchFamily="34" charset="0"/>
              </a:rPr>
            </a:fld>
            <a:endParaRPr lang="en-US" altLang="zh-CN" sz="1400" dirty="0">
              <a:latin typeface="Arial" panose="020B0604020202020204" pitchFamily="34" charset="0"/>
            </a:endParaRPr>
          </a:p>
        </p:txBody>
      </p:sp>
      <p:sp>
        <p:nvSpPr>
          <p:cNvPr id="7270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r>
              <a:rPr lang="en-US" altLang="zh-CN" b="1" dirty="0">
                <a:ea typeface="黑体" panose="02010609060101010101" charset="-122"/>
              </a:rPr>
              <a:t>4.4 </a:t>
            </a:r>
            <a:r>
              <a:rPr lang="zh-CN" altLang="en-US" b="1" dirty="0">
                <a:ea typeface="黑体" panose="02010609060101010101" charset="-122"/>
              </a:rPr>
              <a:t>正则语言等价模型的总结</a:t>
            </a:r>
            <a:r>
              <a:rPr lang="zh-CN" altLang="en-US" dirty="0"/>
              <a:t> </a:t>
            </a:r>
            <a:endParaRPr lang="zh-CN" altLang="en-US" dirty="0"/>
          </a:p>
        </p:txBody>
      </p:sp>
      <p:grpSp>
        <p:nvGrpSpPr>
          <p:cNvPr id="72709" name="Group 3"/>
          <p:cNvGrpSpPr/>
          <p:nvPr/>
        </p:nvGrpSpPr>
        <p:grpSpPr>
          <a:xfrm>
            <a:off x="838200" y="1676400"/>
            <a:ext cx="7753350" cy="4343400"/>
            <a:chOff x="1980" y="1752"/>
            <a:chExt cx="8342" cy="2808"/>
          </a:xfrm>
        </p:grpSpPr>
        <p:sp>
          <p:nvSpPr>
            <p:cNvPr id="72710" name="Text Box 4"/>
            <p:cNvSpPr txBox="1"/>
            <p:nvPr/>
          </p:nvSpPr>
          <p:spPr>
            <a:xfrm>
              <a:off x="2880" y="3624"/>
              <a:ext cx="2340" cy="78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just" eaLnBrk="0" hangingPunct="0"/>
              <a:r>
                <a:rPr lang="en-US" altLang="zh-CN" sz="2000" b="1" dirty="0">
                  <a:latin typeface="Times New Roman" panose="02020603050405020304" charset="0"/>
                  <a:ea typeface="宋体" panose="02010600030101010101" pitchFamily="2" charset="-122"/>
                </a:rPr>
                <a:t>A</a:t>
              </a:r>
              <a:r>
                <a:rPr lang="en-US" altLang="zh-CN" sz="2000" b="1" dirty="0">
                  <a:latin typeface="Times New Roman" panose="02020603050405020304" charset="0"/>
                  <a:ea typeface="宋体" panose="02010600030101010101" pitchFamily="2" charset="-122"/>
                  <a:sym typeface="Symbol" panose="05050102010706020507" charset="2"/>
                </a:rPr>
                <a:t></a:t>
              </a:r>
              <a:r>
                <a:rPr lang="en-US" altLang="zh-CN" sz="2000" b="1" dirty="0">
                  <a:latin typeface="Times New Roman" panose="02020603050405020304" charset="0"/>
                  <a:ea typeface="宋体" panose="02010600030101010101" pitchFamily="2" charset="-122"/>
                </a:rPr>
                <a:t>aB ~ B∈δ(A</a:t>
              </a:r>
              <a:r>
                <a:rPr lang="zh-CN" altLang="en-US" sz="2000" b="1" dirty="0">
                  <a:latin typeface="Times New Roman" panose="02020603050405020304" charset="0"/>
                  <a:ea typeface="宋体" panose="02010600030101010101" pitchFamily="2" charset="-122"/>
                </a:rPr>
                <a:t>，</a:t>
              </a:r>
              <a:r>
                <a:rPr lang="en-US" altLang="zh-CN" sz="2000" b="1" dirty="0">
                  <a:latin typeface="Times New Roman" panose="02020603050405020304" charset="0"/>
                  <a:ea typeface="宋体" panose="02010600030101010101" pitchFamily="2" charset="-122"/>
                </a:rPr>
                <a:t>a)</a:t>
              </a:r>
              <a:endParaRPr lang="en-US" altLang="zh-CN" sz="2000" b="1" dirty="0"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 algn="just" eaLnBrk="0" hangingPunct="0"/>
              <a:r>
                <a:rPr lang="en-US" altLang="zh-CN" sz="2000" b="1" dirty="0">
                  <a:latin typeface="Times New Roman" panose="02020603050405020304" charset="0"/>
                  <a:ea typeface="宋体" panose="02010600030101010101" pitchFamily="2" charset="-122"/>
                </a:rPr>
                <a:t>A</a:t>
              </a:r>
              <a:r>
                <a:rPr lang="en-US" altLang="zh-CN" sz="2000" b="1" dirty="0">
                  <a:latin typeface="Times New Roman" panose="02020603050405020304" charset="0"/>
                  <a:ea typeface="宋体" panose="02010600030101010101" pitchFamily="2" charset="-122"/>
                  <a:sym typeface="Symbol" panose="05050102010706020507" charset="2"/>
                </a:rPr>
                <a:t></a:t>
              </a:r>
              <a:r>
                <a:rPr lang="en-US" altLang="zh-CN" sz="2000" b="1" dirty="0">
                  <a:latin typeface="Times New Roman" panose="02020603050405020304" charset="0"/>
                  <a:ea typeface="宋体" panose="02010600030101010101" pitchFamily="2" charset="-122"/>
                </a:rPr>
                <a:t>a ~ q</a:t>
              </a:r>
              <a:r>
                <a:rPr lang="en-US" altLang="zh-CN" sz="2000" b="1" baseline="-25000" dirty="0">
                  <a:latin typeface="Times New Roman" panose="02020603050405020304" charset="0"/>
                  <a:ea typeface="宋体" panose="02010600030101010101" pitchFamily="2" charset="-122"/>
                </a:rPr>
                <a:t>f</a:t>
              </a:r>
              <a:r>
                <a:rPr lang="en-US" altLang="zh-CN" sz="2000" b="1" dirty="0">
                  <a:latin typeface="Times New Roman" panose="02020603050405020304" charset="0"/>
                  <a:ea typeface="宋体" panose="02010600030101010101" pitchFamily="2" charset="-122"/>
                </a:rPr>
                <a:t>∈δ(A</a:t>
              </a:r>
              <a:r>
                <a:rPr lang="zh-CN" altLang="en-US" sz="2000" b="1" dirty="0">
                  <a:latin typeface="Times New Roman" panose="02020603050405020304" charset="0"/>
                  <a:ea typeface="宋体" panose="02010600030101010101" pitchFamily="2" charset="-122"/>
                </a:rPr>
                <a:t>，</a:t>
              </a:r>
              <a:r>
                <a:rPr lang="en-US" altLang="zh-CN" sz="2000" b="1" dirty="0">
                  <a:latin typeface="Times New Roman" panose="02020603050405020304" charset="0"/>
                  <a:ea typeface="宋体" panose="02010600030101010101" pitchFamily="2" charset="-122"/>
                </a:rPr>
                <a:t>a)</a:t>
              </a:r>
              <a:endParaRPr lang="en-US" altLang="zh-CN" sz="2000" b="1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72711" name="Text Box 5"/>
            <p:cNvSpPr txBox="1"/>
            <p:nvPr/>
          </p:nvSpPr>
          <p:spPr>
            <a:xfrm>
              <a:off x="2880" y="1752"/>
              <a:ext cx="2160" cy="78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just" eaLnBrk="0" hangingPunct="0"/>
              <a:r>
                <a:rPr lang="en-US" altLang="zh-CN" sz="2000" b="1" dirty="0">
                  <a:latin typeface="Times New Roman" panose="02020603050405020304" charset="0"/>
                  <a:ea typeface="宋体" panose="02010600030101010101" pitchFamily="2" charset="-122"/>
                </a:rPr>
                <a:t>δ(q</a:t>
              </a:r>
              <a:r>
                <a:rPr lang="zh-CN" altLang="en-US" sz="2000" b="1" dirty="0">
                  <a:latin typeface="Times New Roman" panose="02020603050405020304" charset="0"/>
                  <a:ea typeface="宋体" panose="02010600030101010101" pitchFamily="2" charset="-122"/>
                </a:rPr>
                <a:t>，</a:t>
              </a:r>
              <a:r>
                <a:rPr lang="en-US" altLang="zh-CN" sz="2000" b="1" dirty="0">
                  <a:latin typeface="Times New Roman" panose="02020603050405020304" charset="0"/>
                  <a:ea typeface="宋体" panose="02010600030101010101" pitchFamily="2" charset="-122"/>
                </a:rPr>
                <a:t>a)=p~ q</a:t>
              </a:r>
              <a:r>
                <a:rPr lang="en-US" altLang="zh-CN" sz="2000" b="1" dirty="0">
                  <a:latin typeface="Times New Roman" panose="02020603050405020304" charset="0"/>
                  <a:ea typeface="宋体" panose="02010600030101010101" pitchFamily="2" charset="-122"/>
                  <a:sym typeface="Symbol" panose="05050102010706020507" charset="2"/>
                </a:rPr>
                <a:t></a:t>
              </a:r>
              <a:r>
                <a:rPr lang="en-US" altLang="zh-CN" sz="2000" b="1" dirty="0">
                  <a:latin typeface="Times New Roman" panose="02020603050405020304" charset="0"/>
                  <a:ea typeface="宋体" panose="02010600030101010101" pitchFamily="2" charset="-122"/>
                </a:rPr>
                <a:t>ap</a:t>
              </a:r>
              <a:endParaRPr lang="en-US" altLang="zh-CN" sz="2000" b="1" dirty="0"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 algn="just" eaLnBrk="0" hangingPunct="0"/>
              <a:r>
                <a:rPr lang="en-US" altLang="zh-CN" sz="2000" b="1" dirty="0">
                  <a:latin typeface="Times New Roman" panose="02020603050405020304" charset="0"/>
                  <a:ea typeface="宋体" panose="02010600030101010101" pitchFamily="2" charset="-122"/>
                </a:rPr>
                <a:t>δ(q</a:t>
              </a:r>
              <a:r>
                <a:rPr lang="zh-CN" altLang="en-US" sz="2000" b="1" dirty="0">
                  <a:latin typeface="Times New Roman" panose="02020603050405020304" charset="0"/>
                  <a:ea typeface="宋体" panose="02010600030101010101" pitchFamily="2" charset="-122"/>
                </a:rPr>
                <a:t>，</a:t>
              </a:r>
              <a:r>
                <a:rPr lang="en-US" altLang="zh-CN" sz="2000" b="1" dirty="0">
                  <a:latin typeface="Times New Roman" panose="02020603050405020304" charset="0"/>
                  <a:ea typeface="宋体" panose="02010600030101010101" pitchFamily="2" charset="-122"/>
                </a:rPr>
                <a:t>a)=p∈F~ q</a:t>
              </a:r>
              <a:r>
                <a:rPr lang="en-US" altLang="zh-CN" sz="2000" b="1" dirty="0">
                  <a:latin typeface="Times New Roman" panose="02020603050405020304" charset="0"/>
                  <a:ea typeface="宋体" panose="02010600030101010101" pitchFamily="2" charset="-122"/>
                  <a:sym typeface="Symbol" panose="05050102010706020507" charset="2"/>
                </a:rPr>
                <a:t></a:t>
              </a:r>
              <a:r>
                <a:rPr lang="en-US" altLang="zh-CN" sz="2000" b="1" dirty="0">
                  <a:latin typeface="Times New Roman" panose="02020603050405020304" charset="0"/>
                  <a:ea typeface="宋体" panose="02010600030101010101" pitchFamily="2" charset="-122"/>
                </a:rPr>
                <a:t>a</a:t>
              </a:r>
              <a:endParaRPr lang="en-US" altLang="zh-CN" sz="2000" b="1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72712" name="Text Box 6"/>
            <p:cNvSpPr txBox="1"/>
            <p:nvPr/>
          </p:nvSpPr>
          <p:spPr>
            <a:xfrm>
              <a:off x="1980" y="2844"/>
              <a:ext cx="72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just" eaLnBrk="0" hangingPunct="0"/>
              <a:r>
                <a:rPr lang="en-US" altLang="zh-CN" sz="2000" b="1" dirty="0">
                  <a:latin typeface="Times New Roman" panose="02020603050405020304" charset="0"/>
                  <a:ea typeface="宋体" panose="02010600030101010101" pitchFamily="2" charset="-122"/>
                </a:rPr>
                <a:t>RG</a:t>
              </a:r>
              <a:endParaRPr lang="en-US" altLang="zh-CN" sz="2000" b="1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72713" name="Text Box 7"/>
            <p:cNvSpPr txBox="1"/>
            <p:nvPr/>
          </p:nvSpPr>
          <p:spPr>
            <a:xfrm>
              <a:off x="5580" y="1827"/>
              <a:ext cx="842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just" eaLnBrk="0" hangingPunct="0"/>
              <a:r>
                <a:rPr lang="en-US" altLang="zh-CN" sz="2000" b="1" dirty="0">
                  <a:latin typeface="Times New Roman" panose="02020603050405020304" charset="0"/>
                  <a:ea typeface="宋体" panose="02010600030101010101" pitchFamily="2" charset="-122"/>
                </a:rPr>
                <a:t>DFA</a:t>
              </a:r>
              <a:endParaRPr lang="en-US" altLang="zh-CN" sz="2000" b="1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72714" name="Text Box 8"/>
            <p:cNvSpPr txBox="1"/>
            <p:nvPr/>
          </p:nvSpPr>
          <p:spPr>
            <a:xfrm>
              <a:off x="5580" y="3936"/>
              <a:ext cx="842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just" eaLnBrk="0" hangingPunct="0"/>
              <a:r>
                <a:rPr lang="en-US" altLang="zh-CN" sz="2000" b="1" dirty="0">
                  <a:latin typeface="Times New Roman" panose="02020603050405020304" charset="0"/>
                  <a:ea typeface="宋体" panose="02010600030101010101" pitchFamily="2" charset="-122"/>
                </a:rPr>
                <a:t>NFA</a:t>
              </a:r>
              <a:endParaRPr lang="en-US" altLang="zh-CN" sz="2000" b="1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72715" name="Text Box 9"/>
            <p:cNvSpPr txBox="1"/>
            <p:nvPr/>
          </p:nvSpPr>
          <p:spPr>
            <a:xfrm>
              <a:off x="9180" y="1833"/>
              <a:ext cx="90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just" eaLnBrk="0" hangingPunct="0"/>
              <a:r>
                <a:rPr lang="en-US" altLang="zh-CN" sz="2000" b="1" dirty="0">
                  <a:latin typeface="Times New Roman" panose="02020603050405020304" charset="0"/>
                  <a:ea typeface="宋体" panose="02010600030101010101" pitchFamily="2" charset="-122"/>
                </a:rPr>
                <a:t>RE</a:t>
              </a:r>
              <a:endParaRPr lang="en-US" altLang="zh-CN" sz="2000" b="1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72716" name="Text Box 10"/>
            <p:cNvSpPr txBox="1"/>
            <p:nvPr/>
          </p:nvSpPr>
          <p:spPr>
            <a:xfrm>
              <a:off x="9000" y="3936"/>
              <a:ext cx="1322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just" eaLnBrk="0" hangingPunct="0"/>
              <a:r>
                <a:rPr lang="en-US" altLang="zh-CN" sz="2000" b="1" dirty="0">
                  <a:latin typeface="Times New Roman" panose="02020603050405020304" charset="0"/>
                  <a:ea typeface="宋体" panose="02010600030101010101" pitchFamily="2" charset="-122"/>
                </a:rPr>
                <a:t>ε-NFA</a:t>
              </a:r>
              <a:endParaRPr lang="en-US" altLang="zh-CN" sz="2000" b="1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72717" name="Line 11"/>
            <p:cNvSpPr/>
            <p:nvPr/>
          </p:nvSpPr>
          <p:spPr>
            <a:xfrm>
              <a:off x="6300" y="4092"/>
              <a:ext cx="54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arrow" w="med" len="med"/>
              <a:tailEnd type="none" w="med" len="med"/>
            </a:ln>
          </p:spPr>
        </p:sp>
        <p:sp>
          <p:nvSpPr>
            <p:cNvPr id="72718" name="Line 12"/>
            <p:cNvSpPr/>
            <p:nvPr/>
          </p:nvSpPr>
          <p:spPr>
            <a:xfrm>
              <a:off x="8460" y="2064"/>
              <a:ext cx="72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</p:spPr>
        </p:sp>
        <p:sp>
          <p:nvSpPr>
            <p:cNvPr id="72719" name="Line 13"/>
            <p:cNvSpPr/>
            <p:nvPr/>
          </p:nvSpPr>
          <p:spPr>
            <a:xfrm>
              <a:off x="9540" y="3312"/>
              <a:ext cx="0" cy="62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</p:spPr>
        </p:sp>
        <p:sp>
          <p:nvSpPr>
            <p:cNvPr id="72720" name="Line 14"/>
            <p:cNvSpPr/>
            <p:nvPr/>
          </p:nvSpPr>
          <p:spPr>
            <a:xfrm>
              <a:off x="5940" y="2376"/>
              <a:ext cx="0" cy="46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arrow" w="med" len="med"/>
              <a:tailEnd type="none" w="med" len="med"/>
            </a:ln>
          </p:spPr>
        </p:sp>
        <p:sp>
          <p:nvSpPr>
            <p:cNvPr id="72721" name="Text Box 15"/>
            <p:cNvSpPr txBox="1"/>
            <p:nvPr/>
          </p:nvSpPr>
          <p:spPr>
            <a:xfrm>
              <a:off x="4755" y="2844"/>
              <a:ext cx="234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just" eaLnBrk="0" hangingPunct="0"/>
              <a:r>
                <a:rPr lang="en-US" altLang="zh-CN" sz="2000" b="1" dirty="0">
                  <a:latin typeface="Times New Roman" panose="02020603050405020304" charset="0"/>
                  <a:ea typeface="宋体" panose="02010600030101010101" pitchFamily="2" charset="-122"/>
                </a:rPr>
                <a:t>δ</a:t>
              </a:r>
              <a:r>
                <a:rPr lang="en-US" altLang="zh-CN" sz="2000" b="1" baseline="-25000" dirty="0">
                  <a:latin typeface="Times New Roman" panose="02020603050405020304" charset="0"/>
                  <a:ea typeface="宋体" panose="02010600030101010101" pitchFamily="2" charset="-122"/>
                </a:rPr>
                <a:t>DFA</a:t>
              </a:r>
              <a:r>
                <a:rPr lang="en-US" altLang="zh-CN" sz="2000" b="1" dirty="0">
                  <a:latin typeface="Times New Roman" panose="02020603050405020304" charset="0"/>
                  <a:ea typeface="宋体" panose="02010600030101010101" pitchFamily="2" charset="-122"/>
                </a:rPr>
                <a:t>(P,a)=[δ</a:t>
              </a:r>
              <a:r>
                <a:rPr lang="en-US" altLang="zh-CN" sz="2000" b="1" baseline="-25000" dirty="0">
                  <a:latin typeface="Times New Roman" panose="02020603050405020304" charset="0"/>
                  <a:ea typeface="宋体" panose="02010600030101010101" pitchFamily="2" charset="-122"/>
                </a:rPr>
                <a:t>NFA</a:t>
              </a:r>
              <a:r>
                <a:rPr lang="en-US" altLang="zh-CN" sz="2000" b="1" dirty="0">
                  <a:latin typeface="Times New Roman" panose="02020603050405020304" charset="0"/>
                  <a:ea typeface="宋体" panose="02010600030101010101" pitchFamily="2" charset="-122"/>
                </a:rPr>
                <a:t>(P,a)]</a:t>
              </a:r>
              <a:endParaRPr lang="en-US" altLang="zh-CN" sz="2000" b="1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72722" name="Line 16"/>
            <p:cNvSpPr/>
            <p:nvPr/>
          </p:nvSpPr>
          <p:spPr>
            <a:xfrm flipV="1">
              <a:off x="5940" y="3312"/>
              <a:ext cx="0" cy="62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723" name="Text Box 17"/>
            <p:cNvSpPr txBox="1"/>
            <p:nvPr/>
          </p:nvSpPr>
          <p:spPr>
            <a:xfrm>
              <a:off x="6840" y="3624"/>
              <a:ext cx="1620" cy="93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just" eaLnBrk="0" hangingPunct="0"/>
              <a:endParaRPr lang="en-US" altLang="zh-CN" sz="2000" b="1" dirty="0"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 algn="just" eaLnBrk="0" hangingPunct="0"/>
              <a:endParaRPr lang="en-US" altLang="zh-CN" sz="2000" b="1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72724" name="Text Box 18"/>
            <p:cNvSpPr txBox="1"/>
            <p:nvPr/>
          </p:nvSpPr>
          <p:spPr>
            <a:xfrm>
              <a:off x="7020" y="1833"/>
              <a:ext cx="144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just" eaLnBrk="0" hangingPunct="0"/>
              <a:r>
                <a:rPr lang="zh-CN" altLang="en-US" sz="2000" b="1" dirty="0">
                  <a:latin typeface="Times New Roman" panose="02020603050405020304" charset="0"/>
                  <a:ea typeface="宋体" panose="02010600030101010101" pitchFamily="2" charset="-122"/>
                </a:rPr>
                <a:t>图上作业法</a:t>
              </a:r>
              <a:endParaRPr lang="zh-CN" altLang="en-US" sz="2000" b="1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72725" name="Text Box 19"/>
            <p:cNvSpPr txBox="1"/>
            <p:nvPr/>
          </p:nvSpPr>
          <p:spPr>
            <a:xfrm>
              <a:off x="9045" y="2844"/>
              <a:ext cx="1215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 eaLnBrk="0" hangingPunct="0"/>
              <a:r>
                <a:rPr lang="zh-CN" altLang="en-US" sz="2000" b="1" dirty="0">
                  <a:latin typeface="Times New Roman" panose="02020603050405020304" charset="0"/>
                  <a:ea typeface="宋体" panose="02010600030101010101" pitchFamily="2" charset="-122"/>
                </a:rPr>
                <a:t>归纳</a:t>
              </a:r>
              <a:endParaRPr lang="zh-CN" altLang="en-US" sz="2000" b="1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72726" name="Line 20"/>
            <p:cNvSpPr/>
            <p:nvPr/>
          </p:nvSpPr>
          <p:spPr>
            <a:xfrm flipH="1">
              <a:off x="8460" y="4092"/>
              <a:ext cx="54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727" name="Line 21"/>
            <p:cNvSpPr/>
            <p:nvPr/>
          </p:nvSpPr>
          <p:spPr>
            <a:xfrm>
              <a:off x="9540" y="2376"/>
              <a:ext cx="0" cy="46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728" name="Line 23"/>
            <p:cNvSpPr/>
            <p:nvPr/>
          </p:nvSpPr>
          <p:spPr>
            <a:xfrm>
              <a:off x="5220" y="4092"/>
              <a:ext cx="36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</p:spPr>
        </p:sp>
        <p:sp>
          <p:nvSpPr>
            <p:cNvPr id="72729" name="Line 24"/>
            <p:cNvSpPr/>
            <p:nvPr/>
          </p:nvSpPr>
          <p:spPr>
            <a:xfrm>
              <a:off x="5040" y="2064"/>
              <a:ext cx="54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730" name="Freeform 25"/>
            <p:cNvSpPr/>
            <p:nvPr/>
          </p:nvSpPr>
          <p:spPr>
            <a:xfrm>
              <a:off x="2160" y="2064"/>
              <a:ext cx="720" cy="780"/>
            </a:xfrm>
            <a:custGeom>
              <a:avLst/>
              <a:gdLst/>
              <a:ahLst/>
              <a:cxnLst>
                <a:cxn ang="0">
                  <a:pos x="0" y="780"/>
                </a:cxn>
                <a:cxn ang="0">
                  <a:pos x="180" y="312"/>
                </a:cxn>
                <a:cxn ang="0">
                  <a:pos x="720" y="0"/>
                </a:cxn>
              </a:cxnLst>
              <a:pathLst>
                <a:path w="720" h="780">
                  <a:moveTo>
                    <a:pt x="0" y="780"/>
                  </a:moveTo>
                  <a:cubicBezTo>
                    <a:pt x="30" y="611"/>
                    <a:pt x="60" y="442"/>
                    <a:pt x="180" y="312"/>
                  </a:cubicBezTo>
                  <a:cubicBezTo>
                    <a:pt x="300" y="182"/>
                    <a:pt x="630" y="26"/>
                    <a:pt x="72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arrow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731" name="Freeform 26"/>
            <p:cNvSpPr/>
            <p:nvPr/>
          </p:nvSpPr>
          <p:spPr>
            <a:xfrm>
              <a:off x="2160" y="3312"/>
              <a:ext cx="720" cy="7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0" y="468"/>
                </a:cxn>
                <a:cxn ang="0">
                  <a:pos x="720" y="780"/>
                </a:cxn>
              </a:cxnLst>
              <a:pathLst>
                <a:path w="720" h="780">
                  <a:moveTo>
                    <a:pt x="0" y="0"/>
                  </a:moveTo>
                  <a:cubicBezTo>
                    <a:pt x="30" y="169"/>
                    <a:pt x="60" y="338"/>
                    <a:pt x="180" y="468"/>
                  </a:cubicBezTo>
                  <a:cubicBezTo>
                    <a:pt x="300" y="598"/>
                    <a:pt x="630" y="728"/>
                    <a:pt x="720" y="78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aphicFrame>
        <p:nvGraphicFramePr>
          <p:cNvPr id="72732" name="Object 5"/>
          <p:cNvGraphicFramePr>
            <a:graphicFrameLocks noChangeAspect="1"/>
          </p:cNvGraphicFramePr>
          <p:nvPr/>
        </p:nvGraphicFramePr>
        <p:xfrm>
          <a:off x="5592763" y="4924425"/>
          <a:ext cx="107632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609600" imgH="482600" progId="Equation.3">
                  <p:embed/>
                </p:oleObj>
              </mc:Choice>
              <mc:Fallback>
                <p:oleObj name="" r:id="rId1" imgW="609600" imgH="4826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92763" y="4924425"/>
                        <a:ext cx="1076325" cy="742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33" name="Line 24"/>
          <p:cNvSpPr/>
          <p:nvPr/>
        </p:nvSpPr>
        <p:spPr>
          <a:xfrm flipV="1">
            <a:off x="4967288" y="2155825"/>
            <a:ext cx="555625" cy="317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3730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 dirty="0">
                <a:latin typeface="Arial" panose="020B0604020202020204" pitchFamily="34" charset="0"/>
              </a:rPr>
            </a:fld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73731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 dirty="0">
                <a:latin typeface="Arial" panose="020B0604020202020204" pitchFamily="34" charset="0"/>
              </a:rPr>
            </a:fld>
            <a:endParaRPr lang="en-US" altLang="zh-CN" sz="1400" dirty="0">
              <a:latin typeface="Arial" panose="020B0604020202020204" pitchFamily="34" charset="0"/>
            </a:endParaRPr>
          </a:p>
        </p:txBody>
      </p:sp>
      <p:sp>
        <p:nvSpPr>
          <p:cNvPr id="7373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r>
              <a:rPr lang="en-US" altLang="zh-CN" b="1" dirty="0">
                <a:ea typeface="黑体" panose="02010609060101010101" charset="-122"/>
              </a:rPr>
              <a:t>4.5 </a:t>
            </a:r>
            <a:r>
              <a:rPr lang="zh-CN" altLang="en-US" b="1" dirty="0">
                <a:ea typeface="黑体" panose="02010609060101010101" charset="-122"/>
              </a:rPr>
              <a:t>小结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73733" name="Rectangle 3"/>
          <p:cNvSpPr>
            <a:spLocks noGrp="1"/>
          </p:cNvSpPr>
          <p:nvPr>
            <p:ph idx="1"/>
          </p:nvPr>
        </p:nvSpPr>
        <p:spPr>
          <a:xfrm>
            <a:off x="0" y="1524000"/>
            <a:ext cx="8534400" cy="4525963"/>
          </a:xfrm>
          <a:ln/>
        </p:spPr>
        <p:txBody>
          <a:bodyPr wrap="square" lIns="91440" tIns="45720" rIns="91440" bIns="45720" anchor="t"/>
          <a:p>
            <a:pPr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latin typeface="宋体" panose="02010600030101010101" pitchFamily="2" charset="-122"/>
              </a:rPr>
              <a:t>本章讨论了</a:t>
            </a:r>
            <a:r>
              <a:rPr lang="en-US" altLang="zh-CN" b="1" dirty="0">
                <a:latin typeface="宋体" panose="02010600030101010101" pitchFamily="2" charset="-122"/>
              </a:rPr>
              <a:t>RL</a:t>
            </a:r>
            <a:r>
              <a:rPr lang="zh-CN" altLang="en-US" b="1" dirty="0">
                <a:latin typeface="宋体" panose="02010600030101010101" pitchFamily="2" charset="-122"/>
              </a:rPr>
              <a:t>及其与</a:t>
            </a:r>
            <a:r>
              <a:rPr lang="en-US" altLang="zh-CN" b="1" dirty="0">
                <a:latin typeface="Times New Roman" panose="02020603050405020304" charset="0"/>
              </a:rPr>
              <a:t>FA</a:t>
            </a:r>
            <a:r>
              <a:rPr lang="zh-CN" altLang="en-US" b="1" dirty="0">
                <a:latin typeface="宋体" panose="02010600030101010101" pitchFamily="2" charset="-122"/>
              </a:rPr>
              <a:t>的等价性。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  ⑴ 字母表∑上的</a:t>
            </a:r>
            <a:r>
              <a:rPr lang="en-US" altLang="zh-CN" b="1" dirty="0">
                <a:latin typeface="宋体" panose="02010600030101010101" pitchFamily="2" charset="-122"/>
              </a:rPr>
              <a:t>RE</a:t>
            </a:r>
            <a:r>
              <a:rPr lang="zh-CN" altLang="en-US" b="1" dirty="0">
                <a:latin typeface="宋体" panose="02010600030101010101" pitchFamily="2" charset="-122"/>
              </a:rPr>
              <a:t>用来表示∑上的</a:t>
            </a:r>
            <a:r>
              <a:rPr lang="en-US" altLang="zh-CN" b="1" dirty="0">
                <a:latin typeface="宋体" panose="02010600030101010101" pitchFamily="2" charset="-122"/>
              </a:rPr>
              <a:t>RL</a:t>
            </a:r>
            <a:r>
              <a:rPr lang="zh-CN" altLang="en-US" b="1" dirty="0">
                <a:latin typeface="宋体" panose="02010600030101010101" pitchFamily="2" charset="-122"/>
              </a:rPr>
              <a:t>。</a:t>
            </a:r>
            <a:r>
              <a:rPr lang="en-US" altLang="zh-CN" b="1" i="1" dirty="0">
                <a:latin typeface="宋体" panose="02010600030101010101" pitchFamily="2" charset="-122"/>
              </a:rPr>
              <a:t>Φ</a:t>
            </a:r>
            <a:r>
              <a:rPr lang="zh-CN" altLang="en-US" b="1" dirty="0"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latin typeface="宋体" panose="02010600030101010101" pitchFamily="2" charset="-122"/>
              </a:rPr>
              <a:t>ε</a:t>
            </a:r>
            <a:r>
              <a:rPr lang="zh-CN" altLang="en-US" b="1" dirty="0"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latin typeface="宋体" panose="02010600030101010101" pitchFamily="2" charset="-122"/>
              </a:rPr>
              <a:t>a</a:t>
            </a:r>
            <a:r>
              <a:rPr lang="zh-CN" altLang="en-US" b="1" dirty="0">
                <a:latin typeface="宋体" panose="02010600030101010101" pitchFamily="2" charset="-122"/>
              </a:rPr>
              <a:t>（</a:t>
            </a:r>
            <a:r>
              <a:rPr lang="en-US" altLang="zh-CN" b="1" dirty="0">
                <a:latin typeface="宋体" panose="02010600030101010101" pitchFamily="2" charset="-122"/>
              </a:rPr>
              <a:t>a∈∑</a:t>
            </a:r>
            <a:r>
              <a:rPr lang="zh-CN" altLang="en-US" b="1" dirty="0">
                <a:latin typeface="宋体" panose="02010600030101010101" pitchFamily="2" charset="-122"/>
              </a:rPr>
              <a:t>），是∑上的最基本的</a:t>
            </a:r>
            <a:r>
              <a:rPr lang="en-US" altLang="zh-CN" b="1" dirty="0">
                <a:latin typeface="宋体" panose="02010600030101010101" pitchFamily="2" charset="-122"/>
              </a:rPr>
              <a:t>RE</a:t>
            </a:r>
            <a:r>
              <a:rPr lang="zh-CN" altLang="en-US" b="1" dirty="0">
                <a:latin typeface="宋体" panose="02010600030101010101" pitchFamily="2" charset="-122"/>
              </a:rPr>
              <a:t>，它们分别表示语言</a:t>
            </a:r>
            <a:r>
              <a:rPr lang="en-US" altLang="zh-CN" b="1" i="1" dirty="0">
                <a:latin typeface="宋体" panose="02010600030101010101" pitchFamily="2" charset="-122"/>
              </a:rPr>
              <a:t>Φ</a:t>
            </a:r>
            <a:r>
              <a:rPr lang="zh-CN" altLang="en-US" b="1" dirty="0"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latin typeface="宋体" panose="02010600030101010101" pitchFamily="2" charset="-122"/>
              </a:rPr>
              <a:t>{ε}</a:t>
            </a:r>
            <a:r>
              <a:rPr lang="zh-CN" altLang="en-US" b="1" dirty="0"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latin typeface="宋体" panose="02010600030101010101" pitchFamily="2" charset="-122"/>
              </a:rPr>
              <a:t>{a}</a:t>
            </a:r>
            <a:r>
              <a:rPr lang="zh-CN" altLang="en-US" b="1" dirty="0">
                <a:latin typeface="宋体" panose="02010600030101010101" pitchFamily="2" charset="-122"/>
              </a:rPr>
              <a:t>，以此为基础，如果</a:t>
            </a:r>
            <a:r>
              <a:rPr lang="en-US" altLang="zh-CN" b="1" dirty="0">
                <a:latin typeface="宋体" panose="02010600030101010101" pitchFamily="2" charset="-122"/>
              </a:rPr>
              <a:t>r</a:t>
            </a:r>
            <a:r>
              <a:rPr lang="zh-CN" altLang="en-US" b="1" dirty="0">
                <a:latin typeface="宋体" panose="02010600030101010101" pitchFamily="2" charset="-122"/>
              </a:rPr>
              <a:t>和</a:t>
            </a:r>
            <a:r>
              <a:rPr lang="en-US" altLang="zh-CN" b="1" dirty="0">
                <a:latin typeface="宋体" panose="02010600030101010101" pitchFamily="2" charset="-122"/>
              </a:rPr>
              <a:t>s</a:t>
            </a:r>
            <a:r>
              <a:rPr lang="zh-CN" altLang="en-US" b="1" dirty="0">
                <a:latin typeface="宋体" panose="02010600030101010101" pitchFamily="2" charset="-122"/>
              </a:rPr>
              <a:t>分别是∑上的表示语言</a:t>
            </a:r>
            <a:r>
              <a:rPr lang="en-US" altLang="zh-CN" b="1" dirty="0">
                <a:latin typeface="宋体" panose="02010600030101010101" pitchFamily="2" charset="-122"/>
              </a:rPr>
              <a:t>R</a:t>
            </a:r>
            <a:r>
              <a:rPr lang="zh-CN" altLang="en-US" b="1" dirty="0">
                <a:latin typeface="宋体" panose="02010600030101010101" pitchFamily="2" charset="-122"/>
              </a:rPr>
              <a:t>和</a:t>
            </a:r>
            <a:r>
              <a:rPr lang="en-US" altLang="zh-CN" b="1" dirty="0">
                <a:latin typeface="宋体" panose="02010600030101010101" pitchFamily="2" charset="-122"/>
              </a:rPr>
              <a:t>S</a:t>
            </a:r>
            <a:r>
              <a:rPr lang="zh-CN" altLang="en-US" b="1" dirty="0">
                <a:latin typeface="宋体" panose="02010600030101010101" pitchFamily="2" charset="-122"/>
              </a:rPr>
              <a:t>的</a:t>
            </a:r>
            <a:r>
              <a:rPr lang="en-US" altLang="zh-CN" b="1" dirty="0">
                <a:latin typeface="宋体" panose="02010600030101010101" pitchFamily="2" charset="-122"/>
              </a:rPr>
              <a:t>RE</a:t>
            </a:r>
            <a:r>
              <a:rPr lang="zh-CN" altLang="en-US" b="1" dirty="0">
                <a:latin typeface="宋体" panose="02010600030101010101" pitchFamily="2" charset="-122"/>
              </a:rPr>
              <a:t>，则</a:t>
            </a:r>
            <a:r>
              <a:rPr lang="en-US" altLang="zh-CN" b="1" dirty="0">
                <a:latin typeface="宋体" panose="02010600030101010101" pitchFamily="2" charset="-122"/>
              </a:rPr>
              <a:t>r+s</a:t>
            </a:r>
            <a:r>
              <a:rPr lang="zh-CN" altLang="en-US" b="1" dirty="0"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latin typeface="宋体" panose="02010600030101010101" pitchFamily="2" charset="-122"/>
              </a:rPr>
              <a:t>rs </a:t>
            </a:r>
            <a:r>
              <a:rPr lang="zh-CN" altLang="en-US" b="1" dirty="0"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latin typeface="宋体" panose="02010600030101010101" pitchFamily="2" charset="-122"/>
              </a:rPr>
              <a:t>r*</a:t>
            </a:r>
            <a:r>
              <a:rPr lang="zh-CN" altLang="en-US" b="1" dirty="0">
                <a:latin typeface="宋体" panose="02010600030101010101" pitchFamily="2" charset="-122"/>
              </a:rPr>
              <a:t>分别是∑上的表示语言</a:t>
            </a:r>
            <a:r>
              <a:rPr lang="en-US" altLang="zh-CN" b="1" dirty="0">
                <a:latin typeface="宋体" panose="02010600030101010101" pitchFamily="2" charset="-122"/>
              </a:rPr>
              <a:t>R∪S</a:t>
            </a:r>
            <a:r>
              <a:rPr lang="zh-CN" altLang="en-US" b="1" dirty="0"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latin typeface="宋体" panose="02010600030101010101" pitchFamily="2" charset="-122"/>
              </a:rPr>
              <a:t>RS</a:t>
            </a:r>
            <a:r>
              <a:rPr lang="zh-CN" altLang="en-US" b="1" dirty="0">
                <a:latin typeface="宋体" panose="02010600030101010101" pitchFamily="2" charset="-122"/>
              </a:rPr>
              <a:t>、 </a:t>
            </a:r>
            <a:r>
              <a:rPr lang="en-US" altLang="zh-CN" b="1" dirty="0">
                <a:latin typeface="宋体" panose="02010600030101010101" pitchFamily="2" charset="-122"/>
              </a:rPr>
              <a:t>R*</a:t>
            </a:r>
            <a:r>
              <a:rPr lang="zh-CN" altLang="en-US" b="1" dirty="0">
                <a:latin typeface="宋体" panose="02010600030101010101" pitchFamily="2" charset="-122"/>
              </a:rPr>
              <a:t>的</a:t>
            </a:r>
            <a:r>
              <a:rPr lang="en-US" altLang="zh-CN" b="1" dirty="0">
                <a:latin typeface="宋体" panose="02010600030101010101" pitchFamily="2" charset="-122"/>
              </a:rPr>
              <a:t>RE</a:t>
            </a:r>
            <a:r>
              <a:rPr lang="zh-CN" altLang="en-US" b="1" dirty="0">
                <a:latin typeface="宋体" panose="02010600030101010101" pitchFamily="2" charset="-122"/>
              </a:rPr>
              <a:t>。如果</a:t>
            </a:r>
            <a:r>
              <a:rPr lang="en-US" altLang="zh-CN" b="1" dirty="0">
                <a:latin typeface="宋体" panose="02010600030101010101" pitchFamily="2" charset="-122"/>
              </a:rPr>
              <a:t>L(r)=L(s)</a:t>
            </a:r>
            <a:r>
              <a:rPr lang="zh-CN" altLang="en-US" b="1" dirty="0">
                <a:latin typeface="宋体" panose="02010600030101010101" pitchFamily="2" charset="-122"/>
              </a:rPr>
              <a:t>，则称</a:t>
            </a:r>
            <a:r>
              <a:rPr lang="en-US" altLang="zh-CN" b="1" dirty="0">
                <a:latin typeface="宋体" panose="02010600030101010101" pitchFamily="2" charset="-122"/>
              </a:rPr>
              <a:t>r</a:t>
            </a:r>
            <a:r>
              <a:rPr lang="zh-CN" altLang="en-US" b="1" dirty="0">
                <a:latin typeface="宋体" panose="02010600030101010101" pitchFamily="2" charset="-122"/>
              </a:rPr>
              <a:t>与</a:t>
            </a:r>
            <a:r>
              <a:rPr lang="en-US" altLang="zh-CN" b="1" dirty="0">
                <a:latin typeface="宋体" panose="02010600030101010101" pitchFamily="2" charset="-122"/>
              </a:rPr>
              <a:t>s</a:t>
            </a:r>
            <a:r>
              <a:rPr lang="zh-CN" altLang="en-US" b="1" dirty="0">
                <a:latin typeface="宋体" panose="02010600030101010101" pitchFamily="2" charset="-122"/>
              </a:rPr>
              <a:t>等价。 </a:t>
            </a:r>
            <a:r>
              <a:rPr lang="zh-CN" altLang="en-US" b="1" dirty="0"/>
              <a:t> 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475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 dirty="0">
                <a:latin typeface="Arial" panose="020B0604020202020204" pitchFamily="34" charset="0"/>
              </a:rPr>
            </a:fld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7475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 dirty="0">
                <a:latin typeface="Arial" panose="020B0604020202020204" pitchFamily="34" charset="0"/>
              </a:rPr>
            </a:fld>
            <a:endParaRPr lang="en-US" altLang="zh-CN" sz="1400" dirty="0">
              <a:latin typeface="Arial" panose="020B0604020202020204" pitchFamily="34" charset="0"/>
            </a:endParaRPr>
          </a:p>
        </p:txBody>
      </p:sp>
      <p:sp>
        <p:nvSpPr>
          <p:cNvPr id="7475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r>
              <a:rPr lang="en-US" altLang="zh-CN" b="1" dirty="0">
                <a:ea typeface="黑体" panose="02010609060101010101" charset="-122"/>
              </a:rPr>
              <a:t>4.5 </a:t>
            </a:r>
            <a:r>
              <a:rPr lang="zh-CN" altLang="en-US" b="1" dirty="0">
                <a:ea typeface="黑体" panose="02010609060101010101" charset="-122"/>
              </a:rPr>
              <a:t>小结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7475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p>
            <a:pPr algn="just"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  ⑵</a:t>
            </a:r>
            <a:r>
              <a:rPr lang="en-US" altLang="zh-CN" b="1" dirty="0">
                <a:latin typeface="Times New Roman" panose="02020603050405020304" charset="0"/>
              </a:rPr>
              <a:t> </a:t>
            </a:r>
            <a:r>
              <a:rPr lang="en-US" altLang="zh-CN" b="1" dirty="0">
                <a:latin typeface="宋体" panose="02010600030101010101" pitchFamily="2" charset="-122"/>
              </a:rPr>
              <a:t>RE</a:t>
            </a:r>
            <a:r>
              <a:rPr lang="zh-CN" altLang="en-US" b="1" dirty="0">
                <a:latin typeface="宋体" panose="02010600030101010101" pitchFamily="2" charset="-122"/>
              </a:rPr>
              <a:t>对乘、加满足结合律；乘对加满足左、右分配律；加满足交换率和幂等率；</a:t>
            </a:r>
            <a:r>
              <a:rPr lang="en-US" altLang="zh-CN" b="1" i="1" dirty="0">
                <a:latin typeface="宋体" panose="02010600030101010101" pitchFamily="2" charset="-122"/>
              </a:rPr>
              <a:t>Φ</a:t>
            </a:r>
            <a:r>
              <a:rPr lang="zh-CN" altLang="en-US" b="1" dirty="0">
                <a:latin typeface="宋体" panose="02010600030101010101" pitchFamily="2" charset="-122"/>
              </a:rPr>
              <a:t>是加运算的零元素；</a:t>
            </a:r>
            <a:r>
              <a:rPr lang="en-US" altLang="zh-CN" b="1" dirty="0">
                <a:latin typeface="宋体" panose="02010600030101010101" pitchFamily="2" charset="-122"/>
              </a:rPr>
              <a:t>ε</a:t>
            </a:r>
            <a:r>
              <a:rPr lang="zh-CN" altLang="en-US" b="1" dirty="0">
                <a:latin typeface="宋体" panose="02010600030101010101" pitchFamily="2" charset="-122"/>
              </a:rPr>
              <a:t>是乘运算的单位元；</a:t>
            </a:r>
            <a:r>
              <a:rPr lang="en-US" altLang="zh-CN" b="1" i="1" dirty="0">
                <a:latin typeface="宋体" panose="02010600030101010101" pitchFamily="2" charset="-122"/>
              </a:rPr>
              <a:t>Φ</a:t>
            </a:r>
            <a:r>
              <a:rPr lang="zh-CN" altLang="en-US" b="1" dirty="0">
                <a:latin typeface="宋体" panose="02010600030101010101" pitchFamily="2" charset="-122"/>
              </a:rPr>
              <a:t>是乘运算的零元素。</a:t>
            </a:r>
            <a:endParaRPr lang="zh-CN" altLang="en-US" b="1" dirty="0">
              <a:latin typeface="Times New Roman" panose="02020603050405020304" charset="0"/>
            </a:endParaRPr>
          </a:p>
          <a:p>
            <a:pPr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  ⑶</a:t>
            </a:r>
            <a:r>
              <a:rPr lang="zh-CN" altLang="en-US" b="1" dirty="0">
                <a:latin typeface="Times New Roman" panose="02020603050405020304" charset="0"/>
              </a:rPr>
              <a:t> </a:t>
            </a:r>
            <a:r>
              <a:rPr lang="en-US" altLang="zh-CN" b="1" dirty="0">
                <a:latin typeface="宋体" panose="02010600030101010101" pitchFamily="2" charset="-122"/>
              </a:rPr>
              <a:t>RE</a:t>
            </a:r>
            <a:r>
              <a:rPr lang="zh-CN" altLang="en-US" b="1" dirty="0">
                <a:latin typeface="宋体" panose="02010600030101010101" pitchFamily="2" charset="-122"/>
              </a:rPr>
              <a:t>是</a:t>
            </a:r>
            <a:r>
              <a:rPr lang="en-US" altLang="zh-CN" b="1" dirty="0">
                <a:latin typeface="宋体" panose="02010600030101010101" pitchFamily="2" charset="-122"/>
              </a:rPr>
              <a:t>RL</a:t>
            </a:r>
            <a:r>
              <a:rPr lang="zh-CN" altLang="en-US" b="1" dirty="0">
                <a:latin typeface="宋体" panose="02010600030101010101" pitchFamily="2" charset="-122"/>
              </a:rPr>
              <a:t>的一种描述。容易根据</a:t>
            </a:r>
            <a:r>
              <a:rPr lang="en-US" altLang="zh-CN" b="1" dirty="0">
                <a:latin typeface="宋体" panose="02010600030101010101" pitchFamily="2" charset="-122"/>
              </a:rPr>
              <a:t>RE</a:t>
            </a:r>
            <a:r>
              <a:rPr lang="zh-CN" altLang="en-US" b="1" dirty="0">
                <a:latin typeface="宋体" panose="02010600030101010101" pitchFamily="2" charset="-122"/>
              </a:rPr>
              <a:t>构造出与它等价的</a:t>
            </a:r>
            <a:r>
              <a:rPr lang="en-US" altLang="zh-CN" b="1" dirty="0">
                <a:latin typeface="Times New Roman" panose="02020603050405020304" charset="0"/>
              </a:rPr>
              <a:t>FA</a:t>
            </a:r>
            <a:r>
              <a:rPr lang="zh-CN" altLang="en-US" b="1" dirty="0">
                <a:latin typeface="宋体" panose="02010600030101010101" pitchFamily="2" charset="-122"/>
              </a:rPr>
              <a:t>。反过来，可以用图上作业法构造出与给定的</a:t>
            </a:r>
            <a:r>
              <a:rPr lang="en-US" altLang="zh-CN" b="1" dirty="0">
                <a:latin typeface="Times New Roman" panose="02020603050405020304" charset="0"/>
              </a:rPr>
              <a:t>DFA</a:t>
            </a:r>
            <a:r>
              <a:rPr lang="zh-CN" altLang="en-US" b="1" dirty="0">
                <a:latin typeface="宋体" panose="02010600030101010101" pitchFamily="2" charset="-122"/>
              </a:rPr>
              <a:t>等价的</a:t>
            </a:r>
            <a:r>
              <a:rPr lang="en-US" altLang="zh-CN" b="1" dirty="0">
                <a:latin typeface="宋体" panose="02010600030101010101" pitchFamily="2" charset="-122"/>
              </a:rPr>
              <a:t>RE</a:t>
            </a:r>
            <a:r>
              <a:rPr lang="zh-CN" altLang="en-US" b="1" dirty="0">
                <a:latin typeface="宋体" panose="02010600030101010101" pitchFamily="2" charset="-122"/>
              </a:rPr>
              <a:t>。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  ⑷ </a:t>
            </a:r>
            <a:r>
              <a:rPr lang="en-US" altLang="zh-CN" b="1" dirty="0">
                <a:latin typeface="宋体" panose="02010600030101010101" pitchFamily="2" charset="-122"/>
              </a:rPr>
              <a:t>RL</a:t>
            </a:r>
            <a:r>
              <a:rPr lang="zh-CN" altLang="en-US" b="1" dirty="0">
                <a:latin typeface="宋体" panose="02010600030101010101" pitchFamily="2" charset="-122"/>
              </a:rPr>
              <a:t>的</a:t>
            </a:r>
            <a:r>
              <a:rPr lang="en-US" altLang="zh-CN" b="1" dirty="0">
                <a:latin typeface="宋体" panose="02010600030101010101" pitchFamily="2" charset="-122"/>
              </a:rPr>
              <a:t>5</a:t>
            </a:r>
            <a:r>
              <a:rPr lang="zh-CN" altLang="en-US" b="1" dirty="0">
                <a:latin typeface="宋体" panose="02010600030101010101" pitchFamily="2" charset="-122"/>
              </a:rPr>
              <a:t>种等价描述模型转换图。 </a:t>
            </a:r>
            <a:r>
              <a:rPr lang="zh-CN" altLang="en-US" b="1" dirty="0"/>
              <a:t> 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 dirty="0">
                <a:latin typeface="Arial" panose="020B0604020202020204" pitchFamily="34" charset="0"/>
              </a:rPr>
            </a:fld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921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 dirty="0">
                <a:latin typeface="Arial" panose="020B0604020202020204" pitchFamily="34" charset="0"/>
              </a:rPr>
            </a:fld>
            <a:endParaRPr lang="en-US" altLang="zh-CN" sz="1400" dirty="0">
              <a:latin typeface="Arial" panose="020B0604020202020204" pitchFamily="34" charset="0"/>
            </a:endParaRPr>
          </a:p>
        </p:txBody>
      </p:sp>
      <p:sp>
        <p:nvSpPr>
          <p:cNvPr id="922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r>
              <a:rPr lang="en-US" altLang="zh-CN" b="1" dirty="0">
                <a:ea typeface="黑体" panose="02010609060101010101" charset="-122"/>
              </a:rPr>
              <a:t>4.</a:t>
            </a:r>
            <a:r>
              <a:rPr lang="zh-CN" altLang="en-US" b="1" dirty="0">
                <a:ea typeface="黑体" panose="02010609060101010101" charset="-122"/>
              </a:rPr>
              <a:t>１ 启示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9221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435975" cy="4525963"/>
          </a:xfrm>
          <a:ln/>
        </p:spPr>
        <p:txBody>
          <a:bodyPr wrap="square" lIns="91440" tIns="45720" rIns="91440" bIns="45720" anchor="t"/>
          <a:p>
            <a:pPr algn="just">
              <a:lnSpc>
                <a:spcPct val="90000"/>
              </a:lnSpc>
              <a:buNone/>
            </a:pPr>
            <a:r>
              <a:rPr lang="en-US" altLang="zh-CN" b="1" dirty="0">
                <a:latin typeface="Times New Roman" panose="02020603050405020304" charset="0"/>
              </a:rPr>
              <a:t>set(E)= set(A){c}{c}</a:t>
            </a:r>
            <a:r>
              <a:rPr lang="en-US" altLang="zh-CN" b="1" baseline="30000" dirty="0">
                <a:latin typeface="Times New Roman" panose="02020603050405020304" charset="0"/>
              </a:rPr>
              <a:t>*</a:t>
            </a:r>
            <a:endParaRPr lang="en-US" altLang="zh-CN" b="1" baseline="30000" dirty="0">
              <a:latin typeface="Times New Roman" panose="02020603050405020304" charset="0"/>
            </a:endParaRPr>
          </a:p>
          <a:p>
            <a:pPr algn="just">
              <a:lnSpc>
                <a:spcPct val="90000"/>
              </a:lnSpc>
              <a:buNone/>
            </a:pPr>
            <a:r>
              <a:rPr lang="en-US" altLang="zh-CN" b="1" baseline="30000" dirty="0">
                <a:latin typeface="Times New Roman" panose="02020603050405020304" charset="0"/>
              </a:rPr>
              <a:t>		</a:t>
            </a:r>
            <a:r>
              <a:rPr lang="en-US" altLang="zh-CN" b="1" dirty="0">
                <a:latin typeface="Times New Roman" panose="02020603050405020304" charset="0"/>
              </a:rPr>
              <a:t>   ={a}</a:t>
            </a:r>
            <a:r>
              <a:rPr lang="en-US" altLang="zh-CN" b="1" baseline="30000" dirty="0">
                <a:latin typeface="Times New Roman" panose="02020603050405020304" charset="0"/>
              </a:rPr>
              <a:t>*</a:t>
            </a:r>
            <a:r>
              <a:rPr lang="en-US" altLang="zh-CN" b="1" dirty="0">
                <a:latin typeface="Times New Roman" panose="02020603050405020304" charset="0"/>
              </a:rPr>
              <a:t>{c}{c}</a:t>
            </a:r>
            <a:r>
              <a:rPr lang="en-US" altLang="zh-CN" b="1" baseline="30000" dirty="0">
                <a:latin typeface="Times New Roman" panose="02020603050405020304" charset="0"/>
              </a:rPr>
              <a:t>*</a:t>
            </a:r>
            <a:r>
              <a:rPr lang="en-US" altLang="zh-CN" b="1" dirty="0">
                <a:latin typeface="Times New Roman" panose="02020603050405020304" charset="0"/>
              </a:rPr>
              <a:t>={a}</a:t>
            </a:r>
            <a:r>
              <a:rPr lang="en-US" altLang="zh-CN" b="1" baseline="30000" dirty="0">
                <a:latin typeface="Times New Roman" panose="02020603050405020304" charset="0"/>
              </a:rPr>
              <a:t>*</a:t>
            </a:r>
            <a:r>
              <a:rPr lang="en-US" altLang="zh-CN" b="1" dirty="0">
                <a:latin typeface="Times New Roman" panose="02020603050405020304" charset="0"/>
              </a:rPr>
              <a:t>{c}</a:t>
            </a:r>
            <a:r>
              <a:rPr lang="en-US" altLang="zh-CN" b="1" baseline="30000" dirty="0">
                <a:latin typeface="Times New Roman" panose="02020603050405020304" charset="0"/>
              </a:rPr>
              <a:t>+</a:t>
            </a:r>
            <a:endParaRPr lang="en-US" altLang="zh-CN" b="1" dirty="0">
              <a:latin typeface="Times New Roman" panose="02020603050405020304" charset="0"/>
            </a:endParaRPr>
          </a:p>
          <a:p>
            <a:pPr algn="just">
              <a:lnSpc>
                <a:spcPct val="90000"/>
              </a:lnSpc>
              <a:buNone/>
            </a:pPr>
            <a:r>
              <a:rPr lang="en-US" altLang="zh-CN" b="1" dirty="0">
                <a:latin typeface="Times New Roman" panose="02020603050405020304" charset="0"/>
              </a:rPr>
              <a:t>set(F)= set(E){b}{d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charset="0"/>
              </a:rPr>
              <a:t>e}</a:t>
            </a:r>
            <a:r>
              <a:rPr lang="en-US" altLang="zh-CN" b="1" baseline="30000" dirty="0">
                <a:latin typeface="Times New Roman" panose="02020603050405020304" charset="0"/>
              </a:rPr>
              <a:t>*</a:t>
            </a:r>
            <a:r>
              <a:rPr lang="en-US" altLang="zh-CN" b="1" dirty="0">
                <a:latin typeface="Times New Roman" panose="02020603050405020304" charset="0"/>
              </a:rPr>
              <a:t>={a}</a:t>
            </a:r>
            <a:r>
              <a:rPr lang="en-US" altLang="zh-CN" b="1" baseline="30000" dirty="0">
                <a:latin typeface="Times New Roman" panose="02020603050405020304" charset="0"/>
              </a:rPr>
              <a:t>*</a:t>
            </a:r>
            <a:r>
              <a:rPr lang="en-US" altLang="zh-CN" b="1" dirty="0">
                <a:latin typeface="Times New Roman" panose="02020603050405020304" charset="0"/>
              </a:rPr>
              <a:t>{c}</a:t>
            </a:r>
            <a:r>
              <a:rPr lang="en-US" altLang="zh-CN" b="1" baseline="30000" dirty="0">
                <a:latin typeface="Times New Roman" panose="02020603050405020304" charset="0"/>
              </a:rPr>
              <a:t>+</a:t>
            </a:r>
            <a:r>
              <a:rPr lang="en-US" altLang="zh-CN" b="1" dirty="0">
                <a:latin typeface="Times New Roman" panose="02020603050405020304" charset="0"/>
              </a:rPr>
              <a:t>{b}{d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charset="0"/>
              </a:rPr>
              <a:t>e}</a:t>
            </a:r>
            <a:r>
              <a:rPr lang="en-US" altLang="zh-CN" b="1" baseline="30000" dirty="0">
                <a:latin typeface="Times New Roman" panose="02020603050405020304" charset="0"/>
              </a:rPr>
              <a:t>*</a:t>
            </a:r>
            <a:endParaRPr lang="en-US" altLang="zh-CN" b="1" dirty="0">
              <a:latin typeface="Times New Roman" panose="02020603050405020304" charset="0"/>
            </a:endParaRPr>
          </a:p>
          <a:p>
            <a:pPr algn="just">
              <a:lnSpc>
                <a:spcPct val="90000"/>
              </a:lnSpc>
              <a:buNone/>
            </a:pPr>
            <a:r>
              <a:rPr lang="en-US" altLang="zh-CN" b="1" dirty="0">
                <a:latin typeface="Times New Roman" panose="02020603050405020304" charset="0"/>
              </a:rPr>
              <a:t>set(H)= set(F){a}{a}</a:t>
            </a:r>
            <a:r>
              <a:rPr lang="en-US" altLang="zh-CN" b="1" baseline="30000" dirty="0">
                <a:latin typeface="Times New Roman" panose="02020603050405020304" charset="0"/>
              </a:rPr>
              <a:t>*</a:t>
            </a:r>
            <a:r>
              <a:rPr lang="en-US" altLang="zh-CN" b="1" dirty="0">
                <a:latin typeface="Times New Roman" panose="02020603050405020304" charset="0"/>
              </a:rPr>
              <a:t>={a}</a:t>
            </a:r>
            <a:r>
              <a:rPr lang="en-US" altLang="zh-CN" b="1" baseline="30000" dirty="0">
                <a:latin typeface="Times New Roman" panose="02020603050405020304" charset="0"/>
              </a:rPr>
              <a:t>*</a:t>
            </a:r>
            <a:r>
              <a:rPr lang="en-US" altLang="zh-CN" b="1" dirty="0">
                <a:latin typeface="Times New Roman" panose="02020603050405020304" charset="0"/>
              </a:rPr>
              <a:t>{c}</a:t>
            </a:r>
            <a:r>
              <a:rPr lang="en-US" altLang="zh-CN" b="1" baseline="30000" dirty="0">
                <a:latin typeface="Times New Roman" panose="02020603050405020304" charset="0"/>
              </a:rPr>
              <a:t>+</a:t>
            </a:r>
            <a:r>
              <a:rPr lang="en-US" altLang="zh-CN" b="1" dirty="0">
                <a:latin typeface="Times New Roman" panose="02020603050405020304" charset="0"/>
              </a:rPr>
              <a:t>{b}{d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charset="0"/>
              </a:rPr>
              <a:t>e}</a:t>
            </a:r>
            <a:r>
              <a:rPr lang="en-US" altLang="zh-CN" b="1" baseline="30000" dirty="0">
                <a:latin typeface="Times New Roman" panose="02020603050405020304" charset="0"/>
              </a:rPr>
              <a:t>*</a:t>
            </a:r>
            <a:r>
              <a:rPr lang="en-US" altLang="zh-CN" b="1" dirty="0">
                <a:latin typeface="Times New Roman" panose="02020603050405020304" charset="0"/>
              </a:rPr>
              <a:t>{a}{a}</a:t>
            </a:r>
            <a:r>
              <a:rPr lang="en-US" altLang="zh-CN" b="1" baseline="30000" dirty="0">
                <a:latin typeface="Times New Roman" panose="02020603050405020304" charset="0"/>
              </a:rPr>
              <a:t>*</a:t>
            </a:r>
            <a:endParaRPr lang="en-US" altLang="zh-CN" b="1" baseline="30000" dirty="0">
              <a:latin typeface="Times New Roman" panose="02020603050405020304" charset="0"/>
            </a:endParaRPr>
          </a:p>
          <a:p>
            <a:pPr algn="just">
              <a:lnSpc>
                <a:spcPct val="90000"/>
              </a:lnSpc>
              <a:buNone/>
            </a:pPr>
            <a:r>
              <a:rPr lang="en-US" altLang="zh-CN" b="1" baseline="30000" dirty="0">
                <a:latin typeface="Times New Roman" panose="02020603050405020304" charset="0"/>
              </a:rPr>
              <a:t>		</a:t>
            </a:r>
            <a:r>
              <a:rPr lang="en-US" altLang="zh-CN" b="1" dirty="0">
                <a:latin typeface="Times New Roman" panose="02020603050405020304" charset="0"/>
              </a:rPr>
              <a:t>    ={a}</a:t>
            </a:r>
            <a:r>
              <a:rPr lang="en-US" altLang="zh-CN" b="1" baseline="30000" dirty="0">
                <a:latin typeface="Times New Roman" panose="02020603050405020304" charset="0"/>
              </a:rPr>
              <a:t>*</a:t>
            </a:r>
            <a:r>
              <a:rPr lang="en-US" altLang="zh-CN" b="1" dirty="0">
                <a:latin typeface="Times New Roman" panose="02020603050405020304" charset="0"/>
              </a:rPr>
              <a:t>{c}</a:t>
            </a:r>
            <a:r>
              <a:rPr lang="en-US" altLang="zh-CN" b="1" baseline="30000" dirty="0">
                <a:latin typeface="Times New Roman" panose="02020603050405020304" charset="0"/>
              </a:rPr>
              <a:t>+</a:t>
            </a:r>
            <a:r>
              <a:rPr lang="en-US" altLang="zh-CN" b="1" dirty="0">
                <a:latin typeface="Times New Roman" panose="02020603050405020304" charset="0"/>
              </a:rPr>
              <a:t>{b}{d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charset="0"/>
              </a:rPr>
              <a:t>e}</a:t>
            </a:r>
            <a:r>
              <a:rPr lang="en-US" altLang="zh-CN" b="1" baseline="30000" dirty="0">
                <a:latin typeface="Times New Roman" panose="02020603050405020304" charset="0"/>
              </a:rPr>
              <a:t>*</a:t>
            </a:r>
            <a:r>
              <a:rPr lang="en-US" altLang="zh-CN" b="1" dirty="0">
                <a:latin typeface="Times New Roman" panose="02020603050405020304" charset="0"/>
              </a:rPr>
              <a:t>{a}</a:t>
            </a:r>
            <a:r>
              <a:rPr lang="en-US" altLang="zh-CN" b="1" baseline="30000" dirty="0">
                <a:latin typeface="Times New Roman" panose="02020603050405020304" charset="0"/>
              </a:rPr>
              <a:t>+</a:t>
            </a:r>
            <a:endParaRPr lang="en-US" altLang="zh-CN" b="1" dirty="0">
              <a:latin typeface="Times New Roman" panose="02020603050405020304" charset="0"/>
            </a:endParaRPr>
          </a:p>
          <a:p>
            <a:pPr algn="just">
              <a:lnSpc>
                <a:spcPct val="90000"/>
              </a:lnSpc>
              <a:buNone/>
            </a:pPr>
            <a:r>
              <a:rPr lang="en-US" altLang="zh-CN" b="1" dirty="0">
                <a:latin typeface="Times New Roman" panose="02020603050405020304" charset="0"/>
              </a:rPr>
              <a:t>set(I)= set(H){a}={a}</a:t>
            </a:r>
            <a:r>
              <a:rPr lang="en-US" altLang="zh-CN" b="1" baseline="30000" dirty="0">
                <a:latin typeface="Times New Roman" panose="02020603050405020304" charset="0"/>
              </a:rPr>
              <a:t>*</a:t>
            </a:r>
            <a:r>
              <a:rPr lang="en-US" altLang="zh-CN" b="1" dirty="0">
                <a:latin typeface="Times New Roman" panose="02020603050405020304" charset="0"/>
              </a:rPr>
              <a:t>{c}</a:t>
            </a:r>
            <a:r>
              <a:rPr lang="en-US" altLang="zh-CN" b="1" baseline="30000" dirty="0">
                <a:latin typeface="Times New Roman" panose="02020603050405020304" charset="0"/>
              </a:rPr>
              <a:t>+</a:t>
            </a:r>
            <a:r>
              <a:rPr lang="en-US" altLang="zh-CN" b="1" dirty="0">
                <a:latin typeface="Times New Roman" panose="02020603050405020304" charset="0"/>
              </a:rPr>
              <a:t>{b}{d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charset="0"/>
              </a:rPr>
              <a:t>e}</a:t>
            </a:r>
            <a:r>
              <a:rPr lang="en-US" altLang="zh-CN" b="1" baseline="30000" dirty="0">
                <a:latin typeface="Times New Roman" panose="02020603050405020304" charset="0"/>
              </a:rPr>
              <a:t>*</a:t>
            </a:r>
            <a:r>
              <a:rPr lang="en-US" altLang="zh-CN" b="1" dirty="0">
                <a:latin typeface="Times New Roman" panose="02020603050405020304" charset="0"/>
              </a:rPr>
              <a:t>{a}</a:t>
            </a:r>
            <a:r>
              <a:rPr lang="en-US" altLang="zh-CN" b="1" baseline="30000" dirty="0">
                <a:latin typeface="Times New Roman" panose="02020603050405020304" charset="0"/>
              </a:rPr>
              <a:t>+</a:t>
            </a:r>
            <a:r>
              <a:rPr lang="en-US" altLang="zh-CN" b="1" dirty="0">
                <a:latin typeface="Times New Roman" panose="02020603050405020304" charset="0"/>
              </a:rPr>
              <a:t>{a}</a:t>
            </a:r>
            <a:endParaRPr lang="en-US" altLang="zh-CN" b="1" dirty="0">
              <a:latin typeface="Times New Roman" panose="02020603050405020304" charset="0"/>
            </a:endParaRPr>
          </a:p>
          <a:p>
            <a:pPr algn="just">
              <a:lnSpc>
                <a:spcPct val="90000"/>
              </a:lnSpc>
              <a:buNone/>
            </a:pPr>
            <a:r>
              <a:rPr lang="en-US" altLang="zh-CN" b="1" dirty="0">
                <a:latin typeface="Times New Roman" panose="02020603050405020304" charset="0"/>
              </a:rPr>
              <a:t>L(M)= set(D)</a:t>
            </a:r>
            <a:r>
              <a:rPr lang="en-US" altLang="zh-CN" b="1" dirty="0">
                <a:latin typeface="宋体" panose="02010600030101010101" pitchFamily="2" charset="-122"/>
              </a:rPr>
              <a:t>∪</a:t>
            </a:r>
            <a:r>
              <a:rPr lang="en-US" altLang="zh-CN" b="1" dirty="0">
                <a:latin typeface="Times New Roman" panose="02020603050405020304" charset="0"/>
              </a:rPr>
              <a:t>set(I)</a:t>
            </a:r>
            <a:endParaRPr lang="en-US" altLang="zh-CN" b="1" dirty="0">
              <a:latin typeface="Times New Roman" panose="02020603050405020304" charset="0"/>
            </a:endParaRPr>
          </a:p>
          <a:p>
            <a:pPr algn="just">
              <a:lnSpc>
                <a:spcPct val="90000"/>
              </a:lnSpc>
              <a:buNone/>
            </a:pPr>
            <a:r>
              <a:rPr lang="en-US" altLang="zh-CN" b="1" dirty="0">
                <a:latin typeface="Times New Roman" panose="02020603050405020304" charset="0"/>
              </a:rPr>
              <a:t>	       = {a}</a:t>
            </a:r>
            <a:r>
              <a:rPr lang="en-US" altLang="zh-CN" b="1" baseline="30000" dirty="0">
                <a:latin typeface="Times New Roman" panose="02020603050405020304" charset="0"/>
              </a:rPr>
              <a:t>+</a:t>
            </a:r>
            <a:r>
              <a:rPr lang="en-US" altLang="zh-CN" b="1" dirty="0">
                <a:latin typeface="Times New Roman" panose="02020603050405020304" charset="0"/>
              </a:rPr>
              <a:t>{b}</a:t>
            </a:r>
            <a:r>
              <a:rPr lang="en-US" altLang="zh-CN" b="1" baseline="30000" dirty="0">
                <a:latin typeface="Times New Roman" panose="02020603050405020304" charset="0"/>
              </a:rPr>
              <a:t>+</a:t>
            </a:r>
            <a:r>
              <a:rPr lang="en-US" altLang="zh-CN" b="1" dirty="0">
                <a:latin typeface="Times New Roman" panose="02020603050405020304" charset="0"/>
              </a:rPr>
              <a:t>{c}</a:t>
            </a:r>
            <a:r>
              <a:rPr lang="en-US" altLang="zh-CN" b="1" baseline="30000" dirty="0">
                <a:latin typeface="Times New Roman" panose="02020603050405020304" charset="0"/>
              </a:rPr>
              <a:t>+</a:t>
            </a:r>
            <a:r>
              <a:rPr lang="en-US" altLang="zh-CN" b="1" dirty="0">
                <a:latin typeface="宋体" panose="02010600030101010101" pitchFamily="2" charset="-122"/>
              </a:rPr>
              <a:t>∪</a:t>
            </a:r>
            <a:r>
              <a:rPr lang="en-US" altLang="zh-CN" b="1" dirty="0">
                <a:latin typeface="Times New Roman" panose="02020603050405020304" charset="0"/>
              </a:rPr>
              <a:t>{a}</a:t>
            </a:r>
            <a:r>
              <a:rPr lang="en-US" altLang="zh-CN" b="1" baseline="30000" dirty="0">
                <a:latin typeface="Times New Roman" panose="02020603050405020304" charset="0"/>
              </a:rPr>
              <a:t>*</a:t>
            </a:r>
            <a:r>
              <a:rPr lang="en-US" altLang="zh-CN" b="1" dirty="0">
                <a:latin typeface="Times New Roman" panose="02020603050405020304" charset="0"/>
              </a:rPr>
              <a:t>{c}</a:t>
            </a:r>
            <a:r>
              <a:rPr lang="en-US" altLang="zh-CN" b="1" baseline="30000" dirty="0">
                <a:latin typeface="Times New Roman" panose="02020603050405020304" charset="0"/>
              </a:rPr>
              <a:t>+</a:t>
            </a:r>
            <a:r>
              <a:rPr lang="en-US" altLang="zh-CN" b="1" dirty="0">
                <a:latin typeface="Times New Roman" panose="02020603050405020304" charset="0"/>
              </a:rPr>
              <a:t>{b}{d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charset="0"/>
              </a:rPr>
              <a:t>e}</a:t>
            </a:r>
            <a:r>
              <a:rPr lang="en-US" altLang="zh-CN" b="1" baseline="30000" dirty="0">
                <a:latin typeface="Times New Roman" panose="02020603050405020304" charset="0"/>
              </a:rPr>
              <a:t>*</a:t>
            </a:r>
            <a:r>
              <a:rPr lang="en-US" altLang="zh-CN" b="1" dirty="0">
                <a:latin typeface="Times New Roman" panose="02020603050405020304" charset="0"/>
              </a:rPr>
              <a:t>{a}</a:t>
            </a:r>
            <a:r>
              <a:rPr lang="en-US" altLang="zh-CN" b="1" baseline="30000" dirty="0">
                <a:latin typeface="Times New Roman" panose="02020603050405020304" charset="0"/>
              </a:rPr>
              <a:t>+</a:t>
            </a:r>
            <a:r>
              <a:rPr lang="en-US" altLang="zh-CN" b="1" dirty="0">
                <a:latin typeface="Times New Roman" panose="02020603050405020304" charset="0"/>
              </a:rPr>
              <a:t>{a}</a:t>
            </a:r>
            <a:endParaRPr lang="en-US" altLang="zh-CN" b="1" dirty="0"/>
          </a:p>
        </p:txBody>
      </p:sp>
      <p:pic>
        <p:nvPicPr>
          <p:cNvPr id="9222" name="Picture 4" descr="E:\形式语言\教参\tu\xs31.t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64188" y="1155700"/>
            <a:ext cx="3533775" cy="1485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42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 dirty="0">
                <a:latin typeface="Arial" panose="020B0604020202020204" pitchFamily="34" charset="0"/>
              </a:rPr>
            </a:fld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10243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 dirty="0">
                <a:latin typeface="Arial" panose="020B0604020202020204" pitchFamily="34" charset="0"/>
              </a:rPr>
            </a:fld>
            <a:endParaRPr lang="en-US" altLang="zh-CN" sz="1400" dirty="0">
              <a:latin typeface="Arial" panose="020B0604020202020204" pitchFamily="34" charset="0"/>
            </a:endParaRPr>
          </a:p>
        </p:txBody>
      </p:sp>
      <p:sp>
        <p:nvSpPr>
          <p:cNvPr id="1024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r>
              <a:rPr lang="en-US" altLang="zh-CN" b="1" dirty="0">
                <a:ea typeface="黑体" panose="02010609060101010101" charset="-122"/>
              </a:rPr>
              <a:t>4.</a:t>
            </a:r>
            <a:r>
              <a:rPr lang="zh-CN" altLang="en-US" b="1" dirty="0">
                <a:ea typeface="黑体" panose="02010609060101010101" charset="-122"/>
              </a:rPr>
              <a:t>１ 启示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1024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p>
            <a:pPr algn="just"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根据集合运算的定义，</a:t>
            </a:r>
            <a:endParaRPr lang="zh-CN" altLang="en-US" sz="2800" b="1" dirty="0">
              <a:latin typeface="Times New Roman" panose="02020603050405020304" charset="0"/>
            </a:endParaRPr>
          </a:p>
          <a:p>
            <a:pPr algn="just">
              <a:buNone/>
            </a:pPr>
            <a:r>
              <a:rPr lang="en-US" altLang="zh-CN" sz="2800" b="1" dirty="0">
                <a:latin typeface="Times New Roman" panose="02020603050405020304" charset="0"/>
              </a:rPr>
              <a:t>{d</a:t>
            </a:r>
            <a:r>
              <a:rPr lang="zh-CN" altLang="en-US" sz="2800" b="1" dirty="0">
                <a:latin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Times New Roman" panose="02020603050405020304" charset="0"/>
              </a:rPr>
              <a:t>e}={d}</a:t>
            </a:r>
            <a:r>
              <a:rPr lang="en-US" altLang="zh-CN" sz="2800" b="1" dirty="0">
                <a:latin typeface="宋体" panose="02010600030101010101" pitchFamily="2" charset="-122"/>
              </a:rPr>
              <a:t>∪</a:t>
            </a:r>
            <a:r>
              <a:rPr lang="en-US" altLang="zh-CN" sz="2800" b="1" dirty="0">
                <a:latin typeface="Times New Roman" panose="02020603050405020304" charset="0"/>
              </a:rPr>
              <a:t>{e}</a:t>
            </a:r>
            <a:r>
              <a:rPr lang="zh-CN" altLang="en-US" sz="2800" b="1" dirty="0">
                <a:latin typeface="宋体" panose="02010600030101010101" pitchFamily="2" charset="-122"/>
              </a:rPr>
              <a:t>。</a:t>
            </a:r>
            <a:endParaRPr lang="zh-CN" altLang="en-US" sz="2800" b="1" dirty="0">
              <a:latin typeface="Times New Roman" panose="02020603050405020304" charset="0"/>
            </a:endParaRPr>
          </a:p>
          <a:p>
            <a:pPr algn="just"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从而，</a:t>
            </a:r>
            <a:endParaRPr lang="zh-CN" altLang="en-US" sz="2800" b="1" dirty="0">
              <a:latin typeface="Times New Roman" panose="02020603050405020304" charset="0"/>
            </a:endParaRPr>
          </a:p>
          <a:p>
            <a:pPr algn="just">
              <a:buNone/>
            </a:pPr>
            <a:r>
              <a:rPr lang="zh-CN" altLang="en-US" sz="2800" b="1" dirty="0">
                <a:latin typeface="Times New Roman" panose="02020603050405020304" charset="0"/>
              </a:rPr>
              <a:t>	</a:t>
            </a:r>
            <a:r>
              <a:rPr lang="en-US" altLang="zh-CN" sz="2800" b="1" dirty="0">
                <a:latin typeface="Times New Roman" panose="02020603050405020304" charset="0"/>
              </a:rPr>
              <a:t>{d</a:t>
            </a:r>
            <a:r>
              <a:rPr lang="zh-CN" altLang="en-US" sz="2800" b="1" dirty="0">
                <a:latin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Times New Roman" panose="02020603050405020304" charset="0"/>
              </a:rPr>
              <a:t>e}</a:t>
            </a:r>
            <a:r>
              <a:rPr lang="en-US" altLang="zh-CN" sz="2800" b="1" baseline="30000" dirty="0">
                <a:latin typeface="Times New Roman" panose="02020603050405020304" charset="0"/>
              </a:rPr>
              <a:t>*</a:t>
            </a:r>
            <a:r>
              <a:rPr lang="en-US" altLang="zh-CN" sz="2800" b="1" dirty="0">
                <a:latin typeface="Times New Roman" panose="02020603050405020304" charset="0"/>
              </a:rPr>
              <a:t>=({d}</a:t>
            </a:r>
            <a:r>
              <a:rPr lang="en-US" altLang="zh-CN" sz="2800" b="1" dirty="0">
                <a:latin typeface="宋体" panose="02010600030101010101" pitchFamily="2" charset="-122"/>
              </a:rPr>
              <a:t>∪</a:t>
            </a:r>
            <a:r>
              <a:rPr lang="en-US" altLang="zh-CN" sz="2800" b="1" dirty="0">
                <a:latin typeface="Times New Roman" panose="02020603050405020304" charset="0"/>
              </a:rPr>
              <a:t>{e})</a:t>
            </a:r>
            <a:r>
              <a:rPr lang="en-US" altLang="zh-CN" sz="2800" b="1" baseline="30000" dirty="0">
                <a:latin typeface="Times New Roman" panose="02020603050405020304" charset="0"/>
              </a:rPr>
              <a:t>*</a:t>
            </a:r>
            <a:r>
              <a:rPr lang="zh-CN" altLang="en-US" sz="2800" b="1" dirty="0">
                <a:latin typeface="宋体" panose="02010600030101010101" pitchFamily="2" charset="-122"/>
              </a:rPr>
              <a:t>。</a:t>
            </a:r>
            <a:endParaRPr lang="zh-CN" altLang="en-US" sz="2800" b="1" dirty="0">
              <a:latin typeface="Times New Roman" panose="02020603050405020304" charset="0"/>
            </a:endParaRPr>
          </a:p>
          <a:p>
            <a:pPr algn="just"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这样可以将</a:t>
            </a:r>
            <a:r>
              <a:rPr lang="en-US" altLang="zh-CN" sz="2800" b="1" dirty="0">
                <a:latin typeface="Times New Roman" panose="02020603050405020304" charset="0"/>
              </a:rPr>
              <a:t>L(M)</a:t>
            </a:r>
            <a:r>
              <a:rPr lang="zh-CN" altLang="en-US" sz="2800" b="1" dirty="0">
                <a:latin typeface="宋体" panose="02010600030101010101" pitchFamily="2" charset="-122"/>
              </a:rPr>
              <a:t>写成如下形式：</a:t>
            </a:r>
            <a:endParaRPr lang="zh-CN" altLang="en-US" sz="2800" b="1" dirty="0">
              <a:latin typeface="Times New Roman" panose="02020603050405020304" charset="0"/>
            </a:endParaRPr>
          </a:p>
          <a:p>
            <a:pPr algn="just">
              <a:buNone/>
            </a:pPr>
            <a:r>
              <a:rPr lang="zh-CN" altLang="en-US" sz="2800" b="1" dirty="0">
                <a:latin typeface="Times New Roman" panose="02020603050405020304" charset="0"/>
              </a:rPr>
              <a:t>	</a:t>
            </a:r>
            <a:r>
              <a:rPr lang="en-US" altLang="zh-CN" sz="2800" b="1" dirty="0">
                <a:latin typeface="Times New Roman" panose="02020603050405020304" charset="0"/>
              </a:rPr>
              <a:t>L(M)= {a}</a:t>
            </a:r>
            <a:r>
              <a:rPr lang="en-US" altLang="zh-CN" sz="2800" b="1" baseline="30000" dirty="0">
                <a:latin typeface="Times New Roman" panose="02020603050405020304" charset="0"/>
              </a:rPr>
              <a:t>+</a:t>
            </a:r>
            <a:r>
              <a:rPr lang="en-US" altLang="zh-CN" sz="2800" b="1" dirty="0">
                <a:latin typeface="Times New Roman" panose="02020603050405020304" charset="0"/>
              </a:rPr>
              <a:t>{b}</a:t>
            </a:r>
            <a:r>
              <a:rPr lang="en-US" altLang="zh-CN" sz="2800" b="1" baseline="30000" dirty="0">
                <a:latin typeface="Times New Roman" panose="02020603050405020304" charset="0"/>
              </a:rPr>
              <a:t>+</a:t>
            </a:r>
            <a:r>
              <a:rPr lang="en-US" altLang="zh-CN" sz="2800" b="1" dirty="0">
                <a:latin typeface="Times New Roman" panose="02020603050405020304" charset="0"/>
              </a:rPr>
              <a:t>{c}</a:t>
            </a:r>
            <a:r>
              <a:rPr lang="en-US" altLang="zh-CN" sz="2800" b="1" baseline="30000" dirty="0">
                <a:latin typeface="Times New Roman" panose="02020603050405020304" charset="0"/>
              </a:rPr>
              <a:t>+</a:t>
            </a:r>
            <a:r>
              <a:rPr lang="en-US" altLang="zh-CN" sz="2800" b="1" dirty="0">
                <a:latin typeface="宋体" panose="02010600030101010101" pitchFamily="2" charset="-122"/>
              </a:rPr>
              <a:t>∪</a:t>
            </a:r>
            <a:r>
              <a:rPr lang="en-US" altLang="zh-CN" sz="2800" b="1" dirty="0">
                <a:latin typeface="Times New Roman" panose="02020603050405020304" charset="0"/>
              </a:rPr>
              <a:t>{a}</a:t>
            </a:r>
            <a:r>
              <a:rPr lang="en-US" altLang="zh-CN" sz="2800" b="1" baseline="30000" dirty="0">
                <a:latin typeface="Times New Roman" panose="02020603050405020304" charset="0"/>
              </a:rPr>
              <a:t>*</a:t>
            </a:r>
            <a:r>
              <a:rPr lang="en-US" altLang="zh-CN" sz="2800" b="1" dirty="0">
                <a:latin typeface="Times New Roman" panose="02020603050405020304" charset="0"/>
              </a:rPr>
              <a:t>{c}</a:t>
            </a:r>
            <a:r>
              <a:rPr lang="en-US" altLang="zh-CN" sz="2800" b="1" baseline="30000" dirty="0">
                <a:latin typeface="Times New Roman" panose="02020603050405020304" charset="0"/>
              </a:rPr>
              <a:t>+</a:t>
            </a:r>
            <a:r>
              <a:rPr lang="en-US" altLang="zh-CN" sz="2800" b="1" dirty="0">
                <a:latin typeface="Times New Roman" panose="02020603050405020304" charset="0"/>
              </a:rPr>
              <a:t>({d}</a:t>
            </a:r>
            <a:r>
              <a:rPr lang="en-US" altLang="zh-CN" sz="2800" b="1" dirty="0">
                <a:latin typeface="宋体" panose="02010600030101010101" pitchFamily="2" charset="-122"/>
              </a:rPr>
              <a:t>∪</a:t>
            </a:r>
            <a:r>
              <a:rPr lang="en-US" altLang="zh-CN" sz="2800" b="1" dirty="0">
                <a:latin typeface="Times New Roman" panose="02020603050405020304" charset="0"/>
              </a:rPr>
              <a:t>{e})</a:t>
            </a:r>
            <a:r>
              <a:rPr lang="en-US" altLang="zh-CN" sz="2800" b="1" baseline="30000" dirty="0">
                <a:latin typeface="Times New Roman" panose="02020603050405020304" charset="0"/>
              </a:rPr>
              <a:t>*</a:t>
            </a:r>
            <a:r>
              <a:rPr lang="en-US" altLang="zh-CN" sz="2800" b="1" dirty="0">
                <a:latin typeface="Times New Roman" panose="02020603050405020304" charset="0"/>
              </a:rPr>
              <a:t>{a}</a:t>
            </a:r>
            <a:r>
              <a:rPr lang="en-US" altLang="zh-CN" sz="2800" b="1" baseline="30000" dirty="0">
                <a:latin typeface="Times New Roman" panose="02020603050405020304" charset="0"/>
              </a:rPr>
              <a:t>+</a:t>
            </a:r>
            <a:r>
              <a:rPr lang="en-US" altLang="zh-CN" sz="2800" b="1" dirty="0">
                <a:latin typeface="Times New Roman" panose="02020603050405020304" charset="0"/>
              </a:rPr>
              <a:t>{a}</a:t>
            </a:r>
            <a:r>
              <a:rPr lang="en-US" altLang="zh-CN" sz="2800" b="1" dirty="0"/>
              <a:t> </a:t>
            </a:r>
            <a:endParaRPr lang="en-US" altLang="zh-CN" sz="2800" b="1" dirty="0"/>
          </a:p>
          <a:p>
            <a:pPr algn="just">
              <a:buNone/>
            </a:pPr>
            <a:r>
              <a:rPr lang="zh-CN" altLang="en-US" sz="2800" b="1" dirty="0"/>
              <a:t>记作：</a:t>
            </a:r>
            <a:endParaRPr lang="zh-CN" altLang="en-US" sz="2800" b="1" dirty="0"/>
          </a:p>
          <a:p>
            <a:pPr algn="just">
              <a:buNone/>
            </a:pPr>
            <a:r>
              <a:rPr lang="zh-CN" altLang="en-US" sz="2800" b="1" dirty="0">
                <a:latin typeface="Times New Roman" panose="02020603050405020304" charset="0"/>
              </a:rPr>
              <a:t>	</a:t>
            </a:r>
            <a:r>
              <a:rPr lang="en-US" altLang="zh-CN" sz="2800" b="1" dirty="0">
                <a:latin typeface="Times New Roman" panose="02020603050405020304" charset="0"/>
              </a:rPr>
              <a:t>a</a:t>
            </a:r>
            <a:r>
              <a:rPr lang="en-US" altLang="zh-CN" sz="2800" b="1" baseline="30000" dirty="0">
                <a:latin typeface="Times New Roman" panose="02020603050405020304" charset="0"/>
              </a:rPr>
              <a:t>+</a:t>
            </a:r>
            <a:r>
              <a:rPr lang="en-US" altLang="zh-CN" sz="2800" b="1" dirty="0">
                <a:latin typeface="Times New Roman" panose="02020603050405020304" charset="0"/>
              </a:rPr>
              <a:t>b</a:t>
            </a:r>
            <a:r>
              <a:rPr lang="en-US" altLang="zh-CN" sz="2800" b="1" baseline="30000" dirty="0">
                <a:latin typeface="Times New Roman" panose="02020603050405020304" charset="0"/>
              </a:rPr>
              <a:t>+</a:t>
            </a:r>
            <a:r>
              <a:rPr lang="en-US" altLang="zh-CN" sz="2800" b="1" dirty="0">
                <a:latin typeface="Times New Roman" panose="02020603050405020304" charset="0"/>
              </a:rPr>
              <a:t>c</a:t>
            </a:r>
            <a:r>
              <a:rPr lang="en-US" altLang="zh-CN" sz="2800" b="1" baseline="30000" dirty="0">
                <a:latin typeface="Times New Roman" panose="02020603050405020304" charset="0"/>
              </a:rPr>
              <a:t>+</a:t>
            </a:r>
            <a:r>
              <a:rPr lang="en-US" altLang="zh-CN" sz="2800" b="1" dirty="0">
                <a:latin typeface="Times New Roman" panose="02020603050405020304" charset="0"/>
              </a:rPr>
              <a:t>+a</a:t>
            </a:r>
            <a:r>
              <a:rPr lang="en-US" altLang="zh-CN" sz="2800" b="1" baseline="30000" dirty="0">
                <a:latin typeface="Times New Roman" panose="02020603050405020304" charset="0"/>
              </a:rPr>
              <a:t>*</a:t>
            </a:r>
            <a:r>
              <a:rPr lang="en-US" altLang="zh-CN" sz="2800" b="1" dirty="0">
                <a:latin typeface="Times New Roman" panose="02020603050405020304" charset="0"/>
              </a:rPr>
              <a:t>c</a:t>
            </a:r>
            <a:r>
              <a:rPr lang="en-US" altLang="zh-CN" sz="2800" b="1" baseline="30000" dirty="0">
                <a:latin typeface="Times New Roman" panose="02020603050405020304" charset="0"/>
              </a:rPr>
              <a:t>+</a:t>
            </a:r>
            <a:r>
              <a:rPr lang="en-US" altLang="zh-CN" sz="2800" b="1" dirty="0">
                <a:latin typeface="Times New Roman" panose="02020603050405020304" charset="0"/>
              </a:rPr>
              <a:t>(d+e)</a:t>
            </a:r>
            <a:r>
              <a:rPr lang="en-US" altLang="zh-CN" sz="2800" b="1" baseline="30000" dirty="0">
                <a:latin typeface="Times New Roman" panose="02020603050405020304" charset="0"/>
              </a:rPr>
              <a:t>*</a:t>
            </a:r>
            <a:r>
              <a:rPr lang="en-US" altLang="zh-CN" sz="2800" b="1" dirty="0">
                <a:latin typeface="Times New Roman" panose="02020603050405020304" charset="0"/>
              </a:rPr>
              <a:t>a</a:t>
            </a:r>
            <a:r>
              <a:rPr lang="en-US" altLang="zh-CN" sz="2800" b="1" baseline="30000" dirty="0">
                <a:latin typeface="Times New Roman" panose="02020603050405020304" charset="0"/>
              </a:rPr>
              <a:t>+</a:t>
            </a:r>
            <a:r>
              <a:rPr lang="en-US" altLang="zh-CN" sz="2800" b="1" dirty="0">
                <a:latin typeface="Times New Roman" panose="02020603050405020304" charset="0"/>
              </a:rPr>
              <a:t>a= aa</a:t>
            </a:r>
            <a:r>
              <a:rPr lang="en-US" altLang="zh-CN" sz="2800" b="1" baseline="30000" dirty="0">
                <a:latin typeface="Times New Roman" panose="02020603050405020304" charset="0"/>
              </a:rPr>
              <a:t>*</a:t>
            </a:r>
            <a:r>
              <a:rPr lang="en-US" altLang="zh-CN" sz="2800" b="1" dirty="0">
                <a:latin typeface="Times New Roman" panose="02020603050405020304" charset="0"/>
              </a:rPr>
              <a:t>bb</a:t>
            </a:r>
            <a:r>
              <a:rPr lang="en-US" altLang="zh-CN" sz="2800" b="1" baseline="30000" dirty="0">
                <a:latin typeface="Times New Roman" panose="02020603050405020304" charset="0"/>
              </a:rPr>
              <a:t>*</a:t>
            </a:r>
            <a:r>
              <a:rPr lang="en-US" altLang="zh-CN" sz="2800" b="1" dirty="0">
                <a:latin typeface="Times New Roman" panose="02020603050405020304" charset="0"/>
              </a:rPr>
              <a:t>cc</a:t>
            </a:r>
            <a:r>
              <a:rPr lang="en-US" altLang="zh-CN" sz="2800" b="1" baseline="30000" dirty="0">
                <a:latin typeface="Times New Roman" panose="02020603050405020304" charset="0"/>
              </a:rPr>
              <a:t>*</a:t>
            </a:r>
            <a:r>
              <a:rPr lang="en-US" altLang="zh-CN" sz="2800" b="1" dirty="0">
                <a:latin typeface="Times New Roman" panose="02020603050405020304" charset="0"/>
              </a:rPr>
              <a:t>+a</a:t>
            </a:r>
            <a:r>
              <a:rPr lang="en-US" altLang="zh-CN" sz="2800" b="1" baseline="30000" dirty="0">
                <a:latin typeface="Times New Roman" panose="02020603050405020304" charset="0"/>
              </a:rPr>
              <a:t>*</a:t>
            </a:r>
            <a:r>
              <a:rPr lang="en-US" altLang="zh-CN" sz="2800" b="1" dirty="0">
                <a:latin typeface="Times New Roman" panose="02020603050405020304" charset="0"/>
              </a:rPr>
              <a:t>cc</a:t>
            </a:r>
            <a:r>
              <a:rPr lang="en-US" altLang="zh-CN" sz="2800" b="1" baseline="30000" dirty="0">
                <a:latin typeface="Times New Roman" panose="02020603050405020304" charset="0"/>
              </a:rPr>
              <a:t>*</a:t>
            </a:r>
            <a:r>
              <a:rPr lang="en-US" altLang="zh-CN" sz="2800" b="1" dirty="0">
                <a:latin typeface="Times New Roman" panose="02020603050405020304" charset="0"/>
              </a:rPr>
              <a:t>(d+e)</a:t>
            </a:r>
            <a:r>
              <a:rPr lang="en-US" altLang="zh-CN" sz="2800" b="1" baseline="30000" dirty="0">
                <a:latin typeface="Times New Roman" panose="02020603050405020304" charset="0"/>
              </a:rPr>
              <a:t>*</a:t>
            </a:r>
            <a:r>
              <a:rPr lang="en-US" altLang="zh-CN" sz="2800" b="1" dirty="0">
                <a:latin typeface="Times New Roman" panose="02020603050405020304" charset="0"/>
              </a:rPr>
              <a:t> aaa</a:t>
            </a:r>
            <a:r>
              <a:rPr lang="en-US" altLang="zh-CN" sz="2800" b="1" baseline="30000" dirty="0">
                <a:latin typeface="Times New Roman" panose="02020603050405020304" charset="0"/>
              </a:rPr>
              <a:t>*</a:t>
            </a:r>
            <a:r>
              <a:rPr lang="en-US" altLang="zh-CN" sz="2800" b="1" dirty="0"/>
              <a:t> </a:t>
            </a:r>
            <a:endParaRPr lang="en-US" altLang="zh-CN" sz="28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266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 dirty="0">
                <a:latin typeface="Arial" panose="020B0604020202020204" pitchFamily="34" charset="0"/>
              </a:rPr>
            </a:fld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1126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 dirty="0">
                <a:latin typeface="Arial" panose="020B0604020202020204" pitchFamily="34" charset="0"/>
              </a:rPr>
            </a:fld>
            <a:endParaRPr lang="en-US" altLang="zh-CN" sz="1400" dirty="0">
              <a:latin typeface="Arial" panose="020B0604020202020204" pitchFamily="34" charset="0"/>
            </a:endParaRPr>
          </a:p>
        </p:txBody>
      </p:sp>
      <p:sp>
        <p:nvSpPr>
          <p:cNvPr id="1126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r>
              <a:rPr lang="en-US" altLang="zh-CN" b="1" dirty="0">
                <a:ea typeface="黑体" panose="02010609060101010101" charset="-122"/>
              </a:rPr>
              <a:t>4.2 RE</a:t>
            </a:r>
            <a:r>
              <a:rPr lang="zh-CN" altLang="en-US" b="1" dirty="0">
                <a:ea typeface="黑体" panose="02010609060101010101" charset="-122"/>
              </a:rPr>
              <a:t>的形式定义 </a:t>
            </a:r>
            <a:endParaRPr lang="zh-CN" altLang="en-US" dirty="0"/>
          </a:p>
        </p:txBody>
      </p:sp>
      <p:sp>
        <p:nvSpPr>
          <p:cNvPr id="1126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p>
            <a:pPr algn="just"/>
            <a:r>
              <a:rPr lang="zh-CN" altLang="en-US" b="1" dirty="0">
                <a:ea typeface="黑体" panose="02010609060101010101" charset="-122"/>
              </a:rPr>
              <a:t>正则表达式</a:t>
            </a:r>
            <a:r>
              <a:rPr lang="en-US" altLang="zh-CN" b="1" dirty="0">
                <a:ea typeface="黑体" panose="02010609060101010101" charset="-122"/>
              </a:rPr>
              <a:t>(regular expression</a:t>
            </a:r>
            <a:r>
              <a:rPr lang="zh-CN" altLang="en-US" b="1" dirty="0">
                <a:ea typeface="黑体" panose="02010609060101010101" charset="-122"/>
              </a:rPr>
              <a:t>，</a:t>
            </a:r>
            <a:r>
              <a:rPr lang="en-US" altLang="zh-CN" b="1" dirty="0">
                <a:ea typeface="黑体" panose="02010609060101010101" charset="-122"/>
              </a:rPr>
              <a:t>RE)</a:t>
            </a:r>
            <a:endParaRPr lang="en-US" altLang="zh-CN" b="1" dirty="0">
              <a:ea typeface="黑体" panose="02010609060101010101" charset="-122"/>
            </a:endParaRPr>
          </a:p>
          <a:p>
            <a:pPr algn="just">
              <a:buNone/>
            </a:pPr>
            <a:r>
              <a:rPr lang="en-US" altLang="zh-CN" b="1" dirty="0">
                <a:latin typeface="Times New Roman" panose="02020603050405020304" charset="0"/>
              </a:rPr>
              <a:t>⑴ </a:t>
            </a:r>
            <a:r>
              <a:rPr lang="en-US" altLang="zh-CN" b="1" i="1" dirty="0">
                <a:latin typeface="Times New Roman" panose="02020603050405020304" charset="0"/>
              </a:rPr>
              <a:t>Φ</a:t>
            </a:r>
            <a:r>
              <a:rPr lang="zh-CN" altLang="en-US" b="1" dirty="0">
                <a:latin typeface="Times New Roman" panose="02020603050405020304" charset="0"/>
              </a:rPr>
              <a:t>是∑上的</a:t>
            </a:r>
            <a:r>
              <a:rPr lang="en-US" altLang="zh-CN" b="1" dirty="0">
                <a:latin typeface="Times New Roman" panose="02020603050405020304" charset="0"/>
                <a:ea typeface="黑体" panose="02010609060101010101" charset="-122"/>
              </a:rPr>
              <a:t>RE</a:t>
            </a:r>
            <a:r>
              <a:rPr lang="zh-CN" altLang="en-US" b="1" dirty="0">
                <a:latin typeface="Times New Roman" panose="02020603050405020304" charset="0"/>
              </a:rPr>
              <a:t>，它表示语言</a:t>
            </a:r>
            <a:r>
              <a:rPr lang="en-US" altLang="zh-CN" b="1" i="1" dirty="0">
                <a:latin typeface="Times New Roman" panose="02020603050405020304" charset="0"/>
              </a:rPr>
              <a:t>Φ</a:t>
            </a:r>
            <a:r>
              <a:rPr lang="zh-CN" altLang="en-US" b="1" dirty="0">
                <a:latin typeface="Times New Roman" panose="02020603050405020304" charset="0"/>
              </a:rPr>
              <a:t>；</a:t>
            </a:r>
            <a:endParaRPr lang="zh-CN" altLang="en-US" b="1" dirty="0">
              <a:latin typeface="Times New Roman" panose="02020603050405020304" charset="0"/>
            </a:endParaRPr>
          </a:p>
          <a:p>
            <a:pPr algn="just">
              <a:buNone/>
            </a:pPr>
            <a:r>
              <a:rPr lang="zh-CN" altLang="en-US" b="1" dirty="0">
                <a:latin typeface="Times New Roman" panose="02020603050405020304" charset="0"/>
              </a:rPr>
              <a:t>⑵ </a:t>
            </a:r>
            <a:r>
              <a:rPr lang="en-US" altLang="zh-CN" b="1" dirty="0">
                <a:latin typeface="Times New Roman" panose="02020603050405020304" charset="0"/>
              </a:rPr>
              <a:t>ε</a:t>
            </a:r>
            <a:r>
              <a:rPr lang="zh-CN" altLang="en-US" b="1" dirty="0">
                <a:latin typeface="Times New Roman" panose="02020603050405020304" charset="0"/>
              </a:rPr>
              <a:t>是∑上的</a:t>
            </a:r>
            <a:r>
              <a:rPr lang="en-US" altLang="zh-CN" b="1" dirty="0">
                <a:latin typeface="Times New Roman" panose="02020603050405020304" charset="0"/>
              </a:rPr>
              <a:t>RE</a:t>
            </a:r>
            <a:r>
              <a:rPr lang="zh-CN" altLang="en-US" b="1" dirty="0">
                <a:latin typeface="Times New Roman" panose="02020603050405020304" charset="0"/>
              </a:rPr>
              <a:t>，它表示语言</a:t>
            </a:r>
            <a:r>
              <a:rPr lang="en-US" altLang="zh-CN" b="1" dirty="0">
                <a:latin typeface="Times New Roman" panose="02020603050405020304" charset="0"/>
              </a:rPr>
              <a:t>{ε}</a:t>
            </a:r>
            <a:r>
              <a:rPr lang="zh-CN" altLang="en-US" b="1" dirty="0">
                <a:latin typeface="Times New Roman" panose="02020603050405020304" charset="0"/>
              </a:rPr>
              <a:t>；</a:t>
            </a:r>
            <a:endParaRPr lang="zh-CN" altLang="en-US" b="1" dirty="0">
              <a:latin typeface="Times New Roman" panose="02020603050405020304" charset="0"/>
            </a:endParaRPr>
          </a:p>
          <a:p>
            <a:pPr algn="just">
              <a:buNone/>
            </a:pPr>
            <a:r>
              <a:rPr lang="zh-CN" altLang="en-US" b="1" dirty="0">
                <a:latin typeface="Times New Roman" panose="02020603050405020304" charset="0"/>
              </a:rPr>
              <a:t>⑶ 对于</a:t>
            </a:r>
            <a:r>
              <a:rPr lang="zh-CN" altLang="en-US" b="1" dirty="0">
                <a:latin typeface="Times New Roman" panose="02020603050405020304" charset="0"/>
                <a:sym typeface="Symbol" panose="05050102010706020507" charset="2"/>
              </a:rPr>
              <a:t></a:t>
            </a:r>
            <a:r>
              <a:rPr lang="en-US" altLang="zh-CN" b="1" dirty="0">
                <a:latin typeface="Times New Roman" panose="02020603050405020304" charset="0"/>
              </a:rPr>
              <a:t>a∈∑</a:t>
            </a:r>
            <a:r>
              <a:rPr lang="zh-CN" altLang="en-US" b="1" dirty="0">
                <a:latin typeface="Times New Roman" panose="02020603050405020304" charset="0"/>
              </a:rPr>
              <a:t>，</a:t>
            </a:r>
            <a:r>
              <a:rPr lang="en-US" altLang="zh-CN" b="1" dirty="0">
                <a:latin typeface="Times New Roman" panose="02020603050405020304" charset="0"/>
              </a:rPr>
              <a:t>a</a:t>
            </a:r>
            <a:r>
              <a:rPr lang="zh-CN" altLang="en-US" b="1" dirty="0">
                <a:latin typeface="Times New Roman" panose="02020603050405020304" charset="0"/>
              </a:rPr>
              <a:t>是∑上的</a:t>
            </a:r>
            <a:r>
              <a:rPr lang="en-US" altLang="zh-CN" b="1" dirty="0">
                <a:latin typeface="Times New Roman" panose="02020603050405020304" charset="0"/>
              </a:rPr>
              <a:t>RE</a:t>
            </a:r>
            <a:r>
              <a:rPr lang="zh-CN" altLang="en-US" b="1" dirty="0">
                <a:latin typeface="Times New Roman" panose="02020603050405020304" charset="0"/>
              </a:rPr>
              <a:t>，它表示语言</a:t>
            </a:r>
            <a:r>
              <a:rPr lang="en-US" altLang="zh-CN" b="1" dirty="0">
                <a:latin typeface="Times New Roman" panose="02020603050405020304" charset="0"/>
              </a:rPr>
              <a:t>{a}</a:t>
            </a:r>
            <a:r>
              <a:rPr lang="zh-CN" altLang="en-US" b="1" dirty="0">
                <a:latin typeface="Times New Roman" panose="02020603050405020304" charset="0"/>
              </a:rPr>
              <a:t>；</a:t>
            </a:r>
            <a:endParaRPr lang="zh-CN" altLang="en-US" b="1" dirty="0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人工神经网络1">
  <a:themeElements>
    <a:clrScheme name="人工神经网络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人工神经网络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人工神经网络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人工神经网络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人工神经网络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人工神经网络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人工神经网络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人工神经网络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人工神经网络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人工神经网络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人工神经网络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人工神经网络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人工神经网络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人工神经网络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D:\神经网\人工神经网络1.ppt</Template>
  <TotalTime>0</TotalTime>
  <Words>6773</Words>
  <Application>WPS 演示</Application>
  <PresentationFormat>全屏显示(4:3)</PresentationFormat>
  <Paragraphs>783</Paragraphs>
  <Slides>68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68</vt:i4>
      </vt:variant>
    </vt:vector>
  </HeadingPairs>
  <TitlesOfParts>
    <vt:vector size="79" baseType="lpstr">
      <vt:lpstr>Arial</vt:lpstr>
      <vt:lpstr>宋体</vt:lpstr>
      <vt:lpstr>Wingdings</vt:lpstr>
      <vt:lpstr>Times New Roman</vt:lpstr>
      <vt:lpstr>Symbol</vt:lpstr>
      <vt:lpstr>黑体</vt:lpstr>
      <vt:lpstr>微软雅黑</vt:lpstr>
      <vt:lpstr>Arial Unicode MS</vt:lpstr>
      <vt:lpstr>人工神经网络1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人工神经网络  Artificial Neural Networks</dc:title>
  <dc:creator>jiangzl</dc:creator>
  <cp:lastModifiedBy>Administrator</cp:lastModifiedBy>
  <cp:revision>71</cp:revision>
  <dcterms:created xsi:type="dcterms:W3CDTF">2003-03-23T06:01:35Z</dcterms:created>
  <dcterms:modified xsi:type="dcterms:W3CDTF">2017-11-22T05:06:20Z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2052-10.1.0.6877</vt:lpwstr>
  </property>
</Properties>
</file>