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bin" ContentType="application/vnd.openxmlformats-officedocument.oleObject"/>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Default Extension="vml" ContentType="application/vnd.openxmlformats-officedocument.vmlDrawing"/>
  <Override PartName="/ppt/slides/slide89.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wmf" ContentType="image/x-wmf"/>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4"/>
  </p:notesMasterIdLst>
  <p:sldIdLst>
    <p:sldId id="688" r:id="rId2"/>
    <p:sldId id="689" r:id="rId3"/>
    <p:sldId id="780" r:id="rId4"/>
    <p:sldId id="781" r:id="rId5"/>
    <p:sldId id="782" r:id="rId6"/>
    <p:sldId id="783" r:id="rId7"/>
    <p:sldId id="690" r:id="rId8"/>
    <p:sldId id="785" r:id="rId9"/>
    <p:sldId id="691" r:id="rId10"/>
    <p:sldId id="786" r:id="rId11"/>
    <p:sldId id="692" r:id="rId12"/>
    <p:sldId id="693" r:id="rId13"/>
    <p:sldId id="694" r:id="rId14"/>
    <p:sldId id="695" r:id="rId15"/>
    <p:sldId id="696" r:id="rId16"/>
    <p:sldId id="697" r:id="rId17"/>
    <p:sldId id="698" r:id="rId18"/>
    <p:sldId id="699" r:id="rId19"/>
    <p:sldId id="700" r:id="rId20"/>
    <p:sldId id="701" r:id="rId21"/>
    <p:sldId id="702" r:id="rId22"/>
    <p:sldId id="703" r:id="rId23"/>
    <p:sldId id="704" r:id="rId24"/>
    <p:sldId id="705" r:id="rId25"/>
    <p:sldId id="706" r:id="rId26"/>
    <p:sldId id="707" r:id="rId27"/>
    <p:sldId id="708" r:id="rId28"/>
    <p:sldId id="709" r:id="rId29"/>
    <p:sldId id="710" r:id="rId30"/>
    <p:sldId id="711" r:id="rId31"/>
    <p:sldId id="712" r:id="rId32"/>
    <p:sldId id="713" r:id="rId33"/>
    <p:sldId id="714" r:id="rId34"/>
    <p:sldId id="715" r:id="rId35"/>
    <p:sldId id="716" r:id="rId36"/>
    <p:sldId id="717" r:id="rId37"/>
    <p:sldId id="718" r:id="rId38"/>
    <p:sldId id="719" r:id="rId39"/>
    <p:sldId id="720" r:id="rId40"/>
    <p:sldId id="721" r:id="rId41"/>
    <p:sldId id="722" r:id="rId42"/>
    <p:sldId id="723" r:id="rId43"/>
    <p:sldId id="724" r:id="rId44"/>
    <p:sldId id="725" r:id="rId45"/>
    <p:sldId id="726" r:id="rId46"/>
    <p:sldId id="727" r:id="rId47"/>
    <p:sldId id="728" r:id="rId48"/>
    <p:sldId id="729" r:id="rId49"/>
    <p:sldId id="730" r:id="rId50"/>
    <p:sldId id="731" r:id="rId51"/>
    <p:sldId id="732" r:id="rId52"/>
    <p:sldId id="733" r:id="rId53"/>
    <p:sldId id="734" r:id="rId54"/>
    <p:sldId id="735" r:id="rId55"/>
    <p:sldId id="736" r:id="rId56"/>
    <p:sldId id="737" r:id="rId57"/>
    <p:sldId id="738" r:id="rId58"/>
    <p:sldId id="739" r:id="rId59"/>
    <p:sldId id="740" r:id="rId60"/>
    <p:sldId id="741" r:id="rId61"/>
    <p:sldId id="742" r:id="rId62"/>
    <p:sldId id="743" r:id="rId63"/>
    <p:sldId id="744" r:id="rId64"/>
    <p:sldId id="745" r:id="rId65"/>
    <p:sldId id="746" r:id="rId66"/>
    <p:sldId id="747" r:id="rId67"/>
    <p:sldId id="748" r:id="rId68"/>
    <p:sldId id="749" r:id="rId69"/>
    <p:sldId id="750" r:id="rId70"/>
    <p:sldId id="751" r:id="rId71"/>
    <p:sldId id="752" r:id="rId72"/>
    <p:sldId id="753" r:id="rId73"/>
    <p:sldId id="754" r:id="rId74"/>
    <p:sldId id="755" r:id="rId75"/>
    <p:sldId id="756" r:id="rId76"/>
    <p:sldId id="757" r:id="rId77"/>
    <p:sldId id="758" r:id="rId78"/>
    <p:sldId id="759" r:id="rId79"/>
    <p:sldId id="760" r:id="rId80"/>
    <p:sldId id="761" r:id="rId81"/>
    <p:sldId id="762" r:id="rId82"/>
    <p:sldId id="763" r:id="rId83"/>
    <p:sldId id="764" r:id="rId84"/>
    <p:sldId id="765" r:id="rId85"/>
    <p:sldId id="766" r:id="rId86"/>
    <p:sldId id="767" r:id="rId87"/>
    <p:sldId id="768" r:id="rId88"/>
    <p:sldId id="769" r:id="rId89"/>
    <p:sldId id="770" r:id="rId90"/>
    <p:sldId id="775" r:id="rId91"/>
    <p:sldId id="776" r:id="rId92"/>
    <p:sldId id="777" r:id="rId93"/>
  </p:sldIdLst>
  <p:sldSz cx="9144000" cy="6858000" type="screen4x3"/>
  <p:notesSz cx="6858000" cy="9144000"/>
  <p:defaultTextStyle>
    <a:defPPr>
      <a:defRPr lang="zh-CN"/>
    </a:defPPr>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Times New Roman" panose="02020603050405020304" charset="0"/>
        <a:ea typeface="宋体" panose="02010600030101010101" pitchFamily="2" charset="-122"/>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CC00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6"/>
    <p:restoredTop sz="90929"/>
  </p:normalViewPr>
  <p:slideViewPr>
    <p:cSldViewPr showGuides="1">
      <p:cViewPr varScale="1">
        <p:scale>
          <a:sx n="103" d="100"/>
          <a:sy n="103" d="100"/>
        </p:scale>
        <p:origin x="-185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5046"/>
    </p:cViewPr>
  </p:sorterViewPr>
  <p:gridSpacing cx="46086713" cy="46086713"/>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9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页眉占位符 27649"/>
          <p:cNvSpPr>
            <a:spLocks noGrp="1"/>
          </p:cNvSpPr>
          <p:nvPr>
            <p:ph type="hdr" sz="quarter"/>
          </p:nvPr>
        </p:nvSpPr>
        <p:spPr>
          <a:xfrm>
            <a:off x="0" y="0"/>
            <a:ext cx="2971800" cy="457200"/>
          </a:xfrm>
          <a:prstGeom prst="rect">
            <a:avLst/>
          </a:prstGeom>
          <a:noFill/>
          <a:ln w="9525">
            <a:noFill/>
          </a:ln>
        </p:spPr>
        <p:txBody>
          <a:bodyPr/>
          <a:lstStyle/>
          <a:p>
            <a:pPr lvl="0">
              <a:buClr>
                <a:srgbClr val="000000"/>
              </a:buClr>
            </a:pPr>
            <a:endParaRPr lang="zh-CN" sz="1200" dirty="0"/>
          </a:p>
        </p:txBody>
      </p:sp>
      <p:sp>
        <p:nvSpPr>
          <p:cNvPr id="27651" name="日期占位符 27650"/>
          <p:cNvSpPr>
            <a:spLocks noGrp="1"/>
          </p:cNvSpPr>
          <p:nvPr>
            <p:ph type="dt" idx="1"/>
          </p:nvPr>
        </p:nvSpPr>
        <p:spPr>
          <a:xfrm>
            <a:off x="3886200" y="0"/>
            <a:ext cx="2971800" cy="457200"/>
          </a:xfrm>
          <a:prstGeom prst="rect">
            <a:avLst/>
          </a:prstGeom>
          <a:noFill/>
          <a:ln w="9525">
            <a:noFill/>
          </a:ln>
        </p:spPr>
        <p:txBody>
          <a:bodyPr/>
          <a:lstStyle/>
          <a:p>
            <a:pPr lvl="0" algn="r">
              <a:buClr>
                <a:srgbClr val="000000"/>
              </a:buClr>
            </a:pPr>
            <a:endParaRPr lang="zh-CN" altLang="en-US" sz="1200" dirty="0"/>
          </a:p>
        </p:txBody>
      </p:sp>
      <p:sp>
        <p:nvSpPr>
          <p:cNvPr id="27652" name="幻灯片图像占位符 27651"/>
          <p:cNvSpPr>
            <a:spLocks noGrp="1" noRot="1" noChangeAspect="1" noTextEdit="1"/>
          </p:cNvSpPr>
          <p:nvPr>
            <p:ph type="sldImg" idx="2"/>
          </p:nvPr>
        </p:nvSpPr>
        <p:spPr>
          <a:xfrm>
            <a:off x="1143000" y="685800"/>
            <a:ext cx="4572000" cy="3429000"/>
          </a:xfrm>
          <a:prstGeom prst="rect">
            <a:avLst/>
          </a:prstGeom>
          <a:ln w="9525" cap="flat" cmpd="sng">
            <a:solidFill>
              <a:srgbClr val="000000"/>
            </a:solidFill>
            <a:prstDash val="solid"/>
            <a:miter/>
            <a:headEnd type="none" w="med" len="med"/>
            <a:tailEnd type="none" w="med" len="med"/>
          </a:ln>
        </p:spPr>
      </p:sp>
      <p:sp>
        <p:nvSpPr>
          <p:cNvPr id="27653" name="文本占位符 27652"/>
          <p:cNvSpPr>
            <a:spLocks noGrp="1"/>
          </p:cNvSpPr>
          <p:nvPr>
            <p:ph type="body" sz="quarter" idx="3"/>
          </p:nvPr>
        </p:nvSpPr>
        <p:spPr>
          <a:xfrm>
            <a:off x="914400" y="4343400"/>
            <a:ext cx="5029200" cy="4114800"/>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27654" name="页脚占位符 27653"/>
          <p:cNvSpPr>
            <a:spLocks noGrp="1"/>
          </p:cNvSpPr>
          <p:nvPr>
            <p:ph type="ftr" sz="quarter" idx="4"/>
          </p:nvPr>
        </p:nvSpPr>
        <p:spPr>
          <a:xfrm>
            <a:off x="0" y="8686800"/>
            <a:ext cx="2971800" cy="457200"/>
          </a:xfrm>
          <a:prstGeom prst="rect">
            <a:avLst/>
          </a:prstGeom>
          <a:noFill/>
          <a:ln w="9525">
            <a:noFill/>
          </a:ln>
        </p:spPr>
        <p:txBody>
          <a:bodyPr anchor="b"/>
          <a:lstStyle/>
          <a:p>
            <a:pPr lvl="0">
              <a:buClr>
                <a:srgbClr val="000000"/>
              </a:buClr>
            </a:pPr>
            <a:endParaRPr lang="zh-CN" sz="1200" dirty="0"/>
          </a:p>
        </p:txBody>
      </p:sp>
      <p:sp>
        <p:nvSpPr>
          <p:cNvPr id="27655" name="灯片编号占位符 27654"/>
          <p:cNvSpPr>
            <a:spLocks noGrp="1"/>
          </p:cNvSpPr>
          <p:nvPr>
            <p:ph type="sldNum" sz="quarter" idx="5"/>
          </p:nvPr>
        </p:nvSpPr>
        <p:spPr>
          <a:xfrm>
            <a:off x="3886200" y="8686800"/>
            <a:ext cx="2971800" cy="457200"/>
          </a:xfrm>
          <a:prstGeom prst="rect">
            <a:avLst/>
          </a:prstGeom>
          <a:noFill/>
          <a:ln w="9525">
            <a:noFill/>
          </a:ln>
        </p:spPr>
        <p:txBody>
          <a:bodyPr anchor="b"/>
          <a:lstStyle/>
          <a:p>
            <a:pPr lvl="0" algn="r">
              <a:buClr>
                <a:srgbClr val="000000"/>
              </a:buClr>
            </a:pPr>
            <a:fld id="{9A0DB2DC-4C9A-4742-B13C-FB6460FD3503}" type="slidenum">
              <a:rPr lang="en-US" altLang="zh-CN" sz="1200" dirty="0"/>
              <a:pPr lvl="0" algn="r">
                <a:buClr>
                  <a:srgbClr val="000000"/>
                </a:buClr>
              </a:pPr>
              <a:t>‹#›</a:t>
            </a:fld>
            <a:endParaRPr lang="zh-CN" sz="1200" dirty="0"/>
          </a:p>
        </p:txBody>
      </p:sp>
    </p:spTree>
    <p:extLst>
      <p:ext uri="{BB962C8B-B14F-4D97-AF65-F5344CB8AC3E}">
        <p14:creationId xmlns:p14="http://schemas.microsoft.com/office/powerpoint/2010/main" xmlns="" val="2069236864"/>
      </p:ext>
    </p:extLst>
  </p:cSld>
  <p:clrMap bg1="lt1" tx1="dk1" bg2="lt2" tx2="dk2" accent1="accent1" accent2="accent2" accent3="accent3" accent4="accent4" accent5="accent5" accent6="accent6" hlink="hlink" folHlink="folHlink"/>
  <p:hf hdr="0" ftr="0" dt="0"/>
  <p:notesStyle>
    <a:lvl1pPr marL="0" lvl="0"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1pPr>
    <a:lvl2pPr marL="457200" lvl="1"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2pPr>
    <a:lvl3pPr marL="914400" lvl="2"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3pPr>
    <a:lvl4pPr marL="1371600" lvl="3"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4pPr>
    <a:lvl5pPr marL="1828800" lvl="4"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5pPr>
    <a:lvl6pPr marL="2286000" lvl="5"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6pPr>
    <a:lvl7pPr marL="2743200" lvl="6"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7pPr>
    <a:lvl8pPr marL="3200400" lvl="7"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8pPr>
    <a:lvl9pPr marL="3657600" lvl="8" indent="0" algn="l" defTabSz="91440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charset="0"/>
        <a:ea typeface="宋体" panose="02010600030101010101" pitchFamily="2" charset="-122"/>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幻灯片图像占位符 12289"/>
          <p:cNvSpPr>
            <a:spLocks noGrp="1" noRot="1" noChangeAspect="1" noTextEdit="1"/>
          </p:cNvSpPr>
          <p:nvPr>
            <p:ph type="sldImg"/>
          </p:nvPr>
        </p:nvSpPr>
        <p:spPr/>
      </p:sp>
      <p:sp>
        <p:nvSpPr>
          <p:cNvPr id="12291" name="文本占位符 1229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3</a:t>
            </a:fld>
            <a:endParaRPr lang="en-US" sz="1200"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4337"/>
          <p:cNvSpPr>
            <a:spLocks noGrp="1" noRot="1" noChangeAspect="1" noTextEdit="1"/>
          </p:cNvSpPr>
          <p:nvPr>
            <p:ph type="sldImg"/>
          </p:nvPr>
        </p:nvSpPr>
        <p:spPr/>
      </p:sp>
      <p:sp>
        <p:nvSpPr>
          <p:cNvPr id="14339" name="文本占位符 14338"/>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4</a:t>
            </a:fld>
            <a:endParaRPr lang="en-US" sz="12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25601"/>
          <p:cNvSpPr>
            <a:spLocks noGrp="1" noRot="1" noChangeAspect="1"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5603" name="文本占位符 25602"/>
          <p:cNvSpPr>
            <a:spLocks noGrp="1"/>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5</a:t>
            </a:fld>
            <a:endParaRPr lang="en-US"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23553"/>
          <p:cNvSpPr>
            <a:spLocks noGrp="1" noRot="1" noChangeAspect="1" noTextEdit="1"/>
          </p:cNvSpPr>
          <p:nvPr>
            <p:ph type="sldImg"/>
          </p:nvPr>
        </p:nvSpPr>
        <p:spPr>
          <a:xfrm>
            <a:off x="1143000" y="685800"/>
            <a:ext cx="4572000" cy="3429000"/>
          </a:xfrm>
          <a:solidFill>
            <a:srgbClr val="FFFFFF"/>
          </a:solidFill>
          <a:ln w="9525" cap="flat" cmpd="sng">
            <a:solidFill>
              <a:srgbClr val="000000"/>
            </a:solidFill>
            <a:prstDash val="solid"/>
            <a:headEnd type="none" w="med" len="med"/>
            <a:tailEnd type="none" w="med" len="med"/>
          </a:ln>
        </p:spPr>
      </p:sp>
      <p:sp>
        <p:nvSpPr>
          <p:cNvPr id="23555" name="文本占位符 23554"/>
          <p:cNvSpPr>
            <a:spLocks noGrp="1"/>
          </p:cNvSpPr>
          <p:nvPr>
            <p:ph type="body" idx="1"/>
          </p:nvPr>
        </p:nvSpPr>
        <p:spPr>
          <a:xfrm>
            <a:off x="914400" y="4343400"/>
            <a:ext cx="5029200" cy="4114800"/>
          </a:xfrm>
          <a:solidFill>
            <a:srgbClr val="FFFFFF"/>
          </a:solidFill>
          <a:ln w="9525" cap="flat" cmpd="sng">
            <a:solidFill>
              <a:srgbClr val="000000"/>
            </a:solidFill>
            <a:prstDash val="solid"/>
            <a:headEnd type="none" w="med" len="med"/>
            <a:tailEnd type="none" w="med" len="med"/>
          </a:ln>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6</a:t>
            </a:fld>
            <a:endParaRPr lang="en-US"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58369"/>
          <p:cNvSpPr>
            <a:spLocks noGrp="1" noRot="1" noChangeAspect="1" noTextEdit="1"/>
          </p:cNvSpPr>
          <p:nvPr>
            <p:ph type="sldImg"/>
          </p:nvPr>
        </p:nvSpPr>
        <p:spPr/>
      </p:sp>
      <p:sp>
        <p:nvSpPr>
          <p:cNvPr id="58371" name="文本占位符 58370"/>
          <p:cNvSpPr>
            <a:spLocks noGrp="1"/>
          </p:cNvSpPr>
          <p:nvPr>
            <p:ph type="body" idx="1"/>
          </p:nvPr>
        </p:nvSpPr>
        <p:spPr/>
        <p:txBody>
          <a:bodyPr/>
          <a:lstStyle/>
          <a:p>
            <a:pPr lvl="0"/>
            <a:endParaRPr dirty="0"/>
          </a:p>
        </p:txBody>
      </p:sp>
      <p:sp>
        <p:nvSpPr>
          <p:cNvPr id="2" name="灯片编号占位符 1"/>
          <p:cNvSpPr>
            <a:spLocks noGrp="1"/>
          </p:cNvSpPr>
          <p:nvPr>
            <p:ph type="sldNum" sz="quarter" idx="2"/>
          </p:nvPr>
        </p:nvSpPr>
        <p:spPr/>
        <p:txBody>
          <a:bodyPr/>
          <a:lstStyle/>
          <a:p>
            <a:pPr lvl="0" algn="r"/>
            <a:fld id="{9A0DB2DC-4C9A-4742-B13C-FB6460FD3503}" type="slidenum">
              <a:rPr lang="en-US" sz="1200" dirty="0"/>
              <a:pPr lvl="0" algn="r"/>
              <a:t>8</a:t>
            </a:fld>
            <a:endParaRPr lang="en-US" sz="120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5293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5" name="页脚占位符 4"/>
          <p:cNvSpPr>
            <a:spLocks noGrp="1"/>
          </p:cNvSpPr>
          <p:nvPr>
            <p:ph type="ftr" sz="quarter" idx="11"/>
          </p:nvPr>
        </p:nvSpPr>
        <p:spPr/>
        <p:txBody>
          <a:bodyPr/>
          <a:lstStyle/>
          <a:p>
            <a:pPr lvl="0">
              <a:buClr>
                <a:srgbClr val="000000"/>
              </a:buClr>
            </a:pPr>
            <a:endParaRPr lang="zh-CN" dirty="0"/>
          </a:p>
        </p:txBody>
      </p:sp>
      <p:sp>
        <p:nvSpPr>
          <p:cNvPr id="6" name="灯片编号占位符 5"/>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54296" y="1600200"/>
            <a:ext cx="4032504"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6" name="页脚占位符 5"/>
          <p:cNvSpPr>
            <a:spLocks noGrp="1"/>
          </p:cNvSpPr>
          <p:nvPr>
            <p:ph type="ftr" sz="quarter" idx="11"/>
          </p:nvPr>
        </p:nvSpPr>
        <p:spPr/>
        <p:txBody>
          <a:bodyPr/>
          <a:lstStyle/>
          <a:p>
            <a:pPr lvl="0">
              <a:buClr>
                <a:srgbClr val="000000"/>
              </a:buClr>
            </a:pPr>
            <a:endParaRPr lang="zh-CN" dirty="0"/>
          </a:p>
        </p:txBody>
      </p:sp>
      <p:sp>
        <p:nvSpPr>
          <p:cNvPr id="7" name="灯片编号占位符 6"/>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8" name="页脚占位符 7"/>
          <p:cNvSpPr>
            <a:spLocks noGrp="1"/>
          </p:cNvSpPr>
          <p:nvPr>
            <p:ph type="ftr" sz="quarter" idx="11"/>
          </p:nvPr>
        </p:nvSpPr>
        <p:spPr/>
        <p:txBody>
          <a:bodyPr/>
          <a:lstStyle/>
          <a:p>
            <a:pPr lvl="0">
              <a:buClr>
                <a:srgbClr val="000000"/>
              </a:buClr>
            </a:pPr>
            <a:endParaRPr lang="zh-CN" dirty="0"/>
          </a:p>
        </p:txBody>
      </p:sp>
      <p:sp>
        <p:nvSpPr>
          <p:cNvPr id="9" name="灯片编号占位符 8"/>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4" name="页脚占位符 3"/>
          <p:cNvSpPr>
            <a:spLocks noGrp="1"/>
          </p:cNvSpPr>
          <p:nvPr>
            <p:ph type="ftr" sz="quarter" idx="11"/>
          </p:nvPr>
        </p:nvSpPr>
        <p:spPr/>
        <p:txBody>
          <a:bodyPr/>
          <a:lstStyle/>
          <a:p>
            <a:pPr lvl="0">
              <a:buClr>
                <a:srgbClr val="000000"/>
              </a:buClr>
            </a:pPr>
            <a:endParaRPr lang="zh-CN" dirty="0"/>
          </a:p>
        </p:txBody>
      </p:sp>
      <p:sp>
        <p:nvSpPr>
          <p:cNvPr id="5" name="灯片编号占位符 4"/>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页脚占位符 2"/>
          <p:cNvSpPr>
            <a:spLocks noGrp="1"/>
          </p:cNvSpPr>
          <p:nvPr>
            <p:ph type="ftr" sz="quarter" idx="11"/>
          </p:nvPr>
        </p:nvSpPr>
        <p:spPr/>
        <p:txBody>
          <a:bodyPr/>
          <a:lstStyle/>
          <a:p>
            <a:pPr lvl="0">
              <a:buClr>
                <a:srgbClr val="000000"/>
              </a:buClr>
            </a:pPr>
            <a:endParaRPr lang="zh-CN" dirty="0"/>
          </a:p>
        </p:txBody>
      </p:sp>
      <p:sp>
        <p:nvSpPr>
          <p:cNvPr id="4" name="灯片编号占位符 3"/>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6" name="页脚占位符 5"/>
          <p:cNvSpPr>
            <a:spLocks noGrp="1"/>
          </p:cNvSpPr>
          <p:nvPr>
            <p:ph type="ftr" sz="quarter" idx="11"/>
          </p:nvPr>
        </p:nvSpPr>
        <p:spPr/>
        <p:txBody>
          <a:bodyPr/>
          <a:lstStyle/>
          <a:p>
            <a:pPr lvl="0">
              <a:buClr>
                <a:srgbClr val="000000"/>
              </a:buClr>
            </a:pPr>
            <a:endParaRPr lang="zh-CN" dirty="0"/>
          </a:p>
        </p:txBody>
      </p:sp>
      <p:sp>
        <p:nvSpPr>
          <p:cNvPr id="7" name="灯片编号占位符 6"/>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6" name="页脚占位符 5"/>
          <p:cNvSpPr>
            <a:spLocks noGrp="1"/>
          </p:cNvSpPr>
          <p:nvPr>
            <p:ph type="ftr" sz="quarter" idx="11"/>
          </p:nvPr>
        </p:nvSpPr>
        <p:spPr/>
        <p:txBody>
          <a:bodyPr/>
          <a:lstStyle/>
          <a:p>
            <a:pPr lvl="0">
              <a:buClr>
                <a:srgbClr val="000000"/>
              </a:buClr>
            </a:pPr>
            <a:endParaRPr lang="zh-CN" dirty="0"/>
          </a:p>
        </p:txBody>
      </p:sp>
      <p:sp>
        <p:nvSpPr>
          <p:cNvPr id="7" name="灯片编号占位符 6"/>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a:t>
            </a:fld>
            <a:endParaRPr 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标题 15361"/>
          <p:cNvSpPr>
            <a:spLocks noGrp="1"/>
          </p:cNvSpPr>
          <p:nvPr>
            <p:ph type="title"/>
          </p:nvPr>
        </p:nvSpPr>
        <p:spPr>
          <a:xfrm>
            <a:off x="457200" y="274638"/>
            <a:ext cx="8229600" cy="1143000"/>
          </a:xfrm>
          <a:prstGeom prst="rect">
            <a:avLst/>
          </a:prstGeom>
          <a:noFill/>
          <a:ln w="9525">
            <a:noFill/>
          </a:ln>
        </p:spPr>
        <p:txBody>
          <a:bodyPr anchor="ctr"/>
          <a:lstStyle/>
          <a:p>
            <a:pPr lvl="0"/>
            <a:r>
              <a:rPr lang="zh-CN" altLang="en-US" dirty="0"/>
              <a:t>单击此处编辑母版标题样式</a:t>
            </a:r>
          </a:p>
        </p:txBody>
      </p:sp>
      <p:sp>
        <p:nvSpPr>
          <p:cNvPr id="15363" name="文本占位符 15362"/>
          <p:cNvSpPr>
            <a:spLocks noGrp="1"/>
          </p:cNvSpPr>
          <p:nvPr>
            <p:ph type="body" idx="1"/>
          </p:nvPr>
        </p:nvSpPr>
        <p:spPr>
          <a:xfrm>
            <a:off x="457200" y="1600200"/>
            <a:ext cx="8229600" cy="4525963"/>
          </a:xfrm>
          <a:prstGeom prst="rect">
            <a:avLst/>
          </a:prstGeom>
          <a:noFill/>
          <a:ln w="9525">
            <a:noFill/>
          </a:ln>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364" name="日期占位符 15363"/>
          <p:cNvSpPr>
            <a:spLocks noGrp="1"/>
          </p:cNvSpPr>
          <p:nvPr>
            <p:ph type="dt" sz="half" idx="2"/>
          </p:nvPr>
        </p:nvSpPr>
        <p:spPr>
          <a:xfrm>
            <a:off x="457200" y="6245225"/>
            <a:ext cx="2133600" cy="476250"/>
          </a:xfrm>
          <a:prstGeom prst="rect">
            <a:avLst/>
          </a:prstGeom>
          <a:noFill/>
          <a:ln w="9525">
            <a:noFill/>
          </a:ln>
        </p:spPr>
        <p:txBody>
          <a:bodyPr/>
          <a:lstStyle>
            <a:lvl1pPr>
              <a:defRPr sz="1400">
                <a:latin typeface="Arial" panose="020B0604020202020204" pitchFamily="34" charset="0"/>
              </a:defRPr>
            </a:lvl1p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15365" name="页脚占位符 15364"/>
          <p:cNvSpPr>
            <a:spLocks noGrp="1"/>
          </p:cNvSpPr>
          <p:nvPr>
            <p:ph type="ftr" sz="quarter" idx="3"/>
          </p:nvPr>
        </p:nvSpPr>
        <p:spPr>
          <a:xfrm>
            <a:off x="3124200" y="6245225"/>
            <a:ext cx="2895600" cy="476250"/>
          </a:xfrm>
          <a:prstGeom prst="rect">
            <a:avLst/>
          </a:prstGeom>
          <a:noFill/>
          <a:ln w="9525">
            <a:noFill/>
          </a:ln>
        </p:spPr>
        <p:txBody>
          <a:bodyPr/>
          <a:lstStyle>
            <a:lvl1pPr algn="ctr">
              <a:defRPr sz="1400">
                <a:latin typeface="Arial" panose="020B0604020202020204" pitchFamily="34" charset="0"/>
              </a:defRPr>
            </a:lvl1pPr>
          </a:lstStyle>
          <a:p>
            <a:pPr lvl="0">
              <a:buClr>
                <a:srgbClr val="000000"/>
              </a:buClr>
            </a:pPr>
            <a:endParaRPr lang="zh-CN" dirty="0"/>
          </a:p>
        </p:txBody>
      </p:sp>
      <p:sp>
        <p:nvSpPr>
          <p:cNvPr id="15366" name="灯片编号占位符 15365"/>
          <p:cNvSpPr>
            <a:spLocks noGrp="1"/>
          </p:cNvSpPr>
          <p:nvPr>
            <p:ph type="sldNum" sz="quarter" idx="4"/>
          </p:nvPr>
        </p:nvSpPr>
        <p:spPr>
          <a:xfrm>
            <a:off x="6553200" y="6245225"/>
            <a:ext cx="2133600" cy="476250"/>
          </a:xfrm>
          <a:prstGeom prst="rect">
            <a:avLst/>
          </a:prstGeom>
          <a:noFill/>
          <a:ln w="9525">
            <a:noFill/>
          </a:ln>
        </p:spPr>
        <p:txBody>
          <a:bodyPr/>
          <a:lstStyle>
            <a:lvl1pPr algn="r">
              <a:defRPr sz="1400">
                <a:latin typeface="Arial" panose="020B0604020202020204" pitchFamily="34" charset="0"/>
              </a:defRPr>
            </a:lvl1pPr>
          </a:lstStyle>
          <a:p>
            <a:pPr lvl="0">
              <a:buClr>
                <a:srgbClr val="000000"/>
              </a:buClr>
            </a:pPr>
            <a:fld id="{9A0DB2DC-4C9A-4742-B13C-FB6460FD3503}" type="slidenum">
              <a:rPr lang="en-US" altLang="zh-CN" dirty="0"/>
              <a:pPr lvl="0">
                <a:buClr>
                  <a:srgbClr val="000000"/>
                </a:buClr>
              </a:pPr>
              <a:t>‹#›</a:t>
            </a:fld>
            <a:endParaRPr lang="zh-C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marL="0" lvl="0" indent="0" algn="ctr" defTabSz="914400" eaLnBrk="1" fontAlgn="base" latinLnBrk="0" hangingPunct="1">
        <a:lnSpc>
          <a:spcPct val="100000"/>
        </a:lnSpc>
        <a:spcBef>
          <a:spcPct val="0"/>
        </a:spcBef>
        <a:spcAft>
          <a:spcPct val="0"/>
        </a:spcAft>
        <a:buClr>
          <a:srgbClr val="000000"/>
        </a:buClr>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6.vml"/><Relationship Id="rId5" Type="http://schemas.openxmlformats.org/officeDocument/2006/relationships/oleObject" Target="../embeddings/oleObject10.bin"/><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标题 44851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p>
        </p:txBody>
      </p:sp>
      <p:sp>
        <p:nvSpPr>
          <p:cNvPr id="448515" name="文本占位符 448514"/>
          <p:cNvSpPr>
            <a:spLocks noGrp="1"/>
          </p:cNvSpPr>
          <p:nvPr>
            <p:ph type="body" idx="1"/>
          </p:nvPr>
        </p:nvSpPr>
        <p:spPr/>
        <p:txBody>
          <a:bodyPr/>
          <a:lstStyle/>
          <a:p>
            <a:pPr marL="0" indent="387350"/>
            <a:r>
              <a:rPr lang="zh-CN" altLang="en-US" sz="2800" b="1" dirty="0">
                <a:ea typeface="黑体" panose="02010609060101010101" pitchFamily="2" charset="-122"/>
              </a:rPr>
              <a:t>封闭性</a:t>
            </a:r>
            <a:r>
              <a:rPr lang="en-US" altLang="zh-CN" sz="2800" b="1" dirty="0">
                <a:ea typeface="黑体" panose="02010609060101010101" pitchFamily="2" charset="-122"/>
              </a:rPr>
              <a:t>(</a:t>
            </a:r>
            <a:r>
              <a:rPr lang="en-US" altLang="zh-CN" sz="2800" b="1">
                <a:ea typeface="黑体" panose="02010609060101010101" pitchFamily="2" charset="-122"/>
              </a:rPr>
              <a:t>closure property)</a:t>
            </a:r>
            <a:r>
              <a:rPr lang="en-US" altLang="zh-CN" sz="2800" b="1" dirty="0">
                <a:ea typeface="宋体" panose="02010600030101010101" pitchFamily="2" charset="-122"/>
              </a:rPr>
              <a:t> </a:t>
            </a:r>
          </a:p>
          <a:p>
            <a:pPr marL="0" indent="387350">
              <a:buNone/>
            </a:pPr>
            <a:r>
              <a:rPr lang="zh-CN" altLang="en-US" sz="2800" b="1" dirty="0">
                <a:latin typeface="Times New Roman" panose="02020603050405020304" charset="0"/>
                <a:ea typeface="宋体" panose="02010600030101010101" pitchFamily="2" charset="-122"/>
              </a:rPr>
              <a:t>如果任意的、属于同一语言类的语言在某一特定运算下所得的结果仍然是该类语言，则称该语言类对此运算是</a:t>
            </a:r>
            <a:r>
              <a:rPr lang="zh-CN" altLang="en-US" sz="2800" b="1" dirty="0">
                <a:ea typeface="黑体" panose="02010609060101010101" pitchFamily="2" charset="-122"/>
              </a:rPr>
              <a:t>封闭</a:t>
            </a:r>
            <a:r>
              <a:rPr lang="zh-CN" altLang="en-US" sz="2800" b="1" dirty="0">
                <a:latin typeface="Times New Roman" panose="02020603050405020304" charset="0"/>
                <a:ea typeface="宋体" panose="02010600030101010101" pitchFamily="2" charset="-122"/>
              </a:rPr>
              <a:t>的</a:t>
            </a:r>
            <a:endParaRPr lang="zh-CN" altLang="en-US" sz="2800" b="1" dirty="0">
              <a:ea typeface="黑体" panose="02010609060101010101" pitchFamily="2" charset="-122"/>
            </a:endParaRPr>
          </a:p>
          <a:p>
            <a:pPr marL="0" indent="387350"/>
            <a:r>
              <a:rPr lang="zh-CN" altLang="en-US" sz="2800" b="1" dirty="0">
                <a:ea typeface="黑体" panose="02010609060101010101" pitchFamily="2" charset="-122"/>
              </a:rPr>
              <a:t>有效封闭性</a:t>
            </a:r>
            <a:r>
              <a:rPr lang="en-US" altLang="zh-CN" sz="2800" b="1" dirty="0">
                <a:ea typeface="黑体" panose="02010609060101010101" pitchFamily="2" charset="-122"/>
              </a:rPr>
              <a:t>(</a:t>
            </a:r>
            <a:r>
              <a:rPr lang="en-US" altLang="zh-CN" sz="2800" b="1">
                <a:ea typeface="黑体" panose="02010609060101010101" pitchFamily="2" charset="-122"/>
              </a:rPr>
              <a:t>valid closure property)</a:t>
            </a:r>
          </a:p>
          <a:p>
            <a:pPr marL="0" indent="387350">
              <a:buNone/>
            </a:pPr>
            <a:r>
              <a:rPr lang="zh-CN" altLang="en-US" sz="2800" b="1" dirty="0">
                <a:latin typeface="Times New Roman" panose="02020603050405020304" charset="0"/>
                <a:ea typeface="宋体" panose="02010600030101010101" pitchFamily="2" charset="-122"/>
              </a:rPr>
              <a:t>给定一个语言类的若干个语言的描述，如果存在一个算法，它可以构造出这些语言在给定运算下所获得的运算结果的相应形式的语言描述，则称此语言类对相应的运算是</a:t>
            </a:r>
            <a:r>
              <a:rPr lang="zh-CN" altLang="en-US" sz="2800" b="1" dirty="0">
                <a:ea typeface="黑体" panose="02010609060101010101" pitchFamily="2" charset="-122"/>
              </a:rPr>
              <a:t>有效封闭</a:t>
            </a:r>
            <a:r>
              <a:rPr lang="zh-CN" altLang="en-US" sz="2800" b="1" dirty="0">
                <a:latin typeface="Times New Roman" panose="02020603050405020304" charset="0"/>
                <a:ea typeface="宋体" panose="02010600030101010101" pitchFamily="2" charset="-122"/>
              </a:rPr>
              <a:t>的。</a:t>
            </a:r>
            <a:endParaRPr lang="zh-CN" altLang="en-US" sz="2800" b="1">
              <a:ea typeface="黑体" panose="0201060906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a:t>
            </a:fld>
            <a:endParaRPr lang="zh-C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p:txBody>
          <a:bodyPr/>
          <a:lstStyle/>
          <a:p>
            <a:r>
              <a:rPr lang="zh-CN" altLang="en-US" dirty="0" smtClean="0"/>
              <a:t>练习</a:t>
            </a:r>
            <a:endParaRPr lang="zh-CN" altLang="en-US" dirty="0"/>
          </a:p>
        </p:txBody>
      </p:sp>
      <p:sp>
        <p:nvSpPr>
          <p:cNvPr id="4" name="日期占位符 3"/>
          <p:cNvSpPr>
            <a:spLocks noGrp="1"/>
          </p:cNvSpPr>
          <p:nvPr>
            <p:ph type="dt" sz="half" idx="10"/>
          </p:nvPr>
        </p:nvSpPr>
        <p:spPr/>
        <p:txBody>
          <a:bodyPr/>
          <a:lstStyle/>
          <a:p>
            <a:pPr lvl="0"/>
            <a:fld id="{BB962C8B-B14F-4D97-AF65-F5344CB8AC3E}" type="datetime1">
              <a:rPr lang="zh-CN" altLang="en-US" smtClean="0"/>
              <a:pPr lvl="0"/>
              <a:t>2019/6/11</a:t>
            </a:fld>
            <a:endParaRPr lang="zh-CN" altLang="en-US" dirty="0"/>
          </a:p>
        </p:txBody>
      </p:sp>
      <p:sp>
        <p:nvSpPr>
          <p:cNvPr id="5" name="灯片编号占位符 4"/>
          <p:cNvSpPr>
            <a:spLocks noGrp="1"/>
          </p:cNvSpPr>
          <p:nvPr>
            <p:ph type="sldNum" sz="quarter" idx="12"/>
          </p:nvPr>
        </p:nvSpPr>
        <p:spPr/>
        <p:txBody>
          <a:bodyPr/>
          <a:lstStyle/>
          <a:p>
            <a:pPr lvl="0"/>
            <a:fld id="{9A0DB2DC-4C9A-4742-B13C-FB6460FD3503}" type="slidenum">
              <a:rPr lang="en-US" altLang="zh-CN" smtClean="0"/>
              <a:pPr lvl="0"/>
              <a:t>10</a:t>
            </a:fld>
            <a:endParaRPr lang="zh-CN" dirty="0"/>
          </a:p>
        </p:txBody>
      </p:sp>
      <p:sp>
        <p:nvSpPr>
          <p:cNvPr id="10" name="矩形 9"/>
          <p:cNvSpPr/>
          <p:nvPr/>
        </p:nvSpPr>
        <p:spPr>
          <a:xfrm>
            <a:off x="656391" y="1538706"/>
            <a:ext cx="6931078" cy="523220"/>
          </a:xfrm>
          <a:prstGeom prst="rect">
            <a:avLst/>
          </a:prstGeom>
        </p:spPr>
        <p:txBody>
          <a:bodyPr wrap="square">
            <a:spAutoFit/>
          </a:bodyPr>
          <a:lstStyle/>
          <a:p>
            <a:r>
              <a:rPr lang="zh-CN" altLang="en-US" sz="2800" b="1" dirty="0" smtClean="0">
                <a:latin typeface="宋体" panose="02010600030101010101" pitchFamily="2" charset="-122"/>
              </a:rPr>
              <a:t>构造接收子串</a:t>
            </a:r>
            <a:r>
              <a:rPr lang="en-US" altLang="zh-CN" sz="2800" b="1" dirty="0" smtClean="0">
                <a:latin typeface="宋体" panose="02010600030101010101" pitchFamily="2" charset="-122"/>
              </a:rPr>
              <a:t>101</a:t>
            </a:r>
            <a:r>
              <a:rPr lang="zh-CN" altLang="en-US" sz="2800" b="1" dirty="0" smtClean="0">
                <a:latin typeface="宋体" panose="02010600030101010101" pitchFamily="2" charset="-122"/>
              </a:rPr>
              <a:t>并且长度为偶数的</a:t>
            </a:r>
            <a:r>
              <a:rPr lang="en-US" altLang="zh-CN" sz="2800" b="1" dirty="0" smtClean="0">
                <a:latin typeface="宋体" panose="02010600030101010101" pitchFamily="2" charset="-122"/>
              </a:rPr>
              <a:t>DFA</a:t>
            </a:r>
            <a:endParaRPr lang="zh-CN" altLang="en-US" sz="2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标题 452609"/>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2611" name="文本占位符 452610"/>
          <p:cNvSpPr>
            <a:spLocks noGrp="1"/>
          </p:cNvSpPr>
          <p:nvPr>
            <p:ph type="body" idx="1"/>
          </p:nvPr>
        </p:nvSpPr>
        <p:spPr>
          <a:xfrm>
            <a:off x="457200" y="1600200"/>
            <a:ext cx="8229600" cy="1219200"/>
          </a:xfrm>
        </p:spPr>
        <p:txBody>
          <a:bodyPr/>
          <a:lstStyle/>
          <a:p>
            <a:r>
              <a:rPr lang="zh-CN" altLang="en-US" b="1" dirty="0">
                <a:ea typeface="黑体" panose="02010609060101010101" pitchFamily="2" charset="-122"/>
              </a:rPr>
              <a:t>正则代换</a:t>
            </a:r>
            <a:r>
              <a:rPr lang="en-US" altLang="zh-CN" b="1" dirty="0">
                <a:ea typeface="黑体" panose="02010609060101010101" pitchFamily="2" charset="-122"/>
              </a:rPr>
              <a:t>(</a:t>
            </a:r>
            <a:r>
              <a:rPr lang="en-US" altLang="zh-CN" b="1">
                <a:ea typeface="黑体" panose="02010609060101010101" pitchFamily="2" charset="-122"/>
              </a:rPr>
              <a:t>regular substitution)</a:t>
            </a:r>
            <a:r>
              <a:rPr lang="en-US" altLang="zh-CN" dirty="0">
                <a:ea typeface="宋体" panose="02010600030101010101" pitchFamily="2" charset="-122"/>
              </a:rPr>
              <a:t> </a:t>
            </a:r>
          </a:p>
          <a:p>
            <a:pPr>
              <a:buNone/>
            </a:pPr>
            <a:r>
              <a:rPr lang="zh-CN" altLang="en-US" b="1" dirty="0">
                <a:latin typeface="Times New Roman" panose="02020603050405020304" charset="0"/>
                <a:ea typeface="宋体" panose="02010600030101010101" pitchFamily="2" charset="-122"/>
              </a:rPr>
              <a:t>设</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a:t>
            </a:r>
            <a:r>
              <a:rPr lang="en-US" altLang="zh-CN" b="1" dirty="0">
                <a:ea typeface="宋体" panose="02010600030101010101" pitchFamily="2" charset="-122"/>
              </a:rPr>
              <a:t>Δ</a:t>
            </a:r>
            <a:r>
              <a:rPr lang="zh-CN" altLang="en-US" b="1" dirty="0">
                <a:ea typeface="宋体" panose="02010600030101010101" pitchFamily="2" charset="-122"/>
              </a:rPr>
              <a:t>是两个字母表，映射</a:t>
            </a:r>
            <a:r>
              <a:rPr lang="zh-CN" altLang="en-US" dirty="0">
                <a:ea typeface="宋体" panose="02010600030101010101" pitchFamily="2" charset="-122"/>
              </a:rPr>
              <a:t> </a:t>
            </a:r>
            <a:endParaRPr lang="zh-CN" altLang="en-US">
              <a:ea typeface="宋体" panose="02010600030101010101" pitchFamily="2" charset="-122"/>
            </a:endParaRPr>
          </a:p>
        </p:txBody>
      </p:sp>
      <p:graphicFrame>
        <p:nvGraphicFramePr>
          <p:cNvPr id="452612" name="对象 452611"/>
          <p:cNvGraphicFramePr>
            <a:graphicFrameLocks noChangeAspect="1"/>
          </p:cNvGraphicFramePr>
          <p:nvPr/>
        </p:nvGraphicFramePr>
        <p:xfrm>
          <a:off x="2286000" y="2819400"/>
          <a:ext cx="2424113" cy="849313"/>
        </p:xfrm>
        <a:graphic>
          <a:graphicData uri="http://schemas.openxmlformats.org/presentationml/2006/ole">
            <p:oleObj spid="_x0000_s3118" r:id="rId3" imgW="736280" imgH="253890" progId="">
              <p:embed/>
            </p:oleObj>
          </a:graphicData>
        </a:graphic>
      </p:graphicFrame>
      <p:sp>
        <p:nvSpPr>
          <p:cNvPr id="452613" name="矩形 452612"/>
          <p:cNvSpPr/>
          <p:nvPr/>
        </p:nvSpPr>
        <p:spPr>
          <a:xfrm>
            <a:off x="457200" y="3886200"/>
            <a:ext cx="8229600" cy="1219200"/>
          </a:xfrm>
          <a:prstGeom prst="rect">
            <a:avLst/>
          </a:prstGeom>
          <a:noFill/>
          <a:ln w="9525">
            <a:noFill/>
          </a:ln>
        </p:spPr>
        <p:txBody>
          <a:bodyPr/>
          <a:lstStyle/>
          <a:p>
            <a:pPr marL="342900" lvl="0" indent="-342900">
              <a:spcBef>
                <a:spcPct val="20000"/>
              </a:spcBef>
              <a:buClr>
                <a:srgbClr val="000000"/>
              </a:buClr>
            </a:pPr>
            <a:r>
              <a:rPr lang="zh-CN" altLang="en-US" sz="3200" b="1" dirty="0">
                <a:latin typeface="宋体" panose="02010600030101010101" pitchFamily="2" charset="-122"/>
                <a:ea typeface="宋体" panose="02010600030101010101" pitchFamily="2" charset="-122"/>
              </a:rPr>
              <a:t>被称为是从</a:t>
            </a:r>
            <a:r>
              <a:rPr lang="en-US" altLang="zh-CN" sz="3200" b="1" dirty="0">
                <a:latin typeface="宋体" panose="02010600030101010101" pitchFamily="2" charset="-122"/>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到</a:t>
            </a:r>
            <a:r>
              <a:rPr lang="en-US" altLang="zh-CN" sz="3200" b="1" dirty="0">
                <a:latin typeface="宋体" panose="02010600030101010101" pitchFamily="2" charset="-122"/>
                <a:ea typeface="宋体" panose="02010600030101010101" pitchFamily="2" charset="-122"/>
              </a:rPr>
              <a:t>Δ</a:t>
            </a:r>
            <a:r>
              <a:rPr lang="zh-CN" altLang="en-US" sz="3200" b="1" dirty="0">
                <a:latin typeface="宋体" panose="02010600030101010101" pitchFamily="2" charset="-122"/>
                <a:ea typeface="宋体" panose="02010600030101010101" pitchFamily="2" charset="-122"/>
              </a:rPr>
              <a:t>的</a:t>
            </a:r>
            <a:r>
              <a:rPr lang="zh-CN" altLang="en-US" sz="3200" b="1" dirty="0">
                <a:latin typeface="Arial" panose="020B0604020202020204" pitchFamily="34" charset="0"/>
                <a:ea typeface="黑体" panose="02010609060101010101" pitchFamily="2" charset="-122"/>
              </a:rPr>
              <a:t>代换</a:t>
            </a:r>
            <a:r>
              <a:rPr lang="zh-CN" altLang="en-US" sz="3200" b="1" dirty="0">
                <a:latin typeface="宋体" panose="02010600030101010101" pitchFamily="2" charset="-122"/>
                <a:ea typeface="宋体" panose="02010600030101010101" pitchFamily="2" charset="-122"/>
              </a:rPr>
              <a:t>。如果对于</a:t>
            </a:r>
            <a:r>
              <a:rPr lang="en-US" altLang="zh-CN" sz="3200" b="1" dirty="0">
                <a:latin typeface="Times New Roman" panose="02020603050405020304" charset="0"/>
                <a:ea typeface="宋体" panose="02010600030101010101" pitchFamily="2" charset="-122"/>
                <a:sym typeface="Symbol" panose="05050102010706020507" pitchFamily="18" charset="2"/>
              </a:rPr>
              <a:t></a:t>
            </a:r>
            <a:r>
              <a:rPr lang="en-US" altLang="zh-CN" sz="3200" b="1">
                <a:latin typeface="Times New Roman" panose="02020603050405020304" charset="0"/>
                <a:ea typeface="宋体" panose="02010600030101010101" pitchFamily="2" charset="-122"/>
              </a:rPr>
              <a:t>a</a:t>
            </a:r>
            <a:r>
              <a:rPr lang="en-US" altLang="zh-CN" sz="3200" b="1">
                <a:latin typeface="宋体" panose="02010600030101010101" pitchFamily="2" charset="-122"/>
                <a:ea typeface="宋体" panose="02010600030101010101" pitchFamily="2" charset="-122"/>
              </a:rPr>
              <a:t>∈∑</a:t>
            </a:r>
            <a:r>
              <a:rPr lang="zh-CN" altLang="en-US" sz="3200" b="1">
                <a:latin typeface="宋体" panose="02010600030101010101" pitchFamily="2" charset="-122"/>
                <a:ea typeface="宋体" panose="02010600030101010101" pitchFamily="2" charset="-122"/>
              </a:rPr>
              <a:t>，</a:t>
            </a:r>
            <a:r>
              <a:rPr lang="en-US" altLang="zh-CN" sz="3200" b="1">
                <a:latin typeface="Times New Roman" panose="02020603050405020304" charset="0"/>
                <a:ea typeface="宋体" panose="02010600030101010101" pitchFamily="2" charset="-122"/>
              </a:rPr>
              <a:t>f(a)</a:t>
            </a:r>
            <a:r>
              <a:rPr lang="zh-CN" altLang="en-US" sz="3200" b="1" dirty="0">
                <a:latin typeface="宋体" panose="02010600030101010101" pitchFamily="2" charset="-122"/>
                <a:ea typeface="宋体" panose="02010600030101010101" pitchFamily="2" charset="-122"/>
              </a:rPr>
              <a:t>是</a:t>
            </a:r>
            <a:r>
              <a:rPr lang="en-US" altLang="zh-CN" sz="3200" b="1" dirty="0">
                <a:latin typeface="宋体" panose="02010600030101010101" pitchFamily="2" charset="-122"/>
                <a:ea typeface="宋体" panose="02010600030101010101" pitchFamily="2" charset="-122"/>
              </a:rPr>
              <a:t>Δ</a:t>
            </a:r>
            <a:r>
              <a:rPr lang="zh-CN" altLang="en-US" sz="3200" b="1" dirty="0">
                <a:latin typeface="宋体" panose="02010600030101010101" pitchFamily="2" charset="-122"/>
                <a:ea typeface="宋体" panose="02010600030101010101" pitchFamily="2" charset="-122"/>
              </a:rPr>
              <a:t>上的 </a:t>
            </a:r>
            <a:r>
              <a:rPr lang="en-US" altLang="zh-CN" sz="3200" b="1" dirty="0">
                <a:latin typeface="宋体" panose="02010600030101010101" pitchFamily="2" charset="-122"/>
                <a:ea typeface="宋体" panose="02010600030101010101" pitchFamily="2" charset="-122"/>
              </a:rPr>
              <a:t>RL </a:t>
            </a:r>
            <a:r>
              <a:rPr lang="zh-CN" altLang="en-US" sz="3200" b="1" dirty="0">
                <a:latin typeface="宋体" panose="02010600030101010101" pitchFamily="2" charset="-122"/>
                <a:ea typeface="宋体" panose="02010600030101010101" pitchFamily="2" charset="-122"/>
              </a:rPr>
              <a:t>，则称</a:t>
            </a:r>
            <a:r>
              <a:rPr lang="en-US" altLang="zh-CN" sz="3200" b="1" dirty="0">
                <a:latin typeface="宋体" panose="02010600030101010101" pitchFamily="2" charset="-122"/>
                <a:ea typeface="宋体" panose="02010600030101010101" pitchFamily="2" charset="-122"/>
              </a:rPr>
              <a:t>f</a:t>
            </a:r>
            <a:r>
              <a:rPr lang="zh-CN" altLang="en-US" sz="3200" b="1" dirty="0">
                <a:latin typeface="宋体" panose="02010600030101010101" pitchFamily="2" charset="-122"/>
                <a:ea typeface="宋体" panose="02010600030101010101" pitchFamily="2" charset="-122"/>
              </a:rPr>
              <a:t>为</a:t>
            </a:r>
            <a:r>
              <a:rPr lang="zh-CN" altLang="en-US" sz="3200" b="1" dirty="0">
                <a:latin typeface="Arial" panose="020B0604020202020204" pitchFamily="34" charset="0"/>
                <a:ea typeface="黑体" panose="02010609060101010101" pitchFamily="2" charset="-122"/>
              </a:rPr>
              <a:t>正则代换。</a:t>
            </a:r>
            <a:r>
              <a:rPr lang="zh-CN" altLang="en-US" sz="3200" dirty="0">
                <a:latin typeface="Arial" panose="020B0604020202020204" pitchFamily="34" charset="0"/>
                <a:ea typeface="宋体" panose="02010600030101010101" pitchFamily="2" charset="-122"/>
              </a:rPr>
              <a:t> </a:t>
            </a:r>
            <a:endParaRPr lang="zh-CN" altLang="en-US" sz="3200">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11</a:t>
            </a:fld>
            <a:endParaRPr lang="zh-C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标题 45363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3635" name="文本占位符 453634"/>
          <p:cNvSpPr>
            <a:spLocks noGrp="1"/>
          </p:cNvSpPr>
          <p:nvPr>
            <p:ph type="body" idx="1"/>
          </p:nvPr>
        </p:nvSpPr>
        <p:spPr>
          <a:xfrm>
            <a:off x="457200" y="1600200"/>
            <a:ext cx="8229600" cy="609600"/>
          </a:xfrm>
        </p:spPr>
        <p:txBody>
          <a:bodyPr/>
          <a:lstStyle/>
          <a:p>
            <a:r>
              <a:rPr lang="zh-CN" altLang="en-US" b="1">
                <a:latin typeface="宋体" panose="02010600030101010101" pitchFamily="2" charset="-122"/>
                <a:ea typeface="宋体" panose="02010600030101010101" pitchFamily="2" charset="-122"/>
              </a:rPr>
              <a:t>先将</a:t>
            </a:r>
            <a:r>
              <a:rPr lang="en-US" altLang="zh-CN" b="1">
                <a:latin typeface="Times New Roman" panose="02020603050405020304" charset="0"/>
                <a:ea typeface="宋体" panose="02010600030101010101" pitchFamily="2" charset="-122"/>
              </a:rPr>
              <a:t>f</a:t>
            </a:r>
            <a:r>
              <a:rPr lang="zh-CN" altLang="en-US" b="1" dirty="0">
                <a:latin typeface="宋体" panose="02010600030101010101" pitchFamily="2" charset="-122"/>
                <a:ea typeface="宋体" panose="02010600030101010101" pitchFamily="2" charset="-122"/>
              </a:rPr>
              <a:t>的定义域扩展到</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上：</a:t>
            </a:r>
            <a:r>
              <a:rPr lang="zh-CN" altLang="en-US" b="1" dirty="0">
                <a:ea typeface="宋体" panose="02010600030101010101" pitchFamily="2" charset="-122"/>
              </a:rPr>
              <a:t> </a:t>
            </a:r>
            <a:endParaRPr lang="zh-CN" altLang="en-US" b="1">
              <a:ea typeface="宋体" panose="02010600030101010101" pitchFamily="2" charset="-122"/>
            </a:endParaRPr>
          </a:p>
        </p:txBody>
      </p:sp>
      <p:graphicFrame>
        <p:nvGraphicFramePr>
          <p:cNvPr id="453636" name="对象 453635"/>
          <p:cNvGraphicFramePr>
            <a:graphicFrameLocks noChangeAspect="1"/>
          </p:cNvGraphicFramePr>
          <p:nvPr/>
        </p:nvGraphicFramePr>
        <p:xfrm>
          <a:off x="1752600" y="2514600"/>
          <a:ext cx="2667000" cy="846138"/>
        </p:xfrm>
        <a:graphic>
          <a:graphicData uri="http://schemas.openxmlformats.org/presentationml/2006/ole">
            <p:oleObj spid="_x0000_s4104" r:id="rId3" imgW="812447" imgH="253890" progId="">
              <p:embed/>
            </p:oleObj>
          </a:graphicData>
        </a:graphic>
      </p:graphicFrame>
      <p:sp>
        <p:nvSpPr>
          <p:cNvPr id="453637" name="文本框 453636"/>
          <p:cNvSpPr txBox="1"/>
          <p:nvPr/>
        </p:nvSpPr>
        <p:spPr>
          <a:xfrm>
            <a:off x="838200" y="3810000"/>
            <a:ext cx="6781800" cy="1160463"/>
          </a:xfrm>
          <a:prstGeom prst="rect">
            <a:avLst/>
          </a:prstGeom>
          <a:noFill/>
          <a:ln w="9525">
            <a:noFill/>
          </a:ln>
        </p:spPr>
        <p:txBody>
          <a:bodyPr>
            <a:spAutoFit/>
          </a:bodyPr>
          <a:lstStyle/>
          <a:p>
            <a:pPr lvl="0" algn="just">
              <a:spcBef>
                <a:spcPct val="50000"/>
              </a:spcBef>
              <a:buClr>
                <a:srgbClr val="000000"/>
              </a:buClr>
            </a:pPr>
            <a:r>
              <a:rPr lang="en-US" altLang="zh-CN" sz="2800" b="1" dirty="0">
                <a:latin typeface="宋体" panose="02010600030101010101" pitchFamily="2" charset="-122"/>
                <a:ea typeface="宋体" panose="02010600030101010101" pitchFamily="2" charset="-122"/>
              </a:rPr>
              <a:t>⑴ </a:t>
            </a:r>
            <a:r>
              <a:rPr lang="en-US" altLang="zh-CN" sz="2800" b="1">
                <a:latin typeface="宋体" panose="02010600030101010101" pitchFamily="2" charset="-122"/>
                <a:ea typeface="宋体" panose="02010600030101010101" pitchFamily="2" charset="-122"/>
              </a:rPr>
              <a:t>f(ε)={ε}</a:t>
            </a:r>
            <a:r>
              <a:rPr lang="zh-CN" altLang="en-US" sz="2800" b="1">
                <a:latin typeface="宋体" panose="02010600030101010101" pitchFamily="2" charset="-122"/>
                <a:ea typeface="宋体" panose="02010600030101010101" pitchFamily="2" charset="-122"/>
              </a:rPr>
              <a:t>；</a:t>
            </a:r>
          </a:p>
          <a:p>
            <a:pPr lvl="0" algn="just">
              <a:spcBef>
                <a:spcPct val="50000"/>
              </a:spcBef>
              <a:buClr>
                <a:srgbClr val="000000"/>
              </a:buClr>
            </a:pPr>
            <a:r>
              <a:rPr lang="en-US" altLang="zh-CN" sz="2800" b="1" err="1">
                <a:latin typeface="宋体" panose="02010600030101010101" pitchFamily="2" charset="-122"/>
                <a:ea typeface="宋体" panose="02010600030101010101" pitchFamily="2" charset="-122"/>
              </a:rPr>
              <a:t>⑵ f(xa</a:t>
            </a:r>
            <a:r>
              <a:rPr lang="en-US" altLang="zh-CN" sz="2800" b="1">
                <a:latin typeface="宋体" panose="02010600030101010101" pitchFamily="2" charset="-122"/>
                <a:ea typeface="宋体" panose="02010600030101010101" pitchFamily="2" charset="-122"/>
              </a:rPr>
              <a:t>)=f(x)f(a)</a:t>
            </a:r>
            <a:r>
              <a:rPr lang="zh-CN" altLang="en-US" sz="2800" b="1">
                <a:latin typeface="宋体" panose="02010600030101010101" pitchFamily="2" charset="-122"/>
                <a:ea typeface="宋体" panose="02010600030101010101" pitchFamily="2" charset="-122"/>
              </a:rPr>
              <a:t>。</a:t>
            </a:r>
            <a:endParaRPr lang="zh-CN" altLang="en-US" sz="2800" b="1">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12</a:t>
            </a:fld>
            <a:endParaRPr lang="zh-CN"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8" name="标题 45465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4659" name="文本占位符 454658"/>
          <p:cNvSpPr>
            <a:spLocks noGrp="1"/>
          </p:cNvSpPr>
          <p:nvPr>
            <p:ph type="body" idx="1"/>
          </p:nvPr>
        </p:nvSpPr>
        <p:spPr>
          <a:xfrm>
            <a:off x="457200" y="1600200"/>
            <a:ext cx="4495800" cy="609600"/>
          </a:xfrm>
        </p:spPr>
        <p:txBody>
          <a:bodyPr/>
          <a:lstStyle/>
          <a:p>
            <a:r>
              <a:rPr lang="zh-CN" altLang="en-US" b="1" dirty="0">
                <a:latin typeface="宋体" panose="02010600030101010101" pitchFamily="2" charset="-122"/>
                <a:ea typeface="宋体" panose="02010600030101010101" pitchFamily="2" charset="-122"/>
              </a:rPr>
              <a:t>再将</a:t>
            </a:r>
            <a:r>
              <a:rPr lang="en-US" altLang="zh-CN" b="1">
                <a:latin typeface="Times New Roman" panose="02020603050405020304" charset="0"/>
                <a:ea typeface="宋体" panose="02010600030101010101" pitchFamily="2" charset="-122"/>
              </a:rPr>
              <a:t>f</a:t>
            </a:r>
            <a:r>
              <a:rPr lang="zh-CN" altLang="en-US" b="1" dirty="0">
                <a:latin typeface="宋体" panose="02010600030101010101" pitchFamily="2" charset="-122"/>
                <a:ea typeface="宋体" panose="02010600030101010101" pitchFamily="2" charset="-122"/>
              </a:rPr>
              <a:t>的定义域扩展到</a:t>
            </a:r>
            <a:endParaRPr lang="zh-CN" altLang="en-US" b="1">
              <a:ea typeface="宋体" panose="02010600030101010101" pitchFamily="2" charset="-122"/>
            </a:endParaRPr>
          </a:p>
        </p:txBody>
      </p:sp>
      <p:graphicFrame>
        <p:nvGraphicFramePr>
          <p:cNvPr id="454660" name="对象 454659"/>
          <p:cNvGraphicFramePr>
            <a:graphicFrameLocks noChangeAspect="1"/>
          </p:cNvGraphicFramePr>
          <p:nvPr/>
        </p:nvGraphicFramePr>
        <p:xfrm>
          <a:off x="4800600" y="1524000"/>
          <a:ext cx="723900" cy="693738"/>
        </p:xfrm>
        <a:graphic>
          <a:graphicData uri="http://schemas.openxmlformats.org/presentationml/2006/ole">
            <p:oleObj spid="_x0000_s5140" r:id="rId3" imgW="228501" imgH="215806" progId="">
              <p:embed/>
            </p:oleObj>
          </a:graphicData>
        </a:graphic>
      </p:graphicFrame>
      <p:graphicFrame>
        <p:nvGraphicFramePr>
          <p:cNvPr id="454661" name="对象 454660"/>
          <p:cNvGraphicFramePr>
            <a:graphicFrameLocks noChangeAspect="1"/>
          </p:cNvGraphicFramePr>
          <p:nvPr/>
        </p:nvGraphicFramePr>
        <p:xfrm>
          <a:off x="1524000" y="2286000"/>
          <a:ext cx="2709863" cy="822325"/>
        </p:xfrm>
        <a:graphic>
          <a:graphicData uri="http://schemas.openxmlformats.org/presentationml/2006/ole">
            <p:oleObj spid="_x0000_s5141" r:id="rId4" imgW="850531" imgH="253890" progId="">
              <p:embed/>
            </p:oleObj>
          </a:graphicData>
        </a:graphic>
      </p:graphicFrame>
      <p:sp>
        <p:nvSpPr>
          <p:cNvPr id="454662" name="文本框 454661"/>
          <p:cNvSpPr txBox="1"/>
          <p:nvPr/>
        </p:nvSpPr>
        <p:spPr>
          <a:xfrm>
            <a:off x="457200" y="3429000"/>
            <a:ext cx="5105400" cy="519113"/>
          </a:xfrm>
          <a:prstGeom prst="rect">
            <a:avLst/>
          </a:prstGeom>
          <a:noFill/>
          <a:ln w="9525">
            <a:noFill/>
          </a:ln>
        </p:spPr>
        <p:txBody>
          <a:bodyPr>
            <a:spAutoFit/>
          </a:bodyPr>
          <a:lstStyle/>
          <a:p>
            <a:pPr lvl="0">
              <a:spcBef>
                <a:spcPct val="50000"/>
              </a:spcBef>
              <a:buClr>
                <a:srgbClr val="000000"/>
              </a:buClr>
            </a:pPr>
            <a:r>
              <a:rPr lang="zh-CN" altLang="en-US" sz="2800" b="1" dirty="0">
                <a:latin typeface="宋体" panose="02010600030101010101" pitchFamily="2" charset="-122"/>
                <a:ea typeface="宋体" panose="02010600030101010101" pitchFamily="2" charset="-122"/>
              </a:rPr>
              <a:t>对于</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Times New Roman" panose="02020603050405020304" charset="0"/>
              </a:rPr>
              <a:t>L</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en-US" altLang="zh-CN" sz="2800" b="1">
                <a:latin typeface="Arial" panose="020B0604020202020204" pitchFamily="34" charset="0"/>
                <a:ea typeface="宋体" panose="02010600030101010101" pitchFamily="2" charset="-122"/>
              </a:rPr>
              <a:t> </a:t>
            </a:r>
          </a:p>
        </p:txBody>
      </p:sp>
      <p:graphicFrame>
        <p:nvGraphicFramePr>
          <p:cNvPr id="454663" name="对象 454662"/>
          <p:cNvGraphicFramePr>
            <a:graphicFrameLocks noChangeAspect="1"/>
          </p:cNvGraphicFramePr>
          <p:nvPr/>
        </p:nvGraphicFramePr>
        <p:xfrm>
          <a:off x="1600200" y="4343400"/>
          <a:ext cx="2667000" cy="1066800"/>
        </p:xfrm>
        <a:graphic>
          <a:graphicData uri="http://schemas.openxmlformats.org/presentationml/2006/ole">
            <p:oleObj spid="_x0000_s5142" r:id="rId5" imgW="977476" imgH="342751" progId="">
              <p:embed/>
            </p:oleObj>
          </a:graphicData>
        </a:graphic>
      </p:graphicFrame>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13</a:t>
            </a:fld>
            <a:endParaRPr lang="zh-CN"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2" name="标题 45568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5683" name="文本占位符 455682"/>
          <p:cNvSpPr>
            <a:spLocks noGrp="1"/>
          </p:cNvSpPr>
          <p:nvPr>
            <p:ph type="body" idx="1"/>
          </p:nvPr>
        </p:nvSpPr>
        <p:spPr>
          <a:xfrm>
            <a:off x="609600" y="1600200"/>
            <a:ext cx="8229600" cy="4525963"/>
          </a:xfrm>
        </p:spPr>
        <p:txBody>
          <a:bodyPr/>
          <a:lstStyle/>
          <a:p>
            <a:r>
              <a:rPr lang="zh-CN" altLang="en-US" sz="2800" b="1" dirty="0">
                <a:ea typeface="黑体" panose="02010609060101010101" pitchFamily="2" charset="-122"/>
              </a:rPr>
              <a:t>例 </a:t>
            </a:r>
            <a:r>
              <a:rPr lang="en-US" altLang="zh-CN" sz="2800" b="1" dirty="0">
                <a:ea typeface="黑体" panose="02010609060101010101" pitchFamily="2" charset="-122"/>
              </a:rPr>
              <a:t>5-4</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设</a:t>
            </a:r>
            <a:r>
              <a:rPr lang="en-US" altLang="zh-CN"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={0</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={a</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f(0)=a</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f(1)=b</a:t>
            </a:r>
            <a:r>
              <a:rPr lang="en-US" altLang="zh-CN" sz="2800" b="1" baseline="30000">
                <a:latin typeface="Times New Roman" panose="02020603050405020304"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，则</a:t>
            </a:r>
            <a:r>
              <a:rPr lang="zh-CN" altLang="en-US" sz="2800" b="1" dirty="0">
                <a:ea typeface="宋体" panose="02010600030101010101" pitchFamily="2" charset="-122"/>
              </a:rPr>
              <a:t> </a:t>
            </a:r>
          </a:p>
          <a:p>
            <a:pPr algn="just">
              <a:buNone/>
            </a:pPr>
            <a:r>
              <a:rPr lang="zh-CN" altLang="en-US" sz="2800" b="1" dirty="0" err="1">
                <a:latin typeface="Times New Roman" panose="02020603050405020304" charset="0"/>
                <a:ea typeface="宋体" panose="02010600030101010101" pitchFamily="2" charset="-122"/>
              </a:rPr>
              <a:t>       </a:t>
            </a:r>
            <a:r>
              <a:rPr lang="en-US" altLang="zh-CN" sz="2800" b="1" dirty="0" err="1">
                <a:latin typeface="Times New Roman" panose="02020603050405020304" charset="0"/>
                <a:ea typeface="宋体" panose="02010600030101010101" pitchFamily="2" charset="-122"/>
              </a:rPr>
              <a:t>f(010)=f(0)f(1)f(0)=ab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a:t>
            </a:r>
          </a:p>
          <a:p>
            <a:pPr algn="just">
              <a:buNone/>
            </a:pPr>
            <a:r>
              <a:rPr lang="en-US" altLang="zh-CN" sz="2800" b="1">
                <a:latin typeface="Times New Roman" panose="02020603050405020304" charset="0"/>
                <a:ea typeface="宋体" panose="02010600030101010101" pitchFamily="2" charset="-122"/>
              </a:rPr>
              <a:t>       f({11</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00})=f(11)</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f(00)</a:t>
            </a:r>
          </a:p>
          <a:p>
            <a:pPr algn="just">
              <a:buNone/>
            </a:pPr>
            <a:r>
              <a:rPr lang="en-US" altLang="zh-CN" sz="2800" b="1">
                <a:latin typeface="Times New Roman" panose="02020603050405020304" charset="0"/>
                <a:ea typeface="宋体" panose="02010600030101010101" pitchFamily="2" charset="-122"/>
              </a:rPr>
              <a:t>		                =f(1)f(1)</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f(0)f(0)=b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dirty="0" err="1">
                <a:latin typeface="Times New Roman" panose="02020603050405020304" charset="0"/>
                <a:ea typeface="宋体" panose="02010600030101010101" pitchFamily="2" charset="-122"/>
              </a:rPr>
              <a:t>+aa</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dirty="0" err="1">
                <a:latin typeface="Times New Roman" panose="02020603050405020304" charset="0"/>
                <a:ea typeface="宋体" panose="02010600030101010101" pitchFamily="2" charset="-122"/>
              </a:rPr>
              <a:t>+aa</a:t>
            </a:r>
          </a:p>
          <a:p>
            <a:pPr algn="just">
              <a:buNone/>
            </a:pPr>
            <a:r>
              <a:rPr lang="en-US" altLang="zh-CN" sz="2800" b="1" dirty="0" err="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f(L(0</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(0+1)1</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))=L(a</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p>
          <a:p>
            <a:pPr algn="just">
              <a:buNone/>
            </a:pPr>
            <a:r>
              <a:rPr lang="en-US" altLang="zh-CN" sz="2800" b="1">
                <a:latin typeface="Times New Roman" panose="02020603050405020304" charset="0"/>
                <a:ea typeface="宋体" panose="02010600030101010101" pitchFamily="2" charset="-122"/>
              </a:rPr>
              <a:t>		                      =L(a</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)=L(a</a:t>
            </a:r>
            <a:r>
              <a:rPr lang="en-US" altLang="zh-CN" sz="2800" b="1" baseline="30000">
                <a:latin typeface="Times New Roman" panose="02020603050405020304" charset="0"/>
                <a:ea typeface="宋体" panose="02010600030101010101" pitchFamily="2" charset="-122"/>
              </a:rPr>
              <a:t>*</a:t>
            </a:r>
            <a:r>
              <a:rPr lang="en-US" altLang="zh-CN" sz="2800" b="1" dirty="0" err="1">
                <a:latin typeface="Times New Roman" panose="02020603050405020304" charset="0"/>
                <a:ea typeface="宋体" panose="02010600030101010101" pitchFamily="2" charset="-122"/>
              </a:rPr>
              <a:t>ab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p>
          <a:p>
            <a:pPr algn="just">
              <a:buNone/>
            </a:pPr>
            <a:r>
              <a:rPr lang="en-US" altLang="zh-CN" sz="2800" b="1" dirty="0">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 =L(a</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b</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 </a:t>
            </a:r>
            <a:r>
              <a:rPr lang="en-US" altLang="zh-CN" sz="2800" b="1" dirty="0">
                <a:ea typeface="宋体" panose="02010600030101010101" pitchFamily="2" charset="-122"/>
              </a:rPr>
              <a:t>  </a:t>
            </a:r>
            <a:endParaRPr lang="en-US" altLang="zh-CN"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14</a:t>
            </a:fld>
            <a:endParaRPr lang="zh-CN"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6" name="标题 45670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6707" name="文本占位符 456706"/>
          <p:cNvSpPr>
            <a:spLocks noGrp="1"/>
          </p:cNvSpPr>
          <p:nvPr>
            <p:ph type="body" idx="1"/>
          </p:nvPr>
        </p:nvSpPr>
        <p:spPr>
          <a:xfrm>
            <a:off x="457200" y="1524000"/>
            <a:ext cx="8229600" cy="4267200"/>
          </a:xfrm>
        </p:spPr>
        <p:txBody>
          <a:bodyPr/>
          <a:lstStyle/>
          <a:p>
            <a:pPr>
              <a:lnSpc>
                <a:spcPct val="90000"/>
              </a:lnSpc>
            </a:pPr>
            <a:r>
              <a:rPr lang="en-US" altLang="zh-CN" sz="2800" b="1" dirty="0">
                <a:latin typeface="宋体" panose="02010600030101010101" pitchFamily="2" charset="-122"/>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是正则代换</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则</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⑴</a:t>
            </a:r>
            <a:r>
              <a:rPr lang="en-US" altLang="zh-CN" sz="2800" b="1" dirty="0">
                <a:latin typeface="Times New Roman" panose="02020603050405020304" charset="0"/>
                <a:ea typeface="宋体" panose="02010600030101010101" pitchFamily="2" charset="-122"/>
              </a:rPr>
              <a:t> f(</a:t>
            </a:r>
            <a:r>
              <a:rPr lang="en-US" altLang="zh-CN" sz="2800" b="1" i="1" dirty="0" err="1">
                <a:latin typeface="宋体" panose="02010600030101010101" pitchFamily="2" charset="-122"/>
                <a:ea typeface="宋体" panose="02010600030101010101" pitchFamily="2" charset="-122"/>
              </a:rPr>
              <a:t>Φ</a:t>
            </a:r>
            <a:r>
              <a:rPr lang="en-US" altLang="zh-CN" sz="2800" b="1" dirty="0">
                <a:latin typeface="Times New Roman" panose="02020603050405020304" charset="0"/>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Φ</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⑵</a:t>
            </a:r>
            <a:r>
              <a:rPr lang="en-US" altLang="zh-CN" sz="2800" b="1" dirty="0">
                <a:latin typeface="Times New Roman" panose="02020603050405020304" charset="0"/>
                <a:ea typeface="宋体" panose="02010600030101010101" pitchFamily="2" charset="-122"/>
              </a:rPr>
              <a:t> f(</a:t>
            </a:r>
            <a:r>
              <a:rPr lang="en-US" altLang="zh-CN" sz="2800" b="1" dirty="0" err="1">
                <a:latin typeface="宋体" panose="02010600030101010101" pitchFamily="2" charset="-122"/>
                <a:ea typeface="宋体" panose="02010600030101010101" pitchFamily="2" charset="-122"/>
              </a:rPr>
              <a:t>ε</a:t>
            </a:r>
            <a:r>
              <a:rPr lang="en-US" altLang="zh-CN" sz="2800" b="1" dirty="0">
                <a:latin typeface="Times New Roman" panose="02020603050405020304" charset="0"/>
                <a:ea typeface="宋体" panose="02010600030101010101" pitchFamily="2" charset="-122"/>
              </a:rPr>
              <a:t>)=</a:t>
            </a:r>
            <a:r>
              <a:rPr lang="en-US" altLang="zh-CN" sz="2800" b="1" dirty="0" err="1">
                <a:latin typeface="宋体" panose="02010600030101010101" pitchFamily="2" charset="-122"/>
                <a:ea typeface="宋体" panose="02010600030101010101" pitchFamily="2" charset="-122"/>
              </a:rPr>
              <a:t>ε</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⑶</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对于</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dirty="0">
                <a:latin typeface="Times New Roman" panose="02020603050405020304" charset="0"/>
                <a:ea typeface="宋体" panose="02010600030101010101" pitchFamily="2" charset="-122"/>
              </a:rPr>
              <a:t>a</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f(a)</a:t>
            </a:r>
            <a:r>
              <a:rPr lang="zh-CN" altLang="en-US" sz="2800" b="1" dirty="0">
                <a:latin typeface="宋体" panose="02010600030101010101" pitchFamily="2" charset="-122"/>
                <a:ea typeface="宋体" panose="02010600030101010101" pitchFamily="2" charset="-122"/>
              </a:rPr>
              <a:t>是</a:t>
            </a:r>
            <a:r>
              <a:rPr lang="en-US" altLang="zh-CN" sz="2800" b="1" dirty="0">
                <a:latin typeface="宋体" panose="02010600030101010101" pitchFamily="2" charset="-122"/>
                <a:ea typeface="宋体" panose="02010600030101010101" pitchFamily="2" charset="-122"/>
              </a:rPr>
              <a:t>Δ</a:t>
            </a:r>
            <a:r>
              <a:rPr lang="zh-CN" altLang="en-US" sz="2800" b="1" dirty="0">
                <a:latin typeface="宋体" panose="02010600030101010101" pitchFamily="2" charset="-122"/>
                <a:ea typeface="宋体" panose="02010600030101010101" pitchFamily="2" charset="-122"/>
              </a:rPr>
              <a:t>上的</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⑷</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如果</a:t>
            </a:r>
            <a:r>
              <a:rPr lang="en-US" altLang="zh-CN" sz="2800" b="1" dirty="0">
                <a:latin typeface="Times New Roman" panose="02020603050405020304" charset="0"/>
                <a:ea typeface="宋体" panose="02010600030101010101" pitchFamily="2" charset="-122"/>
              </a:rPr>
              <a:t>r</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s</a:t>
            </a:r>
            <a:r>
              <a:rPr lang="zh-CN" altLang="en-US" sz="2800" b="1" dirty="0">
                <a:latin typeface="宋体" panose="02010600030101010101" pitchFamily="2" charset="-122"/>
                <a:ea typeface="宋体" panose="02010600030101010101" pitchFamily="2" charset="-122"/>
              </a:rPr>
              <a:t>是</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上的</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，则</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smtClean="0">
                <a:latin typeface="Times New Roman" panose="02020603050405020304" charset="0"/>
                <a:ea typeface="宋体" panose="02010600030101010101" pitchFamily="2" charset="-122"/>
              </a:rPr>
              <a:t>f</a:t>
            </a:r>
            <a:r>
              <a:rPr lang="en-US" altLang="zh-CN" sz="2800" b="1" dirty="0">
                <a:latin typeface="Times New Roman" panose="02020603050405020304" charset="0"/>
                <a:ea typeface="宋体" panose="02010600030101010101" pitchFamily="2" charset="-122"/>
              </a:rPr>
              <a:t>(</a:t>
            </a:r>
            <a:r>
              <a:rPr lang="en-US" altLang="zh-CN" sz="2800" b="1" dirty="0" err="1">
                <a:latin typeface="Times New Roman" panose="02020603050405020304" charset="0"/>
                <a:ea typeface="宋体" panose="02010600030101010101" pitchFamily="2" charset="-122"/>
              </a:rPr>
              <a:t>r+s</a:t>
            </a:r>
            <a:r>
              <a:rPr lang="en-US" altLang="zh-CN" sz="2800" b="1" dirty="0">
                <a:latin typeface="Times New Roman" panose="02020603050405020304" charset="0"/>
                <a:ea typeface="宋体" panose="02010600030101010101" pitchFamily="2" charset="-122"/>
              </a:rPr>
              <a:t>)=f(r)+f(s)</a:t>
            </a:r>
          </a:p>
          <a:p>
            <a:pPr algn="just">
              <a:lnSpc>
                <a:spcPct val="90000"/>
              </a:lnSpc>
              <a:buNone/>
            </a:pPr>
            <a:r>
              <a:rPr lang="en-US" altLang="zh-CN" sz="2800" b="1" dirty="0">
                <a:latin typeface="Times New Roman" panose="02020603050405020304" charset="0"/>
                <a:ea typeface="宋体" panose="02010600030101010101" pitchFamily="2" charset="-122"/>
              </a:rPr>
              <a:t>	     f(</a:t>
            </a:r>
            <a:r>
              <a:rPr lang="en-US" altLang="zh-CN" sz="2800" b="1" dirty="0" err="1">
                <a:latin typeface="Times New Roman" panose="02020603050405020304" charset="0"/>
                <a:ea typeface="宋体" panose="02010600030101010101" pitchFamily="2" charset="-122"/>
              </a:rPr>
              <a:t>rs</a:t>
            </a:r>
            <a:r>
              <a:rPr lang="en-US" altLang="zh-CN" sz="2800" b="1" dirty="0">
                <a:latin typeface="Times New Roman" panose="02020603050405020304" charset="0"/>
                <a:ea typeface="宋体" panose="02010600030101010101" pitchFamily="2" charset="-122"/>
              </a:rPr>
              <a:t>)=f(r)f(s)</a:t>
            </a:r>
          </a:p>
          <a:p>
            <a:pPr algn="just">
              <a:lnSpc>
                <a:spcPct val="90000"/>
              </a:lnSpc>
              <a:buNone/>
            </a:pPr>
            <a:r>
              <a:rPr lang="en-US" altLang="zh-CN" sz="2800" b="1" dirty="0">
                <a:latin typeface="Times New Roman" panose="02020603050405020304" charset="0"/>
                <a:ea typeface="宋体" panose="02010600030101010101" pitchFamily="2" charset="-122"/>
              </a:rPr>
              <a:t>	     f(r</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)=f(r)</a:t>
            </a:r>
            <a:r>
              <a:rPr lang="en-US" altLang="zh-CN" sz="2800" b="1" baseline="30000" dirty="0">
                <a:latin typeface="Times New Roman" panose="02020603050405020304" charset="0"/>
                <a:ea typeface="宋体" panose="02010600030101010101" pitchFamily="2" charset="-122"/>
              </a:rPr>
              <a:t>*</a:t>
            </a:r>
            <a:endParaRPr lang="en-US" altLang="zh-CN" sz="2800" b="1" dirty="0">
              <a:latin typeface="Times New Roman" panose="02020603050405020304" charset="0"/>
              <a:ea typeface="宋体" panose="02010600030101010101" pitchFamily="2" charset="-122"/>
            </a:endParaRPr>
          </a:p>
          <a:p>
            <a:pPr>
              <a:lnSpc>
                <a:spcPct val="90000"/>
              </a:lnSpc>
              <a:buNone/>
            </a:pPr>
            <a:r>
              <a:rPr lang="en-US" altLang="zh-CN" sz="2800" b="1" dirty="0">
                <a:latin typeface="宋体" panose="02010600030101010101" pitchFamily="2" charset="-122"/>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是</a:t>
            </a:r>
            <a:r>
              <a:rPr lang="en-US" altLang="zh-CN" sz="2800" b="1" dirty="0">
                <a:latin typeface="宋体" panose="02010600030101010101" pitchFamily="2" charset="-122"/>
                <a:ea typeface="宋体" panose="02010600030101010101" pitchFamily="2" charset="-122"/>
              </a:rPr>
              <a:t>Δ</a:t>
            </a:r>
            <a:r>
              <a:rPr lang="zh-CN" altLang="en-US" sz="2800" b="1" dirty="0">
                <a:latin typeface="宋体" panose="02010600030101010101" pitchFamily="2" charset="-122"/>
                <a:ea typeface="宋体" panose="02010600030101010101" pitchFamily="2" charset="-122"/>
              </a:rPr>
              <a:t>上的</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a:t>
            </a:r>
            <a:r>
              <a:rPr lang="zh-CN" altLang="en-US" sz="2800" b="1" dirty="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15</a:t>
            </a:fld>
            <a:endParaRPr lang="zh-CN"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标题 457729"/>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7731" name="文本占位符 457730"/>
          <p:cNvSpPr>
            <a:spLocks noGrp="1"/>
          </p:cNvSpPr>
          <p:nvPr>
            <p:ph type="body" idx="1"/>
          </p:nvPr>
        </p:nvSpPr>
        <p:spPr>
          <a:xfrm>
            <a:off x="457200" y="1600200"/>
            <a:ext cx="5791200" cy="533400"/>
          </a:xfrm>
        </p:spPr>
        <p:txBody>
          <a:bodyPr/>
          <a:lstStyle/>
          <a:p>
            <a:pPr>
              <a:lnSpc>
                <a:spcPct val="90000"/>
              </a:lnSpc>
              <a:buNone/>
            </a:pPr>
            <a:r>
              <a:rPr lang="zh-CN" altLang="en-US" b="1" dirty="0">
                <a:ea typeface="黑体" panose="02010609060101010101" pitchFamily="2" charset="-122"/>
              </a:rPr>
              <a:t>定理 </a:t>
            </a:r>
            <a:r>
              <a:rPr lang="en-US" altLang="zh-CN" b="1" dirty="0">
                <a:ea typeface="黑体" panose="02010609060101010101" pitchFamily="2" charset="-122"/>
              </a:rPr>
              <a:t>5-4</a:t>
            </a:r>
            <a:r>
              <a:rPr lang="en-US" altLang="zh-CN"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是</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上的一个</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a:t>
            </a:r>
            <a:r>
              <a:rPr lang="en-US" altLang="zh-CN">
                <a:latin typeface="Times New Roman" panose="02020603050405020304" charset="0"/>
                <a:ea typeface="宋体" panose="02010600030101010101" pitchFamily="2" charset="-122"/>
              </a:rPr>
              <a:t> </a:t>
            </a:r>
          </a:p>
        </p:txBody>
      </p:sp>
      <p:graphicFrame>
        <p:nvGraphicFramePr>
          <p:cNvPr id="457732" name="对象 457731"/>
          <p:cNvGraphicFramePr>
            <a:graphicFrameLocks noChangeAspect="1"/>
          </p:cNvGraphicFramePr>
          <p:nvPr/>
        </p:nvGraphicFramePr>
        <p:xfrm>
          <a:off x="2590800" y="2209800"/>
          <a:ext cx="1966913" cy="688975"/>
        </p:xfrm>
        <a:graphic>
          <a:graphicData uri="http://schemas.openxmlformats.org/presentationml/2006/ole">
            <p:oleObj spid="_x0000_s9224" r:id="rId3" imgW="736280" imgH="253890" progId="">
              <p:embed/>
            </p:oleObj>
          </a:graphicData>
        </a:graphic>
      </p:graphicFrame>
      <p:sp>
        <p:nvSpPr>
          <p:cNvPr id="457733" name="矩形 457732"/>
          <p:cNvSpPr/>
          <p:nvPr/>
        </p:nvSpPr>
        <p:spPr>
          <a:xfrm>
            <a:off x="533400" y="3048000"/>
            <a:ext cx="8077200" cy="2667000"/>
          </a:xfrm>
          <a:prstGeom prst="rect">
            <a:avLst/>
          </a:prstGeom>
          <a:noFill/>
          <a:ln w="9525">
            <a:noFill/>
          </a:ln>
        </p:spPr>
        <p:txBody>
          <a:bodyPr/>
          <a:lstStyle/>
          <a:p>
            <a:pPr lvl="0" indent="387350">
              <a:lnSpc>
                <a:spcPct val="90000"/>
              </a:lnSpc>
              <a:spcBef>
                <a:spcPct val="20000"/>
              </a:spcBef>
              <a:buClr>
                <a:srgbClr val="000000"/>
              </a:buClr>
            </a:pPr>
            <a:r>
              <a:rPr lang="zh-CN" altLang="en-US" sz="3200" b="1" dirty="0">
                <a:effectLst>
                  <a:outerShdw blurRad="38100" dist="38100" dir="2700000">
                    <a:srgbClr val="C0C0C0"/>
                  </a:outerShdw>
                </a:effectLst>
                <a:latin typeface="宋体" panose="02010600030101010101" pitchFamily="2" charset="-122"/>
                <a:ea typeface="宋体" panose="02010600030101010101" pitchFamily="2" charset="-122"/>
              </a:rPr>
              <a:t>是正则代换，则</a:t>
            </a:r>
            <a:r>
              <a:rPr lang="en-US" altLang="zh-CN" sz="3200" b="1">
                <a:effectLst>
                  <a:outerShdw blurRad="38100" dist="38100" dir="2700000">
                    <a:srgbClr val="C0C0C0"/>
                  </a:outerShdw>
                </a:effectLst>
                <a:latin typeface="Times New Roman" panose="02020603050405020304" charset="0"/>
                <a:ea typeface="宋体" panose="02010600030101010101" pitchFamily="2" charset="-122"/>
              </a:rPr>
              <a:t>f(L)</a:t>
            </a:r>
            <a:r>
              <a:rPr lang="zh-CN" altLang="en-US" sz="3200" b="1" dirty="0">
                <a:effectLst>
                  <a:outerShdw blurRad="38100" dist="38100" dir="2700000">
                    <a:srgbClr val="C0C0C0"/>
                  </a:outerShdw>
                </a:effectLst>
                <a:latin typeface="宋体" panose="02010600030101010101" pitchFamily="2" charset="-122"/>
                <a:ea typeface="宋体" panose="02010600030101010101" pitchFamily="2" charset="-122"/>
              </a:rPr>
              <a:t>也是</a:t>
            </a:r>
            <a:r>
              <a:rPr lang="zh-CN" altLang="en-US" sz="3200" b="1" dirty="0">
                <a:effectLst>
                  <a:outerShdw blurRad="38100" dist="38100" dir="2700000">
                    <a:srgbClr val="C0C0C0"/>
                  </a:outerShdw>
                </a:effectLst>
                <a:latin typeface="Times New Roman" panose="02020603050405020304" charset="0"/>
                <a:ea typeface="宋体" panose="02010600030101010101" pitchFamily="2" charset="-122"/>
              </a:rPr>
              <a:t> </a:t>
            </a:r>
            <a:r>
              <a:rPr lang="en-US" altLang="zh-CN" sz="3200" b="1">
                <a:effectLst>
                  <a:outerShdw blurRad="38100" dist="38100" dir="2700000">
                    <a:srgbClr val="C0C0C0"/>
                  </a:outerShdw>
                </a:effectLst>
                <a:latin typeface="Times New Roman" panose="02020603050405020304" charset="0"/>
                <a:ea typeface="宋体" panose="02010600030101010101" pitchFamily="2" charset="-122"/>
              </a:rPr>
              <a:t>RL</a:t>
            </a:r>
            <a:r>
              <a:rPr lang="zh-CN" altLang="en-US" sz="3200" b="1">
                <a:effectLst>
                  <a:outerShdw blurRad="38100" dist="38100" dir="2700000">
                    <a:srgbClr val="C0C0C0"/>
                  </a:outerShdw>
                </a:effectLst>
                <a:latin typeface="Times New Roman" panose="02020603050405020304" charset="0"/>
                <a:ea typeface="宋体" panose="02010600030101010101" pitchFamily="2" charset="-122"/>
              </a:rPr>
              <a:t>。</a:t>
            </a:r>
          </a:p>
          <a:p>
            <a:pPr lvl="0" indent="387350">
              <a:lnSpc>
                <a:spcPct val="90000"/>
              </a:lnSpc>
              <a:spcBef>
                <a:spcPct val="20000"/>
              </a:spcBef>
              <a:buClr>
                <a:srgbClr val="000000"/>
              </a:buClr>
            </a:pPr>
            <a:r>
              <a:rPr lang="zh-CN" altLang="en-US" sz="3200" b="1" dirty="0">
                <a:solidFill>
                  <a:schemeClr val="tx2"/>
                </a:solidFill>
                <a:latin typeface="Times New Roman" panose="02020603050405020304" charset="0"/>
                <a:ea typeface="宋体" panose="02010600030101010101" pitchFamily="2" charset="-122"/>
              </a:rPr>
              <a:t>证明：</a:t>
            </a:r>
          </a:p>
          <a:p>
            <a:pPr lvl="0" indent="387350">
              <a:lnSpc>
                <a:spcPct val="90000"/>
              </a:lnSpc>
              <a:spcBef>
                <a:spcPct val="20000"/>
              </a:spcBef>
              <a:buClr>
                <a:srgbClr val="000000"/>
              </a:buClr>
            </a:pPr>
            <a:r>
              <a:rPr lang="zh-CN" altLang="en-US" sz="3200" b="1" dirty="0">
                <a:latin typeface="Times New Roman" panose="02020603050405020304" charset="0"/>
                <a:ea typeface="宋体" panose="02010600030101010101" pitchFamily="2" charset="-122"/>
              </a:rPr>
              <a:t>描述工具：</a:t>
            </a:r>
            <a:r>
              <a:rPr lang="en-US" altLang="zh-CN" sz="3200" b="1">
                <a:latin typeface="Times New Roman" panose="02020603050405020304" charset="0"/>
                <a:ea typeface="宋体" panose="02010600030101010101" pitchFamily="2" charset="-122"/>
              </a:rPr>
              <a:t>RE</a:t>
            </a:r>
            <a:r>
              <a:rPr lang="zh-CN" altLang="en-US" sz="3200" b="1">
                <a:latin typeface="Times New Roman" panose="02020603050405020304" charset="0"/>
                <a:ea typeface="宋体" panose="02010600030101010101" pitchFamily="2" charset="-122"/>
              </a:rPr>
              <a:t>。</a:t>
            </a:r>
          </a:p>
          <a:p>
            <a:pPr lvl="0" indent="387350">
              <a:lnSpc>
                <a:spcPct val="90000"/>
              </a:lnSpc>
              <a:spcBef>
                <a:spcPct val="20000"/>
              </a:spcBef>
              <a:buClr>
                <a:srgbClr val="000000"/>
              </a:buClr>
            </a:pPr>
            <a:r>
              <a:rPr lang="zh-CN" altLang="en-US" sz="3200" b="1">
                <a:latin typeface="宋体" panose="02010600030101010101" pitchFamily="2" charset="-122"/>
                <a:ea typeface="宋体" panose="02010600030101010101" pitchFamily="2" charset="-122"/>
              </a:rPr>
              <a:t>对</a:t>
            </a:r>
            <a:r>
              <a:rPr lang="en-US" altLang="zh-CN" sz="3200" b="1">
                <a:latin typeface="Times New Roman" panose="02020603050405020304" charset="0"/>
                <a:ea typeface="宋体" panose="02010600030101010101" pitchFamily="2" charset="-122"/>
              </a:rPr>
              <a:t>r</a:t>
            </a:r>
            <a:r>
              <a:rPr lang="zh-CN" altLang="en-US" sz="3200" b="1" dirty="0">
                <a:latin typeface="宋体" panose="02010600030101010101" pitchFamily="2" charset="-122"/>
                <a:ea typeface="宋体" panose="02010600030101010101" pitchFamily="2" charset="-122"/>
              </a:rPr>
              <a:t>中运算符的个数</a:t>
            </a:r>
            <a:r>
              <a:rPr lang="en-US" altLang="zh-CN" sz="3200" b="1">
                <a:latin typeface="Times New Roman" panose="02020603050405020304" charset="0"/>
                <a:ea typeface="宋体" panose="02010600030101010101" pitchFamily="2" charset="-122"/>
              </a:rPr>
              <a:t>n</a:t>
            </a:r>
            <a:r>
              <a:rPr lang="zh-CN" altLang="en-US" sz="3200" b="1" dirty="0">
                <a:latin typeface="宋体" panose="02010600030101010101" pitchFamily="2" charset="-122"/>
                <a:ea typeface="宋体" panose="02010600030101010101" pitchFamily="2" charset="-122"/>
              </a:rPr>
              <a:t>施以归纳，证明</a:t>
            </a:r>
            <a:r>
              <a:rPr lang="en-US" altLang="zh-CN" sz="3200" b="1">
                <a:latin typeface="Times New Roman" panose="02020603050405020304" charset="0"/>
                <a:ea typeface="宋体" panose="02010600030101010101" pitchFamily="2" charset="-122"/>
              </a:rPr>
              <a:t>f(r)</a:t>
            </a:r>
            <a:r>
              <a:rPr lang="zh-CN" altLang="en-US" sz="3200" b="1" dirty="0">
                <a:latin typeface="宋体" panose="02010600030101010101" pitchFamily="2" charset="-122"/>
                <a:ea typeface="宋体" panose="02010600030101010101" pitchFamily="2" charset="-122"/>
              </a:rPr>
              <a:t>是表示</a:t>
            </a:r>
            <a:r>
              <a:rPr lang="en-US" altLang="zh-CN" sz="3200" b="1">
                <a:latin typeface="Times New Roman" panose="02020603050405020304" charset="0"/>
                <a:ea typeface="宋体" panose="02010600030101010101" pitchFamily="2" charset="-122"/>
              </a:rPr>
              <a:t>f(L)</a:t>
            </a:r>
            <a:r>
              <a:rPr lang="zh-CN" altLang="en-US" sz="3200" b="1">
                <a:latin typeface="宋体" panose="02010600030101010101" pitchFamily="2" charset="-122"/>
                <a:ea typeface="宋体" panose="02010600030101010101" pitchFamily="2" charset="-122"/>
              </a:rPr>
              <a:t>的</a:t>
            </a:r>
            <a:r>
              <a:rPr lang="en-US" altLang="zh-CN" sz="3200" b="1">
                <a:latin typeface="Times New Roman" panose="02020603050405020304" charset="0"/>
                <a:ea typeface="宋体" panose="02010600030101010101" pitchFamily="2" charset="-122"/>
              </a:rPr>
              <a:t>RE</a:t>
            </a:r>
            <a:r>
              <a:rPr lang="zh-CN" altLang="en-US" sz="3200" b="1">
                <a:latin typeface="Times New Roman" panose="02020603050405020304" charset="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16</a:t>
            </a:fld>
            <a:endParaRPr lang="zh-C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标题 45875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8755" name="文本占位符 458754"/>
          <p:cNvSpPr>
            <a:spLocks noGrp="1"/>
          </p:cNvSpPr>
          <p:nvPr>
            <p:ph type="body" idx="1"/>
          </p:nvPr>
        </p:nvSpPr>
        <p:spPr/>
        <p:txBody>
          <a:bodyPr/>
          <a:lstStyle/>
          <a:p>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n=0</a:t>
            </a:r>
            <a:r>
              <a:rPr lang="zh-CN" altLang="en-US" b="1" dirty="0">
                <a:latin typeface="宋体" panose="02010600030101010101" pitchFamily="2" charset="-122"/>
                <a:ea typeface="宋体" panose="02010600030101010101" pitchFamily="2" charset="-122"/>
              </a:rPr>
              <a:t>时</a:t>
            </a:r>
            <a:r>
              <a:rPr lang="zh-CN" altLang="en-US" b="1" dirty="0">
                <a:ea typeface="宋体" panose="02010600030101010101" pitchFamily="2" charset="-122"/>
              </a:rPr>
              <a:t>，结论成立。</a:t>
            </a:r>
          </a:p>
          <a:p>
            <a:r>
              <a:rPr lang="zh-CN" altLang="en-US" b="1" dirty="0">
                <a:latin typeface="宋体" panose="02010600030101010101" pitchFamily="2" charset="-122"/>
                <a:ea typeface="宋体" panose="02010600030101010101" pitchFamily="2" charset="-122"/>
              </a:rPr>
              <a:t>当</a:t>
            </a:r>
            <a:r>
              <a:rPr lang="en-US" altLang="zh-CN" b="1">
                <a:latin typeface="Times New Roman" panose="02020603050405020304" charset="0"/>
                <a:ea typeface="Times New Roman" panose="02020603050405020304" charset="0"/>
              </a:rPr>
              <a:t>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k</a:t>
            </a:r>
            <a:r>
              <a:rPr lang="zh-CN" altLang="en-US" b="1" dirty="0">
                <a:latin typeface="宋体" panose="02010600030101010101" pitchFamily="2" charset="-122"/>
                <a:ea typeface="宋体" panose="02010600030101010101" pitchFamily="2" charset="-122"/>
              </a:rPr>
              <a:t>时定理成立</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即当</a:t>
            </a:r>
            <a:r>
              <a:rPr lang="en-US" altLang="zh-CN" b="1" dirty="0">
                <a:latin typeface="宋体" panose="02010600030101010101" pitchFamily="2" charset="-122"/>
                <a:ea typeface="宋体" panose="02010600030101010101" pitchFamily="2" charset="-122"/>
              </a:rPr>
              <a:t>r</a:t>
            </a:r>
            <a:r>
              <a:rPr lang="zh-CN" altLang="en-US" b="1" dirty="0">
                <a:latin typeface="宋体" panose="02010600030101010101" pitchFamily="2" charset="-122"/>
                <a:ea typeface="宋体" panose="02010600030101010101" pitchFamily="2" charset="-122"/>
              </a:rPr>
              <a:t>中运算符的个数不大于</a:t>
            </a:r>
            <a:r>
              <a:rPr lang="en-US" altLang="zh-CN" b="1" dirty="0">
                <a:latin typeface="宋体" panose="02010600030101010101" pitchFamily="2" charset="-122"/>
                <a:ea typeface="宋体" panose="02010600030101010101" pitchFamily="2" charset="-122"/>
              </a:rPr>
              <a:t>k</a:t>
            </a:r>
            <a:r>
              <a:rPr lang="zh-CN" altLang="en-US" b="1" dirty="0">
                <a:latin typeface="宋体" panose="02010600030101010101" pitchFamily="2" charset="-122"/>
                <a:ea typeface="宋体" panose="02010600030101010101" pitchFamily="2" charset="-122"/>
              </a:rPr>
              <a:t>时：</a:t>
            </a:r>
            <a:r>
              <a:rPr lang="en-US" altLang="zh-CN" b="1">
                <a:latin typeface="宋体" panose="02010600030101010101" pitchFamily="2" charset="-122"/>
                <a:ea typeface="宋体" panose="02010600030101010101" pitchFamily="2" charset="-122"/>
              </a:rPr>
              <a:t>f(L(r)) = L(f(r))</a:t>
            </a:r>
            <a:r>
              <a:rPr lang="zh-CN" altLang="en-US" b="1">
                <a:latin typeface="宋体" panose="02010600030101010101" pitchFamily="2" charset="-122"/>
                <a:ea typeface="宋体" panose="02010600030101010101" pitchFamily="2" charset="-122"/>
              </a:rPr>
              <a:t>。 </a:t>
            </a:r>
            <a:endParaRPr lang="zh-CN" altLang="en-US" b="1">
              <a:ea typeface="宋体" panose="02010600030101010101" pitchFamily="2" charset="-122"/>
            </a:endParaRPr>
          </a:p>
          <a:p>
            <a:r>
              <a:rPr lang="zh-CN" altLang="en-US" b="1" dirty="0">
                <a:ea typeface="宋体" panose="02010600030101010101" pitchFamily="2" charset="-122"/>
              </a:rPr>
              <a:t>当</a:t>
            </a:r>
            <a:r>
              <a:rPr lang="en-US" altLang="zh-CN" b="1" dirty="0">
                <a:ea typeface="宋体" panose="02010600030101010101" pitchFamily="2" charset="-122"/>
              </a:rPr>
              <a:t>n=k+1</a:t>
            </a:r>
            <a:r>
              <a:rPr lang="zh-CN" altLang="en-US" b="1" dirty="0">
                <a:ea typeface="宋体" panose="02010600030101010101" pitchFamily="2" charset="-122"/>
              </a:rPr>
              <a:t>时，</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17</a:t>
            </a:fld>
            <a:endParaRPr lang="zh-CN"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标题 45977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59779" name="文本占位符 459778"/>
          <p:cNvSpPr>
            <a:spLocks noGrp="1"/>
          </p:cNvSpPr>
          <p:nvPr>
            <p:ph type="body" idx="1"/>
          </p:nvPr>
        </p:nvSpPr>
        <p:spPr/>
        <p:txBody>
          <a:bodyPr/>
          <a:lstStyle/>
          <a:p>
            <a:pPr algn="just">
              <a:lnSpc>
                <a:spcPct val="90000"/>
              </a:lnSpc>
              <a:buNone/>
            </a:pPr>
            <a:r>
              <a:rPr lang="en-US" altLang="zh-CN" sz="2800" b="1" dirty="0">
                <a:latin typeface="宋体" panose="02010600030101010101" pitchFamily="2" charset="-122"/>
                <a:ea typeface="宋体" panose="02010600030101010101" pitchFamily="2" charset="-122"/>
              </a:rPr>
              <a:t>⑴</a:t>
            </a:r>
            <a:r>
              <a:rPr lang="en-US" altLang="zh-CN" sz="2800" b="1" dirty="0">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r=r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2</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algn="just">
              <a:lnSpc>
                <a:spcPct val="90000"/>
              </a:lnSpc>
              <a:buNone/>
            </a:pPr>
            <a:r>
              <a:rPr lang="zh-CN" altLang="en-US" sz="2800" b="1">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f(L)=f(L(r))</a:t>
            </a:r>
          </a:p>
          <a:p>
            <a:pPr algn="just">
              <a:lnSpc>
                <a:spcPct val="90000"/>
              </a:lnSpc>
              <a:buNone/>
            </a:pPr>
            <a:r>
              <a:rPr lang="en-US" altLang="zh-CN" sz="2800" b="1">
                <a:latin typeface="Times New Roman" panose="02020603050405020304" charset="0"/>
                <a:ea typeface="Times New Roman" panose="02020603050405020304" charset="0"/>
              </a:rPr>
              <a:t>           =f(L(r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a:t>
            </a:r>
          </a:p>
          <a:p>
            <a:pPr algn="just">
              <a:lnSpc>
                <a:spcPct val="90000"/>
              </a:lnSpc>
              <a:buNone/>
            </a:pPr>
            <a:r>
              <a:rPr lang="en-US" altLang="zh-CN" sz="2800" b="1">
                <a:latin typeface="Times New Roman" panose="02020603050405020304" charset="0"/>
                <a:ea typeface="Times New Roman" panose="02020603050405020304" charset="0"/>
              </a:rPr>
              <a:t>           =f(L(r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a:latin typeface="Times New Roman" panose="02020603050405020304" charset="0"/>
                <a:ea typeface="Times New Roman" panose="02020603050405020304" charset="0"/>
              </a:rPr>
              <a:t>=</a:t>
            </a:r>
            <a:r>
              <a:rPr lang="en-US" altLang="zh-CN" sz="2800" b="1">
                <a:latin typeface="Times New Roman" panose="02020603050405020304" charset="0"/>
                <a:ea typeface="Times New Roman" panose="02020603050405020304" charset="0"/>
              </a:rPr>
              <a:t>f(L(r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f(L(r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	</a:t>
            </a:r>
            <a:r>
              <a:rPr lang="zh-CN" altLang="en-US" sz="2800" b="1" dirty="0">
                <a:latin typeface="宋体" panose="02010600030101010101" pitchFamily="2" charset="-122"/>
                <a:ea typeface="宋体" panose="02010600030101010101" pitchFamily="2" charset="-122"/>
              </a:rPr>
              <a:t>正则代换的定义</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a:latin typeface="Times New Roman" panose="02020603050405020304" charset="0"/>
                <a:ea typeface="Times New Roman" panose="02020603050405020304" charset="0"/>
              </a:rPr>
              <a:t>=</a:t>
            </a:r>
            <a:r>
              <a:rPr lang="en-US" altLang="zh-CN" sz="2800" b="1">
                <a:latin typeface="Times New Roman" panose="02020603050405020304" charset="0"/>
                <a:ea typeface="Times New Roman" panose="02020603050405020304" charset="0"/>
              </a:rPr>
              <a:t>L(f(r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 (f (r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	</a:t>
            </a:r>
            <a:r>
              <a:rPr lang="zh-CN" altLang="en-US" sz="2800" b="1" dirty="0">
                <a:latin typeface="宋体" panose="02010600030101010101" pitchFamily="2" charset="-122"/>
                <a:ea typeface="宋体" panose="02010600030101010101" pitchFamily="2" charset="-122"/>
              </a:rPr>
              <a:t>归纳假设 </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a:latin typeface="Times New Roman" panose="02020603050405020304" charset="0"/>
                <a:ea typeface="Times New Roman" panose="02020603050405020304" charset="0"/>
              </a:rPr>
              <a:t>=</a:t>
            </a:r>
            <a:r>
              <a:rPr lang="en-US" altLang="zh-CN" sz="2800" b="1">
                <a:latin typeface="Times New Roman" panose="02020603050405020304" charset="0"/>
                <a:ea typeface="Times New Roman" panose="02020603050405020304" charset="0"/>
              </a:rPr>
              <a:t>L(f(r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)+f (r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a:latin typeface="Times New Roman" panose="02020603050405020304" charset="0"/>
                <a:ea typeface="Times New Roman" panose="02020603050405020304" charset="0"/>
              </a:rPr>
              <a:t>=</a:t>
            </a:r>
            <a:r>
              <a:rPr lang="en-US" altLang="zh-CN" sz="2800" b="1">
                <a:latin typeface="Times New Roman" panose="02020603050405020304" charset="0"/>
                <a:ea typeface="Times New Roman" panose="02020603050405020304" charset="0"/>
              </a:rPr>
              <a:t>L(f(r</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2</a:t>
            </a:r>
            <a:r>
              <a:rPr lang="en-US" altLang="zh-CN" sz="2800" b="1">
                <a:latin typeface="Times New Roman" panose="02020603050405020304" charset="0"/>
                <a:ea typeface="Times New Roman" panose="02020603050405020304" charset="0"/>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的正则代换的定义</a:t>
            </a: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a:latin typeface="Times New Roman" panose="02020603050405020304" charset="0"/>
                <a:ea typeface="Times New Roman" panose="02020603050405020304" charset="0"/>
              </a:rPr>
              <a:t>=</a:t>
            </a:r>
            <a:r>
              <a:rPr lang="en-US" altLang="zh-CN" sz="2800" b="1">
                <a:latin typeface="Times New Roman" panose="02020603050405020304" charset="0"/>
                <a:ea typeface="Times New Roman" panose="02020603050405020304" charset="0"/>
              </a:rPr>
              <a:t>L(f(r))</a:t>
            </a:r>
            <a:endParaRPr lang="en-US" altLang="zh-CN"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18</a:t>
            </a:fld>
            <a:endParaRPr lang="zh-CN"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2" name="标题 46080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0803" name="文本占位符 460802"/>
          <p:cNvSpPr>
            <a:spLocks noGrp="1"/>
          </p:cNvSpPr>
          <p:nvPr>
            <p:ph type="body" idx="1"/>
          </p:nvPr>
        </p:nvSpPr>
        <p:spPr/>
        <p:txBody>
          <a:bodyPr/>
          <a:lstStyle/>
          <a:p>
            <a:pPr algn="just">
              <a:lnSpc>
                <a:spcPct val="90000"/>
              </a:lnSpc>
              <a:buNone/>
            </a:pPr>
            <a:r>
              <a:rPr lang="en-US" altLang="zh-CN" sz="2800" b="1" dirty="0">
                <a:latin typeface="宋体" panose="02010600030101010101" pitchFamily="2" charset="-122"/>
                <a:ea typeface="宋体" panose="02010600030101010101" pitchFamily="2" charset="-122"/>
              </a:rPr>
              <a:t>⑵ </a:t>
            </a:r>
            <a:r>
              <a:rPr lang="en-US" altLang="zh-CN" sz="2800" b="1" dirty="0">
                <a:latin typeface="Times New Roman" panose="02020603050405020304" charset="0"/>
                <a:ea typeface="宋体" panose="02010600030101010101" pitchFamily="2" charset="-122"/>
              </a:rPr>
              <a:t>r=r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r</a:t>
            </a:r>
            <a:r>
              <a:rPr lang="en-US" altLang="zh-CN" sz="2800" b="1" baseline="-30000" dirty="0">
                <a:latin typeface="Times New Roman" panose="02020603050405020304" charset="0"/>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f(L)=f(L(r))</a:t>
            </a:r>
          </a:p>
          <a:p>
            <a:pPr algn="just">
              <a:lnSpc>
                <a:spcPct val="90000"/>
              </a:lnSpc>
              <a:buNone/>
            </a:pPr>
            <a:r>
              <a:rPr lang="en-US" altLang="zh-CN" sz="2800" b="1" dirty="0">
                <a:latin typeface="Times New Roman" panose="02020603050405020304" charset="0"/>
                <a:ea typeface="宋体" panose="02010600030101010101" pitchFamily="2" charset="-122"/>
              </a:rPr>
              <a:t>            =f(L(r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a:t>
            </a:r>
          </a:p>
          <a:p>
            <a:pPr algn="just">
              <a:lnSpc>
                <a:spcPct val="90000"/>
              </a:lnSpc>
              <a:buNone/>
            </a:pPr>
            <a:r>
              <a:rPr lang="en-US" altLang="zh-CN" sz="2800" b="1" dirty="0">
                <a:latin typeface="Times New Roman" panose="02020603050405020304" charset="0"/>
                <a:ea typeface="宋体" panose="02010600030101010101" pitchFamily="2" charset="-122"/>
              </a:rPr>
              <a:t>            =f(L(r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 L(r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smtClean="0">
                <a:latin typeface="Times New Roman" panose="02020603050405020304" charset="0"/>
                <a:ea typeface="宋体" panose="02010600030101010101" pitchFamily="2" charset="-122"/>
              </a:rPr>
              <a:t>      </a:t>
            </a:r>
            <a:r>
              <a:rPr lang="en-US" altLang="zh-CN" sz="2800" b="1" dirty="0" smtClean="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f(L(r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 f(L(r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正则代换的定义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smtClean="0">
                <a:latin typeface="Times New Roman" panose="02020603050405020304" charset="0"/>
                <a:ea typeface="宋体" panose="02010600030101010101" pitchFamily="2" charset="-122"/>
              </a:rPr>
              <a:t>      </a:t>
            </a:r>
            <a:r>
              <a:rPr lang="en-US" altLang="zh-CN" sz="2800" b="1" dirty="0" smtClean="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 L (f (r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归纳假设</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smtClean="0">
                <a:latin typeface="Times New Roman" panose="02020603050405020304" charset="0"/>
                <a:ea typeface="宋体" panose="02010600030101010101" pitchFamily="2" charset="-122"/>
              </a:rPr>
              <a:t>      </a:t>
            </a:r>
            <a:r>
              <a:rPr lang="en-US" altLang="zh-CN" sz="2800" b="1" dirty="0" smtClean="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 f (r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smtClean="0">
                <a:latin typeface="Times New Roman" panose="02020603050405020304" charset="0"/>
                <a:ea typeface="宋体" panose="02010600030101010101" pitchFamily="2" charset="-122"/>
              </a:rPr>
              <a:t>      </a:t>
            </a:r>
            <a:r>
              <a:rPr lang="en-US" altLang="zh-CN" sz="2800" b="1" dirty="0" smtClean="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r</a:t>
            </a:r>
            <a:r>
              <a:rPr lang="en-US" altLang="zh-CN" sz="2800" b="1" baseline="-30000" dirty="0">
                <a:latin typeface="Times New Roman" panose="02020603050405020304" charset="0"/>
                <a:ea typeface="宋体" panose="02010600030101010101" pitchFamily="2" charset="-122"/>
              </a:rPr>
              <a:t>2</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的正则代换的定义</a:t>
            </a:r>
          </a:p>
          <a:p>
            <a:pPr algn="just">
              <a:lnSpc>
                <a:spcPct val="90000"/>
              </a:lnSpc>
              <a:buNone/>
            </a:pPr>
            <a:r>
              <a:rPr lang="zh-CN" altLang="en-US" sz="2800" b="1" dirty="0" smtClean="0">
                <a:latin typeface="Times New Roman" panose="02020603050405020304" charset="0"/>
                <a:ea typeface="宋体" panose="02010600030101010101" pitchFamily="2" charset="-122"/>
              </a:rPr>
              <a:t>      </a:t>
            </a:r>
            <a:r>
              <a:rPr lang="en-US" altLang="zh-CN" sz="2800" b="1" dirty="0" smtClean="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L(f(r))</a:t>
            </a:r>
            <a:endParaRPr lang="en-US" altLang="zh-CN" sz="2800" b="1" dirty="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19</a:t>
            </a:fld>
            <a:endParaRPr 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538" name="标题 44953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p>
        </p:txBody>
      </p:sp>
      <p:sp>
        <p:nvSpPr>
          <p:cNvPr id="449539" name="文本占位符 449538"/>
          <p:cNvSpPr>
            <a:spLocks noGrp="1"/>
          </p:cNvSpPr>
          <p:nvPr>
            <p:ph type="body" idx="1"/>
          </p:nvPr>
        </p:nvSpPr>
        <p:spPr>
          <a:xfrm>
            <a:off x="381000" y="1600200"/>
            <a:ext cx="8534400" cy="4525963"/>
          </a:xfrm>
        </p:spPr>
        <p:txBody>
          <a:bodyPr/>
          <a:lstStyle/>
          <a:p>
            <a:pPr>
              <a:buNone/>
            </a:pPr>
            <a:r>
              <a:rPr lang="zh-CN" altLang="en-US" sz="3600" b="1" dirty="0">
                <a:ea typeface="黑体" panose="02010609060101010101" pitchFamily="2" charset="-122"/>
              </a:rPr>
              <a:t>定理 </a:t>
            </a:r>
            <a:r>
              <a:rPr lang="en-US" altLang="zh-CN" sz="3600" b="1" dirty="0">
                <a:ea typeface="黑体" panose="02010609060101010101" pitchFamily="2" charset="-122"/>
              </a:rPr>
              <a:t>5-1</a:t>
            </a:r>
            <a:r>
              <a:rPr lang="en-US" altLang="zh-CN" sz="3600" b="1" dirty="0">
                <a:latin typeface="Times New Roman" panose="02020603050405020304" charset="0"/>
                <a:ea typeface="宋体" panose="02010600030101010101" pitchFamily="2" charset="-122"/>
              </a:rPr>
              <a:t>  RL </a:t>
            </a:r>
            <a:r>
              <a:rPr lang="zh-CN" altLang="en-US" sz="3600" b="1" dirty="0">
                <a:latin typeface="Times New Roman" panose="02020603050405020304" charset="0"/>
                <a:ea typeface="宋体" panose="02010600030101010101" pitchFamily="2" charset="-122"/>
              </a:rPr>
              <a:t>在并、乘积、闭包运算下是</a:t>
            </a:r>
            <a:r>
              <a:rPr lang="zh-CN" altLang="en-US" sz="4000" b="1" dirty="0">
                <a:latin typeface="Times New Roman" panose="02020603050405020304" charset="0"/>
                <a:ea typeface="宋体" panose="02010600030101010101" pitchFamily="2" charset="-122"/>
              </a:rPr>
              <a:t>封闭</a:t>
            </a:r>
            <a:r>
              <a:rPr lang="zh-CN" altLang="en-US" sz="3600" b="1" dirty="0">
                <a:latin typeface="Times New Roman" panose="02020603050405020304" charset="0"/>
                <a:ea typeface="宋体" panose="02010600030101010101" pitchFamily="2" charset="-122"/>
              </a:rPr>
              <a:t>的。</a:t>
            </a:r>
          </a:p>
          <a:p>
            <a:pPr>
              <a:buNone/>
            </a:pPr>
            <a:endParaRPr lang="zh-CN" altLang="en-US" b="1" dirty="0">
              <a:latin typeface="Times New Roman" panose="02020603050405020304" charset="0"/>
              <a:ea typeface="宋体" panose="02010600030101010101" pitchFamily="2" charset="-122"/>
            </a:endParaRPr>
          </a:p>
          <a:p>
            <a:r>
              <a:rPr lang="zh-CN" altLang="en-US" b="1" dirty="0">
                <a:latin typeface="Times New Roman" panose="02020603050405020304" charset="0"/>
                <a:ea typeface="宋体" panose="02010600030101010101" pitchFamily="2" charset="-122"/>
              </a:rPr>
              <a:t>根据</a:t>
            </a:r>
            <a:r>
              <a:rPr lang="en-US" altLang="zh-CN" b="1" dirty="0">
                <a:latin typeface="Times New Roman" panose="02020603050405020304" charset="0"/>
                <a:ea typeface="宋体" panose="02010600030101010101" pitchFamily="2" charset="-122"/>
              </a:rPr>
              <a:t>RE</a:t>
            </a:r>
            <a:r>
              <a:rPr lang="zh-CN" altLang="en-US" b="1" dirty="0">
                <a:latin typeface="Times New Roman" panose="02020603050405020304" charset="0"/>
                <a:ea typeface="宋体" panose="02010600030101010101" pitchFamily="2" charset="-122"/>
              </a:rPr>
              <a:t>的定义，立即可以得到此定理。</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a:t>
            </a:fld>
            <a:endParaRPr 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6" name="标题 46182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1827" name="文本占位符 461826"/>
          <p:cNvSpPr>
            <a:spLocks noGrp="1"/>
          </p:cNvSpPr>
          <p:nvPr>
            <p:ph type="body" idx="1"/>
          </p:nvPr>
        </p:nvSpPr>
        <p:spPr/>
        <p:txBody>
          <a:bodyPr/>
          <a:lstStyle/>
          <a:p>
            <a:pPr algn="just">
              <a:lnSpc>
                <a:spcPct val="90000"/>
              </a:lnSpc>
              <a:buNone/>
            </a:pPr>
            <a:r>
              <a:rPr lang="en-US" altLang="zh-CN" sz="2800" b="1" dirty="0">
                <a:latin typeface="宋体" panose="02010600030101010101" pitchFamily="2" charset="-122"/>
                <a:ea typeface="宋体" panose="02010600030101010101" pitchFamily="2" charset="-122"/>
              </a:rPr>
              <a:t>⑶ </a:t>
            </a:r>
            <a:r>
              <a:rPr lang="en-US" altLang="zh-CN" sz="2800" b="1" dirty="0">
                <a:latin typeface="Times New Roman" panose="02020603050405020304" charset="0"/>
                <a:ea typeface="宋体" panose="02010600030101010101" pitchFamily="2" charset="-122"/>
              </a:rPr>
              <a:t>r=r</a:t>
            </a:r>
            <a:r>
              <a:rPr lang="en-US" altLang="zh-CN" sz="2800" b="1" baseline="-30000" dirty="0">
                <a:latin typeface="Times New Roman" panose="02020603050405020304" charset="0"/>
                <a:ea typeface="宋体" panose="02010600030101010101" pitchFamily="2" charset="-122"/>
              </a:rPr>
              <a:t>1</a:t>
            </a:r>
            <a:r>
              <a:rPr lang="en-US" altLang="zh-CN" sz="2800" b="1" baseline="30000" dirty="0">
                <a:latin typeface="Times New Roman" panose="02020603050405020304"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f(L)=f(L(r))</a:t>
            </a:r>
          </a:p>
          <a:p>
            <a:pPr algn="just">
              <a:lnSpc>
                <a:spcPct val="90000"/>
              </a:lnSpc>
              <a:buNone/>
            </a:pPr>
            <a:r>
              <a:rPr lang="en-US" altLang="zh-CN" sz="2800" b="1" dirty="0">
                <a:latin typeface="Times New Roman" panose="02020603050405020304" charset="0"/>
                <a:ea typeface="宋体" panose="02010600030101010101" pitchFamily="2" charset="-122"/>
              </a:rPr>
              <a:t>             =f(L(r</a:t>
            </a:r>
            <a:r>
              <a:rPr lang="en-US" altLang="zh-CN" sz="2800" b="1" baseline="-30000" dirty="0">
                <a:latin typeface="Times New Roman" panose="02020603050405020304" charset="0"/>
                <a:ea typeface="宋体" panose="02010600030101010101" pitchFamily="2" charset="-122"/>
              </a:rPr>
              <a:t>1</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a:t>
            </a:r>
          </a:p>
          <a:p>
            <a:pPr algn="just">
              <a:lnSpc>
                <a:spcPct val="90000"/>
              </a:lnSpc>
              <a:buNone/>
            </a:pPr>
            <a:r>
              <a:rPr lang="en-US" altLang="zh-CN" sz="2800" b="1" dirty="0">
                <a:latin typeface="Times New Roman" panose="02020603050405020304" charset="0"/>
                <a:ea typeface="宋体" panose="02010600030101010101" pitchFamily="2" charset="-122"/>
              </a:rPr>
              <a:t>             =f(L(r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smtClean="0">
                <a:latin typeface="宋体" panose="02010600030101010101" pitchFamily="2" charset="-122"/>
                <a:ea typeface="宋体" panose="02010600030101010101" pitchFamily="2" charset="-122"/>
              </a:rPr>
              <a:t>的定义</a:t>
            </a:r>
            <a:endParaRPr lang="zh-CN" altLang="en-US" sz="2800" b="1" dirty="0" smtClean="0">
              <a:latin typeface="Times New Roman" panose="02020603050405020304" charset="0"/>
              <a:ea typeface="宋体" panose="02010600030101010101" pitchFamily="2" charset="-122"/>
            </a:endParaRPr>
          </a:p>
          <a:p>
            <a:pPr algn="just">
              <a:lnSpc>
                <a:spcPct val="90000"/>
              </a:lnSpc>
              <a:buNone/>
            </a:pPr>
            <a:r>
              <a:rPr lang="en-US" altLang="zh-CN" sz="2800" b="1" dirty="0" smtClean="0">
                <a:latin typeface="Times New Roman" panose="02020603050405020304" charset="0"/>
                <a:ea typeface="宋体" panose="02010600030101010101" pitchFamily="2" charset="-122"/>
              </a:rPr>
              <a:t>		</a:t>
            </a:r>
            <a:r>
              <a:rPr lang="zh-CN" altLang="en-US" sz="2800" b="1" dirty="0" smtClean="0">
                <a:latin typeface="Times New Roman" panose="02020603050405020304" charset="0"/>
                <a:ea typeface="宋体" panose="02010600030101010101" pitchFamily="2" charset="-122"/>
              </a:rPr>
              <a:t>  </a:t>
            </a:r>
            <a:r>
              <a:rPr lang="en-US" altLang="zh-CN" sz="2800" b="1" dirty="0" smtClean="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(f(L(r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正则代换的定义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en-US" altLang="zh-CN" sz="2800" b="1" dirty="0" smtClean="0">
                <a:latin typeface="Times New Roman" panose="02020603050405020304" charset="0"/>
                <a:ea typeface="宋体" panose="02010600030101010101" pitchFamily="2" charset="-122"/>
              </a:rPr>
              <a:t>		</a:t>
            </a:r>
            <a:r>
              <a:rPr lang="zh-CN" altLang="en-US" sz="2800" b="1" dirty="0" smtClean="0">
                <a:latin typeface="Times New Roman" panose="02020603050405020304" charset="0"/>
                <a:ea typeface="宋体" panose="02010600030101010101" pitchFamily="2" charset="-122"/>
              </a:rPr>
              <a:t>  </a:t>
            </a:r>
            <a:r>
              <a:rPr lang="en-US" altLang="zh-CN" sz="2800" b="1" dirty="0" smtClean="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归纳假设</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en-US" altLang="zh-CN" sz="2800" b="1" dirty="0" smtClean="0">
                <a:latin typeface="Times New Roman" panose="02020603050405020304" charset="0"/>
                <a:ea typeface="宋体" panose="02010600030101010101" pitchFamily="2" charset="-122"/>
              </a:rPr>
              <a:t>		</a:t>
            </a:r>
            <a:r>
              <a:rPr lang="zh-CN" altLang="en-US" sz="2800" b="1" dirty="0" smtClean="0">
                <a:latin typeface="Times New Roman" panose="02020603050405020304" charset="0"/>
                <a:ea typeface="宋体" panose="02010600030101010101" pitchFamily="2" charset="-122"/>
              </a:rPr>
              <a:t>  </a:t>
            </a:r>
            <a:r>
              <a:rPr lang="en-US" altLang="zh-CN" sz="2800" b="1" dirty="0" smtClean="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dirty="0">
                <a:latin typeface="Times New Roman" panose="02020603050405020304" charset="0"/>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宋体" panose="02010600030101010101" pitchFamily="2" charset="-122"/>
            </a:endParaRPr>
          </a:p>
          <a:p>
            <a:pPr algn="just">
              <a:lnSpc>
                <a:spcPct val="90000"/>
              </a:lnSpc>
              <a:buNone/>
            </a:pPr>
            <a:r>
              <a:rPr lang="en-US" altLang="zh-CN" sz="2800" b="1" dirty="0" smtClean="0">
                <a:latin typeface="Times New Roman" panose="02020603050405020304" charset="0"/>
                <a:ea typeface="宋体" panose="02010600030101010101" pitchFamily="2" charset="-122"/>
              </a:rPr>
              <a:t>		</a:t>
            </a:r>
            <a:r>
              <a:rPr lang="zh-CN" altLang="en-US" sz="2800" b="1" dirty="0" smtClean="0">
                <a:latin typeface="Times New Roman" panose="02020603050405020304" charset="0"/>
                <a:ea typeface="宋体" panose="02010600030101010101" pitchFamily="2" charset="-122"/>
              </a:rPr>
              <a:t>  </a:t>
            </a:r>
            <a:r>
              <a:rPr lang="en-US" altLang="zh-CN" sz="2800" b="1" dirty="0" smtClean="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L(f(r</a:t>
            </a:r>
            <a:r>
              <a:rPr lang="en-US" altLang="zh-CN" sz="2800" b="1" baseline="-30000" dirty="0">
                <a:latin typeface="Times New Roman" panose="02020603050405020304" charset="0"/>
                <a:ea typeface="宋体" panose="02010600030101010101" pitchFamily="2" charset="-122"/>
              </a:rPr>
              <a:t>1</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		</a:t>
            </a:r>
            <a:r>
              <a:rPr lang="en-US" altLang="zh-CN" sz="2800" b="1" dirty="0">
                <a:latin typeface="宋体" panose="02010600030101010101" pitchFamily="2" charset="-122"/>
                <a:ea typeface="宋体" panose="02010600030101010101" pitchFamily="2" charset="-122"/>
              </a:rPr>
              <a:t>RE</a:t>
            </a:r>
            <a:r>
              <a:rPr lang="zh-CN" altLang="en-US" sz="2800" b="1" dirty="0">
                <a:latin typeface="宋体" panose="02010600030101010101" pitchFamily="2" charset="-122"/>
                <a:ea typeface="宋体" panose="02010600030101010101" pitchFamily="2" charset="-122"/>
              </a:rPr>
              <a:t>的正则代换的定义</a:t>
            </a:r>
          </a:p>
          <a:p>
            <a:pPr algn="just">
              <a:lnSpc>
                <a:spcPct val="90000"/>
              </a:lnSpc>
              <a:buNone/>
            </a:pPr>
            <a:r>
              <a:rPr lang="en-US" altLang="zh-CN" sz="2800" b="1" dirty="0" smtClean="0">
                <a:latin typeface="Times New Roman" panose="02020603050405020304" charset="0"/>
                <a:ea typeface="宋体" panose="02010600030101010101" pitchFamily="2" charset="-122"/>
              </a:rPr>
              <a:t>		</a:t>
            </a:r>
            <a:r>
              <a:rPr lang="zh-CN" altLang="en-US" sz="2800" b="1" smtClean="0">
                <a:latin typeface="Times New Roman" panose="02020603050405020304" charset="0"/>
                <a:ea typeface="宋体" panose="02010600030101010101" pitchFamily="2" charset="-122"/>
              </a:rPr>
              <a:t>  </a:t>
            </a:r>
            <a:r>
              <a:rPr lang="en-US" altLang="zh-CN" sz="2800" b="1" smtClean="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L(f(r))</a:t>
            </a:r>
            <a:endParaRPr lang="en-US" altLang="zh-CN" sz="2800" b="1" dirty="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20</a:t>
            </a:fld>
            <a:endParaRPr 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标题 462849"/>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2851" name="文本占位符 462850"/>
          <p:cNvSpPr>
            <a:spLocks noGrp="1"/>
          </p:cNvSpPr>
          <p:nvPr>
            <p:ph type="body" idx="1"/>
          </p:nvPr>
        </p:nvSpPr>
        <p:spPr/>
        <p:txBody>
          <a:bodyPr/>
          <a:lstStyle/>
          <a:p>
            <a:pPr>
              <a:lnSpc>
                <a:spcPct val="90000"/>
              </a:lnSpc>
            </a:pPr>
            <a:r>
              <a:rPr lang="zh-CN" altLang="en-US" b="1" dirty="0">
                <a:ea typeface="黑体" panose="02010609060101010101" pitchFamily="2" charset="-122"/>
              </a:rPr>
              <a:t>例</a:t>
            </a:r>
            <a:r>
              <a:rPr lang="en-US" altLang="zh-CN" b="1" dirty="0">
                <a:ea typeface="黑体" panose="02010609060101010101" pitchFamily="2" charset="-122"/>
              </a:rPr>
              <a:t>5-5</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设</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={0</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Δ={a</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b}</a:t>
            </a:r>
            <a:r>
              <a:rPr lang="zh-CN" altLang="en-US" b="1" dirty="0">
                <a:latin typeface="宋体" panose="02010600030101010101" pitchFamily="2" charset="-122"/>
                <a:ea typeface="宋体" panose="02010600030101010101" pitchFamily="2" charset="-122"/>
              </a:rPr>
              <a:t>，正则代换</a:t>
            </a:r>
            <a:r>
              <a:rPr lang="en-US" altLang="zh-CN" b="1" dirty="0">
                <a:latin typeface="宋体" panose="02010600030101010101" pitchFamily="2" charset="-122"/>
                <a:ea typeface="宋体" panose="02010600030101010101" pitchFamily="2" charset="-122"/>
              </a:rPr>
              <a:t>f</a:t>
            </a:r>
            <a:r>
              <a:rPr lang="zh-CN" altLang="en-US" b="1" dirty="0">
                <a:latin typeface="宋体" panose="02010600030101010101" pitchFamily="2" charset="-122"/>
                <a:ea typeface="宋体" panose="02010600030101010101" pitchFamily="2" charset="-122"/>
              </a:rPr>
              <a:t>定义为：</a:t>
            </a:r>
            <a:endParaRPr lang="zh-CN" altLang="en-US" b="1" dirty="0">
              <a:latin typeface="Times New Roman" panose="02020603050405020304" charset="0"/>
              <a:ea typeface="Times New Roman" panose="02020603050405020304" charset="0"/>
            </a:endParaRPr>
          </a:p>
          <a:p>
            <a:pPr algn="just">
              <a:lnSpc>
                <a:spcPct val="90000"/>
              </a:lnSpc>
              <a:buNone/>
            </a:pPr>
            <a:r>
              <a:rPr lang="zh-CN" altLang="en-US" b="1" dirty="0" err="1">
                <a:latin typeface="Times New Roman" panose="02020603050405020304" charset="0"/>
                <a:ea typeface="Times New Roman" panose="02020603050405020304" charset="0"/>
              </a:rPr>
              <a:t>    </a:t>
            </a:r>
            <a:r>
              <a:rPr lang="en-US" altLang="zh-CN" b="1" dirty="0" err="1">
                <a:latin typeface="Times New Roman" panose="02020603050405020304" charset="0"/>
                <a:ea typeface="Times New Roman" panose="02020603050405020304" charset="0"/>
              </a:rPr>
              <a:t>f(0)=ab</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lnSpc>
                <a:spcPct val="90000"/>
              </a:lnSpc>
              <a:buNone/>
            </a:pPr>
            <a:r>
              <a:rPr lang="zh-CN" altLang="en-US" b="1">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f(1)=b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p>
          <a:p>
            <a:pPr algn="just">
              <a:lnSpc>
                <a:spcPct val="90000"/>
              </a:lnSpc>
              <a:buNone/>
            </a:pPr>
            <a:r>
              <a:rPr lang="zh-CN" altLang="en-US" b="1">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f(2)=a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p>
          <a:p>
            <a:pPr algn="just">
              <a:lnSpc>
                <a:spcPct val="90000"/>
              </a:lnSpc>
              <a:buNone/>
            </a:pPr>
            <a:r>
              <a:rPr lang="zh-CN" altLang="en-US" b="1" dirty="0">
                <a:latin typeface="Times New Roman" panose="02020603050405020304" charset="0"/>
                <a:ea typeface="宋体" panose="02010600030101010101" pitchFamily="2" charset="-122"/>
              </a:rPr>
              <a:t>则：</a:t>
            </a:r>
          </a:p>
          <a:p>
            <a:pPr algn="just">
              <a:lnSpc>
                <a:spcPct val="90000"/>
              </a:lnSpc>
              <a:buNone/>
            </a:pPr>
            <a:r>
              <a:rPr lang="en-US" altLang="zh-CN" b="1" dirty="0">
                <a:latin typeface="Times New Roman" panose="02020603050405020304" charset="0"/>
                <a:ea typeface="宋体" panose="02010600030101010101" pitchFamily="2" charset="-122"/>
              </a:rPr>
              <a:t>⑴</a:t>
            </a:r>
            <a:r>
              <a:rPr lang="en-US" altLang="zh-CN" b="1" dirty="0" err="1">
                <a:latin typeface="Times New Roman" panose="02020603050405020304" charset="0"/>
                <a:ea typeface="宋体" panose="02010600030101010101" pitchFamily="2" charset="-122"/>
              </a:rPr>
              <a:t> f(00)=abab</a:t>
            </a:r>
            <a:r>
              <a:rPr lang="zh-CN" altLang="en-US" b="1">
                <a:latin typeface="Times New Roman" panose="02020603050405020304" charset="0"/>
                <a:ea typeface="宋体" panose="02010600030101010101" pitchFamily="2" charset="-122"/>
              </a:rPr>
              <a:t>；</a:t>
            </a:r>
          </a:p>
          <a:p>
            <a:pPr algn="just">
              <a:lnSpc>
                <a:spcPct val="90000"/>
              </a:lnSpc>
              <a:buNone/>
            </a:pPr>
            <a:r>
              <a:rPr lang="en-US" altLang="zh-CN" b="1">
                <a:latin typeface="宋体" panose="02010600030101010101" pitchFamily="2" charset="-122"/>
                <a:ea typeface="宋体" panose="02010600030101010101" pitchFamily="2" charset="-122"/>
              </a:rPr>
              <a:t>⑵</a:t>
            </a:r>
            <a:r>
              <a:rPr lang="en-US" altLang="zh-CN" b="1" dirty="0" err="1">
                <a:latin typeface="Times New Roman" panose="02020603050405020304" charset="0"/>
                <a:ea typeface="宋体" panose="02010600030101010101" pitchFamily="2" charset="-122"/>
              </a:rPr>
              <a:t> f(010)=abb</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baseline="3000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ab=ab</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b</a:t>
            </a:r>
            <a:r>
              <a:rPr lang="zh-CN" altLang="en-US" b="1">
                <a:latin typeface="Times New Roman" panose="02020603050405020304" charset="0"/>
                <a:ea typeface="宋体" panose="02010600030101010101" pitchFamily="2" charset="-122"/>
              </a:rPr>
              <a:t>；</a:t>
            </a:r>
            <a:r>
              <a:rPr lang="zh-CN" altLang="en-US" b="1">
                <a:latin typeface="Times New Roman" panose="02020603050405020304" charset="0"/>
                <a:ea typeface="Times New Roman" panose="02020603050405020304" charset="0"/>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21</a:t>
            </a:fld>
            <a:endParaRPr 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74" name="标题 46387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3875" name="文本占位符 463874"/>
          <p:cNvSpPr>
            <a:spLocks noGrp="1"/>
          </p:cNvSpPr>
          <p:nvPr>
            <p:ph type="body" idx="1"/>
          </p:nvPr>
        </p:nvSpPr>
        <p:spPr/>
        <p:txBody>
          <a:bodyPr/>
          <a:lstStyle/>
          <a:p>
            <a:pPr algn="just">
              <a:buNone/>
            </a:pPr>
            <a:r>
              <a:rPr lang="en-US" altLang="zh-CN" b="1" dirty="0">
                <a:latin typeface="宋体" panose="02010600030101010101" pitchFamily="2" charset="-122"/>
                <a:ea typeface="宋体" panose="02010600030101010101" pitchFamily="2" charset="-122"/>
              </a:rPr>
              <a:t>⑶  </a:t>
            </a:r>
            <a:r>
              <a:rPr lang="en-US" altLang="zh-CN" b="1">
                <a:latin typeface="Times New Roman" panose="02020603050405020304" charset="0"/>
                <a:ea typeface="Times New Roman" panose="02020603050405020304" charset="0"/>
              </a:rPr>
              <a:t>f((0+1+2)</a:t>
            </a:r>
            <a:r>
              <a:rPr lang="en-US" altLang="zh-CN" b="1" baseline="30000">
                <a:latin typeface="Times New Roman" panose="02020603050405020304" charset="0"/>
                <a:ea typeface="Times New Roman" panose="02020603050405020304" charset="0"/>
              </a:rPr>
              <a:t>*</a:t>
            </a:r>
            <a:r>
              <a:rPr lang="en-US" altLang="zh-CN" b="1" dirty="0" err="1">
                <a:latin typeface="Times New Roman" panose="02020603050405020304" charset="0"/>
                <a:ea typeface="Times New Roman" panose="02020603050405020304" charset="0"/>
              </a:rPr>
              <a:t>)=(ab</a:t>
            </a:r>
            <a:r>
              <a:rPr lang="en-US" altLang="zh-CN" b="1">
                <a:latin typeface="Times New Roman" panose="02020603050405020304" charset="0"/>
                <a:ea typeface="Times New Roman" panose="02020603050405020304" charset="0"/>
              </a:rPr>
              <a:t>+b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a:t>
            </a:r>
          </a:p>
          <a:p>
            <a:pPr algn="just">
              <a:buNone/>
            </a:pPr>
            <a:r>
              <a:rPr lang="en-US" altLang="zh-CN" b="1" baseline="3000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buNone/>
            </a:pPr>
            <a:r>
              <a:rPr lang="en-US" altLang="zh-CN" b="1">
                <a:latin typeface="宋体" panose="02010600030101010101" pitchFamily="2" charset="-122"/>
                <a:ea typeface="宋体" panose="02010600030101010101" pitchFamily="2" charset="-122"/>
              </a:rPr>
              <a:t>⑷</a:t>
            </a:r>
            <a:r>
              <a:rPr lang="en-US" altLang="zh-CN" b="1">
                <a:latin typeface="Times New Roman" panose="02020603050405020304" charset="0"/>
                <a:ea typeface="Times New Roman" panose="02020603050405020304" charset="0"/>
              </a:rPr>
              <a:t>    f(0(0+1+2)</a:t>
            </a:r>
            <a:r>
              <a:rPr lang="en-US" altLang="zh-CN" b="1" baseline="30000">
                <a:latin typeface="Times New Roman" panose="02020603050405020304" charset="0"/>
                <a:ea typeface="Times New Roman" panose="02020603050405020304" charset="0"/>
              </a:rPr>
              <a:t>*</a:t>
            </a:r>
            <a:r>
              <a:rPr lang="en-US" altLang="zh-CN" b="1" dirty="0" err="1">
                <a:latin typeface="Times New Roman" panose="02020603050405020304" charset="0"/>
                <a:ea typeface="Times New Roman" panose="02020603050405020304" charset="0"/>
              </a:rPr>
              <a:t>)=ab(ab</a:t>
            </a:r>
            <a:r>
              <a:rPr lang="en-US" altLang="zh-CN" b="1">
                <a:latin typeface="Times New Roman" panose="02020603050405020304" charset="0"/>
                <a:ea typeface="Times New Roman" panose="02020603050405020304" charset="0"/>
              </a:rPr>
              <a:t>+b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t>
            </a:r>
          </a:p>
          <a:p>
            <a:pPr algn="just">
              <a:buNone/>
            </a:pPr>
            <a:r>
              <a:rPr lang="en-US" altLang="zh-CN" b="1" dirty="0" err="1">
                <a:latin typeface="Times New Roman" panose="02020603050405020304" charset="0"/>
                <a:ea typeface="Times New Roman" panose="02020603050405020304" charset="0"/>
              </a:rPr>
              <a:t>			=ab</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buNone/>
            </a:pPr>
            <a:r>
              <a:rPr lang="en-US" altLang="zh-CN" b="1">
                <a:latin typeface="宋体" panose="02010600030101010101" pitchFamily="2" charset="-122"/>
                <a:ea typeface="宋体" panose="02010600030101010101" pitchFamily="2" charset="-122"/>
              </a:rPr>
              <a:t>⑸ </a:t>
            </a:r>
            <a:r>
              <a:rPr lang="en-US" altLang="zh-CN" b="1" dirty="0" err="1">
                <a:latin typeface="Times New Roman" panose="02020603050405020304" charset="0"/>
                <a:ea typeface="Times New Roman" panose="02020603050405020304" charset="0"/>
              </a:rPr>
              <a:t> f(012)=abb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a:t>
            </a:r>
            <a:r>
              <a:rPr lang="en-US" altLang="zh-CN" b="1" baseline="30000">
                <a:latin typeface="Times New Roman" panose="02020603050405020304" charset="0"/>
                <a:ea typeface="Times New Roman" panose="02020603050405020304" charset="0"/>
              </a:rPr>
              <a:t>*</a:t>
            </a:r>
            <a:r>
              <a:rPr lang="en-US" altLang="zh-CN" b="1" dirty="0" err="1">
                <a:latin typeface="Times New Roman" panose="02020603050405020304" charset="0"/>
                <a:ea typeface="Times New Roman" panose="02020603050405020304" charset="0"/>
              </a:rPr>
              <a:t> (a+b)= ab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zh-CN" altLang="en-US" b="1">
                <a:latin typeface="宋体" panose="02010600030101010101" pitchFamily="2" charset="-122"/>
                <a:ea typeface="宋体" panose="02010600030101010101" pitchFamily="2" charset="-122"/>
              </a:rPr>
              <a:t>；</a:t>
            </a:r>
          </a:p>
          <a:p>
            <a:pPr algn="just">
              <a:buNone/>
            </a:pPr>
            <a:r>
              <a:rPr lang="en-US" altLang="zh-CN" b="1">
                <a:latin typeface="宋体" panose="02010600030101010101" pitchFamily="2" charset="-122"/>
                <a:ea typeface="宋体" panose="02010600030101010101" pitchFamily="2" charset="-122"/>
              </a:rPr>
              <a:t>⑹</a:t>
            </a:r>
            <a:r>
              <a:rPr lang="en-US" altLang="zh-CN" b="1">
                <a:latin typeface="Times New Roman" panose="02020603050405020304" charset="0"/>
                <a:ea typeface="Times New Roman" panose="02020603050405020304" charset="0"/>
              </a:rPr>
              <a:t>    f((0+1)</a:t>
            </a:r>
            <a:r>
              <a:rPr lang="en-US" altLang="zh-CN" b="1" baseline="30000">
                <a:latin typeface="Times New Roman" panose="02020603050405020304" charset="0"/>
                <a:ea typeface="Times New Roman" panose="02020603050405020304" charset="0"/>
              </a:rPr>
              <a:t>*</a:t>
            </a:r>
            <a:r>
              <a:rPr lang="en-US" altLang="zh-CN" b="1" dirty="0" err="1">
                <a:latin typeface="Times New Roman" panose="02020603050405020304" charset="0"/>
                <a:ea typeface="Times New Roman" panose="02020603050405020304" charset="0"/>
              </a:rPr>
              <a:t>)=(ab</a:t>
            </a:r>
            <a:r>
              <a:rPr lang="en-US" altLang="zh-CN" b="1">
                <a:latin typeface="Times New Roman" panose="02020603050405020304" charset="0"/>
                <a:ea typeface="Times New Roman" panose="02020603050405020304" charset="0"/>
              </a:rPr>
              <a:t>+ 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t>
            </a:r>
            <a:r>
              <a:rPr lang="en-US" altLang="zh-CN" b="1" baseline="30000">
                <a:latin typeface="Times New Roman" panose="02020603050405020304" charset="0"/>
                <a:ea typeface="Times New Roman" panose="02020603050405020304" charset="0"/>
              </a:rPr>
              <a:t>*</a:t>
            </a:r>
          </a:p>
          <a:p>
            <a:pPr algn="just">
              <a:buNone/>
            </a:pPr>
            <a:r>
              <a:rPr lang="en-US" altLang="zh-CN" b="1" baseline="30000">
                <a:latin typeface="Times New Roman" panose="02020603050405020304" charset="0"/>
                <a:ea typeface="Times New Roman" panose="02020603050405020304" charset="0"/>
              </a:rPr>
              <a:t>			</a:t>
            </a:r>
            <a:r>
              <a:rPr lang="en-US" altLang="zh-CN" b="1" dirty="0" err="1">
                <a:latin typeface="Times New Roman" panose="02020603050405020304" charset="0"/>
                <a:ea typeface="Times New Roman" panose="02020603050405020304" charset="0"/>
              </a:rPr>
              <a:t>=(ab</a:t>
            </a:r>
            <a:r>
              <a:rPr lang="en-US" altLang="zh-CN" b="1">
                <a:latin typeface="Times New Roman" panose="02020603050405020304" charset="0"/>
                <a:ea typeface="Times New Roman" panose="02020603050405020304" charset="0"/>
              </a:rPr>
              <a:t>+b+a+ b</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 )</a:t>
            </a:r>
            <a:r>
              <a:rPr lang="en-US" altLang="zh-CN" b="1" baseline="3000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=(a+b)</a:t>
            </a:r>
            <a:r>
              <a:rPr lang="en-US" altLang="zh-CN" b="1" baseline="30000">
                <a:latin typeface="Times New Roman" panose="02020603050405020304" charset="0"/>
                <a:ea typeface="Times New Roman" panose="02020603050405020304" charset="0"/>
              </a:rPr>
              <a:t>* </a:t>
            </a:r>
            <a:r>
              <a:rPr lang="zh-CN" altLang="en-US" b="1">
                <a:latin typeface="宋体" panose="02010600030101010101" pitchFamily="2" charset="-122"/>
                <a:ea typeface="宋体" panose="02010600030101010101" pitchFamily="2" charset="-122"/>
              </a:rPr>
              <a:t>。</a:t>
            </a:r>
            <a:endParaRPr lang="zh-CN" altLang="en-US" b="1" baseline="30000">
              <a:latin typeface="Times New Roman" panose="0202060305040502030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22</a:t>
            </a:fld>
            <a:endParaRPr lang="zh-C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8" name="标题 46489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4899" name="文本占位符 464898"/>
          <p:cNvSpPr>
            <a:spLocks noGrp="1"/>
          </p:cNvSpPr>
          <p:nvPr>
            <p:ph type="body" idx="1"/>
          </p:nvPr>
        </p:nvSpPr>
        <p:spPr>
          <a:xfrm>
            <a:off x="457200" y="1600200"/>
            <a:ext cx="8229600" cy="1143000"/>
          </a:xfrm>
        </p:spPr>
        <p:txBody>
          <a:bodyPr/>
          <a:lstStyle/>
          <a:p>
            <a:r>
              <a:rPr lang="zh-CN" altLang="en-US" b="1" dirty="0">
                <a:ea typeface="黑体" panose="02010609060101010101" pitchFamily="2" charset="-122"/>
              </a:rPr>
              <a:t>同态映射</a:t>
            </a:r>
            <a:r>
              <a:rPr lang="en-US" altLang="zh-CN" b="1" dirty="0">
                <a:ea typeface="黑体" panose="02010609060101010101" pitchFamily="2" charset="-122"/>
              </a:rPr>
              <a:t>(</a:t>
            </a:r>
            <a:r>
              <a:rPr lang="en-US" altLang="zh-CN" b="1">
                <a:ea typeface="黑体" panose="02010609060101010101" pitchFamily="2" charset="-122"/>
              </a:rPr>
              <a:t>homomorphism)</a:t>
            </a:r>
            <a:r>
              <a:rPr lang="en-US" altLang="zh-CN" dirty="0">
                <a:ea typeface="宋体" panose="02010600030101010101" pitchFamily="2" charset="-122"/>
              </a:rPr>
              <a:t> </a:t>
            </a:r>
          </a:p>
          <a:p>
            <a:pPr lvl="1" algn="just">
              <a:buNone/>
            </a:pPr>
            <a:r>
              <a:rPr lang="zh-CN" altLang="en-US" b="1" dirty="0">
                <a:latin typeface="宋体" panose="02010600030101010101" pitchFamily="2" charset="-122"/>
                <a:ea typeface="宋体" panose="02010600030101010101" pitchFamily="2" charset="-122"/>
              </a:rPr>
              <a:t>设</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是两个字母表，</a:t>
            </a:r>
            <a:endParaRPr lang="zh-CN" altLang="en-US" b="1">
              <a:ea typeface="宋体" panose="02010600030101010101" pitchFamily="2" charset="-122"/>
            </a:endParaRPr>
          </a:p>
        </p:txBody>
      </p:sp>
      <p:graphicFrame>
        <p:nvGraphicFramePr>
          <p:cNvPr id="464900" name="对象 464899"/>
          <p:cNvGraphicFramePr>
            <a:graphicFrameLocks noChangeAspect="1"/>
          </p:cNvGraphicFramePr>
          <p:nvPr/>
        </p:nvGraphicFramePr>
        <p:xfrm>
          <a:off x="1371600" y="2819400"/>
          <a:ext cx="2590800" cy="839788"/>
        </p:xfrm>
        <a:graphic>
          <a:graphicData uri="http://schemas.openxmlformats.org/presentationml/2006/ole">
            <p:oleObj spid="_x0000_s10244" r:id="rId3" imgW="672808" imgH="215806" progId="">
              <p:embed/>
            </p:oleObj>
          </a:graphicData>
        </a:graphic>
      </p:graphicFrame>
      <p:sp>
        <p:nvSpPr>
          <p:cNvPr id="464901" name="矩形 464900"/>
          <p:cNvSpPr/>
          <p:nvPr/>
        </p:nvSpPr>
        <p:spPr>
          <a:xfrm>
            <a:off x="304800" y="3886200"/>
            <a:ext cx="6858000" cy="1801813"/>
          </a:xfrm>
          <a:prstGeom prst="rect">
            <a:avLst/>
          </a:prstGeom>
          <a:noFill/>
          <a:ln w="9525">
            <a:noFill/>
          </a:ln>
        </p:spPr>
        <p:txBody>
          <a:bodyPr>
            <a:spAutoFit/>
          </a:bodyPr>
          <a:lstStyle/>
          <a:p>
            <a:pPr lvl="1">
              <a:spcBef>
                <a:spcPct val="50000"/>
              </a:spcBef>
              <a:buClr>
                <a:srgbClr val="000000"/>
              </a:buClr>
            </a:pPr>
            <a:r>
              <a:rPr lang="en-US" altLang="zh-CN" sz="2800" b="1" dirty="0">
                <a:latin typeface="宋体" panose="02010600030101010101" pitchFamily="2" charset="-122"/>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为映射，如果对于</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Times New Roman" panose="02020603050405020304" charset="0"/>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lvl="1">
              <a:spcBef>
                <a:spcPct val="50000"/>
              </a:spcBef>
              <a:buClr>
                <a:srgbClr val="000000"/>
              </a:buClr>
            </a:pPr>
            <a:r>
              <a:rPr lang="en-US" altLang="zh-CN" sz="2800" b="1" err="1">
                <a:latin typeface="Times New Roman" panose="02020603050405020304" charset="0"/>
                <a:ea typeface="Times New Roman" panose="02020603050405020304" charset="0"/>
              </a:rPr>
              <a:t>f(xy</a:t>
            </a:r>
            <a:r>
              <a:rPr lang="en-US" altLang="zh-CN" sz="2800" b="1">
                <a:latin typeface="Times New Roman" panose="02020603050405020304" charset="0"/>
                <a:ea typeface="Times New Roman" panose="02020603050405020304" charset="0"/>
              </a:rPr>
              <a:t>)=f(x)f(y)</a:t>
            </a:r>
            <a:r>
              <a:rPr lang="zh-CN" altLang="en-US" sz="2800" b="1">
                <a:latin typeface="宋体" panose="02010600030101010101" pitchFamily="2" charset="-122"/>
                <a:ea typeface="宋体" panose="02010600030101010101" pitchFamily="2" charset="-122"/>
              </a:rPr>
              <a:t>，</a:t>
            </a:r>
          </a:p>
          <a:p>
            <a:pPr lvl="1">
              <a:spcBef>
                <a:spcPct val="50000"/>
              </a:spcBef>
              <a:buClr>
                <a:srgbClr val="000000"/>
              </a:buClr>
            </a:pPr>
            <a:r>
              <a:rPr lang="zh-CN" altLang="en-US" sz="2800" b="1" dirty="0">
                <a:latin typeface="宋体" panose="02010600030101010101" pitchFamily="2" charset="-122"/>
                <a:ea typeface="宋体" panose="02010600030101010101" pitchFamily="2" charset="-122"/>
              </a:rPr>
              <a:t>则称</a:t>
            </a:r>
            <a:r>
              <a:rPr lang="en-US" altLang="zh-CN" sz="2800" b="1">
                <a:latin typeface="Times New Roman" panose="02020603050405020304" charset="0"/>
                <a:ea typeface="Times New Roman" panose="02020603050405020304" charset="0"/>
              </a:rPr>
              <a:t>f</a:t>
            </a:r>
            <a:r>
              <a:rPr lang="zh-CN" altLang="en-US" sz="2800" b="1" dirty="0">
                <a:latin typeface="宋体" panose="02010600030101010101" pitchFamily="2" charset="-122"/>
                <a:ea typeface="宋体" panose="02010600030101010101" pitchFamily="2" charset="-122"/>
              </a:rPr>
              <a:t>为从</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到</a:t>
            </a:r>
            <a:r>
              <a:rPr lang="en-US" altLang="zh-CN" sz="2800" b="1">
                <a:latin typeface="宋体" panose="02010600030101010101" pitchFamily="2" charset="-122"/>
                <a:ea typeface="宋体" panose="02010600030101010101" pitchFamily="2" charset="-122"/>
              </a:rPr>
              <a:t>Δ</a:t>
            </a:r>
            <a:r>
              <a:rPr lang="en-US" altLang="zh-CN" sz="2800" b="1" baseline="30000">
                <a:latin typeface="Times New Roman" panose="02020603050405020304" charset="0"/>
                <a:ea typeface="Times New Roman" panose="02020603050405020304" charset="0"/>
              </a:rPr>
              <a:t>*</a:t>
            </a:r>
            <a:r>
              <a:rPr lang="zh-CN" altLang="en-US" sz="2800" b="1" dirty="0">
                <a:latin typeface="宋体" panose="02010600030101010101" pitchFamily="2" charset="-122"/>
                <a:ea typeface="宋体" panose="02010600030101010101" pitchFamily="2" charset="-122"/>
              </a:rPr>
              <a:t>的</a:t>
            </a:r>
            <a:r>
              <a:rPr lang="zh-CN" altLang="en-US" sz="2800" b="1" dirty="0">
                <a:latin typeface="Arial" panose="020B0604020202020204" pitchFamily="34" charset="0"/>
                <a:ea typeface="黑体" panose="02010609060101010101" pitchFamily="2" charset="-122"/>
              </a:rPr>
              <a:t>同态映射。</a:t>
            </a:r>
            <a:endParaRPr lang="zh-CN" altLang="en-US" sz="2800" b="1">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23</a:t>
            </a:fld>
            <a:endParaRPr lang="zh-CN"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2" name="标题 46592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5923" name="文本占位符 465922"/>
          <p:cNvSpPr>
            <a:spLocks noGrp="1"/>
          </p:cNvSpPr>
          <p:nvPr>
            <p:ph type="body" idx="1"/>
          </p:nvPr>
        </p:nvSpPr>
        <p:spPr>
          <a:xfrm>
            <a:off x="457200" y="1600200"/>
            <a:ext cx="8229600" cy="609600"/>
          </a:xfrm>
        </p:spPr>
        <p:txBody>
          <a:bodyPr/>
          <a:lstStyle/>
          <a:p>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Times New Roman" panose="02020603050405020304" charset="0"/>
              </a:rPr>
              <a:t>L</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zh-CN" altLang="en-US" b="1" dirty="0">
                <a:latin typeface="宋体" panose="02010600030101010101" pitchFamily="2" charset="-122"/>
                <a:ea typeface="宋体" panose="02010600030101010101" pitchFamily="2" charset="-122"/>
              </a:rPr>
              <a:t>的同态像</a:t>
            </a:r>
            <a:r>
              <a:rPr lang="zh-CN" altLang="en-US" b="1" dirty="0">
                <a:ea typeface="宋体" panose="02010600030101010101" pitchFamily="2" charset="-122"/>
              </a:rPr>
              <a:t> </a:t>
            </a:r>
            <a:endParaRPr lang="zh-CN" altLang="en-US" b="1">
              <a:ea typeface="宋体" panose="02010600030101010101" pitchFamily="2" charset="-122"/>
            </a:endParaRPr>
          </a:p>
        </p:txBody>
      </p:sp>
      <p:graphicFrame>
        <p:nvGraphicFramePr>
          <p:cNvPr id="465924" name="对象 465923"/>
          <p:cNvGraphicFramePr>
            <a:graphicFrameLocks noChangeAspect="1"/>
          </p:cNvGraphicFramePr>
          <p:nvPr/>
        </p:nvGraphicFramePr>
        <p:xfrm>
          <a:off x="990600" y="2133600"/>
          <a:ext cx="2547938" cy="890588"/>
        </p:xfrm>
        <a:graphic>
          <a:graphicData uri="http://schemas.openxmlformats.org/presentationml/2006/ole">
            <p:oleObj spid="_x0000_s11272" r:id="rId3" imgW="977476" imgH="342751" progId="">
              <p:embed/>
            </p:oleObj>
          </a:graphicData>
        </a:graphic>
      </p:graphicFrame>
      <p:sp>
        <p:nvSpPr>
          <p:cNvPr id="465925" name="文本框 465924"/>
          <p:cNvSpPr txBox="1"/>
          <p:nvPr/>
        </p:nvSpPr>
        <p:spPr>
          <a:xfrm>
            <a:off x="228600" y="3048000"/>
            <a:ext cx="7848600" cy="519113"/>
          </a:xfrm>
          <a:prstGeom prst="rect">
            <a:avLst/>
          </a:prstGeom>
          <a:noFill/>
          <a:ln w="9525">
            <a:noFill/>
          </a:ln>
        </p:spPr>
        <p:txBody>
          <a:bodyPr>
            <a:spAutoFit/>
          </a:bodyPr>
          <a:lstStyle/>
          <a:p>
            <a:pPr lvl="0">
              <a:spcBef>
                <a:spcPct val="50000"/>
              </a:spcBef>
              <a:buClr>
                <a:srgbClr val="000000"/>
              </a:buClr>
            </a:pPr>
            <a:r>
              <a:rPr lang="zh-CN" altLang="en-US" sz="2800" b="1" dirty="0">
                <a:latin typeface="宋体" panose="02010600030101010101" pitchFamily="2" charset="-122"/>
                <a:ea typeface="宋体" panose="02010600030101010101" pitchFamily="2" charset="-122"/>
              </a:rPr>
              <a:t>对于</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Times New Roman" panose="02020603050405020304" charset="0"/>
              </a:rPr>
              <a:t>w</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Δ</a:t>
            </a:r>
            <a:r>
              <a:rPr lang="en-US" altLang="zh-CN" sz="2800" b="1" baseline="30000">
                <a:latin typeface="Times New Roman" panose="02020603050405020304" charset="0"/>
                <a:ea typeface="Times New Roman" panose="02020603050405020304" charset="0"/>
              </a:rPr>
              <a:t>*</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w</a:t>
            </a:r>
            <a:r>
              <a:rPr lang="zh-CN" altLang="en-US" sz="2800" b="1" dirty="0">
                <a:latin typeface="宋体" panose="02010600030101010101" pitchFamily="2" charset="-122"/>
                <a:ea typeface="宋体" panose="02010600030101010101" pitchFamily="2" charset="-122"/>
              </a:rPr>
              <a:t>的同态原像是一个集合</a:t>
            </a:r>
            <a:r>
              <a:rPr lang="zh-CN" altLang="en-US" sz="2800" b="1" dirty="0">
                <a:latin typeface="Arial" panose="020B0604020202020204" pitchFamily="34" charset="0"/>
                <a:ea typeface="宋体" panose="02010600030101010101" pitchFamily="2" charset="-122"/>
              </a:rPr>
              <a:t> </a:t>
            </a:r>
            <a:endParaRPr lang="zh-CN" altLang="en-US" sz="2800" b="1">
              <a:latin typeface="Arial" panose="020B0604020202020204" pitchFamily="34" charset="0"/>
              <a:ea typeface="宋体" panose="02010600030101010101" pitchFamily="2" charset="-122"/>
            </a:endParaRPr>
          </a:p>
        </p:txBody>
      </p:sp>
      <p:graphicFrame>
        <p:nvGraphicFramePr>
          <p:cNvPr id="465926" name="对象 465925"/>
          <p:cNvGraphicFramePr>
            <a:graphicFrameLocks noChangeAspect="1"/>
          </p:cNvGraphicFramePr>
          <p:nvPr/>
        </p:nvGraphicFramePr>
        <p:xfrm>
          <a:off x="838200" y="3733800"/>
          <a:ext cx="7086600" cy="685800"/>
        </p:xfrm>
        <a:graphic>
          <a:graphicData uri="http://schemas.openxmlformats.org/presentationml/2006/ole">
            <p:oleObj spid="_x0000_s11273" r:id="rId4" imgW="2044700" imgH="228600" progId="">
              <p:embed/>
            </p:oleObj>
          </a:graphicData>
        </a:graphic>
      </p:graphicFrame>
      <p:sp>
        <p:nvSpPr>
          <p:cNvPr id="465927" name="文本框 465926"/>
          <p:cNvSpPr txBox="1"/>
          <p:nvPr/>
        </p:nvSpPr>
        <p:spPr>
          <a:xfrm>
            <a:off x="152400" y="4724400"/>
            <a:ext cx="7848600" cy="519113"/>
          </a:xfrm>
          <a:prstGeom prst="rect">
            <a:avLst/>
          </a:prstGeom>
          <a:noFill/>
          <a:ln w="9525">
            <a:noFill/>
          </a:ln>
        </p:spPr>
        <p:txBody>
          <a:bodyPr>
            <a:spAutoFit/>
          </a:bodyPr>
          <a:lstStyle/>
          <a:p>
            <a:pPr lvl="0">
              <a:spcBef>
                <a:spcPct val="50000"/>
              </a:spcBef>
              <a:buClr>
                <a:srgbClr val="000000"/>
              </a:buClr>
            </a:pPr>
            <a:r>
              <a:rPr lang="zh-CN" altLang="en-US" sz="2800" b="1" dirty="0">
                <a:latin typeface="宋体" panose="02010600030101010101" pitchFamily="2" charset="-122"/>
                <a:ea typeface="宋体" panose="02010600030101010101" pitchFamily="2" charset="-122"/>
              </a:rPr>
              <a:t>对于</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Times New Roman" panose="02020603050405020304" charset="0"/>
              </a:rPr>
              <a:t>L</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Δ</a:t>
            </a:r>
            <a:r>
              <a:rPr lang="en-US" altLang="zh-CN" sz="2800" b="1" baseline="30000">
                <a:latin typeface="Times New Roman" panose="02020603050405020304" charset="0"/>
                <a:ea typeface="Times New Roman" panose="02020603050405020304" charset="0"/>
              </a:rPr>
              <a:t>*</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a:t>
            </a:r>
            <a:r>
              <a:rPr lang="zh-CN" altLang="en-US" sz="2800" b="1" dirty="0">
                <a:latin typeface="宋体" panose="02010600030101010101" pitchFamily="2" charset="-122"/>
                <a:ea typeface="宋体" panose="02010600030101010101" pitchFamily="2" charset="-122"/>
              </a:rPr>
              <a:t>的同态原像是一个集合</a:t>
            </a:r>
            <a:r>
              <a:rPr lang="zh-CN" altLang="en-US" sz="2800" b="1" dirty="0">
                <a:latin typeface="Arial" panose="020B0604020202020204" pitchFamily="34" charset="0"/>
                <a:ea typeface="宋体" panose="02010600030101010101" pitchFamily="2" charset="-122"/>
              </a:rPr>
              <a:t> </a:t>
            </a:r>
            <a:endParaRPr lang="zh-CN" altLang="en-US" sz="2800" b="1">
              <a:latin typeface="Arial" panose="020B0604020202020204" pitchFamily="34" charset="0"/>
              <a:ea typeface="宋体" panose="02010600030101010101" pitchFamily="2" charset="-122"/>
            </a:endParaRPr>
          </a:p>
        </p:txBody>
      </p:sp>
      <p:graphicFrame>
        <p:nvGraphicFramePr>
          <p:cNvPr id="465928" name="对象 465927"/>
          <p:cNvGraphicFramePr>
            <a:graphicFrameLocks noChangeAspect="1"/>
          </p:cNvGraphicFramePr>
          <p:nvPr/>
        </p:nvGraphicFramePr>
        <p:xfrm>
          <a:off x="838200" y="5410200"/>
          <a:ext cx="5562600" cy="685800"/>
        </p:xfrm>
        <a:graphic>
          <a:graphicData uri="http://schemas.openxmlformats.org/presentationml/2006/ole">
            <p:oleObj spid="_x0000_s11274" r:id="rId5" imgW="1460500" imgH="228600" progId="">
              <p:embed/>
            </p:oleObj>
          </a:graphicData>
        </a:graphic>
      </p:graphicFrame>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24</a:t>
            </a:fld>
            <a:endParaRPr lang="zh-C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946" name="标题 46694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a:t>
            </a:r>
            <a:r>
              <a:rPr lang="zh-CN" altLang="en-US" b="1">
                <a:ea typeface="黑体" panose="02010609060101010101" pitchFamily="2" charset="-122"/>
              </a:rPr>
              <a:t>性</a:t>
            </a:r>
            <a:endParaRPr lang="zh-CN" altLang="en-US">
              <a:ea typeface="宋体" panose="02010600030101010101" pitchFamily="2" charset="-122"/>
            </a:endParaRPr>
          </a:p>
        </p:txBody>
      </p:sp>
      <p:sp>
        <p:nvSpPr>
          <p:cNvPr id="466947" name="文本占位符 466946"/>
          <p:cNvSpPr>
            <a:spLocks noGrp="1"/>
          </p:cNvSpPr>
          <p:nvPr>
            <p:ph type="body" idx="1"/>
          </p:nvPr>
        </p:nvSpPr>
        <p:spPr/>
        <p:txBody>
          <a:bodyPr/>
          <a:lstStyle/>
          <a:p>
            <a:pPr>
              <a:lnSpc>
                <a:spcPct val="90000"/>
              </a:lnSpc>
            </a:pPr>
            <a:r>
              <a:rPr lang="zh-CN" altLang="en-US" b="1" dirty="0">
                <a:ea typeface="黑体" panose="02010609060101010101" pitchFamily="2" charset="-122"/>
              </a:rPr>
              <a:t>例</a:t>
            </a:r>
            <a:r>
              <a:rPr lang="en-US" altLang="zh-CN" b="1" dirty="0">
                <a:ea typeface="黑体" panose="02010609060101010101" pitchFamily="2" charset="-122"/>
              </a:rPr>
              <a:t>5-6</a:t>
            </a:r>
            <a:r>
              <a:rPr lang="en-US" altLang="zh-CN" b="1" dirty="0">
                <a:latin typeface="Times New Roman" panose="02020603050405020304" charset="0"/>
                <a:ea typeface="Times New Roman" panose="02020603050405020304" charset="0"/>
              </a:rPr>
              <a:t> </a:t>
            </a:r>
            <a:r>
              <a:rPr lang="zh-CN" altLang="en-US" b="1" dirty="0">
                <a:latin typeface="宋体" panose="02010600030101010101" pitchFamily="2" charset="-122"/>
                <a:ea typeface="宋体" panose="02010600030101010101" pitchFamily="2" charset="-122"/>
              </a:rPr>
              <a:t>设</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Times New Roman" panose="02020603050405020304" charset="0"/>
              </a:rPr>
              <a:t>={0</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Times New Roman" panose="02020603050405020304" charset="0"/>
              </a:rPr>
              <a:t>1}</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Δ={a</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b}</a:t>
            </a:r>
            <a:r>
              <a:rPr lang="zh-CN" altLang="en-US" b="1" dirty="0">
                <a:latin typeface="宋体" panose="02010600030101010101" pitchFamily="2" charset="-122"/>
                <a:ea typeface="宋体" panose="02010600030101010101" pitchFamily="2" charset="-122"/>
              </a:rPr>
              <a:t>，同态映射</a:t>
            </a:r>
            <a:r>
              <a:rPr lang="en-US" altLang="zh-CN" b="1" dirty="0">
                <a:latin typeface="宋体" panose="02010600030101010101" pitchFamily="2" charset="-122"/>
                <a:ea typeface="宋体" panose="02010600030101010101" pitchFamily="2" charset="-122"/>
              </a:rPr>
              <a:t>f</a:t>
            </a:r>
            <a:r>
              <a:rPr lang="zh-CN" altLang="en-US" b="1" dirty="0">
                <a:latin typeface="宋体" panose="02010600030101010101" pitchFamily="2" charset="-122"/>
                <a:ea typeface="宋体" panose="02010600030101010101" pitchFamily="2" charset="-122"/>
              </a:rPr>
              <a:t>定义为</a:t>
            </a:r>
            <a:r>
              <a:rPr lang="zh-CN" altLang="en-US" b="1" dirty="0">
                <a:ea typeface="宋体" panose="02010600030101010101" pitchFamily="2" charset="-122"/>
              </a:rPr>
              <a:t> </a:t>
            </a:r>
          </a:p>
          <a:p>
            <a:pPr algn="just">
              <a:lnSpc>
                <a:spcPct val="90000"/>
              </a:lnSpc>
              <a:buNone/>
            </a:pPr>
            <a:r>
              <a:rPr lang="zh-CN" altLang="en-US" b="1" dirty="0" err="1">
                <a:latin typeface="Times New Roman" panose="02020603050405020304" charset="0"/>
                <a:ea typeface="Times New Roman" panose="02020603050405020304" charset="0"/>
              </a:rPr>
              <a:t>    </a:t>
            </a:r>
            <a:r>
              <a:rPr lang="en-US" altLang="zh-CN" b="1" dirty="0" err="1">
                <a:latin typeface="Times New Roman" panose="02020603050405020304" charset="0"/>
                <a:ea typeface="Times New Roman" panose="02020603050405020304" charset="0"/>
              </a:rPr>
              <a:t>f(0)=aa</a:t>
            </a:r>
          </a:p>
          <a:p>
            <a:pPr algn="just">
              <a:lnSpc>
                <a:spcPct val="90000"/>
              </a:lnSpc>
              <a:buNone/>
            </a:pPr>
            <a:r>
              <a:rPr lang="en-US" altLang="zh-CN" b="1" dirty="0" err="1">
                <a:latin typeface="Times New Roman" panose="02020603050405020304" charset="0"/>
                <a:ea typeface="Times New Roman" panose="02020603050405020304" charset="0"/>
              </a:rPr>
              <a:t>    f(1)=aba</a:t>
            </a:r>
          </a:p>
          <a:p>
            <a:pPr algn="just">
              <a:lnSpc>
                <a:spcPct val="90000"/>
              </a:lnSpc>
              <a:buNone/>
            </a:pPr>
            <a:r>
              <a:rPr lang="zh-CN" altLang="en-US" b="1" dirty="0">
                <a:latin typeface="宋体" panose="02010600030101010101" pitchFamily="2" charset="-122"/>
                <a:ea typeface="宋体" panose="02010600030101010101" pitchFamily="2" charset="-122"/>
              </a:rPr>
              <a:t>则：</a:t>
            </a:r>
            <a:endParaRPr lang="zh-CN" altLang="en-US" b="1" dirty="0">
              <a:latin typeface="Times New Roman" panose="02020603050405020304" charset="0"/>
              <a:ea typeface="Times New Roman" panose="02020603050405020304" charset="0"/>
            </a:endParaRPr>
          </a:p>
          <a:p>
            <a:pPr algn="just">
              <a:lnSpc>
                <a:spcPct val="90000"/>
              </a:lnSpc>
              <a:buNone/>
            </a:pPr>
            <a:r>
              <a:rPr lang="en-US" altLang="zh-CN" b="1" dirty="0">
                <a:latin typeface="宋体" panose="02010600030101010101" pitchFamily="2" charset="-122"/>
                <a:ea typeface="宋体" panose="02010600030101010101" pitchFamily="2" charset="-122"/>
              </a:rPr>
              <a:t>⑴</a:t>
            </a:r>
            <a:r>
              <a:rPr lang="en-US" altLang="zh-CN" b="1" dirty="0">
                <a:latin typeface="Times New Roman" panose="02020603050405020304" charset="0"/>
                <a:ea typeface="Times New Roman" panose="02020603050405020304" charset="0"/>
              </a:rPr>
              <a:t> </a:t>
            </a:r>
            <a:r>
              <a:rPr lang="en-US" altLang="zh-CN" b="1" dirty="0" err="1">
                <a:latin typeface="Times New Roman" panose="02020603050405020304" charset="0"/>
                <a:ea typeface="Times New Roman" panose="02020603050405020304" charset="0"/>
              </a:rPr>
              <a:t>f(01)=aaaba</a:t>
            </a:r>
            <a:r>
              <a:rPr lang="zh-CN" altLang="en-US" b="1">
                <a:latin typeface="Times New Roman" panose="02020603050405020304" charset="0"/>
                <a:ea typeface="宋体" panose="02010600030101010101" pitchFamily="2" charset="-122"/>
              </a:rPr>
              <a:t>；</a:t>
            </a:r>
          </a:p>
          <a:p>
            <a:pPr algn="just">
              <a:lnSpc>
                <a:spcPct val="90000"/>
              </a:lnSpc>
              <a:buNone/>
            </a:pPr>
            <a:r>
              <a:rPr lang="en-US" altLang="zh-CN" b="1">
                <a:latin typeface="宋体" panose="02010600030101010101" pitchFamily="2" charset="-122"/>
                <a:ea typeface="宋体" panose="02010600030101010101" pitchFamily="2" charset="-122"/>
              </a:rPr>
              <a:t>⑵</a:t>
            </a:r>
            <a:r>
              <a:rPr lang="en-US" altLang="zh-CN" b="1">
                <a:latin typeface="Times New Roman" panose="02020603050405020304" charset="0"/>
                <a:ea typeface="Times New Roman" panose="02020603050405020304" charset="0"/>
              </a:rPr>
              <a:t> f((01)</a:t>
            </a:r>
            <a:r>
              <a:rPr lang="en-US" altLang="zh-CN" b="1" baseline="30000">
                <a:latin typeface="Times New Roman" panose="02020603050405020304" charset="0"/>
                <a:ea typeface="Times New Roman" panose="02020603050405020304" charset="0"/>
              </a:rPr>
              <a:t>*</a:t>
            </a:r>
            <a:r>
              <a:rPr lang="en-US" altLang="zh-CN" b="1" dirty="0" err="1">
                <a:latin typeface="Times New Roman" panose="02020603050405020304" charset="0"/>
                <a:ea typeface="Times New Roman" panose="02020603050405020304" charset="0"/>
              </a:rPr>
              <a:t>)=(aaaba</a:t>
            </a:r>
            <a:r>
              <a:rPr lang="en-US" altLang="zh-CN" b="1">
                <a:latin typeface="Times New Roman" panose="02020603050405020304" charset="0"/>
                <a:ea typeface="Times New Roman" panose="02020603050405020304" charset="0"/>
              </a:rPr>
              <a:t>)</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lnSpc>
                <a:spcPct val="90000"/>
              </a:lnSpc>
              <a:buNone/>
            </a:pPr>
            <a:r>
              <a:rPr lang="en-US" altLang="zh-CN" b="1">
                <a:latin typeface="宋体" panose="02010600030101010101" pitchFamily="2" charset="-122"/>
                <a:ea typeface="宋体" panose="02010600030101010101" pitchFamily="2" charset="-122"/>
              </a:rPr>
              <a:t>⑶</a:t>
            </a:r>
            <a:r>
              <a:rPr lang="en-US" altLang="zh-CN" b="1">
                <a:latin typeface="Times New Roman" panose="02020603050405020304" charset="0"/>
                <a:ea typeface="Times New Roman" panose="02020603050405020304" charset="0"/>
              </a:rPr>
              <a:t> f </a:t>
            </a:r>
            <a:r>
              <a:rPr lang="en-US" altLang="zh-CN" b="1" baseline="30000">
                <a:latin typeface="Times New Roman" panose="02020603050405020304" charset="0"/>
                <a:ea typeface="Times New Roman" panose="02020603050405020304" charset="0"/>
              </a:rPr>
              <a:t>-1</a:t>
            </a:r>
            <a:r>
              <a:rPr lang="en-US" altLang="zh-CN" b="1" dirty="0" err="1">
                <a:latin typeface="Times New Roman" panose="02020603050405020304" charset="0"/>
                <a:ea typeface="Times New Roman" panose="02020603050405020304" charset="0"/>
              </a:rPr>
              <a:t>(aab</a:t>
            </a:r>
            <a:r>
              <a:rPr lang="en-US" altLang="zh-CN" b="1">
                <a:latin typeface="Times New Roman" panose="02020603050405020304" charset="0"/>
                <a:ea typeface="Times New Roman" panose="02020603050405020304" charset="0"/>
              </a:rPr>
              <a:t>)=</a:t>
            </a:r>
            <a:r>
              <a:rPr lang="en-US" altLang="zh-CN" b="1" i="1">
                <a:latin typeface="宋体" panose="02010600030101010101" pitchFamily="2" charset="-122"/>
                <a:ea typeface="宋体" panose="02010600030101010101" pitchFamily="2" charset="-122"/>
              </a:rPr>
              <a:t>Φ</a:t>
            </a:r>
            <a:r>
              <a:rPr lang="zh-CN" altLang="en-US" b="1">
                <a:latin typeface="宋体" panose="02010600030101010101" pitchFamily="2" charset="-122"/>
                <a:ea typeface="宋体" panose="02010600030101010101" pitchFamily="2" charset="-122"/>
              </a:rPr>
              <a:t>；</a:t>
            </a:r>
            <a:r>
              <a:rPr lang="zh-CN" altLang="en-US" b="1" i="1">
                <a:latin typeface="宋体" panose="02010600030101010101" pitchFamily="2" charset="-122"/>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25</a:t>
            </a:fld>
            <a:endParaRPr 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7970" name="标题 467969"/>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7971" name="文本占位符 467970"/>
          <p:cNvSpPr>
            <a:spLocks noGrp="1"/>
          </p:cNvSpPr>
          <p:nvPr>
            <p:ph type="body" idx="1"/>
          </p:nvPr>
        </p:nvSpPr>
        <p:spPr/>
        <p:txBody>
          <a:bodyPr/>
          <a:lstStyle/>
          <a:p>
            <a:pPr algn="just">
              <a:lnSpc>
                <a:spcPct val="90000"/>
              </a:lnSpc>
              <a:buNone/>
            </a:pPr>
            <a:r>
              <a:rPr lang="en-US" altLang="zh-CN" b="1">
                <a:latin typeface="宋体" panose="02010600030101010101" pitchFamily="2" charset="-122"/>
                <a:ea typeface="宋体" panose="02010600030101010101" pitchFamily="2" charset="-122"/>
              </a:rPr>
              <a:t>⑷</a:t>
            </a:r>
            <a:r>
              <a:rPr lang="en-US" altLang="zh-CN" b="1">
                <a:latin typeface="Times New Roman" panose="02020603050405020304" charset="0"/>
                <a:ea typeface="Times New Roman" panose="02020603050405020304" charset="0"/>
              </a:rPr>
              <a:t> f </a:t>
            </a:r>
            <a:r>
              <a:rPr lang="en-US" altLang="zh-CN" b="1" baseline="30000">
                <a:latin typeface="Times New Roman" panose="02020603050405020304" charset="0"/>
                <a:ea typeface="Times New Roman" panose="02020603050405020304" charset="0"/>
              </a:rPr>
              <a:t>-1</a:t>
            </a:r>
            <a:r>
              <a:rPr lang="en-US" altLang="zh-CN" b="1" dirty="0" err="1">
                <a:latin typeface="Times New Roman" panose="02020603050405020304" charset="0"/>
                <a:ea typeface="Times New Roman" panose="02020603050405020304" charset="0"/>
              </a:rPr>
              <a:t>(aa</a:t>
            </a:r>
            <a:r>
              <a:rPr lang="en-US" altLang="zh-CN" b="1">
                <a:latin typeface="Times New Roman" panose="02020603050405020304" charset="0"/>
                <a:ea typeface="Times New Roman" panose="02020603050405020304" charset="0"/>
              </a:rPr>
              <a:t>)={0}</a:t>
            </a:r>
            <a:r>
              <a:rPr lang="zh-CN" altLang="en-US" b="1">
                <a:latin typeface="Times New Roman" panose="02020603050405020304" charset="0"/>
                <a:ea typeface="宋体" panose="02010600030101010101" pitchFamily="2" charset="-122"/>
              </a:rPr>
              <a:t>；</a:t>
            </a:r>
          </a:p>
          <a:p>
            <a:pPr algn="just">
              <a:lnSpc>
                <a:spcPct val="90000"/>
              </a:lnSpc>
              <a:buNone/>
            </a:pPr>
            <a:r>
              <a:rPr lang="en-US" altLang="zh-CN" b="1">
                <a:latin typeface="宋体" panose="02010600030101010101" pitchFamily="2" charset="-122"/>
                <a:ea typeface="宋体" panose="02010600030101010101" pitchFamily="2" charset="-122"/>
              </a:rPr>
              <a:t>⑸</a:t>
            </a:r>
            <a:r>
              <a:rPr lang="en-US" altLang="zh-CN" b="1">
                <a:latin typeface="Times New Roman" panose="02020603050405020304" charset="0"/>
                <a:ea typeface="Times New Roman" panose="02020603050405020304" charset="0"/>
              </a:rPr>
              <a:t> f </a:t>
            </a:r>
            <a:r>
              <a:rPr lang="en-US" altLang="zh-CN" b="1" baseline="30000">
                <a:latin typeface="Times New Roman" panose="02020603050405020304" charset="0"/>
                <a:ea typeface="Times New Roman" panose="02020603050405020304" charset="0"/>
              </a:rPr>
              <a:t>-1</a:t>
            </a:r>
            <a:r>
              <a:rPr lang="en-US" altLang="zh-CN" b="1" dirty="0" err="1">
                <a:latin typeface="Times New Roman" panose="02020603050405020304" charset="0"/>
                <a:ea typeface="Times New Roman" panose="02020603050405020304" charset="0"/>
              </a:rPr>
              <a:t>({aaa</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aba</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abaaaaa</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abaaaaaa</a:t>
            </a:r>
            <a:r>
              <a:rPr lang="en-US" altLang="zh-CN" b="1">
                <a:latin typeface="Times New Roman" panose="02020603050405020304" charset="0"/>
                <a:ea typeface="Times New Roman" panose="02020603050405020304" charset="0"/>
              </a:rPr>
              <a:t>})</a:t>
            </a:r>
          </a:p>
          <a:p>
            <a:pPr algn="just">
              <a:lnSpc>
                <a:spcPct val="90000"/>
              </a:lnSpc>
              <a:buNone/>
            </a:pPr>
            <a:r>
              <a:rPr lang="en-US" altLang="zh-CN" b="1">
                <a:latin typeface="Times New Roman" panose="02020603050405020304" charset="0"/>
                <a:ea typeface="Times New Roman" panose="02020603050405020304" charset="0"/>
              </a:rPr>
              <a:t>		={1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100}</a:t>
            </a:r>
            <a:r>
              <a:rPr lang="zh-CN" altLang="en-US" b="1">
                <a:latin typeface="Times New Roman" panose="02020603050405020304" charset="0"/>
                <a:ea typeface="宋体" panose="02010600030101010101" pitchFamily="2" charset="-122"/>
              </a:rPr>
              <a:t>；</a:t>
            </a:r>
          </a:p>
          <a:p>
            <a:pPr algn="just">
              <a:lnSpc>
                <a:spcPct val="90000"/>
              </a:lnSpc>
              <a:buNone/>
            </a:pPr>
            <a:r>
              <a:rPr lang="en-US" altLang="zh-CN" b="1">
                <a:latin typeface="宋体" panose="02010600030101010101" pitchFamily="2" charset="-122"/>
                <a:ea typeface="宋体" panose="02010600030101010101" pitchFamily="2" charset="-122"/>
              </a:rPr>
              <a:t>⑹</a:t>
            </a:r>
            <a:r>
              <a:rPr lang="en-US" altLang="zh-CN" b="1">
                <a:latin typeface="Times New Roman" panose="02020603050405020304" charset="0"/>
                <a:ea typeface="宋体" panose="02010600030101010101" pitchFamily="2" charset="-122"/>
              </a:rPr>
              <a:t> f </a:t>
            </a:r>
            <a:r>
              <a:rPr lang="en-US" altLang="zh-CN" b="1" baseline="30000">
                <a:latin typeface="Times New Roman" panose="02020603050405020304" charset="0"/>
                <a:ea typeface="宋体" panose="02010600030101010101" pitchFamily="2" charset="-122"/>
              </a:rPr>
              <a:t>-1</a:t>
            </a:r>
            <a:r>
              <a:rPr lang="en-US" altLang="zh-CN" b="1" dirty="0" err="1">
                <a:latin typeface="Times New Roman" panose="02020603050405020304" charset="0"/>
                <a:ea typeface="宋体" panose="02010600030101010101" pitchFamily="2" charset="-122"/>
              </a:rPr>
              <a:t>((ab+ba</a:t>
            </a:r>
            <a:r>
              <a:rPr lang="en-US" altLang="zh-CN" b="1">
                <a:latin typeface="Times New Roman" panose="02020603050405020304" charset="0"/>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a)={1}</a:t>
            </a:r>
            <a:r>
              <a:rPr lang="zh-CN" altLang="en-US" b="1">
                <a:latin typeface="Times New Roman" panose="02020603050405020304" charset="0"/>
                <a:ea typeface="宋体" panose="02010600030101010101" pitchFamily="2" charset="-122"/>
              </a:rPr>
              <a:t>；</a:t>
            </a:r>
          </a:p>
          <a:p>
            <a:pPr algn="just">
              <a:lnSpc>
                <a:spcPct val="90000"/>
              </a:lnSpc>
              <a:buNone/>
            </a:pPr>
            <a:r>
              <a:rPr lang="en-US" altLang="zh-CN" b="1">
                <a:latin typeface="宋体" panose="02010600030101010101" pitchFamily="2" charset="-122"/>
                <a:ea typeface="宋体" panose="02010600030101010101" pitchFamily="2" charset="-122"/>
              </a:rPr>
              <a:t>⑺ </a:t>
            </a:r>
            <a:r>
              <a:rPr lang="en-US" altLang="zh-CN" b="1">
                <a:latin typeface="Times New Roman" panose="02020603050405020304" charset="0"/>
                <a:ea typeface="宋体" panose="02010600030101010101" pitchFamily="2" charset="-122"/>
              </a:rPr>
              <a:t>f(f </a:t>
            </a:r>
            <a:r>
              <a:rPr lang="en-US" altLang="zh-CN" b="1" baseline="30000">
                <a:latin typeface="Times New Roman" panose="02020603050405020304" charset="0"/>
                <a:ea typeface="宋体" panose="02010600030101010101" pitchFamily="2" charset="-122"/>
              </a:rPr>
              <a:t>-1</a:t>
            </a:r>
            <a:r>
              <a:rPr lang="en-US" altLang="zh-CN" b="1" dirty="0" err="1">
                <a:latin typeface="Times New Roman" panose="02020603050405020304" charset="0"/>
                <a:ea typeface="宋体" panose="02010600030101010101" pitchFamily="2" charset="-122"/>
              </a:rPr>
              <a:t>((ab+ba</a:t>
            </a:r>
            <a:r>
              <a:rPr lang="en-US" altLang="zh-CN" b="1">
                <a:latin typeface="Times New Roman" panose="02020603050405020304" charset="0"/>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dirty="0" err="1">
                <a:latin typeface="Times New Roman" panose="02020603050405020304" charset="0"/>
                <a:ea typeface="宋体" panose="02010600030101010101" pitchFamily="2" charset="-122"/>
              </a:rPr>
              <a:t>a))=f({1})={aba</a:t>
            </a:r>
            <a:r>
              <a:rPr lang="en-US" altLang="zh-CN" b="1">
                <a:latin typeface="Times New Roman" panose="02020603050405020304" charset="0"/>
                <a:ea typeface="宋体" panose="02010600030101010101" pitchFamily="2" charset="-122"/>
              </a:rPr>
              <a:t>}</a:t>
            </a:r>
            <a:r>
              <a:rPr lang="zh-CN" altLang="en-US" b="1">
                <a:latin typeface="Times New Roman" panose="02020603050405020304" charset="0"/>
                <a:ea typeface="宋体" panose="02010600030101010101" pitchFamily="2" charset="-122"/>
              </a:rPr>
              <a:t>。</a:t>
            </a:r>
            <a:r>
              <a:rPr lang="zh-CN" altLang="en-US" b="1">
                <a:latin typeface="Times New Roman" panose="02020603050405020304" charset="0"/>
                <a:ea typeface="Times New Roman" panose="02020603050405020304" charset="0"/>
              </a:rPr>
              <a:t> </a:t>
            </a:r>
          </a:p>
          <a:p>
            <a:pPr algn="just">
              <a:lnSpc>
                <a:spcPct val="90000"/>
              </a:lnSpc>
              <a:buNone/>
            </a:pPr>
            <a:r>
              <a:rPr lang="zh-CN" altLang="en-US" b="1">
                <a:latin typeface="宋体" panose="02010600030101010101" pitchFamily="2" charset="-122"/>
                <a:ea typeface="宋体" panose="02010600030101010101" pitchFamily="2" charset="-122"/>
              </a:rPr>
              <a:t>令</a:t>
            </a:r>
            <a:r>
              <a:rPr lang="en-US" altLang="zh-CN" b="1" dirty="0" err="1">
                <a:latin typeface="Times New Roman" panose="02020603050405020304" charset="0"/>
                <a:ea typeface="宋体" panose="02010600030101010101" pitchFamily="2" charset="-122"/>
              </a:rPr>
              <a:t>L=(ab+ba</a:t>
            </a:r>
            <a:r>
              <a:rPr lang="en-US" altLang="zh-CN" b="1">
                <a:latin typeface="Times New Roman" panose="02020603050405020304" charset="0"/>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，上述</a:t>
            </a:r>
            <a:r>
              <a:rPr lang="en-US" altLang="zh-CN" b="1" dirty="0">
                <a:latin typeface="Times New Roman" panose="02020603050405020304" charset="0"/>
                <a:ea typeface="宋体" panose="02010600030101010101" pitchFamily="2" charset="-122"/>
              </a:rPr>
              <a:t>(7)</a:t>
            </a:r>
            <a:r>
              <a:rPr lang="zh-CN" altLang="en-US" b="1" dirty="0">
                <a:latin typeface="宋体" panose="02010600030101010101" pitchFamily="2" charset="-122"/>
                <a:ea typeface="宋体" panose="02010600030101010101" pitchFamily="2" charset="-122"/>
              </a:rPr>
              <a:t>表明，</a:t>
            </a:r>
            <a:r>
              <a:rPr lang="en-US" altLang="zh-CN" b="1">
                <a:latin typeface="Times New Roman" panose="02020603050405020304" charset="0"/>
                <a:ea typeface="宋体" panose="02010600030101010101" pitchFamily="2" charset="-122"/>
              </a:rPr>
              <a:t>f(f </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 </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a:latin typeface="Times New Roman" panose="02020603050405020304" charset="0"/>
                <a:ea typeface="Times New Roman" panose="02020603050405020304" charset="0"/>
              </a:rPr>
              <a:t> </a:t>
            </a:r>
          </a:p>
          <a:p>
            <a:pPr algn="just">
              <a:lnSpc>
                <a:spcPct val="90000"/>
              </a:lnSpc>
              <a:buNone/>
            </a:pPr>
            <a:endParaRPr lang="en-US" altLang="zh-CN" b="1">
              <a:latin typeface="Times New Roman" panose="02020603050405020304" charset="0"/>
              <a:ea typeface="宋体" panose="02010600030101010101" pitchFamily="2" charset="-122"/>
            </a:endParaRPr>
          </a:p>
          <a:p>
            <a:pPr algn="just">
              <a:lnSpc>
                <a:spcPct val="90000"/>
              </a:lnSpc>
              <a:buNone/>
            </a:pPr>
            <a:r>
              <a:rPr lang="en-US" altLang="zh-CN" b="1">
                <a:latin typeface="Times New Roman" panose="02020603050405020304" charset="0"/>
                <a:ea typeface="宋体" panose="02010600030101010101" pitchFamily="2" charset="-122"/>
              </a:rPr>
              <a:t>f(f </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a:t>
            </a:r>
            <a:r>
              <a:rPr lang="en-US" altLang="zh-CN" b="1">
                <a:latin typeface="Times New Roman" panose="02020603050405020304" charset="0"/>
                <a:ea typeface="Times New Roman" panose="02020603050405020304" charset="0"/>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26</a:t>
            </a:fld>
            <a:endParaRPr lang="zh-CN"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标题 46899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a:ea typeface="宋体" panose="02010600030101010101" pitchFamily="2" charset="-122"/>
            </a:endParaRPr>
          </a:p>
        </p:txBody>
      </p:sp>
      <p:sp>
        <p:nvSpPr>
          <p:cNvPr id="468995" name="文本占位符 468994"/>
          <p:cNvSpPr>
            <a:spLocks noGrp="1"/>
          </p:cNvSpPr>
          <p:nvPr>
            <p:ph type="body" idx="1"/>
          </p:nvPr>
        </p:nvSpPr>
        <p:spPr/>
        <p:txBody>
          <a:bodyPr/>
          <a:lstStyle/>
          <a:p>
            <a:pPr marL="282575" indent="0">
              <a:buNone/>
            </a:pPr>
            <a:r>
              <a:rPr lang="zh-CN" altLang="en-US" sz="3600" b="1" dirty="0">
                <a:latin typeface="Times New Roman" panose="02020603050405020304" charset="0"/>
                <a:ea typeface="黑体" panose="02010609060101010101" pitchFamily="2" charset="-122"/>
              </a:rPr>
              <a:t>推论</a:t>
            </a:r>
            <a:r>
              <a:rPr lang="en-US" altLang="zh-CN" sz="3600" b="1" dirty="0">
                <a:latin typeface="Times New Roman" panose="02020603050405020304" charset="0"/>
                <a:ea typeface="黑体" panose="02010609060101010101" pitchFamily="2" charset="-122"/>
              </a:rPr>
              <a:t>5-1</a:t>
            </a:r>
            <a:r>
              <a:rPr lang="en-US" altLang="zh-CN" sz="3600" dirty="0">
                <a:latin typeface="Times New Roman" panose="02020603050405020304" charset="0"/>
                <a:ea typeface="Times New Roman" panose="02020603050405020304" charset="0"/>
              </a:rPr>
              <a:t>  </a:t>
            </a:r>
            <a:r>
              <a:rPr lang="en-US" altLang="zh-CN" sz="3600" b="1">
                <a:latin typeface="Times New Roman" panose="02020603050405020304" charset="0"/>
                <a:ea typeface="Times New Roman" panose="02020603050405020304" charset="0"/>
              </a:rPr>
              <a:t>RL </a:t>
            </a:r>
            <a:r>
              <a:rPr lang="zh-CN" altLang="en-US" sz="3600" b="1" dirty="0">
                <a:latin typeface="宋体" panose="02010600030101010101" pitchFamily="2" charset="-122"/>
                <a:ea typeface="宋体" panose="02010600030101010101" pitchFamily="2" charset="-122"/>
              </a:rPr>
              <a:t>的同态像是</a:t>
            </a:r>
            <a:r>
              <a:rPr lang="zh-CN" altLang="en-US" sz="3600" b="1" dirty="0">
                <a:latin typeface="Times New Roman" panose="02020603050405020304" charset="0"/>
                <a:ea typeface="Times New Roman" panose="02020603050405020304" charset="0"/>
              </a:rPr>
              <a:t> </a:t>
            </a:r>
            <a:r>
              <a:rPr lang="en-US" altLang="zh-CN" sz="3600" b="1">
                <a:latin typeface="Times New Roman" panose="02020603050405020304" charset="0"/>
                <a:ea typeface="Times New Roman" panose="02020603050405020304" charset="0"/>
              </a:rPr>
              <a:t>RL</a:t>
            </a:r>
            <a:r>
              <a:rPr lang="zh-CN" altLang="en-US" sz="3600" b="1">
                <a:latin typeface="Times New Roman" panose="02020603050405020304" charset="0"/>
                <a:ea typeface="宋体" panose="02010600030101010101" pitchFamily="2" charset="-122"/>
              </a:rPr>
              <a:t>。</a:t>
            </a:r>
            <a:endParaRPr lang="zh-CN" altLang="en-US" sz="3600" b="1">
              <a:latin typeface="宋体" panose="02010600030101010101" pitchFamily="2" charset="-122"/>
              <a:ea typeface="宋体" panose="02010600030101010101" pitchFamily="2" charset="-122"/>
            </a:endParaRPr>
          </a:p>
          <a:p>
            <a:pPr marL="282575" indent="0"/>
            <a:r>
              <a:rPr lang="zh-CN" altLang="en-US" b="1" dirty="0">
                <a:latin typeface="宋体" panose="02010600030101010101" pitchFamily="2" charset="-122"/>
                <a:ea typeface="宋体" panose="02010600030101010101" pitchFamily="2" charset="-122"/>
              </a:rPr>
              <a:t>证明：</a:t>
            </a:r>
          </a:p>
          <a:p>
            <a:pPr marL="282575" indent="0">
              <a:buNone/>
            </a:pPr>
            <a:r>
              <a:rPr lang="zh-CN" altLang="en-US" b="1" dirty="0">
                <a:latin typeface="宋体" panose="02010600030101010101" pitchFamily="2" charset="-122"/>
                <a:ea typeface="宋体" panose="02010600030101010101" pitchFamily="2" charset="-122"/>
              </a:rPr>
              <a:t>注意到同态映射是正则代换的特例，可以直接的到此结论。</a:t>
            </a:r>
          </a:p>
          <a:p>
            <a:pPr marL="282575" indent="0">
              <a:buNone/>
            </a:pPr>
            <a:r>
              <a:rPr lang="zh-CN" altLang="en-US" b="1" dirty="0">
                <a:latin typeface="宋体" panose="02010600030101010101" pitchFamily="2" charset="-122"/>
                <a:ea typeface="宋体" panose="02010600030101010101" pitchFamily="2" charset="-122"/>
              </a:rPr>
              <a:t>该定理表明，</a:t>
            </a:r>
            <a:r>
              <a:rPr lang="zh-CN" altLang="en-US"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dirty="0">
                <a:latin typeface="宋体" panose="02010600030101010101" pitchFamily="2" charset="-122"/>
                <a:ea typeface="宋体" panose="02010600030101010101" pitchFamily="2" charset="-122"/>
              </a:rPr>
              <a:t>在同态映射下是封闭的。</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27</a:t>
            </a:fld>
            <a:endParaRPr lang="zh-CN"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8" name="标题 47001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p>
        </p:txBody>
      </p:sp>
      <p:sp>
        <p:nvSpPr>
          <p:cNvPr id="470019" name="文本占位符 470018"/>
          <p:cNvSpPr>
            <a:spLocks noGrp="1"/>
          </p:cNvSpPr>
          <p:nvPr>
            <p:ph type="body" idx="1"/>
          </p:nvPr>
        </p:nvSpPr>
        <p:spPr/>
        <p:txBody>
          <a:bodyPr/>
          <a:lstStyle/>
          <a:p>
            <a:pPr marL="0" indent="282575">
              <a:buNone/>
            </a:pPr>
            <a:r>
              <a:rPr lang="zh-CN" altLang="en-US" b="1" dirty="0">
                <a:ea typeface="黑体" panose="02010609060101010101" pitchFamily="2" charset="-122"/>
              </a:rPr>
              <a:t>定理 </a:t>
            </a:r>
            <a:r>
              <a:rPr lang="en-US" altLang="zh-CN" b="1" dirty="0">
                <a:ea typeface="黑体" panose="02010609060101010101" pitchFamily="2" charset="-122"/>
              </a:rPr>
              <a:t>5-5</a:t>
            </a:r>
            <a:r>
              <a:rPr lang="en-US" altLang="zh-CN"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dirty="0">
                <a:latin typeface="宋体" panose="02010600030101010101" pitchFamily="2" charset="-122"/>
                <a:ea typeface="宋体" panose="02010600030101010101" pitchFamily="2" charset="-122"/>
              </a:rPr>
              <a:t>的同态原像是</a:t>
            </a:r>
            <a:r>
              <a:rPr lang="zh-CN" altLang="en-US" b="1">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a:latin typeface="宋体" panose="02010600030101010101" pitchFamily="2" charset="-122"/>
                <a:ea typeface="宋体" panose="02010600030101010101" pitchFamily="2" charset="-122"/>
              </a:rPr>
              <a:t>。</a:t>
            </a:r>
            <a:endParaRPr lang="zh-CN" altLang="en-US" b="1">
              <a:ea typeface="宋体" panose="02010600030101010101" pitchFamily="2" charset="-122"/>
            </a:endParaRPr>
          </a:p>
          <a:p>
            <a:pPr marL="0" indent="282575">
              <a:buNone/>
            </a:pPr>
            <a:r>
              <a:rPr lang="zh-CN" altLang="en-US" sz="2800" b="1" dirty="0">
                <a:ea typeface="宋体" panose="02010600030101010101" pitchFamily="2" charset="-122"/>
              </a:rPr>
              <a:t>证明：</a:t>
            </a:r>
          </a:p>
          <a:p>
            <a:pPr marL="0" indent="282575">
              <a:buNone/>
            </a:pPr>
            <a:r>
              <a:rPr lang="zh-CN" altLang="en-US" sz="2800" b="1" dirty="0">
                <a:latin typeface="Times New Roman" panose="02020603050405020304" charset="0"/>
                <a:ea typeface="宋体" panose="02010600030101010101" pitchFamily="2" charset="-122"/>
              </a:rPr>
              <a:t>使用</a:t>
            </a:r>
            <a:r>
              <a:rPr lang="en-US" altLang="zh-CN" sz="2800" b="1">
                <a:latin typeface="Times New Roman" panose="02020603050405020304" charset="0"/>
                <a:ea typeface="Times New Roman" panose="02020603050405020304" charset="0"/>
              </a:rPr>
              <a:t>D</a:t>
            </a:r>
            <a:r>
              <a:rPr lang="en-US" altLang="zh-CN" sz="2800" b="1" dirty="0">
                <a:latin typeface="Times New Roman" panose="02020603050405020304" charset="0"/>
                <a:ea typeface="宋体" panose="02010600030101010101" pitchFamily="2" charset="-122"/>
              </a:rPr>
              <a:t>FA</a:t>
            </a:r>
            <a:r>
              <a:rPr lang="zh-CN" altLang="en-US" sz="2800" b="1" dirty="0">
                <a:latin typeface="Times New Roman" panose="02020603050405020304" charset="0"/>
                <a:ea typeface="宋体" panose="02010600030101010101" pitchFamily="2" charset="-122"/>
              </a:rPr>
              <a:t>作为描述工具。</a:t>
            </a:r>
            <a:endParaRPr lang="zh-CN" altLang="en-US" sz="2800" b="1">
              <a:latin typeface="Times New Roman" panose="02020603050405020304" charset="0"/>
              <a:ea typeface="宋体" panose="02010600030101010101" pitchFamily="2" charset="-122"/>
            </a:endParaRPr>
          </a:p>
          <a:p>
            <a:pPr marL="0" indent="282575">
              <a:buNone/>
            </a:pPr>
            <a:r>
              <a:rPr lang="en-US" altLang="zh-CN" sz="2800" b="1" dirty="0">
                <a:latin typeface="Times New Roman" panose="02020603050405020304" charset="0"/>
                <a:ea typeface="Times New Roman" panose="02020603050405020304" charset="0"/>
              </a:rPr>
              <a:t>(1) </a:t>
            </a:r>
            <a:r>
              <a:rPr lang="zh-CN" altLang="en-US" sz="2800" b="1" dirty="0">
                <a:latin typeface="宋体" panose="02010600030101010101" pitchFamily="2" charset="-122"/>
                <a:ea typeface="宋体" panose="02010600030101010101" pitchFamily="2" charset="-122"/>
              </a:rPr>
              <a:t>接受</a:t>
            </a:r>
            <a:r>
              <a:rPr lang="en-US" altLang="zh-CN" sz="2800" b="1">
                <a:latin typeface="Times New Roman" panose="02020603050405020304" charset="0"/>
                <a:ea typeface="Times New Roman" panose="02020603050405020304" charset="0"/>
              </a:rPr>
              <a:t>RL</a:t>
            </a:r>
            <a:r>
              <a:rPr lang="zh-CN" altLang="en-US" sz="2800" b="1" dirty="0">
                <a:latin typeface="宋体" panose="02010600030101010101" pitchFamily="2" charset="-122"/>
                <a:ea typeface="宋体" panose="02010600030101010101" pitchFamily="2" charset="-122"/>
              </a:rPr>
              <a:t>的同态原像的</a:t>
            </a:r>
            <a:r>
              <a:rPr lang="en-US" altLang="zh-CN" sz="2800" b="1">
                <a:latin typeface="Times New Roman" panose="02020603050405020304" charset="0"/>
                <a:ea typeface="Times New Roman" panose="02020603050405020304" charset="0"/>
              </a:rPr>
              <a:t>FA</a:t>
            </a:r>
            <a:r>
              <a:rPr lang="zh-CN" altLang="en-US" sz="2800" b="1" dirty="0">
                <a:latin typeface="宋体" panose="02010600030101010101" pitchFamily="2" charset="-122"/>
                <a:ea typeface="宋体" panose="02010600030101010101" pitchFamily="2" charset="-122"/>
              </a:rPr>
              <a:t>的构造思想。</a:t>
            </a:r>
            <a:r>
              <a:rPr lang="zh-CN" altLang="en-US" sz="2800" b="1" dirty="0">
                <a:ea typeface="宋体" panose="02010600030101010101" pitchFamily="2" charset="-122"/>
              </a:rPr>
              <a:t> </a:t>
            </a:r>
          </a:p>
          <a:p>
            <a:pPr marL="0" indent="282575">
              <a:buNone/>
            </a:pPr>
            <a:r>
              <a:rPr lang="zh-CN" altLang="en-US" sz="2800" b="1" dirty="0">
                <a:latin typeface="宋体" panose="02010600030101010101" pitchFamily="2" charset="-122"/>
                <a:ea typeface="宋体" panose="02010600030101010101" pitchFamily="2" charset="-122"/>
              </a:rPr>
              <a:t>让新构造出的</a:t>
            </a:r>
            <a:r>
              <a:rPr lang="en-US" altLang="zh-CN" sz="2800" b="1">
                <a:latin typeface="Times New Roman" panose="02020603050405020304" charset="0"/>
                <a:ea typeface="Times New Roman" panose="02020603050405020304" charset="0"/>
              </a:rPr>
              <a:t>FA M</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用一个移动去模拟</a:t>
            </a:r>
            <a:r>
              <a:rPr lang="en-US" altLang="zh-CN" sz="2800" b="1">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处理</a:t>
            </a:r>
            <a:r>
              <a:rPr lang="en-US" altLang="zh-CN" sz="2800" b="1">
                <a:latin typeface="Times New Roman" panose="02020603050405020304" charset="0"/>
                <a:ea typeface="Times New Roman" panose="02020603050405020304" charset="0"/>
              </a:rPr>
              <a:t>f(a)</a:t>
            </a:r>
            <a:r>
              <a:rPr lang="zh-CN" altLang="en-US" sz="2800" b="1" dirty="0">
                <a:latin typeface="宋体" panose="02010600030101010101" pitchFamily="2" charset="-122"/>
                <a:ea typeface="宋体" panose="02010600030101010101" pitchFamily="2" charset="-122"/>
              </a:rPr>
              <a:t>所用的一系列移动。</a:t>
            </a:r>
          </a:p>
          <a:p>
            <a:pPr marL="0" indent="282575">
              <a:buNone/>
            </a:pPr>
            <a:r>
              <a:rPr lang="zh-CN" altLang="en-US" sz="2800" b="1" dirty="0">
                <a:latin typeface="宋体" panose="02010600030101010101" pitchFamily="2" charset="-122"/>
                <a:ea typeface="宋体" panose="02010600030101010101" pitchFamily="2" charset="-122"/>
              </a:rPr>
              <a:t>对于</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中的任意字符</a:t>
            </a:r>
            <a:r>
              <a:rPr lang="en-US" altLang="zh-CN" sz="2800" b="1">
                <a:latin typeface="Times New Roman" panose="02020603050405020304" charset="0"/>
                <a:ea typeface="Times New Roman" panose="02020603050405020304" charset="0"/>
              </a:rPr>
              <a:t>a</a:t>
            </a:r>
            <a:r>
              <a:rPr lang="zh-CN" altLang="en-US" sz="2800" b="1" dirty="0">
                <a:latin typeface="宋体" panose="02010600030101010101" pitchFamily="2" charset="-122"/>
                <a:ea typeface="宋体" panose="02010600030101010101" pitchFamily="2" charset="-122"/>
              </a:rPr>
              <a:t>，如果</a:t>
            </a:r>
            <a:r>
              <a:rPr lang="en-US" altLang="zh-CN" sz="2800" b="1">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从状态</a:t>
            </a:r>
            <a:r>
              <a:rPr lang="en-US" altLang="zh-CN" sz="2800" b="1">
                <a:latin typeface="Times New Roman" panose="02020603050405020304" charset="0"/>
                <a:ea typeface="Times New Roman" panose="02020603050405020304" charset="0"/>
              </a:rPr>
              <a:t>q</a:t>
            </a:r>
            <a:r>
              <a:rPr lang="zh-CN" altLang="en-US" sz="2800" b="1" dirty="0">
                <a:latin typeface="宋体" panose="02010600030101010101" pitchFamily="2" charset="-122"/>
                <a:ea typeface="宋体" panose="02010600030101010101" pitchFamily="2" charset="-122"/>
              </a:rPr>
              <a:t>开始处理</a:t>
            </a:r>
            <a:r>
              <a:rPr lang="en-US" altLang="zh-CN" sz="2800" b="1">
                <a:latin typeface="Times New Roman" panose="02020603050405020304" charset="0"/>
                <a:ea typeface="Times New Roman" panose="02020603050405020304" charset="0"/>
              </a:rPr>
              <a:t>f(a)</a:t>
            </a:r>
            <a:r>
              <a:rPr lang="zh-CN" altLang="en-US" sz="2800" b="1" dirty="0">
                <a:latin typeface="宋体" panose="02010600030101010101" pitchFamily="2" charset="-122"/>
                <a:ea typeface="宋体" panose="02010600030101010101" pitchFamily="2" charset="-122"/>
              </a:rPr>
              <a:t>，并且当它处理完</a:t>
            </a:r>
            <a:r>
              <a:rPr lang="en-US" altLang="zh-CN" sz="2800" b="1">
                <a:latin typeface="Times New Roman" panose="02020603050405020304" charset="0"/>
                <a:ea typeface="Times New Roman" panose="02020603050405020304" charset="0"/>
              </a:rPr>
              <a:t>f(a)</a:t>
            </a:r>
            <a:r>
              <a:rPr lang="zh-CN" altLang="en-US" sz="2800" b="1" dirty="0">
                <a:latin typeface="宋体" panose="02010600030101010101" pitchFamily="2" charset="-122"/>
                <a:ea typeface="宋体" panose="02010600030101010101" pitchFamily="2" charset="-122"/>
              </a:rPr>
              <a:t>时到达状态</a:t>
            </a:r>
            <a:r>
              <a:rPr lang="en-US" altLang="zh-CN" sz="2800" b="1">
                <a:latin typeface="Times New Roman" panose="02020603050405020304" charset="0"/>
                <a:ea typeface="Times New Roman" panose="02020603050405020304" charset="0"/>
              </a:rPr>
              <a:t>p</a:t>
            </a:r>
            <a:r>
              <a:rPr lang="zh-CN" altLang="en-US" sz="2800" b="1" dirty="0">
                <a:latin typeface="宋体" panose="02010600030101010101" pitchFamily="2" charset="-122"/>
                <a:ea typeface="宋体" panose="02010600030101010101" pitchFamily="2" charset="-122"/>
              </a:rPr>
              <a:t>，则让</a:t>
            </a:r>
            <a:r>
              <a:rPr lang="en-US" altLang="zh-CN" sz="2800" b="1">
                <a:latin typeface="Times New Roman" panose="02020603050405020304" charset="0"/>
                <a:ea typeface="Times New Roman" panose="02020603050405020304" charset="0"/>
              </a:rPr>
              <a:t>M</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在状态</a:t>
            </a:r>
            <a:r>
              <a:rPr lang="en-US" altLang="zh-CN" sz="2800" b="1">
                <a:latin typeface="Times New Roman" panose="02020603050405020304" charset="0"/>
                <a:ea typeface="Times New Roman" panose="02020603050405020304" charset="0"/>
              </a:rPr>
              <a:t>q</a:t>
            </a:r>
            <a:r>
              <a:rPr lang="zh-CN" altLang="en-US" sz="2800" b="1" dirty="0">
                <a:latin typeface="宋体" panose="02010600030101010101" pitchFamily="2" charset="-122"/>
                <a:ea typeface="宋体" panose="02010600030101010101" pitchFamily="2" charset="-122"/>
              </a:rPr>
              <a:t>读入</a:t>
            </a:r>
            <a:r>
              <a:rPr lang="en-US" altLang="zh-CN" sz="2800" b="1">
                <a:latin typeface="Times New Roman" panose="02020603050405020304" charset="0"/>
                <a:ea typeface="Times New Roman" panose="02020603050405020304" charset="0"/>
              </a:rPr>
              <a:t>a</a:t>
            </a:r>
            <a:r>
              <a:rPr lang="zh-CN" altLang="en-US" sz="2800" b="1" dirty="0">
                <a:latin typeface="宋体" panose="02010600030101010101" pitchFamily="2" charset="-122"/>
                <a:ea typeface="宋体" panose="02010600030101010101" pitchFamily="2" charset="-122"/>
              </a:rPr>
              <a:t>时，将状态变成</a:t>
            </a:r>
            <a:r>
              <a:rPr lang="en-US" altLang="zh-CN" sz="2800" b="1">
                <a:latin typeface="Times New Roman" panose="02020603050405020304" charset="0"/>
                <a:ea typeface="Times New Roman" panose="02020603050405020304" charset="0"/>
              </a:rPr>
              <a:t>p</a:t>
            </a:r>
            <a:r>
              <a:rPr lang="zh-CN" altLang="en-US" sz="2800" b="1">
                <a:latin typeface="宋体" panose="02010600030101010101" pitchFamily="2" charset="-122"/>
                <a:ea typeface="宋体" panose="02010600030101010101" pitchFamily="2" charset="-122"/>
              </a:rPr>
              <a:t>。</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28</a:t>
            </a:fld>
            <a:endParaRPr lang="zh-CN"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标题 47104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p>
        </p:txBody>
      </p:sp>
      <p:sp>
        <p:nvSpPr>
          <p:cNvPr id="471043" name="文本占位符 471042"/>
          <p:cNvSpPr>
            <a:spLocks noGrp="1"/>
          </p:cNvSpPr>
          <p:nvPr>
            <p:ph type="body" idx="1"/>
          </p:nvPr>
        </p:nvSpPr>
        <p:spPr>
          <a:xfrm>
            <a:off x="457200" y="1600200"/>
            <a:ext cx="8458200" cy="4525963"/>
          </a:xfrm>
        </p:spPr>
        <p:txBody>
          <a:bodyPr/>
          <a:lstStyle/>
          <a:p>
            <a:pPr marL="0" indent="44450">
              <a:buNone/>
            </a:pPr>
            <a:r>
              <a:rPr lang="en-US" altLang="zh-CN" b="1">
                <a:latin typeface="Times New Roman" panose="02020603050405020304" charset="0"/>
                <a:ea typeface="Times New Roman" panose="02020603050405020304" charset="0"/>
              </a:rPr>
              <a:t>M</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具有与</a:t>
            </a:r>
            <a:r>
              <a:rPr lang="en-US" altLang="zh-CN" b="1">
                <a:latin typeface="Times New Roman" panose="02020603050405020304" charset="0"/>
                <a:ea typeface="Times New Roman" panose="02020603050405020304" charset="0"/>
              </a:rPr>
              <a:t>M</a:t>
            </a:r>
            <a:r>
              <a:rPr lang="zh-CN" altLang="en-US" b="1" dirty="0">
                <a:latin typeface="宋体" panose="02010600030101010101" pitchFamily="2" charset="-122"/>
                <a:ea typeface="宋体" panose="02010600030101010101" pitchFamily="2" charset="-122"/>
              </a:rPr>
              <a:t>相同的状态，并且，在</a:t>
            </a:r>
            <a:r>
              <a:rPr lang="en-US" altLang="zh-CN" b="1">
                <a:latin typeface="Times New Roman" panose="02020603050405020304" charset="0"/>
                <a:ea typeface="Times New Roman" panose="02020603050405020304" charset="0"/>
              </a:rPr>
              <a:t>M</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对应的状态转移图中，从状态</a:t>
            </a:r>
            <a:r>
              <a:rPr lang="en-US" altLang="zh-CN" b="1">
                <a:latin typeface="Times New Roman" panose="02020603050405020304" charset="0"/>
                <a:ea typeface="Times New Roman" panose="02020603050405020304" charset="0"/>
              </a:rPr>
              <a:t>q</a:t>
            </a:r>
            <a:r>
              <a:rPr lang="zh-CN" altLang="en-US" b="1" dirty="0">
                <a:latin typeface="宋体" panose="02010600030101010101" pitchFamily="2" charset="-122"/>
                <a:ea typeface="宋体" panose="02010600030101010101" pitchFamily="2" charset="-122"/>
              </a:rPr>
              <a:t>到状态</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有一条标记为</a:t>
            </a:r>
            <a:r>
              <a:rPr lang="en-US" altLang="zh-CN" b="1">
                <a:latin typeface="Times New Roman" panose="02020603050405020304" charset="0"/>
                <a:ea typeface="Times New Roman" panose="02020603050405020304" charset="0"/>
              </a:rPr>
              <a:t>a</a:t>
            </a:r>
            <a:r>
              <a:rPr lang="zh-CN" altLang="en-US" b="1" dirty="0">
                <a:latin typeface="宋体" panose="02010600030101010101" pitchFamily="2" charset="-122"/>
                <a:ea typeface="宋体" panose="02010600030101010101" pitchFamily="2" charset="-122"/>
              </a:rPr>
              <a:t>的弧当且仅当在</a:t>
            </a:r>
            <a:r>
              <a:rPr lang="en-US" altLang="zh-CN" b="1">
                <a:latin typeface="Times New Roman" panose="02020603050405020304" charset="0"/>
                <a:ea typeface="Times New Roman" panose="02020603050405020304" charset="0"/>
              </a:rPr>
              <a:t>M</a:t>
            </a:r>
            <a:r>
              <a:rPr lang="zh-CN" altLang="en-US" b="1" dirty="0">
                <a:latin typeface="宋体" panose="02010600030101010101" pitchFamily="2" charset="-122"/>
                <a:ea typeface="宋体" panose="02010600030101010101" pitchFamily="2" charset="-122"/>
              </a:rPr>
              <a:t>的状态转移图中，有一条从状态</a:t>
            </a:r>
            <a:r>
              <a:rPr lang="en-US" altLang="zh-CN" b="1">
                <a:latin typeface="Times New Roman" panose="02020603050405020304" charset="0"/>
                <a:ea typeface="Times New Roman" panose="02020603050405020304" charset="0"/>
              </a:rPr>
              <a:t>q</a:t>
            </a:r>
            <a:r>
              <a:rPr lang="zh-CN" altLang="en-US" b="1" dirty="0">
                <a:latin typeface="宋体" panose="02010600030101010101" pitchFamily="2" charset="-122"/>
                <a:ea typeface="宋体" panose="02010600030101010101" pitchFamily="2" charset="-122"/>
              </a:rPr>
              <a:t>到状态</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的标记为</a:t>
            </a:r>
            <a:r>
              <a:rPr lang="en-US" altLang="zh-CN" b="1">
                <a:latin typeface="Times New Roman" panose="02020603050405020304" charset="0"/>
                <a:ea typeface="Times New Roman" panose="02020603050405020304" charset="0"/>
              </a:rPr>
              <a:t>f(a)</a:t>
            </a:r>
            <a:r>
              <a:rPr lang="zh-CN" altLang="en-US" b="1" dirty="0">
                <a:latin typeface="宋体" panose="02010600030101010101" pitchFamily="2" charset="-122"/>
                <a:ea typeface="宋体" panose="02010600030101010101" pitchFamily="2" charset="-122"/>
              </a:rPr>
              <a:t>的路。</a:t>
            </a:r>
            <a:endParaRPr lang="zh-CN" altLang="en-US" b="1" dirty="0">
              <a:latin typeface="Times New Roman" panose="02020603050405020304" charset="0"/>
              <a:ea typeface="Times New Roman" panose="02020603050405020304" charset="0"/>
            </a:endParaRPr>
          </a:p>
          <a:p>
            <a:pPr marL="0" indent="44450">
              <a:buNone/>
            </a:pPr>
            <a:r>
              <a:rPr lang="en-US" altLang="zh-CN" b="1" dirty="0">
                <a:latin typeface="Times New Roman" panose="02020603050405020304" charset="0"/>
                <a:ea typeface="宋体" panose="02010600030101010101" pitchFamily="2" charset="-122"/>
              </a:rPr>
              <a:t>(2) </a:t>
            </a:r>
            <a:r>
              <a:rPr lang="zh-CN" altLang="en-US" b="1" dirty="0">
                <a:latin typeface="宋体" panose="02010600030101010101" pitchFamily="2" charset="-122"/>
                <a:ea typeface="宋体" panose="02010600030101010101" pitchFamily="2" charset="-122"/>
              </a:rPr>
              <a:t>接受</a:t>
            </a:r>
            <a:r>
              <a:rPr lang="en-US" altLang="zh-CN" b="1">
                <a:latin typeface="Times New Roman" panose="02020603050405020304" charset="0"/>
                <a:ea typeface="宋体" panose="02010600030101010101" pitchFamily="2" charset="-122"/>
              </a:rPr>
              <a:t>RL</a:t>
            </a:r>
            <a:r>
              <a:rPr lang="zh-CN" altLang="en-US" b="1" dirty="0">
                <a:latin typeface="宋体" panose="02010600030101010101" pitchFamily="2" charset="-122"/>
                <a:ea typeface="宋体" panose="02010600030101010101" pitchFamily="2" charset="-122"/>
              </a:rPr>
              <a:t>的同态原像的</a:t>
            </a:r>
            <a:r>
              <a:rPr lang="en-US" altLang="zh-CN" b="1">
                <a:latin typeface="Times New Roman" panose="02020603050405020304" charset="0"/>
                <a:ea typeface="宋体" panose="02010600030101010101" pitchFamily="2" charset="-122"/>
              </a:rPr>
              <a:t>FA</a:t>
            </a:r>
            <a:r>
              <a:rPr lang="zh-CN" altLang="en-US" b="1" dirty="0">
                <a:latin typeface="宋体" panose="02010600030101010101" pitchFamily="2" charset="-122"/>
                <a:ea typeface="宋体" panose="02010600030101010101" pitchFamily="2" charset="-122"/>
              </a:rPr>
              <a:t>的形式描述。</a:t>
            </a:r>
            <a:r>
              <a:rPr lang="zh-CN" altLang="en-US" b="1" dirty="0">
                <a:ea typeface="宋体" panose="02010600030101010101" pitchFamily="2" charset="-122"/>
              </a:rPr>
              <a:t> </a:t>
            </a:r>
          </a:p>
          <a:p>
            <a:pPr marL="0" indent="44450" algn="just">
              <a:buNone/>
            </a:pPr>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L(M)=L</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marL="0" indent="44450">
              <a:buNone/>
            </a:pPr>
            <a:r>
              <a:rPr lang="zh-CN" altLang="en-US" b="1">
                <a:latin typeface="宋体" panose="02010600030101010101" pitchFamily="2" charset="-122"/>
                <a:ea typeface="宋体" panose="02010600030101010101" pitchFamily="2" charset="-122"/>
              </a:rPr>
              <a:t>取</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en-US" altLang="zh-CN" b="1">
                <a:ea typeface="宋体" panose="02010600030101010101" pitchFamily="2" charset="-122"/>
              </a:rPr>
              <a:t> </a:t>
            </a:r>
          </a:p>
          <a:p>
            <a:pPr marL="0" indent="44450">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29</a:t>
            </a:fld>
            <a:endParaRPr lang="zh-C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1265"/>
          <p:cNvSpPr>
            <a:spLocks noGrp="1"/>
          </p:cNvSpPr>
          <p:nvPr>
            <p:ph type="title"/>
          </p:nvPr>
        </p:nvSpPr>
        <p:spPr/>
        <p:txBody>
          <a:bodyPr anchor="ctr"/>
          <a:lstStyle/>
          <a:p>
            <a:r>
              <a:rPr lang="zh-CN" altLang="en-US">
                <a:ea typeface="宋体" panose="02010600030101010101" pitchFamily="2" charset="-122"/>
              </a:rPr>
              <a:t>并运算封闭性</a:t>
            </a:r>
          </a:p>
        </p:txBody>
      </p:sp>
      <p:sp>
        <p:nvSpPr>
          <p:cNvPr id="11267" name="文本占位符 11266"/>
          <p:cNvSpPr>
            <a:spLocks noGrp="1"/>
          </p:cNvSpPr>
          <p:nvPr>
            <p:ph type="body" idx="1"/>
          </p:nvPr>
        </p:nvSpPr>
        <p:spPr/>
        <p:txBody>
          <a:bodyPr/>
          <a:lstStyle/>
          <a:p>
            <a:r>
              <a:rPr lang="zh-CN" altLang="en-US">
                <a:ea typeface="宋体" panose="02010600030101010101" pitchFamily="2" charset="-122"/>
              </a:rPr>
              <a:t>如果</a:t>
            </a:r>
            <a:r>
              <a:rPr lang="en-US" altLang="zh-CN"/>
              <a:t> L </a:t>
            </a:r>
            <a:r>
              <a:rPr lang="zh-CN" altLang="en-US">
                <a:ea typeface="宋体" panose="02010600030101010101" pitchFamily="2" charset="-122"/>
              </a:rPr>
              <a:t>和</a:t>
            </a:r>
            <a:r>
              <a:rPr lang="en-US" altLang="zh-CN"/>
              <a:t> M </a:t>
            </a:r>
            <a:r>
              <a:rPr lang="zh-CN" altLang="en-US">
                <a:ea typeface="宋体" panose="02010600030101010101" pitchFamily="2" charset="-122"/>
              </a:rPr>
              <a:t>都是正则语言</a:t>
            </a:r>
            <a:r>
              <a:rPr lang="en-US" altLang="zh-CN"/>
              <a:t>, </a:t>
            </a:r>
            <a:r>
              <a:rPr lang="zh-CN" altLang="en-US">
                <a:ea typeface="宋体" panose="02010600030101010101" pitchFamily="2" charset="-122"/>
              </a:rPr>
              <a:t>那么</a:t>
            </a:r>
            <a:r>
              <a:rPr lang="en-US" altLang="zh-CN"/>
              <a:t> L </a:t>
            </a:r>
            <a:r>
              <a:rPr lang="en-US" altLang="zh-CN">
                <a:sym typeface="Symbol" panose="05050102010706020507" pitchFamily="18" charset="2"/>
              </a:rPr>
              <a:t> </a:t>
            </a:r>
            <a:r>
              <a:rPr lang="en-US" altLang="zh-CN"/>
              <a:t>M</a:t>
            </a:r>
            <a:r>
              <a:rPr lang="zh-CN" altLang="en-US">
                <a:ea typeface="宋体" panose="02010600030101010101" pitchFamily="2" charset="-122"/>
              </a:rPr>
              <a:t>也是。</a:t>
            </a:r>
            <a:endParaRPr lang="en-US" altLang="zh-CN"/>
          </a:p>
          <a:p>
            <a:r>
              <a:rPr lang="zh-CN" altLang="en-US">
                <a:solidFill>
                  <a:srgbClr val="3366FF"/>
                </a:solidFill>
                <a:ea typeface="宋体" panose="02010600030101010101" pitchFamily="2" charset="-122"/>
              </a:rPr>
              <a:t>证明</a:t>
            </a:r>
            <a:r>
              <a:rPr lang="en-US" altLang="zh-CN"/>
              <a:t>: </a:t>
            </a:r>
            <a:r>
              <a:rPr lang="zh-CN" altLang="en-US">
                <a:ea typeface="宋体" panose="02010600030101010101" pitchFamily="2" charset="-122"/>
              </a:rPr>
              <a:t>让</a:t>
            </a:r>
            <a:r>
              <a:rPr lang="en-US" altLang="zh-CN"/>
              <a:t> L </a:t>
            </a:r>
            <a:r>
              <a:rPr lang="zh-CN" altLang="en-US">
                <a:ea typeface="宋体" panose="02010600030101010101" pitchFamily="2" charset="-122"/>
              </a:rPr>
              <a:t>和 </a:t>
            </a:r>
            <a:r>
              <a:rPr lang="en-US" altLang="zh-CN"/>
              <a:t>M </a:t>
            </a:r>
            <a:r>
              <a:rPr lang="zh-CN" altLang="en-US">
                <a:ea typeface="宋体" panose="02010600030101010101" pitchFamily="2" charset="-122"/>
              </a:rPr>
              <a:t>代表正则表达式</a:t>
            </a:r>
            <a:r>
              <a:rPr lang="en-US" altLang="zh-CN"/>
              <a:t> R </a:t>
            </a:r>
            <a:r>
              <a:rPr lang="zh-CN" altLang="en-US">
                <a:ea typeface="宋体" panose="02010600030101010101" pitchFamily="2" charset="-122"/>
              </a:rPr>
              <a:t>和 </a:t>
            </a:r>
            <a:r>
              <a:rPr lang="en-US" altLang="zh-CN"/>
              <a:t>S </a:t>
            </a:r>
            <a:r>
              <a:rPr lang="zh-CN" altLang="en-US">
                <a:ea typeface="宋体" panose="02010600030101010101" pitchFamily="2" charset="-122"/>
              </a:rPr>
              <a:t>的语言。</a:t>
            </a:r>
            <a:endParaRPr lang="en-US" altLang="zh-CN"/>
          </a:p>
          <a:p>
            <a:r>
              <a:rPr lang="zh-CN" altLang="en-US">
                <a:ea typeface="宋体" panose="02010600030101010101" pitchFamily="2" charset="-122"/>
              </a:rPr>
              <a:t>那么</a:t>
            </a:r>
            <a:r>
              <a:rPr lang="en-US" altLang="zh-CN"/>
              <a:t>R+S</a:t>
            </a:r>
            <a:r>
              <a:rPr lang="zh-CN" altLang="en-US">
                <a:ea typeface="宋体" panose="02010600030101010101" pitchFamily="2" charset="-122"/>
              </a:rPr>
              <a:t>的语言是</a:t>
            </a:r>
            <a:r>
              <a:rPr lang="en-US" altLang="zh-CN"/>
              <a:t> L </a:t>
            </a:r>
            <a:r>
              <a:rPr lang="en-US" altLang="zh-CN">
                <a:sym typeface="Symbol" panose="05050102010706020507" pitchFamily="18" charset="2"/>
              </a:rPr>
              <a:t> </a:t>
            </a:r>
            <a:r>
              <a:rPr lang="en-US" altLang="zh-CN"/>
              <a:t>M.</a:t>
            </a:r>
          </a:p>
        </p:txBody>
      </p:sp>
      <p:sp>
        <p:nvSpPr>
          <p:cNvPr id="2" name="灯片编号占位符 1"/>
          <p:cNvSpPr>
            <a:spLocks noGrp="1"/>
          </p:cNvSpPr>
          <p:nvPr>
            <p:ph type="sldNum" sz="quarter" idx="12"/>
          </p:nvPr>
        </p:nvSpPr>
        <p:spPr/>
        <p:txBody>
          <a:bodyPr/>
          <a:lstStyle/>
          <a:p>
            <a:pPr lvl="0"/>
            <a:fld id="{9A0DB2DC-4C9A-4742-B13C-FB6460FD3503}" type="slidenum">
              <a:rPr lang="en-US"/>
              <a:pPr lvl="0"/>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6" name="标题 47206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p>
        </p:txBody>
      </p:sp>
      <p:sp>
        <p:nvSpPr>
          <p:cNvPr id="472067" name="文本占位符 472066"/>
          <p:cNvSpPr>
            <a:spLocks noGrp="1"/>
          </p:cNvSpPr>
          <p:nvPr>
            <p:ph type="body" idx="1"/>
          </p:nvPr>
        </p:nvSpPr>
        <p:spPr/>
        <p:txBody>
          <a:bodyPr/>
          <a:lstStyle/>
          <a:p>
            <a:pPr marL="0" indent="387350">
              <a:buNone/>
            </a:pPr>
            <a:r>
              <a:rPr lang="en-US" altLang="zh-CN" b="1" dirty="0">
                <a:latin typeface="Times New Roman" panose="02020603050405020304" charset="0"/>
                <a:ea typeface="宋体" panose="02010600030101010101" pitchFamily="2" charset="-122"/>
              </a:rPr>
              <a:t>(3) </a:t>
            </a:r>
            <a:r>
              <a:rPr lang="zh-CN" altLang="en-US" b="1" dirty="0">
                <a:latin typeface="宋体" panose="02010600030101010101" pitchFamily="2" charset="-122"/>
                <a:ea typeface="宋体" panose="02010600030101010101" pitchFamily="2" charset="-122"/>
              </a:rPr>
              <a:t>等价证明。</a:t>
            </a:r>
            <a:r>
              <a:rPr lang="zh-CN" altLang="en-US" b="1" dirty="0">
                <a:ea typeface="宋体" panose="02010600030101010101" pitchFamily="2" charset="-122"/>
              </a:rPr>
              <a:t> </a:t>
            </a:r>
          </a:p>
          <a:p>
            <a:pPr marL="0" indent="387350"/>
            <a:r>
              <a:rPr lang="zh-CN" altLang="en-US" b="1" dirty="0">
                <a:latin typeface="宋体" panose="02010600030101010101" pitchFamily="2" charset="-122"/>
                <a:ea typeface="宋体" panose="02010600030101010101" pitchFamily="2" charset="-122"/>
              </a:rPr>
              <a:t>施归纳于</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，证明对于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marL="0" indent="387350">
              <a:buNone/>
            </a:pPr>
            <a:r>
              <a:rPr lang="zh-CN" altLang="en-US" b="1">
                <a:latin typeface="Times New Roman" panose="02020603050405020304" charset="0"/>
                <a:ea typeface="宋体" panose="02010600030101010101" pitchFamily="2" charset="-122"/>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f(x))</a:t>
            </a:r>
          </a:p>
          <a:p>
            <a:pPr marL="0" indent="387350">
              <a:buNone/>
            </a:pPr>
            <a:r>
              <a:rPr lang="zh-CN" altLang="en-US" b="1" dirty="0">
                <a:latin typeface="宋体" panose="02010600030101010101" pitchFamily="2" charset="-122"/>
                <a:ea typeface="宋体" panose="02010600030101010101" pitchFamily="2" charset="-122"/>
              </a:rPr>
              <a:t>当</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x|=0</a:t>
            </a:r>
            <a:r>
              <a:rPr lang="zh-CN" altLang="en-US" b="1" dirty="0">
                <a:latin typeface="宋体" panose="02010600030101010101" pitchFamily="2" charset="-122"/>
                <a:ea typeface="宋体" panose="02010600030101010101" pitchFamily="2" charset="-122"/>
              </a:rPr>
              <a:t>时，结论显然成立。</a:t>
            </a:r>
          </a:p>
          <a:p>
            <a:pPr marL="0" indent="387350">
              <a:buNone/>
            </a:pPr>
            <a:r>
              <a:rPr lang="zh-CN" altLang="en-US" b="1" dirty="0">
                <a:latin typeface="宋体" panose="02010600030101010101" pitchFamily="2" charset="-122"/>
                <a:ea typeface="宋体" panose="02010600030101010101" pitchFamily="2" charset="-122"/>
              </a:rPr>
              <a:t>设当</a:t>
            </a:r>
            <a:r>
              <a:rPr lang="en-US" altLang="zh-CN" b="1" dirty="0">
                <a:latin typeface="宋体" panose="02010600030101010101" pitchFamily="2" charset="-122"/>
                <a:ea typeface="宋体" panose="02010600030101010101" pitchFamily="2" charset="-122"/>
              </a:rPr>
              <a:t>|x|=k</a:t>
            </a:r>
            <a:r>
              <a:rPr lang="zh-CN" altLang="en-US" b="1" dirty="0">
                <a:latin typeface="宋体" panose="02010600030101010101" pitchFamily="2" charset="-122"/>
                <a:ea typeface="宋体" panose="02010600030101010101" pitchFamily="2" charset="-122"/>
              </a:rPr>
              <a:t>是结论成立，往证当</a:t>
            </a:r>
            <a:r>
              <a:rPr lang="en-US" altLang="zh-CN" b="1" dirty="0">
                <a:latin typeface="宋体" panose="02010600030101010101" pitchFamily="2" charset="-122"/>
                <a:ea typeface="宋体" panose="02010600030101010101" pitchFamily="2" charset="-122"/>
              </a:rPr>
              <a:t>|x|=k+1</a:t>
            </a:r>
            <a:r>
              <a:rPr lang="zh-CN" altLang="en-US" b="1" dirty="0">
                <a:latin typeface="宋体" panose="02010600030101010101" pitchFamily="2" charset="-122"/>
                <a:ea typeface="宋体" panose="02010600030101010101" pitchFamily="2" charset="-122"/>
              </a:rPr>
              <a:t>时结论成立。</a:t>
            </a:r>
          </a:p>
          <a:p>
            <a:pPr marL="0" indent="387350">
              <a:buNone/>
            </a:pPr>
            <a:r>
              <a:rPr lang="zh-CN" altLang="en-US" b="1" dirty="0">
                <a:latin typeface="宋体" panose="02010600030101010101" pitchFamily="2" charset="-122"/>
                <a:ea typeface="宋体" panose="02010600030101010101" pitchFamily="2" charset="-122"/>
              </a:rPr>
              <a:t>不妨设</a:t>
            </a:r>
            <a:r>
              <a:rPr lang="en-US" altLang="zh-CN" b="1" dirty="0" err="1">
                <a:latin typeface="宋体" panose="02010600030101010101" pitchFamily="2" charset="-122"/>
                <a:ea typeface="宋体" panose="02010600030101010101" pitchFamily="2" charset="-122"/>
              </a:rPr>
              <a:t>x=ya</a:t>
            </a:r>
            <a:r>
              <a:rPr lang="zh-CN" altLang="en-US" b="1" dirty="0">
                <a:latin typeface="宋体" panose="02010600030101010101" pitchFamily="2" charset="-122"/>
                <a:ea typeface="宋体" panose="02010600030101010101" pitchFamily="2" charset="-122"/>
              </a:rPr>
              <a:t>，其中</a:t>
            </a:r>
            <a:r>
              <a:rPr lang="en-US" altLang="zh-CN" b="1" dirty="0">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y|=k </a:t>
            </a:r>
            <a:r>
              <a:rPr lang="en-US" altLang="zh-CN" b="1">
                <a:latin typeface="Times New Roman" panose="02020603050405020304" charset="0"/>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30</a:t>
            </a:fld>
            <a:endParaRPr lang="zh-C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090" name="标题 473089"/>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b="1">
              <a:ea typeface="黑体" panose="02010609060101010101" pitchFamily="2" charset="-122"/>
            </a:endParaRPr>
          </a:p>
        </p:txBody>
      </p:sp>
      <p:sp>
        <p:nvSpPr>
          <p:cNvPr id="473091" name="文本占位符 473090"/>
          <p:cNvSpPr>
            <a:spLocks noGrp="1"/>
          </p:cNvSpPr>
          <p:nvPr>
            <p:ph type="body" idx="1"/>
          </p:nvPr>
        </p:nvSpPr>
        <p:spPr/>
        <p:txBody>
          <a:bodyPr/>
          <a:lstStyle/>
          <a:p>
            <a:pPr algn="just">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ya</a:t>
            </a:r>
            <a:r>
              <a:rPr lang="en-US" altLang="zh-CN" b="1">
                <a:latin typeface="Times New Roman" panose="02020603050405020304" charset="0"/>
                <a:ea typeface="Times New Roman" panose="02020603050405020304" charset="0"/>
              </a:rPr>
              <a:t>)</a:t>
            </a:r>
          </a:p>
          <a:p>
            <a:pPr algn="just">
              <a:buNone/>
            </a:pPr>
            <a:r>
              <a:rPr lang="en-US" altLang="zh-CN" b="1">
                <a:latin typeface="Times New Roman" panose="02020603050405020304" charset="0"/>
                <a:ea typeface="Times New Roman" panose="02020603050405020304" charset="0"/>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a)</a:t>
            </a:r>
          </a:p>
          <a:p>
            <a:pPr algn="just">
              <a:buNone/>
            </a:pPr>
            <a:r>
              <a:rPr lang="en-US" altLang="zh-CN" b="1">
                <a:latin typeface="Times New Roman" panose="02020603050405020304" charset="0"/>
                <a:ea typeface="Times New Roman" panose="02020603050405020304" charset="0"/>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 (q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f(y))</a:t>
            </a:r>
            <a:r>
              <a:rPr lang="zh-CN" altLang="en-US" b="1">
                <a:latin typeface="宋体" panose="02010600030101010101" pitchFamily="2" charset="-122"/>
                <a:ea typeface="宋体" panose="02010600030101010101" pitchFamily="2" charset="-122"/>
              </a:rPr>
              <a:t>，</a:t>
            </a:r>
            <a:r>
              <a:rPr lang="en-US" altLang="zh-CN" b="1" dirty="0">
                <a:latin typeface="Times New Roman" panose="02020603050405020304" charset="0"/>
                <a:ea typeface="Times New Roman" panose="02020603050405020304" charset="0"/>
              </a:rPr>
              <a:t>a)		</a:t>
            </a:r>
            <a:r>
              <a:rPr lang="zh-CN" altLang="en-US" b="1" dirty="0">
                <a:latin typeface="宋体" panose="02010600030101010101" pitchFamily="2" charset="-122"/>
                <a:ea typeface="宋体" panose="02010600030101010101" pitchFamily="2" charset="-122"/>
              </a:rPr>
              <a:t>归纳假设</a:t>
            </a:r>
            <a:endParaRPr lang="zh-CN" altLang="en-US" b="1" dirty="0">
              <a:latin typeface="Times New Roman" panose="02020603050405020304" charset="0"/>
              <a:ea typeface="Times New Roman" panose="02020603050405020304" charset="0"/>
            </a:endParaRPr>
          </a:p>
          <a:p>
            <a:pPr algn="just">
              <a:buNone/>
            </a:pPr>
            <a:r>
              <a:rPr lang="zh-CN" altLang="en-US" b="1" dirty="0">
                <a:latin typeface="Times New Roman" panose="02020603050405020304" charset="0"/>
                <a:ea typeface="Times New Roman" panose="02020603050405020304" charset="0"/>
              </a:rPr>
              <a:t>	 </a:t>
            </a:r>
            <a:r>
              <a:rPr lang="en-US" altLang="zh-CN" b="1" dirty="0">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f(y))</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		</a:t>
            </a:r>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的定义</a:t>
            </a:r>
            <a:endParaRPr lang="zh-CN" altLang="en-US" b="1" dirty="0">
              <a:latin typeface="Times New Roman" panose="02020603050405020304" charset="0"/>
              <a:ea typeface="Times New Roman" panose="02020603050405020304" charset="0"/>
            </a:endParaRPr>
          </a:p>
          <a:p>
            <a:pPr algn="just">
              <a:buNone/>
            </a:pPr>
            <a:r>
              <a:rPr lang="zh-CN" altLang="en-US" b="1" dirty="0">
                <a:latin typeface="Times New Roman" panose="02020603050405020304" charset="0"/>
                <a:ea typeface="Times New Roman" panose="02020603050405020304" charset="0"/>
              </a:rPr>
              <a:t>	 </a:t>
            </a:r>
            <a:r>
              <a:rPr lang="en-US" altLang="zh-CN" b="1" dirty="0">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f(y)f(a))			</a:t>
            </a:r>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的意义</a:t>
            </a:r>
            <a:endParaRPr lang="zh-CN" altLang="en-US" b="1" dirty="0">
              <a:latin typeface="Times New Roman" panose="02020603050405020304" charset="0"/>
              <a:ea typeface="Times New Roman" panose="02020603050405020304" charset="0"/>
            </a:endParaRPr>
          </a:p>
          <a:p>
            <a:pPr algn="just">
              <a:buNone/>
            </a:pPr>
            <a:r>
              <a:rPr lang="zh-CN" altLang="en-US" b="1" dirty="0">
                <a:latin typeface="Times New Roman" panose="02020603050405020304" charset="0"/>
                <a:ea typeface="Times New Roman" panose="02020603050405020304" charset="0"/>
              </a:rPr>
              <a:t>	 </a:t>
            </a:r>
            <a:r>
              <a:rPr lang="en-US" altLang="zh-CN" b="1" dirty="0">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f(ya</a:t>
            </a:r>
            <a:r>
              <a:rPr lang="en-US" altLang="zh-CN" b="1">
                <a:latin typeface="Times New Roman" panose="02020603050405020304" charset="0"/>
                <a:ea typeface="Times New Roman" panose="02020603050405020304" charset="0"/>
              </a:rPr>
              <a:t>))			</a:t>
            </a:r>
            <a:r>
              <a:rPr lang="zh-CN" altLang="en-US" b="1" dirty="0">
                <a:latin typeface="宋体" panose="02010600030101010101" pitchFamily="2" charset="-122"/>
                <a:ea typeface="宋体" panose="02010600030101010101" pitchFamily="2" charset="-122"/>
              </a:rPr>
              <a:t>同态映射性质</a:t>
            </a:r>
            <a:endParaRPr lang="zh-CN" altLang="en-US" b="1" dirty="0">
              <a:latin typeface="Times New Roman" panose="02020603050405020304" charset="0"/>
              <a:ea typeface="Times New Roman" panose="02020603050405020304" charset="0"/>
            </a:endParaRPr>
          </a:p>
          <a:p>
            <a:pPr>
              <a:buNone/>
            </a:pPr>
            <a:r>
              <a:rPr lang="zh-CN" altLang="en-US" b="1" dirty="0">
                <a:latin typeface="Times New Roman" panose="02020603050405020304" charset="0"/>
                <a:ea typeface="Times New Roman" panose="02020603050405020304" charset="0"/>
              </a:rPr>
              <a:t>	 </a:t>
            </a:r>
            <a:r>
              <a:rPr lang="en-US" altLang="zh-CN" b="1" dirty="0">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f(x))</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31</a:t>
            </a:fld>
            <a:endParaRPr lang="zh-CN"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4114" name="标题 474113"/>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b="1">
              <a:ea typeface="黑体" panose="02010609060101010101" pitchFamily="2" charset="-122"/>
            </a:endParaRPr>
          </a:p>
        </p:txBody>
      </p:sp>
      <p:sp>
        <p:nvSpPr>
          <p:cNvPr id="474115" name="文本占位符 474114"/>
          <p:cNvSpPr>
            <a:spLocks noGrp="1"/>
          </p:cNvSpPr>
          <p:nvPr>
            <p:ph type="body" idx="1"/>
          </p:nvPr>
        </p:nvSpPr>
        <p:spPr/>
        <p:txBody>
          <a:bodyPr/>
          <a:lstStyle/>
          <a:p>
            <a:pPr algn="just">
              <a:lnSpc>
                <a:spcPct val="90000"/>
              </a:lnSpc>
              <a:buNone/>
            </a:pPr>
            <a:r>
              <a:rPr lang="zh-CN" altLang="en-US" sz="2800" b="1" dirty="0">
                <a:latin typeface="Times New Roman" panose="02020603050405020304" charset="0"/>
                <a:ea typeface="宋体" panose="02010600030101010101" pitchFamily="2" charset="-122"/>
              </a:rPr>
              <a:t>这表明，结论对</a:t>
            </a:r>
            <a:r>
              <a:rPr lang="en-US" altLang="zh-CN" sz="2800" b="1" dirty="0">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x|=k+1</a:t>
            </a:r>
            <a:r>
              <a:rPr lang="zh-CN" altLang="en-US" sz="2800" b="1" dirty="0">
                <a:latin typeface="Times New Roman" panose="02020603050405020304" charset="0"/>
                <a:ea typeface="宋体" panose="02010600030101010101" pitchFamily="2" charset="-122"/>
              </a:rPr>
              <a:t>成立。由归纳法原理，结论对</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x</a:t>
            </a:r>
            <a:r>
              <a:rPr lang="en-US" altLang="zh-CN" sz="2800" b="1">
                <a:latin typeface="Times New Roman" panose="02020603050405020304" charset="0"/>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a:t>
            </a:r>
            <a:r>
              <a:rPr lang="zh-CN" altLang="en-US" sz="2800" b="1" dirty="0">
                <a:latin typeface="Times New Roman" panose="02020603050405020304" charset="0"/>
                <a:ea typeface="宋体" panose="02010600030101010101" pitchFamily="2" charset="-122"/>
              </a:rPr>
              <a:t>成立。</a:t>
            </a:r>
            <a:endParaRPr lang="zh-CN" altLang="en-US" sz="2800" b="1" dirty="0">
              <a:latin typeface="宋体" panose="02010600030101010101" pitchFamily="2" charset="-122"/>
              <a:ea typeface="宋体" panose="02010600030101010101" pitchFamily="2" charset="-122"/>
            </a:endParaRPr>
          </a:p>
          <a:p>
            <a:pPr>
              <a:lnSpc>
                <a:spcPct val="90000"/>
              </a:lnSpc>
              <a:buNone/>
            </a:pPr>
            <a:r>
              <a:rPr lang="zh-CN" altLang="en-US" sz="2800" b="1" dirty="0">
                <a:latin typeface="Times New Roman" panose="02020603050405020304" charset="0"/>
                <a:ea typeface="宋体" panose="02010600030101010101" pitchFamily="2" charset="-122"/>
                <a:sym typeface="Symbol" panose="05050102010706020507" pitchFamily="18" charset="2"/>
              </a:rPr>
              <a:t>    </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zh-CN" altLang="en-US" sz="2800" b="1">
                <a:latin typeface="Times New Roman" panose="02020603050405020304"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 </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 </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f(x))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Times New Roman" panose="02020603050405020304" charset="0"/>
                <a:ea typeface="宋体" panose="02010600030101010101" pitchFamily="2" charset="-122"/>
              </a:rPr>
              <a:t>由于对</a:t>
            </a: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x</a:t>
            </a:r>
            <a:r>
              <a:rPr lang="en-US" altLang="zh-CN" sz="2800" b="1">
                <a:latin typeface="Times New Roman" panose="02020603050405020304" charset="0"/>
                <a:ea typeface="宋体" panose="02010600030101010101" pitchFamily="2" charset="-122"/>
              </a:rPr>
              <a:t>∈∑</a:t>
            </a:r>
            <a:r>
              <a:rPr lang="en-US" altLang="zh-CN" sz="2800" b="1" baseline="30000">
                <a:latin typeface="宋体" panose="02010600030101010101" pitchFamily="2" charset="-122"/>
                <a:ea typeface="宋体" panose="02010600030101010101" pitchFamily="2" charset="-122"/>
              </a:rPr>
              <a:t>*</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δ′</a:t>
            </a:r>
            <a:r>
              <a:rPr lang="en-US" altLang="zh-CN" sz="2800" b="1">
                <a:latin typeface="宋体" panose="02010600030101010101" pitchFamily="2" charset="-122"/>
                <a:ea typeface="宋体" panose="02010600030101010101" pitchFamily="2" charset="-122"/>
              </a:rPr>
              <a:t>(q</a:t>
            </a:r>
            <a:r>
              <a:rPr lang="en-US" altLang="zh-CN" sz="2800" b="1" baseline="-30000">
                <a:latin typeface="宋体" panose="02010600030101010101" pitchFamily="2" charset="-122"/>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x)=</a:t>
            </a:r>
            <a:r>
              <a:rPr lang="en-US" altLang="zh-CN" sz="2800" b="1">
                <a:latin typeface="Times New Roman" panose="02020603050405020304" charset="0"/>
                <a:ea typeface="宋体" panose="02010600030101010101" pitchFamily="2" charset="-122"/>
              </a:rPr>
              <a:t>δ</a:t>
            </a:r>
            <a:r>
              <a:rPr lang="en-US" altLang="zh-CN" sz="2800" b="1">
                <a:latin typeface="宋体" panose="02010600030101010101" pitchFamily="2" charset="-122"/>
                <a:ea typeface="宋体" panose="02010600030101010101" pitchFamily="2" charset="-122"/>
              </a:rPr>
              <a:t>(q</a:t>
            </a:r>
            <a:r>
              <a:rPr lang="en-US" altLang="zh-CN" sz="2800" b="1" baseline="-30000">
                <a:latin typeface="宋体" panose="02010600030101010101" pitchFamily="2" charset="-122"/>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f(x))</a:t>
            </a:r>
            <a:r>
              <a:rPr lang="zh-CN" altLang="en-US" sz="2800" b="1">
                <a:latin typeface="Times New Roman" panose="02020603050405020304" charset="0"/>
                <a:ea typeface="宋体" panose="02010600030101010101" pitchFamily="2" charset="-122"/>
              </a:rPr>
              <a:t>，</a:t>
            </a:r>
          </a:p>
          <a:p>
            <a:pPr algn="just">
              <a:lnSpc>
                <a:spcPct val="90000"/>
              </a:lnSpc>
              <a:buNone/>
            </a:pPr>
            <a:r>
              <a:rPr lang="zh-CN" altLang="en-US" sz="2800" b="1" dirty="0">
                <a:latin typeface="Times New Roman" panose="02020603050405020304" charset="0"/>
                <a:ea typeface="宋体" panose="02010600030101010101" pitchFamily="2" charset="-122"/>
              </a:rPr>
              <a:t>所以，</a:t>
            </a:r>
            <a:endParaRPr lang="zh-CN" altLang="en-US" sz="2800" b="1" dirty="0">
              <a:latin typeface="宋体" panose="02010600030101010101" pitchFamily="2" charset="-122"/>
              <a:ea typeface="宋体" panose="02010600030101010101" pitchFamily="2" charset="-122"/>
            </a:endParaRPr>
          </a:p>
          <a:p>
            <a:pPr algn="just">
              <a:lnSpc>
                <a:spcPct val="90000"/>
              </a:lnSpc>
              <a:buNone/>
            </a:pPr>
            <a:r>
              <a:rPr lang="en-US" altLang="zh-CN" sz="2800" b="1">
                <a:latin typeface="Times New Roman" panose="02020603050405020304" charset="0"/>
                <a:ea typeface="宋体" panose="02010600030101010101" pitchFamily="2" charset="-122"/>
              </a:rPr>
              <a:t>δ′</a:t>
            </a:r>
            <a:r>
              <a:rPr lang="en-US" altLang="zh-CN" sz="2800" b="1">
                <a:latin typeface="宋体" panose="02010600030101010101" pitchFamily="2" charset="-122"/>
                <a:ea typeface="宋体" panose="02010600030101010101" pitchFamily="2" charset="-122"/>
              </a:rPr>
              <a:t>(q</a:t>
            </a:r>
            <a:r>
              <a:rPr lang="en-US" altLang="zh-CN" sz="2800" b="1" baseline="-30000">
                <a:latin typeface="宋体" panose="02010600030101010101" pitchFamily="2" charset="-122"/>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x)</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F </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 </a:t>
            </a:r>
            <a:r>
              <a:rPr lang="en-US" altLang="zh-CN" sz="2800" b="1">
                <a:latin typeface="Times New Roman" panose="02020603050405020304" charset="0"/>
                <a:ea typeface="宋体" panose="02010600030101010101" pitchFamily="2" charset="-122"/>
              </a:rPr>
              <a:t>δ</a:t>
            </a:r>
            <a:r>
              <a:rPr lang="en-US" altLang="zh-CN" sz="2800" b="1">
                <a:latin typeface="宋体" panose="02010600030101010101" pitchFamily="2" charset="-122"/>
                <a:ea typeface="宋体" panose="02010600030101010101" pitchFamily="2" charset="-122"/>
              </a:rPr>
              <a:t>(q</a:t>
            </a:r>
            <a:r>
              <a:rPr lang="en-US" altLang="zh-CN" sz="2800" b="1" baseline="-30000">
                <a:latin typeface="宋体" panose="02010600030101010101" pitchFamily="2" charset="-122"/>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f(x))</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F</a:t>
            </a:r>
            <a:r>
              <a:rPr lang="zh-CN" altLang="en-US" sz="2800" b="1">
                <a:latin typeface="Times New Roman" panose="02020603050405020304" charset="0"/>
                <a:ea typeface="宋体" panose="02010600030101010101" pitchFamily="2" charset="-122"/>
              </a:rPr>
              <a:t>。</a:t>
            </a:r>
            <a:endParaRPr lang="zh-CN" altLang="en-US" sz="2800" b="1">
              <a:latin typeface="宋体" panose="02010600030101010101" pitchFamily="2" charset="-122"/>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故</a:t>
            </a:r>
          </a:p>
          <a:p>
            <a:pPr algn="just">
              <a:lnSpc>
                <a:spcPct val="90000"/>
              </a:lnSpc>
              <a:buNone/>
            </a:pPr>
            <a:r>
              <a:rPr lang="en-US" altLang="zh-CN" sz="2800" b="1">
                <a:latin typeface="宋体" panose="02010600030101010101" pitchFamily="2" charset="-122"/>
                <a:ea typeface="宋体" panose="02010600030101010101" pitchFamily="2" charset="-122"/>
              </a:rPr>
              <a:t>L(M</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)=f</a:t>
            </a:r>
            <a:r>
              <a:rPr lang="en-US" altLang="zh-CN" sz="2800" b="1" baseline="30000">
                <a:latin typeface="宋体" panose="02010600030101010101" pitchFamily="2" charset="-122"/>
                <a:ea typeface="宋体" panose="02010600030101010101" pitchFamily="2" charset="-122"/>
              </a:rPr>
              <a:t>-1</a:t>
            </a:r>
            <a:r>
              <a:rPr lang="en-US" altLang="zh-CN" sz="2800" b="1">
                <a:latin typeface="宋体" panose="02010600030101010101" pitchFamily="2" charset="-122"/>
                <a:ea typeface="宋体" panose="02010600030101010101" pitchFamily="2" charset="-122"/>
              </a:rPr>
              <a:t>(L(M))</a:t>
            </a:r>
          </a:p>
          <a:p>
            <a:pPr>
              <a:lnSpc>
                <a:spcPct val="90000"/>
              </a:lnSpc>
              <a:buNone/>
            </a:pPr>
            <a:r>
              <a:rPr lang="zh-CN" altLang="en-US" sz="2800" b="1" dirty="0">
                <a:latin typeface="宋体" panose="02010600030101010101" pitchFamily="2" charset="-122"/>
                <a:ea typeface="宋体" panose="02010600030101010101" pitchFamily="2" charset="-122"/>
              </a:rPr>
              <a:t>定理得证。 </a:t>
            </a:r>
            <a:endParaRPr lang="zh-CN" altLang="en-US" sz="280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32</a:t>
            </a:fld>
            <a:endParaRPr lang="zh-C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标题 475137"/>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p>
        </p:txBody>
      </p:sp>
      <p:sp>
        <p:nvSpPr>
          <p:cNvPr id="475139" name="文本占位符 475138"/>
          <p:cNvSpPr>
            <a:spLocks noGrp="1"/>
          </p:cNvSpPr>
          <p:nvPr>
            <p:ph type="body" idx="1"/>
          </p:nvPr>
        </p:nvSpPr>
        <p:spPr/>
        <p:txBody>
          <a:bodyPr/>
          <a:lstStyle/>
          <a:p>
            <a:r>
              <a:rPr lang="zh-CN" altLang="en-US" b="1" dirty="0">
                <a:ea typeface="黑体" panose="02010609060101010101" pitchFamily="2" charset="-122"/>
              </a:rPr>
              <a:t>商</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quotient)</a:t>
            </a:r>
            <a:r>
              <a:rPr lang="en-US" altLang="zh-CN" b="1" dirty="0">
                <a:ea typeface="宋体" panose="02010600030101010101" pitchFamily="2" charset="-122"/>
              </a:rPr>
              <a:t> </a:t>
            </a:r>
          </a:p>
          <a:p>
            <a:r>
              <a:rPr lang="zh-CN" altLang="en-US" b="1">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除以</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a:t>
            </a:r>
            <a:r>
              <a:rPr lang="zh-CN" altLang="en-US" b="1" dirty="0">
                <a:latin typeface="Times New Roman" panose="02020603050405020304" charset="0"/>
                <a:ea typeface="黑体" panose="02010609060101010101" pitchFamily="2" charset="-122"/>
              </a:rPr>
              <a:t>商</a:t>
            </a:r>
            <a:r>
              <a:rPr lang="zh-CN" altLang="en-US" b="1" dirty="0">
                <a:latin typeface="宋体" panose="02010600030101010101" pitchFamily="2" charset="-122"/>
                <a:ea typeface="宋体" panose="02010600030101010101" pitchFamily="2" charset="-122"/>
              </a:rPr>
              <a:t>定义为：</a:t>
            </a:r>
            <a:endParaRPr lang="zh-CN" altLang="en-US" b="1" dirty="0">
              <a:latin typeface="Times New Roman" panose="02020603050405020304" charset="0"/>
              <a:ea typeface="宋体" panose="02010600030101010101" pitchFamily="2" charset="-122"/>
            </a:endParaRPr>
          </a:p>
          <a:p>
            <a:pPr lvl="1">
              <a:buNone/>
            </a:pP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使得</a:t>
            </a:r>
            <a:r>
              <a:rPr lang="en-US" altLang="zh-CN" b="1" dirty="0" err="1">
                <a:latin typeface="Times New Roman" panose="02020603050405020304" charset="0"/>
                <a:ea typeface="宋体" panose="02010600030101010101" pitchFamily="2" charset="-122"/>
              </a:rPr>
              <a:t>xy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a:t>
            </a:r>
            <a:r>
              <a:rPr lang="zh-CN" altLang="en-US" b="1">
                <a:latin typeface="Times New Roman" panose="02020603050405020304" charset="0"/>
                <a:ea typeface="宋体" panose="02010600030101010101" pitchFamily="2" charset="-122"/>
              </a:rPr>
              <a:t>。</a:t>
            </a:r>
            <a:r>
              <a:rPr lang="zh-CN" altLang="en-US" b="1">
                <a:ea typeface="宋体" panose="02010600030101010101" pitchFamily="2" charset="-122"/>
              </a:rPr>
              <a:t> </a:t>
            </a:r>
          </a:p>
          <a:p>
            <a:r>
              <a:rPr lang="zh-CN" altLang="en-US" b="1" dirty="0">
                <a:latin typeface="宋体" panose="02010600030101010101" pitchFamily="2" charset="-122"/>
                <a:ea typeface="宋体" panose="02010600030101010101" pitchFamily="2" charset="-122"/>
              </a:rPr>
              <a:t>计算语言的商主要是考虑语言句子的后缀。只有当</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的句子的后缀在</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中时，其相应的前缀才属于</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。所以，当</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时，</a:t>
            </a:r>
            <a:r>
              <a:rPr lang="zh-CN" altLang="en-US" b="1" dirty="0">
                <a:ea typeface="宋体" panose="02010600030101010101" pitchFamily="2" charset="-122"/>
              </a:rPr>
              <a:t> </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a:latin typeface="宋体" panose="02010600030101010101" pitchFamily="2" charset="-122"/>
                <a:ea typeface="宋体" panose="02010600030101010101" pitchFamily="2" charset="-122"/>
              </a:rPr>
              <a:t>。</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33</a:t>
            </a:fld>
            <a:endParaRPr lang="zh-C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162" name="标题 47616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a:t>
            </a:r>
            <a:r>
              <a:rPr lang="zh-CN" altLang="en-US" b="1">
                <a:ea typeface="黑体" panose="02010609060101010101" pitchFamily="2" charset="-122"/>
              </a:rPr>
              <a:t>性</a:t>
            </a:r>
          </a:p>
        </p:txBody>
      </p:sp>
      <p:sp>
        <p:nvSpPr>
          <p:cNvPr id="476163" name="文本占位符 476162"/>
          <p:cNvSpPr>
            <a:spLocks noGrp="1"/>
          </p:cNvSpPr>
          <p:nvPr>
            <p:ph type="body" idx="1"/>
          </p:nvPr>
        </p:nvSpPr>
        <p:spPr/>
        <p:txBody>
          <a:bodyPr/>
          <a:lstStyle/>
          <a:p>
            <a:r>
              <a:rPr lang="zh-CN" altLang="en-US" b="1" dirty="0">
                <a:ea typeface="宋体" panose="02010600030101010101" pitchFamily="2" charset="-122"/>
              </a:rPr>
              <a:t>注意以下有意思的情况：</a:t>
            </a:r>
          </a:p>
          <a:p>
            <a:pPr algn="just">
              <a:buNone/>
            </a:pPr>
            <a:r>
              <a:rPr lang="zh-CN" altLang="en-US" b="1" dirty="0">
                <a:latin typeface="宋体" panose="02010600030101010101" pitchFamily="2" charset="-122"/>
                <a:ea typeface="宋体" panose="02010600030101010101" pitchFamily="2" charset="-122"/>
              </a:rPr>
              <a:t>取</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={000}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2</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3</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ε</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endParaRPr lang="en-US" altLang="zh-CN" b="1">
              <a:latin typeface="宋体" panose="02010600030101010101" pitchFamily="2" charset="-122"/>
              <a:ea typeface="宋体" panose="02010600030101010101" pitchFamily="2" charset="-122"/>
            </a:endParaRP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4</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ε</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5</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ε</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000}</a:t>
            </a: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2</a:t>
            </a:r>
            <a:r>
              <a:rPr lang="en-US" altLang="zh-CN" b="1">
                <a:latin typeface="Times New Roman" panose="02020603050405020304" charset="0"/>
                <a:ea typeface="Times New Roman" panose="02020603050405020304" charset="0"/>
              </a:rPr>
              <a:t>={000}= L</a:t>
            </a:r>
            <a:r>
              <a:rPr lang="en-US" altLang="zh-CN" b="1" baseline="-30000">
                <a:latin typeface="Times New Roman" panose="02020603050405020304" charset="0"/>
                <a:ea typeface="Times New Roman" panose="02020603050405020304" charset="0"/>
              </a:rPr>
              <a:t>1</a:t>
            </a:r>
            <a:endParaRPr lang="en-US" altLang="zh-CN" b="1">
              <a:latin typeface="Times New Roman" panose="02020603050405020304" charset="0"/>
              <a:ea typeface="Times New Roman" panose="02020603050405020304" charset="0"/>
            </a:endParaRP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3</a:t>
            </a:r>
            <a:r>
              <a:rPr lang="en-US" altLang="zh-CN" b="1">
                <a:latin typeface="Times New Roman" panose="02020603050405020304" charset="0"/>
                <a:ea typeface="Times New Roman" panose="02020603050405020304" charset="0"/>
              </a:rPr>
              <a:t>={000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4</a:t>
            </a:r>
            <a:r>
              <a:rPr lang="en-US" altLang="zh-CN" b="1">
                <a:latin typeface="Times New Roman" panose="02020603050405020304" charset="0"/>
                <a:ea typeface="Times New Roman" panose="02020603050405020304" charset="0"/>
              </a:rPr>
              <a:t>={000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p>
          <a:p>
            <a:pPr algn="just">
              <a:buNone/>
            </a:pP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5</a:t>
            </a:r>
            <a:r>
              <a:rPr lang="en-US" altLang="zh-CN" b="1">
                <a:latin typeface="Times New Roman" panose="02020603050405020304" charset="0"/>
                <a:ea typeface="Times New Roman" panose="02020603050405020304" charset="0"/>
              </a:rPr>
              <a:t>={000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Times New Roman" panose="02020603050405020304" charset="0"/>
              </a:rPr>
              <a:t>}</a:t>
            </a:r>
            <a:endParaRPr lang="en-US" altLang="zh-CN"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34</a:t>
            </a:fld>
            <a:endParaRPr lang="zh-C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7186" name="标题 47718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endParaRPr lang="zh-CN" altLang="en-US" b="1">
              <a:ea typeface="黑体" panose="02010609060101010101" pitchFamily="2" charset="-122"/>
            </a:endParaRPr>
          </a:p>
        </p:txBody>
      </p:sp>
      <p:sp>
        <p:nvSpPr>
          <p:cNvPr id="477187" name="文本占位符 477186"/>
          <p:cNvSpPr>
            <a:spLocks noGrp="1"/>
          </p:cNvSpPr>
          <p:nvPr>
            <p:ph type="body" idx="1"/>
          </p:nvPr>
        </p:nvSpPr>
        <p:spPr>
          <a:xfrm>
            <a:off x="457200" y="1600200"/>
            <a:ext cx="7848600" cy="4525963"/>
          </a:xfrm>
        </p:spPr>
        <p:txBody>
          <a:bodyPr/>
          <a:lstStyle/>
          <a:p>
            <a:pPr algn="just">
              <a:lnSpc>
                <a:spcPct val="90000"/>
              </a:lnSpc>
              <a:buNone/>
            </a:pPr>
            <a:r>
              <a:rPr lang="zh-CN" altLang="en-US" b="1" dirty="0">
                <a:latin typeface="Times New Roman" panose="02020603050405020304" charset="0"/>
                <a:ea typeface="黑体" panose="02010609060101010101" pitchFamily="2" charset="-122"/>
              </a:rPr>
              <a:t>定理</a:t>
            </a:r>
            <a:r>
              <a:rPr lang="en-US" altLang="zh-CN" b="1" dirty="0">
                <a:latin typeface="Times New Roman" panose="02020603050405020304" charset="0"/>
                <a:ea typeface="黑体" panose="02010609060101010101" pitchFamily="2" charset="-122"/>
              </a:rPr>
              <a:t>5-6</a:t>
            </a:r>
            <a:r>
              <a:rPr lang="en-US" altLang="zh-CN"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2</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zh-CN" altLang="en-US" b="1" dirty="0">
                <a:latin typeface="宋体" panose="02010600030101010101" pitchFamily="2" charset="-122"/>
                <a:ea typeface="宋体" panose="02010600030101010101" pitchFamily="2" charset="-122"/>
              </a:rPr>
              <a:t>是</a:t>
            </a:r>
            <a:r>
              <a:rPr lang="zh-CN" altLang="en-US"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1</a:t>
            </a:r>
            <a:r>
              <a:rPr lang="en-US" altLang="zh-CN" b="1">
                <a:latin typeface="Times New Roman" panose="02020603050405020304" charset="0"/>
                <a:ea typeface="Times New Roman" panose="02020603050405020304" charset="0"/>
              </a:rPr>
              <a:t>/L</a:t>
            </a:r>
            <a:r>
              <a:rPr lang="en-US" altLang="zh-CN" b="1" baseline="-30000">
                <a:latin typeface="Times New Roman" panose="02020603050405020304" charset="0"/>
                <a:ea typeface="Times New Roman" panose="02020603050405020304" charset="0"/>
              </a:rPr>
              <a:t>2</a:t>
            </a:r>
            <a:r>
              <a:rPr lang="zh-CN" altLang="en-US" b="1" dirty="0">
                <a:latin typeface="宋体" panose="02010600030101010101" pitchFamily="2" charset="-122"/>
                <a:ea typeface="宋体" panose="02010600030101010101" pitchFamily="2" charset="-122"/>
              </a:rPr>
              <a:t>也是</a:t>
            </a:r>
            <a:r>
              <a:rPr lang="zh-CN" altLang="en-US"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RL </a:t>
            </a:r>
            <a:r>
              <a:rPr lang="zh-CN" altLang="en-US" b="1">
                <a:latin typeface="宋体" panose="02010600030101010101" pitchFamily="2" charset="-122"/>
                <a:ea typeface="宋体" panose="02010600030101010101" pitchFamily="2" charset="-122"/>
              </a:rPr>
              <a:t>。</a:t>
            </a:r>
          </a:p>
          <a:p>
            <a:pPr algn="just">
              <a:lnSpc>
                <a:spcPct val="90000"/>
              </a:lnSpc>
              <a:buNone/>
            </a:pPr>
            <a:endParaRPr lang="zh-CN" altLang="en-US" sz="2800" b="1" dirty="0">
              <a:latin typeface="宋体" panose="02010600030101010101" pitchFamily="2" charset="-122"/>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证明：设</a:t>
            </a:r>
            <a:r>
              <a:rPr lang="en-US" altLang="zh-CN" sz="2800" b="1">
                <a:latin typeface="Times New Roman" panose="02020603050405020304" charset="0"/>
                <a:ea typeface="Times New Roman" panose="02020603050405020304" charset="0"/>
              </a:rPr>
              <a:t>L</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zh-CN" altLang="en-US" sz="2800" b="1" dirty="0">
                <a:latin typeface="宋体" panose="02010600030101010101" pitchFamily="2" charset="-122"/>
                <a:ea typeface="宋体" panose="02010600030101010101" pitchFamily="2" charset="-122"/>
              </a:rPr>
              <a:t>，是</a:t>
            </a:r>
            <a:r>
              <a:rPr lang="zh-CN" altLang="en-US" sz="2800" b="1" dirty="0">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RL </a:t>
            </a:r>
            <a:r>
              <a:rPr lang="zh-CN" altLang="en-US" sz="2800" b="1">
                <a:latin typeface="宋体" panose="02010600030101010101" pitchFamily="2" charset="-122"/>
                <a:ea typeface="宋体" panose="02010600030101010101" pitchFamily="2" charset="-122"/>
              </a:rPr>
              <a:t>，</a:t>
            </a:r>
          </a:p>
          <a:p>
            <a:pPr algn="just">
              <a:lnSpc>
                <a:spcPct val="90000"/>
              </a:lnSpc>
              <a:buNone/>
            </a:pPr>
            <a:r>
              <a:rPr lang="zh-CN" altLang="en-US" sz="2800" b="1">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DFA M=(Q</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F)</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L(M)=L</a:t>
            </a:r>
            <a:r>
              <a:rPr lang="en-US" altLang="zh-CN" sz="2800" b="1" baseline="-30000">
                <a:latin typeface="Times New Roman" panose="02020603050405020304" charset="0"/>
                <a:ea typeface="Times New Roman" panose="02020603050405020304" charset="0"/>
              </a:rPr>
              <a:t>1</a:t>
            </a:r>
            <a:endParaRPr lang="en-US" altLang="zh-CN" sz="2800" b="1">
              <a:latin typeface="宋体" panose="02010600030101010101" pitchFamily="2" charset="-122"/>
              <a:ea typeface="宋体" panose="02010600030101010101" pitchFamily="2" charset="-122"/>
            </a:endParaRPr>
          </a:p>
          <a:p>
            <a:pPr algn="just">
              <a:lnSpc>
                <a:spcPct val="90000"/>
              </a:lnSpc>
              <a:buNone/>
            </a:pPr>
            <a:r>
              <a:rPr lang="en-US" altLang="zh-CN" sz="2800" b="1">
                <a:latin typeface="Times New Roman" panose="02020603050405020304" charset="0"/>
                <a:ea typeface="Times New Roman" panose="02020603050405020304" charset="0"/>
              </a:rPr>
              <a:t>   DFA 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=(Q</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F</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a:t>
            </a:r>
          </a:p>
          <a:p>
            <a:pPr algn="just">
              <a:lnSpc>
                <a:spcPct val="90000"/>
              </a:lnSpc>
              <a:buNone/>
            </a:pPr>
            <a:r>
              <a:rPr lang="en-US" altLang="zh-CN" sz="2800" b="1">
                <a:latin typeface="Times New Roman" panose="02020603050405020304" charset="0"/>
                <a:ea typeface="Times New Roman" panose="02020603050405020304" charset="0"/>
              </a:rPr>
              <a:t>   F</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={q|</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L</a:t>
            </a:r>
            <a:r>
              <a:rPr lang="en-US" altLang="zh-CN" sz="2800" b="1" baseline="-30000">
                <a:latin typeface="Times New Roman" panose="02020603050405020304" charset="0"/>
                <a:ea typeface="Times New Roman" panose="02020603050405020304" charset="0"/>
              </a:rPr>
              <a:t>2</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F}</a:t>
            </a:r>
          </a:p>
          <a:p>
            <a:pPr algn="just">
              <a:lnSpc>
                <a:spcPct val="90000"/>
              </a:lnSpc>
              <a:buNone/>
            </a:pPr>
            <a:r>
              <a:rPr lang="zh-CN" altLang="en-US" sz="2800" b="1" dirty="0">
                <a:latin typeface="宋体" panose="02010600030101010101" pitchFamily="2" charset="-122"/>
                <a:ea typeface="宋体" panose="02010600030101010101" pitchFamily="2" charset="-122"/>
              </a:rPr>
              <a:t>显然，</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L(M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 L</a:t>
            </a:r>
            <a:r>
              <a:rPr lang="en-US" altLang="zh-CN" sz="2800" b="1" baseline="-30000">
                <a:latin typeface="Times New Roman" panose="02020603050405020304" charset="0"/>
                <a:ea typeface="Times New Roman" panose="02020603050405020304" charset="0"/>
              </a:rPr>
              <a:t>1</a:t>
            </a:r>
            <a:r>
              <a:rPr lang="en-US" altLang="zh-CN" sz="2800" b="1">
                <a:latin typeface="Times New Roman" panose="02020603050405020304" charset="0"/>
                <a:ea typeface="Times New Roman" panose="02020603050405020304" charset="0"/>
              </a:rPr>
              <a:t>/L</a:t>
            </a:r>
            <a:r>
              <a:rPr lang="en-US" altLang="zh-CN" sz="2800" b="1" baseline="-30000">
                <a:latin typeface="Times New Roman" panose="02020603050405020304" charset="0"/>
                <a:ea typeface="Times New Roman" panose="02020603050405020304" charset="0"/>
              </a:rPr>
              <a:t>2</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a:lnSpc>
                <a:spcPct val="90000"/>
              </a:lnSpc>
              <a:buNone/>
            </a:pPr>
            <a:r>
              <a:rPr lang="zh-CN" altLang="en-US" sz="2800" b="1" dirty="0">
                <a:latin typeface="宋体" panose="02010600030101010101" pitchFamily="2" charset="-122"/>
                <a:ea typeface="宋体" panose="02010600030101010101" pitchFamily="2" charset="-122"/>
              </a:rPr>
              <a:t>定理得证。</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35</a:t>
            </a:fld>
            <a:endParaRPr lang="zh-C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0" name="标题 478209"/>
          <p:cNvSpPr>
            <a:spLocks noGrp="1"/>
          </p:cNvSpPr>
          <p:nvPr>
            <p:ph type="title"/>
          </p:nvPr>
        </p:nvSpPr>
        <p:spPr>
          <a:xfrm>
            <a:off x="457200" y="274638"/>
            <a:ext cx="8686800" cy="1143000"/>
          </a:xfrm>
        </p:spPr>
        <p:txBody>
          <a:bodyPr anchor="ctr"/>
          <a:lstStyle/>
          <a:p>
            <a:r>
              <a:rPr lang="en-US" altLang="zh-CN" sz="3600" b="1" dirty="0">
                <a:ea typeface="黑体" panose="02010609060101010101" pitchFamily="2" charset="-122"/>
              </a:rPr>
              <a:t>5.3 </a:t>
            </a:r>
            <a:r>
              <a:rPr lang="en-US" altLang="zh-CN" sz="3600" b="1" dirty="0" err="1">
                <a:ea typeface="黑体" panose="02010609060101010101" pitchFamily="2" charset="-122"/>
              </a:rPr>
              <a:t>Myhill-Nerode </a:t>
            </a:r>
            <a:r>
              <a:rPr lang="zh-CN" altLang="en-US" sz="3600" b="1" dirty="0">
                <a:ea typeface="黑体" panose="02010609060101010101" pitchFamily="2" charset="-122"/>
              </a:rPr>
              <a:t>定理与</a:t>
            </a:r>
            <a:r>
              <a:rPr lang="en-US" altLang="zh-CN" sz="3600" b="1" dirty="0">
                <a:ea typeface="黑体" panose="02010609060101010101" pitchFamily="2" charset="-122"/>
              </a:rPr>
              <a:t>DFA</a:t>
            </a:r>
            <a:r>
              <a:rPr lang="zh-CN" altLang="en-US" sz="3600" b="1" dirty="0">
                <a:ea typeface="黑体" panose="02010609060101010101" pitchFamily="2" charset="-122"/>
              </a:rPr>
              <a:t>的极小化</a:t>
            </a:r>
            <a:endParaRPr lang="zh-CN" altLang="en-US" sz="3600" b="1">
              <a:ea typeface="黑体" panose="02010609060101010101" pitchFamily="2" charset="-122"/>
            </a:endParaRPr>
          </a:p>
        </p:txBody>
      </p:sp>
      <p:sp>
        <p:nvSpPr>
          <p:cNvPr id="478211" name="文本占位符 478210"/>
          <p:cNvSpPr>
            <a:spLocks noGrp="1"/>
          </p:cNvSpPr>
          <p:nvPr>
            <p:ph type="body" idx="1"/>
          </p:nvPr>
        </p:nvSpPr>
        <p:spPr>
          <a:xfrm>
            <a:off x="457200" y="1752600"/>
            <a:ext cx="8229600" cy="4373563"/>
          </a:xfrm>
        </p:spPr>
        <p:txBody>
          <a:bodyPr/>
          <a:lstStyle/>
          <a:p>
            <a:pPr marL="0" indent="0"/>
            <a:r>
              <a:rPr lang="zh-CN" altLang="en-US" b="1" dirty="0">
                <a:latin typeface="宋体" panose="02010600030101010101" pitchFamily="2" charset="-122"/>
                <a:ea typeface="宋体" panose="02010600030101010101" pitchFamily="2" charset="-122"/>
              </a:rPr>
              <a:t>对给定</a:t>
            </a:r>
            <a:r>
              <a:rPr lang="zh-CN" altLang="en-US" b="1" dirty="0">
                <a:ea typeface="宋体" panose="02010600030101010101" pitchFamily="2" charset="-122"/>
              </a:rPr>
              <a:t> </a:t>
            </a:r>
            <a:r>
              <a:rPr lang="en-US" altLang="zh-CN" b="1">
                <a:ea typeface="宋体" panose="02010600030101010101" pitchFamily="2" charset="-122"/>
              </a:rPr>
              <a:t>RL L</a:t>
            </a:r>
            <a:r>
              <a:rPr lang="zh-CN" altLang="en-US" b="1">
                <a:latin typeface="宋体" panose="02010600030101010101" pitchFamily="2" charset="-122"/>
                <a:ea typeface="宋体" panose="02010600030101010101" pitchFamily="2" charset="-122"/>
              </a:rPr>
              <a:t>，</a:t>
            </a:r>
            <a:r>
              <a:rPr lang="en-US" altLang="zh-CN" b="1" dirty="0">
                <a:ea typeface="宋体" panose="02010600030101010101" pitchFamily="2" charset="-122"/>
              </a:rPr>
              <a:t>DFA M</a:t>
            </a:r>
            <a:r>
              <a:rPr lang="zh-CN" altLang="en-US" b="1" dirty="0">
                <a:ea typeface="宋体" panose="02010600030101010101" pitchFamily="2" charset="-122"/>
              </a:rPr>
              <a:t>接受</a:t>
            </a:r>
            <a:r>
              <a:rPr lang="en-US" altLang="zh-CN" b="1">
                <a:ea typeface="宋体" panose="02010600030101010101" pitchFamily="2" charset="-122"/>
              </a:rPr>
              <a:t>L</a:t>
            </a:r>
            <a:r>
              <a:rPr lang="zh-CN" altLang="en-US" b="1">
                <a:ea typeface="宋体" panose="02010600030101010101" pitchFamily="2" charset="-122"/>
              </a:rPr>
              <a:t>，</a:t>
            </a:r>
            <a:r>
              <a:rPr lang="en-US" altLang="zh-CN" b="1">
                <a:ea typeface="宋体" panose="02010600030101010101" pitchFamily="2" charset="-122"/>
              </a:rPr>
              <a:t>M</a:t>
            </a:r>
            <a:r>
              <a:rPr lang="zh-CN" altLang="en-US" b="1" dirty="0">
                <a:latin typeface="宋体" panose="02010600030101010101" pitchFamily="2" charset="-122"/>
                <a:ea typeface="宋体" panose="02010600030101010101" pitchFamily="2" charset="-122"/>
              </a:rPr>
              <a:t>不同，由</a:t>
            </a:r>
            <a:r>
              <a:rPr lang="en-US" altLang="zh-CN" b="1">
                <a:latin typeface="宋体" panose="02010600030101010101" pitchFamily="2" charset="-122"/>
                <a:ea typeface="宋体" panose="02010600030101010101" pitchFamily="2" charset="-122"/>
              </a:rPr>
              <a:t>R</a:t>
            </a:r>
            <a:r>
              <a:rPr lang="en-US" altLang="zh-CN" b="1" baseline="-25000">
                <a:ea typeface="宋体" panose="02010600030101010101" pitchFamily="2" charset="-122"/>
              </a:rPr>
              <a:t>M</a:t>
            </a:r>
            <a:r>
              <a:rPr lang="zh-CN" altLang="en-US" b="1" dirty="0">
                <a:latin typeface="宋体" panose="02010600030101010101" pitchFamily="2" charset="-122"/>
                <a:ea typeface="宋体" panose="02010600030101010101" pitchFamily="2" charset="-122"/>
              </a:rPr>
              <a:t>确定的</a:t>
            </a:r>
            <a:r>
              <a:rPr lang="en-US" altLang="zh-CN" b="1" dirty="0">
                <a:latin typeface="宋体" panose="02010600030101010101" pitchFamily="2" charset="-122"/>
                <a:ea typeface="宋体" panose="02010600030101010101" pitchFamily="2" charset="-122"/>
              </a:rPr>
              <a:t>∑</a:t>
            </a:r>
            <a:r>
              <a:rPr lang="en-US" altLang="zh-CN" b="1" baseline="30000" dirty="0">
                <a:ea typeface="宋体" panose="02010600030101010101" pitchFamily="2" charset="-122"/>
              </a:rPr>
              <a:t>*</a:t>
            </a:r>
            <a:r>
              <a:rPr lang="zh-CN" altLang="en-US" b="1" dirty="0">
                <a:ea typeface="宋体" panose="02010600030101010101" pitchFamily="2" charset="-122"/>
              </a:rPr>
              <a:t>上的</a:t>
            </a:r>
            <a:r>
              <a:rPr lang="zh-CN" altLang="en-US" b="1" dirty="0">
                <a:latin typeface="宋体" panose="02010600030101010101" pitchFamily="2" charset="-122"/>
                <a:ea typeface="宋体" panose="02010600030101010101" pitchFamily="2" charset="-122"/>
              </a:rPr>
              <a:t>等价类也可能不同。</a:t>
            </a:r>
          </a:p>
          <a:p>
            <a:pPr marL="0" indent="0"/>
            <a:r>
              <a:rPr lang="zh-CN" altLang="en-US" b="1" dirty="0">
                <a:latin typeface="宋体" panose="02010600030101010101" pitchFamily="2" charset="-122"/>
                <a:ea typeface="宋体" panose="02010600030101010101" pitchFamily="2" charset="-122"/>
              </a:rPr>
              <a:t>如果</a:t>
            </a:r>
            <a:r>
              <a:rPr lang="en-US" altLang="zh-CN" b="1">
                <a:ea typeface="宋体" panose="02010600030101010101" pitchFamily="2" charset="-122"/>
              </a:rPr>
              <a:t>M</a:t>
            </a:r>
            <a:r>
              <a:rPr lang="zh-CN" altLang="en-US" b="1" dirty="0">
                <a:latin typeface="宋体" panose="02010600030101010101" pitchFamily="2" charset="-122"/>
                <a:ea typeface="宋体" panose="02010600030101010101" pitchFamily="2" charset="-122"/>
              </a:rPr>
              <a:t>是最小</a:t>
            </a:r>
            <a:r>
              <a:rPr lang="en-US" altLang="zh-CN" b="1">
                <a:ea typeface="宋体" panose="02010600030101010101" pitchFamily="2" charset="-122"/>
              </a:rPr>
              <a:t>DFA</a:t>
            </a:r>
            <a:r>
              <a:rPr lang="zh-CN" altLang="en-US" b="1">
                <a:latin typeface="宋体" panose="02010600030101010101" pitchFamily="2" charset="-122"/>
                <a:ea typeface="宋体" panose="02010600030101010101" pitchFamily="2" charset="-122"/>
              </a:rPr>
              <a:t>，则</a:t>
            </a:r>
            <a:r>
              <a:rPr lang="en-US" altLang="zh-CN" b="1">
                <a:ea typeface="宋体" panose="02010600030101010101" pitchFamily="2" charset="-122"/>
              </a:rPr>
              <a:t>M</a:t>
            </a:r>
            <a:r>
              <a:rPr lang="zh-CN" altLang="en-US" b="1" dirty="0">
                <a:latin typeface="宋体" panose="02010600030101010101" pitchFamily="2" charset="-122"/>
                <a:ea typeface="宋体" panose="02010600030101010101" pitchFamily="2" charset="-122"/>
              </a:rPr>
              <a:t>所给出的等价类的个数应该是最少的。</a:t>
            </a:r>
          </a:p>
          <a:p>
            <a:pPr marL="0" indent="0"/>
            <a:r>
              <a:rPr lang="zh-CN" altLang="en-US" b="1" dirty="0">
                <a:latin typeface="宋体" panose="02010600030101010101" pitchFamily="2" charset="-122"/>
                <a:ea typeface="宋体" panose="02010600030101010101" pitchFamily="2" charset="-122"/>
              </a:rPr>
              <a:t>最小</a:t>
            </a:r>
            <a:r>
              <a:rPr lang="en-US" altLang="zh-CN" b="1">
                <a:ea typeface="宋体" panose="02010600030101010101" pitchFamily="2" charset="-122"/>
              </a:rPr>
              <a:t>DFA</a:t>
            </a:r>
            <a:r>
              <a:rPr lang="zh-CN" altLang="en-US" b="1" dirty="0">
                <a:latin typeface="宋体" panose="02010600030101010101" pitchFamily="2" charset="-122"/>
                <a:ea typeface="宋体" panose="02010600030101010101" pitchFamily="2" charset="-122"/>
              </a:rPr>
              <a:t>是不是惟一的？如果是，如何构造？</a:t>
            </a:r>
          </a:p>
          <a:p>
            <a:pPr marL="0" indent="0"/>
            <a:r>
              <a:rPr lang="zh-CN" altLang="en-US" b="1" dirty="0">
                <a:latin typeface="宋体" panose="02010600030101010101" pitchFamily="2" charset="-122"/>
                <a:ea typeface="宋体" panose="02010600030101010101" pitchFamily="2" charset="-122"/>
              </a:rPr>
              <a:t>最小</a:t>
            </a:r>
            <a:r>
              <a:rPr lang="en-US" altLang="zh-CN" b="1">
                <a:ea typeface="宋体" panose="02010600030101010101" pitchFamily="2" charset="-122"/>
              </a:rPr>
              <a:t>DFA</a:t>
            </a:r>
            <a:r>
              <a:rPr lang="zh-CN" altLang="en-US" b="1" dirty="0">
                <a:latin typeface="宋体" panose="02010600030101010101" pitchFamily="2" charset="-122"/>
                <a:ea typeface="宋体" panose="02010600030101010101" pitchFamily="2" charset="-122"/>
              </a:rPr>
              <a:t>的状态对应的集合与其他</a:t>
            </a:r>
            <a:r>
              <a:rPr lang="en-US" altLang="zh-CN" b="1">
                <a:ea typeface="宋体" panose="02010600030101010101" pitchFamily="2" charset="-122"/>
              </a:rPr>
              <a:t>DFA</a:t>
            </a:r>
            <a:r>
              <a:rPr lang="zh-CN" altLang="en-US" b="1" dirty="0">
                <a:latin typeface="宋体" panose="02010600030101010101" pitchFamily="2" charset="-122"/>
                <a:ea typeface="宋体" panose="02010600030101010101" pitchFamily="2" charset="-122"/>
              </a:rPr>
              <a:t>的状态对应的集合有什么样的关系，用这种关系是否能从一般的</a:t>
            </a:r>
            <a:r>
              <a:rPr lang="en-US" altLang="zh-CN" b="1">
                <a:ea typeface="宋体" panose="02010600030101010101" pitchFamily="2" charset="-122"/>
              </a:rPr>
              <a:t>DFA</a:t>
            </a:r>
            <a:r>
              <a:rPr lang="zh-CN" altLang="en-US" b="1" dirty="0">
                <a:latin typeface="宋体" panose="02010600030101010101" pitchFamily="2" charset="-122"/>
                <a:ea typeface="宋体" panose="02010600030101010101" pitchFamily="2" charset="-122"/>
              </a:rPr>
              <a:t>出发，求出最小</a:t>
            </a:r>
            <a:r>
              <a:rPr lang="en-US" altLang="zh-CN" b="1">
                <a:ea typeface="宋体" panose="02010600030101010101" pitchFamily="2" charset="-122"/>
              </a:rPr>
              <a:t>DFA</a:t>
            </a:r>
            <a:r>
              <a:rPr lang="zh-CN" altLang="en-US" b="1">
                <a:latin typeface="宋体" panose="02010600030101010101" pitchFamily="2" charset="-122"/>
                <a:ea typeface="宋体" panose="02010600030101010101" pitchFamily="2" charset="-122"/>
              </a:rPr>
              <a:t>？</a:t>
            </a:r>
            <a:r>
              <a:rPr lang="zh-CN" altLang="en-US" sz="2800" b="1">
                <a:ea typeface="黑体" panose="0201060906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36</a:t>
            </a:fld>
            <a:endParaRPr lang="zh-CN"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标题 47923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a:t>
            </a:r>
            <a:r>
              <a:rPr lang="en-US" altLang="zh-CN" b="1" dirty="0">
                <a:ea typeface="黑体" panose="02010609060101010101" pitchFamily="2" charset="-122"/>
              </a:rPr>
              <a:t> </a:t>
            </a:r>
            <a:r>
              <a:rPr lang="zh-CN" altLang="en-US" b="1" dirty="0">
                <a:ea typeface="黑体" panose="02010609060101010101" pitchFamily="2" charset="-122"/>
              </a:rPr>
              <a:t>定理 </a:t>
            </a:r>
          </a:p>
        </p:txBody>
      </p:sp>
      <p:sp>
        <p:nvSpPr>
          <p:cNvPr id="479235" name="文本占位符 479234"/>
          <p:cNvSpPr>
            <a:spLocks noGrp="1"/>
          </p:cNvSpPr>
          <p:nvPr>
            <p:ph type="body" idx="1"/>
          </p:nvPr>
        </p:nvSpPr>
        <p:spPr/>
        <p:txBody>
          <a:bodyPr/>
          <a:lstStyle/>
          <a:p>
            <a:pPr>
              <a:spcBef>
                <a:spcPct val="60000"/>
              </a:spcBef>
            </a:pPr>
            <a:r>
              <a:rPr lang="en-US" altLang="zh-CN" b="1" dirty="0">
                <a:ea typeface="宋体" panose="02010600030101010101" pitchFamily="2" charset="-122"/>
              </a:rPr>
              <a:t>DFA M</a:t>
            </a:r>
            <a:r>
              <a:rPr lang="zh-CN" altLang="en-US" b="1" dirty="0">
                <a:ea typeface="宋体" panose="02010600030101010101" pitchFamily="2" charset="-122"/>
              </a:rPr>
              <a:t>确定的等价关系。</a:t>
            </a:r>
          </a:p>
          <a:p>
            <a:pPr algn="just">
              <a:spcBef>
                <a:spcPct val="60000"/>
              </a:spcBef>
              <a:buNone/>
            </a:pPr>
            <a:r>
              <a:rPr lang="zh-CN" altLang="en-US" b="1">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Times New Roman" panose="02020603050405020304" charset="0"/>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p>
          <a:p>
            <a:pPr algn="just">
              <a:spcBef>
                <a:spcPct val="60000"/>
              </a:spcBef>
              <a:buNone/>
            </a:pPr>
            <a:r>
              <a:rPr lang="en-US" altLang="zh-CN" b="1">
                <a:latin typeface="Times New Roman" panose="02020603050405020304" charset="0"/>
                <a:ea typeface="Times New Roman" panose="02020603050405020304" charset="0"/>
              </a:rPr>
              <a:t>x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y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a:t>
            </a:r>
            <a:r>
              <a:rPr lang="zh-CN" altLang="en-US" b="1">
                <a:latin typeface="Times New Roman" panose="02020603050405020304" charset="0"/>
                <a:ea typeface="宋体" panose="02010600030101010101" pitchFamily="2" charset="-122"/>
              </a:rPr>
              <a:t>。</a:t>
            </a:r>
          </a:p>
          <a:p>
            <a:pPr algn="just">
              <a:spcBef>
                <a:spcPct val="60000"/>
              </a:spcBef>
              <a:buNone/>
            </a:pPr>
            <a:r>
              <a:rPr lang="zh-CN" altLang="en-US" b="1" dirty="0">
                <a:latin typeface="Times New Roman" panose="02020603050405020304" charset="0"/>
                <a:ea typeface="宋体" panose="02010600030101010101" pitchFamily="2" charset="-122"/>
              </a:rPr>
              <a:t>显然，</a:t>
            </a:r>
          </a:p>
          <a:p>
            <a:pPr algn="just">
              <a:spcBef>
                <a:spcPct val="60000"/>
              </a:spcBef>
              <a:buNone/>
            </a:pP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M</a:t>
            </a:r>
            <a:r>
              <a:rPr lang="en-US" altLang="zh-CN" b="1">
                <a:latin typeface="Times New Roman" panose="02020603050405020304" charset="0"/>
                <a:ea typeface="宋体" panose="02010600030101010101" pitchFamily="2" charset="-122"/>
              </a:rPr>
              <a:t> y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a:latin typeface="Times New Roman" panose="02020603050405020304" charset="0"/>
                <a:ea typeface="Times New Roman" panose="02020603050405020304" charset="0"/>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37</a:t>
            </a:fld>
            <a:endParaRPr lang="zh-C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8" name="标题 48025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0259" name="文本占位符 480258"/>
          <p:cNvSpPr>
            <a:spLocks noGrp="1"/>
          </p:cNvSpPr>
          <p:nvPr>
            <p:ph type="body" idx="1"/>
          </p:nvPr>
        </p:nvSpPr>
        <p:spPr>
          <a:xfrm>
            <a:off x="457200" y="1600200"/>
            <a:ext cx="8458200" cy="533400"/>
          </a:xfrm>
        </p:spPr>
        <p:txBody>
          <a:bodyPr/>
          <a:lstStyle/>
          <a:p>
            <a:pPr>
              <a:lnSpc>
                <a:spcPct val="90000"/>
              </a:lnSpc>
            </a:pPr>
            <a:r>
              <a:rPr lang="zh-CN" altLang="en-US" b="1" dirty="0">
                <a:ea typeface="黑体" panose="02010609060101010101" pitchFamily="2" charset="-122"/>
              </a:rPr>
              <a:t>例 </a:t>
            </a:r>
            <a:r>
              <a:rPr lang="en-US" altLang="zh-CN" b="1" dirty="0">
                <a:ea typeface="黑体" panose="02010609060101010101" pitchFamily="2" charset="-122"/>
              </a:rPr>
              <a:t>5-8 </a:t>
            </a:r>
            <a:r>
              <a:rPr lang="zh-CN" altLang="en-US" b="1" dirty="0">
                <a:latin typeface="宋体" panose="02010600030101010101" pitchFamily="2" charset="-122"/>
                <a:ea typeface="宋体" panose="02010600030101010101" pitchFamily="2" charset="-122"/>
              </a:rPr>
              <a:t>设</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L=0</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10</a:t>
            </a:r>
            <a:r>
              <a:rPr lang="en-US" altLang="zh-CN" b="1" baseline="3000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，它对应的</a:t>
            </a:r>
            <a:r>
              <a:rPr lang="en-US" altLang="zh-CN" b="1">
                <a:latin typeface="Times New Roman" panose="02020603050405020304" charset="0"/>
                <a:ea typeface="宋体" panose="02010600030101010101" pitchFamily="2" charset="-122"/>
              </a:rPr>
              <a:t>DFA M</a:t>
            </a:r>
            <a:r>
              <a:rPr lang="zh-CN" altLang="en-US" b="1" dirty="0">
                <a:latin typeface="宋体" panose="02010600030101010101" pitchFamily="2" charset="-122"/>
                <a:ea typeface="宋体" panose="02010600030101010101" pitchFamily="2" charset="-122"/>
              </a:rPr>
              <a:t>如下图。</a:t>
            </a:r>
            <a:endParaRPr lang="zh-CN" altLang="en-US">
              <a:ea typeface="宋体" panose="02010600030101010101" pitchFamily="2" charset="-122"/>
            </a:endParaRPr>
          </a:p>
        </p:txBody>
      </p:sp>
      <p:pic>
        <p:nvPicPr>
          <p:cNvPr id="480260" name="图片 480259" descr="C:\形式语言\教参\tu\xs61.tif"/>
          <p:cNvPicPr>
            <a:picLocks noChangeAspect="1"/>
          </p:cNvPicPr>
          <p:nvPr/>
        </p:nvPicPr>
        <p:blipFill>
          <a:blip r:embed="rId2" cstate="print"/>
          <a:stretch>
            <a:fillRect/>
          </a:stretch>
        </p:blipFill>
        <p:spPr>
          <a:xfrm>
            <a:off x="2198688" y="2408238"/>
            <a:ext cx="4659312" cy="4068762"/>
          </a:xfrm>
          <a:prstGeom prst="rect">
            <a:avLst/>
          </a:prstGeom>
          <a:noFill/>
          <a:ln w="9525">
            <a:noFill/>
          </a:ln>
        </p:spPr>
      </p:pic>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38</a:t>
            </a:fld>
            <a:endParaRPr lang="zh-CN"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82" name="标题 48128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1283" name="文本占位符 481282"/>
          <p:cNvSpPr>
            <a:spLocks noGrp="1"/>
          </p:cNvSpPr>
          <p:nvPr>
            <p:ph type="body" idx="1"/>
          </p:nvPr>
        </p:nvSpPr>
        <p:spPr/>
        <p:txBody>
          <a:bodyPr/>
          <a:lstStyle/>
          <a:p>
            <a:pPr algn="just">
              <a:lnSpc>
                <a:spcPct val="90000"/>
              </a:lnSpc>
              <a:buNone/>
            </a:pPr>
            <a:r>
              <a:rPr lang="zh-CN" altLang="en-US" sz="2800" b="1" dirty="0">
                <a:latin typeface="宋体" panose="02010600030101010101" pitchFamily="2" charset="-122"/>
                <a:ea typeface="宋体" panose="02010600030101010101" pitchFamily="2" charset="-122"/>
              </a:rPr>
              <a:t>对应于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		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对应于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		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对应于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2</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n</a:t>
            </a:r>
            <a:r>
              <a:rPr lang="en-US" altLang="zh-CN" sz="2800" b="1">
                <a:latin typeface="Times New Roman" panose="02020603050405020304" charset="0"/>
                <a:ea typeface="宋体" panose="02010600030101010101" pitchFamily="2" charset="-122"/>
              </a:rPr>
              <a:t>1</a:t>
            </a:r>
            <a:r>
              <a:rPr lang="en-US" altLang="zh-CN" sz="2800" b="1" baseline="30000">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		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对应于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3</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1R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	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对应于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4</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k</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h</a:t>
            </a:r>
            <a:r>
              <a:rPr lang="en-US" altLang="zh-CN" sz="2800" b="1">
                <a:latin typeface="Times New Roman" panose="02020603050405020304" charset="0"/>
                <a:ea typeface="宋体" panose="02010600030101010101" pitchFamily="2" charset="-122"/>
              </a:rPr>
              <a:t>	n</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h</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n</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k </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h</a:t>
            </a:r>
            <a:r>
              <a:rPr lang="en-US" altLang="zh-CN" sz="2800" b="1">
                <a:latin typeface="Times New Roman" panose="02020603050405020304" charset="0"/>
                <a:ea typeface="宋体" panose="02010600030101010101" pitchFamily="2" charset="-122"/>
              </a:rPr>
              <a:t>		n</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h</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0(00)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k</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h</a:t>
            </a:r>
            <a:r>
              <a:rPr lang="en-US" altLang="zh-CN" sz="2800" b="1">
                <a:latin typeface="Times New Roman" panose="02020603050405020304" charset="0"/>
                <a:ea typeface="宋体" panose="02010600030101010101" pitchFamily="2" charset="-122"/>
              </a:rPr>
              <a:t>		n</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h</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也就是：</a:t>
            </a: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n </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k</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 </a:t>
            </a:r>
            <a:r>
              <a:rPr lang="en-US" altLang="zh-CN" sz="2800" b="1">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h</a:t>
            </a:r>
            <a:r>
              <a:rPr lang="en-US" altLang="zh-CN" sz="2800" b="1">
                <a:latin typeface="Times New Roman" panose="02020603050405020304" charset="0"/>
                <a:ea typeface="宋体" panose="02010600030101010101" pitchFamily="2" charset="-122"/>
              </a:rPr>
              <a:t>	n</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h</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nSpc>
                <a:spcPct val="90000"/>
              </a:lnSpc>
              <a:buNone/>
            </a:pPr>
            <a:r>
              <a:rPr lang="zh-CN" altLang="en-US" sz="2800" b="1" dirty="0">
                <a:latin typeface="宋体" panose="02010600030101010101" pitchFamily="2" charset="-122"/>
                <a:ea typeface="宋体" panose="02010600030101010101" pitchFamily="2" charset="-122"/>
              </a:rPr>
              <a:t>对应</a:t>
            </a:r>
            <a:r>
              <a:rPr lang="zh-CN" altLang="en-US" sz="2800" b="1">
                <a:latin typeface="宋体" panose="02010600030101010101" pitchFamily="2" charset="-122"/>
                <a:ea typeface="宋体" panose="02010600030101010101" pitchFamily="2" charset="-122"/>
              </a:rPr>
              <a:t>于</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5</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 R</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 y——x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y</a:t>
            </a:r>
            <a:r>
              <a:rPr lang="zh-CN" altLang="en-US" sz="2800" b="1" dirty="0">
                <a:latin typeface="宋体" panose="02010600030101010101" pitchFamily="2" charset="-122"/>
                <a:ea typeface="宋体" panose="02010600030101010101" pitchFamily="2" charset="-122"/>
              </a:rPr>
              <a:t>为至少含两个</a:t>
            </a:r>
            <a:r>
              <a:rPr lang="en-US" altLang="zh-CN" sz="2800" b="1" dirty="0">
                <a:latin typeface="Times New Roman" panose="02020603050405020304"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的串。</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39</a:t>
            </a:fld>
            <a:endParaRPr lang="zh-C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标题 13313"/>
          <p:cNvSpPr>
            <a:spLocks noGrp="1"/>
          </p:cNvSpPr>
          <p:nvPr>
            <p:ph type="title"/>
          </p:nvPr>
        </p:nvSpPr>
        <p:spPr/>
        <p:txBody>
          <a:bodyPr anchor="ctr"/>
          <a:lstStyle/>
          <a:p>
            <a:r>
              <a:rPr lang="zh-CN" altLang="en-US">
                <a:ea typeface="宋体" panose="02010600030101010101" pitchFamily="2" charset="-122"/>
              </a:rPr>
              <a:t>乘积、闭包运算的封闭性</a:t>
            </a:r>
          </a:p>
        </p:txBody>
      </p:sp>
      <p:sp>
        <p:nvSpPr>
          <p:cNvPr id="13315" name="文本占位符 13314"/>
          <p:cNvSpPr>
            <a:spLocks noGrp="1"/>
          </p:cNvSpPr>
          <p:nvPr>
            <p:ph type="body" idx="1"/>
          </p:nvPr>
        </p:nvSpPr>
        <p:spPr>
          <a:xfrm>
            <a:off x="609600" y="2590800"/>
            <a:ext cx="7772400" cy="3505200"/>
          </a:xfrm>
        </p:spPr>
        <p:txBody>
          <a:bodyPr/>
          <a:lstStyle/>
          <a:p>
            <a:r>
              <a:rPr lang="zh-CN" altLang="en-US">
                <a:ea typeface="宋体" panose="02010600030101010101" pitchFamily="2" charset="-122"/>
              </a:rPr>
              <a:t>相同的思路</a:t>
            </a:r>
            <a:r>
              <a:rPr lang="en-US" altLang="zh-CN"/>
              <a:t>:</a:t>
            </a:r>
          </a:p>
          <a:p>
            <a:pPr lvl="1"/>
            <a:r>
              <a:rPr lang="en-US" altLang="zh-CN"/>
              <a:t>RS </a:t>
            </a:r>
            <a:r>
              <a:rPr lang="zh-CN" altLang="en-US">
                <a:ea typeface="宋体" panose="02010600030101010101" pitchFamily="2" charset="-122"/>
              </a:rPr>
              <a:t>是语言</a:t>
            </a:r>
            <a:r>
              <a:rPr lang="en-US" altLang="zh-CN"/>
              <a:t> LM </a:t>
            </a:r>
            <a:r>
              <a:rPr lang="zh-CN" altLang="en-US">
                <a:ea typeface="宋体" panose="02010600030101010101" pitchFamily="2" charset="-122"/>
              </a:rPr>
              <a:t>的正则表达式。</a:t>
            </a:r>
          </a:p>
          <a:p>
            <a:pPr lvl="1"/>
            <a:r>
              <a:rPr lang="en-US" altLang="zh-CN"/>
              <a:t>R* </a:t>
            </a:r>
            <a:r>
              <a:rPr lang="zh-CN" altLang="en-US">
                <a:ea typeface="宋体" panose="02010600030101010101" pitchFamily="2" charset="-122"/>
              </a:rPr>
              <a:t>是语言</a:t>
            </a:r>
            <a:r>
              <a:rPr lang="en-US" altLang="zh-CN"/>
              <a:t> L* </a:t>
            </a:r>
            <a:r>
              <a:rPr lang="zh-CN" altLang="en-US">
                <a:ea typeface="宋体" panose="02010600030101010101" pitchFamily="2" charset="-122"/>
              </a:rPr>
              <a:t>的正则表达式。</a:t>
            </a:r>
            <a:endParaRPr lang="en-US" altLang="zh-CN"/>
          </a:p>
        </p:txBody>
      </p:sp>
      <p:sp>
        <p:nvSpPr>
          <p:cNvPr id="2" name="灯片编号占位符 1"/>
          <p:cNvSpPr>
            <a:spLocks noGrp="1"/>
          </p:cNvSpPr>
          <p:nvPr>
            <p:ph type="sldNum" sz="quarter" idx="12"/>
          </p:nvPr>
        </p:nvSpPr>
        <p:spPr/>
        <p:txBody>
          <a:bodyPr/>
          <a:lstStyle/>
          <a:p>
            <a:pPr lvl="0"/>
            <a:fld id="{9A0DB2DC-4C9A-4742-B13C-FB6460FD3503}" type="slidenum">
              <a:rPr lang="en-US"/>
              <a:pPr lvl="0"/>
              <a:t>4</a:t>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标题 48230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2307" name="文本占位符 482306"/>
          <p:cNvSpPr>
            <a:spLocks noGrp="1"/>
          </p:cNvSpPr>
          <p:nvPr>
            <p:ph type="body" idx="1"/>
          </p:nvPr>
        </p:nvSpPr>
        <p:spPr/>
        <p:txBody>
          <a:bodyPr/>
          <a:lstStyle/>
          <a:p>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确定的</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上的关系</a:t>
            </a:r>
            <a:r>
              <a:rPr lang="en-US" altLang="zh-CN" b="1">
                <a:ea typeface="黑体" panose="02010609060101010101" pitchFamily="2" charset="-122"/>
              </a:rPr>
              <a:t>R</a:t>
            </a:r>
            <a:r>
              <a:rPr lang="en-US" altLang="zh-CN" b="1" baseline="-30000">
                <a:ea typeface="黑体" panose="02010609060101010101" pitchFamily="2" charset="-122"/>
              </a:rPr>
              <a:t>L</a:t>
            </a:r>
            <a:r>
              <a:rPr lang="zh-CN" altLang="en-US" b="1">
                <a:latin typeface="宋体" panose="02010600030101010101" pitchFamily="2" charset="-122"/>
                <a:ea typeface="宋体" panose="02010600030101010101" pitchFamily="2" charset="-122"/>
              </a:rPr>
              <a:t>。</a:t>
            </a:r>
            <a:r>
              <a:rPr lang="zh-CN" altLang="en-US" b="1">
                <a:ea typeface="宋体" panose="02010600030101010101" pitchFamily="2" charset="-122"/>
              </a:rPr>
              <a:t> </a:t>
            </a:r>
          </a:p>
          <a:p>
            <a:pPr algn="just">
              <a:buNone/>
            </a:pPr>
            <a:r>
              <a:rPr lang="zh-CN" altLang="en-US" b="1" dirty="0">
                <a:latin typeface="宋体" panose="02010600030101010101" pitchFamily="2" charset="-122"/>
                <a:ea typeface="宋体" panose="02010600030101010101" pitchFamily="2" charset="-122"/>
              </a:rPr>
              <a:t>  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对</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z</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xz</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dirty="0" err="1">
                <a:latin typeface="Times New Roman" panose="02020603050405020304" charset="0"/>
                <a:ea typeface="宋体" panose="02010600030101010101" pitchFamily="2" charset="-122"/>
              </a:rPr>
              <a:t> zy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dirty="0">
                <a:ea typeface="宋体" panose="02010600030101010101" pitchFamily="2" charset="-122"/>
              </a:rPr>
              <a:t> </a:t>
            </a:r>
          </a:p>
          <a:p>
            <a:pPr>
              <a:buNone/>
            </a:pPr>
            <a:r>
              <a:rPr lang="en-US" altLang="zh-CN" b="1">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r>
              <a:rPr lang="zh-CN" altLang="en-US" b="1" dirty="0">
                <a:latin typeface="宋体" panose="02010600030101010101" pitchFamily="2" charset="-122"/>
                <a:ea typeface="宋体" panose="02010600030101010101" pitchFamily="2" charset="-122"/>
              </a:rPr>
              <a:t>，则在</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y</a:t>
            </a:r>
            <a:r>
              <a:rPr lang="zh-CN" altLang="en-US" b="1" dirty="0">
                <a:latin typeface="宋体" panose="02010600030101010101" pitchFamily="2" charset="-122"/>
                <a:ea typeface="宋体" panose="02010600030101010101" pitchFamily="2" charset="-122"/>
              </a:rPr>
              <a:t>后无论接</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中的任何串</a:t>
            </a:r>
            <a:r>
              <a:rPr lang="en-US" altLang="zh-CN" b="1">
                <a:latin typeface="Times New Roman" panose="02020603050405020304" charset="0"/>
                <a:ea typeface="宋体" panose="02010600030101010101" pitchFamily="2" charset="-122"/>
              </a:rPr>
              <a:t>z</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xz</a:t>
            </a:r>
            <a:r>
              <a:rPr lang="zh-CN" altLang="en-US" b="1">
                <a:latin typeface="宋体" panose="02010600030101010101" pitchFamily="2" charset="-122"/>
                <a:ea typeface="宋体" panose="02010600030101010101" pitchFamily="2" charset="-122"/>
              </a:rPr>
              <a:t>和</a:t>
            </a:r>
            <a:r>
              <a:rPr lang="en-US" altLang="zh-CN" b="1" dirty="0" err="1">
                <a:latin typeface="Times New Roman" panose="02020603050405020304" charset="0"/>
                <a:ea typeface="宋体" panose="02010600030101010101" pitchFamily="2" charset="-122"/>
              </a:rPr>
              <a:t>yz</a:t>
            </a:r>
            <a:r>
              <a:rPr lang="zh-CN" altLang="en-US" b="1" dirty="0">
                <a:latin typeface="宋体" panose="02010600030101010101" pitchFamily="2" charset="-122"/>
                <a:ea typeface="宋体" panose="02010600030101010101" pitchFamily="2" charset="-122"/>
              </a:rPr>
              <a:t>要么都是</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的句子，要么都不是</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40</a:t>
            </a:fld>
            <a:endParaRPr lang="zh-C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3330" name="标题 48332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3331" name="文本占位符 483330"/>
          <p:cNvSpPr>
            <a:spLocks noGrp="1"/>
          </p:cNvSpPr>
          <p:nvPr>
            <p:ph type="body" idx="1"/>
          </p:nvPr>
        </p:nvSpPr>
        <p:spPr/>
        <p:txBody>
          <a:bodyPr/>
          <a:lstStyle/>
          <a:p>
            <a:pPr algn="just">
              <a:lnSpc>
                <a:spcPct val="90000"/>
              </a:lnSpc>
              <a:buNone/>
            </a:pPr>
            <a:r>
              <a:rPr lang="zh-CN" altLang="en-US" b="1" dirty="0">
                <a:latin typeface="Times New Roman" panose="02020603050405020304" charset="0"/>
                <a:ea typeface="宋体" panose="02010600030101010101" pitchFamily="2" charset="-122"/>
              </a:rPr>
              <a:t>任意</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zh-CN" altLang="en-US"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y)=q</a:t>
            </a:r>
          </a:p>
          <a:p>
            <a:pPr algn="just">
              <a:lnSpc>
                <a:spcPct val="90000"/>
              </a:lnSpc>
              <a:buNone/>
            </a:pPr>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z</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lnSpc>
                <a:spcPct val="90000"/>
              </a:lnSpc>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xz</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a:t>
            </a:r>
          </a:p>
          <a:p>
            <a:pPr algn="just">
              <a:lnSpc>
                <a:spcPct val="90000"/>
              </a:lnSpc>
              <a:buNone/>
            </a:pP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a:t>
            </a:r>
          </a:p>
          <a:p>
            <a:pPr algn="just">
              <a:lnSpc>
                <a:spcPct val="90000"/>
              </a:lnSpc>
              <a:buNone/>
            </a:pP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 </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a:t>
            </a:r>
          </a:p>
          <a:p>
            <a:pPr algn="just">
              <a:lnSpc>
                <a:spcPct val="90000"/>
              </a:lnSpc>
              <a:buNone/>
            </a:pP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yz</a:t>
            </a:r>
            <a:r>
              <a:rPr lang="en-US" altLang="zh-CN" b="1">
                <a:latin typeface="Times New Roman" panose="02020603050405020304" charset="0"/>
                <a:ea typeface="宋体" panose="02010600030101010101" pitchFamily="2" charset="-122"/>
              </a:rPr>
              <a:t>)</a:t>
            </a:r>
          </a:p>
          <a:p>
            <a:pPr algn="just">
              <a:lnSpc>
                <a:spcPct val="90000"/>
              </a:lnSpc>
              <a:buNone/>
            </a:pPr>
            <a:r>
              <a:rPr lang="zh-CN" altLang="en-US" b="1" dirty="0">
                <a:latin typeface="宋体" panose="02010600030101010101" pitchFamily="2" charset="-122"/>
                <a:ea typeface="宋体" panose="02010600030101010101" pitchFamily="2" charset="-122"/>
              </a:rPr>
              <a:t>这就是说，</a:t>
            </a:r>
            <a:endParaRPr lang="zh-CN" altLang="en-US" b="1" dirty="0">
              <a:latin typeface="Times New Roman" panose="02020603050405020304" charset="0"/>
              <a:ea typeface="宋体" panose="02010600030101010101" pitchFamily="2" charset="-122"/>
            </a:endParaRPr>
          </a:p>
          <a:p>
            <a:pPr algn="just">
              <a:lnSpc>
                <a:spcPct val="90000"/>
              </a:lnSpc>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xz</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 </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yz</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41</a:t>
            </a:fld>
            <a:endParaRPr lang="zh-C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354" name="标题 48435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4355" name="文本占位符 484354"/>
          <p:cNvSpPr>
            <a:spLocks noGrp="1"/>
          </p:cNvSpPr>
          <p:nvPr>
            <p:ph type="body" idx="1"/>
          </p:nvPr>
        </p:nvSpPr>
        <p:spPr/>
        <p:txBody>
          <a:bodyPr/>
          <a:lstStyle/>
          <a:p>
            <a:pPr algn="just">
              <a:buNone/>
            </a:pPr>
            <a:r>
              <a:rPr lang="zh-CN" altLang="en-US" b="1" dirty="0">
                <a:latin typeface="宋体" panose="02010600030101010101" pitchFamily="2" charset="-122"/>
                <a:ea typeface="宋体" panose="02010600030101010101" pitchFamily="2" charset="-122"/>
              </a:rPr>
              <a:t>即，对于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z</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dirty="0" err="1">
              <a:latin typeface="Times New Roman" panose="02020603050405020304" charset="0"/>
              <a:ea typeface="宋体" panose="02010600030101010101" pitchFamily="2" charset="-122"/>
            </a:endParaRPr>
          </a:p>
          <a:p>
            <a:pPr algn="just">
              <a:buNone/>
            </a:pPr>
            <a:r>
              <a:rPr lang="zh-CN" altLang="en-US" b="1" dirty="0" err="1">
                <a:latin typeface="Times New Roman" panose="02020603050405020304" charset="0"/>
                <a:ea typeface="宋体" panose="02010600030101010101" pitchFamily="2" charset="-122"/>
              </a:rPr>
              <a:t>	</a:t>
            </a:r>
            <a:r>
              <a:rPr lang="en-US" altLang="zh-CN" b="1" dirty="0" err="1">
                <a:latin typeface="Times New Roman" panose="02020603050405020304" charset="0"/>
                <a:ea typeface="宋体" panose="02010600030101010101" pitchFamily="2" charset="-122"/>
              </a:rPr>
              <a:t>xz</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 </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dirty="0" err="1">
                <a:latin typeface="Times New Roman" panose="02020603050405020304" charset="0"/>
                <a:ea typeface="宋体" panose="02010600030101010101" pitchFamily="2" charset="-122"/>
              </a:rPr>
              <a:t> yz</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buNone/>
            </a:pPr>
            <a:r>
              <a:rPr lang="zh-CN" altLang="en-US" b="1" dirty="0">
                <a:latin typeface="宋体" panose="02010600030101010101" pitchFamily="2" charset="-122"/>
                <a:ea typeface="宋体" panose="02010600030101010101" pitchFamily="2" charset="-122"/>
              </a:rPr>
              <a:t>表明，</a:t>
            </a:r>
            <a:endParaRPr lang="zh-CN" altLang="en-US" b="1" dirty="0">
              <a:latin typeface="Times New Roman" panose="02020603050405020304" charset="0"/>
              <a:ea typeface="宋体" panose="02010600030101010101" pitchFamily="2" charset="-122"/>
            </a:endParaRPr>
          </a:p>
          <a:p>
            <a:pPr algn="just">
              <a:buNone/>
            </a:pP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buNone/>
            </a:pPr>
            <a:r>
              <a:rPr lang="zh-CN" altLang="en-US" b="1" dirty="0">
                <a:latin typeface="宋体" panose="02010600030101010101" pitchFamily="2" charset="-122"/>
                <a:ea typeface="宋体" panose="02010600030101010101" pitchFamily="2" charset="-122"/>
              </a:rPr>
              <a:t>也就是</a:t>
            </a:r>
            <a:endParaRPr lang="zh-CN" altLang="en-US" b="1" dirty="0">
              <a:latin typeface="Times New Roman" panose="02020603050405020304" charset="0"/>
              <a:ea typeface="宋体" panose="02010600030101010101" pitchFamily="2" charset="-122"/>
            </a:endParaRPr>
          </a:p>
          <a:p>
            <a:pPr>
              <a:buNone/>
            </a:pP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L(M)</a:t>
            </a:r>
            <a:r>
              <a:rPr lang="en-US" altLang="zh-CN" b="1">
                <a:latin typeface="Times New Roman" panose="02020603050405020304" charset="0"/>
                <a:ea typeface="宋体" panose="02010600030101010101" pitchFamily="2" charset="-122"/>
              </a:rPr>
              <a:t>y</a:t>
            </a:r>
            <a:r>
              <a:rPr lang="zh-CN" altLang="en-US" b="1">
                <a:latin typeface="Times New Roman" panose="02020603050405020304" charset="0"/>
                <a:ea typeface="宋体" panose="02010600030101010101" pitchFamily="2" charset="-122"/>
              </a:rPr>
              <a:t>。</a:t>
            </a:r>
            <a:r>
              <a:rPr lang="zh-CN" altLang="en-US" b="1">
                <a:ea typeface="宋体" panose="02010600030101010101" pitchFamily="2" charset="-122"/>
              </a:rPr>
              <a:t> </a:t>
            </a:r>
          </a:p>
          <a:p>
            <a:pPr>
              <a:buNone/>
            </a:pP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42</a:t>
            </a:fld>
            <a:endParaRPr 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5378" name="标题 48537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5379" name="文本占位符 485378"/>
          <p:cNvSpPr>
            <a:spLocks noGrp="1"/>
          </p:cNvSpPr>
          <p:nvPr>
            <p:ph type="body" idx="1"/>
          </p:nvPr>
        </p:nvSpPr>
        <p:spPr/>
        <p:txBody>
          <a:bodyPr/>
          <a:lstStyle/>
          <a:p>
            <a:r>
              <a:rPr lang="zh-CN" altLang="en-US" b="1" dirty="0">
                <a:ea typeface="黑体" panose="02010609060101010101" pitchFamily="2" charset="-122"/>
              </a:rPr>
              <a:t>右不变的</a:t>
            </a:r>
            <a:r>
              <a:rPr lang="en-US" altLang="zh-CN" b="1" dirty="0">
                <a:ea typeface="黑体" panose="02010609060101010101" pitchFamily="2" charset="-122"/>
              </a:rPr>
              <a:t>(</a:t>
            </a:r>
            <a:r>
              <a:rPr lang="en-US" altLang="zh-CN" b="1" dirty="0" err="1">
                <a:ea typeface="黑体" panose="02010609060101010101" pitchFamily="2" charset="-122"/>
              </a:rPr>
              <a:t>right lnvariant</a:t>
            </a:r>
            <a:r>
              <a:rPr lang="en-US" altLang="zh-CN" b="1">
                <a:ea typeface="黑体" panose="02010609060101010101" pitchFamily="2" charset="-122"/>
              </a:rPr>
              <a:t>)</a:t>
            </a:r>
            <a:r>
              <a:rPr lang="zh-CN" altLang="en-US" b="1" dirty="0">
                <a:latin typeface="宋体" panose="02010600030101010101" pitchFamily="2" charset="-122"/>
                <a:ea typeface="宋体" panose="02010600030101010101" pitchFamily="2" charset="-122"/>
              </a:rPr>
              <a:t>等价关系</a:t>
            </a:r>
            <a:r>
              <a:rPr lang="zh-CN" altLang="en-US" dirty="0">
                <a:ea typeface="宋体" panose="02010600030101010101" pitchFamily="2" charset="-122"/>
              </a:rPr>
              <a:t> </a:t>
            </a:r>
          </a:p>
          <a:p>
            <a:pPr lvl="1">
              <a:buNone/>
            </a:pPr>
            <a:r>
              <a:rPr lang="zh-CN" altLang="en-US" sz="3200" b="1" dirty="0">
                <a:latin typeface="宋体" panose="02010600030101010101" pitchFamily="2" charset="-122"/>
                <a:ea typeface="宋体" panose="02010600030101010101" pitchFamily="2" charset="-122"/>
              </a:rPr>
              <a:t>    设</a:t>
            </a:r>
            <a:r>
              <a:rPr lang="en-US" altLang="zh-CN" sz="3200" b="1">
                <a:latin typeface="Times New Roman" panose="02020603050405020304" charset="0"/>
                <a:ea typeface="宋体" panose="02010600030101010101" pitchFamily="2" charset="-122"/>
              </a:rPr>
              <a:t>R</a:t>
            </a:r>
            <a:r>
              <a:rPr lang="zh-CN" altLang="en-US" sz="3200" b="1" dirty="0">
                <a:latin typeface="宋体" panose="02010600030101010101" pitchFamily="2" charset="-122"/>
                <a:ea typeface="宋体" panose="02010600030101010101" pitchFamily="2" charset="-122"/>
              </a:rPr>
              <a:t>是</a:t>
            </a:r>
            <a:r>
              <a:rPr lang="en-US" altLang="zh-CN" sz="3200" b="1" dirty="0">
                <a:latin typeface="宋体" panose="02010600030101010101" pitchFamily="2" charset="-122"/>
                <a:ea typeface="宋体" panose="02010600030101010101" pitchFamily="2" charset="-122"/>
              </a:rPr>
              <a:t>∑</a:t>
            </a:r>
            <a:r>
              <a:rPr lang="en-US" altLang="zh-CN" sz="3200" b="1" baseline="30000" dirty="0">
                <a:latin typeface="Times New Roman" panose="02020603050405020304"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上的等价关系，对于</a:t>
            </a:r>
            <a:r>
              <a:rPr lang="en-US" altLang="zh-CN" sz="3200" b="1" dirty="0">
                <a:latin typeface="Times New Roman" panose="02020603050405020304" charset="0"/>
                <a:ea typeface="宋体" panose="02010600030101010101" pitchFamily="2" charset="-122"/>
                <a:sym typeface="Symbol" panose="05050102010706020507" pitchFamily="18" charset="2"/>
              </a:rPr>
              <a:t></a:t>
            </a:r>
            <a:r>
              <a:rPr lang="en-US" altLang="zh-CN" sz="3200" b="1">
                <a:latin typeface="Times New Roman" panose="02020603050405020304" charset="0"/>
                <a:ea typeface="宋体" panose="02010600030101010101" pitchFamily="2" charset="-122"/>
              </a:rPr>
              <a:t>x</a:t>
            </a:r>
            <a:r>
              <a:rPr lang="zh-CN" altLang="en-US" sz="3200" b="1">
                <a:latin typeface="宋体" panose="02010600030101010101" pitchFamily="2" charset="-122"/>
                <a:ea typeface="宋体" panose="02010600030101010101" pitchFamily="2" charset="-122"/>
              </a:rPr>
              <a:t>，</a:t>
            </a:r>
            <a:r>
              <a:rPr lang="en-US" altLang="zh-CN" sz="3200" b="1">
                <a:latin typeface="Times New Roman" panose="02020603050405020304" charset="0"/>
                <a:ea typeface="宋体" panose="02010600030101010101" pitchFamily="2" charset="-122"/>
              </a:rPr>
              <a:t>y</a:t>
            </a:r>
            <a:r>
              <a:rPr lang="en-US" altLang="zh-CN" sz="3200" b="1">
                <a:latin typeface="宋体" panose="02010600030101010101" pitchFamily="2" charset="-122"/>
                <a:ea typeface="宋体" panose="02010600030101010101" pitchFamily="2" charset="-122"/>
              </a:rPr>
              <a:t>∈∑</a:t>
            </a:r>
            <a:r>
              <a:rPr lang="en-US" altLang="zh-CN" sz="3200" b="1" baseline="30000">
                <a:latin typeface="Times New Roman" panose="02020603050405020304"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，如果</a:t>
            </a:r>
            <a:r>
              <a:rPr lang="en-US" altLang="zh-CN" sz="3200" b="1">
                <a:latin typeface="Times New Roman" panose="02020603050405020304" charset="0"/>
                <a:ea typeface="宋体" panose="02010600030101010101" pitchFamily="2" charset="-122"/>
              </a:rPr>
              <a:t>x R</a:t>
            </a:r>
            <a:r>
              <a:rPr lang="en-US" altLang="zh-CN" sz="3200" b="1" baseline="-30000">
                <a:latin typeface="Times New Roman" panose="02020603050405020304" charset="0"/>
                <a:ea typeface="宋体" panose="02010600030101010101" pitchFamily="2" charset="-122"/>
              </a:rPr>
              <a:t>L</a:t>
            </a:r>
            <a:r>
              <a:rPr lang="en-US" altLang="zh-CN" sz="3200" b="1">
                <a:latin typeface="Times New Roman" panose="02020603050405020304" charset="0"/>
                <a:ea typeface="宋体" panose="02010600030101010101" pitchFamily="2" charset="-122"/>
              </a:rPr>
              <a:t> y</a:t>
            </a:r>
            <a:r>
              <a:rPr lang="zh-CN" altLang="en-US" sz="3200" b="1" dirty="0">
                <a:latin typeface="宋体" panose="02010600030101010101" pitchFamily="2" charset="-122"/>
                <a:ea typeface="宋体" panose="02010600030101010101" pitchFamily="2" charset="-122"/>
              </a:rPr>
              <a:t>，则必有</a:t>
            </a:r>
            <a:r>
              <a:rPr lang="en-US" altLang="zh-CN" sz="3200" b="1" dirty="0" err="1">
                <a:latin typeface="Times New Roman" panose="02020603050405020304" charset="0"/>
                <a:ea typeface="宋体" panose="02010600030101010101" pitchFamily="2" charset="-122"/>
              </a:rPr>
              <a:t>xz</a:t>
            </a:r>
            <a:r>
              <a:rPr lang="en-US" altLang="zh-CN" sz="3200" b="1">
                <a:latin typeface="Times New Roman" panose="02020603050405020304" charset="0"/>
                <a:ea typeface="宋体" panose="02010600030101010101" pitchFamily="2" charset="-122"/>
              </a:rPr>
              <a:t> R</a:t>
            </a:r>
            <a:r>
              <a:rPr lang="en-US" altLang="zh-CN" sz="3200" b="1" baseline="-30000">
                <a:latin typeface="Times New Roman" panose="02020603050405020304" charset="0"/>
                <a:ea typeface="宋体" panose="02010600030101010101" pitchFamily="2" charset="-122"/>
              </a:rPr>
              <a:t>L</a:t>
            </a:r>
            <a:r>
              <a:rPr lang="en-US" altLang="zh-CN" sz="3200" b="1" dirty="0" err="1">
                <a:latin typeface="Times New Roman" panose="02020603050405020304" charset="0"/>
                <a:ea typeface="宋体" panose="02010600030101010101" pitchFamily="2" charset="-122"/>
              </a:rPr>
              <a:t> yz</a:t>
            </a:r>
            <a:r>
              <a:rPr lang="zh-CN" altLang="en-US" sz="3200" b="1" dirty="0">
                <a:latin typeface="宋体" panose="02010600030101010101" pitchFamily="2" charset="-122"/>
                <a:ea typeface="宋体" panose="02010600030101010101" pitchFamily="2" charset="-122"/>
              </a:rPr>
              <a:t>对于</a:t>
            </a:r>
            <a:r>
              <a:rPr lang="en-US" altLang="zh-CN" sz="3200" b="1" dirty="0">
                <a:latin typeface="Times New Roman" panose="02020603050405020304" charset="0"/>
                <a:ea typeface="宋体" panose="02010600030101010101" pitchFamily="2" charset="-122"/>
                <a:sym typeface="Symbol" panose="05050102010706020507" pitchFamily="18" charset="2"/>
              </a:rPr>
              <a:t></a:t>
            </a:r>
            <a:r>
              <a:rPr lang="en-US" altLang="zh-CN" sz="3200" b="1">
                <a:latin typeface="Times New Roman" panose="02020603050405020304" charset="0"/>
                <a:ea typeface="宋体" panose="02010600030101010101" pitchFamily="2" charset="-122"/>
              </a:rPr>
              <a:t>z</a:t>
            </a:r>
            <a:r>
              <a:rPr lang="en-US" altLang="zh-CN" sz="3200" b="1">
                <a:latin typeface="宋体" panose="02010600030101010101" pitchFamily="2" charset="-122"/>
                <a:ea typeface="宋体" panose="02010600030101010101" pitchFamily="2" charset="-122"/>
              </a:rPr>
              <a:t>∈∑</a:t>
            </a:r>
            <a:r>
              <a:rPr lang="en-US" altLang="zh-CN" sz="3200" b="1" baseline="30000">
                <a:latin typeface="Times New Roman" panose="02020603050405020304"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成立，则称</a:t>
            </a:r>
            <a:r>
              <a:rPr lang="en-US" altLang="zh-CN" sz="3200" b="1">
                <a:latin typeface="Times New Roman" panose="02020603050405020304" charset="0"/>
                <a:ea typeface="宋体" panose="02010600030101010101" pitchFamily="2" charset="-122"/>
              </a:rPr>
              <a:t>R</a:t>
            </a:r>
            <a:r>
              <a:rPr lang="zh-CN" altLang="en-US" sz="3200" b="1" dirty="0">
                <a:latin typeface="宋体" panose="02010600030101010101" pitchFamily="2" charset="-122"/>
                <a:ea typeface="宋体" panose="02010600030101010101" pitchFamily="2" charset="-122"/>
              </a:rPr>
              <a:t>是</a:t>
            </a:r>
            <a:r>
              <a:rPr lang="zh-CN" altLang="en-US" sz="3200" b="1" dirty="0">
                <a:ea typeface="黑体" panose="02010609060101010101" pitchFamily="2" charset="-122"/>
              </a:rPr>
              <a:t>右不变的</a:t>
            </a:r>
            <a:r>
              <a:rPr lang="zh-CN" altLang="en-US" sz="3200" b="1" dirty="0">
                <a:latin typeface="宋体" panose="02010600030101010101" pitchFamily="2" charset="-122"/>
                <a:ea typeface="宋体" panose="02010600030101010101" pitchFamily="2" charset="-122"/>
              </a:rPr>
              <a:t>等价关系</a:t>
            </a:r>
            <a:r>
              <a:rPr lang="zh-CN" altLang="en-US" sz="3200" b="1" dirty="0">
                <a:ea typeface="宋体" panose="02010600030101010101" pitchFamily="2" charset="-122"/>
              </a:rPr>
              <a:t>。</a:t>
            </a:r>
            <a:endParaRPr lang="zh-CN" altLang="en-US" sz="32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43</a:t>
            </a:fld>
            <a:endParaRPr lang="zh-C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402" name="标题 48640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6403" name="文本占位符 486402"/>
          <p:cNvSpPr>
            <a:spLocks noGrp="1"/>
          </p:cNvSpPr>
          <p:nvPr>
            <p:ph type="body" idx="1"/>
          </p:nvPr>
        </p:nvSpPr>
        <p:spPr>
          <a:xfrm>
            <a:off x="457200" y="1371600"/>
            <a:ext cx="8686800" cy="4800600"/>
          </a:xfrm>
        </p:spPr>
        <p:txBody>
          <a:bodyPr/>
          <a:lstStyle/>
          <a:p>
            <a:pPr>
              <a:lnSpc>
                <a:spcPct val="90000"/>
              </a:lnSpc>
              <a:buNone/>
            </a:pPr>
            <a:r>
              <a:rPr lang="zh-CN" altLang="en-US" b="1" dirty="0">
                <a:ea typeface="黑体" panose="02010609060101010101" pitchFamily="2" charset="-122"/>
              </a:rPr>
              <a:t>命题 </a:t>
            </a:r>
            <a:r>
              <a:rPr lang="en-US" altLang="zh-CN" b="1" dirty="0">
                <a:ea typeface="黑体" panose="02010609060101010101" pitchFamily="2" charset="-122"/>
              </a:rPr>
              <a:t>5-1</a:t>
            </a:r>
            <a:r>
              <a:rPr lang="en-US" altLang="zh-CN"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对于任意</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所确定的</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上的关系</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为右不变的等价关系。</a:t>
            </a:r>
            <a:r>
              <a:rPr lang="zh-CN" altLang="en-US" sz="2800" dirty="0">
                <a:ea typeface="宋体" panose="02010600030101010101" pitchFamily="2" charset="-122"/>
              </a:rPr>
              <a:t> </a:t>
            </a:r>
          </a:p>
          <a:p>
            <a:pPr>
              <a:lnSpc>
                <a:spcPct val="90000"/>
              </a:lnSpc>
              <a:buNone/>
            </a:pPr>
            <a:r>
              <a:rPr lang="zh-CN" altLang="en-US" sz="2800" b="1" dirty="0">
                <a:ea typeface="宋体" panose="02010600030101010101" pitchFamily="2" charset="-122"/>
              </a:rPr>
              <a:t>证明：</a:t>
            </a:r>
          </a:p>
          <a:p>
            <a:pPr>
              <a:lnSpc>
                <a:spcPct val="90000"/>
              </a:lnSpc>
              <a:buNone/>
            </a:pPr>
            <a:r>
              <a:rPr lang="en-US" altLang="zh-CN" sz="2800" b="1" dirty="0">
                <a:latin typeface="宋体" panose="02010600030101010101" pitchFamily="2" charset="-122"/>
                <a:ea typeface="Times New Roman" panose="02020603050405020304" charset="0"/>
              </a:rPr>
              <a:t>⑴ </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zh-CN" altLang="en-US" sz="2800" b="1" dirty="0">
                <a:latin typeface="宋体" panose="02010600030101010101" pitchFamily="2" charset="-122"/>
                <a:ea typeface="Times New Roman" panose="02020603050405020304" charset="0"/>
              </a:rPr>
              <a:t>是等价关系</a:t>
            </a:r>
            <a:r>
              <a:rPr lang="zh-CN" altLang="en-US" sz="2800" b="1" dirty="0">
                <a:latin typeface="宋体" panose="02010600030101010101" pitchFamily="2" charset="-122"/>
                <a:ea typeface="宋体" panose="02010600030101010101" pitchFamily="2" charset="-122"/>
              </a:rPr>
              <a:t>。</a:t>
            </a:r>
          </a:p>
          <a:p>
            <a:pPr>
              <a:lnSpc>
                <a:spcPct val="90000"/>
              </a:lnSpc>
              <a:buNone/>
            </a:pPr>
            <a:r>
              <a:rPr lang="zh-CN" altLang="en-US" sz="2800" b="1" dirty="0">
                <a:latin typeface="宋体" panose="02010600030101010101" pitchFamily="2" charset="-122"/>
                <a:ea typeface="宋体" panose="02010600030101010101" pitchFamily="2" charset="-122"/>
              </a:rPr>
              <a:t>自反性显然</a:t>
            </a:r>
            <a:r>
              <a:rPr lang="zh-CN" altLang="en-US" sz="2800" b="1" dirty="0">
                <a:ea typeface="宋体" panose="02010600030101010101" pitchFamily="2" charset="-122"/>
              </a:rPr>
              <a:t> 。</a:t>
            </a:r>
          </a:p>
          <a:p>
            <a:pPr>
              <a:lnSpc>
                <a:spcPct val="90000"/>
              </a:lnSpc>
              <a:buNone/>
            </a:pPr>
            <a:r>
              <a:rPr lang="zh-CN" altLang="en-US" sz="2800" b="1" dirty="0">
                <a:latin typeface="宋体" panose="02010600030101010101" pitchFamily="2" charset="-122"/>
                <a:ea typeface="宋体" panose="02010600030101010101" pitchFamily="2" charset="-122"/>
              </a:rPr>
              <a:t>对称性：</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Times New Roman" panose="02020603050405020304" charset="0"/>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algn="just">
              <a:lnSpc>
                <a:spcPct val="90000"/>
              </a:lnSpc>
              <a:buNone/>
            </a:pPr>
            <a:r>
              <a:rPr lang="en-US" altLang="zh-CN" sz="2800" b="1">
                <a:latin typeface="Times New Roman" panose="02020603050405020304" charset="0"/>
                <a:ea typeface="Times New Roman" panose="02020603050405020304" charset="0"/>
              </a:rPr>
              <a:t>x R</a:t>
            </a:r>
            <a:r>
              <a:rPr lang="en-US" altLang="zh-CN" sz="2800" b="1" baseline="-30000">
                <a:latin typeface="Times New Roman" panose="02020603050405020304" charset="0"/>
                <a:ea typeface="Times New Roman" panose="02020603050405020304" charset="0"/>
              </a:rPr>
              <a:t>M</a:t>
            </a:r>
            <a:r>
              <a:rPr lang="en-US" altLang="zh-CN" sz="2800" b="1">
                <a:latin typeface="Times New Roman" panose="02020603050405020304" charset="0"/>
                <a:ea typeface="Times New Roman" panose="02020603050405020304" charset="0"/>
              </a:rPr>
              <a:t> y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x)=</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	</a:t>
            </a:r>
            <a:r>
              <a:rPr lang="zh-CN" altLang="en-US" sz="2800" b="1" dirty="0">
                <a:latin typeface="宋体" panose="02010600030101010101" pitchFamily="2" charset="-122"/>
                <a:ea typeface="宋体" panose="02010600030101010101" pitchFamily="2" charset="-122"/>
              </a:rPr>
              <a:t>根据</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Times New Roman" panose="02020603050405020304" charset="0"/>
            </a:endParaRPr>
          </a:p>
          <a:p>
            <a:pPr algn="just">
              <a:lnSpc>
                <a:spcPct val="90000"/>
              </a:lnSpc>
              <a:buNone/>
            </a:pP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z)			</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a:t>
            </a:r>
            <a:r>
              <a:rPr lang="en-US" altLang="zh-CN" sz="2800" b="1" dirty="0">
                <a:latin typeface="宋体" panose="02010600030101010101" pitchFamily="2" charset="-122"/>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的对称性；</a:t>
            </a:r>
            <a:endParaRPr lang="zh-CN" altLang="en-US" sz="2800" b="1" dirty="0">
              <a:latin typeface="Times New Roman" panose="02020603050405020304" charset="0"/>
              <a:ea typeface="Times New Roman" panose="02020603050405020304" charset="0"/>
            </a:endParaRPr>
          </a:p>
          <a:p>
            <a:pPr>
              <a:lnSpc>
                <a:spcPct val="90000"/>
              </a:lnSpc>
              <a:buNone/>
            </a:pPr>
            <a:r>
              <a:rPr lang="en-US" altLang="zh-CN" sz="2800" b="1" dirty="0">
                <a:latin typeface="Times New Roman" panose="02020603050405020304" charset="0"/>
                <a:ea typeface="宋体" panose="02010600030101010101" pitchFamily="2" charset="-122"/>
                <a:sym typeface="Symbol" panose="05050102010706020507" pitchFamily="18" charset="2"/>
              </a:rPr>
              <a:t></a:t>
            </a:r>
            <a:r>
              <a:rPr lang="en-US" altLang="zh-CN" sz="2800" b="1" dirty="0">
                <a:latin typeface="Times New Roman" panose="02020603050405020304" charset="0"/>
                <a:ea typeface="Times New Roman" panose="02020603050405020304" charset="0"/>
              </a:rPr>
              <a:t> </a:t>
            </a:r>
            <a:r>
              <a:rPr lang="en-US" altLang="zh-CN" sz="2800" b="1">
                <a:latin typeface="Times New Roman" panose="02020603050405020304" charset="0"/>
                <a:ea typeface="Times New Roman" panose="02020603050405020304" charset="0"/>
              </a:rPr>
              <a:t>y R</a:t>
            </a:r>
            <a:r>
              <a:rPr lang="en-US" altLang="zh-CN" sz="2800" b="1" baseline="-30000">
                <a:latin typeface="Times New Roman" panose="02020603050405020304" charset="0"/>
                <a:ea typeface="Times New Roman" panose="02020603050405020304" charset="0"/>
              </a:rPr>
              <a:t>M</a:t>
            </a:r>
            <a:r>
              <a:rPr lang="en-US" altLang="zh-CN" sz="2800" b="1">
                <a:latin typeface="Times New Roman" panose="02020603050405020304" charset="0"/>
                <a:ea typeface="Times New Roman" panose="02020603050405020304" charset="0"/>
              </a:rPr>
              <a:t> x					</a:t>
            </a:r>
            <a:r>
              <a:rPr lang="zh-CN" altLang="en-US" sz="2800" b="1" dirty="0">
                <a:latin typeface="宋体" panose="02010600030101010101" pitchFamily="2" charset="-122"/>
                <a:ea typeface="宋体" panose="02010600030101010101" pitchFamily="2" charset="-122"/>
              </a:rPr>
              <a:t>根据</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的定义。</a:t>
            </a:r>
            <a:r>
              <a:rPr lang="zh-CN" altLang="en-US" sz="2800" dirty="0">
                <a:ea typeface="宋体" panose="02010600030101010101" pitchFamily="2" charset="-122"/>
              </a:rPr>
              <a:t> </a:t>
            </a:r>
            <a:endParaRPr lang="zh-CN" altLang="en-US" sz="280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44</a:t>
            </a:fld>
            <a:endParaRPr lang="zh-CN"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6" name="标题 48742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7427" name="文本占位符 487426"/>
          <p:cNvSpPr>
            <a:spLocks noGrp="1"/>
          </p:cNvSpPr>
          <p:nvPr>
            <p:ph type="body" idx="1"/>
          </p:nvPr>
        </p:nvSpPr>
        <p:spPr/>
        <p:txBody>
          <a:bodyPr/>
          <a:lstStyle/>
          <a:p>
            <a:pPr algn="just">
              <a:lnSpc>
                <a:spcPct val="90000"/>
              </a:lnSpc>
              <a:buNone/>
            </a:pPr>
            <a:r>
              <a:rPr lang="zh-CN" altLang="en-US" b="1" dirty="0">
                <a:latin typeface="宋体" panose="02010600030101010101" pitchFamily="2" charset="-122"/>
                <a:ea typeface="宋体" panose="02010600030101010101" pitchFamily="2" charset="-122"/>
              </a:rPr>
              <a:t>传递性：设</a:t>
            </a:r>
            <a:r>
              <a:rPr lang="en-US" altLang="zh-CN" b="1">
                <a:latin typeface="Times New Roman" panose="02020603050405020304" charset="0"/>
                <a:ea typeface="Times New Roman" panose="02020603050405020304" charset="0"/>
              </a:rPr>
              <a:t>x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y</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z</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lnSpc>
                <a:spcPct val="90000"/>
              </a:lnSpc>
              <a:buNone/>
            </a:pPr>
            <a:r>
              <a:rPr lang="zh-CN" altLang="en-US" b="1" dirty="0">
                <a:latin typeface="宋体" panose="02010600030101010101" pitchFamily="2" charset="-122"/>
                <a:ea typeface="宋体" panose="02010600030101010101" pitchFamily="2" charset="-122"/>
              </a:rPr>
              <a:t>由于</a:t>
            </a:r>
            <a:r>
              <a:rPr lang="en-US" altLang="zh-CN" b="1">
                <a:latin typeface="Times New Roman" panose="02020603050405020304" charset="0"/>
                <a:ea typeface="Times New Roman" panose="02020603050405020304" charset="0"/>
              </a:rPr>
              <a:t>x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y</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a:t>
            </a:r>
          </a:p>
          <a:p>
            <a:pPr algn="just">
              <a:lnSpc>
                <a:spcPct val="90000"/>
              </a:lnSpc>
              <a:buNone/>
            </a:pPr>
            <a:r>
              <a:rPr lang="zh-CN" altLang="en-US" b="1" dirty="0">
                <a:latin typeface="宋体" panose="02010600030101010101" pitchFamily="2" charset="-122"/>
                <a:ea typeface="宋体" panose="02010600030101010101" pitchFamily="2" charset="-122"/>
              </a:rPr>
              <a:t>由于</a:t>
            </a:r>
            <a:r>
              <a:rPr lang="en-US" altLang="zh-CN" b="1">
                <a:latin typeface="Times New Roman" panose="02020603050405020304" charset="0"/>
                <a:ea typeface="Times New Roman" panose="02020603050405020304" charset="0"/>
              </a:rPr>
              <a:t>y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z</a:t>
            </a:r>
            <a:r>
              <a:rPr lang="zh-CN" altLang="en-US" b="1">
                <a:latin typeface="宋体" panose="02010600030101010101" pitchFamily="2" charset="-122"/>
                <a:ea typeface="宋体" panose="02010600030101010101" pitchFamily="2" charset="-122"/>
              </a:rPr>
              <a:t>，</a:t>
            </a:r>
            <a:r>
              <a:rPr lang="zh-CN" altLang="en-US" b="1">
                <a:latin typeface="Times New Roman" panose="02020603050405020304" charset="0"/>
                <a:ea typeface="Times New Roman" panose="02020603050405020304" charset="0"/>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y)=</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z)</a:t>
            </a:r>
          </a:p>
          <a:p>
            <a:pPr algn="just">
              <a:lnSpc>
                <a:spcPct val="90000"/>
              </a:lnSpc>
              <a:buNone/>
            </a:pPr>
            <a:r>
              <a:rPr lang="zh-CN" altLang="en-US" b="1" dirty="0">
                <a:latin typeface="宋体" panose="02010600030101010101" pitchFamily="2" charset="-122"/>
                <a:ea typeface="宋体" panose="02010600030101010101" pitchFamily="2" charset="-122"/>
              </a:rPr>
              <a:t>由“</a:t>
            </a:r>
            <a:r>
              <a:rPr lang="en-US" altLang="zh-CN" b="1" dirty="0">
                <a:latin typeface="Times New Roman" panose="02020603050405020304" charset="0"/>
                <a:ea typeface="Times New Roman" panose="02020603050405020304" charset="0"/>
              </a:rPr>
              <a:t>=</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的传递性知，</a:t>
            </a:r>
            <a:endParaRPr lang="zh-CN" altLang="en-US" b="1" dirty="0">
              <a:latin typeface="Times New Roman" panose="02020603050405020304" charset="0"/>
              <a:ea typeface="Times New Roman" panose="02020603050405020304" charset="0"/>
            </a:endParaRPr>
          </a:p>
          <a:p>
            <a:pPr algn="just">
              <a:lnSpc>
                <a:spcPct val="90000"/>
              </a:lnSpc>
              <a:buNone/>
            </a:pPr>
            <a:r>
              <a:rPr lang="zh-CN" altLang="en-US" b="1" dirty="0">
                <a:latin typeface="Times New Roman" panose="02020603050405020304" charset="0"/>
                <a:ea typeface="Times New Roman" panose="02020603050405020304" charset="0"/>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z)</a:t>
            </a:r>
          </a:p>
          <a:p>
            <a:pPr algn="just">
              <a:lnSpc>
                <a:spcPct val="90000"/>
              </a:lnSpc>
              <a:buNone/>
            </a:pPr>
            <a:r>
              <a:rPr lang="zh-CN" altLang="en-US" b="1" dirty="0">
                <a:latin typeface="宋体" panose="02010600030101010101" pitchFamily="2" charset="-122"/>
                <a:ea typeface="宋体" panose="02010600030101010101" pitchFamily="2" charset="-122"/>
              </a:rPr>
              <a:t>再由</a:t>
            </a:r>
            <a:r>
              <a:rPr lang="en-US" altLang="zh-CN" b="1">
                <a:latin typeface="Times New Roman" panose="02020603050405020304" charset="0"/>
                <a:ea typeface="Times New Roman" panose="02020603050405020304" charset="0"/>
              </a:rPr>
              <a:t>R</a:t>
            </a:r>
            <a:r>
              <a:rPr lang="en-US" altLang="zh-CN" b="1" baseline="-30000">
                <a:latin typeface="Times New Roman" panose="02020603050405020304" charset="0"/>
                <a:ea typeface="Times New Roman" panose="02020603050405020304" charset="0"/>
              </a:rPr>
              <a:t>M</a:t>
            </a:r>
            <a:r>
              <a:rPr lang="zh-CN" altLang="en-US" b="1" dirty="0">
                <a:latin typeface="宋体" panose="02010600030101010101" pitchFamily="2" charset="-122"/>
                <a:ea typeface="宋体" panose="02010600030101010101" pitchFamily="2" charset="-122"/>
              </a:rPr>
              <a:t>的定义得：</a:t>
            </a:r>
            <a:endParaRPr lang="zh-CN" altLang="en-US" b="1" dirty="0">
              <a:latin typeface="Times New Roman" panose="02020603050405020304" charset="0"/>
              <a:ea typeface="Times New Roman" panose="02020603050405020304" charset="0"/>
            </a:endParaRPr>
          </a:p>
          <a:p>
            <a:pPr algn="just">
              <a:lnSpc>
                <a:spcPct val="90000"/>
              </a:lnSpc>
              <a:buNone/>
            </a:pPr>
            <a:r>
              <a:rPr lang="zh-CN" altLang="en-US"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x R</a:t>
            </a:r>
            <a:r>
              <a:rPr lang="en-US" altLang="zh-CN" b="1" baseline="-30000">
                <a:latin typeface="Times New Roman" panose="02020603050405020304" charset="0"/>
                <a:ea typeface="Times New Roman" panose="02020603050405020304" charset="0"/>
              </a:rPr>
              <a:t>M</a:t>
            </a:r>
            <a:r>
              <a:rPr lang="en-US" altLang="zh-CN" b="1">
                <a:latin typeface="Times New Roman" panose="02020603050405020304" charset="0"/>
                <a:ea typeface="Times New Roman" panose="02020603050405020304" charset="0"/>
              </a:rPr>
              <a:t> z</a:t>
            </a:r>
          </a:p>
          <a:p>
            <a:pPr>
              <a:lnSpc>
                <a:spcPct val="90000"/>
              </a:lnSpc>
              <a:buNone/>
            </a:pPr>
            <a:r>
              <a:rPr lang="zh-CN" altLang="en-US" b="1">
                <a:latin typeface="宋体" panose="02010600030101010101" pitchFamily="2" charset="-122"/>
                <a:ea typeface="宋体" panose="02010600030101010101" pitchFamily="2" charset="-122"/>
              </a:rPr>
              <a:t>即</a:t>
            </a:r>
            <a:r>
              <a:rPr lang="en-US" altLang="zh-CN" b="1">
                <a:latin typeface="Times New Roman" panose="02020603050405020304" charset="0"/>
                <a:ea typeface="Times New Roman" panose="02020603050405020304" charset="0"/>
              </a:rPr>
              <a:t>R</a:t>
            </a:r>
            <a:r>
              <a:rPr lang="en-US" altLang="zh-CN" b="1" baseline="-30000">
                <a:latin typeface="Times New Roman" panose="02020603050405020304" charset="0"/>
                <a:ea typeface="Times New Roman" panose="02020603050405020304" charset="0"/>
              </a:rPr>
              <a:t>M</a:t>
            </a:r>
            <a:r>
              <a:rPr lang="zh-CN" altLang="en-US" b="1" dirty="0">
                <a:latin typeface="宋体" panose="02010600030101010101" pitchFamily="2" charset="-122"/>
                <a:ea typeface="宋体" panose="02010600030101010101" pitchFamily="2" charset="-122"/>
              </a:rPr>
              <a:t>是等价关系。</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45</a:t>
            </a:fld>
            <a:endParaRPr lang="zh-CN"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标题 48844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88451" name="文本占位符 488450"/>
          <p:cNvSpPr>
            <a:spLocks noGrp="1"/>
          </p:cNvSpPr>
          <p:nvPr>
            <p:ph type="body" idx="1"/>
          </p:nvPr>
        </p:nvSpPr>
        <p:spPr/>
        <p:txBody>
          <a:bodyPr/>
          <a:lstStyle/>
          <a:p>
            <a:pPr>
              <a:lnSpc>
                <a:spcPct val="90000"/>
              </a:lnSpc>
              <a:buNone/>
            </a:pPr>
            <a:r>
              <a:rPr lang="en-US" altLang="zh-CN" sz="2800" b="1" dirty="0">
                <a:latin typeface="宋体" panose="02010600030101010101" pitchFamily="2" charset="-122"/>
                <a:ea typeface="宋体" panose="02010600030101010101" pitchFamily="2" charset="-122"/>
              </a:rPr>
              <a:t>⑵ </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en-US" altLang="zh-CN" sz="2800" b="1">
                <a:latin typeface="Times New Roman" panose="02020603050405020304" charset="0"/>
                <a:ea typeface="Times New Roman" panose="02020603050405020304" charset="0"/>
              </a:rPr>
              <a:t> </a:t>
            </a:r>
            <a:r>
              <a:rPr lang="zh-CN" altLang="en-US" sz="2800" b="1" dirty="0">
                <a:latin typeface="宋体" panose="02010600030101010101" pitchFamily="2" charset="-122"/>
                <a:ea typeface="宋体" panose="02010600030101010101" pitchFamily="2" charset="-122"/>
              </a:rPr>
              <a:t>是右不变的</a:t>
            </a:r>
          </a:p>
          <a:p>
            <a:pPr algn="just">
              <a:lnSpc>
                <a:spcPct val="90000"/>
              </a:lnSpc>
              <a:buNone/>
            </a:pPr>
            <a:r>
              <a:rPr lang="zh-CN" altLang="en-US" sz="2800" b="1" dirty="0">
                <a:latin typeface="宋体" panose="02010600030101010101" pitchFamily="2" charset="-122"/>
                <a:ea typeface="宋体" panose="02010600030101010101" pitchFamily="2" charset="-122"/>
              </a:rPr>
              <a:t>设</a:t>
            </a:r>
            <a:r>
              <a:rPr lang="en-US" altLang="zh-CN" sz="2800" b="1">
                <a:latin typeface="Times New Roman" panose="02020603050405020304" charset="0"/>
                <a:ea typeface="Times New Roman" panose="02020603050405020304" charset="0"/>
              </a:rPr>
              <a:t>x R</a:t>
            </a:r>
            <a:r>
              <a:rPr lang="en-US" altLang="zh-CN" sz="2800" b="1" baseline="-30000">
                <a:latin typeface="Times New Roman" panose="02020603050405020304" charset="0"/>
                <a:ea typeface="Times New Roman" panose="02020603050405020304" charset="0"/>
              </a:rPr>
              <a:t>M</a:t>
            </a:r>
            <a:r>
              <a:rPr lang="en-US" altLang="zh-CN" sz="2800" b="1">
                <a:latin typeface="Times New Roman" panose="02020603050405020304" charset="0"/>
                <a:ea typeface="Times New Roman" panose="02020603050405020304" charset="0"/>
              </a:rPr>
              <a:t> y</a:t>
            </a:r>
            <a:r>
              <a:rPr lang="zh-CN" altLang="en-US" sz="2800" b="1">
                <a:latin typeface="宋体" panose="02010600030101010101" pitchFamily="2" charset="-122"/>
                <a:ea typeface="宋体" panose="02010600030101010101" pitchFamily="2" charset="-122"/>
              </a:rPr>
              <a:t>。则</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x)=</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y)=q</a:t>
            </a:r>
          </a:p>
          <a:p>
            <a:pPr algn="just">
              <a:lnSpc>
                <a:spcPct val="90000"/>
              </a:lnSpc>
              <a:buNone/>
            </a:pPr>
            <a:r>
              <a:rPr lang="zh-CN" altLang="en-US" sz="2800" b="1" dirty="0">
                <a:latin typeface="宋体" panose="02010600030101010101" pitchFamily="2" charset="-122"/>
                <a:ea typeface="宋体" panose="02010600030101010101" pitchFamily="2" charset="-122"/>
              </a:rPr>
              <a:t>所以，对于</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Times New Roman" panose="02020603050405020304" charset="0"/>
              </a:rPr>
              <a:t>z</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Times New Roman" panose="02020603050405020304" charset="0"/>
              </a:rPr>
              <a:t>*</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Times New Roman" panose="02020603050405020304" charset="0"/>
            </a:endParaRPr>
          </a:p>
          <a:p>
            <a:pPr algn="just">
              <a:lnSpc>
                <a:spcPct val="90000"/>
              </a:lnSpc>
              <a:buNone/>
            </a:pP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Times New Roman" panose="02020603050405020304" charset="0"/>
              </a:rPr>
              <a:t>xz</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z))</a:t>
            </a:r>
          </a:p>
          <a:p>
            <a:pPr algn="just">
              <a:lnSpc>
                <a:spcPct val="90000"/>
              </a:lnSpc>
              <a:buNone/>
            </a:pP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z)</a:t>
            </a:r>
          </a:p>
          <a:p>
            <a:pPr algn="just">
              <a:lnSpc>
                <a:spcPct val="90000"/>
              </a:lnSpc>
              <a:buNone/>
            </a:pP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y) </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Times New Roman" panose="02020603050405020304" charset="0"/>
              </a:rPr>
              <a:t>z)</a:t>
            </a:r>
          </a:p>
          <a:p>
            <a:pPr algn="just">
              <a:lnSpc>
                <a:spcPct val="90000"/>
              </a:lnSpc>
              <a:buNone/>
            </a:pP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Times New Roman" panose="02020603050405020304" charset="0"/>
              </a:rPr>
              <a:t>yz</a:t>
            </a:r>
            <a:r>
              <a:rPr lang="en-US" altLang="zh-CN" sz="2800" b="1">
                <a:latin typeface="Times New Roman" panose="02020603050405020304" charset="0"/>
                <a:ea typeface="Times New Roman" panose="02020603050405020304" charset="0"/>
              </a:rPr>
              <a:t>)</a:t>
            </a:r>
          </a:p>
          <a:p>
            <a:pPr algn="just">
              <a:lnSpc>
                <a:spcPct val="90000"/>
              </a:lnSpc>
              <a:buNone/>
            </a:pPr>
            <a:r>
              <a:rPr lang="zh-CN" altLang="en-US" sz="2800" b="1" dirty="0">
                <a:latin typeface="宋体" panose="02010600030101010101" pitchFamily="2" charset="-122"/>
                <a:ea typeface="宋体" panose="02010600030101010101" pitchFamily="2" charset="-122"/>
              </a:rPr>
              <a:t>这就是说，</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Times New Roman" panose="02020603050405020304" charset="0"/>
              </a:rPr>
              <a:t>xz</a:t>
            </a:r>
            <a:r>
              <a:rPr lang="en-US" altLang="zh-CN" sz="2800" b="1">
                <a:latin typeface="Times New Roman" panose="02020603050405020304" charset="0"/>
                <a:ea typeface="Times New Roman" panose="02020603050405020304" charset="0"/>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Times New Roman" panose="02020603050405020304" charset="0"/>
              </a:rPr>
              <a:t>(q</a:t>
            </a:r>
            <a:r>
              <a:rPr lang="en-US" altLang="zh-CN" sz="2800" b="1" baseline="-30000">
                <a:latin typeface="Times New Roman" panose="02020603050405020304" charset="0"/>
                <a:ea typeface="Times New Roman" panose="02020603050405020304" charset="0"/>
              </a:rPr>
              <a:t>0</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Times New Roman" panose="02020603050405020304" charset="0"/>
              </a:rPr>
              <a:t>yz</a:t>
            </a:r>
            <a:r>
              <a:rPr lang="en-US" altLang="zh-CN" sz="2800" b="1">
                <a:latin typeface="Times New Roman" panose="02020603050405020304" charset="0"/>
                <a:ea typeface="Times New Roman" panose="02020603050405020304" charset="0"/>
              </a:rPr>
              <a:t>)</a:t>
            </a:r>
            <a:r>
              <a:rPr lang="zh-CN" altLang="en-US" sz="2800" b="1" dirty="0">
                <a:latin typeface="宋体" panose="02010600030101010101" pitchFamily="2" charset="-122"/>
                <a:ea typeface="宋体" panose="02010600030101010101" pitchFamily="2" charset="-122"/>
              </a:rPr>
              <a:t>，再由</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Times New Roman" panose="02020603050405020304" charset="0"/>
            </a:endParaRPr>
          </a:p>
          <a:p>
            <a:pPr algn="just">
              <a:lnSpc>
                <a:spcPct val="90000"/>
              </a:lnSpc>
              <a:buNone/>
            </a:pPr>
            <a:r>
              <a:rPr lang="zh-CN" altLang="en-US" sz="2800" b="1" dirty="0">
                <a:latin typeface="Times New Roman" panose="02020603050405020304" charset="0"/>
                <a:ea typeface="Times New Roman" panose="02020603050405020304" charset="0"/>
              </a:rPr>
              <a:t>	</a:t>
            </a:r>
            <a:r>
              <a:rPr lang="en-US" altLang="zh-CN" sz="2800" b="1" dirty="0" err="1">
                <a:latin typeface="Times New Roman" panose="02020603050405020304" charset="0"/>
                <a:ea typeface="Times New Roman" panose="02020603050405020304" charset="0"/>
              </a:rPr>
              <a:t>xz</a:t>
            </a:r>
            <a:r>
              <a:rPr lang="en-US" altLang="zh-CN" sz="2800" b="1">
                <a:latin typeface="Times New Roman" panose="02020603050405020304" charset="0"/>
                <a:ea typeface="Times New Roman" panose="02020603050405020304" charset="0"/>
              </a:rPr>
              <a:t> R</a:t>
            </a:r>
            <a:r>
              <a:rPr lang="en-US" altLang="zh-CN" sz="2800" b="1" baseline="-30000">
                <a:latin typeface="Times New Roman" panose="02020603050405020304" charset="0"/>
                <a:ea typeface="Times New Roman" panose="02020603050405020304" charset="0"/>
              </a:rPr>
              <a:t>M</a:t>
            </a:r>
            <a:r>
              <a:rPr lang="en-US" altLang="zh-CN" sz="2800" b="1" dirty="0" err="1">
                <a:latin typeface="Times New Roman" panose="02020603050405020304" charset="0"/>
                <a:ea typeface="Times New Roman" panose="02020603050405020304" charset="0"/>
              </a:rPr>
              <a:t> yz</a:t>
            </a:r>
          </a:p>
          <a:p>
            <a:pPr>
              <a:lnSpc>
                <a:spcPct val="90000"/>
              </a:lnSpc>
              <a:buNone/>
            </a:pPr>
            <a:r>
              <a:rPr lang="zh-CN" altLang="en-US" sz="2800" b="1" dirty="0">
                <a:latin typeface="宋体" panose="02010600030101010101" pitchFamily="2" charset="-122"/>
                <a:ea typeface="宋体" panose="02010600030101010101" pitchFamily="2" charset="-122"/>
              </a:rPr>
              <a:t>所以，</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en-US" altLang="zh-CN" sz="2800" b="1">
                <a:latin typeface="Times New Roman" panose="02020603050405020304" charset="0"/>
                <a:ea typeface="Times New Roman" panose="02020603050405020304" charset="0"/>
              </a:rPr>
              <a:t> </a:t>
            </a:r>
            <a:r>
              <a:rPr lang="zh-CN" altLang="en-US" sz="2800" b="1" dirty="0">
                <a:latin typeface="宋体" panose="02010600030101010101" pitchFamily="2" charset="-122"/>
                <a:ea typeface="宋体" panose="02010600030101010101" pitchFamily="2" charset="-122"/>
              </a:rPr>
              <a:t>是右不变的等价关系。</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46</a:t>
            </a:fld>
            <a:endParaRPr lang="zh-CN"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9474" name="标题 48947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a:t>
            </a:r>
            <a:r>
              <a:rPr lang="en-US" altLang="zh-CN" b="1" dirty="0">
                <a:ea typeface="黑体" panose="02010609060101010101" pitchFamily="2" charset="-122"/>
              </a:rPr>
              <a:t> </a:t>
            </a:r>
            <a:r>
              <a:rPr lang="zh-CN" altLang="en-US" b="1" dirty="0">
                <a:ea typeface="黑体" panose="02010609060101010101" pitchFamily="2" charset="-122"/>
              </a:rPr>
              <a:t>定理</a:t>
            </a:r>
          </a:p>
        </p:txBody>
      </p:sp>
      <p:sp>
        <p:nvSpPr>
          <p:cNvPr id="489475" name="文本占位符 489474"/>
          <p:cNvSpPr>
            <a:spLocks noGrp="1"/>
          </p:cNvSpPr>
          <p:nvPr>
            <p:ph type="body" idx="1"/>
          </p:nvPr>
        </p:nvSpPr>
        <p:spPr/>
        <p:txBody>
          <a:bodyPr/>
          <a:lstStyle/>
          <a:p>
            <a:pPr>
              <a:buNone/>
            </a:pPr>
            <a:r>
              <a:rPr lang="zh-CN" altLang="en-US" b="1" dirty="0">
                <a:ea typeface="黑体" panose="02010609060101010101" pitchFamily="2" charset="-122"/>
              </a:rPr>
              <a:t>命题 </a:t>
            </a:r>
            <a:r>
              <a:rPr lang="en-US" altLang="zh-CN" b="1" dirty="0">
                <a:ea typeface="黑体" panose="02010609060101010101" pitchFamily="2" charset="-122"/>
              </a:rPr>
              <a:t>5-2</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对于任意</a:t>
            </a:r>
            <a:r>
              <a:rPr lang="en-US" altLang="zh-CN" b="1">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所确定的</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上的关系</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为右不变的等价关系</a:t>
            </a:r>
            <a:r>
              <a:rPr lang="zh-CN" altLang="en-US" b="1" dirty="0">
                <a:ea typeface="宋体" panose="02010600030101010101" pitchFamily="2" charset="-122"/>
              </a:rPr>
              <a:t> 。</a:t>
            </a:r>
          </a:p>
          <a:p>
            <a:pPr>
              <a:buNone/>
            </a:pPr>
            <a:r>
              <a:rPr lang="zh-CN" altLang="en-US" b="1" dirty="0">
                <a:ea typeface="宋体" panose="02010600030101010101" pitchFamily="2" charset="-122"/>
              </a:rPr>
              <a:t>证明：</a:t>
            </a:r>
          </a:p>
          <a:p>
            <a:pPr>
              <a:buNone/>
            </a:pPr>
            <a:r>
              <a:rPr lang="en-US" altLang="zh-CN" b="1" dirty="0">
                <a:latin typeface="宋体" panose="02010600030101010101" pitchFamily="2" charset="-122"/>
                <a:ea typeface="宋体" panose="02010600030101010101" pitchFamily="2" charset="-122"/>
              </a:rPr>
              <a:t>⑴ </a:t>
            </a:r>
            <a:r>
              <a:rPr lang="en-US" altLang="zh-CN" b="1">
                <a:latin typeface="Times New Roman" panose="02020603050405020304" charset="0"/>
                <a:ea typeface="Times New Roman" panose="02020603050405020304" charset="0"/>
              </a:rPr>
              <a:t>R</a:t>
            </a:r>
            <a:r>
              <a:rPr lang="en-US" altLang="zh-CN" b="1" baseline="-30000">
                <a:latin typeface="Times New Roman" panose="02020603050405020304" charset="0"/>
                <a:ea typeface="Times New Roman" panose="02020603050405020304" charset="0"/>
              </a:rPr>
              <a:t>L</a:t>
            </a:r>
            <a:r>
              <a:rPr lang="zh-CN" altLang="en-US" b="1" dirty="0">
                <a:latin typeface="宋体" panose="02010600030101010101" pitchFamily="2" charset="-122"/>
                <a:ea typeface="宋体" panose="02010600030101010101" pitchFamily="2" charset="-122"/>
              </a:rPr>
              <a:t>是等价关系。</a:t>
            </a:r>
            <a:r>
              <a:rPr lang="zh-CN" altLang="en-US" b="1" dirty="0">
                <a:ea typeface="宋体" panose="02010600030101010101" pitchFamily="2" charset="-122"/>
              </a:rPr>
              <a:t> </a:t>
            </a:r>
          </a:p>
          <a:p>
            <a:pPr>
              <a:buNone/>
            </a:pPr>
            <a:r>
              <a:rPr lang="zh-CN" altLang="en-US" b="1" dirty="0">
                <a:latin typeface="宋体" panose="02010600030101010101" pitchFamily="2" charset="-122"/>
                <a:ea typeface="宋体" panose="02010600030101010101" pitchFamily="2" charset="-122"/>
              </a:rPr>
              <a:t>自反性显然</a:t>
            </a:r>
            <a:r>
              <a:rPr lang="zh-CN" altLang="en-US" b="1" dirty="0">
                <a:ea typeface="宋体" panose="02010600030101010101" pitchFamily="2" charset="-122"/>
              </a:rPr>
              <a:t>。</a:t>
            </a:r>
          </a:p>
          <a:p>
            <a:pPr>
              <a:buNone/>
            </a:pPr>
            <a:r>
              <a:rPr lang="zh-CN" altLang="en-US" b="1" dirty="0">
                <a:latin typeface="宋体" panose="02010600030101010101" pitchFamily="2" charset="-122"/>
                <a:ea typeface="宋体" panose="02010600030101010101" pitchFamily="2" charset="-122"/>
              </a:rPr>
              <a:t>对称性：不难看出：</a:t>
            </a:r>
            <a:r>
              <a:rPr lang="en-US" altLang="zh-CN" b="1">
                <a:latin typeface="Times New Roman" panose="02020603050405020304" charset="0"/>
                <a:ea typeface="Times New Roman" panose="02020603050405020304" charset="0"/>
              </a:rPr>
              <a:t>x R</a:t>
            </a:r>
            <a:r>
              <a:rPr lang="en-US" altLang="zh-CN" b="1" baseline="-30000">
                <a:latin typeface="Times New Roman" panose="02020603050405020304" charset="0"/>
                <a:ea typeface="Times New Roman" panose="02020603050405020304" charset="0"/>
              </a:rPr>
              <a:t>L</a:t>
            </a:r>
            <a:r>
              <a:rPr lang="en-US" altLang="zh-CN" b="1">
                <a:latin typeface="Times New Roman" panose="02020603050405020304" charset="0"/>
                <a:ea typeface="Times New Roman" panose="02020603050405020304" charset="0"/>
              </a:rPr>
              <a:t> y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Times New Roman" panose="02020603050405020304" charset="0"/>
              </a:rPr>
              <a:t> (</a:t>
            </a:r>
            <a:r>
              <a:rPr lang="zh-CN" altLang="en-US" b="1" dirty="0">
                <a:latin typeface="宋体" panose="02010600030101010101" pitchFamily="2" charset="-122"/>
                <a:ea typeface="宋体" panose="02010600030101010101" pitchFamily="2" charset="-122"/>
              </a:rPr>
              <a:t>对</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Times New Roman" panose="02020603050405020304" charset="0"/>
              </a:rPr>
              <a:t>z</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Times New Roman" panose="02020603050405020304" charset="0"/>
              </a:rPr>
              <a:t>xz</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dirty="0" err="1">
                <a:latin typeface="Times New Roman" panose="02020603050405020304" charset="0"/>
                <a:ea typeface="Times New Roman" panose="02020603050405020304" charset="0"/>
              </a:rPr>
              <a:t> yz</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L)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Times New Roman" panose="02020603050405020304" charset="0"/>
              </a:rPr>
              <a:t> y R</a:t>
            </a:r>
            <a:r>
              <a:rPr lang="en-US" altLang="zh-CN" b="1" baseline="-30000">
                <a:latin typeface="Times New Roman" panose="02020603050405020304" charset="0"/>
                <a:ea typeface="Times New Roman" panose="02020603050405020304" charset="0"/>
              </a:rPr>
              <a:t>L</a:t>
            </a:r>
            <a:r>
              <a:rPr lang="en-US" altLang="zh-CN" b="1">
                <a:latin typeface="Times New Roman" panose="02020603050405020304" charset="0"/>
                <a:ea typeface="Times New Roman" panose="02020603050405020304" charset="0"/>
              </a:rPr>
              <a:t> x</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47</a:t>
            </a:fld>
            <a:endParaRPr lang="zh-CN"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498" name="标题 49049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0499" name="文本占位符 490498"/>
          <p:cNvSpPr>
            <a:spLocks noGrp="1"/>
          </p:cNvSpPr>
          <p:nvPr>
            <p:ph type="body" idx="1"/>
          </p:nvPr>
        </p:nvSpPr>
        <p:spPr>
          <a:xfrm>
            <a:off x="228600" y="1600200"/>
            <a:ext cx="8686800" cy="4525963"/>
          </a:xfrm>
        </p:spPr>
        <p:txBody>
          <a:bodyPr/>
          <a:lstStyle/>
          <a:p>
            <a:pPr marL="0" indent="0" algn="just">
              <a:lnSpc>
                <a:spcPct val="90000"/>
              </a:lnSpc>
              <a:buNone/>
            </a:pPr>
            <a:r>
              <a:rPr lang="zh-CN" altLang="en-US" sz="2800" b="1" dirty="0">
                <a:latin typeface="宋体" panose="02010600030101010101" pitchFamily="2" charset="-122"/>
                <a:ea typeface="宋体" panose="02010600030101010101" pitchFamily="2" charset="-122"/>
              </a:rPr>
              <a:t>传递性：设</a:t>
            </a:r>
            <a:r>
              <a:rPr lang="en-US" altLang="zh-CN" sz="2800" b="1">
                <a:latin typeface="Times New Roman" panose="02020603050405020304" charset="0"/>
                <a:ea typeface="宋体" panose="02010600030101010101" pitchFamily="2" charset="-122"/>
              </a:rPr>
              <a:t>x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y</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y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z</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marL="0" indent="0"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x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y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对</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w</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宋体" panose="02010600030101010101" pitchFamily="2" charset="-122"/>
              </a:rPr>
              <a:t>xw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yw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a:t>
            </a:r>
          </a:p>
          <a:p>
            <a:pPr marL="0" indent="0" algn="just">
              <a:lnSpc>
                <a:spcPct val="90000"/>
              </a:lnSpc>
              <a:buNone/>
            </a:pPr>
            <a:r>
              <a:rPr lang="en-US" altLang="zh-CN" sz="2800" b="1">
                <a:latin typeface="Times New Roman" panose="02020603050405020304" charset="0"/>
                <a:ea typeface="宋体" panose="02010600030101010101" pitchFamily="2" charset="-122"/>
              </a:rPr>
              <a:t>	y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z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 (</a:t>
            </a:r>
            <a:r>
              <a:rPr lang="zh-CN" altLang="en-US" sz="2800" b="1" dirty="0">
                <a:latin typeface="宋体" panose="02010600030101010101" pitchFamily="2" charset="-122"/>
                <a:ea typeface="宋体" panose="02010600030101010101" pitchFamily="2" charset="-122"/>
              </a:rPr>
              <a:t>对</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w</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宋体" panose="02010600030101010101" pitchFamily="2" charset="-122"/>
              </a:rPr>
              <a:t>yw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zw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a:t>
            </a:r>
          </a:p>
          <a:p>
            <a:pPr marL="0" indent="0" algn="just">
              <a:lnSpc>
                <a:spcPct val="90000"/>
              </a:lnSpc>
              <a:buNone/>
            </a:pPr>
            <a:r>
              <a:rPr lang="zh-CN" altLang="en-US" sz="2800" b="1" dirty="0">
                <a:latin typeface="宋体" panose="02010600030101010101" pitchFamily="2" charset="-122"/>
                <a:ea typeface="宋体" panose="02010600030101010101" pitchFamily="2" charset="-122"/>
              </a:rPr>
              <a:t>所以，</a:t>
            </a:r>
            <a:endParaRPr lang="zh-CN" altLang="en-US" sz="2800" b="1" dirty="0">
              <a:latin typeface="Times New Roman" panose="02020603050405020304" charset="0"/>
              <a:ea typeface="宋体" panose="02010600030101010101" pitchFamily="2" charset="-122"/>
            </a:endParaRPr>
          </a:p>
          <a:p>
            <a:pPr marL="0" indent="0"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w</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宋体" panose="02010600030101010101" pitchFamily="2" charset="-122"/>
              </a:rPr>
              <a:t>xw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yw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zh-CN" altLang="en-US" sz="2800" b="1">
                <a:latin typeface="宋体" panose="02010600030101010101" pitchFamily="2" charset="-122"/>
                <a:ea typeface="宋体" panose="02010600030101010101" pitchFamily="2" charset="-122"/>
              </a:rPr>
              <a:t>且</a:t>
            </a:r>
            <a:r>
              <a:rPr lang="en-US" altLang="zh-CN" sz="2800" b="1" dirty="0" err="1">
                <a:latin typeface="Times New Roman" panose="02020603050405020304" charset="0"/>
                <a:ea typeface="宋体" panose="02010600030101010101" pitchFamily="2" charset="-122"/>
              </a:rPr>
              <a:t>yw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zw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a:t>
            </a:r>
          </a:p>
          <a:p>
            <a:pPr marL="0" indent="0" algn="just">
              <a:lnSpc>
                <a:spcPct val="90000"/>
              </a:lnSpc>
              <a:buNone/>
            </a:pPr>
            <a:r>
              <a:rPr lang="zh-CN" altLang="en-US" sz="2800" b="1" dirty="0">
                <a:latin typeface="宋体" panose="02010600030101010101" pitchFamily="2" charset="-122"/>
                <a:ea typeface="宋体" panose="02010600030101010101" pitchFamily="2" charset="-122"/>
              </a:rPr>
              <a:t>即：</a:t>
            </a:r>
            <a:endParaRPr lang="zh-CN" altLang="en-US" sz="2800" b="1" dirty="0">
              <a:latin typeface="Times New Roman" panose="02020603050405020304" charset="0"/>
              <a:ea typeface="宋体" panose="02010600030101010101" pitchFamily="2" charset="-122"/>
            </a:endParaRPr>
          </a:p>
          <a:p>
            <a:pPr marL="0" indent="0"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对</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a:latin typeface="Times New Roman" panose="02020603050405020304" charset="0"/>
                <a:ea typeface="宋体" panose="02010600030101010101" pitchFamily="2" charset="-122"/>
              </a:rPr>
              <a:t>w</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dirty="0" err="1">
                <a:latin typeface="Times New Roman" panose="02020603050405020304" charset="0"/>
                <a:ea typeface="宋体" panose="02010600030101010101" pitchFamily="2" charset="-122"/>
              </a:rPr>
              <a:t>xw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zw</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a:t>
            </a:r>
          </a:p>
          <a:p>
            <a:pPr marL="0" indent="0" algn="just">
              <a:lnSpc>
                <a:spcPct val="90000"/>
              </a:lnSpc>
              <a:buNone/>
            </a:pPr>
            <a:r>
              <a:rPr lang="zh-CN" altLang="en-US" sz="2800" b="1" dirty="0">
                <a:latin typeface="宋体" panose="02010600030101010101" pitchFamily="2" charset="-122"/>
                <a:ea typeface="宋体" panose="02010600030101010101" pitchFamily="2" charset="-122"/>
              </a:rPr>
              <a:t>故：</a:t>
            </a:r>
            <a:endParaRPr lang="zh-CN" altLang="en-US" sz="2800" b="1" dirty="0">
              <a:latin typeface="Times New Roman" panose="02020603050405020304" charset="0"/>
              <a:ea typeface="宋体" panose="02010600030101010101" pitchFamily="2" charset="-122"/>
            </a:endParaRPr>
          </a:p>
          <a:p>
            <a:pPr marL="0" indent="0" algn="just">
              <a:lnSpc>
                <a:spcPct val="90000"/>
              </a:lnSpc>
              <a:buNone/>
            </a:pPr>
            <a:r>
              <a:rPr lang="zh-CN" altLang="en-US" sz="2800" b="1" dirty="0">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x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z</a:t>
            </a:r>
          </a:p>
          <a:p>
            <a:pPr marL="0" indent="0">
              <a:lnSpc>
                <a:spcPct val="90000"/>
              </a:lnSpc>
              <a:buNone/>
            </a:pPr>
            <a:r>
              <a:rPr lang="zh-CN" altLang="en-US" sz="2800" b="1">
                <a:latin typeface="宋体" panose="02010600030101010101" pitchFamily="2" charset="-122"/>
                <a:ea typeface="宋体" panose="02010600030101010101" pitchFamily="2" charset="-122"/>
              </a:rPr>
              <a:t>即</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是等价关系。</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48</a:t>
            </a:fld>
            <a:endParaRPr lang="zh-CN"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22" name="标题 49152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1523" name="文本占位符 491522"/>
          <p:cNvSpPr>
            <a:spLocks noGrp="1"/>
          </p:cNvSpPr>
          <p:nvPr>
            <p:ph type="body" idx="1"/>
          </p:nvPr>
        </p:nvSpPr>
        <p:spPr/>
        <p:txBody>
          <a:bodyPr/>
          <a:lstStyle/>
          <a:p>
            <a:pPr>
              <a:buNone/>
            </a:pPr>
            <a:r>
              <a:rPr lang="en-US" altLang="zh-CN" b="1" dirty="0">
                <a:latin typeface="宋体" panose="02010600030101010101" pitchFamily="2" charset="-122"/>
                <a:ea typeface="宋体" panose="02010600030101010101" pitchFamily="2" charset="-122"/>
              </a:rPr>
              <a:t>⑵ </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是右不变的。</a:t>
            </a:r>
            <a:r>
              <a:rPr lang="zh-CN" altLang="en-US" b="1" dirty="0">
                <a:ea typeface="宋体" panose="02010600030101010101" pitchFamily="2" charset="-122"/>
              </a:rPr>
              <a:t> </a:t>
            </a:r>
          </a:p>
          <a:p>
            <a:pPr algn="just">
              <a:buNone/>
            </a:pPr>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r>
              <a:rPr lang="zh-CN" altLang="en-US" b="1">
                <a:latin typeface="宋体" panose="02010600030101010101" pitchFamily="2" charset="-122"/>
                <a:ea typeface="宋体" panose="02010600030101010101" pitchFamily="2" charset="-122"/>
              </a:rPr>
              <a:t>。由</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的定义，对</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w</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xwv</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 </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dirty="0" err="1">
                <a:latin typeface="Times New Roman" panose="02020603050405020304" charset="0"/>
                <a:ea typeface="宋体" panose="02010600030101010101" pitchFamily="2" charset="-122"/>
              </a:rPr>
              <a:t> zwv</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，注意到</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的任意性，知，</a:t>
            </a:r>
            <a:endParaRPr lang="zh-CN" altLang="en-US" b="1" dirty="0">
              <a:latin typeface="Times New Roman" panose="02020603050405020304" charset="0"/>
              <a:ea typeface="宋体" panose="02010600030101010101" pitchFamily="2" charset="-122"/>
            </a:endParaRPr>
          </a:p>
          <a:p>
            <a:pPr algn="just">
              <a:buNone/>
            </a:pPr>
            <a:r>
              <a:rPr lang="en-US" altLang="zh-CN" b="1" dirty="0" err="1">
                <a:latin typeface="Times New Roman" panose="02020603050405020304" charset="0"/>
                <a:ea typeface="宋体" panose="02010600030101010101" pitchFamily="2" charset="-122"/>
              </a:rPr>
              <a:t>xw</a:t>
            </a:r>
            <a:r>
              <a:rPr lang="en-US" altLang="zh-CN" b="1">
                <a:latin typeface="Times New Roman" panose="02020603050405020304" charset="0"/>
                <a:ea typeface="宋体" panose="02010600030101010101" pitchFamily="2" charset="-122"/>
              </a:rPr>
              <a:t> R</a:t>
            </a:r>
            <a:r>
              <a:rPr lang="en-US" altLang="zh-CN" b="1" baseline="-30000">
                <a:latin typeface="Times New Roman" panose="02020603050405020304" charset="0"/>
                <a:ea typeface="宋体" panose="02010600030101010101" pitchFamily="2" charset="-122"/>
              </a:rPr>
              <a:t>L</a:t>
            </a:r>
            <a:r>
              <a:rPr lang="en-US" altLang="zh-CN" b="1" dirty="0" err="1">
                <a:latin typeface="Times New Roman" panose="02020603050405020304" charset="0"/>
                <a:ea typeface="宋体" panose="02010600030101010101" pitchFamily="2" charset="-122"/>
              </a:rPr>
              <a:t> yw</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buNone/>
            </a:pPr>
            <a:r>
              <a:rPr lang="zh-CN" altLang="en-US" b="1" dirty="0">
                <a:latin typeface="宋体" panose="02010600030101010101" pitchFamily="2" charset="-122"/>
                <a:ea typeface="宋体" panose="02010600030101010101" pitchFamily="2" charset="-122"/>
              </a:rPr>
              <a:t>所以，</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是右不变的等价关系。</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49</a:t>
            </a:fld>
            <a:endParaRPr 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24577"/>
          <p:cNvSpPr>
            <a:spLocks noGrp="1"/>
          </p:cNvSpPr>
          <p:nvPr>
            <p:ph type="title"/>
          </p:nvPr>
        </p:nvSpPr>
        <p:spPr/>
        <p:txBody>
          <a:bodyPr anchor="ctr"/>
          <a:lstStyle/>
          <a:p>
            <a:r>
              <a:rPr lang="zh-CN" altLang="en-US">
                <a:ea typeface="宋体" panose="02010600030101010101" pitchFamily="2" charset="-122"/>
              </a:rPr>
              <a:t>差运算封闭性</a:t>
            </a:r>
          </a:p>
        </p:txBody>
      </p:sp>
      <p:sp>
        <p:nvSpPr>
          <p:cNvPr id="24579" name="文本占位符 24578"/>
          <p:cNvSpPr>
            <a:spLocks noGrp="1"/>
          </p:cNvSpPr>
          <p:nvPr>
            <p:ph type="body" idx="1"/>
          </p:nvPr>
        </p:nvSpPr>
        <p:spPr>
          <a:xfrm>
            <a:off x="685800" y="1981200"/>
            <a:ext cx="7924800" cy="4419600"/>
          </a:xfrm>
        </p:spPr>
        <p:txBody>
          <a:bodyPr/>
          <a:lstStyle/>
          <a:p>
            <a:r>
              <a:rPr lang="zh-CN" altLang="en-US">
                <a:ea typeface="宋体" panose="02010600030101010101" pitchFamily="2" charset="-122"/>
              </a:rPr>
              <a:t>如果</a:t>
            </a:r>
            <a:r>
              <a:rPr lang="en-US" altLang="zh-CN"/>
              <a:t>L </a:t>
            </a:r>
            <a:r>
              <a:rPr lang="zh-CN" altLang="en-US">
                <a:ea typeface="宋体" panose="02010600030101010101" pitchFamily="2" charset="-122"/>
              </a:rPr>
              <a:t>和</a:t>
            </a:r>
            <a:r>
              <a:rPr lang="en-US" altLang="zh-CN"/>
              <a:t> M </a:t>
            </a:r>
            <a:r>
              <a:rPr lang="zh-CN" altLang="en-US">
                <a:ea typeface="宋体" panose="02010600030101010101" pitchFamily="2" charset="-122"/>
              </a:rPr>
              <a:t>是正则语言</a:t>
            </a:r>
            <a:r>
              <a:rPr lang="en-US" altLang="zh-CN"/>
              <a:t>, </a:t>
            </a:r>
            <a:r>
              <a:rPr lang="zh-CN" altLang="en-US">
                <a:ea typeface="宋体" panose="02010600030101010101" pitchFamily="2" charset="-122"/>
              </a:rPr>
              <a:t>那么</a:t>
            </a:r>
            <a:r>
              <a:rPr lang="en-US" altLang="zh-CN"/>
              <a:t> </a:t>
            </a:r>
            <a:r>
              <a:rPr lang="en-US" altLang="zh-CN" i="1">
                <a:solidFill>
                  <a:srgbClr val="FF0066"/>
                </a:solidFill>
              </a:rPr>
              <a:t>L – M</a:t>
            </a:r>
            <a:r>
              <a:rPr lang="en-US" altLang="zh-CN"/>
              <a:t>  = </a:t>
            </a:r>
            <a:r>
              <a:rPr lang="zh-CN" altLang="en-US">
                <a:ea typeface="宋体" panose="02010600030101010101" pitchFamily="2" charset="-122"/>
              </a:rPr>
              <a:t>在</a:t>
            </a:r>
            <a:r>
              <a:rPr lang="en-US" altLang="zh-CN"/>
              <a:t> L </a:t>
            </a:r>
            <a:r>
              <a:rPr lang="zh-CN" altLang="en-US">
                <a:ea typeface="宋体" panose="02010600030101010101" pitchFamily="2" charset="-122"/>
              </a:rPr>
              <a:t>但不在</a:t>
            </a:r>
            <a:r>
              <a:rPr lang="en-US" altLang="zh-CN"/>
              <a:t> M </a:t>
            </a:r>
            <a:r>
              <a:rPr lang="zh-CN" altLang="en-US">
                <a:ea typeface="宋体" panose="02010600030101010101" pitchFamily="2" charset="-122"/>
              </a:rPr>
              <a:t>中的串。</a:t>
            </a:r>
            <a:endParaRPr lang="en-US" altLang="zh-CN"/>
          </a:p>
          <a:p>
            <a:r>
              <a:rPr lang="zh-CN" altLang="en-US">
                <a:solidFill>
                  <a:srgbClr val="3366FF"/>
                </a:solidFill>
                <a:ea typeface="宋体" panose="02010600030101010101" pitchFamily="2" charset="-122"/>
              </a:rPr>
              <a:t>证明</a:t>
            </a:r>
            <a:r>
              <a:rPr lang="en-US" altLang="zh-CN" err="1"/>
              <a:t>: </a:t>
            </a:r>
            <a:r>
              <a:rPr lang="zh-CN" altLang="en-US" err="1">
                <a:ea typeface="宋体" panose="02010600030101010101" pitchFamily="2" charset="-122"/>
              </a:rPr>
              <a:t>让</a:t>
            </a:r>
            <a:r>
              <a:rPr lang="en-US" altLang="zh-CN" err="1"/>
              <a:t> A </a:t>
            </a:r>
            <a:r>
              <a:rPr lang="zh-CN" altLang="en-US" err="1">
                <a:ea typeface="宋体" panose="02010600030101010101" pitchFamily="2" charset="-122"/>
              </a:rPr>
              <a:t>和</a:t>
            </a:r>
            <a:r>
              <a:rPr lang="en-US" altLang="zh-CN" err="1"/>
              <a:t> B </a:t>
            </a:r>
            <a:r>
              <a:rPr lang="zh-CN" altLang="en-US" err="1">
                <a:ea typeface="宋体" panose="02010600030101010101" pitchFamily="2" charset="-122"/>
              </a:rPr>
              <a:t>代表</a:t>
            </a:r>
            <a:r>
              <a:rPr lang="en-US" altLang="zh-CN"/>
              <a:t> L </a:t>
            </a:r>
            <a:r>
              <a:rPr lang="zh-CN" altLang="en-US">
                <a:ea typeface="宋体" panose="02010600030101010101" pitchFamily="2" charset="-122"/>
              </a:rPr>
              <a:t>和</a:t>
            </a:r>
            <a:r>
              <a:rPr lang="en-US" altLang="zh-CN"/>
              <a:t> M</a:t>
            </a:r>
            <a:r>
              <a:rPr lang="zh-CN" altLang="en-US">
                <a:ea typeface="宋体" panose="02010600030101010101" pitchFamily="2" charset="-122"/>
              </a:rPr>
              <a:t>的</a:t>
            </a:r>
            <a:r>
              <a:rPr lang="en-US" altLang="zh-CN">
                <a:ea typeface="宋体" panose="02010600030101010101" pitchFamily="2" charset="-122"/>
              </a:rPr>
              <a:t>DFA</a:t>
            </a:r>
            <a:r>
              <a:rPr lang="zh-CN" altLang="en-US">
                <a:ea typeface="宋体" panose="02010600030101010101" pitchFamily="2" charset="-122"/>
              </a:rPr>
              <a:t>。构建</a:t>
            </a:r>
            <a:r>
              <a:rPr lang="en-US" altLang="zh-CN"/>
              <a:t> C, A </a:t>
            </a:r>
            <a:r>
              <a:rPr lang="zh-CN" altLang="en-US">
                <a:ea typeface="宋体" panose="02010600030101010101" pitchFamily="2" charset="-122"/>
              </a:rPr>
              <a:t>和</a:t>
            </a:r>
            <a:r>
              <a:rPr lang="en-US" altLang="zh-CN"/>
              <a:t> B</a:t>
            </a:r>
            <a:r>
              <a:rPr lang="zh-CN" altLang="en-US">
                <a:ea typeface="宋体" panose="02010600030101010101" pitchFamily="2" charset="-122"/>
              </a:rPr>
              <a:t>的乘积</a:t>
            </a:r>
            <a:r>
              <a:rPr lang="en-US" altLang="zh-CN">
                <a:ea typeface="宋体" panose="02010600030101010101" pitchFamily="2" charset="-122"/>
              </a:rPr>
              <a:t>DFA</a:t>
            </a:r>
            <a:r>
              <a:rPr lang="zh-CN" altLang="en-US">
                <a:ea typeface="宋体" panose="02010600030101010101" pitchFamily="2" charset="-122"/>
              </a:rPr>
              <a:t>。</a:t>
            </a:r>
          </a:p>
          <a:p>
            <a:r>
              <a:rPr lang="zh-CN" altLang="en-US">
                <a:ea typeface="宋体" panose="02010600030101010101" pitchFamily="2" charset="-122"/>
              </a:rPr>
              <a:t>选取</a:t>
            </a:r>
            <a:r>
              <a:rPr lang="en-US" altLang="zh-CN"/>
              <a:t> C </a:t>
            </a:r>
            <a:r>
              <a:rPr lang="zh-CN" altLang="en-US">
                <a:ea typeface="宋体" panose="02010600030101010101" pitchFamily="2" charset="-122"/>
              </a:rPr>
              <a:t>的接收状态为：</a:t>
            </a:r>
            <a:r>
              <a:rPr lang="en-US" altLang="zh-CN"/>
              <a:t> A</a:t>
            </a:r>
            <a:r>
              <a:rPr lang="zh-CN" altLang="en-US">
                <a:ea typeface="宋体" panose="02010600030101010101" pitchFamily="2" charset="-122"/>
              </a:rPr>
              <a:t>为接收但</a:t>
            </a:r>
            <a:r>
              <a:rPr lang="en-US" altLang="zh-CN"/>
              <a:t>B</a:t>
            </a:r>
            <a:r>
              <a:rPr lang="zh-CN" altLang="en-US">
                <a:ea typeface="宋体" panose="02010600030101010101" pitchFamily="2" charset="-122"/>
              </a:rPr>
              <a:t>不为接收的状态。</a:t>
            </a:r>
          </a:p>
        </p:txBody>
      </p:sp>
      <p:sp>
        <p:nvSpPr>
          <p:cNvPr id="2" name="灯片编号占位符 1"/>
          <p:cNvSpPr>
            <a:spLocks noGrp="1"/>
          </p:cNvSpPr>
          <p:nvPr>
            <p:ph type="sldNum" sz="quarter" idx="12"/>
          </p:nvPr>
        </p:nvSpPr>
        <p:spPr/>
        <p:txBody>
          <a:bodyPr/>
          <a:lstStyle/>
          <a:p>
            <a:pPr lvl="0"/>
            <a:fld id="{9A0DB2DC-4C9A-4742-B13C-FB6460FD3503}" type="slidenum">
              <a:rPr lang="en-US"/>
              <a:pPr lvl="0"/>
              <a:t>5</a:t>
            </a:fld>
            <a:endParaRPr 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546" name="标题 49254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2547" name="文本占位符 492546"/>
          <p:cNvSpPr>
            <a:spLocks noGrp="1"/>
          </p:cNvSpPr>
          <p:nvPr>
            <p:ph type="body" idx="1"/>
          </p:nvPr>
        </p:nvSpPr>
        <p:spPr/>
        <p:txBody>
          <a:bodyPr/>
          <a:lstStyle/>
          <a:p>
            <a:r>
              <a:rPr lang="zh-CN" altLang="en-US" b="1" dirty="0">
                <a:ea typeface="黑体" panose="02010609060101010101" pitchFamily="2" charset="-122"/>
              </a:rPr>
              <a:t>指数</a:t>
            </a:r>
            <a:r>
              <a:rPr lang="en-US" altLang="zh-CN" b="1" dirty="0">
                <a:ea typeface="黑体" panose="02010609060101010101" pitchFamily="2" charset="-122"/>
              </a:rPr>
              <a:t>(</a:t>
            </a:r>
            <a:r>
              <a:rPr lang="en-US" altLang="zh-CN" b="1">
                <a:ea typeface="黑体" panose="02010609060101010101" pitchFamily="2" charset="-122"/>
              </a:rPr>
              <a:t>index)</a:t>
            </a:r>
          </a:p>
          <a:p>
            <a:r>
              <a:rPr lang="zh-CN" altLang="en-US" b="1">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是</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上的等价关系，则称</a:t>
            </a:r>
            <a:r>
              <a:rPr lang="en-US" altLang="zh-CN" b="1" dirty="0">
                <a:latin typeface="Times New Roman" panose="02020603050405020304"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关于</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a:t>
            </a:r>
            <a:r>
              <a:rPr lang="zh-CN" altLang="en-US" b="1" dirty="0">
                <a:ea typeface="黑体" panose="02010609060101010101" pitchFamily="2" charset="-122"/>
              </a:rPr>
              <a:t>指数</a:t>
            </a:r>
            <a:r>
              <a:rPr lang="zh-CN" altLang="en-US" b="1" dirty="0">
                <a:latin typeface="宋体" panose="02010600030101010101" pitchFamily="2" charset="-122"/>
                <a:ea typeface="宋体" panose="02010600030101010101" pitchFamily="2" charset="-122"/>
              </a:rPr>
              <a:t>。简称为</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的指数。简称</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的关于</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的一个等价类，也就是</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的任意一个元素，为</a:t>
            </a:r>
            <a:r>
              <a:rPr lang="en-US" altLang="zh-CN" b="1">
                <a:latin typeface="Times New Roman" panose="02020603050405020304" charset="0"/>
                <a:ea typeface="宋体" panose="02010600030101010101" pitchFamily="2" charset="-122"/>
              </a:rPr>
              <a:t>R</a:t>
            </a:r>
            <a:r>
              <a:rPr lang="zh-CN" altLang="en-US" b="1" dirty="0">
                <a:latin typeface="宋体" panose="02010600030101010101" pitchFamily="2" charset="-122"/>
                <a:ea typeface="宋体" panose="02010600030101010101" pitchFamily="2" charset="-122"/>
              </a:rPr>
              <a:t>的一个等价类</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50</a:t>
            </a:fld>
            <a:endParaRPr lang="zh-CN"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标题 49356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3571" name="文本占位符 493570"/>
          <p:cNvSpPr>
            <a:spLocks noGrp="1"/>
          </p:cNvSpPr>
          <p:nvPr>
            <p:ph type="body" idx="1"/>
          </p:nvPr>
        </p:nvSpPr>
        <p:spPr/>
        <p:txBody>
          <a:bodyPr/>
          <a:lstStyle/>
          <a:p>
            <a:pPr algn="just">
              <a:lnSpc>
                <a:spcPct val="90000"/>
              </a:lnSpc>
            </a:pPr>
            <a:r>
              <a:rPr lang="zh-CN" altLang="en-US" b="1" dirty="0">
                <a:latin typeface="Times New Roman" panose="02020603050405020304" charset="0"/>
                <a:ea typeface="黑体" panose="02010609060101010101" pitchFamily="2" charset="-122"/>
              </a:rPr>
              <a:t>例 </a:t>
            </a:r>
            <a:r>
              <a:rPr lang="en-US" altLang="zh-CN" b="1" dirty="0">
                <a:latin typeface="Times New Roman" panose="02020603050405020304" charset="0"/>
                <a:ea typeface="黑体" panose="02010609060101010101" pitchFamily="2" charset="-122"/>
              </a:rPr>
              <a:t>5-9</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图</a:t>
            </a:r>
            <a:r>
              <a:rPr lang="en-US" altLang="zh-CN" b="1" dirty="0">
                <a:latin typeface="Times New Roman" panose="02020603050405020304" charset="0"/>
                <a:ea typeface="宋体" panose="02010600030101010101" pitchFamily="2" charset="-122"/>
              </a:rPr>
              <a:t>5-4 </a:t>
            </a:r>
            <a:r>
              <a:rPr lang="zh-CN" altLang="en-US" b="1" dirty="0">
                <a:latin typeface="宋体" panose="02010600030101010101" pitchFamily="2" charset="-122"/>
                <a:ea typeface="宋体" panose="02010600030101010101" pitchFamily="2" charset="-122"/>
              </a:rPr>
              <a:t>所给</a:t>
            </a:r>
            <a:r>
              <a:rPr lang="en-US" altLang="zh-CN" b="1">
                <a:latin typeface="Times New Roman" panose="02020603050405020304" charset="0"/>
                <a:ea typeface="宋体" panose="02010600030101010101" pitchFamily="2" charset="-122"/>
              </a:rPr>
              <a:t>DFA M</a:t>
            </a:r>
            <a:r>
              <a:rPr lang="zh-CN" altLang="en-US" b="1" dirty="0">
                <a:latin typeface="宋体" panose="02010600030101010101" pitchFamily="2" charset="-122"/>
                <a:ea typeface="宋体" panose="02010600030101010101" pitchFamily="2" charset="-122"/>
              </a:rPr>
              <a:t>所确定的</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的指数为</a:t>
            </a:r>
            <a:r>
              <a:rPr lang="en-US" altLang="zh-CN" b="1" dirty="0">
                <a:latin typeface="Times New Roman" panose="02020603050405020304" charset="0"/>
                <a:ea typeface="宋体" panose="02010600030101010101" pitchFamily="2" charset="-122"/>
              </a:rPr>
              <a:t>6</a:t>
            </a:r>
            <a:r>
              <a:rPr lang="zh-CN" altLang="en-US" b="1" dirty="0">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将</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分成</a:t>
            </a:r>
            <a:r>
              <a:rPr lang="en-US" altLang="zh-CN" b="1" dirty="0">
                <a:latin typeface="Times New Roman" panose="02020603050405020304" charset="0"/>
                <a:ea typeface="宋体" panose="02010600030101010101" pitchFamily="2" charset="-122"/>
              </a:rPr>
              <a:t>6</a:t>
            </a:r>
            <a:r>
              <a:rPr lang="zh-CN" altLang="en-US" b="1" dirty="0">
                <a:latin typeface="宋体" panose="02010600030101010101" pitchFamily="2" charset="-122"/>
                <a:ea typeface="宋体" panose="02010600030101010101" pitchFamily="2" charset="-122"/>
              </a:rPr>
              <a:t>个等价类：</a:t>
            </a:r>
            <a:endParaRPr lang="zh-CN" altLang="en-US" b="1" dirty="0">
              <a:latin typeface="Times New Roman" panose="02020603050405020304" charset="0"/>
              <a:ea typeface="宋体" panose="02010600030101010101" pitchFamily="2" charset="-122"/>
            </a:endParaRP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)={(00)</a:t>
            </a:r>
            <a:r>
              <a:rPr lang="en-US" altLang="zh-CN" b="1" baseline="30000">
                <a:latin typeface="Times New Roman" panose="02020603050405020304" charset="0"/>
                <a:ea typeface="宋体" panose="02010600030101010101" pitchFamily="2" charset="-122"/>
              </a:rPr>
              <a:t>n </a:t>
            </a:r>
            <a:r>
              <a:rPr lang="en-US" altLang="zh-CN" b="1">
                <a:latin typeface="Times New Roman" panose="02020603050405020304" charset="0"/>
                <a:ea typeface="宋体" panose="02010600030101010101" pitchFamily="2" charset="-122"/>
              </a:rPr>
              <a:t>| 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)={0(00)</a:t>
            </a:r>
            <a:r>
              <a:rPr lang="en-US" altLang="zh-CN" b="1" baseline="30000">
                <a:latin typeface="Times New Roman" panose="02020603050405020304" charset="0"/>
                <a:ea typeface="宋体" panose="02010600030101010101" pitchFamily="2" charset="-122"/>
              </a:rPr>
              <a:t>n </a:t>
            </a:r>
            <a:r>
              <a:rPr lang="en-US" altLang="zh-CN" b="1">
                <a:latin typeface="Times New Roman" panose="02020603050405020304" charset="0"/>
                <a:ea typeface="宋体" panose="02010600030101010101" pitchFamily="2" charset="-122"/>
              </a:rPr>
              <a:t>| 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)={(00)</a:t>
            </a:r>
            <a:r>
              <a:rPr lang="en-US" altLang="zh-CN" b="1" baseline="30000">
                <a:latin typeface="Times New Roman" panose="02020603050405020304" charset="0"/>
                <a:ea typeface="宋体" panose="02010600030101010101" pitchFamily="2" charset="-122"/>
              </a:rPr>
              <a:t>n</a:t>
            </a:r>
            <a:r>
              <a:rPr lang="en-US" altLang="zh-CN" b="1">
                <a:latin typeface="Times New Roman" panose="02020603050405020304" charset="0"/>
                <a:ea typeface="宋体" panose="02010600030101010101" pitchFamily="2" charset="-122"/>
              </a:rPr>
              <a:t>1</a:t>
            </a:r>
            <a:r>
              <a:rPr lang="en-US" altLang="zh-CN" b="1" baseline="3000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a:t>
            </a:r>
            <a:r>
              <a:rPr lang="en-US" altLang="zh-CN" b="1" baseline="-3000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n</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m</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3</a:t>
            </a:r>
            <a:r>
              <a:rPr lang="en-US" altLang="zh-CN" b="1">
                <a:latin typeface="Times New Roman" panose="02020603050405020304" charset="0"/>
                <a:ea typeface="宋体" panose="02010600030101010101" pitchFamily="2" charset="-122"/>
              </a:rPr>
              <a:t>)={0(00)</a:t>
            </a:r>
            <a:r>
              <a:rPr lang="en-US" altLang="zh-CN" b="1" baseline="30000">
                <a:latin typeface="Times New Roman" panose="02020603050405020304" charset="0"/>
                <a:ea typeface="宋体" panose="02010600030101010101" pitchFamily="2" charset="-122"/>
              </a:rPr>
              <a:t>n </a:t>
            </a:r>
            <a:r>
              <a:rPr lang="en-US" altLang="zh-CN" b="1">
                <a:latin typeface="Times New Roman" panose="02020603050405020304" charset="0"/>
                <a:ea typeface="宋体" panose="02010600030101010101" pitchFamily="2" charset="-122"/>
              </a:rPr>
              <a:t>1|n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4</a:t>
            </a:r>
            <a:r>
              <a:rPr lang="en-US" altLang="zh-CN" b="1">
                <a:latin typeface="Times New Roman" panose="02020603050405020304" charset="0"/>
                <a:ea typeface="宋体" panose="02010600030101010101" pitchFamily="2" charset="-122"/>
              </a:rPr>
              <a:t>)={0</a:t>
            </a:r>
            <a:r>
              <a:rPr lang="en-US" altLang="zh-CN" b="1" baseline="30000">
                <a:latin typeface="Times New Roman" panose="02020603050405020304" charset="0"/>
                <a:ea typeface="宋体" panose="02010600030101010101" pitchFamily="2" charset="-122"/>
              </a:rPr>
              <a:t>n </a:t>
            </a:r>
            <a:r>
              <a:rPr lang="en-US" altLang="zh-CN" b="1">
                <a:latin typeface="Times New Roman" panose="02020603050405020304" charset="0"/>
                <a:ea typeface="宋体" panose="02010600030101010101" pitchFamily="2" charset="-122"/>
              </a:rPr>
              <a:t>10</a:t>
            </a:r>
            <a:r>
              <a:rPr lang="en-US" altLang="zh-CN" b="1" baseline="30000">
                <a:latin typeface="Times New Roman" panose="02020603050405020304" charset="0"/>
                <a:ea typeface="宋体" panose="02010600030101010101" pitchFamily="2" charset="-122"/>
              </a:rPr>
              <a:t>k</a:t>
            </a:r>
            <a:r>
              <a:rPr lang="en-US" altLang="zh-CN" b="1">
                <a:latin typeface="Times New Roman" panose="02020603050405020304" charset="0"/>
                <a:ea typeface="宋体" panose="02010600030101010101" pitchFamily="2" charset="-122"/>
              </a:rPr>
              <a:t>|n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k</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p>
          <a:p>
            <a:pPr algn="just">
              <a:lnSpc>
                <a:spcPct val="90000"/>
              </a:lnSpc>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5</a:t>
            </a:r>
            <a:r>
              <a:rPr lang="en-US" altLang="zh-CN" b="1">
                <a:latin typeface="Times New Roman" panose="02020603050405020304" charset="0"/>
                <a:ea typeface="宋体" panose="02010600030101010101" pitchFamily="2" charset="-122"/>
              </a:rPr>
              <a:t>)={x|x</a:t>
            </a:r>
            <a:r>
              <a:rPr lang="zh-CN" altLang="en-US" b="1" dirty="0">
                <a:latin typeface="宋体" panose="02010600030101010101" pitchFamily="2" charset="-122"/>
                <a:ea typeface="宋体" panose="02010600030101010101" pitchFamily="2" charset="-122"/>
              </a:rPr>
              <a:t>为至少含两个</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的串</a:t>
            </a:r>
            <a:r>
              <a:rPr lang="en-US" altLang="zh-CN" b="1" dirty="0">
                <a:latin typeface="Times New Roman" panose="02020603050405020304" charset="0"/>
                <a:ea typeface="宋体" panose="02010600030101010101" pitchFamily="2" charset="-122"/>
              </a:rPr>
              <a:t>}</a:t>
            </a:r>
            <a:r>
              <a:rPr lang="zh-CN" altLang="en-US" b="1" dirty="0">
                <a:latin typeface="Times New Roman" panose="02020603050405020304" charset="0"/>
                <a:ea typeface="宋体" panose="02010600030101010101" pitchFamily="2" charset="-122"/>
              </a:rPr>
              <a:t>。</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51</a:t>
            </a:fld>
            <a:endParaRPr lang="zh-CN"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594" name="标题 49459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4595" name="文本占位符 494594"/>
          <p:cNvSpPr>
            <a:spLocks noGrp="1"/>
          </p:cNvSpPr>
          <p:nvPr>
            <p:ph type="body" idx="1"/>
          </p:nvPr>
        </p:nvSpPr>
        <p:spPr/>
        <p:txBody>
          <a:bodyPr/>
          <a:lstStyle/>
          <a:p>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a:t>
            </a:r>
            <a:r>
              <a:rPr lang="zh-CN" altLang="en-US" b="1" dirty="0">
                <a:ea typeface="黑体" panose="02010609060101010101" pitchFamily="2" charset="-122"/>
              </a:rPr>
              <a:t>“加细”</a:t>
            </a:r>
            <a:r>
              <a:rPr lang="en-US" altLang="zh-CN" b="1" dirty="0">
                <a:ea typeface="黑体" panose="02010609060101010101" pitchFamily="2" charset="-122"/>
              </a:rPr>
              <a:t>(</a:t>
            </a:r>
            <a:r>
              <a:rPr lang="en-US" altLang="zh-CN" b="1">
                <a:ea typeface="黑体" panose="02010609060101010101" pitchFamily="2" charset="-122"/>
              </a:rPr>
              <a:t>refinement)</a:t>
            </a:r>
            <a:endParaRPr lang="en-US" altLang="zh-CN" b="1">
              <a:latin typeface="Times New Roman" panose="02020603050405020304" charset="0"/>
              <a:ea typeface="宋体" panose="02010600030101010101" pitchFamily="2" charset="-122"/>
              <a:sym typeface="Symbol" panose="05050102010706020507" pitchFamily="18" charset="2"/>
            </a:endParaRPr>
          </a:p>
          <a:p>
            <a:pPr lvl="1"/>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M </a:t>
            </a:r>
            <a:r>
              <a:rPr lang="en-US" altLang="zh-CN" b="1">
                <a:latin typeface="Times New Roman" panose="02020603050405020304" charset="0"/>
                <a:ea typeface="宋体" panose="02010600030101010101" pitchFamily="2" charset="-122"/>
              </a:rPr>
              <a:t>y</a:t>
            </a:r>
            <a:r>
              <a:rPr lang="zh-CN" altLang="en-US" b="1" dirty="0">
                <a:latin typeface="宋体" panose="02010600030101010101" pitchFamily="2" charset="-122"/>
                <a:ea typeface="宋体" panose="02010600030101010101" pitchFamily="2" charset="-122"/>
              </a:rPr>
              <a:t>，必有</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L(M)  </a:t>
            </a:r>
            <a:r>
              <a:rPr lang="en-US" altLang="zh-CN" b="1">
                <a:latin typeface="Times New Roman" panose="02020603050405020304" charset="0"/>
                <a:ea typeface="宋体" panose="02010600030101010101" pitchFamily="2" charset="-122"/>
              </a:rPr>
              <a:t>y</a:t>
            </a:r>
            <a:r>
              <a:rPr lang="zh-CN" altLang="en-US" b="1" dirty="0">
                <a:latin typeface="宋体" panose="02010600030101010101" pitchFamily="2" charset="-122"/>
                <a:ea typeface="宋体" panose="02010600030101010101" pitchFamily="2" charset="-122"/>
              </a:rPr>
              <a:t>成立。即对于任意</a:t>
            </a:r>
            <a:r>
              <a:rPr lang="en-US" altLang="zh-CN" b="1">
                <a:latin typeface="Times New Roman" panose="02020603050405020304" charset="0"/>
                <a:ea typeface="宋体" panose="02010600030101010101" pitchFamily="2" charset="-122"/>
              </a:rPr>
              <a:t>DFA M=(Q</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a:latin typeface="Times New Roman" panose="02020603050405020304" charset="0"/>
                <a:ea typeface="宋体" panose="02010600030101010101" pitchFamily="2" charset="-122"/>
              </a:rPr>
              <a:t>。</a:t>
            </a:r>
          </a:p>
          <a:p>
            <a:pPr lvl="1">
              <a:buNone/>
            </a:pP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a:ea typeface="宋体" panose="02010600030101010101" pitchFamily="2" charset="-122"/>
              </a:rPr>
              <a:t> </a:t>
            </a:r>
          </a:p>
          <a:p>
            <a:pPr lvl="1"/>
            <a:r>
              <a:rPr lang="zh-CN" altLang="en-US" b="1" dirty="0">
                <a:latin typeface="Times New Roman" panose="02020603050405020304" charset="0"/>
                <a:ea typeface="宋体" panose="02010600030101010101" pitchFamily="2" charset="-122"/>
              </a:rPr>
              <a:t>按照</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中被分在同一等价类的串，在按照</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分类时，一定会被分在同一个等价类。</a:t>
            </a:r>
            <a:endParaRPr lang="zh-CN" altLang="en-US" b="1">
              <a:ea typeface="宋体" panose="02010600030101010101" pitchFamily="2" charset="-122"/>
            </a:endParaRPr>
          </a:p>
          <a:p>
            <a:pPr lvl="1"/>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对</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的划分比</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对</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的划分更“细”。称</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a:t>
            </a:r>
            <a:r>
              <a:rPr lang="zh-CN" altLang="en-US" b="1" dirty="0">
                <a:ea typeface="黑体" panose="02010609060101010101" pitchFamily="2" charset="-122"/>
              </a:rPr>
              <a:t>“加细”</a:t>
            </a:r>
            <a:r>
              <a:rPr lang="en-US" altLang="zh-CN" b="1" dirty="0">
                <a:ea typeface="黑体" panose="02010609060101010101" pitchFamily="2" charset="-122"/>
              </a:rPr>
              <a:t>(</a:t>
            </a:r>
            <a:r>
              <a:rPr lang="en-US" altLang="zh-CN" b="1">
                <a:ea typeface="黑体" panose="02010609060101010101" pitchFamily="2" charset="-122"/>
              </a:rPr>
              <a:t>refinement)</a:t>
            </a:r>
            <a:r>
              <a:rPr lang="zh-CN" altLang="en-US" b="1">
                <a:ea typeface="黑体" panose="02010609060101010101" pitchFamily="2" charset="-122"/>
              </a:rPr>
              <a:t>。</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52</a:t>
            </a:fld>
            <a:endParaRPr lang="zh-C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5618" name="标题 49561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5619" name="文本占位符 495618"/>
          <p:cNvSpPr>
            <a:spLocks noGrp="1"/>
          </p:cNvSpPr>
          <p:nvPr>
            <p:ph type="body" idx="1"/>
          </p:nvPr>
        </p:nvSpPr>
        <p:spPr/>
        <p:txBody>
          <a:bodyPr/>
          <a:lstStyle/>
          <a:p>
            <a:pPr>
              <a:lnSpc>
                <a:spcPct val="90000"/>
              </a:lnSpc>
            </a:pP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en-US" altLang="zh-CN" b="1">
                <a:latin typeface="Times New Roman" panose="02020603050405020304" charset="0"/>
                <a:ea typeface="宋体" panose="02010600030101010101" pitchFamily="2" charset="-122"/>
              </a:rPr>
              <a:t> ={set(q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3</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4</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5</a:t>
            </a:r>
            <a:r>
              <a:rPr lang="en-US" altLang="zh-CN" b="1">
                <a:latin typeface="Times New Roman" panose="02020603050405020304" charset="0"/>
                <a:ea typeface="宋体" panose="02010600030101010101" pitchFamily="2" charset="-122"/>
              </a:rPr>
              <a:t>)}</a:t>
            </a:r>
            <a:r>
              <a:rPr lang="en-US" altLang="zh-CN" b="1">
                <a:ea typeface="宋体" panose="02010600030101010101" pitchFamily="2" charset="-122"/>
              </a:rPr>
              <a:t> </a:t>
            </a:r>
          </a:p>
          <a:p>
            <a:pPr lvl="1" algn="just">
              <a:lnSpc>
                <a:spcPct val="90000"/>
              </a:lnSpc>
              <a:buNone/>
            </a:pPr>
            <a:r>
              <a:rPr lang="en-US" altLang="zh-CN" b="1" dirty="0">
                <a:latin typeface="宋体" panose="02010600030101010101" pitchFamily="2" charset="-122"/>
                <a:ea typeface="宋体" panose="02010600030101010101" pitchFamily="2" charset="-122"/>
              </a:rPr>
              <a:t>⑴ </a:t>
            </a:r>
            <a:r>
              <a:rPr lang="zh-CN" altLang="en-US" b="1" dirty="0">
                <a:latin typeface="宋体" panose="02010600030101010101" pitchFamily="2" charset="-122"/>
                <a:ea typeface="宋体" panose="02010600030101010101" pitchFamily="2" charset="-122"/>
              </a:rPr>
              <a:t>取</a:t>
            </a:r>
            <a:r>
              <a:rPr lang="en-US" altLang="zh-CN" b="1" dirty="0">
                <a:latin typeface="宋体" panose="02010600030101010101" pitchFamily="2" charset="-122"/>
                <a:ea typeface="宋体" panose="02010600030101010101" pitchFamily="2" charset="-122"/>
              </a:rPr>
              <a:t>00∈</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000</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lvl="1">
              <a:lnSpc>
                <a:spcPct val="90000"/>
              </a:lnSpc>
              <a:buNone/>
            </a:pPr>
            <a:r>
              <a:rPr lang="zh-CN" altLang="en-US" b="1" dirty="0">
                <a:latin typeface="宋体" panose="02010600030101010101" pitchFamily="2" charset="-122"/>
                <a:ea typeface="宋体" panose="02010600030101010101" pitchFamily="2" charset="-122"/>
              </a:rPr>
              <a:t>  对于</a:t>
            </a:r>
            <a:r>
              <a:rPr lang="zh-CN" altLang="en-US" b="1" dirty="0">
                <a:ea typeface="黑体" panose="02010609060101010101" pitchFamily="2" charset="-122"/>
              </a:rPr>
              <a:t>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含且只含一个</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00</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000x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不含</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或者含多个</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00</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000x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。这就是说，对于任意的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000x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。即按照</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000</a:t>
            </a:r>
            <a:r>
              <a:rPr lang="zh-CN" altLang="en-US" b="1" dirty="0">
                <a:latin typeface="宋体" panose="02010600030101010101" pitchFamily="2" charset="-122"/>
                <a:ea typeface="宋体" panose="02010600030101010101" pitchFamily="2" charset="-122"/>
              </a:rPr>
              <a:t>被分在同一个等价类中。从而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被包含在</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53</a:t>
            </a:fld>
            <a:endParaRPr lang="zh-C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642" name="标题 49664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6643" name="文本占位符 496642"/>
          <p:cNvSpPr>
            <a:spLocks noGrp="1"/>
          </p:cNvSpPr>
          <p:nvPr>
            <p:ph type="body" idx="1"/>
          </p:nvPr>
        </p:nvSpPr>
        <p:spPr/>
        <p:txBody>
          <a:bodyPr/>
          <a:lstStyle/>
          <a:p>
            <a:pPr algn="just">
              <a:buNone/>
            </a:pPr>
            <a:r>
              <a:rPr lang="en-US" altLang="zh-CN" b="1" dirty="0">
                <a:latin typeface="宋体" panose="02010600030101010101" pitchFamily="2" charset="-122"/>
                <a:ea typeface="宋体" panose="02010600030101010101" pitchFamily="2" charset="-122"/>
              </a:rPr>
              <a:t>⑵ </a:t>
            </a:r>
            <a:r>
              <a:rPr lang="zh-CN" altLang="en-US" b="1" dirty="0">
                <a:latin typeface="宋体" panose="02010600030101010101" pitchFamily="2" charset="-122"/>
                <a:ea typeface="宋体" panose="02010600030101010101" pitchFamily="2" charset="-122"/>
              </a:rPr>
              <a:t>取</a:t>
            </a:r>
            <a:r>
              <a:rPr lang="en-US" altLang="zh-CN" b="1" dirty="0">
                <a:latin typeface="宋体" panose="02010600030101010101" pitchFamily="2" charset="-122"/>
                <a:ea typeface="宋体" panose="02010600030101010101" pitchFamily="2" charset="-122"/>
              </a:rPr>
              <a:t>00∈</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001</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lgn="just">
              <a:buNone/>
            </a:pPr>
            <a:r>
              <a:rPr lang="zh-CN" altLang="en-US" b="1" dirty="0">
                <a:latin typeface="宋体" panose="02010600030101010101" pitchFamily="2" charset="-122"/>
                <a:ea typeface="宋体" panose="02010600030101010101" pitchFamily="2" charset="-122"/>
              </a:rPr>
              <a:t>取</a:t>
            </a:r>
            <a:r>
              <a:rPr lang="zh-CN" altLang="en-US" b="1" dirty="0">
                <a:latin typeface="Times New Roman" panose="02020603050405020304" charset="0"/>
                <a:ea typeface="黑体" panose="02010609060101010101" pitchFamily="2" charset="-122"/>
              </a:rPr>
              <a:t>特殊的</a:t>
            </a:r>
            <a:r>
              <a:rPr lang="zh-CN" altLang="en-US" b="1" dirty="0">
                <a:latin typeface="宋体" panose="02010600030101010101" pitchFamily="2" charset="-122"/>
                <a:ea typeface="宋体" panose="02010600030101010101" pitchFamily="2" charset="-122"/>
              </a:rPr>
              <a:t>字符串</a:t>
            </a:r>
            <a:r>
              <a:rPr lang="en-US" altLang="zh-CN" b="1" dirty="0">
                <a:latin typeface="Times New Roman" panose="02020603050405020304" charset="0"/>
                <a:ea typeface="宋体" panose="02010600030101010101" pitchFamily="2" charset="-122"/>
              </a:rPr>
              <a:t>1</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001</a:t>
            </a:r>
            <a:r>
              <a:rPr lang="en-US" altLang="zh-CN" b="1" dirty="0">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，但</a:t>
            </a:r>
            <a:r>
              <a:rPr lang="en-US" altLang="zh-CN" b="1" dirty="0">
                <a:latin typeface="Times New Roman" panose="02020603050405020304" charset="0"/>
                <a:ea typeface="宋体" panose="02010600030101010101" pitchFamily="2" charset="-122"/>
              </a:rPr>
              <a:t>0011</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。所以，根据</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不能被“合并”到一个等价类中。</a:t>
            </a:r>
            <a:endParaRPr lang="zh-CN" altLang="en-US" b="1" dirty="0">
              <a:latin typeface="Times New Roman" panose="02020603050405020304" charset="0"/>
              <a:ea typeface="宋体" panose="02010600030101010101" pitchFamily="2" charset="-122"/>
            </a:endParaRPr>
          </a:p>
          <a:p>
            <a:pPr>
              <a:buNone/>
            </a:pPr>
            <a:r>
              <a:rPr lang="zh-CN" altLang="en-US" b="1" dirty="0">
                <a:latin typeface="宋体" panose="02010600030101010101" pitchFamily="2" charset="-122"/>
                <a:ea typeface="宋体" panose="02010600030101010101" pitchFamily="2" charset="-122"/>
              </a:rPr>
              <a:t>类似地，根据</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3</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4</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5</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也都不能被“合并”到</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的句子所在的等价类中。</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54</a:t>
            </a:fld>
            <a:endParaRPr lang="zh-C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7666" name="标题 49766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7667" name="文本占位符 497666"/>
          <p:cNvSpPr>
            <a:spLocks noGrp="1"/>
          </p:cNvSpPr>
          <p:nvPr>
            <p:ph type="body" idx="1"/>
          </p:nvPr>
        </p:nvSpPr>
        <p:spPr/>
        <p:txBody>
          <a:bodyPr/>
          <a:lstStyle/>
          <a:p>
            <a:pPr algn="just">
              <a:buNone/>
            </a:pPr>
            <a:r>
              <a:rPr lang="en-US" altLang="zh-CN" b="1" dirty="0">
                <a:latin typeface="宋体" panose="02010600030101010101" pitchFamily="2" charset="-122"/>
                <a:ea typeface="宋体" panose="02010600030101010101" pitchFamily="2" charset="-122"/>
              </a:rPr>
              <a:t>⑶ </a:t>
            </a:r>
            <a:r>
              <a:rPr lang="zh-CN" altLang="en-US" b="1" dirty="0">
                <a:latin typeface="宋体" panose="02010600030101010101" pitchFamily="2" charset="-122"/>
                <a:ea typeface="宋体" panose="02010600030101010101" pitchFamily="2" charset="-122"/>
              </a:rPr>
              <a:t>取</a:t>
            </a:r>
            <a:r>
              <a:rPr lang="en-US" altLang="zh-CN" b="1" dirty="0">
                <a:latin typeface="宋体" panose="02010600030101010101" pitchFamily="2" charset="-122"/>
                <a:ea typeface="宋体" panose="02010600030101010101" pitchFamily="2" charset="-122"/>
              </a:rPr>
              <a:t>001∈</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01</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3</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buNone/>
            </a:pPr>
            <a:r>
              <a:rPr lang="zh-CN" altLang="en-US" b="1" dirty="0">
                <a:latin typeface="宋体" panose="02010600030101010101" pitchFamily="2" charset="-122"/>
                <a:ea typeface="宋体" panose="02010600030101010101" pitchFamily="2" charset="-122"/>
              </a:rPr>
              <a:t>对于</a:t>
            </a:r>
            <a:r>
              <a:rPr lang="zh-CN" altLang="en-US" b="1" dirty="0">
                <a:ea typeface="黑体" panose="02010609060101010101" pitchFamily="2" charset="-122"/>
              </a:rPr>
              <a:t>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要么不含</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，要么含有</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不含</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001</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01x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含有</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001</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01x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。这就是说，对于任意的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001x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01x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。即按照</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001</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01</a:t>
            </a:r>
            <a:r>
              <a:rPr lang="zh-CN" altLang="en-US" b="1" dirty="0">
                <a:latin typeface="宋体" panose="02010600030101010101" pitchFamily="2" charset="-122"/>
                <a:ea typeface="宋体" panose="02010600030101010101" pitchFamily="2" charset="-122"/>
              </a:rPr>
              <a:t>属于</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的同一个等价类中。从而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3</a:t>
            </a: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被包含在</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55</a:t>
            </a:fld>
            <a:endParaRPr lang="zh-C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8690" name="标题 49868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8691" name="文本占位符 498690"/>
          <p:cNvSpPr>
            <a:spLocks noGrp="1"/>
          </p:cNvSpPr>
          <p:nvPr>
            <p:ph type="body" idx="1"/>
          </p:nvPr>
        </p:nvSpPr>
        <p:spPr/>
        <p:txBody>
          <a:bodyPr/>
          <a:lstStyle/>
          <a:p>
            <a:pPr algn="just">
              <a:buNone/>
            </a:pPr>
            <a:r>
              <a:rPr lang="en-US" altLang="zh-CN" b="1" dirty="0">
                <a:latin typeface="宋体" panose="02010600030101010101" pitchFamily="2" charset="-122"/>
                <a:ea typeface="宋体" panose="02010600030101010101" pitchFamily="2" charset="-122"/>
              </a:rPr>
              <a:t>⑷ </a:t>
            </a:r>
            <a:r>
              <a:rPr lang="zh-CN" altLang="en-US" b="1" dirty="0">
                <a:latin typeface="宋体" panose="02010600030101010101" pitchFamily="2" charset="-122"/>
                <a:ea typeface="宋体" panose="02010600030101010101" pitchFamily="2" charset="-122"/>
              </a:rPr>
              <a:t>取</a:t>
            </a:r>
            <a:r>
              <a:rPr lang="en-US" altLang="zh-CN" b="1" dirty="0">
                <a:latin typeface="宋体" panose="02010600030101010101" pitchFamily="2" charset="-122"/>
                <a:ea typeface="宋体" panose="02010600030101010101" pitchFamily="2" charset="-122"/>
              </a:rPr>
              <a:t>1∈</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10</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4</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buNone/>
            </a:pPr>
            <a:r>
              <a:rPr lang="zh-CN" altLang="en-US" b="1" dirty="0">
                <a:latin typeface="宋体" panose="02010600030101010101" pitchFamily="2" charset="-122"/>
                <a:ea typeface="宋体" panose="02010600030101010101" pitchFamily="2" charset="-122"/>
              </a:rPr>
              <a:t>对于</a:t>
            </a:r>
            <a:r>
              <a:rPr lang="zh-CN" altLang="en-US" b="1" dirty="0">
                <a:ea typeface="黑体" panose="02010609060101010101" pitchFamily="2" charset="-122"/>
              </a:rPr>
              <a:t>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要么不含</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，要么含有</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不含</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10x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含有</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10x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。这就是说，对于任意的</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 10x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。即按照</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10</a:t>
            </a:r>
            <a:r>
              <a:rPr lang="zh-CN" altLang="en-US" b="1" dirty="0">
                <a:latin typeface="宋体" panose="02010600030101010101" pitchFamily="2" charset="-122"/>
                <a:ea typeface="宋体" panose="02010600030101010101" pitchFamily="2" charset="-122"/>
              </a:rPr>
              <a:t>被分在</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的同一个等价类中。从而在</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4</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被包含在</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56</a:t>
            </a:fld>
            <a:endParaRPr lang="zh-CN"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714" name="标题 49971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499715" name="文本占位符 499714"/>
          <p:cNvSpPr>
            <a:spLocks noGrp="1"/>
          </p:cNvSpPr>
          <p:nvPr>
            <p:ph type="body" idx="1"/>
          </p:nvPr>
        </p:nvSpPr>
        <p:spPr>
          <a:xfrm>
            <a:off x="457200" y="1600200"/>
            <a:ext cx="8077200" cy="4724400"/>
          </a:xfrm>
        </p:spPr>
        <p:txBody>
          <a:bodyPr/>
          <a:lstStyle/>
          <a:p>
            <a:pPr algn="just">
              <a:buNone/>
            </a:pPr>
            <a:r>
              <a:rPr lang="en-US" altLang="zh-CN" b="1" dirty="0">
                <a:latin typeface="宋体" panose="02010600030101010101" pitchFamily="2" charset="-122"/>
                <a:ea typeface="宋体" panose="02010600030101010101" pitchFamily="2" charset="-122"/>
              </a:rPr>
              <a:t>⑸ </a:t>
            </a:r>
            <a:r>
              <a:rPr lang="zh-CN" altLang="en-US" b="1" dirty="0">
                <a:latin typeface="宋体" panose="02010600030101010101" pitchFamily="2" charset="-122"/>
                <a:ea typeface="宋体" panose="02010600030101010101" pitchFamily="2" charset="-122"/>
              </a:rPr>
              <a:t>取</a:t>
            </a:r>
            <a:r>
              <a:rPr lang="en-US" altLang="zh-CN" b="1" dirty="0">
                <a:latin typeface="宋体" panose="02010600030101010101" pitchFamily="2" charset="-122"/>
                <a:ea typeface="宋体" panose="02010600030101010101" pitchFamily="2" charset="-122"/>
              </a:rPr>
              <a:t>1∈</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11</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5</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a:buNone/>
            </a:pPr>
            <a:r>
              <a:rPr lang="zh-CN" altLang="en-US" b="1" dirty="0">
                <a:latin typeface="宋体" panose="02010600030101010101" pitchFamily="2" charset="-122"/>
                <a:ea typeface="宋体" panose="02010600030101010101" pitchFamily="2" charset="-122"/>
              </a:rPr>
              <a:t>注意到</a:t>
            </a:r>
            <a:r>
              <a:rPr lang="en-US" altLang="zh-CN" b="1" dirty="0">
                <a:latin typeface="Times New Roman" panose="02020603050405020304" charset="0"/>
                <a:ea typeface="宋体" panose="02010600030101010101" pitchFamily="2" charset="-122"/>
              </a:rPr>
              <a:t>1</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11</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=11</a:t>
            </a:r>
            <a:r>
              <a:rPr lang="zh-CN" altLang="en-US" b="1" dirty="0">
                <a:latin typeface="宋体" panose="02010600030101010101" pitchFamily="2" charset="-122"/>
                <a:ea typeface="宋体" panose="02010600030101010101" pitchFamily="2" charset="-122"/>
              </a:rPr>
              <a:t>；而</a:t>
            </a:r>
            <a:r>
              <a:rPr lang="en-US" altLang="zh-CN" b="1" dirty="0">
                <a:latin typeface="Times New Roman" panose="02020603050405020304" charset="0"/>
                <a:ea typeface="宋体" panose="02010600030101010101" pitchFamily="2" charset="-122"/>
              </a:rPr>
              <a:t>1</a:t>
            </a:r>
            <a:r>
              <a:rPr lang="en-US" altLang="zh-CN" b="1" dirty="0">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L(M)</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11</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。即</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和</a:t>
            </a:r>
            <a:r>
              <a:rPr lang="en-US" altLang="zh-CN" b="1" dirty="0">
                <a:latin typeface="Times New Roman" panose="02020603050405020304" charset="0"/>
                <a:ea typeface="宋体" panose="02010600030101010101" pitchFamily="2" charset="-122"/>
              </a:rPr>
              <a:t>11</a:t>
            </a:r>
            <a:r>
              <a:rPr lang="zh-CN" altLang="en-US" b="1" dirty="0">
                <a:latin typeface="宋体" panose="02010600030101010101" pitchFamily="2" charset="-122"/>
                <a:ea typeface="宋体" panose="02010600030101010101" pitchFamily="2" charset="-122"/>
              </a:rPr>
              <a:t>不满足关系</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，所以，</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set(q</a:t>
            </a:r>
            <a:r>
              <a:rPr lang="en-US" altLang="zh-CN" b="1" baseline="-30000">
                <a:latin typeface="Times New Roman" panose="02020603050405020304" charset="0"/>
                <a:ea typeface="宋体" panose="02010600030101010101" pitchFamily="2" charset="-122"/>
              </a:rPr>
              <a:t>5</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不能被“合并”</a:t>
            </a:r>
            <a:r>
              <a:rPr lang="zh-CN" altLang="en-US" b="1">
                <a:latin typeface="宋体" panose="02010600030101010101" pitchFamily="2" charset="-122"/>
                <a:ea typeface="宋体" panose="02010600030101010101" pitchFamily="2" charset="-122"/>
              </a:rPr>
              <a:t>到</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的同一个等价类中。在这里</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baseline="3000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是一个</a:t>
            </a:r>
            <a:r>
              <a:rPr lang="zh-CN" altLang="en-US" b="1" dirty="0">
                <a:ea typeface="黑体" panose="02010609060101010101" pitchFamily="2" charset="-122"/>
              </a:rPr>
              <a:t>特殊的</a:t>
            </a:r>
            <a:r>
              <a:rPr lang="zh-CN" altLang="en-US" b="1" dirty="0">
                <a:latin typeface="宋体" panose="02010600030101010101" pitchFamily="2" charset="-122"/>
                <a:ea typeface="宋体" panose="02010600030101010101" pitchFamily="2" charset="-122"/>
              </a:rPr>
              <a:t>字符串。</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57</a:t>
            </a:fld>
            <a:endParaRPr lang="zh-C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8" name="标题 50073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endParaRPr lang="zh-CN" altLang="en-US" b="1">
              <a:ea typeface="黑体" panose="02010609060101010101" pitchFamily="2" charset="-122"/>
            </a:endParaRPr>
          </a:p>
        </p:txBody>
      </p:sp>
      <p:sp>
        <p:nvSpPr>
          <p:cNvPr id="500739" name="文本占位符 500738"/>
          <p:cNvSpPr>
            <a:spLocks noGrp="1"/>
          </p:cNvSpPr>
          <p:nvPr>
            <p:ph type="body" idx="1"/>
          </p:nvPr>
        </p:nvSpPr>
        <p:spPr>
          <a:xfrm>
            <a:off x="457200" y="1600200"/>
            <a:ext cx="8229600" cy="2971800"/>
          </a:xfrm>
        </p:spPr>
        <p:txBody>
          <a:bodyPr/>
          <a:lstStyle/>
          <a:p>
            <a:pPr>
              <a:lnSpc>
                <a:spcPct val="90000"/>
              </a:lnSpc>
              <a:buNone/>
            </a:pPr>
            <a:r>
              <a:rPr lang="en-US" altLang="zh-CN" sz="2800" b="1" dirty="0">
                <a:latin typeface="宋体" panose="02010600030101010101" pitchFamily="2" charset="-122"/>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L(M)</a:t>
            </a:r>
            <a:r>
              <a:rPr lang="en-US" altLang="zh-CN" sz="2800" b="1">
                <a:latin typeface="Times New Roman" panose="02020603050405020304" charset="0"/>
                <a:ea typeface="宋体" panose="02010600030101010101" pitchFamily="2" charset="-122"/>
              </a:rPr>
              <a:t>={ set(q</a:t>
            </a:r>
            <a:r>
              <a:rPr lang="en-US" altLang="zh-CN" sz="2800" b="1" baseline="-30000">
                <a:latin typeface="Times New Roman" panose="02020603050405020304" charset="0"/>
                <a:ea typeface="宋体" panose="02010600030101010101" pitchFamily="2" charset="-122"/>
              </a:rPr>
              <a:t>0</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1</a:t>
            </a:r>
            <a:r>
              <a:rPr lang="en-US" altLang="zh-CN" sz="2800" b="1">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2</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3</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4</a:t>
            </a:r>
            <a:r>
              <a:rPr lang="en-US" altLang="zh-CN" sz="2800" b="1">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5</a:t>
            </a:r>
            <a:r>
              <a:rPr lang="en-US" altLang="zh-CN" sz="2800" b="1">
                <a:latin typeface="Times New Roman" panose="02020603050405020304" charset="0"/>
                <a:ea typeface="宋体" panose="02010600030101010101" pitchFamily="2" charset="-122"/>
              </a:rPr>
              <a:t>)}</a:t>
            </a:r>
            <a:r>
              <a:rPr lang="en-US" altLang="zh-CN" sz="2800" b="1" dirty="0">
                <a:ea typeface="宋体" panose="02010600030101010101" pitchFamily="2" charset="-122"/>
              </a:rPr>
              <a:t> </a:t>
            </a:r>
          </a:p>
          <a:p>
            <a:pPr algn="just">
              <a:lnSpc>
                <a:spcPct val="90000"/>
              </a:lnSpc>
              <a:buNone/>
            </a:pPr>
            <a:r>
              <a:rPr lang="zh-CN" altLang="en-US" sz="2800" b="1" dirty="0">
                <a:latin typeface="宋体" panose="02010600030101010101" pitchFamily="2" charset="-122"/>
                <a:ea typeface="宋体" panose="02010600030101010101" pitchFamily="2" charset="-122"/>
              </a:rPr>
              <a:t>不含</a:t>
            </a:r>
            <a:r>
              <a:rPr lang="en-US" altLang="zh-CN" sz="2800" b="1" dirty="0">
                <a:latin typeface="Times New Roman" panose="02020603050405020304" charset="0"/>
                <a:ea typeface="宋体" panose="02010600030101010101" pitchFamily="2" charset="-122"/>
              </a:rPr>
              <a:t>1</a:t>
            </a:r>
            <a:r>
              <a:rPr lang="zh-CN" altLang="en-US" sz="2800" b="1"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[0]= </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0</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1</a:t>
            </a:r>
            <a:r>
              <a:rPr lang="en-US" altLang="zh-CN" sz="2800" b="1">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buNone/>
            </a:pPr>
            <a:r>
              <a:rPr lang="zh-CN" altLang="en-US" sz="2800" b="1" dirty="0">
                <a:latin typeface="宋体" panose="02010600030101010101" pitchFamily="2" charset="-122"/>
                <a:ea typeface="宋体" panose="02010600030101010101" pitchFamily="2" charset="-122"/>
              </a:rPr>
              <a:t>含一个</a:t>
            </a:r>
            <a:r>
              <a:rPr lang="en-US" altLang="zh-CN" sz="2800" b="1" dirty="0">
                <a:latin typeface="Times New Roman" panose="02020603050405020304"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[1]= </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2</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3</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4</a:t>
            </a:r>
            <a:r>
              <a:rPr lang="en-US" altLang="zh-CN" sz="2800" b="1">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nSpc>
                <a:spcPct val="90000"/>
              </a:lnSpc>
              <a:buNone/>
            </a:pPr>
            <a:r>
              <a:rPr lang="zh-CN" altLang="en-US" sz="2800" b="1" dirty="0">
                <a:latin typeface="宋体" panose="02010600030101010101" pitchFamily="2" charset="-122"/>
                <a:ea typeface="宋体" panose="02010600030101010101" pitchFamily="2" charset="-122"/>
              </a:rPr>
              <a:t>含多个</a:t>
            </a:r>
            <a:r>
              <a:rPr lang="en-US" altLang="zh-CN" sz="2800" b="1" dirty="0">
                <a:latin typeface="Times New Roman" panose="02020603050405020304"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a:t>
            </a:r>
            <a:r>
              <a:rPr lang="en-US" altLang="zh-CN" sz="2800" b="1" dirty="0">
                <a:latin typeface="Times New Roman" panose="02020603050405020304" charset="0"/>
                <a:ea typeface="宋体" panose="02010600030101010101" pitchFamily="2" charset="-122"/>
              </a:rPr>
              <a:t>[11]= </a:t>
            </a:r>
            <a:r>
              <a:rPr lang="en-US" altLang="zh-CN" sz="2800" b="1">
                <a:latin typeface="Times New Roman" panose="02020603050405020304" charset="0"/>
                <a:ea typeface="宋体" panose="02010600030101010101" pitchFamily="2" charset="-122"/>
              </a:rPr>
              <a:t>set(q</a:t>
            </a:r>
            <a:r>
              <a:rPr lang="en-US" altLang="zh-CN" sz="2800" b="1" baseline="-30000">
                <a:latin typeface="Times New Roman" panose="02020603050405020304" charset="0"/>
                <a:ea typeface="宋体" panose="02010600030101010101" pitchFamily="2" charset="-122"/>
              </a:rPr>
              <a:t>5</a:t>
            </a:r>
            <a:r>
              <a:rPr lang="en-US" altLang="zh-CN" sz="2800" b="1">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10</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1(0+1)</a:t>
            </a:r>
            <a:r>
              <a:rPr lang="en-US" altLang="zh-CN" sz="2800" b="1" baseline="30000">
                <a:latin typeface="Times New Roman" panose="02020603050405020304" charset="0"/>
                <a:ea typeface="宋体" panose="02010600030101010101" pitchFamily="2" charset="-122"/>
              </a:rPr>
              <a:t>* </a:t>
            </a:r>
            <a:r>
              <a:rPr lang="zh-CN" altLang="en-US" sz="2800" b="1">
                <a:latin typeface="宋体" panose="02010600030101010101" pitchFamily="2" charset="-122"/>
                <a:ea typeface="宋体" panose="02010600030101010101" pitchFamily="2" charset="-122"/>
              </a:rPr>
              <a:t>。</a:t>
            </a:r>
            <a:r>
              <a:rPr lang="zh-CN" altLang="en-US" sz="2800" b="1">
                <a:ea typeface="宋体" panose="02010600030101010101" pitchFamily="2" charset="-122"/>
              </a:rPr>
              <a:t> </a:t>
            </a:r>
          </a:p>
          <a:p>
            <a:pPr>
              <a:lnSpc>
                <a:spcPct val="90000"/>
              </a:lnSpc>
              <a:buNone/>
            </a:pPr>
            <a:r>
              <a:rPr lang="zh-CN" altLang="en-US" sz="2800" b="1">
                <a:ea typeface="宋体" panose="02010600030101010101" pitchFamily="2" charset="-122"/>
              </a:rPr>
              <a:t> </a:t>
            </a:r>
          </a:p>
        </p:txBody>
      </p:sp>
      <p:pic>
        <p:nvPicPr>
          <p:cNvPr id="500740" name="图片 500739" descr="C:\形式语言\教参\tu\xs64.tif"/>
          <p:cNvPicPr>
            <a:picLocks noChangeAspect="1"/>
          </p:cNvPicPr>
          <p:nvPr/>
        </p:nvPicPr>
        <p:blipFill>
          <a:blip r:embed="rId2" cstate="print"/>
          <a:stretch>
            <a:fillRect/>
          </a:stretch>
        </p:blipFill>
        <p:spPr>
          <a:xfrm>
            <a:off x="1676400" y="4724400"/>
            <a:ext cx="6019800" cy="1520825"/>
          </a:xfrm>
          <a:prstGeom prst="rect">
            <a:avLst/>
          </a:prstGeom>
          <a:noFill/>
          <a:ln w="9525">
            <a:noFill/>
          </a:ln>
        </p:spPr>
      </p:pic>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58</a:t>
            </a:fld>
            <a:endParaRPr lang="zh-C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标题 50176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endParaRPr lang="zh-CN" altLang="en-US">
              <a:ea typeface="宋体" panose="02010600030101010101" pitchFamily="2" charset="-122"/>
            </a:endParaRPr>
          </a:p>
        </p:txBody>
      </p:sp>
      <p:sp>
        <p:nvSpPr>
          <p:cNvPr id="501763" name="文本占位符 501762"/>
          <p:cNvSpPr>
            <a:spLocks noGrp="1"/>
          </p:cNvSpPr>
          <p:nvPr>
            <p:ph type="body" idx="1"/>
          </p:nvPr>
        </p:nvSpPr>
        <p:spPr/>
        <p:txBody>
          <a:bodyPr/>
          <a:lstStyle/>
          <a:p>
            <a:pPr>
              <a:spcBef>
                <a:spcPct val="80000"/>
              </a:spcBef>
              <a:buNone/>
            </a:pPr>
            <a:r>
              <a:rPr lang="zh-CN" altLang="en-US" b="1" dirty="0">
                <a:ea typeface="黑体" panose="02010609060101010101" pitchFamily="2" charset="-122"/>
              </a:rPr>
              <a:t>定理</a:t>
            </a:r>
            <a:r>
              <a:rPr lang="en-US" altLang="zh-CN" b="1" dirty="0">
                <a:ea typeface="黑体" panose="02010609060101010101" pitchFamily="2" charset="-122"/>
              </a:rPr>
              <a:t>5-1</a:t>
            </a:r>
            <a:r>
              <a:rPr lang="en-US" altLang="zh-CN" b="1" dirty="0" err="1">
                <a:ea typeface="黑体" panose="02010609060101010101" pitchFamily="2" charset="-122"/>
              </a:rPr>
              <a:t> (Myhill-Nerode</a:t>
            </a:r>
            <a:r>
              <a:rPr lang="zh-CN" altLang="en-US" b="1" dirty="0">
                <a:ea typeface="黑体" panose="02010609060101010101" pitchFamily="2" charset="-122"/>
              </a:rPr>
              <a:t>定理</a:t>
            </a:r>
            <a:r>
              <a:rPr lang="en-US" altLang="zh-CN" b="1" dirty="0">
                <a:ea typeface="黑体" panose="02010609060101010101" pitchFamily="2" charset="-122"/>
              </a:rPr>
              <a:t>)</a:t>
            </a:r>
            <a:r>
              <a:rPr lang="zh-CN" altLang="en-US" b="1" dirty="0">
                <a:latin typeface="宋体" panose="02010600030101010101" pitchFamily="2" charset="-122"/>
                <a:ea typeface="宋体" panose="02010600030101010101" pitchFamily="2" charset="-122"/>
              </a:rPr>
              <a:t>如下三个命题等价：</a:t>
            </a:r>
            <a:r>
              <a:rPr lang="zh-CN" altLang="en-US" b="1" dirty="0">
                <a:ea typeface="宋体" panose="02010600030101010101" pitchFamily="2" charset="-122"/>
              </a:rPr>
              <a:t> </a:t>
            </a:r>
          </a:p>
          <a:p>
            <a:pPr lvl="1" algn="just">
              <a:spcBef>
                <a:spcPct val="80000"/>
              </a:spcBef>
              <a:buNone/>
            </a:pPr>
            <a:r>
              <a:rPr lang="en-US" altLang="zh-CN" sz="3200" b="1" dirty="0">
                <a:latin typeface="宋体" panose="02010600030101010101" pitchFamily="2" charset="-122"/>
                <a:ea typeface="宋体" panose="02010600030101010101" pitchFamily="2" charset="-122"/>
              </a:rPr>
              <a:t>⑴</a:t>
            </a:r>
            <a:r>
              <a:rPr lang="en-US" altLang="zh-CN" sz="3200" b="1" dirty="0">
                <a:latin typeface="Times New Roman" panose="02020603050405020304" charset="0"/>
                <a:ea typeface="宋体" panose="02010600030101010101" pitchFamily="2" charset="-122"/>
              </a:rPr>
              <a:t> </a:t>
            </a:r>
            <a:r>
              <a:rPr lang="en-US" altLang="zh-CN" sz="3200" b="1">
                <a:latin typeface="Times New Roman" panose="02020603050405020304" charset="0"/>
                <a:ea typeface="宋体" panose="02010600030101010101" pitchFamily="2" charset="-122"/>
              </a:rPr>
              <a:t>L</a:t>
            </a:r>
            <a:r>
              <a:rPr lang="en-US" altLang="zh-CN" sz="3200" b="1">
                <a:latin typeface="Times New Roman" panose="02020603050405020304" charset="0"/>
                <a:ea typeface="Times New Roman" panose="02020603050405020304" charset="0"/>
                <a:sym typeface="Symbol" panose="05050102010706020507" pitchFamily="18" charset="2"/>
              </a:rPr>
              <a:t></a:t>
            </a:r>
            <a:r>
              <a:rPr lang="en-US" altLang="zh-CN" sz="3200" b="1">
                <a:latin typeface="宋体" panose="02010600030101010101" pitchFamily="2" charset="-122"/>
                <a:ea typeface="宋体" panose="02010600030101010101" pitchFamily="2" charset="-122"/>
              </a:rPr>
              <a:t>∑</a:t>
            </a:r>
            <a:r>
              <a:rPr lang="en-US" altLang="zh-CN" sz="3200" b="1" baseline="30000">
                <a:latin typeface="Times New Roman" panose="02020603050405020304"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是</a:t>
            </a:r>
            <a:r>
              <a:rPr lang="zh-CN" altLang="en-US" sz="3200" b="1" dirty="0">
                <a:latin typeface="Times New Roman" panose="02020603050405020304" charset="0"/>
                <a:ea typeface="宋体" panose="02010600030101010101" pitchFamily="2" charset="-122"/>
              </a:rPr>
              <a:t> </a:t>
            </a:r>
            <a:r>
              <a:rPr lang="en-US" altLang="zh-CN" sz="3200" b="1">
                <a:latin typeface="Times New Roman" panose="02020603050405020304" charset="0"/>
                <a:ea typeface="宋体" panose="02010600030101010101" pitchFamily="2" charset="-122"/>
              </a:rPr>
              <a:t>RL </a:t>
            </a:r>
            <a:r>
              <a:rPr lang="zh-CN" altLang="en-US" sz="3200" b="1">
                <a:latin typeface="宋体" panose="02010600030101010101" pitchFamily="2" charset="-122"/>
                <a:ea typeface="宋体" panose="02010600030101010101" pitchFamily="2" charset="-122"/>
              </a:rPr>
              <a:t>；</a:t>
            </a:r>
            <a:endParaRPr lang="zh-CN" altLang="en-US" sz="3200" b="1">
              <a:latin typeface="Times New Roman" panose="02020603050405020304" charset="0"/>
              <a:ea typeface="宋体" panose="02010600030101010101" pitchFamily="2" charset="-122"/>
            </a:endParaRPr>
          </a:p>
          <a:p>
            <a:pPr lvl="1" algn="just">
              <a:spcBef>
                <a:spcPct val="80000"/>
              </a:spcBef>
              <a:buNone/>
            </a:pPr>
            <a:r>
              <a:rPr lang="en-US" altLang="zh-CN" sz="3200" b="1">
                <a:latin typeface="宋体" panose="02010600030101010101" pitchFamily="2" charset="-122"/>
                <a:ea typeface="宋体" panose="02010600030101010101" pitchFamily="2" charset="-122"/>
              </a:rPr>
              <a:t>⑵</a:t>
            </a:r>
            <a:r>
              <a:rPr lang="en-US" altLang="zh-CN" sz="3200" b="1">
                <a:latin typeface="Times New Roman" panose="02020603050405020304" charset="0"/>
                <a:ea typeface="宋体" panose="02010600030101010101" pitchFamily="2" charset="-122"/>
              </a:rPr>
              <a:t> L</a:t>
            </a:r>
            <a:r>
              <a:rPr lang="zh-CN" altLang="en-US" sz="3200" b="1" dirty="0">
                <a:latin typeface="宋体" panose="02010600030101010101" pitchFamily="2" charset="-122"/>
                <a:ea typeface="宋体" panose="02010600030101010101" pitchFamily="2" charset="-122"/>
              </a:rPr>
              <a:t>是</a:t>
            </a:r>
            <a:r>
              <a:rPr lang="en-US" altLang="zh-CN" sz="3200" b="1" dirty="0">
                <a:latin typeface="宋体" panose="02010600030101010101" pitchFamily="2" charset="-122"/>
                <a:ea typeface="宋体" panose="02010600030101010101" pitchFamily="2" charset="-122"/>
              </a:rPr>
              <a:t>∑</a:t>
            </a:r>
            <a:r>
              <a:rPr lang="en-US" altLang="zh-CN" sz="3200" b="1" baseline="30000" dirty="0">
                <a:latin typeface="Times New Roman" panose="02020603050405020304" charset="0"/>
                <a:ea typeface="宋体" panose="02010600030101010101" pitchFamily="2" charset="-122"/>
              </a:rPr>
              <a:t>*</a:t>
            </a:r>
            <a:r>
              <a:rPr lang="zh-CN" altLang="en-US" sz="3200" b="1" dirty="0">
                <a:latin typeface="宋体" panose="02010600030101010101" pitchFamily="2" charset="-122"/>
                <a:ea typeface="宋体" panose="02010600030101010101" pitchFamily="2" charset="-122"/>
              </a:rPr>
              <a:t>上的某一个具有有穷指数的右不变等价关系</a:t>
            </a:r>
            <a:r>
              <a:rPr lang="en-US" altLang="zh-CN" sz="3200" b="1">
                <a:latin typeface="Times New Roman" panose="02020603050405020304" charset="0"/>
                <a:ea typeface="宋体" panose="02010600030101010101" pitchFamily="2" charset="-122"/>
              </a:rPr>
              <a:t>R</a:t>
            </a:r>
            <a:r>
              <a:rPr lang="zh-CN" altLang="en-US" sz="3200" b="1" dirty="0">
                <a:latin typeface="宋体" panose="02010600030101010101" pitchFamily="2" charset="-122"/>
                <a:ea typeface="宋体" panose="02010600030101010101" pitchFamily="2" charset="-122"/>
              </a:rPr>
              <a:t>的某些等价类的并；</a:t>
            </a:r>
          </a:p>
          <a:p>
            <a:pPr lvl="1" algn="just">
              <a:spcBef>
                <a:spcPct val="80000"/>
              </a:spcBef>
              <a:buNone/>
            </a:pPr>
            <a:r>
              <a:rPr lang="en-US" altLang="zh-CN" sz="3200" b="1" dirty="0">
                <a:latin typeface="宋体" panose="02010600030101010101" pitchFamily="2" charset="-122"/>
                <a:ea typeface="宋体" panose="02010600030101010101" pitchFamily="2" charset="-122"/>
              </a:rPr>
              <a:t>⑶</a:t>
            </a:r>
            <a:r>
              <a:rPr lang="en-US" altLang="zh-CN" sz="3200" b="1" dirty="0">
                <a:latin typeface="Times New Roman" panose="02020603050405020304" charset="0"/>
                <a:ea typeface="宋体" panose="02010600030101010101" pitchFamily="2" charset="-122"/>
              </a:rPr>
              <a:t> </a:t>
            </a:r>
            <a:r>
              <a:rPr lang="en-US" altLang="zh-CN" sz="3200" b="1">
                <a:latin typeface="Times New Roman" panose="02020603050405020304" charset="0"/>
                <a:ea typeface="宋体" panose="02010600030101010101" pitchFamily="2" charset="-122"/>
              </a:rPr>
              <a:t>R</a:t>
            </a:r>
            <a:r>
              <a:rPr lang="en-US" altLang="zh-CN" sz="3200" b="1" baseline="-30000">
                <a:latin typeface="Times New Roman" panose="02020603050405020304" charset="0"/>
                <a:ea typeface="宋体" panose="02010600030101010101" pitchFamily="2" charset="-122"/>
              </a:rPr>
              <a:t>L</a:t>
            </a:r>
            <a:r>
              <a:rPr lang="zh-CN" altLang="en-US" sz="3200" b="1" dirty="0">
                <a:latin typeface="宋体" panose="02010600030101010101" pitchFamily="2" charset="-122"/>
                <a:ea typeface="宋体" panose="02010600030101010101" pitchFamily="2" charset="-122"/>
              </a:rPr>
              <a:t>具有有穷指数。</a:t>
            </a:r>
            <a:endParaRPr lang="zh-CN" altLang="en-US" sz="3200" b="1">
              <a:latin typeface="宋体" panose="02010600030101010101" pitchFamily="2" charset="-122"/>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59</a:t>
            </a:fld>
            <a:endParaRPr lang="zh-C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22529"/>
          <p:cNvSpPr>
            <a:spLocks noGrp="1"/>
          </p:cNvSpPr>
          <p:nvPr>
            <p:ph type="title"/>
          </p:nvPr>
        </p:nvSpPr>
        <p:spPr>
          <a:xfrm>
            <a:off x="685800" y="304800"/>
            <a:ext cx="7772400" cy="1143000"/>
          </a:xfrm>
        </p:spPr>
        <p:txBody>
          <a:bodyPr anchor="ctr"/>
          <a:lstStyle/>
          <a:p>
            <a:r>
              <a:rPr lang="en-US" altLang="zh-CN">
                <a:solidFill>
                  <a:srgbClr val="33CC33"/>
                </a:solidFill>
              </a:rPr>
              <a:t>Example</a:t>
            </a:r>
            <a:r>
              <a:rPr lang="en-US" altLang="zh-CN"/>
              <a:t>: Product DFA for Difference</a:t>
            </a:r>
          </a:p>
        </p:txBody>
      </p:sp>
      <p:sp>
        <p:nvSpPr>
          <p:cNvPr id="22531" name="椭圆 22530"/>
          <p:cNvSpPr/>
          <p:nvPr/>
        </p:nvSpPr>
        <p:spPr>
          <a:xfrm>
            <a:off x="1600200" y="2209800"/>
            <a:ext cx="457200" cy="457200"/>
          </a:xfrm>
          <a:prstGeom prst="ellipse">
            <a:avLst/>
          </a:prstGeom>
          <a:solidFill>
            <a:srgbClr val="FFCC99">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a:t>
            </a:r>
          </a:p>
        </p:txBody>
      </p:sp>
      <p:sp>
        <p:nvSpPr>
          <p:cNvPr id="22532" name="椭圆 22531"/>
          <p:cNvSpPr/>
          <p:nvPr/>
        </p:nvSpPr>
        <p:spPr>
          <a:xfrm>
            <a:off x="1600200" y="4419600"/>
            <a:ext cx="457200" cy="457200"/>
          </a:xfrm>
          <a:prstGeom prst="ellipse">
            <a:avLst/>
          </a:prstGeom>
          <a:solidFill>
            <a:srgbClr val="CC99FF">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C</a:t>
            </a:r>
          </a:p>
        </p:txBody>
      </p:sp>
      <p:sp>
        <p:nvSpPr>
          <p:cNvPr id="22533" name="椭圆 22532"/>
          <p:cNvSpPr/>
          <p:nvPr/>
        </p:nvSpPr>
        <p:spPr>
          <a:xfrm>
            <a:off x="3048000" y="2209800"/>
            <a:ext cx="457200" cy="457200"/>
          </a:xfrm>
          <a:prstGeom prst="ellipse">
            <a:avLst/>
          </a:prstGeom>
          <a:solidFill>
            <a:srgbClr val="FFCC99">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a:t>
            </a:r>
          </a:p>
        </p:txBody>
      </p:sp>
      <p:sp>
        <p:nvSpPr>
          <p:cNvPr id="22534" name="椭圆 22533"/>
          <p:cNvSpPr/>
          <p:nvPr/>
        </p:nvSpPr>
        <p:spPr>
          <a:xfrm>
            <a:off x="3048000" y="4419600"/>
            <a:ext cx="457200" cy="457200"/>
          </a:xfrm>
          <a:prstGeom prst="ellipse">
            <a:avLst/>
          </a:prstGeom>
          <a:solidFill>
            <a:srgbClr val="CC99FF">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D</a:t>
            </a:r>
          </a:p>
        </p:txBody>
      </p:sp>
      <p:sp>
        <p:nvSpPr>
          <p:cNvPr id="22535" name="椭圆 22534"/>
          <p:cNvSpPr/>
          <p:nvPr/>
        </p:nvSpPr>
        <p:spPr>
          <a:xfrm>
            <a:off x="1524000" y="4343400"/>
            <a:ext cx="609600" cy="6096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2536" name="椭圆 22535"/>
          <p:cNvSpPr/>
          <p:nvPr/>
        </p:nvSpPr>
        <p:spPr>
          <a:xfrm>
            <a:off x="2971800" y="2133600"/>
            <a:ext cx="609600" cy="6096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2537" name="直接连接符 22536"/>
          <p:cNvSpPr/>
          <p:nvPr/>
        </p:nvSpPr>
        <p:spPr>
          <a:xfrm>
            <a:off x="2057400" y="2438400"/>
            <a:ext cx="914400" cy="0"/>
          </a:xfrm>
          <a:prstGeom prst="line">
            <a:avLst/>
          </a:prstGeom>
          <a:ln w="9525" cap="flat" cmpd="sng">
            <a:solidFill>
              <a:schemeClr val="tx1"/>
            </a:solidFill>
            <a:prstDash val="solid"/>
            <a:headEnd type="none" w="med" len="med"/>
            <a:tailEnd type="triangle" w="med" len="med"/>
          </a:ln>
        </p:spPr>
      </p:sp>
      <p:cxnSp>
        <p:nvCxnSpPr>
          <p:cNvPr id="22538" name="曲线连接符 22537"/>
          <p:cNvCxnSpPr/>
          <p:nvPr/>
        </p:nvCxnSpPr>
        <p:spPr>
          <a:xfrm rot="16200000" flipH="1" flipV="1">
            <a:off x="1836738" y="212407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cxnSp>
        <p:nvCxnSpPr>
          <p:cNvPr id="22539" name="曲线连接符 22538"/>
          <p:cNvCxnSpPr>
            <a:stCxn id="22536" idx="3"/>
            <a:endCxn id="22531" idx="5"/>
          </p:cNvCxnSpPr>
          <p:nvPr/>
        </p:nvCxnSpPr>
        <p:spPr>
          <a:xfrm rot="-5400000" flipV="1">
            <a:off x="2498725" y="2092325"/>
            <a:ext cx="53975" cy="1069975"/>
          </a:xfrm>
          <a:prstGeom prst="curvedConnector3">
            <a:avLst>
              <a:gd name="adj1" fmla="val -588236"/>
            </a:avLst>
          </a:prstGeom>
          <a:ln w="9525" cap="flat" cmpd="sng">
            <a:solidFill>
              <a:schemeClr val="tx1"/>
            </a:solidFill>
            <a:prstDash val="solid"/>
            <a:headEnd type="none" w="med" len="med"/>
            <a:tailEnd type="triangle" w="med" len="med"/>
          </a:ln>
        </p:spPr>
      </p:cxnSp>
      <p:sp>
        <p:nvSpPr>
          <p:cNvPr id="22540" name="文本框 22539"/>
          <p:cNvSpPr txBox="1"/>
          <p:nvPr/>
        </p:nvSpPr>
        <p:spPr>
          <a:xfrm>
            <a:off x="1371600" y="1600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41" name="文本框 22540"/>
          <p:cNvSpPr txBox="1"/>
          <p:nvPr/>
        </p:nvSpPr>
        <p:spPr>
          <a:xfrm>
            <a:off x="2362200" y="1981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42" name="文本框 22541"/>
          <p:cNvSpPr txBox="1"/>
          <p:nvPr/>
        </p:nvSpPr>
        <p:spPr>
          <a:xfrm>
            <a:off x="2209800" y="2895600"/>
            <a:ext cx="704850"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0, 1</a:t>
            </a:r>
          </a:p>
        </p:txBody>
      </p:sp>
      <p:sp>
        <p:nvSpPr>
          <p:cNvPr id="22543" name="直接连接符 22542"/>
          <p:cNvSpPr/>
          <p:nvPr/>
        </p:nvSpPr>
        <p:spPr>
          <a:xfrm>
            <a:off x="1219200" y="2438400"/>
            <a:ext cx="381000" cy="0"/>
          </a:xfrm>
          <a:prstGeom prst="line">
            <a:avLst/>
          </a:prstGeom>
          <a:ln w="9525" cap="flat" cmpd="sng">
            <a:solidFill>
              <a:schemeClr val="tx1"/>
            </a:solidFill>
            <a:prstDash val="solid"/>
            <a:headEnd type="none" w="med" len="med"/>
            <a:tailEnd type="triangle" w="med" len="med"/>
          </a:ln>
        </p:spPr>
      </p:sp>
      <p:sp>
        <p:nvSpPr>
          <p:cNvPr id="22544" name="直接连接符 22543"/>
          <p:cNvSpPr/>
          <p:nvPr/>
        </p:nvSpPr>
        <p:spPr>
          <a:xfrm>
            <a:off x="1143000" y="4648200"/>
            <a:ext cx="381000" cy="0"/>
          </a:xfrm>
          <a:prstGeom prst="line">
            <a:avLst/>
          </a:prstGeom>
          <a:ln w="9525" cap="flat" cmpd="sng">
            <a:solidFill>
              <a:schemeClr val="tx1"/>
            </a:solidFill>
            <a:prstDash val="solid"/>
            <a:headEnd type="none" w="med" len="med"/>
            <a:tailEnd type="triangle" w="med" len="med"/>
          </a:ln>
        </p:spPr>
      </p:sp>
      <p:cxnSp>
        <p:nvCxnSpPr>
          <p:cNvPr id="22545" name="曲线连接符 22544"/>
          <p:cNvCxnSpPr/>
          <p:nvPr/>
        </p:nvCxnSpPr>
        <p:spPr>
          <a:xfrm rot="16200000" flipH="1" flipV="1">
            <a:off x="1836738" y="425767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sp>
        <p:nvSpPr>
          <p:cNvPr id="22546" name="直接连接符 22545"/>
          <p:cNvSpPr/>
          <p:nvPr/>
        </p:nvSpPr>
        <p:spPr>
          <a:xfrm>
            <a:off x="2133600" y="4648200"/>
            <a:ext cx="914400" cy="0"/>
          </a:xfrm>
          <a:prstGeom prst="line">
            <a:avLst/>
          </a:prstGeom>
          <a:ln w="9525" cap="flat" cmpd="sng">
            <a:solidFill>
              <a:schemeClr val="tx1"/>
            </a:solidFill>
            <a:prstDash val="solid"/>
            <a:headEnd type="none" w="med" len="med"/>
            <a:tailEnd type="triangle" w="med" len="med"/>
          </a:ln>
        </p:spPr>
      </p:sp>
      <p:cxnSp>
        <p:nvCxnSpPr>
          <p:cNvPr id="22547" name="曲线连接符 22546"/>
          <p:cNvCxnSpPr/>
          <p:nvPr/>
        </p:nvCxnSpPr>
        <p:spPr>
          <a:xfrm rot="16200000" flipH="1" flipV="1">
            <a:off x="3284538" y="433387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cxnSp>
        <p:nvCxnSpPr>
          <p:cNvPr id="22548" name="曲线连接符 22547"/>
          <p:cNvCxnSpPr>
            <a:stCxn id="22534" idx="3"/>
            <a:endCxn id="22535" idx="4"/>
          </p:cNvCxnSpPr>
          <p:nvPr/>
        </p:nvCxnSpPr>
        <p:spPr>
          <a:xfrm rot="5400000">
            <a:off x="2400300" y="4238625"/>
            <a:ext cx="142875" cy="1285875"/>
          </a:xfrm>
          <a:prstGeom prst="curvedConnector3">
            <a:avLst>
              <a:gd name="adj1" fmla="val 260000"/>
            </a:avLst>
          </a:prstGeom>
          <a:ln w="9525" cap="flat" cmpd="sng">
            <a:solidFill>
              <a:schemeClr val="tx1"/>
            </a:solidFill>
            <a:prstDash val="solid"/>
            <a:headEnd type="none" w="med" len="med"/>
            <a:tailEnd type="triangle" w="med" len="med"/>
          </a:ln>
        </p:spPr>
      </p:cxnSp>
      <p:sp>
        <p:nvSpPr>
          <p:cNvPr id="22549" name="文本框 22548"/>
          <p:cNvSpPr txBox="1"/>
          <p:nvPr/>
        </p:nvSpPr>
        <p:spPr>
          <a:xfrm>
            <a:off x="1371600" y="37338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50" name="文本框 22549"/>
          <p:cNvSpPr txBox="1"/>
          <p:nvPr/>
        </p:nvSpPr>
        <p:spPr>
          <a:xfrm>
            <a:off x="2286000" y="51816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51" name="文本框 22550"/>
          <p:cNvSpPr txBox="1"/>
          <p:nvPr/>
        </p:nvSpPr>
        <p:spPr>
          <a:xfrm>
            <a:off x="2362200" y="41910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52" name="文本框 22551"/>
          <p:cNvSpPr txBox="1"/>
          <p:nvPr/>
        </p:nvSpPr>
        <p:spPr>
          <a:xfrm>
            <a:off x="3429000" y="3886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53" name="椭圆 22552"/>
          <p:cNvSpPr/>
          <p:nvPr/>
        </p:nvSpPr>
        <p:spPr>
          <a:xfrm>
            <a:off x="5029200" y="213360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[A,C]</a:t>
            </a:r>
          </a:p>
        </p:txBody>
      </p:sp>
      <p:sp>
        <p:nvSpPr>
          <p:cNvPr id="22554" name="椭圆 22553"/>
          <p:cNvSpPr/>
          <p:nvPr/>
        </p:nvSpPr>
        <p:spPr>
          <a:xfrm>
            <a:off x="7162800" y="213360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[A,D]</a:t>
            </a:r>
          </a:p>
        </p:txBody>
      </p:sp>
      <p:sp>
        <p:nvSpPr>
          <p:cNvPr id="22555" name="直接连接符 22554"/>
          <p:cNvSpPr/>
          <p:nvPr/>
        </p:nvSpPr>
        <p:spPr>
          <a:xfrm>
            <a:off x="4343400" y="2362200"/>
            <a:ext cx="685800" cy="0"/>
          </a:xfrm>
          <a:prstGeom prst="line">
            <a:avLst/>
          </a:prstGeom>
          <a:ln w="9525" cap="flat" cmpd="sng">
            <a:solidFill>
              <a:schemeClr val="tx1"/>
            </a:solidFill>
            <a:prstDash val="solid"/>
            <a:headEnd type="none" w="med" len="med"/>
            <a:tailEnd type="triangle" w="med" len="med"/>
          </a:ln>
        </p:spPr>
      </p:sp>
      <p:sp>
        <p:nvSpPr>
          <p:cNvPr id="22556" name="直接连接符 22555"/>
          <p:cNvSpPr/>
          <p:nvPr/>
        </p:nvSpPr>
        <p:spPr>
          <a:xfrm>
            <a:off x="6019800" y="2438400"/>
            <a:ext cx="1143000" cy="0"/>
          </a:xfrm>
          <a:prstGeom prst="line">
            <a:avLst/>
          </a:prstGeom>
          <a:ln w="9525" cap="flat" cmpd="sng">
            <a:solidFill>
              <a:schemeClr val="tx1"/>
            </a:solidFill>
            <a:prstDash val="solid"/>
            <a:headEnd type="none" w="med" len="med"/>
            <a:tailEnd type="triangle" w="med" len="med"/>
          </a:ln>
        </p:spPr>
      </p:sp>
      <p:sp>
        <p:nvSpPr>
          <p:cNvPr id="22557" name="文本框 22556"/>
          <p:cNvSpPr txBox="1"/>
          <p:nvPr/>
        </p:nvSpPr>
        <p:spPr>
          <a:xfrm>
            <a:off x="6400800" y="1981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58" name="椭圆 22557"/>
          <p:cNvSpPr/>
          <p:nvPr/>
        </p:nvSpPr>
        <p:spPr>
          <a:xfrm>
            <a:off x="5029200" y="373380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[B,C]</a:t>
            </a:r>
          </a:p>
        </p:txBody>
      </p:sp>
      <p:sp>
        <p:nvSpPr>
          <p:cNvPr id="22559" name="直接连接符 22558"/>
          <p:cNvSpPr/>
          <p:nvPr/>
        </p:nvSpPr>
        <p:spPr>
          <a:xfrm>
            <a:off x="5486400" y="2743200"/>
            <a:ext cx="0" cy="990600"/>
          </a:xfrm>
          <a:prstGeom prst="line">
            <a:avLst/>
          </a:prstGeom>
          <a:ln w="9525" cap="flat" cmpd="sng">
            <a:solidFill>
              <a:schemeClr val="tx1"/>
            </a:solidFill>
            <a:prstDash val="solid"/>
            <a:headEnd type="none" w="med" len="med"/>
            <a:tailEnd type="triangle" w="med" len="med"/>
          </a:ln>
        </p:spPr>
      </p:sp>
      <p:sp>
        <p:nvSpPr>
          <p:cNvPr id="22560" name="文本框 22559"/>
          <p:cNvSpPr txBox="1"/>
          <p:nvPr/>
        </p:nvSpPr>
        <p:spPr>
          <a:xfrm>
            <a:off x="5486400" y="29718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cxnSp>
        <p:nvCxnSpPr>
          <p:cNvPr id="22561" name="曲线连接符 22560"/>
          <p:cNvCxnSpPr>
            <a:stCxn id="22554" idx="7"/>
            <a:endCxn id="22554" idx="1"/>
          </p:cNvCxnSpPr>
          <p:nvPr/>
        </p:nvCxnSpPr>
        <p:spPr>
          <a:xfrm rot="16200000" flipH="1" flipV="1">
            <a:off x="7656513" y="1871663"/>
            <a:ext cx="1587" cy="701675"/>
          </a:xfrm>
          <a:prstGeom prst="curvedConnector3">
            <a:avLst>
              <a:gd name="adj1" fmla="val -32900005"/>
            </a:avLst>
          </a:prstGeom>
          <a:ln w="9525" cap="flat" cmpd="sng">
            <a:solidFill>
              <a:schemeClr val="tx1"/>
            </a:solidFill>
            <a:prstDash val="solid"/>
            <a:headEnd type="none" w="med" len="med"/>
            <a:tailEnd type="triangle" w="med" len="med"/>
          </a:ln>
        </p:spPr>
      </p:cxnSp>
      <p:sp>
        <p:nvSpPr>
          <p:cNvPr id="22562" name="文本框 22561"/>
          <p:cNvSpPr txBox="1"/>
          <p:nvPr/>
        </p:nvSpPr>
        <p:spPr>
          <a:xfrm>
            <a:off x="7848600" y="15240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22563" name="直接连接符 22562"/>
          <p:cNvSpPr/>
          <p:nvPr/>
        </p:nvSpPr>
        <p:spPr>
          <a:xfrm flipH="1">
            <a:off x="5791200" y="2667000"/>
            <a:ext cx="1447800" cy="1143000"/>
          </a:xfrm>
          <a:prstGeom prst="line">
            <a:avLst/>
          </a:prstGeom>
          <a:ln w="9525" cap="flat" cmpd="sng">
            <a:solidFill>
              <a:schemeClr val="tx1"/>
            </a:solidFill>
            <a:prstDash val="solid"/>
            <a:headEnd type="none" w="med" len="med"/>
            <a:tailEnd type="triangle" w="med" len="med"/>
          </a:ln>
        </p:spPr>
      </p:sp>
      <p:sp>
        <p:nvSpPr>
          <p:cNvPr id="22564" name="文本框 22563"/>
          <p:cNvSpPr txBox="1"/>
          <p:nvPr/>
        </p:nvSpPr>
        <p:spPr>
          <a:xfrm>
            <a:off x="6248400" y="28194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cxnSp>
        <p:nvCxnSpPr>
          <p:cNvPr id="22565" name="曲线连接符 22564"/>
          <p:cNvCxnSpPr>
            <a:stCxn id="22558" idx="6"/>
            <a:endCxn id="22554" idx="4"/>
          </p:cNvCxnSpPr>
          <p:nvPr/>
        </p:nvCxnSpPr>
        <p:spPr>
          <a:xfrm flipV="1">
            <a:off x="6019800" y="2743200"/>
            <a:ext cx="1638300" cy="1295400"/>
          </a:xfrm>
          <a:prstGeom prst="curvedConnector2">
            <a:avLst/>
          </a:prstGeom>
          <a:ln w="9525" cap="flat" cmpd="sng">
            <a:solidFill>
              <a:schemeClr val="tx1"/>
            </a:solidFill>
            <a:prstDash val="solid"/>
            <a:headEnd type="none" w="med" len="med"/>
            <a:tailEnd type="triangle" w="med" len="med"/>
          </a:ln>
        </p:spPr>
      </p:cxnSp>
      <p:sp>
        <p:nvSpPr>
          <p:cNvPr id="22566" name="文本框 22565"/>
          <p:cNvSpPr txBox="1"/>
          <p:nvPr/>
        </p:nvSpPr>
        <p:spPr>
          <a:xfrm>
            <a:off x="6705600" y="33528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22567" name="直接箭头连接符 22566"/>
          <p:cNvCxnSpPr>
            <a:stCxn id="22558" idx="1"/>
            <a:endCxn id="22553" idx="3"/>
          </p:cNvCxnSpPr>
          <p:nvPr/>
        </p:nvCxnSpPr>
        <p:spPr>
          <a:xfrm rot="16200000">
            <a:off x="4589463" y="3238500"/>
            <a:ext cx="1168400" cy="0"/>
          </a:xfrm>
          <a:prstGeom prst="straightConnector1">
            <a:avLst/>
          </a:prstGeom>
          <a:ln w="9525" cap="flat" cmpd="sng">
            <a:solidFill>
              <a:schemeClr val="tx1"/>
            </a:solidFill>
            <a:prstDash val="solid"/>
            <a:headEnd type="none" w="med" len="med"/>
            <a:tailEnd type="triangle" w="med" len="med"/>
          </a:ln>
        </p:spPr>
      </p:cxnSp>
      <p:sp>
        <p:nvSpPr>
          <p:cNvPr id="22568" name="文本框 22567"/>
          <p:cNvSpPr txBox="1"/>
          <p:nvPr/>
        </p:nvSpPr>
        <p:spPr>
          <a:xfrm>
            <a:off x="4800600" y="29718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69" name="椭圆 22568"/>
          <p:cNvSpPr/>
          <p:nvPr/>
        </p:nvSpPr>
        <p:spPr>
          <a:xfrm>
            <a:off x="7162800" y="373380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[B,D]</a:t>
            </a:r>
          </a:p>
        </p:txBody>
      </p:sp>
      <p:sp>
        <p:nvSpPr>
          <p:cNvPr id="22570" name="直接连接符 22569"/>
          <p:cNvSpPr/>
          <p:nvPr/>
        </p:nvSpPr>
        <p:spPr>
          <a:xfrm flipV="1">
            <a:off x="7696200" y="2743200"/>
            <a:ext cx="76200" cy="990600"/>
          </a:xfrm>
          <a:prstGeom prst="line">
            <a:avLst/>
          </a:prstGeom>
          <a:ln w="9525" cap="flat" cmpd="sng">
            <a:solidFill>
              <a:schemeClr val="tx1"/>
            </a:solidFill>
            <a:prstDash val="solid"/>
            <a:headEnd type="none" w="med" len="med"/>
            <a:tailEnd type="triangle" w="med" len="med"/>
          </a:ln>
        </p:spPr>
      </p:sp>
      <p:sp>
        <p:nvSpPr>
          <p:cNvPr id="22571" name="文本框 22570"/>
          <p:cNvSpPr txBox="1"/>
          <p:nvPr/>
        </p:nvSpPr>
        <p:spPr>
          <a:xfrm>
            <a:off x="7696200" y="31242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22572" name="曲线连接符 22571"/>
          <p:cNvCxnSpPr>
            <a:stCxn id="22569" idx="3"/>
            <a:endCxn id="22553" idx="2"/>
          </p:cNvCxnSpPr>
          <p:nvPr/>
        </p:nvCxnSpPr>
        <p:spPr>
          <a:xfrm rot="-5400000" flipV="1">
            <a:off x="5259388" y="2206625"/>
            <a:ext cx="1816100" cy="2278063"/>
          </a:xfrm>
          <a:prstGeom prst="curvedConnector4">
            <a:avLst>
              <a:gd name="adj1" fmla="val -17481"/>
              <a:gd name="adj2" fmla="val 131495"/>
            </a:avLst>
          </a:prstGeom>
          <a:ln w="9525" cap="flat" cmpd="sng">
            <a:solidFill>
              <a:schemeClr val="tx1"/>
            </a:solidFill>
            <a:prstDash val="solid"/>
            <a:headEnd type="none" w="med" len="med"/>
            <a:tailEnd type="triangle" w="med" len="med"/>
          </a:ln>
        </p:spPr>
      </p:cxnSp>
      <p:sp>
        <p:nvSpPr>
          <p:cNvPr id="22573" name="文本框 22572"/>
          <p:cNvSpPr txBox="1"/>
          <p:nvPr/>
        </p:nvSpPr>
        <p:spPr>
          <a:xfrm>
            <a:off x="4343400" y="403860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22574" name="椭圆 22573"/>
          <p:cNvSpPr/>
          <p:nvPr/>
        </p:nvSpPr>
        <p:spPr>
          <a:xfrm>
            <a:off x="7086600" y="3657600"/>
            <a:ext cx="1143000" cy="7620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22575" name="文本框 22574"/>
          <p:cNvSpPr txBox="1"/>
          <p:nvPr/>
        </p:nvSpPr>
        <p:spPr>
          <a:xfrm>
            <a:off x="5470525" y="5062538"/>
            <a:ext cx="3173413" cy="822325"/>
          </a:xfrm>
          <a:prstGeom prst="rect">
            <a:avLst/>
          </a:prstGeom>
          <a:noFill/>
          <a:ln w="9525">
            <a:noFill/>
          </a:ln>
        </p:spPr>
        <p:txBody>
          <a:bodyPr wrap="none" anchor="t">
            <a:spAutoFit/>
          </a:bodyPr>
          <a:lstStyle/>
          <a:p>
            <a:pPr lvl="0"/>
            <a:r>
              <a:rPr lang="en-US" altLang="zh-CN">
                <a:solidFill>
                  <a:srgbClr val="3366FF"/>
                </a:solidFill>
                <a:latin typeface="Tahoma" panose="020B0604030504040204" pitchFamily="34" charset="0"/>
                <a:ea typeface="Times New Roman" panose="02020603050405020304" charset="0"/>
              </a:rPr>
              <a:t>Notice</a:t>
            </a:r>
            <a:r>
              <a:rPr lang="en-US" altLang="zh-CN">
                <a:latin typeface="Tahoma" panose="020B0604030504040204" pitchFamily="34" charset="0"/>
                <a:ea typeface="Times New Roman" panose="02020603050405020304" charset="0"/>
              </a:rPr>
              <a:t>: difference</a:t>
            </a:r>
          </a:p>
          <a:p>
            <a:pPr lvl="0"/>
            <a:r>
              <a:rPr lang="en-US" altLang="zh-CN">
                <a:latin typeface="Tahoma" panose="020B0604030504040204" pitchFamily="34" charset="0"/>
                <a:ea typeface="Times New Roman" panose="02020603050405020304" charset="0"/>
              </a:rPr>
              <a:t>is the empty language</a:t>
            </a:r>
          </a:p>
        </p:txBody>
      </p:sp>
      <p:sp>
        <p:nvSpPr>
          <p:cNvPr id="2" name="灯片编号占位符 1"/>
          <p:cNvSpPr>
            <a:spLocks noGrp="1"/>
          </p:cNvSpPr>
          <p:nvPr>
            <p:ph type="sldNum" sz="quarter" idx="12"/>
          </p:nvPr>
        </p:nvSpPr>
        <p:spPr/>
        <p:txBody>
          <a:bodyPr/>
          <a:lstStyle/>
          <a:p>
            <a:pPr lvl="0"/>
            <a:fld id="{9A0DB2DC-4C9A-4742-B13C-FB6460FD3503}" type="slidenum">
              <a:rPr lang="en-US"/>
              <a:pPr lvl="0"/>
              <a:t>6</a:t>
            </a:fld>
            <a:endParaRPr lang="en-US"/>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6" name="标题 50278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2787" name="文本占位符 502786"/>
          <p:cNvSpPr>
            <a:spLocks noGrp="1"/>
          </p:cNvSpPr>
          <p:nvPr>
            <p:ph type="body" idx="1"/>
          </p:nvPr>
        </p:nvSpPr>
        <p:spPr>
          <a:xfrm>
            <a:off x="457200" y="1600200"/>
            <a:ext cx="8229600" cy="2819400"/>
          </a:xfrm>
        </p:spPr>
        <p:txBody>
          <a:bodyPr/>
          <a:lstStyle/>
          <a:p>
            <a:pPr>
              <a:lnSpc>
                <a:spcPct val="90000"/>
              </a:lnSpc>
              <a:buNone/>
            </a:pPr>
            <a:r>
              <a:rPr lang="zh-CN" altLang="en-US" sz="2800" b="1" dirty="0">
                <a:latin typeface="宋体" panose="02010600030101010101" pitchFamily="2" charset="-122"/>
                <a:ea typeface="宋体" panose="02010600030101010101" pitchFamily="2" charset="-122"/>
              </a:rPr>
              <a:t>证明：</a:t>
            </a:r>
            <a:r>
              <a:rPr lang="zh-CN" altLang="en-US" sz="2800" b="1" dirty="0">
                <a:ea typeface="宋体" panose="02010600030101010101" pitchFamily="2" charset="-122"/>
              </a:rPr>
              <a:t> </a:t>
            </a:r>
          </a:p>
          <a:p>
            <a:pPr>
              <a:lnSpc>
                <a:spcPct val="90000"/>
              </a:lnSpc>
            </a:pPr>
            <a:r>
              <a:rPr lang="zh-CN" altLang="en-US" sz="2800" b="1" dirty="0">
                <a:latin typeface="宋体" panose="02010600030101010101" pitchFamily="2" charset="-122"/>
                <a:ea typeface="宋体" panose="02010600030101010101" pitchFamily="2" charset="-122"/>
              </a:rPr>
              <a:t>由</a:t>
            </a:r>
            <a:r>
              <a:rPr lang="en-US" altLang="zh-CN" sz="2800" b="1" dirty="0">
                <a:latin typeface="Times New Roman" panose="02020603050405020304" charset="0"/>
                <a:ea typeface="宋体" panose="02010600030101010101" pitchFamily="2" charset="-122"/>
              </a:rPr>
              <a:t>(1)</a:t>
            </a:r>
            <a:r>
              <a:rPr lang="zh-CN" altLang="en-US" sz="2800" b="1" dirty="0">
                <a:latin typeface="宋体" panose="02010600030101010101" pitchFamily="2" charset="-122"/>
                <a:ea typeface="宋体" panose="02010600030101010101" pitchFamily="2" charset="-122"/>
              </a:rPr>
              <a:t>可以推出</a:t>
            </a:r>
            <a:r>
              <a:rPr lang="en-US" altLang="zh-CN" sz="2800" b="1" dirty="0">
                <a:latin typeface="Times New Roman" panose="02020603050405020304" charset="0"/>
                <a:ea typeface="宋体" panose="02010600030101010101" pitchFamily="2" charset="-122"/>
              </a:rPr>
              <a:t>(2)</a:t>
            </a:r>
            <a:r>
              <a:rPr lang="en-US" altLang="zh-CN" sz="2800" b="1" dirty="0">
                <a:ea typeface="宋体" panose="02010600030101010101" pitchFamily="2" charset="-122"/>
              </a:rPr>
              <a:t> </a:t>
            </a:r>
          </a:p>
          <a:p>
            <a:pPr>
              <a:lnSpc>
                <a:spcPct val="90000"/>
              </a:lnSpc>
              <a:buNone/>
            </a:pPr>
            <a:r>
              <a:rPr lang="zh-CN" altLang="en-US" sz="2800" b="1" dirty="0">
                <a:latin typeface="宋体" panose="02010600030101010101" pitchFamily="2" charset="-122"/>
                <a:ea typeface="宋体" panose="02010600030101010101" pitchFamily="2" charset="-122"/>
              </a:rPr>
              <a:t>设</a:t>
            </a:r>
            <a:r>
              <a:rPr lang="en-US" altLang="zh-CN" sz="2800" b="1">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是</a:t>
            </a:r>
            <a:r>
              <a:rPr lang="zh-CN" altLang="en-US" sz="2800" b="1" dirty="0">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RL </a:t>
            </a:r>
            <a:r>
              <a:rPr lang="zh-CN" altLang="en-US" sz="2800" b="1" dirty="0">
                <a:latin typeface="宋体" panose="02010600030101010101" pitchFamily="2" charset="-122"/>
                <a:ea typeface="宋体" panose="02010600030101010101" pitchFamily="2" charset="-122"/>
              </a:rPr>
              <a:t>，所以，存在</a:t>
            </a:r>
            <a:r>
              <a:rPr lang="en-US" altLang="zh-CN" sz="2800" b="1">
                <a:latin typeface="Times New Roman" panose="02020603050405020304" charset="0"/>
                <a:ea typeface="宋体" panose="02010600030101010101" pitchFamily="2" charset="-122"/>
              </a:rPr>
              <a:t>DFA M=(Q</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，使得</a:t>
            </a:r>
            <a:r>
              <a:rPr lang="en-US" altLang="zh-CN" sz="2800" b="1">
                <a:latin typeface="Times New Roman" panose="02020603050405020304" charset="0"/>
                <a:ea typeface="宋体" panose="02010600030101010101" pitchFamily="2" charset="-122"/>
              </a:rPr>
              <a:t>L(M)=L</a:t>
            </a:r>
            <a:r>
              <a:rPr lang="zh-CN" altLang="en-US" sz="2800" b="1" dirty="0">
                <a:latin typeface="宋体" panose="02010600030101010101" pitchFamily="2" charset="-122"/>
                <a:ea typeface="宋体" panose="02010600030101010101" pitchFamily="2" charset="-122"/>
              </a:rPr>
              <a:t>。由命题</a:t>
            </a:r>
            <a:r>
              <a:rPr lang="en-US" altLang="zh-CN" sz="2800" b="1" dirty="0">
                <a:latin typeface="Times New Roman" panose="02020603050405020304" charset="0"/>
                <a:ea typeface="宋体" panose="02010600030101010101" pitchFamily="2" charset="-122"/>
              </a:rPr>
              <a:t>5-3-1</a:t>
            </a:r>
            <a:r>
              <a:rPr lang="zh-CN" altLang="en-US" sz="2800" b="1" dirty="0">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a:t>
            </a:r>
            <a:r>
              <a:rPr lang="zh-CN" altLang="en-US" sz="2800" b="1" dirty="0">
                <a:latin typeface="宋体" panose="02010600030101010101" pitchFamily="2" charset="-122"/>
                <a:ea typeface="宋体" panose="02010600030101010101" pitchFamily="2" charset="-122"/>
              </a:rPr>
              <a:t>是</a:t>
            </a:r>
            <a:r>
              <a:rPr lang="en-US" altLang="zh-CN" sz="2800" b="1" dirty="0">
                <a:latin typeface="宋体" panose="02010600030101010101" pitchFamily="2" charset="-122"/>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zh-CN" altLang="en-US" sz="2800" b="1" dirty="0">
                <a:latin typeface="宋体" panose="02010600030101010101" pitchFamily="2" charset="-122"/>
                <a:ea typeface="宋体" panose="02010600030101010101" pitchFamily="2" charset="-122"/>
              </a:rPr>
              <a:t>上的右不变等价关系，而且</a:t>
            </a:r>
            <a:r>
              <a:rPr lang="en-US" altLang="zh-CN" sz="2800" b="1" dirty="0">
                <a:latin typeface="Times New Roman" panose="02020603050405020304" charset="0"/>
                <a:ea typeface="宋体" panose="02010600030101010101" pitchFamily="2" charset="-122"/>
              </a:rPr>
              <a:t>|</a:t>
            </a:r>
            <a:r>
              <a:rPr lang="en-US" altLang="zh-CN" sz="2800" b="1" dirty="0">
                <a:latin typeface="宋体" panose="02010600030101010101" pitchFamily="2" charset="-122"/>
                <a:ea typeface="宋体" panose="02010600030101010101" pitchFamily="2" charset="-122"/>
              </a:rPr>
              <a:t>∑</a:t>
            </a:r>
            <a:r>
              <a:rPr lang="en-US" altLang="zh-CN" sz="2800" b="1" baseline="30000" dirty="0">
                <a:latin typeface="Times New Roman" panose="02020603050405020304" charset="0"/>
                <a:ea typeface="宋体" panose="02010600030101010101" pitchFamily="2" charset="-122"/>
              </a:rPr>
              <a:t>*</a:t>
            </a: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zh-CN" altLang="en-US" sz="2800" b="1" dirty="0">
                <a:latin typeface="宋体" panose="02010600030101010101" pitchFamily="2" charset="-122"/>
                <a:ea typeface="宋体" panose="02010600030101010101" pitchFamily="2" charset="-122"/>
              </a:rPr>
              <a:t>，所以，</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M</a:t>
            </a:r>
            <a:r>
              <a:rPr lang="zh-CN" altLang="en-US" sz="2800" b="1" dirty="0">
                <a:latin typeface="宋体" panose="02010600030101010101" pitchFamily="2" charset="-122"/>
                <a:ea typeface="宋体" panose="02010600030101010101" pitchFamily="2" charset="-122"/>
              </a:rPr>
              <a:t>具有有穷指数。而</a:t>
            </a:r>
            <a:r>
              <a:rPr lang="zh-CN" altLang="en-US" sz="2800" b="1" dirty="0">
                <a:ea typeface="宋体" panose="02010600030101010101" pitchFamily="2" charset="-122"/>
              </a:rPr>
              <a:t> </a:t>
            </a:r>
            <a:endParaRPr lang="zh-CN" altLang="en-US" sz="2800" b="1">
              <a:ea typeface="宋体" panose="02010600030101010101" pitchFamily="2" charset="-122"/>
            </a:endParaRPr>
          </a:p>
        </p:txBody>
      </p:sp>
      <p:graphicFrame>
        <p:nvGraphicFramePr>
          <p:cNvPr id="502788" name="对象 502787"/>
          <p:cNvGraphicFramePr>
            <a:graphicFrameLocks noChangeAspect="1"/>
          </p:cNvGraphicFramePr>
          <p:nvPr/>
        </p:nvGraphicFramePr>
        <p:xfrm>
          <a:off x="2209800" y="4267200"/>
          <a:ext cx="2133600" cy="935038"/>
        </p:xfrm>
        <a:graphic>
          <a:graphicData uri="http://schemas.openxmlformats.org/presentationml/2006/ole">
            <p:oleObj spid="_x0000_s12293" r:id="rId3" imgW="850900" imgH="368300" progId="">
              <p:embed/>
            </p:oleObj>
          </a:graphicData>
        </a:graphic>
      </p:graphicFrame>
      <p:sp>
        <p:nvSpPr>
          <p:cNvPr id="502789" name="文本框 502788"/>
          <p:cNvSpPr txBox="1"/>
          <p:nvPr/>
        </p:nvSpPr>
        <p:spPr>
          <a:xfrm>
            <a:off x="381000" y="5029200"/>
            <a:ext cx="8077200" cy="946150"/>
          </a:xfrm>
          <a:prstGeom prst="rect">
            <a:avLst/>
          </a:prstGeom>
          <a:noFill/>
          <a:ln w="9525">
            <a:noFill/>
          </a:ln>
        </p:spPr>
        <p:txBody>
          <a:bodyPr>
            <a:spAutoFit/>
          </a:bodyPr>
          <a:lstStyle/>
          <a:p>
            <a:pPr lvl="0">
              <a:spcBef>
                <a:spcPct val="50000"/>
              </a:spcBef>
              <a:buClr>
                <a:srgbClr val="000000"/>
              </a:buClr>
            </a:pPr>
            <a:r>
              <a:rPr lang="en-US" altLang="zh-CN" sz="2800" b="1">
                <a:latin typeface="Times New Roman" panose="02020603050405020304" charset="0"/>
                <a:ea typeface="Times New Roman" panose="02020603050405020304" charset="0"/>
              </a:rPr>
              <a:t>L</a:t>
            </a:r>
            <a:r>
              <a:rPr lang="zh-CN" altLang="en-US" sz="2800" b="1" dirty="0">
                <a:latin typeface="宋体" panose="02010600030101010101" pitchFamily="2" charset="-122"/>
                <a:ea typeface="宋体" panose="02010600030101010101" pitchFamily="2" charset="-122"/>
              </a:rPr>
              <a:t>是</a:t>
            </a:r>
            <a:r>
              <a:rPr lang="en-US" altLang="zh-CN" sz="2800" b="1" dirty="0">
                <a:latin typeface="宋体" panose="02010600030101010101" pitchFamily="2" charset="-122"/>
                <a:ea typeface="宋体" panose="02010600030101010101" pitchFamily="2" charset="-122"/>
              </a:rPr>
              <a:t>∑</a:t>
            </a:r>
            <a:r>
              <a:rPr lang="en-US" altLang="zh-CN" sz="2800" b="1" baseline="30000" dirty="0">
                <a:latin typeface="Times New Roman" panose="02020603050405020304" charset="0"/>
                <a:ea typeface="Times New Roman" panose="02020603050405020304" charset="0"/>
              </a:rPr>
              <a:t>*</a:t>
            </a:r>
            <a:r>
              <a:rPr lang="zh-CN" altLang="en-US" sz="2800" b="1" dirty="0">
                <a:latin typeface="宋体" panose="02010600030101010101" pitchFamily="2" charset="-122"/>
                <a:ea typeface="宋体" panose="02010600030101010101" pitchFamily="2" charset="-122"/>
              </a:rPr>
              <a:t>上的具有有穷指数的右不变等价关系</a:t>
            </a:r>
            <a:r>
              <a:rPr lang="en-US" altLang="zh-CN" sz="2800" b="1">
                <a:latin typeface="Times New Roman" panose="02020603050405020304" charset="0"/>
                <a:ea typeface="Times New Roman" panose="02020603050405020304" charset="0"/>
              </a:rPr>
              <a:t>R</a:t>
            </a:r>
            <a:r>
              <a:rPr lang="en-US" altLang="zh-CN" sz="2800" b="1" baseline="-30000">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的、对应于</a:t>
            </a:r>
            <a:r>
              <a:rPr lang="en-US" altLang="zh-CN" sz="2800" b="1">
                <a:latin typeface="Times New Roman" panose="02020603050405020304" charset="0"/>
                <a:ea typeface="Times New Roman" panose="02020603050405020304" charset="0"/>
              </a:rPr>
              <a:t>M</a:t>
            </a:r>
            <a:r>
              <a:rPr lang="zh-CN" altLang="en-US" sz="2800" b="1" dirty="0">
                <a:latin typeface="宋体" panose="02010600030101010101" pitchFamily="2" charset="-122"/>
                <a:ea typeface="宋体" panose="02010600030101010101" pitchFamily="2" charset="-122"/>
              </a:rPr>
              <a:t>的终止状态的等价类的并。</a:t>
            </a:r>
            <a:r>
              <a:rPr lang="zh-CN" altLang="en-US" sz="2800" b="1" dirty="0">
                <a:latin typeface="Arial" panose="020B0604020202020204" pitchFamily="34" charset="0"/>
                <a:ea typeface="宋体" panose="02010600030101010101" pitchFamily="2" charset="-122"/>
              </a:rPr>
              <a:t> </a:t>
            </a:r>
            <a:endParaRPr lang="zh-CN" altLang="en-US" sz="2800" b="1">
              <a:latin typeface="Arial" panose="020B0604020202020204" pitchFamily="34" charset="0"/>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60</a:t>
            </a:fld>
            <a:endParaRPr lang="zh-CN"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3810" name="标题 50380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3811" name="文本占位符 503810"/>
          <p:cNvSpPr>
            <a:spLocks noGrp="1"/>
          </p:cNvSpPr>
          <p:nvPr>
            <p:ph type="body" idx="1"/>
          </p:nvPr>
        </p:nvSpPr>
        <p:spPr/>
        <p:txBody>
          <a:bodyPr/>
          <a:lstStyle/>
          <a:p>
            <a:pPr marL="0" indent="0">
              <a:lnSpc>
                <a:spcPct val="90000"/>
              </a:lnSpc>
            </a:pPr>
            <a:r>
              <a:rPr lang="zh-CN" altLang="en-US" sz="2800" b="1" dirty="0">
                <a:latin typeface="宋体" panose="02010600030101010101" pitchFamily="2" charset="-122"/>
                <a:ea typeface="宋体" panose="02010600030101010101" pitchFamily="2" charset="-122"/>
              </a:rPr>
              <a:t>由</a:t>
            </a:r>
            <a:r>
              <a:rPr lang="en-US" altLang="zh-CN" sz="2800" b="1" dirty="0">
                <a:latin typeface="Times New Roman" panose="02020603050405020304" charset="0"/>
                <a:ea typeface="宋体" panose="02010600030101010101" pitchFamily="2" charset="-122"/>
              </a:rPr>
              <a:t>(2)</a:t>
            </a:r>
            <a:r>
              <a:rPr lang="zh-CN" altLang="en-US" sz="2800" b="1" dirty="0">
                <a:latin typeface="宋体" panose="02010600030101010101" pitchFamily="2" charset="-122"/>
                <a:ea typeface="宋体" panose="02010600030101010101" pitchFamily="2" charset="-122"/>
              </a:rPr>
              <a:t>可以推出</a:t>
            </a:r>
            <a:r>
              <a:rPr lang="en-US" altLang="zh-CN" sz="2800" b="1" dirty="0">
                <a:latin typeface="Times New Roman" panose="02020603050405020304" charset="0"/>
                <a:ea typeface="宋体" panose="02010600030101010101" pitchFamily="2" charset="-122"/>
              </a:rPr>
              <a:t>(3)</a:t>
            </a:r>
            <a:r>
              <a:rPr lang="zh-CN" altLang="en-US" sz="2800" b="1" dirty="0">
                <a:latin typeface="Times New Roman" panose="02020603050405020304" charset="0"/>
                <a:ea typeface="宋体" panose="02010600030101010101" pitchFamily="2" charset="-122"/>
              </a:rPr>
              <a:t>。</a:t>
            </a:r>
            <a:r>
              <a:rPr lang="zh-CN" altLang="en-US" sz="2800" b="1" dirty="0">
                <a:ea typeface="宋体" panose="02010600030101010101" pitchFamily="2" charset="-122"/>
              </a:rPr>
              <a:t> </a:t>
            </a:r>
          </a:p>
          <a:p>
            <a:pPr marL="0" indent="0">
              <a:lnSpc>
                <a:spcPct val="90000"/>
              </a:lnSpc>
              <a:buNone/>
            </a:pPr>
            <a:r>
              <a:rPr lang="zh-CN" altLang="en-US" sz="2800" b="1" dirty="0">
                <a:latin typeface="宋体" panose="02010600030101010101" pitchFamily="2" charset="-122"/>
                <a:ea typeface="宋体" panose="02010600030101010101" pitchFamily="2" charset="-122"/>
              </a:rPr>
              <a:t>设</a:t>
            </a:r>
            <a:r>
              <a:rPr lang="en-US" altLang="zh-CN" sz="2800" b="1">
                <a:latin typeface="Times New Roman" panose="02020603050405020304" charset="0"/>
                <a:ea typeface="宋体" panose="02010600030101010101" pitchFamily="2" charset="-122"/>
              </a:rPr>
              <a:t>x R y</a:t>
            </a:r>
            <a:r>
              <a:rPr lang="zh-CN" altLang="en-US" sz="2800" b="1">
                <a:latin typeface="宋体" panose="02010600030101010101" pitchFamily="2" charset="-122"/>
                <a:ea typeface="宋体" panose="02010600030101010101" pitchFamily="2" charset="-122"/>
              </a:rPr>
              <a:t>，由</a:t>
            </a:r>
            <a:r>
              <a:rPr lang="en-US" altLang="zh-CN" sz="2800" b="1">
                <a:latin typeface="Times New Roman" panose="02020603050405020304" charset="0"/>
                <a:ea typeface="宋体" panose="02010600030101010101" pitchFamily="2" charset="-122"/>
              </a:rPr>
              <a:t>R</a:t>
            </a:r>
            <a:r>
              <a:rPr lang="zh-CN" altLang="en-US" sz="2800" b="1" dirty="0">
                <a:latin typeface="宋体" panose="02010600030101010101" pitchFamily="2" charset="-122"/>
                <a:ea typeface="宋体" panose="02010600030101010101" pitchFamily="2" charset="-122"/>
              </a:rPr>
              <a:t>的右不变性可知，对于任意</a:t>
            </a:r>
            <a:r>
              <a:rPr lang="en-US" altLang="zh-CN" sz="2800" b="1">
                <a:latin typeface="Times New Roman" panose="02020603050405020304" charset="0"/>
                <a:ea typeface="宋体" panose="02010600030101010101" pitchFamily="2" charset="-122"/>
              </a:rPr>
              <a:t>z</a:t>
            </a:r>
            <a:r>
              <a:rPr lang="en-US" altLang="zh-CN" sz="2800" b="1">
                <a:latin typeface="宋体" panose="02010600030101010101" pitchFamily="2" charset="-122"/>
                <a:ea typeface="宋体" panose="02010600030101010101" pitchFamily="2" charset="-122"/>
              </a:rPr>
              <a:t>∈∑</a:t>
            </a:r>
            <a:r>
              <a:rPr lang="en-US" altLang="zh-CN" sz="2800" b="1" baseline="30000">
                <a:latin typeface="Times New Roman" panose="02020603050405020304" charset="0"/>
                <a:ea typeface="宋体" panose="02010600030101010101" pitchFamily="2" charset="-122"/>
              </a:rPr>
              <a:t>*</a:t>
            </a:r>
            <a:r>
              <a:rPr lang="zh-CN" altLang="en-US" sz="2800" b="1">
                <a:latin typeface="宋体" panose="02010600030101010101" pitchFamily="2" charset="-122"/>
                <a:ea typeface="宋体" panose="02010600030101010101" pitchFamily="2" charset="-122"/>
              </a:rPr>
              <a:t>，</a:t>
            </a:r>
            <a:endParaRPr lang="zh-CN" altLang="en-US" sz="2800" b="1" dirty="0" err="1">
              <a:latin typeface="Times New Roman" panose="02020603050405020304" charset="0"/>
              <a:ea typeface="宋体" panose="02010600030101010101" pitchFamily="2" charset="-122"/>
            </a:endParaRPr>
          </a:p>
          <a:p>
            <a:pPr marL="0" indent="0" algn="just">
              <a:lnSpc>
                <a:spcPct val="90000"/>
              </a:lnSpc>
              <a:buNone/>
            </a:pPr>
            <a:r>
              <a:rPr lang="en-US" altLang="zh-CN" sz="2800" b="1" dirty="0" err="1">
                <a:latin typeface="Times New Roman" panose="02020603050405020304" charset="0"/>
                <a:ea typeface="宋体" panose="02010600030101010101" pitchFamily="2" charset="-122"/>
              </a:rPr>
              <a:t>xz R yz</a:t>
            </a:r>
          </a:p>
          <a:p>
            <a:pPr marL="0" indent="0" algn="just">
              <a:lnSpc>
                <a:spcPct val="90000"/>
              </a:lnSpc>
              <a:buNone/>
            </a:pPr>
            <a:r>
              <a:rPr lang="zh-CN" altLang="en-US" sz="2800" b="1">
                <a:latin typeface="宋体" panose="02010600030101010101" pitchFamily="2" charset="-122"/>
                <a:ea typeface="宋体" panose="02010600030101010101" pitchFamily="2" charset="-122"/>
              </a:rPr>
              <a:t>而</a:t>
            </a:r>
            <a:r>
              <a:rPr lang="en-US" altLang="zh-CN" sz="2800" b="1">
                <a:latin typeface="Times New Roman" panose="02020603050405020304" charset="0"/>
                <a:ea typeface="宋体" panose="02010600030101010101" pitchFamily="2" charset="-122"/>
              </a:rPr>
              <a:t>L</a:t>
            </a:r>
            <a:r>
              <a:rPr lang="zh-CN" altLang="en-US" sz="2800" b="1">
                <a:latin typeface="宋体" panose="02010600030101010101" pitchFamily="2" charset="-122"/>
                <a:ea typeface="宋体" panose="02010600030101010101" pitchFamily="2" charset="-122"/>
              </a:rPr>
              <a:t>是</a:t>
            </a:r>
            <a:r>
              <a:rPr lang="en-US" altLang="zh-CN" sz="2800" b="1">
                <a:latin typeface="Times New Roman" panose="02020603050405020304" charset="0"/>
                <a:ea typeface="宋体" panose="02010600030101010101" pitchFamily="2" charset="-122"/>
              </a:rPr>
              <a:t>R</a:t>
            </a:r>
            <a:r>
              <a:rPr lang="zh-CN" altLang="en-US" sz="2800" b="1" dirty="0">
                <a:latin typeface="宋体" panose="02010600030101010101" pitchFamily="2" charset="-122"/>
                <a:ea typeface="宋体" panose="02010600030101010101" pitchFamily="2" charset="-122"/>
              </a:rPr>
              <a:t>的某些等价类的并，所以，</a:t>
            </a:r>
            <a:endParaRPr lang="zh-CN" altLang="en-US" sz="2800" b="1" dirty="0">
              <a:latin typeface="Times New Roman" panose="02020603050405020304" charset="0"/>
              <a:ea typeface="宋体" panose="02010600030101010101" pitchFamily="2" charset="-122"/>
            </a:endParaRPr>
          </a:p>
          <a:p>
            <a:pPr marL="0" indent="0" algn="just">
              <a:lnSpc>
                <a:spcPct val="90000"/>
              </a:lnSpc>
              <a:buNone/>
            </a:pPr>
            <a:r>
              <a:rPr lang="en-US" altLang="zh-CN" sz="2800" b="1" dirty="0" err="1">
                <a:latin typeface="Times New Roman" panose="02020603050405020304" charset="0"/>
                <a:ea typeface="宋体" panose="02010600030101010101" pitchFamily="2" charset="-122"/>
              </a:rPr>
              <a:t>xz</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 </a:t>
            </a:r>
            <a:r>
              <a:rPr lang="en-US" altLang="zh-CN" sz="2800" b="1">
                <a:latin typeface="Times New Roman" panose="02020603050405020304" charset="0"/>
                <a:ea typeface="Times New Roman" panose="02020603050405020304" charset="0"/>
                <a:sym typeface="Symbol" panose="05050102010706020507" pitchFamily="18" charset="2"/>
              </a:rPr>
              <a:t></a:t>
            </a:r>
            <a:r>
              <a:rPr lang="en-US" altLang="zh-CN" sz="2800" b="1" dirty="0" err="1">
                <a:latin typeface="Times New Roman" panose="02020603050405020304" charset="0"/>
                <a:ea typeface="宋体" panose="02010600030101010101" pitchFamily="2" charset="-122"/>
              </a:rPr>
              <a:t> yz</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L</a:t>
            </a:r>
          </a:p>
          <a:p>
            <a:pPr marL="0" indent="0" algn="just">
              <a:lnSpc>
                <a:spcPct val="90000"/>
              </a:lnSpc>
              <a:buNone/>
            </a:pPr>
            <a:r>
              <a:rPr lang="zh-CN" altLang="en-US" sz="2800" b="1" dirty="0">
                <a:latin typeface="宋体" panose="02010600030101010101" pitchFamily="2" charset="-122"/>
                <a:ea typeface="宋体" panose="02010600030101010101" pitchFamily="2" charset="-122"/>
              </a:rPr>
              <a:t>根据</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的定义，</a:t>
            </a:r>
            <a:endParaRPr lang="zh-CN" altLang="en-US" sz="2800" b="1" dirty="0">
              <a:latin typeface="Times New Roman" panose="02020603050405020304" charset="0"/>
              <a:ea typeface="宋体" panose="02010600030101010101" pitchFamily="2" charset="-122"/>
            </a:endParaRPr>
          </a:p>
          <a:p>
            <a:pPr marL="0" indent="0" algn="just">
              <a:lnSpc>
                <a:spcPct val="90000"/>
              </a:lnSpc>
              <a:buNone/>
            </a:pPr>
            <a:r>
              <a:rPr lang="en-US" altLang="zh-CN" sz="2800" b="1">
                <a:latin typeface="Times New Roman" panose="02020603050405020304" charset="0"/>
                <a:ea typeface="宋体" panose="02010600030101010101" pitchFamily="2" charset="-122"/>
              </a:rPr>
              <a:t>x R</a:t>
            </a:r>
            <a:r>
              <a:rPr lang="en-US" altLang="zh-CN" sz="2800" b="1" baseline="-30000">
                <a:latin typeface="Times New Roman" panose="02020603050405020304" charset="0"/>
                <a:ea typeface="宋体" panose="02010600030101010101" pitchFamily="2" charset="-122"/>
              </a:rPr>
              <a:t>L</a:t>
            </a:r>
            <a:r>
              <a:rPr lang="en-US" altLang="zh-CN" sz="2800" b="1">
                <a:latin typeface="Times New Roman" panose="02020603050405020304" charset="0"/>
                <a:ea typeface="宋体" panose="02010600030101010101" pitchFamily="2" charset="-122"/>
              </a:rPr>
              <a:t> y</a:t>
            </a:r>
          </a:p>
          <a:p>
            <a:pPr marL="0" indent="0">
              <a:lnSpc>
                <a:spcPct val="90000"/>
              </a:lnSpc>
              <a:buNone/>
            </a:pPr>
            <a:r>
              <a:rPr lang="zh-CN" altLang="en-US" sz="2800" b="1">
                <a:latin typeface="宋体" panose="02010600030101010101" pitchFamily="2" charset="-122"/>
                <a:ea typeface="宋体" panose="02010600030101010101" pitchFamily="2" charset="-122"/>
              </a:rPr>
              <a:t>故</a:t>
            </a:r>
            <a:r>
              <a:rPr lang="en-US" altLang="zh-CN" sz="2800" b="1">
                <a:latin typeface="Times New Roman" panose="02020603050405020304" charset="0"/>
                <a:ea typeface="宋体" panose="02010600030101010101" pitchFamily="2" charset="-122"/>
              </a:rPr>
              <a:t>R</a:t>
            </a:r>
            <a:r>
              <a:rPr lang="zh-CN" altLang="en-US" sz="2800" b="1">
                <a:latin typeface="宋体" panose="02010600030101010101" pitchFamily="2" charset="-122"/>
                <a:ea typeface="宋体" panose="02010600030101010101" pitchFamily="2" charset="-122"/>
              </a:rPr>
              <a:t>是</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的加细。由于</a:t>
            </a:r>
            <a:r>
              <a:rPr lang="en-US" altLang="zh-CN" sz="2800" b="1">
                <a:latin typeface="Times New Roman" panose="02020603050405020304" charset="0"/>
                <a:ea typeface="宋体" panose="02010600030101010101" pitchFamily="2" charset="-122"/>
              </a:rPr>
              <a:t>R</a:t>
            </a:r>
            <a:r>
              <a:rPr lang="zh-CN" altLang="en-US" sz="2800" b="1" dirty="0">
                <a:latin typeface="宋体" panose="02010600030101010101" pitchFamily="2" charset="-122"/>
                <a:ea typeface="宋体" panose="02010600030101010101" pitchFamily="2" charset="-122"/>
              </a:rPr>
              <a:t>具有有穷指数，所以，</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具有有穷指。</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61</a:t>
            </a:fld>
            <a:endParaRPr lang="zh-CN"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834" name="标题 50483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4835" name="文本占位符 504834"/>
          <p:cNvSpPr>
            <a:spLocks noGrp="1"/>
          </p:cNvSpPr>
          <p:nvPr>
            <p:ph type="body" idx="1"/>
          </p:nvPr>
        </p:nvSpPr>
        <p:spPr/>
        <p:txBody>
          <a:bodyPr/>
          <a:lstStyle/>
          <a:p>
            <a:pPr marL="0" indent="0"/>
            <a:r>
              <a:rPr lang="zh-CN" altLang="en-US" b="1" dirty="0">
                <a:latin typeface="宋体" panose="02010600030101010101" pitchFamily="2" charset="-122"/>
                <a:ea typeface="宋体" panose="02010600030101010101" pitchFamily="2" charset="-122"/>
              </a:rPr>
              <a:t>由</a:t>
            </a:r>
            <a:r>
              <a:rPr lang="en-US" altLang="zh-CN" b="1" dirty="0">
                <a:latin typeface="Times New Roman" panose="02020603050405020304" charset="0"/>
                <a:ea typeface="宋体" panose="02010600030101010101" pitchFamily="2" charset="-122"/>
              </a:rPr>
              <a:t>(3)</a:t>
            </a:r>
            <a:r>
              <a:rPr lang="zh-CN" altLang="en-US" b="1" dirty="0">
                <a:latin typeface="宋体" panose="02010600030101010101" pitchFamily="2" charset="-122"/>
                <a:ea typeface="宋体" panose="02010600030101010101" pitchFamily="2" charset="-122"/>
              </a:rPr>
              <a:t>可以推出</a:t>
            </a:r>
            <a:r>
              <a:rPr lang="en-US" altLang="zh-CN" b="1" dirty="0">
                <a:latin typeface="Times New Roman" panose="02020603050405020304" charset="0"/>
                <a:ea typeface="宋体" panose="02010600030101010101" pitchFamily="2" charset="-122"/>
              </a:rPr>
              <a:t>(1)</a:t>
            </a:r>
            <a:r>
              <a:rPr lang="zh-CN" altLang="en-US" b="1" dirty="0">
                <a:latin typeface="Times New Roman" panose="02020603050405020304" charset="0"/>
                <a:ea typeface="宋体" panose="02010600030101010101" pitchFamily="2" charset="-122"/>
              </a:rPr>
              <a:t>。</a:t>
            </a:r>
          </a:p>
          <a:p>
            <a:pPr marL="0" indent="0">
              <a:buNone/>
            </a:pPr>
            <a:r>
              <a:rPr lang="zh-CN" altLang="en-US" b="1" dirty="0">
                <a:latin typeface="宋体" panose="02010600030101010101" pitchFamily="2" charset="-122"/>
                <a:ea typeface="宋体" panose="02010600030101010101" pitchFamily="2" charset="-122"/>
              </a:rPr>
              <a:t>令</a:t>
            </a:r>
            <a:r>
              <a:rPr lang="en-US" altLang="zh-CN" b="1">
                <a:latin typeface="Times New Roman" panose="02020603050405020304" charset="0"/>
                <a:ea typeface="宋体" panose="02010600030101010101" pitchFamily="2" charset="-122"/>
              </a:rPr>
              <a:t>M</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dirty="0">
                <a:ea typeface="宋体" panose="02010600030101010101" pitchFamily="2" charset="-122"/>
              </a:rPr>
              <a:t> </a:t>
            </a:r>
          </a:p>
          <a:p>
            <a:pPr marL="0" indent="0" algn="just">
              <a:buNone/>
            </a:pP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表示</a:t>
            </a:r>
            <a:r>
              <a:rPr lang="en-US" altLang="zh-CN" b="1" dirty="0">
                <a:latin typeface="宋体" panose="02010600030101010101" pitchFamily="2" charset="-122"/>
                <a:ea typeface="宋体" panose="02010600030101010101" pitchFamily="2" charset="-122"/>
              </a:rPr>
              <a:t>ε</a:t>
            </a:r>
            <a:r>
              <a:rPr lang="zh-CN" altLang="en-US" b="1" dirty="0">
                <a:latin typeface="宋体" panose="02010600030101010101" pitchFamily="2" charset="-122"/>
                <a:ea typeface="宋体" panose="02010600030101010101" pitchFamily="2" charset="-122"/>
              </a:rPr>
              <a:t>所在的等价类对应的状态；</a:t>
            </a:r>
            <a:endParaRPr lang="zh-CN" altLang="en-US" b="1" dirty="0">
              <a:latin typeface="Times New Roman" panose="02020603050405020304" charset="0"/>
              <a:ea typeface="宋体" panose="02010600030101010101" pitchFamily="2" charset="-122"/>
            </a:endParaRPr>
          </a:p>
          <a:p>
            <a:pPr marL="0" indent="0" algn="just">
              <a:buNone/>
            </a:pP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 </a:t>
            </a:r>
            <a:r>
              <a:rPr lang="zh-CN" altLang="en-US" b="1" dirty="0">
                <a:latin typeface="宋体" panose="02010600030101010101" pitchFamily="2" charset="-122"/>
                <a:ea typeface="宋体" panose="02010600030101010101" pitchFamily="2" charset="-122"/>
              </a:rPr>
              <a:t>表示</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所在的等价类对应的状态。</a:t>
            </a:r>
            <a:endParaRPr lang="zh-CN" altLang="en-US" b="1" dirty="0">
              <a:latin typeface="Times New Roman" panose="02020603050405020304" charset="0"/>
              <a:ea typeface="宋体" panose="02010600030101010101" pitchFamily="2" charset="-122"/>
            </a:endParaRPr>
          </a:p>
          <a:p>
            <a:pPr marL="0" indent="0" algn="just">
              <a:buNone/>
            </a:pPr>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a)=[xa</a:t>
            </a:r>
            <a:r>
              <a:rPr lang="en-US" altLang="zh-CN" b="1">
                <a:latin typeface="Times New Roman" panose="02020603050405020304" charset="0"/>
                <a:ea typeface="宋体" panose="02010600030101010101" pitchFamily="2" charset="-122"/>
              </a:rPr>
              <a:t>]</a:t>
            </a:r>
          </a:p>
          <a:p>
            <a:pPr marL="0" indent="0" algn="just"/>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定义的相容性</a:t>
            </a:r>
            <a:r>
              <a:rPr lang="zh-CN" altLang="en-US" b="1" dirty="0">
                <a:latin typeface="Times New Roman" panose="02020603050405020304" charset="0"/>
                <a:ea typeface="宋体" panose="02010600030101010101" pitchFamily="2" charset="-122"/>
              </a:rPr>
              <a:t> </a:t>
            </a:r>
          </a:p>
          <a:p>
            <a:pPr marL="0" indent="0" algn="just"/>
            <a:r>
              <a:rPr lang="zh-CN" altLang="en-US"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L(M</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 </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62</a:t>
            </a:fld>
            <a:endParaRPr 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标题 50585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5859" name="文本占位符 505858"/>
          <p:cNvSpPr>
            <a:spLocks noGrp="1"/>
          </p:cNvSpPr>
          <p:nvPr>
            <p:ph type="body" idx="1"/>
          </p:nvPr>
        </p:nvSpPr>
        <p:spPr/>
        <p:txBody>
          <a:bodyPr/>
          <a:lstStyle/>
          <a:p>
            <a:r>
              <a:rPr lang="zh-CN" altLang="en-US" b="1" dirty="0">
                <a:ea typeface="黑体" panose="02010609060101010101" pitchFamily="2" charset="-122"/>
              </a:rPr>
              <a:t>例</a:t>
            </a:r>
            <a:r>
              <a:rPr lang="en-US" altLang="zh-CN" b="1" dirty="0">
                <a:ea typeface="黑体" panose="02010609060101010101" pitchFamily="2" charset="-122"/>
              </a:rPr>
              <a:t>5-10</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用定理</a:t>
            </a:r>
            <a:r>
              <a:rPr lang="en-US" altLang="zh-CN" b="1" dirty="0">
                <a:latin typeface="Times New Roman" panose="02020603050405020304" charset="0"/>
                <a:ea typeface="宋体" panose="02010600030101010101" pitchFamily="2" charset="-122"/>
              </a:rPr>
              <a:t>5-7</a:t>
            </a:r>
            <a:r>
              <a:rPr lang="zh-CN" altLang="en-US" b="1" dirty="0">
                <a:latin typeface="宋体" panose="02010600030101010101" pitchFamily="2" charset="-122"/>
                <a:ea typeface="宋体" panose="02010600030101010101" pitchFamily="2" charset="-122"/>
              </a:rPr>
              <a:t>证明</a:t>
            </a:r>
            <a:r>
              <a:rPr lang="en-US" altLang="zh-CN" b="1" dirty="0">
                <a:latin typeface="Times New Roman" panose="02020603050405020304" charset="0"/>
                <a:ea typeface="宋体" panose="02010600030101010101" pitchFamily="2" charset="-122"/>
              </a:rPr>
              <a:t>{0</a:t>
            </a:r>
            <a:r>
              <a:rPr lang="en-US" altLang="zh-CN" b="1" baseline="30000">
                <a:latin typeface="Times New Roman" panose="02020603050405020304" charset="0"/>
                <a:ea typeface="宋体" panose="02010600030101010101" pitchFamily="2" charset="-122"/>
              </a:rPr>
              <a:t>n</a:t>
            </a:r>
            <a:r>
              <a:rPr lang="en-US" altLang="zh-CN" b="1">
                <a:latin typeface="Times New Roman" panose="02020603050405020304" charset="0"/>
                <a:ea typeface="宋体" panose="02010600030101010101" pitchFamily="2" charset="-122"/>
              </a:rPr>
              <a:t>1</a:t>
            </a:r>
            <a:r>
              <a:rPr lang="en-US" altLang="zh-CN" b="1" baseline="30000">
                <a:latin typeface="Times New Roman" panose="02020603050405020304" charset="0"/>
                <a:ea typeface="宋体" panose="02010600030101010101" pitchFamily="2" charset="-122"/>
              </a:rPr>
              <a:t>n</a:t>
            </a:r>
            <a:r>
              <a:rPr lang="en-US" altLang="zh-CN" b="1">
                <a:latin typeface="Times New Roman" panose="02020603050405020304" charset="0"/>
                <a:ea typeface="宋体" panose="02010600030101010101" pitchFamily="2" charset="-122"/>
              </a:rPr>
              <a:t>|n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0}</a:t>
            </a:r>
            <a:r>
              <a:rPr lang="zh-CN" altLang="en-US" b="1" dirty="0">
                <a:latin typeface="宋体" panose="02010600030101010101" pitchFamily="2" charset="-122"/>
                <a:ea typeface="宋体" panose="02010600030101010101" pitchFamily="2" charset="-122"/>
              </a:rPr>
              <a:t>不是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a:t>
            </a:r>
          </a:p>
          <a:p>
            <a:pPr lvl="1" algn="just"/>
            <a:r>
              <a:rPr lang="zh-CN" altLang="en-US" b="1" dirty="0">
                <a:latin typeface="宋体" panose="02010600030101010101" pitchFamily="2" charset="-122"/>
                <a:ea typeface="宋体" panose="02010600030101010101" pitchFamily="2" charset="-122"/>
              </a:rPr>
              <a:t>根据</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的句子的特征来寻找</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的等价类。</a:t>
            </a:r>
            <a:r>
              <a:rPr lang="zh-CN" altLang="en-US" b="1" dirty="0">
                <a:latin typeface="Times New Roman" panose="02020603050405020304" charset="0"/>
                <a:ea typeface="宋体" panose="02010600030101010101" pitchFamily="2" charset="-122"/>
              </a:rPr>
              <a:t> </a:t>
            </a:r>
          </a:p>
          <a:p>
            <a:pPr lvl="1" algn="just"/>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的句子的主要特点有两个：</a:t>
            </a:r>
            <a:endParaRPr lang="zh-CN" altLang="en-US" b="1" dirty="0">
              <a:latin typeface="Times New Roman" panose="02020603050405020304" charset="0"/>
              <a:ea typeface="宋体" panose="02010600030101010101" pitchFamily="2" charset="-122"/>
            </a:endParaRPr>
          </a:p>
          <a:p>
            <a:pPr algn="just">
              <a:buNone/>
            </a:pP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⑴</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句子中所含的字符</a:t>
            </a:r>
            <a:r>
              <a:rPr lang="en-US" altLang="zh-CN" b="1" dirty="0">
                <a:latin typeface="Times New Roman" panose="02020603050405020304" charset="0"/>
                <a:ea typeface="宋体" panose="02010600030101010101" pitchFamily="2" charset="-122"/>
              </a:rPr>
              <a:t>0</a:t>
            </a:r>
            <a:r>
              <a:rPr lang="zh-CN" altLang="en-US" b="1" dirty="0">
                <a:latin typeface="宋体" panose="02010600030101010101" pitchFamily="2" charset="-122"/>
                <a:ea typeface="宋体" panose="02010600030101010101" pitchFamily="2" charset="-122"/>
              </a:rPr>
              <a:t>的个数与所含的字符</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的个数相同。</a:t>
            </a:r>
          </a:p>
          <a:p>
            <a:pPr algn="just">
              <a:buNone/>
            </a:pPr>
            <a:r>
              <a:rPr lang="zh-CN" altLang="en-US" b="1" dirty="0">
                <a:latin typeface="宋体" panose="02010600030101010101" pitchFamily="2" charset="-122"/>
                <a:ea typeface="宋体" panose="02010600030101010101" pitchFamily="2" charset="-122"/>
              </a:rPr>
              <a:t>  </a:t>
            </a:r>
            <a:r>
              <a:rPr lang="en-US" altLang="zh-CN" b="1" dirty="0">
                <a:latin typeface="宋体" panose="02010600030101010101" pitchFamily="2" charset="-122"/>
                <a:ea typeface="宋体" panose="02010600030101010101" pitchFamily="2" charset="-122"/>
              </a:rPr>
              <a:t>⑵</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所有的</a:t>
            </a:r>
            <a:r>
              <a:rPr lang="en-US" altLang="zh-CN" b="1" dirty="0">
                <a:latin typeface="Times New Roman" panose="02020603050405020304" charset="0"/>
                <a:ea typeface="宋体" panose="02010600030101010101" pitchFamily="2" charset="-122"/>
              </a:rPr>
              <a:t>0</a:t>
            </a:r>
            <a:r>
              <a:rPr lang="zh-CN" altLang="en-US" b="1" dirty="0">
                <a:latin typeface="宋体" panose="02010600030101010101" pitchFamily="2" charset="-122"/>
                <a:ea typeface="宋体" panose="02010600030101010101" pitchFamily="2" charset="-122"/>
              </a:rPr>
              <a:t>都在所有的</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的前面</a:t>
            </a:r>
          </a:p>
          <a:p>
            <a:pPr lvl="1" algn="just"/>
            <a:r>
              <a:rPr lang="zh-CN" altLang="en-US" b="1" dirty="0">
                <a:ea typeface="宋体" panose="02010600030101010101" pitchFamily="2" charset="-122"/>
              </a:rPr>
              <a:t>可以得到如下一些等价类。</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63</a:t>
            </a:fld>
            <a:endParaRPr lang="zh-CN"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标题 50688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6883" name="文本占位符 506882"/>
          <p:cNvSpPr>
            <a:spLocks noGrp="1"/>
          </p:cNvSpPr>
          <p:nvPr>
            <p:ph type="body" idx="1"/>
          </p:nvPr>
        </p:nvSpPr>
        <p:spPr/>
        <p:txBody>
          <a:bodyPr/>
          <a:lstStyle/>
          <a:p>
            <a:pPr>
              <a:lnSpc>
                <a:spcPct val="90000"/>
              </a:lnSpc>
              <a:buNone/>
            </a:pPr>
            <a:r>
              <a:rPr lang="en-US" altLang="zh-CN" sz="2800" b="1" dirty="0">
                <a:latin typeface="宋体" panose="02010600030101010101" pitchFamily="2" charset="-122"/>
                <a:ea typeface="宋体" panose="02010600030101010101" pitchFamily="2" charset="-122"/>
              </a:rPr>
              <a:t>[10]={</a:t>
            </a:r>
            <a:r>
              <a:rPr lang="en-US" altLang="zh-CN" sz="2800" b="1">
                <a:latin typeface="宋体" panose="02010600030101010101" pitchFamily="2" charset="-122"/>
                <a:ea typeface="宋体" panose="02010600030101010101" pitchFamily="2" charset="-122"/>
              </a:rPr>
              <a:t>x|</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0</a:t>
            </a:r>
            <a:r>
              <a:rPr lang="en-US" altLang="zh-CN" sz="2800" b="1" baseline="30000">
                <a:latin typeface="Times New Roman" panose="02020603050405020304" charset="0"/>
                <a:ea typeface="宋体" panose="02010600030101010101" pitchFamily="2" charset="-122"/>
              </a:rPr>
              <a:t>n</a:t>
            </a:r>
            <a:r>
              <a:rPr lang="en-US" altLang="zh-CN" sz="2800" b="1">
                <a:latin typeface="Times New Roman" panose="02020603050405020304" charset="0"/>
                <a:ea typeface="宋体" panose="02010600030101010101" pitchFamily="2" charset="-122"/>
              </a:rPr>
              <a:t>1</a:t>
            </a:r>
            <a:r>
              <a:rPr lang="en-US" altLang="zh-CN" sz="2800" b="1" baseline="30000">
                <a:latin typeface="Times New Roman" panose="02020603050405020304" charset="0"/>
                <a:ea typeface="宋体" panose="02010600030101010101" pitchFamily="2" charset="-122"/>
              </a:rPr>
              <a:t>m</a:t>
            </a:r>
            <a:r>
              <a:rPr lang="en-US" altLang="zh-CN" sz="2800" b="1">
                <a:latin typeface="Times New Roman" panose="02020603050405020304" charset="0"/>
                <a:ea typeface="宋体" panose="02010600030101010101" pitchFamily="2" charset="-122"/>
              </a:rPr>
              <a:t>(m</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n+1)</a:t>
            </a:r>
            <a:r>
              <a:rPr lang="zh-CN" altLang="en-US" sz="2800" b="1" dirty="0">
                <a:latin typeface="宋体" panose="02010600030101010101" pitchFamily="2" charset="-122"/>
                <a:ea typeface="宋体" panose="02010600030101010101" pitchFamily="2" charset="-122"/>
              </a:rPr>
              <a:t>或者</a:t>
            </a:r>
            <a:r>
              <a:rPr lang="en-US" altLang="zh-CN" sz="2800" b="1">
                <a:latin typeface="Times New Roman" panose="02020603050405020304"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中含子串</a:t>
            </a:r>
            <a:r>
              <a:rPr lang="en-US" altLang="zh-CN" sz="2800" b="1" dirty="0">
                <a:latin typeface="Times New Roman" panose="02020603050405020304" charset="0"/>
                <a:ea typeface="宋体" panose="02010600030101010101" pitchFamily="2" charset="-122"/>
              </a:rPr>
              <a:t>10}</a:t>
            </a:r>
          </a:p>
          <a:p>
            <a:pPr>
              <a:lnSpc>
                <a:spcPct val="90000"/>
              </a:lnSpc>
              <a:buNone/>
            </a:pPr>
            <a:r>
              <a:rPr lang="en-US" altLang="zh-CN" sz="2800" b="1" dirty="0">
                <a:latin typeface="Times New Roman" panose="02020603050405020304" charset="0"/>
                <a:ea typeface="宋体" panose="02010600030101010101" pitchFamily="2" charset="-122"/>
              </a:rPr>
              <a:t>[ε]——ε</a:t>
            </a:r>
            <a:r>
              <a:rPr lang="zh-CN" altLang="en-US" sz="2800" b="1" dirty="0">
                <a:latin typeface="Times New Roman" panose="02020603050405020304" charset="0"/>
                <a:ea typeface="宋体" panose="02010600030101010101" pitchFamily="2" charset="-122"/>
              </a:rPr>
              <a:t>所在的等价类；</a:t>
            </a:r>
          </a:p>
          <a:p>
            <a:pPr>
              <a:lnSpc>
                <a:spcPct val="90000"/>
              </a:lnSpc>
              <a:buNone/>
            </a:pPr>
            <a:r>
              <a:rPr lang="en-US" altLang="zh-CN" sz="2800" b="1" dirty="0">
                <a:latin typeface="Times New Roman" panose="02020603050405020304" charset="0"/>
                <a:ea typeface="宋体" panose="02010600030101010101" pitchFamily="2" charset="-122"/>
              </a:rPr>
              <a:t>[1]——0</a:t>
            </a:r>
            <a:r>
              <a:rPr lang="zh-CN" altLang="en-US" sz="2800" b="1" dirty="0">
                <a:latin typeface="Times New Roman" panose="02020603050405020304" charset="0"/>
                <a:ea typeface="宋体" panose="02010600030101010101" pitchFamily="2" charset="-122"/>
              </a:rPr>
              <a:t>所在的等价类；</a:t>
            </a:r>
          </a:p>
          <a:p>
            <a:pPr>
              <a:lnSpc>
                <a:spcPct val="90000"/>
              </a:lnSpc>
              <a:buNone/>
            </a:pPr>
            <a:r>
              <a:rPr lang="en-US" altLang="zh-CN" sz="2800" b="1" dirty="0">
                <a:latin typeface="Times New Roman" panose="02020603050405020304" charset="0"/>
                <a:ea typeface="宋体" panose="02010600030101010101" pitchFamily="2" charset="-122"/>
              </a:rPr>
              <a:t>[2]——00</a:t>
            </a:r>
            <a:r>
              <a:rPr lang="zh-CN" altLang="en-US" sz="2800" b="1" dirty="0">
                <a:latin typeface="Times New Roman" panose="02020603050405020304" charset="0"/>
                <a:ea typeface="宋体" panose="02010600030101010101" pitchFamily="2" charset="-122"/>
              </a:rPr>
              <a:t>所在的等价类；</a:t>
            </a:r>
          </a:p>
          <a:p>
            <a:pPr>
              <a:lnSpc>
                <a:spcPct val="90000"/>
              </a:lnSpc>
              <a:buNone/>
            </a:pPr>
            <a:r>
              <a:rPr lang="en-US" altLang="zh-CN" sz="2800" b="1" dirty="0">
                <a:latin typeface="Times New Roman" panose="02020603050405020304" charset="0"/>
                <a:ea typeface="宋体" panose="02010600030101010101" pitchFamily="2" charset="-122"/>
              </a:rPr>
              <a:t>[3]——000</a:t>
            </a:r>
            <a:r>
              <a:rPr lang="zh-CN" altLang="en-US" sz="2800" b="1" dirty="0">
                <a:latin typeface="Times New Roman" panose="02020603050405020304" charset="0"/>
                <a:ea typeface="宋体" panose="02010600030101010101" pitchFamily="2" charset="-122"/>
              </a:rPr>
              <a:t>所在的等价类；</a:t>
            </a:r>
          </a:p>
          <a:p>
            <a:pPr>
              <a:lnSpc>
                <a:spcPct val="90000"/>
              </a:lnSpc>
              <a:buNone/>
            </a:pPr>
            <a:r>
              <a:rPr lang="en-US" altLang="zh-CN" sz="2800" b="1" dirty="0">
                <a:latin typeface="Times New Roman" panose="02020603050405020304" charset="0"/>
                <a:ea typeface="宋体" panose="02010600030101010101" pitchFamily="2" charset="-122"/>
              </a:rPr>
              <a:t>…</a:t>
            </a:r>
          </a:p>
          <a:p>
            <a:pPr>
              <a:lnSpc>
                <a:spcPct val="90000"/>
              </a:lnSpc>
              <a:buNone/>
            </a:pP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n]——0</a:t>
            </a:r>
            <a:r>
              <a:rPr lang="en-US" altLang="zh-CN" sz="2800" b="1" baseline="30000">
                <a:latin typeface="Times New Roman" panose="02020603050405020304" charset="0"/>
                <a:ea typeface="宋体" panose="02010600030101010101" pitchFamily="2" charset="-122"/>
              </a:rPr>
              <a:t>n</a:t>
            </a:r>
            <a:r>
              <a:rPr lang="zh-CN" altLang="en-US" sz="2800" b="1" dirty="0">
                <a:latin typeface="Times New Roman" panose="02020603050405020304" charset="0"/>
                <a:ea typeface="宋体" panose="02010600030101010101" pitchFamily="2" charset="-122"/>
              </a:rPr>
              <a:t>所在的等价类；</a:t>
            </a:r>
          </a:p>
          <a:p>
            <a:pPr>
              <a:lnSpc>
                <a:spcPct val="90000"/>
              </a:lnSpc>
              <a:buNone/>
            </a:pPr>
            <a:r>
              <a:rPr lang="en-US" altLang="zh-CN" sz="2800" b="1" dirty="0">
                <a:latin typeface="Times New Roman" panose="02020603050405020304" charset="0"/>
                <a:ea typeface="宋体" panose="02010600030101010101" pitchFamily="2" charset="-122"/>
              </a:rPr>
              <a:t>…</a:t>
            </a:r>
          </a:p>
          <a:p>
            <a:pPr>
              <a:lnSpc>
                <a:spcPct val="90000"/>
              </a:lnSpc>
              <a:buNone/>
            </a:pPr>
            <a:r>
              <a:rPr lang="zh-CN" altLang="en-US" sz="2800" b="1" dirty="0">
                <a:latin typeface="宋体" panose="02010600030101010101" pitchFamily="2" charset="-122"/>
                <a:ea typeface="宋体" panose="02010600030101010101" pitchFamily="2" charset="-122"/>
              </a:rPr>
              <a:t>所以，</a:t>
            </a:r>
            <a:r>
              <a:rPr lang="en-US" altLang="zh-CN" sz="2800" b="1">
                <a:latin typeface="Times New Roman" panose="02020603050405020304" charset="0"/>
                <a:ea typeface="宋体" panose="02010600030101010101" pitchFamily="2" charset="-122"/>
              </a:rPr>
              <a:t>R</a:t>
            </a:r>
            <a:r>
              <a:rPr lang="en-US" altLang="zh-CN" sz="2800" b="1" baseline="-30000">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的指数是无穷的。因此，</a:t>
            </a:r>
            <a:r>
              <a:rPr lang="en-US" altLang="zh-CN" sz="2800" b="1">
                <a:latin typeface="Times New Roman" panose="02020603050405020304" charset="0"/>
                <a:ea typeface="宋体" panose="02010600030101010101" pitchFamily="2" charset="-122"/>
              </a:rPr>
              <a:t>L</a:t>
            </a:r>
            <a:r>
              <a:rPr lang="zh-CN" altLang="en-US" sz="2800" b="1" dirty="0">
                <a:latin typeface="宋体" panose="02010600030101010101" pitchFamily="2" charset="-122"/>
                <a:ea typeface="宋体" panose="02010600030101010101" pitchFamily="2" charset="-122"/>
              </a:rPr>
              <a:t>不是</a:t>
            </a:r>
            <a:r>
              <a:rPr lang="zh-CN" altLang="en-US" sz="2800" b="1" dirty="0">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RL</a:t>
            </a:r>
            <a:r>
              <a:rPr lang="zh-CN" altLang="en-US" sz="2800" b="1">
                <a:latin typeface="Times New Roman" panose="02020603050405020304" charset="0"/>
                <a:ea typeface="宋体" panose="02010600030101010101" pitchFamily="2" charset="-122"/>
              </a:rPr>
              <a:t>。</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64</a:t>
            </a:fld>
            <a:endParaRPr lang="zh-CN"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标题 507905"/>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7907" name="文本占位符 507906"/>
          <p:cNvSpPr>
            <a:spLocks noGrp="1"/>
          </p:cNvSpPr>
          <p:nvPr>
            <p:ph type="body" idx="1"/>
          </p:nvPr>
        </p:nvSpPr>
        <p:spPr/>
        <p:txBody>
          <a:bodyPr/>
          <a:lstStyle/>
          <a:p>
            <a:pPr>
              <a:buNone/>
            </a:pPr>
            <a:r>
              <a:rPr lang="zh-CN" altLang="en-US" b="1" dirty="0">
                <a:latin typeface="Times New Roman" panose="02020603050405020304" charset="0"/>
                <a:ea typeface="黑体" panose="02010609060101010101" pitchFamily="2" charset="-122"/>
              </a:rPr>
              <a:t>推论 </a:t>
            </a:r>
            <a:r>
              <a:rPr lang="en-US" altLang="zh-CN" b="1" dirty="0">
                <a:latin typeface="Times New Roman" panose="02020603050405020304" charset="0"/>
                <a:ea typeface="黑体" panose="02010609060101010101" pitchFamily="2" charset="-122"/>
              </a:rPr>
              <a:t>5-1</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对于任意的</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L</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dirty="0">
                <a:latin typeface="宋体" panose="02010600030101010101" pitchFamily="2" charset="-122"/>
                <a:ea typeface="宋体" panose="02010600030101010101" pitchFamily="2" charset="-122"/>
              </a:rPr>
              <a:t>满足</a:t>
            </a:r>
            <a:r>
              <a:rPr lang="en-US" altLang="zh-CN" b="1">
                <a:latin typeface="Times New Roman" panose="02020603050405020304" charset="0"/>
                <a:ea typeface="宋体" panose="02010600030101010101" pitchFamily="2" charset="-122"/>
              </a:rPr>
              <a:t>L(M)=L</a:t>
            </a:r>
            <a:r>
              <a:rPr lang="zh-CN" altLang="en-US" b="1" dirty="0">
                <a:latin typeface="宋体" panose="02010600030101010101" pitchFamily="2" charset="-122"/>
                <a:ea typeface="宋体" panose="02010600030101010101" pitchFamily="2" charset="-122"/>
              </a:rPr>
              <a:t>，则</a:t>
            </a:r>
            <a:r>
              <a:rPr lang="en-US" altLang="zh-CN" b="1" dirty="0">
                <a:latin typeface="Times New Roman" panose="02020603050405020304"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p>
          <a:p>
            <a:r>
              <a:rPr lang="zh-CN" altLang="en-US" b="1" dirty="0">
                <a:latin typeface="宋体" panose="02010600030101010101" pitchFamily="2" charset="-122"/>
                <a:ea typeface="宋体" panose="02010600030101010101" pitchFamily="2" charset="-122"/>
              </a:rPr>
              <a:t>表明，对于任意</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L(M)</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p>
          <a:p>
            <a:r>
              <a:rPr lang="zh-CN" altLang="en-US" b="1" dirty="0">
                <a:latin typeface="宋体" panose="02010600030101010101" pitchFamily="2" charset="-122"/>
                <a:ea typeface="宋体" panose="02010600030101010101" pitchFamily="2" charset="-122"/>
              </a:rPr>
              <a:t>也表明，对任意一个</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L</a:t>
            </a:r>
            <a:r>
              <a:rPr lang="zh-CN" altLang="en-US" b="1" dirty="0">
                <a:latin typeface="宋体" panose="02010600030101010101" pitchFamily="2" charset="-122"/>
                <a:ea typeface="宋体" panose="02010600030101010101" pitchFamily="2" charset="-122"/>
              </a:rPr>
              <a:t>，按照定理中所给的方法构造出来的</a:t>
            </a:r>
            <a:r>
              <a:rPr lang="en-US" altLang="zh-CN" b="1">
                <a:latin typeface="Times New Roman" panose="02020603050405020304" charset="0"/>
                <a:ea typeface="宋体" panose="02010600030101010101" pitchFamily="2" charset="-122"/>
              </a:rPr>
              <a:t>DFA M</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是一个接受</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的最小</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。这个</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是惟一的么？</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65</a:t>
            </a:fld>
            <a:endParaRPr lang="zh-CN"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标题 508929"/>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8931" name="文本占位符 508930"/>
          <p:cNvSpPr>
            <a:spLocks noGrp="1"/>
          </p:cNvSpPr>
          <p:nvPr>
            <p:ph type="body" idx="1"/>
          </p:nvPr>
        </p:nvSpPr>
        <p:spPr/>
        <p:txBody>
          <a:bodyPr/>
          <a:lstStyle/>
          <a:p>
            <a:pPr>
              <a:buNone/>
            </a:pPr>
            <a:r>
              <a:rPr lang="zh-CN" altLang="en-US" sz="3600" b="1" dirty="0">
                <a:ea typeface="黑体" panose="02010609060101010101" pitchFamily="2" charset="-122"/>
              </a:rPr>
              <a:t>推论</a:t>
            </a:r>
            <a:r>
              <a:rPr lang="en-US" altLang="zh-CN" sz="3600" b="1" dirty="0">
                <a:ea typeface="黑体" panose="02010609060101010101" pitchFamily="2" charset="-122"/>
              </a:rPr>
              <a:t>5-2</a:t>
            </a:r>
            <a:r>
              <a:rPr lang="en-US" altLang="zh-CN" sz="3600" b="1" dirty="0">
                <a:latin typeface="Times New Roman" panose="02020603050405020304" charset="0"/>
                <a:ea typeface="宋体" panose="02010600030101010101" pitchFamily="2" charset="-122"/>
              </a:rPr>
              <a:t> </a:t>
            </a:r>
            <a:r>
              <a:rPr lang="zh-CN" altLang="en-US" sz="3600" b="1" dirty="0">
                <a:latin typeface="宋体" panose="02010600030101010101" pitchFamily="2" charset="-122"/>
                <a:ea typeface="宋体" panose="02010600030101010101" pitchFamily="2" charset="-122"/>
              </a:rPr>
              <a:t>对于任意的</a:t>
            </a:r>
            <a:r>
              <a:rPr lang="zh-CN" altLang="en-US" sz="3600" b="1" dirty="0">
                <a:latin typeface="Times New Roman" panose="02020603050405020304" charset="0"/>
                <a:ea typeface="宋体" panose="02010600030101010101" pitchFamily="2" charset="-122"/>
              </a:rPr>
              <a:t> </a:t>
            </a:r>
            <a:r>
              <a:rPr lang="en-US" altLang="zh-CN" sz="3600" b="1">
                <a:latin typeface="Times New Roman" panose="02020603050405020304" charset="0"/>
                <a:ea typeface="宋体" panose="02010600030101010101" pitchFamily="2" charset="-122"/>
              </a:rPr>
              <a:t>RL L</a:t>
            </a:r>
            <a:r>
              <a:rPr lang="zh-CN" altLang="en-US" sz="3600" b="1" dirty="0">
                <a:latin typeface="宋体" panose="02010600030101010101" pitchFamily="2" charset="-122"/>
                <a:ea typeface="宋体" panose="02010600030101010101" pitchFamily="2" charset="-122"/>
              </a:rPr>
              <a:t>，在同构意义下，接受</a:t>
            </a:r>
            <a:r>
              <a:rPr lang="en-US" altLang="zh-CN" sz="3600" b="1">
                <a:latin typeface="Times New Roman" panose="02020603050405020304" charset="0"/>
                <a:ea typeface="宋体" panose="02010600030101010101" pitchFamily="2" charset="-122"/>
              </a:rPr>
              <a:t>L</a:t>
            </a:r>
            <a:r>
              <a:rPr lang="zh-CN" altLang="en-US" sz="3600" b="1" dirty="0">
                <a:latin typeface="宋体" panose="02010600030101010101" pitchFamily="2" charset="-122"/>
                <a:ea typeface="宋体" panose="02010600030101010101" pitchFamily="2" charset="-122"/>
              </a:rPr>
              <a:t>的最小</a:t>
            </a:r>
            <a:r>
              <a:rPr lang="en-US" altLang="zh-CN" sz="3600" b="1">
                <a:latin typeface="Times New Roman" panose="02020603050405020304" charset="0"/>
                <a:ea typeface="宋体" panose="02010600030101010101" pitchFamily="2" charset="-122"/>
              </a:rPr>
              <a:t>DFA</a:t>
            </a:r>
            <a:r>
              <a:rPr lang="zh-CN" altLang="en-US" sz="3600" b="1" dirty="0">
                <a:latin typeface="宋体" panose="02010600030101010101" pitchFamily="2" charset="-122"/>
                <a:ea typeface="宋体" panose="02010600030101010101" pitchFamily="2" charset="-122"/>
              </a:rPr>
              <a:t>是惟一的。</a:t>
            </a:r>
          </a:p>
          <a:p>
            <a:pPr algn="just">
              <a:buNone/>
            </a:pPr>
            <a:r>
              <a:rPr lang="zh-CN" altLang="en-US" b="1" dirty="0">
                <a:latin typeface="Times New Roman" panose="02020603050405020304" charset="0"/>
                <a:ea typeface="宋体" panose="02010600030101010101" pitchFamily="2" charset="-122"/>
              </a:rPr>
              <a:t>证明：</a:t>
            </a:r>
            <a:endParaRPr lang="zh-CN" altLang="en-US" b="1" dirty="0">
              <a:latin typeface="宋体" panose="02010600030101010101" pitchFamily="2" charset="-122"/>
              <a:ea typeface="宋体" panose="02010600030101010101" pitchFamily="2" charset="-122"/>
            </a:endParaRPr>
          </a:p>
          <a:p>
            <a:r>
              <a:rPr lang="zh-CN" altLang="en-US" b="1" dirty="0">
                <a:latin typeface="宋体" panose="02010600030101010101" pitchFamily="2" charset="-122"/>
                <a:ea typeface="宋体" panose="02010600030101010101" pitchFamily="2" charset="-122"/>
              </a:rPr>
              <a:t>接受</a:t>
            </a:r>
            <a:r>
              <a:rPr lang="en-US" altLang="zh-CN" b="1" dirty="0">
                <a:latin typeface="宋体" panose="02010600030101010101" pitchFamily="2" charset="-122"/>
                <a:ea typeface="宋体" panose="02010600030101010101" pitchFamily="2" charset="-122"/>
              </a:rPr>
              <a:t>L</a:t>
            </a:r>
            <a:r>
              <a:rPr lang="zh-CN" altLang="en-US" b="1" dirty="0">
                <a:latin typeface="宋体" panose="02010600030101010101" pitchFamily="2" charset="-122"/>
                <a:ea typeface="宋体" panose="02010600030101010101" pitchFamily="2" charset="-122"/>
              </a:rPr>
              <a:t>的最小</a:t>
            </a:r>
            <a:r>
              <a:rPr lang="en-US" altLang="zh-CN" b="1">
                <a:latin typeface="宋体" panose="02010600030101010101" pitchFamily="2" charset="-122"/>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q</a:t>
            </a:r>
            <a:r>
              <a:rPr lang="en-US" altLang="zh-CN" b="1" baseline="-30000">
                <a:latin typeface="宋体" panose="02010600030101010101" pitchFamily="2" charset="-122"/>
                <a:ea typeface="宋体" panose="02010600030101010101" pitchFamily="2" charset="-122"/>
              </a:rPr>
              <a:t>0</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F)</a:t>
            </a:r>
            <a:r>
              <a:rPr lang="zh-CN" altLang="en-US" b="1" dirty="0">
                <a:latin typeface="宋体" panose="02010600030101010101" pitchFamily="2" charset="-122"/>
                <a:ea typeface="宋体" panose="02010600030101010101" pitchFamily="2" charset="-122"/>
              </a:rPr>
              <a:t>的状态数与</a:t>
            </a:r>
            <a:r>
              <a:rPr lang="en-US" altLang="zh-CN" b="1">
                <a:latin typeface="宋体" panose="02010600030101010101" pitchFamily="2" charset="-122"/>
                <a:ea typeface="宋体" panose="02010600030101010101" pitchFamily="2" charset="-122"/>
              </a:rPr>
              <a:t>R</a:t>
            </a:r>
            <a:r>
              <a:rPr lang="en-US" altLang="zh-CN" b="1" baseline="-30000">
                <a:latin typeface="宋体" panose="02010600030101010101" pitchFamily="2" charset="-122"/>
                <a:ea typeface="宋体" panose="02010600030101010101" pitchFamily="2" charset="-122"/>
              </a:rPr>
              <a:t>L</a:t>
            </a:r>
            <a:r>
              <a:rPr lang="zh-CN" altLang="en-US" b="1" dirty="0">
                <a:latin typeface="宋体" panose="02010600030101010101" pitchFamily="2" charset="-122"/>
                <a:ea typeface="宋体" panose="02010600030101010101" pitchFamily="2" charset="-122"/>
              </a:rPr>
              <a:t>的指数相同，也就是说，这个最小</a:t>
            </a:r>
            <a:r>
              <a:rPr lang="en-US" altLang="zh-CN" b="1" dirty="0">
                <a:latin typeface="宋体" panose="02010600030101010101" pitchFamily="2" charset="-122"/>
                <a:ea typeface="宋体" panose="02010600030101010101" pitchFamily="2" charset="-122"/>
              </a:rPr>
              <a:t>DFA</a:t>
            </a:r>
            <a:r>
              <a:rPr lang="zh-CN" altLang="en-US" b="1" dirty="0">
                <a:latin typeface="宋体" panose="02010600030101010101" pitchFamily="2" charset="-122"/>
                <a:ea typeface="宋体" panose="02010600030101010101" pitchFamily="2" charset="-122"/>
              </a:rPr>
              <a:t>的状态数与</a:t>
            </a:r>
            <a:r>
              <a:rPr lang="en-US" altLang="zh-CN" b="1" dirty="0" err="1">
                <a:latin typeface="宋体" panose="02010600030101010101" pitchFamily="2" charset="-122"/>
                <a:ea typeface="宋体" panose="02010600030101010101" pitchFamily="2" charset="-122"/>
              </a:rPr>
              <a:t>Myhill-Nerode</a:t>
            </a:r>
            <a:r>
              <a:rPr lang="zh-CN" altLang="en-US" b="1" dirty="0">
                <a:latin typeface="宋体" panose="02010600030101010101" pitchFamily="2" charset="-122"/>
                <a:ea typeface="宋体" panose="02010600030101010101" pitchFamily="2" charset="-122"/>
              </a:rPr>
              <a:t>定理证明中构造的</a:t>
            </a:r>
            <a:r>
              <a:rPr lang="en-US" altLang="zh-CN" b="1">
                <a:latin typeface="宋体" panose="02010600030101010101" pitchFamily="2" charset="-122"/>
                <a:ea typeface="宋体" panose="02010600030101010101" pitchFamily="2" charset="-122"/>
              </a:rPr>
              <a:t>M′=(∑</a:t>
            </a:r>
            <a:r>
              <a:rPr lang="en-US" altLang="zh-CN" b="1" baseline="30000">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/R</a:t>
            </a:r>
            <a:r>
              <a:rPr lang="en-US" altLang="zh-CN" b="1" baseline="-30000">
                <a:latin typeface="宋体" panose="02010600030101010101" pitchFamily="2" charset="-122"/>
                <a:ea typeface="宋体" panose="02010600030101010101" pitchFamily="2" charset="-122"/>
              </a:rPr>
              <a:t>L</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[ε]</a:t>
            </a:r>
            <a:r>
              <a:rPr lang="zh-CN" altLang="en-US" b="1" dirty="0">
                <a:latin typeface="宋体" panose="02010600030101010101" pitchFamily="2" charset="-122"/>
                <a:ea typeface="宋体" panose="02010600030101010101" pitchFamily="2" charset="-122"/>
              </a:rPr>
              <a:t>，</a:t>
            </a:r>
            <a:r>
              <a:rPr lang="en-US" altLang="zh-CN" b="1" dirty="0">
                <a:latin typeface="宋体" panose="02010600030101010101" pitchFamily="2" charset="-122"/>
                <a:ea typeface="宋体" panose="02010600030101010101" pitchFamily="2" charset="-122"/>
              </a:rPr>
              <a:t>{[x]|x∈L})</a:t>
            </a:r>
            <a:r>
              <a:rPr lang="zh-CN" altLang="en-US" b="1" dirty="0">
                <a:latin typeface="宋体" panose="02010600030101010101" pitchFamily="2" charset="-122"/>
                <a:ea typeface="宋体" panose="02010600030101010101" pitchFamily="2" charset="-122"/>
              </a:rPr>
              <a:t>的状态数是相同的。 </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66</a:t>
            </a:fld>
            <a:endParaRPr lang="zh-CN"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标题 509953"/>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09955" name="文本占位符 509954"/>
          <p:cNvSpPr>
            <a:spLocks noGrp="1"/>
          </p:cNvSpPr>
          <p:nvPr>
            <p:ph type="body" idx="1"/>
          </p:nvPr>
        </p:nvSpPr>
        <p:spPr/>
        <p:txBody>
          <a:bodyPr/>
          <a:lstStyle/>
          <a:p>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同构是指这两个</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的状态之间有一个一一对应，而且这个一一对应还保持状态转移也是相应一一对应的。也就是说，如果</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w]</a:t>
            </a:r>
            <a:r>
              <a:rPr lang="zh-CN" altLang="en-US" b="1" dirty="0">
                <a:latin typeface="宋体" panose="02010600030101010101" pitchFamily="2" charset="-122"/>
                <a:ea typeface="宋体" panose="02010600030101010101" pitchFamily="2" charset="-122"/>
              </a:rPr>
              <a:t>对应，</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z]</a:t>
            </a:r>
            <a:r>
              <a:rPr lang="zh-CN" altLang="en-US" b="1" dirty="0">
                <a:latin typeface="宋体" panose="02010600030101010101" pitchFamily="2" charset="-122"/>
                <a:ea typeface="宋体" panose="02010600030101010101" pitchFamily="2" charset="-122"/>
              </a:rPr>
              <a:t>对应，当</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a)=p</a:t>
            </a:r>
            <a:r>
              <a:rPr lang="zh-CN" altLang="en-US" b="1" dirty="0">
                <a:latin typeface="宋体" panose="02010600030101010101" pitchFamily="2" charset="-122"/>
                <a:ea typeface="宋体" panose="02010600030101010101" pitchFamily="2" charset="-122"/>
              </a:rPr>
              <a:t>时，必定有</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([w]</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a)=[z]</a:t>
            </a:r>
            <a:r>
              <a:rPr lang="zh-CN" altLang="en-US" b="1">
                <a:latin typeface="宋体" panose="02010600030101010101" pitchFamily="2" charset="-122"/>
                <a:ea typeface="宋体" panose="02010600030101010101" pitchFamily="2" charset="-122"/>
              </a:rPr>
              <a:t>。</a:t>
            </a:r>
            <a:r>
              <a:rPr lang="zh-CN" altLang="en-US" b="1" dirty="0">
                <a:ea typeface="宋体" panose="02010600030101010101" pitchFamily="2" charset="-122"/>
              </a:rPr>
              <a:t> </a:t>
            </a:r>
          </a:p>
          <a:p>
            <a:r>
              <a:rPr lang="zh-CN" altLang="en-US" b="1" dirty="0">
                <a:latin typeface="宋体" panose="02010600030101010101" pitchFamily="2" charset="-122"/>
                <a:ea typeface="宋体" panose="02010600030101010101" pitchFamily="2" charset="-122"/>
              </a:rPr>
              <a:t>这两个</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是同构。定义映射</a:t>
            </a:r>
            <a:r>
              <a:rPr lang="en-US" altLang="zh-CN" b="1">
                <a:latin typeface="Times New Roman" panose="02020603050405020304" charset="0"/>
                <a:ea typeface="宋体" panose="02010600030101010101" pitchFamily="2" charset="-122"/>
              </a:rPr>
              <a:t>f</a:t>
            </a:r>
            <a:r>
              <a:rPr lang="en-US" altLang="zh-CN" b="1">
                <a:ea typeface="宋体" panose="02010600030101010101" pitchFamily="2" charset="-122"/>
              </a:rPr>
              <a:t> </a:t>
            </a:r>
          </a:p>
          <a:p>
            <a:pPr>
              <a:buNone/>
            </a:pPr>
            <a:r>
              <a:rPr lang="en-US" altLang="zh-CN" b="1">
                <a:latin typeface="Times New Roman" panose="02020603050405020304" charset="0"/>
                <a:ea typeface="宋体" panose="02010600030101010101" pitchFamily="2" charset="-122"/>
              </a:rPr>
              <a:t>f(q)=f(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x)=[x]</a:t>
            </a:r>
          </a:p>
          <a:p>
            <a:pPr>
              <a:buNone/>
            </a:pPr>
            <a:r>
              <a:rPr lang="en-US" altLang="zh-CN" b="1">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x)=q</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67</a:t>
            </a:fld>
            <a:endParaRPr 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标题 510977"/>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10979" name="文本占位符 510978"/>
          <p:cNvSpPr>
            <a:spLocks noGrp="1"/>
          </p:cNvSpPr>
          <p:nvPr>
            <p:ph type="body" idx="1"/>
          </p:nvPr>
        </p:nvSpPr>
        <p:spPr/>
        <p:txBody>
          <a:bodyPr/>
          <a:lstStyle/>
          <a:p>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为</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与</a:t>
            </a:r>
            <a:r>
              <a:rPr lang="en-US" altLang="zh-CN" b="1" dirty="0">
                <a:latin typeface="宋体" panose="02010600030101010101" pitchFamily="2" charset="-122"/>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之间的一一对应</a:t>
            </a:r>
            <a:r>
              <a:rPr lang="zh-CN" altLang="en-US" b="1" dirty="0">
                <a:ea typeface="宋体" panose="02010600030101010101" pitchFamily="2" charset="-122"/>
              </a:rPr>
              <a:t> </a:t>
            </a:r>
          </a:p>
          <a:p>
            <a:pPr lvl="1"/>
            <a:r>
              <a:rPr lang="zh-CN" altLang="en-US" b="1" dirty="0">
                <a:latin typeface="宋体" panose="02010600030101010101" pitchFamily="2" charset="-122"/>
                <a:ea typeface="宋体" panose="02010600030101010101" pitchFamily="2" charset="-122"/>
              </a:rPr>
              <a:t>如果</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M</a:t>
            </a:r>
            <a:r>
              <a:rPr lang="en-US" altLang="zh-CN" b="1">
                <a:latin typeface="Times New Roman" panose="02020603050405020304" charset="0"/>
                <a:ea typeface="宋体" panose="02010600030101010101" pitchFamily="2" charset="-122"/>
              </a:rPr>
              <a:t> y</a:t>
            </a:r>
          </a:p>
          <a:p>
            <a:pPr lvl="1" algn="just"/>
            <a:r>
              <a:rPr lang="zh-CN" altLang="en-US" b="1" dirty="0">
                <a:latin typeface="宋体" panose="02010600030101010101" pitchFamily="2" charset="-122"/>
                <a:ea typeface="宋体" panose="02010600030101010101" pitchFamily="2" charset="-122"/>
              </a:rPr>
              <a:t>由于</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的加细，所以，</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p>
          <a:p>
            <a:pPr lvl="1" algn="just"/>
            <a:r>
              <a:rPr lang="zh-CN" altLang="en-US" b="1" dirty="0">
                <a:latin typeface="宋体" panose="02010600030101010101" pitchFamily="2" charset="-122"/>
                <a:ea typeface="宋体" panose="02010600030101010101" pitchFamily="2" charset="-122"/>
              </a:rPr>
              <a:t>故，</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x]=[y]</a:t>
            </a:r>
            <a:r>
              <a:rPr lang="zh-CN" altLang="en-US"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即，</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宋体" panose="02010600030101010101" pitchFamily="2" charset="-122"/>
            </a:endParaRPr>
          </a:p>
          <a:p>
            <a:pPr lvl="1" algn="just"/>
            <a:r>
              <a:rPr lang="zh-CN" altLang="en-US" b="1" dirty="0">
                <a:latin typeface="宋体" panose="02010600030101010101" pitchFamily="2" charset="-122"/>
                <a:ea typeface="宋体" panose="02010600030101010101" pitchFamily="2" charset="-122"/>
              </a:rPr>
              <a:t>如果，</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p>
          <a:p>
            <a:pPr lvl="1" algn="just"/>
            <a:r>
              <a:rPr lang="zh-CN" altLang="en-US" b="1">
                <a:latin typeface="宋体" panose="02010600030101010101" pitchFamily="2" charset="-122"/>
                <a:ea typeface="宋体" panose="02010600030101010101" pitchFamily="2" charset="-122"/>
              </a:rPr>
              <a:t>则，</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p>
          <a:p>
            <a:pPr lvl="1" algn="just"/>
            <a:r>
              <a:rPr lang="zh-CN" altLang="en-US" b="1" dirty="0">
                <a:latin typeface="宋体" panose="02010600030101010101" pitchFamily="2" charset="-122"/>
                <a:ea typeface="宋体" panose="02010600030101010101" pitchFamily="2" charset="-122"/>
              </a:rPr>
              <a:t>即，</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p>
          <a:p>
            <a:pPr lvl="1" algn="just"/>
            <a:r>
              <a:rPr lang="zh-CN" altLang="en-US" b="1" dirty="0">
                <a:latin typeface="宋体" panose="02010600030101010101" pitchFamily="2" charset="-122"/>
                <a:ea typeface="宋体" panose="02010600030101010101" pitchFamily="2" charset="-122"/>
              </a:rPr>
              <a:t>否则，</a:t>
            </a:r>
            <a:r>
              <a:rPr lang="en-US" altLang="zh-CN" b="1" dirty="0">
                <a:latin typeface="Times New Roman" panose="02020603050405020304" charset="0"/>
                <a:ea typeface="宋体" panose="02010600030101010101" pitchFamily="2" charset="-122"/>
              </a:rPr>
              <a:t>|</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M</a:t>
            </a:r>
            <a:r>
              <a:rPr lang="en-US" altLang="zh-CN" b="1">
                <a:latin typeface="Times New Roman" panose="02020603050405020304" charset="0"/>
                <a:ea typeface="宋体" panose="02010600030101010101" pitchFamily="2" charset="-122"/>
              </a:rPr>
              <a:t> |&gt;|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a:t>
            </a:r>
            <a:r>
              <a:rPr lang="zh-CN" altLang="en-US" b="1">
                <a:latin typeface="Times New Roman" panose="02020603050405020304" charset="0"/>
                <a:ea typeface="宋体" panose="02010600030101010101" pitchFamily="2" charset="-122"/>
              </a:rPr>
              <a:t>。</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68</a:t>
            </a:fld>
            <a:endParaRPr lang="zh-CN"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标题 512001"/>
          <p:cNvSpPr>
            <a:spLocks noGrp="1"/>
          </p:cNvSpPr>
          <p:nvPr>
            <p:ph type="title"/>
          </p:nvPr>
        </p:nvSpPr>
        <p:spPr/>
        <p:txBody>
          <a:bodyPr anchor="ctr"/>
          <a:lstStyle/>
          <a:p>
            <a:r>
              <a:rPr lang="en-US" altLang="zh-CN" b="1" dirty="0">
                <a:ea typeface="黑体" panose="02010609060101010101" pitchFamily="2" charset="-122"/>
              </a:rPr>
              <a:t>5.3.1 </a:t>
            </a:r>
            <a:r>
              <a:rPr lang="en-US" altLang="zh-CN" b="1" dirty="0" err="1">
                <a:ea typeface="黑体" panose="02010609060101010101" pitchFamily="2" charset="-122"/>
              </a:rPr>
              <a:t>Myhill-Nerode </a:t>
            </a:r>
            <a:r>
              <a:rPr lang="zh-CN" altLang="en-US" b="1" dirty="0">
                <a:ea typeface="黑体" panose="02010609060101010101" pitchFamily="2" charset="-122"/>
              </a:rPr>
              <a:t>定理</a:t>
            </a:r>
          </a:p>
        </p:txBody>
      </p:sp>
      <p:sp>
        <p:nvSpPr>
          <p:cNvPr id="512003" name="文本占位符 512002"/>
          <p:cNvSpPr>
            <a:spLocks noGrp="1"/>
          </p:cNvSpPr>
          <p:nvPr>
            <p:ph type="body" idx="1"/>
          </p:nvPr>
        </p:nvSpPr>
        <p:spPr/>
        <p:txBody>
          <a:bodyPr/>
          <a:lstStyle/>
          <a:p>
            <a:pPr>
              <a:lnSpc>
                <a:spcPct val="90000"/>
              </a:lnSpc>
            </a:pPr>
            <a:r>
              <a:rPr lang="zh-CN" altLang="en-US" b="1" dirty="0">
                <a:latin typeface="宋体" panose="02010600030101010101" pitchFamily="2" charset="-122"/>
                <a:ea typeface="宋体" panose="02010600030101010101" pitchFamily="2" charset="-122"/>
              </a:rPr>
              <a:t>如果</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f(q)= [x]</a:t>
            </a:r>
            <a:r>
              <a:rPr lang="zh-CN" altLang="en-US" b="1" dirty="0">
                <a:latin typeface="宋体" panose="02010600030101010101" pitchFamily="2" charset="-122"/>
                <a:ea typeface="宋体" panose="02010600030101010101" pitchFamily="2" charset="-122"/>
              </a:rPr>
              <a:t>，必有</a:t>
            </a:r>
            <a:r>
              <a:rPr lang="en-US" altLang="zh-CN" b="1" dirty="0" err="1">
                <a:latin typeface="Times New Roman" panose="02020603050405020304" charset="0"/>
                <a:ea typeface="宋体" panose="02010600030101010101" pitchFamily="2" charset="-122"/>
              </a:rPr>
              <a:t>f(p)=[xa</a:t>
            </a:r>
            <a:r>
              <a:rPr lang="en-US" altLang="zh-CN" b="1">
                <a:latin typeface="Times New Roman" panose="02020603050405020304" charset="0"/>
                <a:ea typeface="宋体" panose="02010600030101010101" pitchFamily="2" charset="-122"/>
              </a:rPr>
              <a:t>]</a:t>
            </a:r>
            <a:r>
              <a:rPr lang="en-US" altLang="zh-CN" b="1">
                <a:ea typeface="宋体" panose="02010600030101010101" pitchFamily="2" charset="-122"/>
              </a:rPr>
              <a:t> </a:t>
            </a:r>
          </a:p>
          <a:p>
            <a:pPr lvl="1" algn="just">
              <a:lnSpc>
                <a:spcPct val="90000"/>
              </a:lnSpc>
            </a:pP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 </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f(q)=f(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x))=[x]</a:t>
            </a:r>
          </a:p>
          <a:p>
            <a:pPr lvl="1" algn="just">
              <a:lnSpc>
                <a:spcPct val="90000"/>
              </a:lnSpc>
            </a:pPr>
            <a:r>
              <a:rPr lang="zh-CN" altLang="en-US" b="1" dirty="0">
                <a:latin typeface="Times New Roman" panose="02020603050405020304" charset="0"/>
                <a:ea typeface="宋体" panose="02010600030101010101" pitchFamily="2" charset="-122"/>
                <a:sym typeface="Symbol" panose="05050102010706020507" pitchFamily="18" charset="2"/>
              </a:rPr>
              <a:t>所以，</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宋体" panose="02010600030101010101" pitchFamily="2" charset="-122"/>
                <a:ea typeface="宋体" panose="02010600030101010101" pitchFamily="2" charset="-122"/>
              </a:rPr>
              <a:t> </a:t>
            </a:r>
            <a:r>
              <a:rPr lang="en-US" altLang="zh-CN" b="1">
                <a:latin typeface="Times New Roman" panose="02020603050405020304" charset="0"/>
                <a:ea typeface="宋体" panose="02010600030101010101" pitchFamily="2" charset="-122"/>
              </a:rPr>
              <a:t>a</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，如果，</a:t>
            </a:r>
            <a:endParaRPr lang="zh-CN" altLang="en-US" b="1" dirty="0">
              <a:latin typeface="Times New Roman" panose="02020603050405020304" charset="0"/>
              <a:ea typeface="宋体" panose="02010600030101010101" pitchFamily="2" charset="-122"/>
            </a:endParaRPr>
          </a:p>
          <a:p>
            <a:pPr lvl="1" algn="just">
              <a:lnSpc>
                <a:spcPct val="90000"/>
              </a:lnSpc>
            </a:pPr>
            <a:r>
              <a:rPr lang="en-US" altLang="zh-CN" b="1">
                <a:latin typeface="Times New Roman" panose="02020603050405020304" charset="0"/>
                <a:ea typeface="宋体" panose="02010600030101010101" pitchFamily="2" charset="-122"/>
              </a:rPr>
              <a:t>p=</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xa</a:t>
            </a:r>
            <a:r>
              <a:rPr lang="en-US" altLang="zh-CN" b="1">
                <a:latin typeface="Times New Roman" panose="02020603050405020304" charset="0"/>
                <a:ea typeface="宋体" panose="02010600030101010101" pitchFamily="2" charset="-122"/>
              </a:rPr>
              <a:t>)</a:t>
            </a:r>
          </a:p>
          <a:p>
            <a:pPr lvl="1" algn="just">
              <a:lnSpc>
                <a:spcPct val="90000"/>
              </a:lnSpc>
            </a:pP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宋体" panose="02010600030101010101" pitchFamily="2" charset="-122"/>
              </a:rPr>
              <a:t>f(p)=f(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xa))=[xa</a:t>
            </a:r>
            <a:r>
              <a:rPr lang="en-US" altLang="zh-CN" b="1">
                <a:latin typeface="Times New Roman" panose="02020603050405020304" charset="0"/>
                <a:ea typeface="宋体" panose="02010600030101010101" pitchFamily="2" charset="-122"/>
              </a:rPr>
              <a:t>]</a:t>
            </a:r>
          </a:p>
          <a:p>
            <a:pPr lvl="1" algn="just">
              <a:lnSpc>
                <a:spcPct val="90000"/>
              </a:lnSpc>
            </a:pPr>
            <a:r>
              <a:rPr lang="zh-CN" altLang="en-US" b="1" dirty="0">
                <a:latin typeface="宋体" panose="02010600030101010101" pitchFamily="2" charset="-122"/>
                <a:ea typeface="宋体" panose="02010600030101010101" pitchFamily="2" charset="-122"/>
              </a:rPr>
              <a:t>即，如果</a:t>
            </a:r>
            <a:r>
              <a:rPr lang="en-US" altLang="zh-CN" b="1">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在状态</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读入字符</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时进入状态</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宋体" panose="02010600030101010101" pitchFamily="2" charset="-122"/>
              </a:rPr>
              <a:t>M</a:t>
            </a:r>
            <a:r>
              <a:rPr lang="zh-CN" altLang="en-US" b="1">
                <a:latin typeface="宋体" panose="02010600030101010101" pitchFamily="2" charset="-122"/>
                <a:ea typeface="宋体" panose="02010600030101010101" pitchFamily="2" charset="-122"/>
              </a:rPr>
              <a:t>在</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对应的状态</a:t>
            </a:r>
            <a:r>
              <a:rPr lang="en-US" altLang="zh-CN" b="1">
                <a:latin typeface="Times New Roman" panose="02020603050405020304" charset="0"/>
                <a:ea typeface="宋体" panose="02010600030101010101" pitchFamily="2" charset="-122"/>
              </a:rPr>
              <a:t>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x))=[x]</a:t>
            </a:r>
            <a:r>
              <a:rPr lang="zh-CN" altLang="en-US" b="1" dirty="0">
                <a:latin typeface="宋体" panose="02010600030101010101" pitchFamily="2" charset="-122"/>
                <a:ea typeface="宋体" panose="02010600030101010101" pitchFamily="2" charset="-122"/>
              </a:rPr>
              <a:t>读入字符</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时，进入</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对应的状态</a:t>
            </a:r>
            <a:r>
              <a:rPr lang="en-US" altLang="zh-CN" b="1">
                <a:latin typeface="Times New Roman" panose="02020603050405020304" charset="0"/>
                <a:ea typeface="宋体" panose="02010600030101010101" pitchFamily="2" charset="-122"/>
              </a:rPr>
              <a:t>f(</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xa) )=[xa</a:t>
            </a:r>
            <a:r>
              <a:rPr lang="en-US" altLang="zh-CN" b="1">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。所以，</a:t>
            </a:r>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M</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M</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之间的同构映射。</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69</a:t>
            </a:fld>
            <a:endParaRPr lang="zh-C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2" name="标题 450561"/>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p>
        </p:txBody>
      </p:sp>
      <p:sp>
        <p:nvSpPr>
          <p:cNvPr id="450563" name="文本占位符 450562"/>
          <p:cNvSpPr>
            <a:spLocks noGrp="1"/>
          </p:cNvSpPr>
          <p:nvPr>
            <p:ph type="body" idx="1"/>
          </p:nvPr>
        </p:nvSpPr>
        <p:spPr/>
        <p:txBody>
          <a:bodyPr/>
          <a:lstStyle/>
          <a:p>
            <a:pPr>
              <a:lnSpc>
                <a:spcPct val="90000"/>
              </a:lnSpc>
              <a:buNone/>
            </a:pPr>
            <a:r>
              <a:rPr lang="zh-CN" altLang="en-US" sz="3600" b="1" dirty="0">
                <a:ea typeface="黑体" panose="02010609060101010101" pitchFamily="2" charset="-122"/>
              </a:rPr>
              <a:t>定理 </a:t>
            </a:r>
            <a:r>
              <a:rPr lang="en-US" altLang="zh-CN" sz="3600" b="1" dirty="0">
                <a:ea typeface="黑体" panose="02010609060101010101" pitchFamily="2" charset="-122"/>
              </a:rPr>
              <a:t>5-2</a:t>
            </a:r>
            <a:r>
              <a:rPr lang="en-US" altLang="zh-CN" sz="3600" b="1" dirty="0">
                <a:latin typeface="Times New Roman" panose="02020603050405020304" charset="0"/>
                <a:ea typeface="宋体" panose="02010600030101010101" pitchFamily="2" charset="-122"/>
              </a:rPr>
              <a:t>  RL </a:t>
            </a:r>
            <a:r>
              <a:rPr lang="zh-CN" altLang="en-US" sz="3600" b="1" dirty="0">
                <a:latin typeface="Times New Roman" panose="02020603050405020304" charset="0"/>
                <a:ea typeface="宋体" panose="02010600030101010101" pitchFamily="2" charset="-122"/>
              </a:rPr>
              <a:t>在补运算下是封闭的。</a:t>
            </a:r>
          </a:p>
          <a:p>
            <a:pPr>
              <a:lnSpc>
                <a:spcPct val="90000"/>
              </a:lnSpc>
              <a:buNone/>
            </a:pPr>
            <a:r>
              <a:rPr lang="zh-CN" altLang="en-US" sz="2800" b="1" dirty="0">
                <a:latin typeface="Times New Roman" panose="02020603050405020304" charset="0"/>
                <a:ea typeface="宋体" panose="02010600030101010101" pitchFamily="2" charset="-122"/>
              </a:rPr>
              <a:t> 证明</a:t>
            </a:r>
            <a:r>
              <a:rPr lang="zh-CN" altLang="en-US" sz="2800" b="1" dirty="0">
                <a:ea typeface="宋体" panose="02010600030101010101" pitchFamily="2" charset="-122"/>
              </a:rPr>
              <a:t>：</a:t>
            </a:r>
          </a:p>
          <a:p>
            <a:pPr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M=(Q</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δ</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F)   L(M)=L</a:t>
            </a:r>
            <a:r>
              <a:rPr lang="zh-CN" altLang="en-US" sz="2800" b="1">
                <a:latin typeface="Times New Roman" panose="02020603050405020304" charset="0"/>
                <a:ea typeface="宋体" panose="02010600030101010101" pitchFamily="2" charset="-122"/>
              </a:rPr>
              <a:t>，</a:t>
            </a:r>
          </a:p>
          <a:p>
            <a:pPr algn="just">
              <a:lnSpc>
                <a:spcPct val="90000"/>
              </a:lnSpc>
              <a:buNone/>
            </a:pPr>
            <a:r>
              <a:rPr lang="zh-CN" altLang="en-US" sz="2800" b="1" dirty="0">
                <a:latin typeface="Times New Roman" panose="02020603050405020304" charset="0"/>
                <a:ea typeface="宋体" panose="02010600030101010101" pitchFamily="2" charset="-122"/>
              </a:rPr>
              <a:t>    </a:t>
            </a:r>
            <a:r>
              <a:rPr lang="zh-CN" altLang="en-US" sz="2800" b="1">
                <a:latin typeface="Times New Roman" panose="02020603050405020304" charset="0"/>
                <a:ea typeface="宋体" panose="02010600030101010101" pitchFamily="2" charset="-122"/>
              </a:rPr>
              <a:t>取</a:t>
            </a:r>
            <a:r>
              <a:rPr lang="en-US" altLang="zh-CN" sz="2800" b="1">
                <a:latin typeface="Times New Roman" panose="02020603050405020304" charset="0"/>
                <a:ea typeface="宋体" panose="02010600030101010101" pitchFamily="2" charset="-122"/>
              </a:rPr>
              <a:t>DFA   M′= (Q</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δ</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en-US" altLang="zh-CN" sz="2800" b="1" baseline="-30000">
                <a:latin typeface="Times New Roman" panose="02020603050405020304" charset="0"/>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Q-F)</a:t>
            </a:r>
          </a:p>
          <a:p>
            <a:pPr algn="just">
              <a:lnSpc>
                <a:spcPct val="90000"/>
              </a:lnSpc>
              <a:buNone/>
            </a:pPr>
            <a:r>
              <a:rPr lang="en-US" altLang="zh-CN" sz="2800" b="1" dirty="0">
                <a:latin typeface="Times New Roman" panose="02020603050405020304" charset="0"/>
                <a:ea typeface="宋体" panose="02010600030101010101" pitchFamily="2" charset="-122"/>
              </a:rPr>
              <a:t>    </a:t>
            </a:r>
            <a:r>
              <a:rPr lang="zh-CN" altLang="en-US" sz="2800" b="1" dirty="0">
                <a:latin typeface="Times New Roman" panose="02020603050405020304" charset="0"/>
                <a:ea typeface="宋体" panose="02010600030101010101" pitchFamily="2" charset="-122"/>
              </a:rPr>
              <a:t>显然，对于任意的</a:t>
            </a:r>
            <a:r>
              <a:rPr lang="en-US" altLang="zh-CN" sz="2800" b="1">
                <a:latin typeface="Times New Roman" panose="02020603050405020304" charset="0"/>
                <a:ea typeface="宋体" panose="02010600030101010101" pitchFamily="2" charset="-122"/>
              </a:rPr>
              <a:t>x∈∑</a:t>
            </a:r>
            <a:r>
              <a:rPr lang="en-US" altLang="zh-CN" sz="2800" b="1" baseline="30000">
                <a:latin typeface="Times New Roman" panose="02020603050405020304" charset="0"/>
                <a:ea typeface="宋体" panose="02010600030101010101" pitchFamily="2" charset="-122"/>
              </a:rPr>
              <a:t>*</a:t>
            </a:r>
            <a:r>
              <a:rPr lang="zh-CN" altLang="en-US" sz="2800" b="1">
                <a:latin typeface="Times New Roman" panose="02020603050405020304" charset="0"/>
                <a:ea typeface="宋体" panose="02010600030101010101" pitchFamily="2" charset="-122"/>
              </a:rPr>
              <a:t>，</a:t>
            </a:r>
          </a:p>
          <a:p>
            <a:pPr algn="just">
              <a:lnSpc>
                <a:spcPct val="90000"/>
              </a:lnSpc>
              <a:buNone/>
            </a:pP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δ(q</a:t>
            </a:r>
            <a:r>
              <a:rPr lang="en-US" altLang="zh-CN" sz="2800" b="1" baseline="-30000">
                <a:latin typeface="Times New Roman" panose="02020603050405020304" charset="0"/>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x)=f∈F  </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  δ(q</a:t>
            </a:r>
            <a:r>
              <a:rPr lang="en-US" altLang="zh-CN" sz="2800" b="1" baseline="-30000">
                <a:latin typeface="Times New Roman" panose="02020603050405020304" charset="0"/>
                <a:ea typeface="宋体" panose="02010600030101010101" pitchFamily="2" charset="-122"/>
              </a:rPr>
              <a:t>0</a:t>
            </a:r>
            <a:r>
              <a:rPr lang="zh-CN" altLang="en-US" sz="2800" b="1">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x)=f</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Q-F </a:t>
            </a:r>
          </a:p>
          <a:p>
            <a:pPr algn="just">
              <a:lnSpc>
                <a:spcPct val="90000"/>
              </a:lnSpc>
              <a:buNone/>
            </a:pPr>
            <a:r>
              <a:rPr lang="en-US" altLang="zh-CN" sz="2800" b="1" dirty="0">
                <a:latin typeface="Times New Roman" panose="02020603050405020304" charset="0"/>
                <a:ea typeface="宋体" panose="02010600030101010101" pitchFamily="2" charset="-122"/>
              </a:rPr>
              <a:t>   </a:t>
            </a:r>
            <a:r>
              <a:rPr lang="zh-CN" altLang="en-US" sz="2800" b="1" dirty="0">
                <a:latin typeface="Times New Roman" panose="02020603050405020304" charset="0"/>
                <a:ea typeface="宋体" panose="02010600030101010101" pitchFamily="2" charset="-122"/>
              </a:rPr>
              <a:t>即： </a:t>
            </a:r>
            <a:r>
              <a:rPr lang="en-US" altLang="zh-CN" sz="2800" b="1">
                <a:latin typeface="Times New Roman" panose="02020603050405020304" charset="0"/>
                <a:ea typeface="宋体" panose="02010600030101010101" pitchFamily="2" charset="-122"/>
              </a:rPr>
              <a:t>x∈L(M)  </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  x</a:t>
            </a:r>
            <a:r>
              <a:rPr lang="en-US" altLang="zh-CN" sz="2800" b="1">
                <a:latin typeface="Times New Roman" panose="02020603050405020304" charset="0"/>
                <a:ea typeface="宋体" panose="02010600030101010101" pitchFamily="2" charset="-122"/>
                <a:sym typeface="Symbol" panose="05050102010706020507" pitchFamily="18" charset="2"/>
              </a:rPr>
              <a:t></a:t>
            </a:r>
            <a:r>
              <a:rPr lang="en-US" altLang="zh-CN" sz="2800" b="1">
                <a:latin typeface="Times New Roman" panose="02020603050405020304" charset="0"/>
                <a:ea typeface="宋体" panose="02010600030101010101" pitchFamily="2" charset="-122"/>
              </a:rPr>
              <a:t>L(M′)</a:t>
            </a:r>
            <a:r>
              <a:rPr lang="zh-CN" altLang="en-US" sz="2800" b="1">
                <a:latin typeface="Times New Roman" panose="02020603050405020304" charset="0"/>
                <a:ea typeface="宋体" panose="02010600030101010101" pitchFamily="2" charset="-122"/>
              </a:rPr>
              <a:t>，</a:t>
            </a:r>
          </a:p>
          <a:p>
            <a:pPr algn="just">
              <a:lnSpc>
                <a:spcPct val="90000"/>
              </a:lnSpc>
              <a:buNone/>
            </a:pPr>
            <a:r>
              <a:rPr lang="zh-CN" altLang="en-US" sz="2800" b="1" dirty="0">
                <a:latin typeface="Times New Roman" panose="02020603050405020304" charset="0"/>
                <a:ea typeface="宋体" panose="02010600030101010101" pitchFamily="2" charset="-122"/>
              </a:rPr>
              <a:t>	   </a:t>
            </a:r>
            <a:r>
              <a:rPr lang="zh-CN" altLang="en-US" sz="2800" b="1">
                <a:latin typeface="Times New Roman" panose="02020603050405020304" charset="0"/>
                <a:ea typeface="宋体" panose="02010600030101010101" pitchFamily="2" charset="-122"/>
              </a:rPr>
              <a:t> </a:t>
            </a:r>
            <a:r>
              <a:rPr lang="en-US" altLang="zh-CN" sz="2800" b="1">
                <a:latin typeface="Times New Roman" panose="02020603050405020304" charset="0"/>
                <a:ea typeface="宋体" panose="02010600030101010101" pitchFamily="2" charset="-122"/>
              </a:rPr>
              <a:t>L(M′)= ∑</a:t>
            </a:r>
            <a:r>
              <a:rPr lang="en-US" altLang="zh-CN" sz="2800" b="1" baseline="3000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-L(M)</a:t>
            </a:r>
            <a:r>
              <a:rPr lang="zh-CN" altLang="en-US" sz="2800" b="1">
                <a:latin typeface="Times New Roman" panose="02020603050405020304" charset="0"/>
                <a:ea typeface="宋体" panose="02010600030101010101" pitchFamily="2" charset="-122"/>
              </a:rPr>
              <a:t>。</a:t>
            </a:r>
          </a:p>
          <a:p>
            <a:pPr>
              <a:lnSpc>
                <a:spcPct val="90000"/>
              </a:lnSpc>
              <a:buNone/>
            </a:pPr>
            <a:r>
              <a:rPr lang="zh-CN" altLang="en-US" sz="2800" b="1" dirty="0">
                <a:latin typeface="Times New Roman" panose="02020603050405020304" charset="0"/>
                <a:ea typeface="宋体" panose="02010600030101010101" pitchFamily="2" charset="-122"/>
              </a:rPr>
              <a:t>   所以， </a:t>
            </a:r>
            <a:r>
              <a:rPr lang="en-US" altLang="zh-CN" sz="2800" b="1">
                <a:latin typeface="Times New Roman" panose="02020603050405020304" charset="0"/>
                <a:ea typeface="宋体" panose="02010600030101010101" pitchFamily="2" charset="-122"/>
              </a:rPr>
              <a:t>RL </a:t>
            </a:r>
            <a:r>
              <a:rPr lang="zh-CN" altLang="en-US" sz="2800" b="1" dirty="0">
                <a:latin typeface="Times New Roman" panose="02020603050405020304" charset="0"/>
                <a:ea typeface="宋体" panose="02010600030101010101" pitchFamily="2" charset="-122"/>
              </a:rPr>
              <a:t>在补运算下是封闭的。定理得到证明。</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a:t>
            </a:fld>
            <a:endParaRPr lang="zh-CN" dirty="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026" name="标题 513025"/>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 </a:t>
            </a:r>
          </a:p>
        </p:txBody>
      </p:sp>
      <p:sp>
        <p:nvSpPr>
          <p:cNvPr id="513027" name="文本占位符 513026"/>
          <p:cNvSpPr>
            <a:spLocks noGrp="1"/>
          </p:cNvSpPr>
          <p:nvPr>
            <p:ph type="body" idx="1"/>
          </p:nvPr>
        </p:nvSpPr>
        <p:spPr/>
        <p:txBody>
          <a:bodyPr/>
          <a:lstStyle/>
          <a:p>
            <a:r>
              <a:rPr lang="zh-CN" altLang="en-US" b="1" dirty="0">
                <a:ea typeface="黑体" panose="02010609060101010101" pitchFamily="2" charset="-122"/>
              </a:rPr>
              <a:t>可以区分的</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distinguishable)</a:t>
            </a:r>
            <a:r>
              <a:rPr lang="en-US" altLang="zh-CN" b="1" dirty="0">
                <a:ea typeface="宋体" panose="02010600030101010101" pitchFamily="2" charset="-122"/>
              </a:rPr>
              <a:t> </a:t>
            </a:r>
            <a:r>
              <a:rPr lang="zh-CN" altLang="en-US" b="1" dirty="0">
                <a:ea typeface="宋体" panose="02010600030101010101" pitchFamily="2" charset="-122"/>
              </a:rPr>
              <a:t>状态</a:t>
            </a:r>
          </a:p>
          <a:p>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Times New Roman" panose="02020603050405020304" charset="0"/>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zh-CN" altLang="en-US" b="1" dirty="0">
                <a:latin typeface="宋体" panose="02010600030101010101" pitchFamily="2" charset="-122"/>
                <a:ea typeface="宋体" panose="02010600030101010101" pitchFamily="2" charset="-122"/>
              </a:rPr>
              <a:t>，如果</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Times New Roman" panose="02020603050405020304" charset="0"/>
              </a:rPr>
              <a:t>*</a:t>
            </a:r>
            <a:r>
              <a:rPr lang="zh-CN" altLang="en-US" b="1">
                <a:latin typeface="宋体" panose="02010600030101010101" pitchFamily="2" charset="-122"/>
                <a:ea typeface="宋体" panose="02010600030101010101" pitchFamily="2" charset="-122"/>
              </a:rPr>
              <a:t>，</a:t>
            </a:r>
            <a:r>
              <a:rPr lang="zh-CN" altLang="en-US" b="1">
                <a:latin typeface="Times New Roman" panose="02020603050405020304" charset="0"/>
                <a:ea typeface="Times New Roman" panose="02020603050405020304" charset="0"/>
              </a:rPr>
              <a:t> </a:t>
            </a:r>
            <a:r>
              <a:rPr lang="zh-CN" altLang="en-US" b="1">
                <a:latin typeface="宋体" panose="02010600030101010101" pitchFamily="2" charset="-122"/>
                <a:ea typeface="宋体" panose="02010600030101010101" pitchFamily="2" charset="-122"/>
              </a:rPr>
              <a:t>对</a:t>
            </a:r>
            <a:r>
              <a:rPr lang="en-US" altLang="zh-CN" b="1">
                <a:latin typeface="Times New Roman" panose="02020603050405020304" charset="0"/>
                <a:ea typeface="Times New Roman" panose="02020603050405020304" charset="0"/>
              </a:rPr>
              <a:t>Q</a:t>
            </a:r>
            <a:r>
              <a:rPr lang="zh-CN" altLang="en-US" b="1" dirty="0">
                <a:latin typeface="宋体" panose="02010600030101010101" pitchFamily="2" charset="-122"/>
                <a:ea typeface="宋体" panose="02010600030101010101" pitchFamily="2" charset="-122"/>
              </a:rPr>
              <a:t>中的两个状态</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，使得</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 </a:t>
            </a:r>
            <a:r>
              <a:rPr lang="zh-CN" altLang="en-US" b="1">
                <a:latin typeface="宋体" panose="02010600030101010101" pitchFamily="2" charset="-122"/>
                <a:ea typeface="宋体" panose="02010600030101010101" pitchFamily="2" charset="-122"/>
              </a:rPr>
              <a:t>和</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zh-CN" altLang="en-US" b="1" dirty="0">
                <a:latin typeface="宋体" panose="02010600030101010101" pitchFamily="2" charset="-122"/>
                <a:ea typeface="宋体" panose="02010600030101010101" pitchFamily="2" charset="-122"/>
              </a:rPr>
              <a:t>中，有且仅有一个成立，则称</a:t>
            </a:r>
            <a:r>
              <a:rPr lang="en-US" altLang="zh-CN" b="1">
                <a:latin typeface="Times New Roman" panose="02020603050405020304" charset="0"/>
                <a:ea typeface="Times New Roman" panose="02020603050405020304" charset="0"/>
              </a:rPr>
              <a:t>p</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Times New Roman" panose="02020603050405020304" charset="0"/>
              </a:rPr>
              <a:t>q</a:t>
            </a:r>
            <a:r>
              <a:rPr lang="zh-CN" altLang="en-US" b="1" dirty="0">
                <a:latin typeface="宋体" panose="02010600030101010101" pitchFamily="2" charset="-122"/>
                <a:ea typeface="宋体" panose="02010600030101010101" pitchFamily="2" charset="-122"/>
              </a:rPr>
              <a:t>是</a:t>
            </a:r>
            <a:r>
              <a:rPr lang="zh-CN" altLang="en-US" b="1" dirty="0">
                <a:ea typeface="黑体" panose="02010609060101010101" pitchFamily="2" charset="-122"/>
              </a:rPr>
              <a:t>可以区分的</a:t>
            </a:r>
            <a:r>
              <a:rPr lang="zh-CN" altLang="en-US" b="1" dirty="0">
                <a:latin typeface="宋体" panose="02010600030101010101" pitchFamily="2" charset="-122"/>
                <a:ea typeface="宋体" panose="02010600030101010101" pitchFamily="2" charset="-122"/>
              </a:rPr>
              <a:t>。否则，称</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等价。并记作</a:t>
            </a:r>
            <a:r>
              <a:rPr lang="en-US" altLang="zh-CN" b="1">
                <a:latin typeface="Times New Roman" panose="02020603050405020304" charset="0"/>
                <a:ea typeface="Times New Roman" panose="02020603050405020304" charset="0"/>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en-US" altLang="zh-CN" b="1">
                <a:ea typeface="宋体" panose="02010600030101010101" pitchFamily="2" charset="-122"/>
              </a:rPr>
              <a:t> </a:t>
            </a:r>
            <a:r>
              <a:rPr lang="zh-CN" altLang="en-US" b="1">
                <a:ea typeface="宋体" panose="02010600030101010101" pitchFamily="2" charset="-122"/>
              </a:rPr>
              <a:t>。</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70</a:t>
            </a:fld>
            <a:endParaRPr lang="zh-CN"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标题 514049"/>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4051" name="文本占位符 514050"/>
          <p:cNvSpPr>
            <a:spLocks noGrp="1"/>
          </p:cNvSpPr>
          <p:nvPr>
            <p:ph type="body" idx="1"/>
          </p:nvPr>
        </p:nvSpPr>
        <p:spPr/>
        <p:txBody>
          <a:bodyPr/>
          <a:lstStyle/>
          <a:p>
            <a:pPr algn="just">
              <a:buNone/>
            </a:pPr>
            <a:r>
              <a:rPr lang="zh-CN" altLang="en-US" b="1" dirty="0">
                <a:latin typeface="Times New Roman" panose="02020603050405020304" charset="0"/>
                <a:ea typeface="黑体" panose="02010609060101010101" pitchFamily="2" charset="-122"/>
              </a:rPr>
              <a:t>算法</a:t>
            </a:r>
            <a:r>
              <a:rPr lang="en-US" altLang="zh-CN" b="1" dirty="0">
                <a:latin typeface="Times New Roman" panose="02020603050405020304" charset="0"/>
                <a:ea typeface="黑体" panose="02010609060101010101" pitchFamily="2" charset="-122"/>
              </a:rPr>
              <a:t>5-1</a:t>
            </a:r>
            <a:r>
              <a:rPr lang="en-US" altLang="zh-CN"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的极小化算法</a:t>
            </a:r>
            <a:endParaRPr lang="zh-CN" altLang="en-US" b="1" dirty="0">
              <a:latin typeface="Times New Roman" panose="02020603050405020304" charset="0"/>
              <a:ea typeface="宋体" panose="02010600030101010101" pitchFamily="2" charset="-122"/>
            </a:endParaRPr>
          </a:p>
          <a:p>
            <a:pPr algn="just"/>
            <a:r>
              <a:rPr lang="zh-CN" altLang="en-US" b="1" dirty="0">
                <a:latin typeface="宋体" panose="02010600030101010101" pitchFamily="2" charset="-122"/>
                <a:ea typeface="宋体" panose="02010600030101010101" pitchFamily="2" charset="-122"/>
              </a:rPr>
              <a:t>算法思想：扫描所有的状态对，找出所有的可区分的状态对，不可取分的状态对一定是等价的。</a:t>
            </a:r>
          </a:p>
          <a:p>
            <a:pPr algn="just"/>
            <a:r>
              <a:rPr lang="zh-CN" altLang="en-US" b="1" dirty="0">
                <a:latin typeface="宋体" panose="02010600030101010101" pitchFamily="2" charset="-122"/>
                <a:ea typeface="宋体" panose="02010600030101010101" pitchFamily="2" charset="-122"/>
              </a:rPr>
              <a:t>输入：给定的</a:t>
            </a:r>
            <a:r>
              <a:rPr lang="en-US" altLang="zh-CN" b="1">
                <a:latin typeface="Times New Roman" panose="02020603050405020304" charset="0"/>
                <a:ea typeface="宋体" panose="02010600030101010101" pitchFamily="2" charset="-122"/>
              </a:rPr>
              <a:t>DFA</a:t>
            </a:r>
            <a:r>
              <a:rPr lang="zh-CN" altLang="en-US" b="1">
                <a:latin typeface="Times New Roman" panose="02020603050405020304" charset="0"/>
                <a:ea typeface="宋体" panose="02010600030101010101" pitchFamily="2" charset="-122"/>
              </a:rPr>
              <a:t>。</a:t>
            </a:r>
          </a:p>
          <a:p>
            <a:pPr algn="just"/>
            <a:r>
              <a:rPr lang="zh-CN" altLang="en-US" b="1" dirty="0">
                <a:latin typeface="宋体" panose="02010600030101010101" pitchFamily="2" charset="-122"/>
                <a:ea typeface="宋体" panose="02010600030101010101" pitchFamily="2" charset="-122"/>
              </a:rPr>
              <a:t>输出：可区分状态表。</a:t>
            </a:r>
            <a:endParaRPr lang="zh-CN" altLang="en-US" b="1" dirty="0">
              <a:latin typeface="Times New Roman" panose="02020603050405020304" charset="0"/>
              <a:ea typeface="宋体" panose="02010600030101010101" pitchFamily="2" charset="-122"/>
            </a:endParaRPr>
          </a:p>
          <a:p>
            <a:r>
              <a:rPr lang="zh-CN" altLang="en-US" b="1" dirty="0">
                <a:latin typeface="宋体" panose="02010600030101010101" pitchFamily="2" charset="-122"/>
                <a:ea typeface="宋体" panose="02010600030101010101" pitchFamily="2" charset="-122"/>
              </a:rPr>
              <a:t>主要数据结构：状态对的关联链表；可区分状态表。</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71</a:t>
            </a:fld>
            <a:endParaRPr lang="zh-CN"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标题 515073"/>
          <p:cNvSpPr>
            <a:spLocks noGrp="1"/>
          </p:cNvSpPr>
          <p:nvPr>
            <p:ph type="title"/>
          </p:nvPr>
        </p:nvSpPr>
        <p:spPr>
          <a:xfrm>
            <a:off x="457200" y="274638"/>
            <a:ext cx="8229600" cy="792162"/>
          </a:xfrm>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5075" name="文本占位符 515074"/>
          <p:cNvSpPr>
            <a:spLocks noGrp="1"/>
          </p:cNvSpPr>
          <p:nvPr>
            <p:ph type="body" idx="1"/>
          </p:nvPr>
        </p:nvSpPr>
        <p:spPr/>
        <p:txBody>
          <a:bodyPr/>
          <a:lstStyle/>
          <a:p>
            <a:pPr>
              <a:lnSpc>
                <a:spcPct val="90000"/>
              </a:lnSpc>
            </a:pPr>
            <a:r>
              <a:rPr lang="zh-CN" altLang="en-US" b="1" dirty="0">
                <a:ea typeface="宋体" panose="02010600030101010101" pitchFamily="2" charset="-122"/>
              </a:rPr>
              <a:t>主要步骤</a:t>
            </a:r>
          </a:p>
          <a:p>
            <a:pPr algn="just">
              <a:lnSpc>
                <a:spcPct val="90000"/>
              </a:lnSpc>
              <a:buNone/>
            </a:pPr>
            <a:r>
              <a:rPr lang="en-US" altLang="zh-CN" sz="2400" b="1" dirty="0">
                <a:latin typeface="宋体" panose="02010600030101010101" pitchFamily="2" charset="-122"/>
                <a:ea typeface="宋体" panose="02010600030101010101" pitchFamily="2" charset="-122"/>
              </a:rPr>
              <a:t>⑴ </a:t>
            </a:r>
            <a:r>
              <a:rPr lang="en-US" altLang="zh-CN" sz="2400" b="1">
                <a:latin typeface="Times New Roman" panose="02020603050405020304" charset="0"/>
                <a:ea typeface="黑体" panose="02010609060101010101" pitchFamily="2" charset="-122"/>
              </a:rPr>
              <a:t>for</a:t>
            </a:r>
            <a:r>
              <a:rPr lang="en-US" altLang="zh-CN" sz="2400" b="1">
                <a:latin typeface="宋体" panose="02010600030101010101" pitchFamily="2" charset="-122"/>
                <a:ea typeface="宋体" panose="02010600030101010101" pitchFamily="2" charset="-122"/>
              </a:rPr>
              <a:t> </a:t>
            </a:r>
            <a:r>
              <a:rPr lang="en-US" altLang="zh-CN" sz="2400" b="1">
                <a:latin typeface="Times New Roman" panose="02020603050405020304" charset="0"/>
                <a:ea typeface="Times New Roman" panose="02020603050405020304" charset="0"/>
                <a:sym typeface="Symbol" panose="05050102010706020507" pitchFamily="18" charset="2"/>
              </a:rPr>
              <a:t></a:t>
            </a:r>
            <a:r>
              <a:rPr lang="en-US" altLang="zh-CN" sz="2400" b="1">
                <a:latin typeface="Times New Roman" panose="02020603050405020304" charset="0"/>
                <a:ea typeface="Times New Roman" panose="02020603050405020304" charset="0"/>
              </a:rPr>
              <a:t>(q</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p)</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F</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(Q-F)  </a:t>
            </a:r>
            <a:r>
              <a:rPr lang="en-US" altLang="zh-CN" sz="2400" b="1">
                <a:latin typeface="Times New Roman" panose="02020603050405020304" charset="0"/>
                <a:ea typeface="黑体" panose="02010609060101010101" pitchFamily="2" charset="-122"/>
              </a:rPr>
              <a:t>do</a:t>
            </a:r>
            <a:endParaRPr lang="en-US" altLang="zh-CN" sz="2400" b="1">
              <a:latin typeface="Times New Roman" panose="02020603050405020304" charset="0"/>
              <a:ea typeface="Times New Roman" panose="02020603050405020304" charset="0"/>
            </a:endParaRPr>
          </a:p>
          <a:p>
            <a:pPr algn="just">
              <a:lnSpc>
                <a:spcPct val="90000"/>
              </a:lnSpc>
              <a:buNone/>
            </a:pPr>
            <a:r>
              <a:rPr lang="en-US" altLang="zh-CN" sz="2400" b="1">
                <a:latin typeface="Times New Roman" panose="02020603050405020304" charset="0"/>
                <a:ea typeface="Times New Roman" panose="02020603050405020304" charset="0"/>
              </a:rPr>
              <a:t>		</a:t>
            </a:r>
            <a:r>
              <a:rPr lang="zh-CN" altLang="en-US" sz="2400" b="1" dirty="0">
                <a:latin typeface="宋体" panose="02010600030101010101" pitchFamily="2" charset="-122"/>
                <a:ea typeface="宋体" panose="02010600030101010101" pitchFamily="2" charset="-122"/>
              </a:rPr>
              <a:t>标记可区分状态表中的表项</a:t>
            </a:r>
            <a:r>
              <a:rPr lang="en-US" altLang="zh-CN" sz="2400" b="1" dirty="0">
                <a:latin typeface="Times New Roman" panose="02020603050405020304" charset="0"/>
                <a:ea typeface="Times New Roman" panose="02020603050405020304" charset="0"/>
              </a:rPr>
              <a:t>(</a:t>
            </a:r>
            <a:r>
              <a:rPr lang="en-US" altLang="zh-CN" sz="2400" b="1">
                <a:latin typeface="Times New Roman" panose="02020603050405020304" charset="0"/>
                <a:ea typeface="Times New Roman" panose="02020603050405020304" charset="0"/>
              </a:rPr>
              <a:t>q</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p)</a:t>
            </a:r>
            <a:r>
              <a:rPr lang="zh-CN" altLang="en-US" sz="2400" b="1">
                <a:latin typeface="宋体" panose="02010600030101010101" pitchFamily="2" charset="-122"/>
                <a:ea typeface="宋体" panose="02010600030101010101" pitchFamily="2" charset="-122"/>
              </a:rPr>
              <a:t>；</a:t>
            </a:r>
          </a:p>
          <a:p>
            <a:pPr algn="just">
              <a:lnSpc>
                <a:spcPct val="90000"/>
              </a:lnSpc>
              <a:buNone/>
            </a:pPr>
            <a:r>
              <a:rPr lang="en-US" altLang="zh-CN" sz="2400" b="1">
                <a:latin typeface="宋体" panose="02010600030101010101" pitchFamily="2" charset="-122"/>
                <a:ea typeface="宋体" panose="02010600030101010101" pitchFamily="2" charset="-122"/>
              </a:rPr>
              <a:t>⑵ </a:t>
            </a:r>
            <a:r>
              <a:rPr lang="en-US" altLang="zh-CN" sz="2400" b="1">
                <a:latin typeface="Times New Roman" panose="02020603050405020304" charset="0"/>
                <a:ea typeface="黑体" panose="02010609060101010101" pitchFamily="2" charset="-122"/>
              </a:rPr>
              <a:t>for</a:t>
            </a:r>
            <a:r>
              <a:rPr lang="en-US" altLang="zh-CN" sz="2400" b="1">
                <a:latin typeface="Times New Roman" panose="02020603050405020304" charset="0"/>
                <a:ea typeface="Times New Roman" panose="02020603050405020304" charset="0"/>
                <a:sym typeface="Symbol" panose="05050102010706020507" pitchFamily="18" charset="2"/>
              </a:rPr>
              <a:t></a:t>
            </a:r>
            <a:r>
              <a:rPr lang="en-US" altLang="zh-CN" sz="2400" b="1">
                <a:latin typeface="Times New Roman" panose="02020603050405020304" charset="0"/>
                <a:ea typeface="Times New Roman" panose="02020603050405020304" charset="0"/>
              </a:rPr>
              <a:t>(q</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p)</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F</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F</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(Q-F) </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(Q-F)&amp;q</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p  </a:t>
            </a:r>
            <a:r>
              <a:rPr lang="en-US" altLang="zh-CN" sz="2400" b="1">
                <a:latin typeface="Times New Roman" panose="02020603050405020304" charset="0"/>
                <a:ea typeface="黑体" panose="02010609060101010101" pitchFamily="2" charset="-122"/>
              </a:rPr>
              <a:t>do</a:t>
            </a:r>
            <a:endParaRPr lang="en-US" altLang="zh-CN" sz="2400" b="1">
              <a:latin typeface="Times New Roman" panose="02020603050405020304" charset="0"/>
              <a:ea typeface="Times New Roman" panose="02020603050405020304" charset="0"/>
            </a:endParaRPr>
          </a:p>
          <a:p>
            <a:pPr>
              <a:lnSpc>
                <a:spcPct val="90000"/>
              </a:lnSpc>
              <a:buNone/>
            </a:pPr>
            <a:r>
              <a:rPr lang="en-US" altLang="zh-CN" sz="2400" b="1">
                <a:latin typeface="宋体" panose="02010600030101010101" pitchFamily="2" charset="-122"/>
                <a:ea typeface="宋体" panose="02010600030101010101" pitchFamily="2" charset="-122"/>
              </a:rPr>
              <a:t>⑶	  </a:t>
            </a:r>
            <a:r>
              <a:rPr lang="en-US" altLang="zh-CN" sz="2400" b="1">
                <a:ea typeface="黑体" panose="02010609060101010101" pitchFamily="2" charset="-122"/>
              </a:rPr>
              <a:t>if</a:t>
            </a:r>
            <a:r>
              <a:rPr lang="en-US" altLang="zh-CN" sz="2400" b="1">
                <a:latin typeface="宋体" panose="02010600030101010101" pitchFamily="2" charset="-122"/>
                <a:ea typeface="宋体" panose="02010600030101010101" pitchFamily="2" charset="-122"/>
              </a:rPr>
              <a:t> </a:t>
            </a:r>
            <a:r>
              <a:rPr lang="en-US" altLang="zh-CN" sz="2400" b="1">
                <a:latin typeface="Times New Roman" panose="02020603050405020304" charset="0"/>
                <a:ea typeface="宋体" panose="02010600030101010101" pitchFamily="2" charset="-122"/>
                <a:sym typeface="Symbol" panose="05050102010706020507" pitchFamily="18" charset="2"/>
              </a:rPr>
              <a:t></a:t>
            </a:r>
            <a:r>
              <a:rPr lang="en-US" altLang="zh-CN" sz="2400" b="1">
                <a:latin typeface="Times New Roman" panose="02020603050405020304" charset="0"/>
                <a:ea typeface="Times New Roman" panose="02020603050405020304" charset="0"/>
              </a:rPr>
              <a:t>a</a:t>
            </a:r>
            <a:r>
              <a:rPr lang="en-US" altLang="zh-CN" sz="2400" b="1"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，可区分状态表中的表项</a:t>
            </a:r>
            <a:r>
              <a:rPr lang="en-US" altLang="zh-CN" sz="2400" b="1" dirty="0">
                <a:latin typeface="Times New Roman" panose="02020603050405020304" charset="0"/>
                <a:ea typeface="Times New Roman" panose="02020603050405020304" charset="0"/>
              </a:rPr>
              <a:t>(</a:t>
            </a:r>
            <a:r>
              <a:rPr lang="en-US" altLang="zh-CN" sz="2400" b="1">
                <a:latin typeface="宋体" panose="02010600030101010101" pitchFamily="2" charset="-122"/>
                <a:ea typeface="宋体" panose="02010600030101010101" pitchFamily="2" charset="-122"/>
              </a:rPr>
              <a:t>δ</a:t>
            </a:r>
            <a:r>
              <a:rPr lang="en-US" altLang="zh-CN" sz="2400" b="1">
                <a:latin typeface="Times New Roman" panose="02020603050405020304" charset="0"/>
                <a:ea typeface="Times New Roman" panose="02020603050405020304" charset="0"/>
              </a:rPr>
              <a:t>(q</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a)</a:t>
            </a:r>
            <a:r>
              <a:rPr lang="zh-CN" altLang="en-US" sz="2400" b="1">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δ</a:t>
            </a:r>
            <a:r>
              <a:rPr lang="en-US" altLang="zh-CN" sz="2400" b="1">
                <a:latin typeface="Times New Roman" panose="02020603050405020304" charset="0"/>
                <a:ea typeface="Times New Roman" panose="02020603050405020304" charset="0"/>
              </a:rPr>
              <a:t>(p</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Times New Roman" panose="02020603050405020304" charset="0"/>
              </a:rPr>
              <a:t>a))</a:t>
            </a:r>
            <a:r>
              <a:rPr lang="zh-CN" altLang="en-US" sz="2400" b="1" dirty="0">
                <a:latin typeface="宋体" panose="02010600030101010101" pitchFamily="2" charset="-122"/>
                <a:ea typeface="宋体" panose="02010600030101010101" pitchFamily="2" charset="-122"/>
              </a:rPr>
              <a:t>已被标记</a:t>
            </a:r>
            <a:r>
              <a:rPr lang="zh-CN" altLang="en-US" sz="2400" b="1" dirty="0">
                <a:latin typeface="Times New Roman" panose="02020603050405020304" charset="0"/>
                <a:ea typeface="Times New Roman" panose="02020603050405020304" charset="0"/>
              </a:rPr>
              <a:t> </a:t>
            </a:r>
            <a:r>
              <a:rPr lang="en-US" altLang="zh-CN" sz="2400" b="1">
                <a:ea typeface="黑体" panose="02010609060101010101" pitchFamily="2" charset="-122"/>
              </a:rPr>
              <a:t>then</a:t>
            </a:r>
          </a:p>
          <a:p>
            <a:pPr algn="just">
              <a:lnSpc>
                <a:spcPct val="90000"/>
              </a:lnSpc>
              <a:buNone/>
            </a:pPr>
            <a:r>
              <a:rPr lang="en-US" altLang="zh-CN" sz="2400" b="1">
                <a:ea typeface="黑体" panose="02010609060101010101" pitchFamily="2" charset="-122"/>
              </a:rPr>
              <a:t>			begin</a:t>
            </a:r>
          </a:p>
          <a:p>
            <a:pPr algn="just">
              <a:lnSpc>
                <a:spcPct val="90000"/>
              </a:lnSpc>
              <a:buNone/>
            </a:pPr>
            <a:r>
              <a:rPr lang="en-US" altLang="zh-CN" sz="2400" b="1">
                <a:latin typeface="Times New Roman" panose="02020603050405020304" charset="0"/>
                <a:ea typeface="宋体" panose="02010600030101010101" pitchFamily="2" charset="-122"/>
              </a:rPr>
              <a:t>⑷</a:t>
            </a:r>
            <a:r>
              <a:rPr lang="en-US" altLang="zh-CN" sz="2400" b="1">
                <a:ea typeface="宋体" panose="02010600030101010101" pitchFamily="2" charset="-122"/>
              </a:rPr>
              <a:t>			</a:t>
            </a:r>
            <a:r>
              <a:rPr lang="zh-CN" altLang="en-US" sz="2400" b="1" dirty="0">
                <a:latin typeface="Times New Roman" panose="02020603050405020304" charset="0"/>
                <a:ea typeface="宋体" panose="02010600030101010101" pitchFamily="2" charset="-122"/>
              </a:rPr>
              <a:t>标记可区分状态表中的表项</a:t>
            </a:r>
            <a:r>
              <a:rPr lang="en-US" altLang="zh-CN" sz="2400" b="1" dirty="0">
                <a:ea typeface="宋体" panose="02010600030101010101" pitchFamily="2" charset="-122"/>
              </a:rPr>
              <a:t>(</a:t>
            </a:r>
            <a:r>
              <a:rPr lang="en-US" altLang="zh-CN" sz="2400" b="1">
                <a:ea typeface="宋体" panose="02010600030101010101" pitchFamily="2" charset="-122"/>
              </a:rPr>
              <a:t>q</a:t>
            </a:r>
            <a:r>
              <a:rPr lang="zh-CN" altLang="en-US" sz="2400" b="1">
                <a:latin typeface="Times New Roman" panose="02020603050405020304" charset="0"/>
                <a:ea typeface="宋体" panose="02010600030101010101" pitchFamily="2" charset="-122"/>
              </a:rPr>
              <a:t>，</a:t>
            </a:r>
            <a:r>
              <a:rPr lang="en-US" altLang="zh-CN" sz="2400" b="1">
                <a:ea typeface="宋体" panose="02010600030101010101" pitchFamily="2" charset="-122"/>
              </a:rPr>
              <a:t>p)</a:t>
            </a:r>
            <a:r>
              <a:rPr lang="zh-CN" altLang="en-US" sz="2400" b="1">
                <a:latin typeface="Times New Roman" panose="02020603050405020304" charset="0"/>
                <a:ea typeface="宋体" panose="02010600030101010101" pitchFamily="2" charset="-122"/>
              </a:rPr>
              <a:t>；</a:t>
            </a:r>
          </a:p>
          <a:p>
            <a:pPr algn="just">
              <a:lnSpc>
                <a:spcPct val="90000"/>
              </a:lnSpc>
              <a:buNone/>
            </a:pPr>
            <a:r>
              <a:rPr lang="en-US" altLang="zh-CN" sz="2400" b="1">
                <a:latin typeface="Times New Roman" panose="02020603050405020304" charset="0"/>
                <a:ea typeface="宋体" panose="02010600030101010101" pitchFamily="2" charset="-122"/>
              </a:rPr>
              <a:t>⑸</a:t>
            </a:r>
            <a:r>
              <a:rPr lang="en-US" altLang="zh-CN" sz="2400" b="1" dirty="0">
                <a:ea typeface="宋体" panose="02010600030101010101" pitchFamily="2" charset="-122"/>
              </a:rPr>
              <a:t>			</a:t>
            </a:r>
            <a:r>
              <a:rPr lang="zh-CN" altLang="en-US" sz="2400" b="1" dirty="0">
                <a:latin typeface="Times New Roman" panose="02020603050405020304" charset="0"/>
                <a:ea typeface="宋体" panose="02010600030101010101" pitchFamily="2" charset="-122"/>
              </a:rPr>
              <a:t>递归地标记本次被标记的状态对的关联链表上的各个状态对在可区分状态表中的对应表项</a:t>
            </a:r>
          </a:p>
          <a:p>
            <a:pPr algn="just">
              <a:lnSpc>
                <a:spcPct val="90000"/>
              </a:lnSpc>
              <a:buNone/>
            </a:pPr>
            <a:r>
              <a:rPr lang="zh-CN" altLang="en-US" sz="2400" b="1" dirty="0">
                <a:latin typeface="宋体" panose="02010600030101010101" pitchFamily="2" charset="-122"/>
                <a:ea typeface="宋体" panose="02010600030101010101" pitchFamily="2" charset="-122"/>
              </a:rPr>
              <a:t>			</a:t>
            </a:r>
            <a:r>
              <a:rPr lang="en-US" altLang="zh-CN" sz="2400" b="1">
                <a:ea typeface="黑体" panose="02010609060101010101" pitchFamily="2" charset="-122"/>
              </a:rPr>
              <a:t>end </a:t>
            </a:r>
            <a:r>
              <a:rPr lang="en-US" altLang="zh-CN" sz="2400"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72</a:t>
            </a:fld>
            <a:endParaRPr lang="zh-CN"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098" name="标题 516097"/>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6099" name="文本占位符 516098"/>
          <p:cNvSpPr>
            <a:spLocks noGrp="1"/>
          </p:cNvSpPr>
          <p:nvPr>
            <p:ph type="body" idx="1"/>
          </p:nvPr>
        </p:nvSpPr>
        <p:spPr/>
        <p:txBody>
          <a:bodyPr/>
          <a:lstStyle/>
          <a:p>
            <a:pPr algn="just">
              <a:buNone/>
            </a:pPr>
            <a:r>
              <a:rPr lang="en-US" altLang="zh-CN" b="1" dirty="0">
                <a:latin typeface="宋体" panose="02010600030101010101" pitchFamily="2" charset="-122"/>
                <a:ea typeface="宋体" panose="02010600030101010101" pitchFamily="2" charset="-122"/>
              </a:rPr>
              <a:t>⑹	</a:t>
            </a:r>
            <a:r>
              <a:rPr lang="en-US" altLang="zh-CN" b="1">
                <a:latin typeface="Times New Roman" panose="02020603050405020304" charset="0"/>
                <a:ea typeface="黑体" panose="02010609060101010101" pitchFamily="2" charset="-122"/>
              </a:rPr>
              <a:t>else for</a:t>
            </a:r>
            <a:r>
              <a:rPr lang="en-US" altLang="zh-CN" b="1">
                <a:latin typeface="宋体" panose="02010600030101010101" pitchFamily="2" charset="-122"/>
                <a:ea typeface="宋体" panose="02010600030101010101" pitchFamily="2" charset="-122"/>
              </a:rPr>
              <a:t> </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宋体" panose="02010600030101010101" pitchFamily="2" charset="-122"/>
              </a:rPr>
              <a:t> a</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黑体" panose="02010609060101010101" pitchFamily="2" charset="-122"/>
              </a:rPr>
              <a:t>do</a:t>
            </a:r>
            <a:endParaRPr lang="en-US" altLang="zh-CN" b="1">
              <a:latin typeface="Times New Roman" panose="02020603050405020304" charset="0"/>
              <a:ea typeface="宋体" panose="02010600030101010101" pitchFamily="2" charset="-122"/>
            </a:endParaRPr>
          </a:p>
          <a:p>
            <a:pPr algn="just">
              <a:buNone/>
            </a:pPr>
            <a:r>
              <a:rPr lang="en-US" altLang="zh-CN" b="1">
                <a:latin typeface="宋体" panose="02010600030101010101" pitchFamily="2" charset="-122"/>
                <a:ea typeface="宋体" panose="02010600030101010101" pitchFamily="2" charset="-122"/>
              </a:rPr>
              <a:t>⑺	</a:t>
            </a:r>
            <a:r>
              <a:rPr lang="en-US" altLang="zh-CN" b="1">
                <a:latin typeface="Times New Roman" panose="02020603050405020304" charset="0"/>
                <a:ea typeface="黑体" panose="02010609060101010101" pitchFamily="2" charset="-122"/>
              </a:rPr>
              <a:t>if</a:t>
            </a:r>
            <a:r>
              <a:rPr lang="en-US" altLang="zh-CN" b="1">
                <a:latin typeface="宋体" panose="02010600030101010101" pitchFamily="2" charset="-122"/>
                <a:ea typeface="宋体" panose="02010600030101010101" pitchFamily="2" charset="-122"/>
              </a:rPr>
              <a:t> 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&amp;(q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与</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不是同一个状态对</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黑体" panose="02010609060101010101" pitchFamily="2" charset="-122"/>
              </a:rPr>
              <a:t>then</a:t>
            </a:r>
            <a:endParaRPr lang="en-US" altLang="zh-CN" b="1">
              <a:latin typeface="Times New Roman" panose="02020603050405020304" charset="0"/>
              <a:ea typeface="宋体" panose="02010600030101010101" pitchFamily="2" charset="-122"/>
            </a:endParaRPr>
          </a:p>
          <a:p>
            <a:pPr>
              <a:buNone/>
            </a:pPr>
            <a:r>
              <a:rPr lang="en-US" altLang="zh-CN" b="1">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将</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放在</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的关联链表上。</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73</a:t>
            </a:fld>
            <a:endParaRPr lang="zh-CN"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122" name="标题 517121"/>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7123" name="文本占位符 517122"/>
          <p:cNvSpPr>
            <a:spLocks noGrp="1"/>
          </p:cNvSpPr>
          <p:nvPr>
            <p:ph type="body" idx="1"/>
          </p:nvPr>
        </p:nvSpPr>
        <p:spPr/>
        <p:txBody>
          <a:bodyPr/>
          <a:lstStyle/>
          <a:p>
            <a:pPr marL="0" indent="0">
              <a:buNone/>
            </a:pPr>
            <a:r>
              <a:rPr lang="zh-CN" altLang="en-US" b="1" dirty="0">
                <a:ea typeface="黑体" panose="02010609060101010101" pitchFamily="2" charset="-122"/>
              </a:rPr>
              <a:t>定理</a:t>
            </a:r>
            <a:r>
              <a:rPr lang="en-US" altLang="zh-CN" b="1" dirty="0">
                <a:ea typeface="黑体" panose="02010609060101010101" pitchFamily="2" charset="-122"/>
              </a:rPr>
              <a:t>5-8</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对于任意</a:t>
            </a:r>
            <a:r>
              <a:rPr lang="en-US" altLang="zh-CN" b="1">
                <a:latin typeface="Times New Roman" panose="02020603050405020304" charset="0"/>
                <a:ea typeface="宋体" panose="02010600030101010101" pitchFamily="2" charset="-122"/>
              </a:rPr>
              <a:t>DFA M=(Q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dirty="0">
                <a:latin typeface="宋体" panose="02010600030101010101" pitchFamily="2" charset="-122"/>
                <a:ea typeface="宋体" panose="02010600030101010101" pitchFamily="2" charset="-122"/>
              </a:rPr>
              <a:t>中的两个状态</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是可区分的充要条件是</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在</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的极小化算法中被标记。</a:t>
            </a:r>
          </a:p>
          <a:p>
            <a:pPr marL="0" indent="0">
              <a:buNone/>
            </a:pPr>
            <a:r>
              <a:rPr lang="zh-CN" altLang="en-US" sz="2800" b="1" dirty="0">
                <a:latin typeface="宋体" panose="02010600030101010101" pitchFamily="2" charset="-122"/>
                <a:ea typeface="宋体" panose="02010600030101010101" pitchFamily="2" charset="-122"/>
              </a:rPr>
              <a:t>证明：</a:t>
            </a:r>
            <a:r>
              <a:rPr lang="zh-CN" altLang="en-US" sz="2800" b="1" dirty="0">
                <a:ea typeface="宋体" panose="02010600030101010101" pitchFamily="2" charset="-122"/>
              </a:rPr>
              <a:t> </a:t>
            </a:r>
          </a:p>
          <a:p>
            <a:pPr marL="0" indent="0">
              <a:buNone/>
            </a:pPr>
            <a:r>
              <a:rPr lang="zh-CN" altLang="en-US" sz="2800" b="1" dirty="0">
                <a:latin typeface="宋体" panose="02010600030101010101" pitchFamily="2" charset="-122"/>
                <a:ea typeface="宋体" panose="02010600030101010101" pitchFamily="2" charset="-122"/>
              </a:rPr>
              <a:t>先证必要性。</a:t>
            </a:r>
            <a:endParaRPr lang="zh-CN" altLang="en-US" sz="2800" b="1" dirty="0">
              <a:latin typeface="Times New Roman" panose="02020603050405020304" charset="0"/>
              <a:ea typeface="宋体" panose="02010600030101010101" pitchFamily="2" charset="-122"/>
            </a:endParaRPr>
          </a:p>
          <a:p>
            <a:pPr marL="0" indent="0">
              <a:buNone/>
            </a:pPr>
            <a:r>
              <a:rPr lang="zh-CN" altLang="en-US" sz="2800" b="1" dirty="0">
                <a:latin typeface="宋体" panose="02010600030101010101" pitchFamily="2" charset="-122"/>
                <a:ea typeface="宋体" panose="02010600030101010101" pitchFamily="2" charset="-122"/>
              </a:rPr>
              <a:t>设</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和</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是可区分的，</a:t>
            </a:r>
            <a:r>
              <a:rPr lang="en-US" altLang="zh-CN" sz="2800" b="1">
                <a:latin typeface="Times New Roman" panose="02020603050405020304"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是区分</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和</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的最短字符串。现施归纳</a:t>
            </a:r>
            <a:r>
              <a:rPr lang="zh-CN" altLang="en-US" sz="2800" b="1">
                <a:latin typeface="宋体" panose="02010600030101010101" pitchFamily="2" charset="-122"/>
                <a:ea typeface="宋体" panose="02010600030101010101" pitchFamily="2" charset="-122"/>
              </a:rPr>
              <a:t>于</a:t>
            </a:r>
            <a:r>
              <a:rPr lang="en-US" altLang="zh-CN" sz="2800" b="1">
                <a:latin typeface="Times New Roman" panose="02020603050405020304"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的长度，证明</a:t>
            </a: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一定被算法标记。</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74</a:t>
            </a:fld>
            <a:endParaRPr lang="zh-CN"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标题 518145"/>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8147" name="文本占位符 518146"/>
          <p:cNvSpPr>
            <a:spLocks noGrp="1"/>
          </p:cNvSpPr>
          <p:nvPr>
            <p:ph type="body" idx="1"/>
          </p:nvPr>
        </p:nvSpPr>
        <p:spPr/>
        <p:txBody>
          <a:bodyPr/>
          <a:lstStyle/>
          <a:p>
            <a:pPr algn="just"/>
            <a:r>
              <a:rPr lang="zh-CN" altLang="en-US" b="1">
                <a:latin typeface="宋体" panose="02010600030101010101" pitchFamily="2" charset="-122"/>
                <a:ea typeface="宋体" panose="02010600030101010101" pitchFamily="2" charset="-122"/>
              </a:rPr>
              <a:t>当</a:t>
            </a:r>
            <a:r>
              <a:rPr lang="en-US" altLang="zh-CN" b="1">
                <a:latin typeface="Times New Roman" panose="02020603050405020304" charset="0"/>
                <a:ea typeface="宋体" panose="02010600030101010101" pitchFamily="2" charset="-122"/>
              </a:rPr>
              <a:t>|x|=0</a:t>
            </a:r>
            <a:r>
              <a:rPr lang="zh-CN" altLang="en-US" b="1" dirty="0">
                <a:latin typeface="宋体" panose="02010600030101010101" pitchFamily="2" charset="-122"/>
                <a:ea typeface="宋体" panose="02010600030101010101" pitchFamily="2" charset="-122"/>
              </a:rPr>
              <a:t>时</a:t>
            </a:r>
          </a:p>
          <a:p>
            <a:pPr algn="just">
              <a:buNone/>
            </a:pPr>
            <a:r>
              <a:rPr lang="en-US" altLang="zh-CN" b="1" dirty="0">
                <a:latin typeface="宋体" panose="02010600030101010101" pitchFamily="2" charset="-122"/>
                <a:ea typeface="宋体" panose="02010600030101010101" pitchFamily="2" charset="-122"/>
              </a:rPr>
              <a:t>ε</a:t>
            </a:r>
            <a:r>
              <a:rPr lang="zh-CN" altLang="en-US" b="1" dirty="0">
                <a:latin typeface="宋体" panose="02010600030101010101" pitchFamily="2" charset="-122"/>
                <a:ea typeface="宋体" panose="02010600030101010101" pitchFamily="2" charset="-122"/>
              </a:rPr>
              <a:t>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，表明</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有且仅有一个为</a:t>
            </a:r>
            <a:r>
              <a:rPr lang="en-US" altLang="zh-CN" b="1">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的终止状态，所以，</a:t>
            </a:r>
            <a:endParaRPr lang="zh-CN" altLang="en-US" b="1" dirty="0">
              <a:latin typeface="Times New Roman" panose="02020603050405020304" charset="0"/>
              <a:ea typeface="宋体" panose="02010600030101010101" pitchFamily="2" charset="-122"/>
            </a:endParaRPr>
          </a:p>
          <a:p>
            <a:pPr algn="just">
              <a:buNone/>
            </a:pP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(Q-F)</a:t>
            </a:r>
          </a:p>
          <a:p>
            <a:pPr>
              <a:buNone/>
            </a:pPr>
            <a:r>
              <a:rPr lang="zh-CN" altLang="en-US" b="1" dirty="0">
                <a:latin typeface="宋体" panose="02010600030101010101" pitchFamily="2" charset="-122"/>
                <a:ea typeface="宋体" panose="02010600030101010101" pitchFamily="2" charset="-122"/>
              </a:rPr>
              <a:t>因此，它在算法的第</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行被标记。</a:t>
            </a:r>
            <a:r>
              <a:rPr lang="zh-CN" altLang="en-US" b="1" dirty="0">
                <a:ea typeface="宋体" panose="02010600030101010101" pitchFamily="2" charset="-122"/>
              </a:rPr>
              <a:t> </a:t>
            </a:r>
          </a:p>
          <a:p>
            <a:r>
              <a:rPr lang="zh-CN" altLang="en-US" b="1" dirty="0">
                <a:latin typeface="宋体" panose="02010600030101010101" pitchFamily="2" charset="-122"/>
                <a:ea typeface="宋体" panose="02010600030101010101" pitchFamily="2" charset="-122"/>
              </a:rPr>
              <a:t>设当</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x|=n</a:t>
            </a:r>
            <a:r>
              <a:rPr lang="zh-CN" altLang="en-US" b="1" dirty="0">
                <a:latin typeface="宋体" panose="02010600030101010101" pitchFamily="2" charset="-122"/>
                <a:ea typeface="宋体" panose="02010600030101010101" pitchFamily="2" charset="-122"/>
              </a:rPr>
              <a:t>时结论成立</a:t>
            </a:r>
            <a:endParaRPr lang="zh-CN" altLang="en-US" b="1">
              <a:latin typeface="Times New Roman" panose="02020603050405020304" charset="0"/>
              <a:ea typeface="宋体" panose="02010600030101010101" pitchFamily="2" charset="-122"/>
            </a:endParaRPr>
          </a:p>
          <a:p>
            <a:pPr>
              <a:buNone/>
            </a:pP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是区分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的长度为</a:t>
            </a:r>
            <a:r>
              <a:rPr lang="en-US" altLang="zh-CN" b="1">
                <a:latin typeface="Times New Roman" panose="02020603050405020304" charset="0"/>
                <a:ea typeface="宋体" panose="02010600030101010101" pitchFamily="2" charset="-122"/>
              </a:rPr>
              <a:t>n</a:t>
            </a:r>
            <a:r>
              <a:rPr lang="zh-CN" altLang="en-US" b="1" dirty="0">
                <a:latin typeface="宋体" panose="02010600030101010101" pitchFamily="2" charset="-122"/>
                <a:ea typeface="宋体" panose="02010600030101010101" pitchFamily="2" charset="-122"/>
              </a:rPr>
              <a:t>的字符串，则</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被算法标记。</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75</a:t>
            </a:fld>
            <a:endParaRPr lang="zh-CN"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170" name="标题 519169"/>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19171" name="文本占位符 519170"/>
          <p:cNvSpPr>
            <a:spLocks noGrp="1"/>
          </p:cNvSpPr>
          <p:nvPr>
            <p:ph type="body" idx="1"/>
          </p:nvPr>
        </p:nvSpPr>
        <p:spPr/>
        <p:txBody>
          <a:bodyPr/>
          <a:lstStyle/>
          <a:p>
            <a:r>
              <a:rPr lang="zh-CN" altLang="en-US" b="1" dirty="0">
                <a:latin typeface="宋体" panose="02010600030101010101" pitchFamily="2" charset="-122"/>
                <a:ea typeface="宋体" panose="02010600030101010101" pitchFamily="2" charset="-122"/>
              </a:rPr>
              <a:t>当</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x|=n+1</a:t>
            </a:r>
            <a:r>
              <a:rPr lang="zh-CN" altLang="en-US" b="1" dirty="0">
                <a:latin typeface="宋体" panose="02010600030101010101" pitchFamily="2" charset="-122"/>
                <a:ea typeface="宋体" panose="02010600030101010101" pitchFamily="2" charset="-122"/>
              </a:rPr>
              <a:t>时</a:t>
            </a:r>
            <a:r>
              <a:rPr lang="zh-CN" altLang="en-US" b="1" dirty="0">
                <a:ea typeface="宋体" panose="02010600030101010101" pitchFamily="2" charset="-122"/>
              </a:rPr>
              <a:t> </a:t>
            </a:r>
          </a:p>
          <a:p>
            <a:pPr algn="just">
              <a:buNone/>
            </a:pPr>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宋体" panose="02010600030101010101" pitchFamily="2" charset="-122"/>
              </a:rPr>
              <a:t>x=ay</a:t>
            </a:r>
            <a:r>
              <a:rPr lang="zh-CN" altLang="en-US" b="1" dirty="0">
                <a:latin typeface="宋体" panose="02010600030101010101" pitchFamily="2" charset="-122"/>
                <a:ea typeface="宋体" panose="02010600030101010101" pitchFamily="2" charset="-122"/>
              </a:rPr>
              <a:t>，其中</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y|=n</a:t>
            </a:r>
            <a:r>
              <a:rPr lang="zh-CN" altLang="en-US" b="1" dirty="0">
                <a:latin typeface="宋体" panose="02010600030101010101" pitchFamily="2" charset="-122"/>
                <a:ea typeface="宋体" panose="02010600030101010101" pitchFamily="2" charset="-122"/>
              </a:rPr>
              <a:t>。由于</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是区分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的最短的字符串，所以，</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 </a:t>
            </a:r>
            <a:r>
              <a:rPr lang="zh-CN" altLang="en-US" b="1">
                <a:latin typeface="宋体" panose="02010600030101010101" pitchFamily="2" charset="-122"/>
                <a:ea typeface="宋体" panose="02010600030101010101" pitchFamily="2" charset="-122"/>
              </a:rPr>
              <a:t>和</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r>
              <a:rPr lang="zh-CN" altLang="en-US" b="1" dirty="0">
                <a:latin typeface="宋体" panose="02010600030101010101" pitchFamily="2" charset="-122"/>
                <a:ea typeface="宋体" panose="02010600030101010101" pitchFamily="2" charset="-122"/>
              </a:rPr>
              <a:t>中，有且仅有一个成立。不妨假设：</a:t>
            </a:r>
            <a:endParaRPr lang="zh-CN" altLang="en-US" b="1" dirty="0">
              <a:latin typeface="Times New Roman" panose="02020603050405020304" charset="0"/>
              <a:ea typeface="宋体" panose="02010600030101010101" pitchFamily="2" charset="-122"/>
            </a:endParaRPr>
          </a:p>
          <a:p>
            <a:pPr>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F </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p>
          <a:p>
            <a:pPr algn="just">
              <a:buNone/>
            </a:pPr>
            <a:r>
              <a:rPr lang="zh-CN" altLang="en-US" b="1">
                <a:latin typeface="Times New Roman" panose="02020603050405020304" charset="0"/>
                <a:ea typeface="宋体" panose="02010600030101010101" pitchFamily="2" charset="-122"/>
              </a:rPr>
              <a:t>即</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F </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p>
          <a:p>
            <a:pPr algn="just">
              <a:buNone/>
            </a:pPr>
            <a:r>
              <a:rPr lang="zh-CN" altLang="en-US" b="1">
                <a:latin typeface="宋体" panose="02010600030101010101" pitchFamily="2" charset="-122"/>
                <a:ea typeface="宋体" panose="02010600030101010101" pitchFamily="2" charset="-122"/>
              </a:rPr>
              <a:t>设</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a)=u</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a)=v </a:t>
            </a:r>
          </a:p>
          <a:p>
            <a:pPr algn="just">
              <a:buNone/>
            </a:pPr>
            <a:r>
              <a:rPr lang="en-US" altLang="zh-CN" b="1">
                <a:latin typeface="Times New Roman" panose="02020603050405020304" charset="0"/>
                <a:ea typeface="宋体" panose="02010600030101010101" pitchFamily="2" charset="-122"/>
              </a:rPr>
              <a:t>y</a:t>
            </a:r>
            <a:r>
              <a:rPr lang="zh-CN" altLang="en-US" b="1" dirty="0">
                <a:latin typeface="宋体" panose="02010600030101010101" pitchFamily="2" charset="-122"/>
                <a:ea typeface="宋体" panose="02010600030101010101" pitchFamily="2" charset="-122"/>
              </a:rPr>
              <a:t>是区分</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的长度为</a:t>
            </a:r>
            <a:r>
              <a:rPr lang="en-US" altLang="zh-CN" b="1">
                <a:latin typeface="Times New Roman" panose="02020603050405020304" charset="0"/>
                <a:ea typeface="宋体" panose="02010600030101010101" pitchFamily="2" charset="-122"/>
              </a:rPr>
              <a:t>n</a:t>
            </a:r>
            <a:r>
              <a:rPr lang="zh-CN" altLang="en-US" b="1" dirty="0">
                <a:latin typeface="宋体" panose="02010600030101010101" pitchFamily="2" charset="-122"/>
                <a:ea typeface="宋体" panose="02010600030101010101" pitchFamily="2" charset="-122"/>
              </a:rPr>
              <a:t>的字符串。</a:t>
            </a:r>
            <a:r>
              <a:rPr lang="zh-CN" altLang="en-US" b="1" dirty="0">
                <a:latin typeface="Times New Roman" panose="02020603050405020304" charset="0"/>
                <a:ea typeface="宋体" panose="02010600030101010101" pitchFamily="2" charset="-122"/>
              </a:rPr>
              <a:t> </a:t>
            </a:r>
            <a:r>
              <a:rPr lang="zh-CN" altLang="en-US" b="1">
                <a:latin typeface="Times New Roman" panose="02020603050405020304" charset="0"/>
                <a:ea typeface="宋体" panose="02010600030101010101" pitchFamily="2" charset="-122"/>
              </a:rPr>
              <a:t> </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76</a:t>
            </a:fld>
            <a:endParaRPr lang="zh-CN"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标题 520193"/>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0195" name="文本占位符 520194"/>
          <p:cNvSpPr>
            <a:spLocks noGrp="1"/>
          </p:cNvSpPr>
          <p:nvPr>
            <p:ph type="body" idx="1"/>
          </p:nvPr>
        </p:nvSpPr>
        <p:spPr/>
        <p:txBody>
          <a:bodyPr/>
          <a:lstStyle/>
          <a:p>
            <a:pPr>
              <a:buNone/>
            </a:pPr>
            <a:r>
              <a:rPr lang="zh-CN" altLang="en-US" b="1" dirty="0">
                <a:latin typeface="宋体" panose="02010600030101010101" pitchFamily="2" charset="-122"/>
                <a:ea typeface="宋体" panose="02010600030101010101" pitchFamily="2" charset="-122"/>
              </a:rPr>
              <a:t>由归纳假设，</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可以被算法标记</a:t>
            </a:r>
            <a:r>
              <a:rPr lang="zh-CN" altLang="en-US" b="1" dirty="0">
                <a:ea typeface="宋体" panose="02010600030101010101" pitchFamily="2" charset="-122"/>
              </a:rPr>
              <a:t>。</a:t>
            </a:r>
          </a:p>
          <a:p>
            <a:r>
              <a:rPr lang="zh-CN" altLang="en-US" b="1" dirty="0">
                <a:latin typeface="宋体" panose="02010600030101010101" pitchFamily="2" charset="-122"/>
                <a:ea typeface="宋体" panose="02010600030101010101" pitchFamily="2" charset="-122"/>
              </a:rPr>
              <a:t>如果在考察</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v)</a:t>
            </a:r>
            <a:r>
              <a:rPr lang="zh-CN" altLang="en-US" b="1" dirty="0">
                <a:latin typeface="宋体" panose="02010600030101010101" pitchFamily="2" charset="-122"/>
                <a:ea typeface="宋体" panose="02010600030101010101" pitchFamily="2" charset="-122"/>
              </a:rPr>
              <a:t>已经被标记，则</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在算法的第</a:t>
            </a:r>
            <a:r>
              <a:rPr lang="en-US" altLang="zh-CN" b="1" dirty="0">
                <a:latin typeface="Times New Roman" panose="02020603050405020304" charset="0"/>
                <a:ea typeface="Times New Roman" panose="02020603050405020304" charset="0"/>
              </a:rPr>
              <a:t>(4)</a:t>
            </a:r>
            <a:r>
              <a:rPr lang="zh-CN" altLang="en-US" b="1" dirty="0">
                <a:latin typeface="宋体" panose="02010600030101010101" pitchFamily="2" charset="-122"/>
                <a:ea typeface="宋体" panose="02010600030101010101" pitchFamily="2" charset="-122"/>
              </a:rPr>
              <a:t>行被标记；</a:t>
            </a:r>
          </a:p>
          <a:p>
            <a:r>
              <a:rPr lang="zh-CN" altLang="en-US" b="1" dirty="0">
                <a:latin typeface="宋体" panose="02010600030101010101" pitchFamily="2" charset="-122"/>
                <a:ea typeface="宋体" panose="02010600030101010101" pitchFamily="2" charset="-122"/>
              </a:rPr>
              <a:t>如果在考察</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v)</a:t>
            </a:r>
            <a:r>
              <a:rPr lang="zh-CN" altLang="en-US" b="1" dirty="0">
                <a:latin typeface="宋体" panose="02010600030101010101" pitchFamily="2" charset="-122"/>
                <a:ea typeface="宋体" panose="02010600030101010101" pitchFamily="2" charset="-122"/>
              </a:rPr>
              <a:t>还没有被标记，则</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在算法的第</a:t>
            </a:r>
            <a:r>
              <a:rPr lang="en-US" altLang="zh-CN" b="1" dirty="0">
                <a:latin typeface="Times New Roman" panose="02020603050405020304" charset="0"/>
                <a:ea typeface="Times New Roman" panose="02020603050405020304" charset="0"/>
              </a:rPr>
              <a:t>(7)</a:t>
            </a:r>
            <a:r>
              <a:rPr lang="zh-CN" altLang="en-US" b="1" dirty="0">
                <a:latin typeface="宋体" panose="02010600030101010101" pitchFamily="2" charset="-122"/>
                <a:ea typeface="宋体" panose="02010600030101010101" pitchFamily="2" charset="-122"/>
              </a:rPr>
              <a:t>行被放入到</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v)</a:t>
            </a:r>
            <a:r>
              <a:rPr lang="zh-CN" altLang="en-US" b="1" dirty="0">
                <a:latin typeface="宋体" panose="02010600030101010101" pitchFamily="2" charset="-122"/>
                <a:ea typeface="宋体" panose="02010600030101010101" pitchFamily="2" charset="-122"/>
              </a:rPr>
              <a:t>的关联链表中，而当</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v)</a:t>
            </a:r>
            <a:r>
              <a:rPr lang="zh-CN" altLang="en-US" b="1" dirty="0">
                <a:latin typeface="宋体" panose="02010600030101010101" pitchFamily="2" charset="-122"/>
                <a:ea typeface="宋体" panose="02010600030101010101" pitchFamily="2" charset="-122"/>
              </a:rPr>
              <a:t>被标记时，在算法的第</a:t>
            </a:r>
            <a:r>
              <a:rPr lang="en-US" altLang="zh-CN" b="1" dirty="0">
                <a:latin typeface="Times New Roman" panose="02020603050405020304" charset="0"/>
                <a:ea typeface="Times New Roman" panose="02020603050405020304" charset="0"/>
              </a:rPr>
              <a:t>(5)</a:t>
            </a:r>
            <a:r>
              <a:rPr lang="zh-CN" altLang="en-US" b="1" dirty="0">
                <a:latin typeface="宋体" panose="02010600030101010101" pitchFamily="2" charset="-122"/>
                <a:ea typeface="宋体" panose="02010600030101010101" pitchFamily="2" charset="-122"/>
              </a:rPr>
              <a:t>行在“递归”过程中</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p)</a:t>
            </a:r>
            <a:r>
              <a:rPr lang="zh-CN" altLang="en-US" b="1" dirty="0">
                <a:latin typeface="宋体" panose="02010600030101010101" pitchFamily="2" charset="-122"/>
                <a:ea typeface="宋体" panose="02010600030101010101" pitchFamily="2" charset="-122"/>
              </a:rPr>
              <a:t>被标记。</a:t>
            </a:r>
          </a:p>
          <a:p>
            <a:r>
              <a:rPr lang="zh-CN" altLang="en-US" b="1" dirty="0">
                <a:latin typeface="宋体" panose="02010600030101010101" pitchFamily="2" charset="-122"/>
                <a:ea typeface="宋体" panose="02010600030101010101" pitchFamily="2" charset="-122"/>
              </a:rPr>
              <a:t>结论对</a:t>
            </a:r>
            <a:r>
              <a:rPr lang="en-US" altLang="zh-CN" b="1" dirty="0">
                <a:latin typeface="Times New Roman" panose="02020603050405020304" charset="0"/>
                <a:ea typeface="Times New Roman" panose="02020603050405020304" charset="0"/>
              </a:rPr>
              <a:t>|</a:t>
            </a:r>
            <a:r>
              <a:rPr lang="en-US" altLang="zh-CN" b="1">
                <a:latin typeface="Times New Roman" panose="02020603050405020304" charset="0"/>
                <a:ea typeface="Times New Roman" panose="02020603050405020304" charset="0"/>
              </a:rPr>
              <a:t>x|=n+1</a:t>
            </a:r>
            <a:r>
              <a:rPr lang="zh-CN" altLang="en-US" b="1" dirty="0">
                <a:latin typeface="宋体" panose="02010600030101010101" pitchFamily="2" charset="-122"/>
                <a:ea typeface="宋体" panose="02010600030101010101" pitchFamily="2" charset="-122"/>
              </a:rPr>
              <a:t>成立。</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77</a:t>
            </a:fld>
            <a:endParaRPr lang="zh-CN"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8" name="标题 521217"/>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1219" name="文本占位符 521218"/>
          <p:cNvSpPr>
            <a:spLocks noGrp="1"/>
          </p:cNvSpPr>
          <p:nvPr>
            <p:ph type="body" idx="1"/>
          </p:nvPr>
        </p:nvSpPr>
        <p:spPr/>
        <p:txBody>
          <a:bodyPr/>
          <a:lstStyle/>
          <a:p>
            <a:r>
              <a:rPr lang="zh-CN" altLang="en-US" b="1" dirty="0">
                <a:latin typeface="宋体" panose="02010600030101010101" pitchFamily="2" charset="-122"/>
                <a:ea typeface="宋体" panose="02010600030101010101" pitchFamily="2" charset="-122"/>
              </a:rPr>
              <a:t>充分性。</a:t>
            </a:r>
            <a:r>
              <a:rPr lang="zh-CN" altLang="en-US" b="1" dirty="0">
                <a:ea typeface="宋体" panose="02010600030101010101" pitchFamily="2" charset="-122"/>
              </a:rPr>
              <a:t> </a:t>
            </a:r>
          </a:p>
          <a:p>
            <a:r>
              <a:rPr lang="zh-CN" altLang="en-US" b="1" dirty="0">
                <a:latin typeface="宋体" panose="02010600030101010101" pitchFamily="2" charset="-122"/>
                <a:ea typeface="宋体" panose="02010600030101010101" pitchFamily="2" charset="-122"/>
              </a:rPr>
              <a:t>设</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在算法中被标记。对它被标记的顺序</a:t>
            </a:r>
            <a:r>
              <a:rPr lang="en-US" altLang="zh-CN" b="1">
                <a:latin typeface="Times New Roman" panose="02020603050405020304" charset="0"/>
                <a:ea typeface="宋体" panose="02010600030101010101" pitchFamily="2" charset="-122"/>
              </a:rPr>
              <a:t>n</a:t>
            </a:r>
            <a:r>
              <a:rPr lang="zh-CN" altLang="en-US" b="1" dirty="0">
                <a:latin typeface="宋体" panose="02010600030101010101" pitchFamily="2" charset="-122"/>
                <a:ea typeface="宋体" panose="02010600030101010101" pitchFamily="2" charset="-122"/>
              </a:rPr>
              <a:t>施归纳，证明</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是可区分的。</a:t>
            </a:r>
            <a:r>
              <a:rPr lang="zh-CN" altLang="en-US" b="1" dirty="0">
                <a:ea typeface="宋体" panose="02010600030101010101" pitchFamily="2" charset="-122"/>
              </a:rPr>
              <a:t> </a:t>
            </a:r>
          </a:p>
          <a:p>
            <a:pPr algn="just"/>
            <a:r>
              <a:rPr lang="zh-CN" altLang="en-US" b="1" dirty="0">
                <a:latin typeface="宋体" panose="02010600030101010101" pitchFamily="2" charset="-122"/>
                <a:ea typeface="宋体" panose="02010600030101010101" pitchFamily="2" charset="-122"/>
              </a:rPr>
              <a:t>令</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F</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(Q-F)|=m</a:t>
            </a:r>
            <a:r>
              <a:rPr lang="zh-CN" altLang="en-US" b="1" dirty="0">
                <a:latin typeface="宋体" panose="02010600030101010101" pitchFamily="2" charset="-122"/>
                <a:ea typeface="宋体" panose="02010600030101010101" pitchFamily="2" charset="-122"/>
              </a:rPr>
              <a:t>，显然，当</a:t>
            </a:r>
            <a:r>
              <a:rPr lang="en-US" altLang="zh-CN" b="1" dirty="0">
                <a:latin typeface="Times New Roman" panose="02020603050405020304" charset="0"/>
                <a:ea typeface="宋体" panose="02010600030101010101" pitchFamily="2" charset="-122"/>
              </a:rPr>
              <a:t>1</a:t>
            </a:r>
            <a:r>
              <a:rPr lang="en-US" altLang="zh-CN" b="1" dirty="0">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n</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时，</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是在算法的第</a:t>
            </a:r>
            <a:r>
              <a:rPr lang="en-US" altLang="zh-CN" b="1" dirty="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行被标记的，此时，</a:t>
            </a:r>
            <a:r>
              <a:rPr lang="en-US" altLang="zh-CN" b="1" dirty="0">
                <a:latin typeface="宋体" panose="02010600030101010101" pitchFamily="2" charset="-122"/>
                <a:ea typeface="宋体" panose="02010600030101010101" pitchFamily="2" charset="-122"/>
              </a:rPr>
              <a:t>ε</a:t>
            </a:r>
            <a:r>
              <a:rPr lang="zh-CN" altLang="en-US" b="1" dirty="0">
                <a:latin typeface="宋体" panose="02010600030101010101" pitchFamily="2" charset="-122"/>
                <a:ea typeface="宋体" panose="02010600030101010101" pitchFamily="2" charset="-122"/>
              </a:rPr>
              <a:t>是区分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的字符串：</a:t>
            </a:r>
            <a:endParaRPr lang="zh-CN" altLang="en-US" b="1" dirty="0">
              <a:latin typeface="Times New Roman" panose="02020603050405020304" charset="0"/>
              <a:ea typeface="宋体" panose="02010600030101010101" pitchFamily="2" charset="-122"/>
            </a:endParaRPr>
          </a:p>
          <a:p>
            <a:pPr algn="just">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 </a:t>
            </a:r>
            <a:r>
              <a:rPr lang="zh-CN" altLang="en-US" b="1">
                <a:latin typeface="宋体" panose="02010600030101010101" pitchFamily="2" charset="-122"/>
                <a:ea typeface="宋体" panose="02010600030101010101" pitchFamily="2" charset="-122"/>
              </a:rPr>
              <a:t>和</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F</a:t>
            </a:r>
          </a:p>
          <a:p>
            <a:pPr>
              <a:buNone/>
            </a:pPr>
            <a:r>
              <a:rPr lang="zh-CN" altLang="en-US" b="1" dirty="0">
                <a:latin typeface="宋体" panose="02010600030101010101" pitchFamily="2" charset="-122"/>
                <a:ea typeface="宋体" panose="02010600030101010101" pitchFamily="2" charset="-122"/>
              </a:rPr>
              <a:t>有且仅有一个成立。</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78</a:t>
            </a:fld>
            <a:endParaRPr lang="zh-CN"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标题 522241"/>
          <p:cNvSpPr>
            <a:spLocks noGrp="1"/>
          </p:cNvSpPr>
          <p:nvPr>
            <p:ph type="title"/>
          </p:nvPr>
        </p:nvSpPr>
        <p:spPr>
          <a:xfrm>
            <a:off x="457200" y="274638"/>
            <a:ext cx="8229600" cy="563562"/>
          </a:xfrm>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2243" name="文本占位符 522242"/>
          <p:cNvSpPr>
            <a:spLocks noGrp="1"/>
          </p:cNvSpPr>
          <p:nvPr>
            <p:ph type="body" idx="1"/>
          </p:nvPr>
        </p:nvSpPr>
        <p:spPr>
          <a:xfrm>
            <a:off x="457200" y="990600"/>
            <a:ext cx="8229600" cy="5135563"/>
          </a:xfrm>
        </p:spPr>
        <p:txBody>
          <a:bodyPr/>
          <a:lstStyle/>
          <a:p>
            <a:pPr algn="just">
              <a:lnSpc>
                <a:spcPct val="90000"/>
              </a:lnSpc>
            </a:pPr>
            <a:r>
              <a:rPr lang="zh-CN" altLang="en-US" sz="2800" b="1">
                <a:latin typeface="宋体" panose="02010600030101010101" pitchFamily="2" charset="-122"/>
                <a:ea typeface="宋体" panose="02010600030101010101" pitchFamily="2" charset="-122"/>
              </a:rPr>
              <a:t>设</a:t>
            </a:r>
            <a:r>
              <a:rPr lang="en-US" altLang="zh-CN" sz="2800" b="1">
                <a:latin typeface="Times New Roman" panose="02020603050405020304" charset="0"/>
                <a:ea typeface="宋体" panose="02010600030101010101" pitchFamily="2" charset="-122"/>
              </a:rPr>
              <a:t>n</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k(k</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m)</a:t>
            </a:r>
            <a:r>
              <a:rPr lang="zh-CN" altLang="en-US" sz="2800" b="1" dirty="0">
                <a:latin typeface="宋体" panose="02010600030101010101" pitchFamily="2" charset="-122"/>
                <a:ea typeface="宋体" panose="02010600030101010101" pitchFamily="2" charset="-122"/>
              </a:rPr>
              <a:t>时结论成立。即，如果</a:t>
            </a:r>
            <a:r>
              <a:rPr lang="zh-CN" altLang="en-US" sz="2800" b="1" dirty="0">
                <a:latin typeface="Times New Roman" panose="02020603050405020304" charset="0"/>
                <a:ea typeface="宋体" panose="02010600030101010101" pitchFamily="2" charset="-122"/>
              </a:rPr>
              <a:t> </a:t>
            </a: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是被算法在第</a:t>
            </a:r>
            <a:r>
              <a:rPr lang="en-US" altLang="zh-CN" sz="2800" b="1">
                <a:latin typeface="Times New Roman" panose="02020603050405020304" charset="0"/>
                <a:ea typeface="宋体" panose="02010600030101010101" pitchFamily="2" charset="-122"/>
              </a:rPr>
              <a:t>k</a:t>
            </a:r>
            <a:r>
              <a:rPr lang="zh-CN" altLang="en-US" sz="2800" b="1" dirty="0">
                <a:latin typeface="宋体" panose="02010600030101010101" pitchFamily="2" charset="-122"/>
                <a:ea typeface="宋体" panose="02010600030101010101" pitchFamily="2" charset="-122"/>
              </a:rPr>
              <a:t>个或者第</a:t>
            </a:r>
            <a:r>
              <a:rPr lang="en-US" altLang="zh-CN" sz="2800" b="1">
                <a:latin typeface="Times New Roman" panose="02020603050405020304" charset="0"/>
                <a:ea typeface="宋体" panose="02010600030101010101" pitchFamily="2" charset="-122"/>
              </a:rPr>
              <a:t>k</a:t>
            </a:r>
            <a:r>
              <a:rPr lang="zh-CN" altLang="en-US" sz="2800" b="1" dirty="0">
                <a:latin typeface="宋体" panose="02010600030101010101" pitchFamily="2" charset="-122"/>
                <a:ea typeface="宋体" panose="02010600030101010101" pitchFamily="2" charset="-122"/>
              </a:rPr>
              <a:t>个之前标记的，则存在字符串</a:t>
            </a:r>
            <a:r>
              <a:rPr lang="en-US" altLang="zh-CN" sz="2800" b="1">
                <a:latin typeface="Times New Roman" panose="02020603050405020304" charset="0"/>
                <a:ea typeface="宋体" panose="02010600030101010101" pitchFamily="2" charset="-122"/>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区分</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和</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。即：</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 </a:t>
            </a:r>
            <a:r>
              <a:rPr lang="zh-CN" altLang="en-US" sz="2800" b="1">
                <a:latin typeface="宋体" panose="02010600030101010101" pitchFamily="2" charset="-122"/>
                <a:ea typeface="宋体" panose="02010600030101010101" pitchFamily="2" charset="-122"/>
              </a:rPr>
              <a:t>和</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a:t>
            </a:r>
            <a:r>
              <a:rPr lang="zh-CN" altLang="en-US" sz="2800" b="1" dirty="0">
                <a:latin typeface="宋体" panose="02010600030101010101" pitchFamily="2" charset="-122"/>
                <a:ea typeface="宋体" panose="02010600030101010101" pitchFamily="2" charset="-122"/>
              </a:rPr>
              <a:t>有且仅有一个成立。</a:t>
            </a:r>
            <a:r>
              <a:rPr lang="zh-CN" altLang="en-US" sz="2800" b="1" dirty="0">
                <a:ea typeface="宋体" panose="02010600030101010101" pitchFamily="2" charset="-122"/>
              </a:rPr>
              <a:t> </a:t>
            </a:r>
          </a:p>
          <a:p>
            <a:pPr algn="just">
              <a:lnSpc>
                <a:spcPct val="90000"/>
              </a:lnSpc>
            </a:pPr>
            <a:r>
              <a:rPr lang="zh-CN" altLang="en-US" sz="2800" b="1" dirty="0">
                <a:latin typeface="宋体" panose="02010600030101010101" pitchFamily="2" charset="-122"/>
                <a:ea typeface="宋体" panose="02010600030101010101" pitchFamily="2" charset="-122"/>
              </a:rPr>
              <a:t>当</a:t>
            </a:r>
            <a:r>
              <a:rPr lang="en-US" altLang="zh-CN" sz="2800" b="1">
                <a:latin typeface="Times New Roman" panose="02020603050405020304" charset="0"/>
                <a:ea typeface="宋体" panose="02010600030101010101" pitchFamily="2" charset="-122"/>
              </a:rPr>
              <a:t>n=k+1</a:t>
            </a:r>
            <a:r>
              <a:rPr lang="zh-CN" altLang="en-US" sz="2800" b="1" dirty="0">
                <a:latin typeface="宋体" panose="02010600030101010101" pitchFamily="2" charset="-122"/>
                <a:ea typeface="宋体" panose="02010600030101010101" pitchFamily="2" charset="-122"/>
              </a:rPr>
              <a:t>时，如果</a:t>
            </a:r>
            <a:r>
              <a:rPr lang="en-US" altLang="zh-CN" sz="2800" b="1" dirty="0">
                <a:latin typeface="Times New Roman" panose="02020603050405020304" charset="0"/>
                <a:ea typeface="宋体" panose="02010600030101010101" pitchFamily="2" charset="-122"/>
              </a:rPr>
              <a:t>(</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是在算法的第</a:t>
            </a:r>
            <a:r>
              <a:rPr lang="en-US" altLang="zh-CN" sz="2800" b="1" dirty="0">
                <a:latin typeface="Times New Roman" panose="02020603050405020304" charset="0"/>
                <a:ea typeface="宋体" panose="02010600030101010101" pitchFamily="2" charset="-122"/>
              </a:rPr>
              <a:t>(4)</a:t>
            </a:r>
            <a:r>
              <a:rPr lang="zh-CN" altLang="en-US" sz="2800" b="1" dirty="0">
                <a:latin typeface="宋体" panose="02010600030101010101" pitchFamily="2" charset="-122"/>
                <a:ea typeface="宋体" panose="02010600030101010101" pitchFamily="2" charset="-122"/>
              </a:rPr>
              <a:t>行被标记的，此时，</a:t>
            </a:r>
            <a:r>
              <a:rPr lang="en-US" altLang="zh-CN" sz="2800" b="1" dirty="0">
                <a:latin typeface="Times New Roman" panose="02020603050405020304" charset="0"/>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a:t>
            </a:r>
            <a:r>
              <a:rPr lang="zh-CN" altLang="en-US" sz="2800" b="1" dirty="0">
                <a:latin typeface="宋体" panose="02010600030101010101" pitchFamily="2" charset="-122"/>
                <a:ea typeface="宋体" panose="02010600030101010101" pitchFamily="2" charset="-122"/>
              </a:rPr>
              <a:t>一定是在第</a:t>
            </a:r>
            <a:r>
              <a:rPr lang="en-US" altLang="zh-CN" sz="2800" b="1">
                <a:latin typeface="Times New Roman" panose="02020603050405020304" charset="0"/>
                <a:ea typeface="宋体" panose="02010600030101010101" pitchFamily="2" charset="-122"/>
              </a:rPr>
              <a:t>k</a:t>
            </a:r>
            <a:r>
              <a:rPr lang="zh-CN" altLang="en-US" sz="2800" b="1" dirty="0">
                <a:latin typeface="宋体" panose="02010600030101010101" pitchFamily="2" charset="-122"/>
                <a:ea typeface="宋体" panose="02010600030101010101" pitchFamily="2" charset="-122"/>
              </a:rPr>
              <a:t>个之前被标记的。设</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a)=u</a:t>
            </a:r>
            <a:r>
              <a:rPr lang="zh-CN" altLang="en-US" sz="2800" b="1">
                <a:latin typeface="宋体" panose="02010600030101010101" pitchFamily="2" charset="-122"/>
                <a:ea typeface="宋体" panose="02010600030101010101" pitchFamily="2" charset="-122"/>
              </a:rPr>
              <a:t>，</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a)=v</a:t>
            </a:r>
            <a:r>
              <a:rPr lang="zh-CN" altLang="en-US" sz="2800" b="1" dirty="0">
                <a:latin typeface="宋体" panose="02010600030101010101" pitchFamily="2" charset="-122"/>
                <a:ea typeface="宋体" panose="02010600030101010101" pitchFamily="2" charset="-122"/>
              </a:rPr>
              <a:t>，由归纳假设，存在字符串</a:t>
            </a:r>
            <a:r>
              <a:rPr lang="en-US" altLang="zh-CN" sz="2800" b="1">
                <a:latin typeface="Times New Roman" panose="02020603050405020304" charset="0"/>
                <a:ea typeface="宋体" panose="02010600030101010101" pitchFamily="2" charset="-122"/>
              </a:rPr>
              <a:t>x</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zh-CN" altLang="en-US" sz="2800" b="1" dirty="0">
                <a:latin typeface="宋体" panose="02010600030101010101" pitchFamily="2" charset="-122"/>
                <a:ea typeface="宋体" panose="02010600030101010101" pitchFamily="2" charset="-122"/>
              </a:rPr>
              <a:t>区分</a:t>
            </a:r>
            <a:r>
              <a:rPr lang="en-US" altLang="zh-CN" sz="2800" b="1">
                <a:latin typeface="Times New Roman" panose="02020603050405020304" charset="0"/>
                <a:ea typeface="宋体" panose="02010600030101010101" pitchFamily="2" charset="-122"/>
              </a:rPr>
              <a:t>u</a:t>
            </a:r>
            <a:r>
              <a:rPr lang="zh-CN" altLang="en-US" sz="2800" b="1">
                <a:latin typeface="宋体" panose="02010600030101010101" pitchFamily="2" charset="-122"/>
                <a:ea typeface="宋体" panose="02010600030101010101" pitchFamily="2" charset="-122"/>
              </a:rPr>
              <a:t>和</a:t>
            </a:r>
            <a:r>
              <a:rPr lang="en-US" altLang="zh-CN" sz="2800" b="1">
                <a:latin typeface="Times New Roman" panose="02020603050405020304" charset="0"/>
                <a:ea typeface="宋体" panose="02010600030101010101" pitchFamily="2" charset="-122"/>
              </a:rPr>
              <a:t>v</a:t>
            </a:r>
            <a:r>
              <a:rPr lang="zh-CN" altLang="en-US" sz="2800" b="1">
                <a:latin typeface="宋体" panose="02010600030101010101" pitchFamily="2" charset="-122"/>
                <a:ea typeface="宋体" panose="02010600030101010101" pitchFamily="2" charset="-122"/>
              </a:rPr>
              <a:t>：</a:t>
            </a:r>
            <a:endParaRPr lang="zh-CN" altLang="en-US" sz="2800" b="1">
              <a:latin typeface="Times New Roman" panose="02020603050405020304" charset="0"/>
              <a:ea typeface="宋体" panose="02010600030101010101" pitchFamily="2" charset="-122"/>
            </a:endParaRPr>
          </a:p>
          <a:p>
            <a:pPr algn="just">
              <a:lnSpc>
                <a:spcPct val="90000"/>
              </a:lnSpc>
            </a:pP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(u</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 </a:t>
            </a:r>
            <a:r>
              <a:rPr lang="zh-CN" altLang="en-US" sz="2800" b="1">
                <a:latin typeface="宋体" panose="02010600030101010101" pitchFamily="2" charset="-122"/>
                <a:ea typeface="宋体" panose="02010600030101010101" pitchFamily="2" charset="-122"/>
              </a:rPr>
              <a:t>和</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(v</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a:t>
            </a:r>
          </a:p>
          <a:p>
            <a:pPr algn="just">
              <a:lnSpc>
                <a:spcPct val="90000"/>
              </a:lnSpc>
            </a:pPr>
            <a:r>
              <a:rPr lang="zh-CN" altLang="en-US" sz="2800" b="1" dirty="0">
                <a:latin typeface="宋体" panose="02010600030101010101" pitchFamily="2" charset="-122"/>
                <a:ea typeface="宋体" panose="02010600030101010101" pitchFamily="2" charset="-122"/>
              </a:rPr>
              <a:t>有且仅有一个成立，从而，</a:t>
            </a:r>
            <a:endParaRPr lang="zh-CN" altLang="en-US" sz="2800" b="1" dirty="0">
              <a:latin typeface="Times New Roman" panose="02020603050405020304" charset="0"/>
              <a:ea typeface="宋体" panose="02010600030101010101" pitchFamily="2" charset="-122"/>
            </a:endParaRPr>
          </a:p>
          <a:p>
            <a:pPr algn="just">
              <a:lnSpc>
                <a:spcPct val="90000"/>
              </a:lnSpc>
            </a:pP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 </a:t>
            </a:r>
            <a:r>
              <a:rPr lang="zh-CN" altLang="en-US" sz="2800" b="1">
                <a:latin typeface="宋体" panose="02010600030101010101" pitchFamily="2" charset="-122"/>
                <a:ea typeface="宋体" panose="02010600030101010101" pitchFamily="2" charset="-122"/>
              </a:rPr>
              <a:t>和</a:t>
            </a:r>
            <a:r>
              <a:rPr lang="en-US" altLang="zh-CN" sz="2800" b="1">
                <a:latin typeface="宋体" panose="02010600030101010101" pitchFamily="2" charset="-122"/>
                <a:ea typeface="宋体" panose="02010600030101010101" pitchFamily="2" charset="-122"/>
              </a:rPr>
              <a:t>δ</a:t>
            </a:r>
            <a:r>
              <a:rPr lang="en-US" altLang="zh-CN" sz="2800" b="1">
                <a:latin typeface="Times New Roman" panose="02020603050405020304" charset="0"/>
                <a:ea typeface="宋体" panose="02010600030101010101" pitchFamily="2" charset="-122"/>
              </a:rPr>
              <a:t>(p</a:t>
            </a:r>
            <a:r>
              <a:rPr lang="zh-CN" altLang="en-US"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ax)</a:t>
            </a:r>
            <a:r>
              <a:rPr lang="en-US" altLang="zh-CN" sz="2800" b="1">
                <a:latin typeface="宋体" panose="02010600030101010101" pitchFamily="2" charset="-122"/>
                <a:ea typeface="宋体" panose="02010600030101010101" pitchFamily="2" charset="-122"/>
              </a:rPr>
              <a:t>∈</a:t>
            </a:r>
            <a:r>
              <a:rPr lang="en-US" altLang="zh-CN" sz="2800" b="1">
                <a:latin typeface="Times New Roman" panose="02020603050405020304" charset="0"/>
                <a:ea typeface="宋体" panose="02010600030101010101" pitchFamily="2" charset="-122"/>
              </a:rPr>
              <a:t>F</a:t>
            </a:r>
          </a:p>
          <a:p>
            <a:pPr algn="just">
              <a:lnSpc>
                <a:spcPct val="90000"/>
              </a:lnSpc>
            </a:pPr>
            <a:r>
              <a:rPr lang="zh-CN" altLang="en-US" sz="2800" b="1" dirty="0">
                <a:latin typeface="宋体" panose="02010600030101010101" pitchFamily="2" charset="-122"/>
                <a:ea typeface="宋体" panose="02010600030101010101" pitchFamily="2" charset="-122"/>
              </a:rPr>
              <a:t>有且仅有一个成立。即，</a:t>
            </a:r>
            <a:r>
              <a:rPr lang="en-US" altLang="zh-CN" sz="2800" b="1">
                <a:latin typeface="Times New Roman" panose="02020603050405020304" charset="0"/>
                <a:ea typeface="宋体" panose="02010600030101010101" pitchFamily="2" charset="-122"/>
              </a:rPr>
              <a:t>ax</a:t>
            </a:r>
            <a:r>
              <a:rPr lang="zh-CN" altLang="en-US" sz="2800" b="1" dirty="0">
                <a:latin typeface="宋体" panose="02010600030101010101" pitchFamily="2" charset="-122"/>
                <a:ea typeface="宋体" panose="02010600030101010101" pitchFamily="2" charset="-122"/>
              </a:rPr>
              <a:t>是区分</a:t>
            </a:r>
            <a:r>
              <a:rPr lang="en-US" altLang="zh-CN" sz="2800" b="1">
                <a:latin typeface="Times New Roman" panose="02020603050405020304" charset="0"/>
                <a:ea typeface="宋体" panose="02010600030101010101" pitchFamily="2" charset="-122"/>
              </a:rPr>
              <a:t>q</a:t>
            </a:r>
            <a:r>
              <a:rPr lang="zh-CN" altLang="en-US" sz="2800" b="1">
                <a:latin typeface="宋体" panose="02010600030101010101" pitchFamily="2" charset="-122"/>
                <a:ea typeface="宋体" panose="02010600030101010101" pitchFamily="2" charset="-122"/>
              </a:rPr>
              <a:t>和</a:t>
            </a:r>
            <a:r>
              <a:rPr lang="en-US" altLang="zh-CN" sz="2800" b="1">
                <a:latin typeface="Times New Roman" panose="02020603050405020304" charset="0"/>
                <a:ea typeface="宋体" panose="02010600030101010101" pitchFamily="2" charset="-122"/>
              </a:rPr>
              <a:t>p</a:t>
            </a:r>
            <a:r>
              <a:rPr lang="zh-CN" altLang="en-US" sz="2800" b="1" dirty="0">
                <a:latin typeface="宋体" panose="02010600030101010101" pitchFamily="2" charset="-122"/>
                <a:ea typeface="宋体" panose="02010600030101010101" pitchFamily="2" charset="-122"/>
              </a:rPr>
              <a:t>的字符串。</a:t>
            </a:r>
            <a:r>
              <a:rPr lang="zh-CN" altLang="en-US" sz="2800" b="1" dirty="0">
                <a:ea typeface="宋体" panose="02010600030101010101" pitchFamily="2" charset="-122"/>
              </a:rPr>
              <a:t> </a:t>
            </a:r>
            <a:endParaRPr lang="zh-CN" altLang="en-US" sz="28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79</a:t>
            </a:fld>
            <a:endParaRPr lang="zh-C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57345"/>
          <p:cNvSpPr>
            <a:spLocks noGrp="1"/>
          </p:cNvSpPr>
          <p:nvPr>
            <p:ph type="title"/>
          </p:nvPr>
        </p:nvSpPr>
        <p:spPr>
          <a:xfrm>
            <a:off x="0" y="609600"/>
            <a:ext cx="9144000" cy="1143000"/>
          </a:xfrm>
        </p:spPr>
        <p:txBody>
          <a:bodyPr anchor="ctr"/>
          <a:lstStyle/>
          <a:p>
            <a:r>
              <a:rPr lang="zh-CN" altLang="en-US">
                <a:ea typeface="宋体" panose="02010600030101010101" pitchFamily="2" charset="-122"/>
              </a:rPr>
              <a:t>补运算的封闭性</a:t>
            </a:r>
          </a:p>
        </p:txBody>
      </p:sp>
      <p:sp>
        <p:nvSpPr>
          <p:cNvPr id="57347" name="文本占位符 57346"/>
          <p:cNvSpPr>
            <a:spLocks noGrp="1"/>
          </p:cNvSpPr>
          <p:nvPr>
            <p:ph type="body" idx="1"/>
          </p:nvPr>
        </p:nvSpPr>
        <p:spPr/>
        <p:txBody>
          <a:bodyPr/>
          <a:lstStyle/>
          <a:p>
            <a:r>
              <a:rPr lang="zh-CN" altLang="en-US">
                <a:ea typeface="宋体" panose="02010600030101010101" pitchFamily="2" charset="-122"/>
              </a:rPr>
              <a:t>语言</a:t>
            </a:r>
            <a:r>
              <a:rPr lang="en-US" altLang="zh-CN"/>
              <a:t>L </a:t>
            </a:r>
            <a:r>
              <a:rPr lang="zh-CN" altLang="en-US">
                <a:ea typeface="宋体" panose="02010600030101010101" pitchFamily="2" charset="-122"/>
              </a:rPr>
              <a:t>的补为</a:t>
            </a:r>
            <a:r>
              <a:rPr lang="en-US" altLang="zh-CN"/>
              <a:t> </a:t>
            </a:r>
            <a:r>
              <a:rPr lang="en-US" altLang="zh-CN">
                <a:latin typeface="Lucida Sans Unicode" panose="020B0602030504020204" pitchFamily="34" charset="0"/>
              </a:rPr>
              <a:t>Σ</a:t>
            </a:r>
            <a:r>
              <a:rPr lang="en-US" altLang="zh-CN"/>
              <a:t>* – L</a:t>
            </a:r>
            <a:endParaRPr lang="zh-CN" altLang="en-US">
              <a:ea typeface="宋体" panose="02010600030101010101" pitchFamily="2" charset="-122"/>
            </a:endParaRPr>
          </a:p>
          <a:p>
            <a:r>
              <a:rPr lang="zh-CN" altLang="en-US">
                <a:ea typeface="宋体" panose="02010600030101010101" pitchFamily="2" charset="-122"/>
              </a:rPr>
              <a:t>因为</a:t>
            </a:r>
            <a:r>
              <a:rPr lang="en-US" altLang="zh-CN"/>
              <a:t> </a:t>
            </a:r>
            <a:r>
              <a:rPr lang="en-US" altLang="zh-CN">
                <a:latin typeface="Lucida Sans Unicode" panose="020B0602030504020204" pitchFamily="34" charset="0"/>
              </a:rPr>
              <a:t>Σ</a:t>
            </a:r>
            <a:r>
              <a:rPr lang="en-US" altLang="zh-CN"/>
              <a:t>*</a:t>
            </a:r>
            <a:r>
              <a:rPr lang="zh-CN" altLang="en-US">
                <a:ea typeface="宋体" panose="02010600030101010101" pitchFamily="2" charset="-122"/>
              </a:rPr>
              <a:t>和</a:t>
            </a:r>
            <a:r>
              <a:rPr lang="en-US" altLang="zh-CN">
                <a:ea typeface="宋体" panose="02010600030101010101" pitchFamily="2" charset="-122"/>
              </a:rPr>
              <a:t>L</a:t>
            </a:r>
            <a:r>
              <a:rPr lang="en-US" altLang="zh-CN"/>
              <a:t> </a:t>
            </a:r>
            <a:r>
              <a:rPr lang="zh-CN" altLang="en-US">
                <a:ea typeface="宋体" panose="02010600030101010101" pitchFamily="2" charset="-122"/>
              </a:rPr>
              <a:t>是正则语言</a:t>
            </a:r>
            <a:r>
              <a:rPr lang="en-US" altLang="zh-CN"/>
              <a:t>, </a:t>
            </a:r>
            <a:r>
              <a:rPr lang="zh-CN" altLang="en-US">
                <a:ea typeface="宋体" panose="02010600030101010101" pitchFamily="2" charset="-122"/>
              </a:rPr>
              <a:t>正则语言的差为正则语言。</a:t>
            </a:r>
          </a:p>
        </p:txBody>
      </p:sp>
      <p:sp>
        <p:nvSpPr>
          <p:cNvPr id="2" name="灯片编号占位符 1"/>
          <p:cNvSpPr>
            <a:spLocks noGrp="1"/>
          </p:cNvSpPr>
          <p:nvPr>
            <p:ph type="sldNum" sz="quarter" idx="12"/>
          </p:nvPr>
        </p:nvSpPr>
        <p:spPr/>
        <p:txBody>
          <a:bodyPr/>
          <a:lstStyle/>
          <a:p>
            <a:pPr lvl="0"/>
            <a:fld id="{9A0DB2DC-4C9A-4742-B13C-FB6460FD3503}" type="slidenum">
              <a:rPr lang="en-US"/>
              <a:pPr lvl="0"/>
              <a:t>8</a:t>
            </a:fld>
            <a:endParaRPr lang="en-US"/>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标题 523265"/>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3267" name="文本占位符 523266"/>
          <p:cNvSpPr>
            <a:spLocks noGrp="1"/>
          </p:cNvSpPr>
          <p:nvPr>
            <p:ph type="body" idx="1"/>
          </p:nvPr>
        </p:nvSpPr>
        <p:spPr/>
        <p:txBody>
          <a:bodyPr/>
          <a:lstStyle/>
          <a:p>
            <a:pPr marL="387350" indent="-387350" algn="just">
              <a:lnSpc>
                <a:spcPct val="90000"/>
              </a:lnSpc>
            </a:pPr>
            <a:r>
              <a:rPr lang="zh-CN" altLang="en-US" b="1" dirty="0">
                <a:latin typeface="宋体" panose="02010600030101010101" pitchFamily="2" charset="-122"/>
                <a:ea typeface="宋体" panose="02010600030101010101" pitchFamily="2" charset="-122"/>
              </a:rPr>
              <a:t>如果</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是在算法的第</a:t>
            </a:r>
            <a:r>
              <a:rPr lang="en-US" altLang="zh-CN" b="1" dirty="0">
                <a:latin typeface="Times New Roman" panose="02020603050405020304" charset="0"/>
                <a:ea typeface="宋体" panose="02010600030101010101" pitchFamily="2" charset="-122"/>
              </a:rPr>
              <a:t>(5)</a:t>
            </a:r>
            <a:r>
              <a:rPr lang="zh-CN" altLang="en-US" b="1" dirty="0">
                <a:latin typeface="宋体" panose="02010600030101010101" pitchFamily="2" charset="-122"/>
                <a:ea typeface="宋体" panose="02010600030101010101" pitchFamily="2" charset="-122"/>
              </a:rPr>
              <a:t>行被标记的，则它必在某个状态对</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的关联链表中，而</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必在</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之前被标记。由归纳假设，存在</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区分</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zh-CN" altLang="en-US" b="1">
                <a:latin typeface="宋体" panose="02010600030101010101" pitchFamily="2" charset="-122"/>
                <a:ea typeface="宋体" panose="02010600030101010101" pitchFamily="2" charset="-122"/>
              </a:rPr>
              <a:t>；</a:t>
            </a:r>
          </a:p>
          <a:p>
            <a:pPr marL="387350" indent="-387350" algn="just">
              <a:lnSpc>
                <a:spcPct val="90000"/>
              </a:lnSpc>
            </a:pPr>
            <a:r>
              <a:rPr lang="zh-CN" altLang="en-US" b="1" dirty="0">
                <a:latin typeface="宋体" panose="02010600030101010101" pitchFamily="2" charset="-122"/>
                <a:ea typeface="宋体" panose="02010600030101010101" pitchFamily="2" charset="-122"/>
              </a:rPr>
              <a:t>存在</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a)=u</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a)=v</a:t>
            </a:r>
            <a:r>
              <a:rPr lang="zh-CN" altLang="en-US" b="1" dirty="0">
                <a:latin typeface="宋体" panose="02010600030101010101" pitchFamily="2" charset="-122"/>
                <a:ea typeface="宋体" panose="02010600030101010101" pitchFamily="2" charset="-122"/>
              </a:rPr>
              <a:t>使得</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被放在</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u</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v)</a:t>
            </a:r>
            <a:r>
              <a:rPr lang="zh-CN" altLang="en-US" b="1" dirty="0">
                <a:latin typeface="宋体" panose="02010600030101010101" pitchFamily="2" charset="-122"/>
                <a:ea typeface="宋体" panose="02010600030101010101" pitchFamily="2" charset="-122"/>
              </a:rPr>
              <a:t>的关联链表中；</a:t>
            </a:r>
            <a:r>
              <a:rPr lang="en-US" altLang="zh-CN" b="1">
                <a:latin typeface="Times New Roman" panose="02020603050405020304" charset="0"/>
                <a:ea typeface="宋体" panose="02010600030101010101" pitchFamily="2" charset="-122"/>
              </a:rPr>
              <a:t>ax</a:t>
            </a:r>
            <a:r>
              <a:rPr lang="zh-CN" altLang="en-US" b="1" dirty="0">
                <a:latin typeface="宋体" panose="02010600030101010101" pitchFamily="2" charset="-122"/>
                <a:ea typeface="宋体" panose="02010600030101010101" pitchFamily="2" charset="-122"/>
              </a:rPr>
              <a:t>是区分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的字符串。</a:t>
            </a:r>
            <a:endParaRPr lang="zh-CN" altLang="en-US" b="1" dirty="0">
              <a:latin typeface="Times New Roman" panose="02020603050405020304" charset="0"/>
              <a:ea typeface="宋体" panose="02010600030101010101" pitchFamily="2" charset="-122"/>
            </a:endParaRPr>
          </a:p>
          <a:p>
            <a:pPr marL="387350" indent="-387350">
              <a:lnSpc>
                <a:spcPct val="90000"/>
              </a:lnSpc>
            </a:pPr>
            <a:r>
              <a:rPr lang="zh-CN" altLang="en-US" b="1" dirty="0">
                <a:latin typeface="宋体" panose="02010600030101010101" pitchFamily="2" charset="-122"/>
                <a:ea typeface="宋体" panose="02010600030101010101" pitchFamily="2" charset="-122"/>
              </a:rPr>
              <a:t>所以，结论对</a:t>
            </a:r>
            <a:r>
              <a:rPr lang="en-US" altLang="zh-CN" b="1">
                <a:latin typeface="Times New Roman" panose="02020603050405020304" charset="0"/>
                <a:ea typeface="宋体" panose="02010600030101010101" pitchFamily="2" charset="-122"/>
              </a:rPr>
              <a:t>n=k+1</a:t>
            </a:r>
            <a:r>
              <a:rPr lang="zh-CN" altLang="en-US" b="1" dirty="0">
                <a:latin typeface="宋体" panose="02010600030101010101" pitchFamily="2" charset="-122"/>
                <a:ea typeface="宋体" panose="02010600030101010101" pitchFamily="2" charset="-122"/>
              </a:rPr>
              <a:t>成立。由归纳法原理，结论对所有的</a:t>
            </a:r>
            <a:r>
              <a:rPr lang="en-US" altLang="zh-CN" b="1">
                <a:latin typeface="Times New Roman" panose="02020603050405020304" charset="0"/>
                <a:ea typeface="宋体" panose="02010600030101010101" pitchFamily="2" charset="-122"/>
              </a:rPr>
              <a:t>n</a:t>
            </a:r>
            <a:r>
              <a:rPr lang="zh-CN" altLang="en-US" b="1" dirty="0">
                <a:latin typeface="宋体" panose="02010600030101010101" pitchFamily="2" charset="-122"/>
                <a:ea typeface="宋体" panose="02010600030101010101" pitchFamily="2" charset="-122"/>
              </a:rPr>
              <a:t>成立。</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80</a:t>
            </a:fld>
            <a:endParaRPr lang="zh-C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标题 524289"/>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4291" name="文本占位符 524290"/>
          <p:cNvSpPr>
            <a:spLocks noGrp="1"/>
          </p:cNvSpPr>
          <p:nvPr>
            <p:ph type="body" idx="1"/>
          </p:nvPr>
        </p:nvSpPr>
        <p:spPr/>
        <p:txBody>
          <a:bodyPr/>
          <a:lstStyle/>
          <a:p>
            <a:pPr>
              <a:buNone/>
            </a:pPr>
            <a:r>
              <a:rPr lang="zh-CN" altLang="en-US" sz="3600" b="1" dirty="0">
                <a:ea typeface="黑体" panose="02010609060101010101" pitchFamily="2" charset="-122"/>
              </a:rPr>
              <a:t>定理</a:t>
            </a:r>
            <a:r>
              <a:rPr lang="en-US" altLang="zh-CN" sz="3600" b="1" dirty="0">
                <a:ea typeface="黑体" panose="02010609060101010101" pitchFamily="2" charset="-122"/>
              </a:rPr>
              <a:t>5-9 </a:t>
            </a:r>
            <a:r>
              <a:rPr lang="zh-CN" altLang="en-US" sz="3600" b="1" dirty="0">
                <a:latin typeface="宋体" panose="02010600030101010101" pitchFamily="2" charset="-122"/>
                <a:ea typeface="宋体" panose="02010600030101010101" pitchFamily="2" charset="-122"/>
              </a:rPr>
              <a:t>由算法</a:t>
            </a:r>
            <a:r>
              <a:rPr lang="en-US" altLang="zh-CN" sz="3600" b="1" dirty="0">
                <a:latin typeface="Times New Roman" panose="02020603050405020304" charset="0"/>
                <a:ea typeface="宋体" panose="02010600030101010101" pitchFamily="2" charset="-122"/>
              </a:rPr>
              <a:t>5-1</a:t>
            </a:r>
            <a:r>
              <a:rPr lang="zh-CN" altLang="en-US" sz="3600" b="1" dirty="0">
                <a:latin typeface="宋体" panose="02010600030101010101" pitchFamily="2" charset="-122"/>
                <a:ea typeface="宋体" panose="02010600030101010101" pitchFamily="2" charset="-122"/>
              </a:rPr>
              <a:t>构造的</a:t>
            </a:r>
            <a:r>
              <a:rPr lang="en-US" altLang="zh-CN" sz="3600" b="1">
                <a:latin typeface="Times New Roman" panose="02020603050405020304" charset="0"/>
                <a:ea typeface="宋体" panose="02010600030101010101" pitchFamily="2" charset="-122"/>
              </a:rPr>
              <a:t>DFA</a:t>
            </a:r>
            <a:r>
              <a:rPr lang="zh-CN" altLang="en-US" sz="3600" b="1" dirty="0">
                <a:latin typeface="宋体" panose="02010600030101010101" pitchFamily="2" charset="-122"/>
                <a:ea typeface="宋体" panose="02010600030101010101" pitchFamily="2" charset="-122"/>
              </a:rPr>
              <a:t>在去掉不可达状态是最小</a:t>
            </a:r>
            <a:r>
              <a:rPr lang="en-US" altLang="zh-CN" sz="3600" b="1">
                <a:latin typeface="Times New Roman" panose="02020603050405020304" charset="0"/>
                <a:ea typeface="宋体" panose="02010600030101010101" pitchFamily="2" charset="-122"/>
              </a:rPr>
              <a:t>DFA</a:t>
            </a:r>
            <a:r>
              <a:rPr lang="en-US" altLang="zh-CN" sz="3600" b="1">
                <a:ea typeface="宋体" panose="02010600030101010101" pitchFamily="2" charset="-122"/>
              </a:rPr>
              <a:t> </a:t>
            </a:r>
            <a:r>
              <a:rPr lang="zh-CN" altLang="en-US" sz="3600" b="1">
                <a:ea typeface="宋体" panose="02010600030101010101" pitchFamily="2" charset="-122"/>
              </a:rPr>
              <a:t>。</a:t>
            </a:r>
          </a:p>
          <a:p>
            <a:pPr algn="just">
              <a:buNone/>
            </a:pPr>
            <a:r>
              <a:rPr lang="zh-CN" altLang="en-US" b="1" dirty="0">
                <a:latin typeface="宋体" panose="02010600030101010101" pitchFamily="2" charset="-122"/>
                <a:ea typeface="宋体" panose="02010600030101010101" pitchFamily="2" charset="-122"/>
              </a:rPr>
              <a:t>证明：</a:t>
            </a:r>
          </a:p>
          <a:p>
            <a:pPr algn="just">
              <a:buNone/>
            </a:pPr>
            <a:r>
              <a:rPr lang="zh-CN" altLang="en-US" b="1" dirty="0">
                <a:latin typeface="宋体" panose="02010600030101010101" pitchFamily="2" charset="-122"/>
                <a:ea typeface="宋体" panose="02010600030101010101" pitchFamily="2" charset="-122"/>
              </a:rPr>
              <a:t>设</a:t>
            </a:r>
            <a:r>
              <a:rPr lang="en-US" altLang="zh-CN" b="1">
                <a:latin typeface="Times New Roman" panose="02020603050405020304" charset="0"/>
                <a:ea typeface="Times New Roman" panose="02020603050405020304" charset="0"/>
              </a:rPr>
              <a:t>M=(Q,</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zh-CN" altLang="en-US" b="1" dirty="0">
                <a:latin typeface="宋体" panose="02010600030101010101" pitchFamily="2" charset="-122"/>
                <a:ea typeface="宋体" panose="02010600030101010101" pitchFamily="2" charset="-122"/>
              </a:rPr>
              <a:t>为算法</a:t>
            </a:r>
            <a:r>
              <a:rPr lang="en-US" altLang="zh-CN" b="1" dirty="0">
                <a:latin typeface="Times New Roman" panose="02020603050405020304" charset="0"/>
                <a:ea typeface="Times New Roman" panose="02020603050405020304" charset="0"/>
              </a:rPr>
              <a:t>5-1</a:t>
            </a:r>
            <a:r>
              <a:rPr lang="zh-CN" altLang="en-US" b="1" dirty="0">
                <a:latin typeface="宋体" panose="02010600030101010101" pitchFamily="2" charset="-122"/>
                <a:ea typeface="宋体" panose="02010600030101010101" pitchFamily="2" charset="-122"/>
              </a:rPr>
              <a:t>的输入</a:t>
            </a:r>
            <a:r>
              <a:rPr lang="en-US" altLang="zh-CN" b="1">
                <a:latin typeface="Times New Roman" panose="02020603050405020304" charset="0"/>
                <a:ea typeface="Times New Roman" panose="02020603050405020304" charset="0"/>
              </a:rPr>
              <a:t>DFA</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M</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=(Q/</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en-US" altLang="zh-CN" b="1" baseline="-30000">
                <a:latin typeface="Times New Roman" panose="02020603050405020304" charset="0"/>
                <a:ea typeface="Times New Roman" panose="02020603050405020304" charset="0"/>
              </a:rPr>
              <a:t>0</a:t>
            </a:r>
            <a:r>
              <a:rPr lang="en-US" altLang="zh-CN" b="1">
                <a:latin typeface="Times New Roman" panose="02020603050405020304" charset="0"/>
                <a:ea typeface="Times New Roman" panose="02020603050405020304" charset="0"/>
              </a:rPr>
              <a:t>]</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a:t>
            </a:r>
            <a:r>
              <a:rPr lang="zh-CN" altLang="en-US" b="1" dirty="0">
                <a:latin typeface="宋体" panose="02010600030101010101" pitchFamily="2" charset="-122"/>
                <a:ea typeface="宋体" panose="02010600030101010101" pitchFamily="2" charset="-122"/>
              </a:rPr>
              <a:t>是相应的输出</a:t>
            </a:r>
            <a:r>
              <a:rPr lang="en-US" altLang="zh-CN" b="1">
                <a:latin typeface="Times New Roman" panose="02020603050405020304" charset="0"/>
                <a:ea typeface="Times New Roman" panose="02020603050405020304" charset="0"/>
              </a:rPr>
              <a:t>DFA</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={[q]|q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F}</a:t>
            </a:r>
            <a:r>
              <a:rPr lang="zh-CN" altLang="en-US" b="1">
                <a:latin typeface="宋体" panose="02010600030101010101" pitchFamily="2" charset="-122"/>
                <a:ea typeface="宋体" panose="02010600030101010101" pitchFamily="2" charset="-122"/>
              </a:rPr>
              <a:t>。</a:t>
            </a:r>
            <a:endParaRPr lang="zh-CN" altLang="en-US" b="1">
              <a:latin typeface="Times New Roman" panose="02020603050405020304" charset="0"/>
              <a:ea typeface="Times New Roman" panose="02020603050405020304" charset="0"/>
            </a:endParaRPr>
          </a:p>
          <a:p>
            <a:pPr algn="just">
              <a:buNone/>
            </a:pPr>
            <a:r>
              <a:rPr lang="zh-CN" altLang="en-US" b="1" dirty="0">
                <a:latin typeface="宋体" panose="02010600030101010101" pitchFamily="2" charset="-122"/>
                <a:ea typeface="宋体" panose="02010600030101010101" pitchFamily="2" charset="-122"/>
              </a:rPr>
              <a:t>对于</a:t>
            </a:r>
            <a:r>
              <a:rPr lang="en-US" altLang="zh-CN" b="1" dirty="0">
                <a:latin typeface="Times New Roman" panose="02020603050405020304" charset="0"/>
                <a:ea typeface="Times New Roman" panose="02020603050405020304" charset="0"/>
                <a:sym typeface="Symbol" panose="05050102010706020507" pitchFamily="18" charset="2"/>
              </a:rPr>
              <a:t></a:t>
            </a:r>
            <a:r>
              <a:rPr lang="en-US" altLang="zh-CN" b="1" dirty="0">
                <a:latin typeface="Times New Roman" panose="02020603050405020304" charset="0"/>
                <a:ea typeface="Times New Roman" panose="02020603050405020304" charset="0"/>
              </a:rPr>
              <a:t> [</a:t>
            </a:r>
            <a:r>
              <a:rPr lang="en-US" altLang="zh-CN" b="1">
                <a:latin typeface="Times New Roman" panose="02020603050405020304" charset="0"/>
                <a:ea typeface="Times New Roman" panose="02020603050405020304" charset="0"/>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Q/</a:t>
            </a:r>
            <a:r>
              <a:rPr lang="en-US" altLang="zh-CN" b="1">
                <a:latin typeface="宋体" panose="02010600030101010101" pitchFamily="2" charset="-122"/>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sym typeface="Symbol" panose="05050102010706020507" pitchFamily="18" charset="2"/>
              </a:rPr>
              <a:t></a:t>
            </a:r>
            <a:r>
              <a:rPr lang="en-US" altLang="zh-CN" b="1">
                <a:latin typeface="Times New Roman" panose="02020603050405020304" charset="0"/>
                <a:ea typeface="Times New Roman" panose="02020603050405020304" charset="0"/>
              </a:rPr>
              <a:t> </a:t>
            </a:r>
            <a:r>
              <a:rPr lang="en-US" altLang="zh-CN" b="1">
                <a:latin typeface="宋体" panose="02010600030101010101" pitchFamily="2" charset="-122"/>
                <a:ea typeface="宋体" panose="02010600030101010101" pitchFamily="2" charset="-122"/>
              </a:rPr>
              <a:t>a</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，定义</a:t>
            </a:r>
            <a:endParaRPr lang="zh-CN" altLang="en-US" b="1" dirty="0">
              <a:latin typeface="Times New Roman" panose="02020603050405020304" charset="0"/>
              <a:ea typeface="Times New Roman" panose="02020603050405020304" charset="0"/>
            </a:endParaRPr>
          </a:p>
          <a:p>
            <a:pPr>
              <a:buNone/>
            </a:pP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a)=[</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Times New Roman" panose="02020603050405020304" charset="0"/>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Times New Roman" panose="02020603050405020304" charset="0"/>
              </a:rPr>
              <a:t>a)]</a:t>
            </a:r>
            <a:r>
              <a:rPr lang="en-US" altLang="zh-CN"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81</a:t>
            </a:fld>
            <a:endParaRPr lang="zh-CN"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314" name="标题 525313"/>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5315" name="文本占位符 525314"/>
          <p:cNvSpPr>
            <a:spLocks noGrp="1"/>
          </p:cNvSpPr>
          <p:nvPr>
            <p:ph type="body" idx="1"/>
          </p:nvPr>
        </p:nvSpPr>
        <p:spPr/>
        <p:txBody>
          <a:bodyPr/>
          <a:lstStyle/>
          <a:p>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的相容性。</a:t>
            </a:r>
          </a:p>
          <a:p>
            <a:pPr lvl="1"/>
            <a:r>
              <a:rPr lang="zh-CN" altLang="en-US" b="1" dirty="0">
                <a:latin typeface="宋体" panose="02010600030101010101" pitchFamily="2" charset="-122"/>
                <a:ea typeface="宋体" panose="02010600030101010101" pitchFamily="2" charset="-122"/>
              </a:rPr>
              <a:t>设</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q]=[p] </a:t>
            </a:r>
            <a:r>
              <a:rPr lang="zh-CN" altLang="en-US" b="1" dirty="0">
                <a:latin typeface="宋体" panose="02010600030101010101" pitchFamily="2" charset="-122"/>
                <a:ea typeface="宋体" panose="02010600030101010101" pitchFamily="2" charset="-122"/>
              </a:rPr>
              <a:t>，也就是说，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等价：</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。即根据算法</a:t>
            </a:r>
            <a:r>
              <a:rPr lang="en-US" altLang="zh-CN" b="1" dirty="0">
                <a:latin typeface="Times New Roman" panose="02020603050405020304" charset="0"/>
                <a:ea typeface="宋体" panose="02010600030101010101" pitchFamily="2" charset="-122"/>
              </a:rPr>
              <a:t>5-1</a:t>
            </a:r>
            <a:r>
              <a:rPr lang="zh-CN" altLang="en-US" b="1" dirty="0">
                <a:latin typeface="宋体" panose="02010600030101010101" pitchFamily="2" charset="-122"/>
                <a:ea typeface="宋体" panose="02010600030101010101" pitchFamily="2" charset="-122"/>
              </a:rPr>
              <a:t>，状态</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是不可区分的</a:t>
            </a:r>
            <a:r>
              <a:rPr lang="en-US" altLang="zh-CN" b="1"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未被算法标记</a:t>
            </a:r>
            <a:r>
              <a:rPr lang="en-US" altLang="zh-CN" b="1"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。此时，对于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dirty="0">
                <a:latin typeface="Times New Roman" panose="02020603050405020304" charset="0"/>
                <a:ea typeface="宋体" panose="02010600030101010101" pitchFamily="2" charset="-122"/>
              </a:rPr>
              <a:t> </a:t>
            </a:r>
            <a:r>
              <a:rPr lang="en-US" altLang="zh-CN" b="1" dirty="0">
                <a:latin typeface="宋体" panose="02010600030101010101" pitchFamily="2" charset="-122"/>
                <a:ea typeface="宋体" panose="02010600030101010101" pitchFamily="2" charset="-122"/>
              </a:rPr>
              <a:t>a∈∑</a:t>
            </a:r>
            <a:r>
              <a:rPr lang="zh-CN" altLang="en-US" b="1" dirty="0">
                <a:latin typeface="宋体" panose="02010600030101010101" pitchFamily="2" charset="-122"/>
                <a:ea typeface="宋体" panose="02010600030101010101" pitchFamily="2" charset="-122"/>
              </a:rPr>
              <a:t>，必须有</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。否则，状态对</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必定被算法标记，从而最终导致</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被算法标记。此与</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矛盾。所以，状态</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和状态</a:t>
            </a:r>
            <a:r>
              <a:rPr lang="en-US" altLang="zh-CN" b="1" dirty="0">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a:t>
            </a:r>
            <a:r>
              <a:rPr lang="zh-CN" altLang="en-US" b="1" dirty="0">
                <a:latin typeface="宋体" panose="02010600030101010101" pitchFamily="2" charset="-122"/>
                <a:ea typeface="宋体" panose="02010600030101010101" pitchFamily="2" charset="-122"/>
              </a:rPr>
              <a:t>等价：</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r>
              <a:rPr lang="zh-CN" altLang="en-US" b="1" dirty="0">
                <a:latin typeface="宋体" panose="02010600030101010101" pitchFamily="2" charset="-122"/>
                <a:ea typeface="宋体" panose="02010600030101010101" pitchFamily="2" charset="-122"/>
              </a:rPr>
              <a:t>。所以，</a:t>
            </a:r>
            <a:r>
              <a:rPr lang="en-US" altLang="zh-CN" b="1" dirty="0">
                <a:latin typeface="宋体" panose="02010600030101010101" pitchFamily="2" charset="-122"/>
                <a:ea typeface="宋体" panose="02010600030101010101" pitchFamily="2" charset="-122"/>
              </a:rPr>
              <a:t>δ′</a:t>
            </a:r>
            <a:r>
              <a:rPr lang="zh-CN" altLang="en-US" b="1" dirty="0">
                <a:latin typeface="宋体" panose="02010600030101010101" pitchFamily="2" charset="-122"/>
                <a:ea typeface="宋体" panose="02010600030101010101" pitchFamily="2" charset="-122"/>
              </a:rPr>
              <a:t>的定义是相容的。</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82</a:t>
            </a:fld>
            <a:endParaRPr lang="zh-CN"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标题 526337"/>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6339" name="文本占位符 526338"/>
          <p:cNvSpPr>
            <a:spLocks noGrp="1"/>
          </p:cNvSpPr>
          <p:nvPr>
            <p:ph type="body" idx="1"/>
          </p:nvPr>
        </p:nvSpPr>
        <p:spPr>
          <a:xfrm>
            <a:off x="228600" y="1600200"/>
            <a:ext cx="8763000" cy="4525963"/>
          </a:xfrm>
        </p:spPr>
        <p:txBody>
          <a:bodyPr/>
          <a:lstStyle/>
          <a:p>
            <a:r>
              <a:rPr lang="en-US" altLang="zh-CN" sz="2400" b="1">
                <a:latin typeface="Times New Roman" panose="02020603050405020304" charset="0"/>
                <a:ea typeface="宋体" panose="02010600030101010101" pitchFamily="2" charset="-122"/>
              </a:rPr>
              <a:t>L(M</a:t>
            </a:r>
            <a:r>
              <a:rPr lang="en-US" altLang="zh-CN"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宋体" panose="02010600030101010101" pitchFamily="2" charset="-122"/>
              </a:rPr>
              <a:t>)=L(M)</a:t>
            </a:r>
            <a:r>
              <a:rPr lang="en-US" altLang="zh-CN" sz="2400" b="1">
                <a:ea typeface="宋体" panose="02010600030101010101" pitchFamily="2" charset="-122"/>
              </a:rPr>
              <a:t> </a:t>
            </a:r>
            <a:r>
              <a:rPr lang="zh-CN" altLang="en-US" sz="2400" b="1">
                <a:ea typeface="宋体" panose="02010600030101010101" pitchFamily="2" charset="-122"/>
              </a:rPr>
              <a:t>。</a:t>
            </a:r>
          </a:p>
          <a:p>
            <a:pPr lvl="1"/>
            <a:r>
              <a:rPr lang="zh-CN" altLang="en-US" sz="2400" b="1" dirty="0">
                <a:latin typeface="宋体" panose="02010600030101010101" pitchFamily="2" charset="-122"/>
                <a:ea typeface="宋体" panose="02010600030101010101" pitchFamily="2" charset="-122"/>
              </a:rPr>
              <a:t>对</a:t>
            </a:r>
            <a:r>
              <a:rPr lang="en-US" altLang="zh-CN" sz="2400" b="1" dirty="0">
                <a:latin typeface="Times New Roman" panose="02020603050405020304" charset="0"/>
                <a:ea typeface="宋体" panose="02010600030101010101" pitchFamily="2" charset="-122"/>
                <a:sym typeface="Symbol" panose="05050102010706020507" pitchFamily="18" charset="2"/>
              </a:rPr>
              <a:t></a:t>
            </a:r>
            <a:r>
              <a:rPr lang="en-US" altLang="zh-CN" sz="2400" b="1">
                <a:latin typeface="Times New Roman" panose="02020603050405020304" charset="0"/>
                <a:ea typeface="宋体" panose="02010600030101010101" pitchFamily="2" charset="-122"/>
              </a:rPr>
              <a:t>x</a:t>
            </a:r>
            <a:r>
              <a:rPr lang="en-US" altLang="zh-CN" sz="2400" b="1">
                <a:latin typeface="宋体" panose="02010600030101010101" pitchFamily="2" charset="-122"/>
                <a:ea typeface="宋体" panose="02010600030101010101" pitchFamily="2" charset="-122"/>
              </a:rPr>
              <a:t>∈∑</a:t>
            </a:r>
            <a:r>
              <a:rPr lang="en-US" altLang="zh-CN" sz="2400" b="1" baseline="30000">
                <a:latin typeface="Times New Roman" panose="02020603050405020304"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，现施归纳于</a:t>
            </a:r>
            <a:r>
              <a:rPr lang="en-US" altLang="zh-CN" sz="2400" b="1" dirty="0">
                <a:latin typeface="Times New Roman" panose="02020603050405020304" charset="0"/>
                <a:ea typeface="宋体" panose="02010600030101010101" pitchFamily="2" charset="-122"/>
              </a:rPr>
              <a:t>|</a:t>
            </a:r>
            <a:r>
              <a:rPr lang="en-US" altLang="zh-CN" sz="2400" b="1">
                <a:latin typeface="Times New Roman" panose="02020603050405020304" charset="0"/>
                <a:ea typeface="宋体" panose="02010600030101010101" pitchFamily="2" charset="-122"/>
              </a:rPr>
              <a:t>x|</a:t>
            </a:r>
            <a:r>
              <a:rPr lang="zh-CN" altLang="en-US" sz="2400" b="1" dirty="0">
                <a:latin typeface="宋体" panose="02010600030101010101" pitchFamily="2" charset="-122"/>
                <a:ea typeface="宋体" panose="02010600030101010101" pitchFamily="2" charset="-122"/>
              </a:rPr>
              <a:t>，证明</a:t>
            </a:r>
            <a:r>
              <a:rPr lang="en-US" altLang="zh-CN" sz="2400" b="1">
                <a:latin typeface="宋体" panose="02010600030101010101" pitchFamily="2" charset="-122"/>
                <a:ea typeface="宋体" panose="02010600030101010101" pitchFamily="2" charset="-122"/>
              </a:rPr>
              <a:t>δ′</a:t>
            </a:r>
            <a:r>
              <a:rPr lang="en-US" altLang="zh-CN" sz="2400" b="1">
                <a:latin typeface="Times New Roman" panose="02020603050405020304" charset="0"/>
                <a:ea typeface="宋体" panose="02010600030101010101" pitchFamily="2" charset="-122"/>
              </a:rPr>
              <a:t>([q</a:t>
            </a:r>
            <a:r>
              <a:rPr lang="en-US" altLang="zh-CN" sz="2400" b="1" baseline="-30000">
                <a:latin typeface="Times New Roman" panose="02020603050405020304" charset="0"/>
                <a:ea typeface="宋体" panose="02010600030101010101" pitchFamily="2" charset="-122"/>
              </a:rPr>
              <a:t>0</a:t>
            </a:r>
            <a:r>
              <a:rPr lang="en-US" altLang="zh-CN" sz="2400" b="1">
                <a:latin typeface="Times New Roman" panose="02020603050405020304" charset="0"/>
                <a:ea typeface="宋体" panose="02010600030101010101" pitchFamily="2" charset="-122"/>
              </a:rPr>
              <a:t>]</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宋体" panose="02010600030101010101" pitchFamily="2" charset="-122"/>
              </a:rPr>
              <a:t>x)=[</a:t>
            </a:r>
            <a:r>
              <a:rPr lang="en-US" altLang="zh-CN" sz="2400" b="1">
                <a:latin typeface="宋体" panose="02010600030101010101" pitchFamily="2" charset="-122"/>
                <a:ea typeface="宋体" panose="02010600030101010101" pitchFamily="2" charset="-122"/>
              </a:rPr>
              <a:t>δ</a:t>
            </a:r>
            <a:r>
              <a:rPr lang="en-US" altLang="zh-CN" sz="2400" b="1">
                <a:latin typeface="Times New Roman" panose="02020603050405020304" charset="0"/>
                <a:ea typeface="宋体" panose="02010600030101010101" pitchFamily="2" charset="-122"/>
              </a:rPr>
              <a:t>(q</a:t>
            </a:r>
            <a:r>
              <a:rPr lang="en-US" altLang="zh-CN" sz="2400" b="1" baseline="-30000">
                <a:latin typeface="Times New Roman" panose="02020603050405020304" charset="0"/>
                <a:ea typeface="宋体" panose="02010600030101010101" pitchFamily="2" charset="-122"/>
              </a:rPr>
              <a:t>0</a:t>
            </a:r>
            <a:r>
              <a:rPr lang="zh-CN" altLang="en-US" sz="2400" b="1">
                <a:latin typeface="宋体" panose="02010600030101010101" pitchFamily="2" charset="-122"/>
                <a:ea typeface="宋体" panose="02010600030101010101" pitchFamily="2" charset="-122"/>
              </a:rPr>
              <a:t>，</a:t>
            </a:r>
            <a:r>
              <a:rPr lang="en-US" altLang="zh-CN" sz="2400" b="1">
                <a:latin typeface="Times New Roman" panose="02020603050405020304" charset="0"/>
                <a:ea typeface="宋体" panose="02010600030101010101" pitchFamily="2" charset="-122"/>
              </a:rPr>
              <a:t>x)]</a:t>
            </a:r>
            <a:r>
              <a:rPr lang="en-US" altLang="zh-CN" sz="2400" b="1">
                <a:ea typeface="宋体" panose="02010600030101010101" pitchFamily="2" charset="-122"/>
              </a:rPr>
              <a:t> </a:t>
            </a:r>
          </a:p>
          <a:p>
            <a:pPr lvl="1"/>
            <a:r>
              <a:rPr lang="en-US" altLang="zh-CN" sz="2400" b="1">
                <a:latin typeface="Times New Roman" panose="02020603050405020304" charset="0"/>
                <a:ea typeface="宋体" panose="02010600030101010101" pitchFamily="2" charset="-122"/>
              </a:rPr>
              <a:t>|x|=0</a:t>
            </a:r>
            <a:r>
              <a:rPr lang="en-US" altLang="zh-CN" sz="2400" b="1" dirty="0">
                <a:ea typeface="宋体" panose="02010600030101010101" pitchFamily="2" charset="-122"/>
              </a:rPr>
              <a:t> </a:t>
            </a:r>
          </a:p>
          <a:p>
            <a:pPr lvl="2"/>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宋体" panose="02010600030101010101" pitchFamily="2" charset="-122"/>
                <a:ea typeface="宋体" panose="02010600030101010101" pitchFamily="2" charset="-122"/>
              </a:rPr>
              <a:t>ε</a:t>
            </a:r>
            <a:r>
              <a:rPr lang="en-US" altLang="zh-CN" b="1">
                <a:latin typeface="Times New Roman" panose="02020603050405020304" charset="0"/>
                <a:ea typeface="宋体" panose="02010600030101010101" pitchFamily="2" charset="-122"/>
              </a:rPr>
              <a:t>)]</a:t>
            </a:r>
            <a:endParaRPr lang="en-US" altLang="zh-CN" b="1">
              <a:ea typeface="宋体" panose="02010600030101010101" pitchFamily="2" charset="-122"/>
            </a:endParaRPr>
          </a:p>
          <a:p>
            <a:pPr lvl="1"/>
            <a:r>
              <a:rPr lang="en-US" altLang="zh-CN" sz="2400" b="1">
                <a:latin typeface="Times New Roman" panose="02020603050405020304" charset="0"/>
                <a:ea typeface="Times New Roman" panose="02020603050405020304" charset="0"/>
                <a:sym typeface="Symbol" panose="05050102010706020507" pitchFamily="18" charset="2"/>
              </a:rPr>
              <a:t></a:t>
            </a:r>
            <a:r>
              <a:rPr lang="en-US" altLang="zh-CN" sz="2400" b="1">
                <a:latin typeface="Times New Roman" panose="02020603050405020304" charset="0"/>
                <a:ea typeface="宋体" panose="02010600030101010101" pitchFamily="2" charset="-122"/>
              </a:rPr>
              <a:t> </a:t>
            </a:r>
            <a:r>
              <a:rPr lang="en-US" altLang="zh-CN" sz="2400" b="1">
                <a:latin typeface="宋体" panose="02010600030101010101" pitchFamily="2" charset="-122"/>
                <a:ea typeface="宋体" panose="02010600030101010101" pitchFamily="2" charset="-122"/>
              </a:rPr>
              <a:t>x∈∑</a:t>
            </a:r>
            <a:r>
              <a:rPr lang="en-US" altLang="zh-CN" sz="2400" b="1" baseline="30000">
                <a:latin typeface="Times New Roman" panose="02020603050405020304"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并且</a:t>
            </a:r>
            <a:r>
              <a:rPr lang="en-US" altLang="zh-CN" sz="2400" b="1" dirty="0">
                <a:latin typeface="Times New Roman" panose="02020603050405020304" charset="0"/>
                <a:ea typeface="宋体" panose="02010600030101010101" pitchFamily="2" charset="-122"/>
              </a:rPr>
              <a:t>|</a:t>
            </a:r>
            <a:r>
              <a:rPr lang="en-US" altLang="zh-CN" sz="2400" b="1">
                <a:latin typeface="Times New Roman" panose="02020603050405020304" charset="0"/>
                <a:ea typeface="宋体" panose="02010600030101010101" pitchFamily="2" charset="-122"/>
              </a:rPr>
              <a:t>x|=n</a:t>
            </a:r>
            <a:r>
              <a:rPr lang="zh-CN" altLang="en-US" sz="2400" b="1">
                <a:latin typeface="宋体" panose="02010600030101010101" pitchFamily="2" charset="-122"/>
                <a:ea typeface="宋体" panose="02010600030101010101" pitchFamily="2" charset="-122"/>
              </a:rPr>
              <a:t>，</a:t>
            </a:r>
          </a:p>
          <a:p>
            <a:pPr lvl="2"/>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xa</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en-US" altLang="zh-CN" b="1">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a:t>
            </a:r>
          </a:p>
          <a:p>
            <a:pPr lvl="2"/>
            <a:r>
              <a:rPr lang="en-US" altLang="zh-CN" b="1">
                <a:latin typeface="Times New Roman" panose="02020603050405020304" charset="0"/>
                <a:ea typeface="宋体" panose="02010600030101010101" pitchFamily="2" charset="-122"/>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a:t>
            </a:r>
          </a:p>
          <a:p>
            <a:pPr lvl="2"/>
            <a:r>
              <a:rPr lang="en-US" altLang="zh-CN" b="1">
                <a:latin typeface="Times New Roman" panose="02020603050405020304" charset="0"/>
                <a:ea typeface="宋体" panose="02010600030101010101" pitchFamily="2" charset="-122"/>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a)] </a:t>
            </a:r>
          </a:p>
          <a:p>
            <a:pPr lvl="2"/>
            <a:r>
              <a:rPr lang="en-US" altLang="zh-CN" b="1">
                <a:latin typeface="Times New Roman" panose="02020603050405020304" charset="0"/>
                <a:ea typeface="宋体" panose="02010600030101010101" pitchFamily="2" charset="-122"/>
              </a:rPr>
              <a:t>		=[</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en-US" altLang="zh-CN" b="1" baseline="-30000">
                <a:latin typeface="Times New Roman" panose="02020603050405020304" charset="0"/>
                <a:ea typeface="宋体" panose="02010600030101010101" pitchFamily="2" charset="-122"/>
              </a:rPr>
              <a:t>0</a:t>
            </a:r>
            <a:r>
              <a:rPr lang="zh-CN" altLang="en-US" b="1">
                <a:latin typeface="宋体" panose="02010600030101010101" pitchFamily="2" charset="-122"/>
                <a:ea typeface="宋体" panose="02010600030101010101" pitchFamily="2" charset="-122"/>
              </a:rPr>
              <a:t>，</a:t>
            </a:r>
            <a:r>
              <a:rPr lang="en-US" altLang="zh-CN" b="1" dirty="0" err="1">
                <a:latin typeface="Times New Roman" panose="02020603050405020304" charset="0"/>
                <a:ea typeface="宋体" panose="02010600030101010101" pitchFamily="2" charset="-122"/>
              </a:rPr>
              <a:t>xa</a:t>
            </a:r>
            <a:r>
              <a:rPr lang="en-US" altLang="zh-CN" b="1">
                <a:latin typeface="Times New Roman" panose="02020603050405020304" charset="0"/>
                <a:ea typeface="宋体" panose="02010600030101010101" pitchFamily="2" charset="-122"/>
              </a:rPr>
              <a:t>)] </a:t>
            </a:r>
          </a:p>
          <a:p>
            <a:pPr lvl="1"/>
            <a:r>
              <a:rPr lang="zh-CN" altLang="en-US" sz="2400" b="1" dirty="0">
                <a:latin typeface="宋体" panose="02010600030101010101" pitchFamily="2" charset="-122"/>
                <a:ea typeface="宋体" panose="02010600030101010101" pitchFamily="2" charset="-122"/>
              </a:rPr>
              <a:t>由归纳法原理，结论对</a:t>
            </a:r>
            <a:r>
              <a:rPr lang="en-US" altLang="zh-CN" sz="2400" b="1" dirty="0">
                <a:latin typeface="Times New Roman" panose="02020603050405020304" charset="0"/>
                <a:ea typeface="宋体" panose="02010600030101010101" pitchFamily="2" charset="-122"/>
                <a:sym typeface="Symbol" panose="05050102010706020507" pitchFamily="18" charset="2"/>
              </a:rPr>
              <a:t></a:t>
            </a:r>
            <a:r>
              <a:rPr lang="en-US" altLang="zh-CN" sz="2400" b="1">
                <a:latin typeface="Times New Roman" panose="02020603050405020304" charset="0"/>
                <a:ea typeface="宋体" panose="02010600030101010101" pitchFamily="2" charset="-122"/>
              </a:rPr>
              <a:t>x</a:t>
            </a:r>
            <a:r>
              <a:rPr lang="en-US" altLang="zh-CN" sz="2400" b="1">
                <a:latin typeface="宋体" panose="02010600030101010101" pitchFamily="2" charset="-122"/>
                <a:ea typeface="宋体" panose="02010600030101010101" pitchFamily="2" charset="-122"/>
              </a:rPr>
              <a:t>∈∑</a:t>
            </a:r>
            <a:r>
              <a:rPr lang="en-US" altLang="zh-CN" sz="2400" b="1" baseline="30000">
                <a:latin typeface="Times New Roman" panose="02020603050405020304" charset="0"/>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成立。</a:t>
            </a:r>
            <a:r>
              <a:rPr lang="zh-CN" altLang="en-US" sz="2400" b="1" dirty="0">
                <a:ea typeface="宋体" panose="02010600030101010101" pitchFamily="2" charset="-122"/>
              </a:rPr>
              <a:t> </a:t>
            </a:r>
            <a:endParaRPr lang="zh-CN" altLang="en-US" sz="2400"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83</a:t>
            </a:fld>
            <a:endParaRPr lang="zh-CN"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标题 527361"/>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27363" name="文本占位符 527362"/>
          <p:cNvSpPr>
            <a:spLocks noGrp="1"/>
          </p:cNvSpPr>
          <p:nvPr>
            <p:ph type="body" idx="1"/>
          </p:nvPr>
        </p:nvSpPr>
        <p:spPr/>
        <p:txBody>
          <a:bodyPr/>
          <a:lstStyle/>
          <a:p>
            <a:pPr algn="just"/>
            <a:r>
              <a:rPr lang="zh-CN" altLang="en-US" dirty="0">
                <a:latin typeface="宋体" panose="02010600030101010101" pitchFamily="2" charset="-122"/>
                <a:ea typeface="宋体" panose="02010600030101010101" pitchFamily="2" charset="-122"/>
              </a:rPr>
              <a:t>再由</a:t>
            </a:r>
            <a:r>
              <a:rPr lang="en-US" altLang="zh-CN">
                <a:latin typeface="Times New Roman" panose="02020603050405020304" charset="0"/>
                <a:ea typeface="宋体" panose="02010600030101010101" pitchFamily="2" charset="-122"/>
              </a:rPr>
              <a:t>F</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的定义，</a:t>
            </a:r>
            <a:endParaRPr lang="zh-CN" altLang="en-US" dirty="0">
              <a:latin typeface="Times New Roman" panose="02020603050405020304" charset="0"/>
              <a:ea typeface="宋体" panose="02010600030101010101" pitchFamily="2" charset="-122"/>
            </a:endParaRPr>
          </a:p>
          <a:p>
            <a:pPr algn="just"/>
            <a:r>
              <a:rPr lang="zh-CN" altLang="en-US" dirty="0">
                <a:latin typeface="Times New Roman" panose="02020603050405020304" charset="0"/>
                <a:ea typeface="宋体" panose="02010600030101010101" pitchFamily="2" charset="-122"/>
              </a:rPr>
              <a:t>	</a:t>
            </a:r>
            <a:r>
              <a:rPr lang="en-US" altLang="zh-CN">
                <a:latin typeface="宋体" panose="02010600030101010101" pitchFamily="2" charset="-122"/>
                <a:ea typeface="宋体" panose="02010600030101010101" pitchFamily="2" charset="-122"/>
              </a:rPr>
              <a:t>δ′</a:t>
            </a:r>
            <a:r>
              <a:rPr lang="en-US" altLang="zh-CN">
                <a:latin typeface="Times New Roman" panose="02020603050405020304" charset="0"/>
                <a:ea typeface="宋体" panose="02010600030101010101" pitchFamily="2" charset="-122"/>
              </a:rPr>
              <a:t>([q</a:t>
            </a:r>
            <a:r>
              <a:rPr lang="en-US" altLang="zh-CN" baseline="-30000">
                <a:latin typeface="Times New Roman" panose="02020603050405020304" charset="0"/>
                <a:ea typeface="宋体" panose="02010600030101010101" pitchFamily="2" charset="-122"/>
              </a:rPr>
              <a:t>0</a:t>
            </a:r>
            <a:r>
              <a:rPr lang="en-US" altLang="zh-CN">
                <a:latin typeface="Times New Roman" panose="02020603050405020304" charset="0"/>
                <a:ea typeface="宋体" panose="02010600030101010101" pitchFamily="2" charset="-122"/>
              </a:rPr>
              <a:t>]</a:t>
            </a:r>
            <a:r>
              <a:rPr lang="zh-CN" altLang="en-US">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x)=[</a:t>
            </a:r>
            <a:r>
              <a:rPr lang="en-US" altLang="zh-CN">
                <a:latin typeface="宋体" panose="02010600030101010101" pitchFamily="2" charset="-122"/>
                <a:ea typeface="宋体" panose="02010600030101010101" pitchFamily="2" charset="-122"/>
              </a:rPr>
              <a:t>δ</a:t>
            </a:r>
            <a:r>
              <a:rPr lang="en-US" altLang="zh-CN">
                <a:latin typeface="Times New Roman" panose="02020603050405020304" charset="0"/>
                <a:ea typeface="宋体" panose="02010600030101010101" pitchFamily="2" charset="-122"/>
              </a:rPr>
              <a:t>(q</a:t>
            </a:r>
            <a:r>
              <a:rPr lang="en-US" altLang="zh-CN" baseline="-30000">
                <a:latin typeface="Times New Roman" panose="02020603050405020304" charset="0"/>
                <a:ea typeface="宋体" panose="02010600030101010101" pitchFamily="2" charset="-122"/>
              </a:rPr>
              <a:t>0</a:t>
            </a:r>
            <a:r>
              <a:rPr lang="zh-CN" altLang="en-US">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x)]</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F</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Times New Roman" panose="02020603050405020304" charset="0"/>
                <a:sym typeface="Symbol" panose="05050102010706020507" pitchFamily="18" charset="2"/>
              </a:rPr>
              <a:t></a:t>
            </a:r>
            <a:r>
              <a:rPr lang="en-US" altLang="zh-CN">
                <a:latin typeface="Times New Roman" panose="02020603050405020304" charset="0"/>
                <a:ea typeface="宋体" panose="02010600030101010101" pitchFamily="2" charset="-122"/>
              </a:rPr>
              <a:t> </a:t>
            </a:r>
            <a:r>
              <a:rPr lang="en-US" altLang="zh-CN">
                <a:latin typeface="宋体" panose="02010600030101010101" pitchFamily="2" charset="-122"/>
                <a:ea typeface="宋体" panose="02010600030101010101" pitchFamily="2" charset="-122"/>
              </a:rPr>
              <a:t>δ</a:t>
            </a:r>
            <a:r>
              <a:rPr lang="en-US" altLang="zh-CN">
                <a:latin typeface="Times New Roman" panose="02020603050405020304" charset="0"/>
                <a:ea typeface="宋体" panose="02010600030101010101" pitchFamily="2" charset="-122"/>
              </a:rPr>
              <a:t>(q</a:t>
            </a:r>
            <a:r>
              <a:rPr lang="en-US" altLang="zh-CN" baseline="-30000">
                <a:latin typeface="Times New Roman" panose="02020603050405020304" charset="0"/>
                <a:ea typeface="宋体" panose="02010600030101010101" pitchFamily="2" charset="-122"/>
              </a:rPr>
              <a:t>0</a:t>
            </a:r>
            <a:r>
              <a:rPr lang="zh-CN" altLang="en-US">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x)</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F</a:t>
            </a:r>
            <a:r>
              <a:rPr lang="zh-CN" altLang="en-US">
                <a:latin typeface="宋体" panose="02010600030101010101" pitchFamily="2" charset="-122"/>
                <a:ea typeface="宋体" panose="02010600030101010101" pitchFamily="2" charset="-122"/>
              </a:rPr>
              <a:t>。</a:t>
            </a:r>
            <a:endParaRPr lang="zh-CN" altLang="en-US">
              <a:latin typeface="Times New Roman" panose="02020603050405020304" charset="0"/>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所以，</a:t>
            </a:r>
            <a:endParaRPr lang="zh-CN" altLang="en-US" dirty="0">
              <a:latin typeface="Times New Roman" panose="02020603050405020304" charset="0"/>
              <a:ea typeface="宋体" panose="02010600030101010101" pitchFamily="2" charset="-122"/>
            </a:endParaRPr>
          </a:p>
          <a:p>
            <a:pPr algn="just"/>
            <a:r>
              <a:rPr lang="en-US" altLang="zh-CN">
                <a:latin typeface="Times New Roman" panose="02020603050405020304" charset="0"/>
                <a:ea typeface="宋体" panose="02010600030101010101" pitchFamily="2" charset="-122"/>
              </a:rPr>
              <a:t>x</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L(M</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 </a:t>
            </a:r>
            <a:r>
              <a:rPr lang="en-US" altLang="zh-CN">
                <a:latin typeface="Times New Roman" panose="02020603050405020304" charset="0"/>
                <a:ea typeface="Times New Roman" panose="02020603050405020304" charset="0"/>
                <a:sym typeface="Symbol" panose="05050102010706020507" pitchFamily="18" charset="2"/>
              </a:rPr>
              <a:t></a:t>
            </a:r>
            <a:r>
              <a:rPr lang="en-US" altLang="zh-CN">
                <a:latin typeface="Times New Roman" panose="02020603050405020304" charset="0"/>
                <a:ea typeface="宋体" panose="02010600030101010101" pitchFamily="2" charset="-122"/>
              </a:rPr>
              <a:t> x</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L(M)</a:t>
            </a:r>
            <a:r>
              <a:rPr lang="zh-CN" altLang="en-US">
                <a:latin typeface="宋体" panose="02010600030101010101" pitchFamily="2" charset="-122"/>
                <a:ea typeface="宋体" panose="02010600030101010101" pitchFamily="2" charset="-122"/>
              </a:rPr>
              <a:t>。</a:t>
            </a:r>
            <a:endParaRPr lang="zh-CN" altLang="en-US">
              <a:latin typeface="Times New Roman" panose="02020603050405020304" charset="0"/>
              <a:ea typeface="宋体" panose="02010600030101010101" pitchFamily="2" charset="-122"/>
            </a:endParaRPr>
          </a:p>
          <a:p>
            <a:pPr algn="just"/>
            <a:r>
              <a:rPr lang="zh-CN" altLang="en-US" dirty="0">
                <a:latin typeface="宋体" panose="02010600030101010101" pitchFamily="2" charset="-122"/>
                <a:ea typeface="宋体" panose="02010600030101010101" pitchFamily="2" charset="-122"/>
              </a:rPr>
              <a:t>即：</a:t>
            </a:r>
            <a:endParaRPr lang="zh-CN" altLang="en-US" dirty="0">
              <a:latin typeface="Times New Roman" panose="02020603050405020304" charset="0"/>
              <a:ea typeface="宋体" panose="02010600030101010101" pitchFamily="2" charset="-122"/>
            </a:endParaRPr>
          </a:p>
          <a:p>
            <a:r>
              <a:rPr lang="en-US" altLang="zh-CN">
                <a:latin typeface="Times New Roman" panose="02020603050405020304" charset="0"/>
                <a:ea typeface="宋体" panose="02010600030101010101" pitchFamily="2" charset="-122"/>
              </a:rPr>
              <a:t>L(M</a:t>
            </a:r>
            <a:r>
              <a:rPr lang="en-US" altLang="zh-CN">
                <a:latin typeface="宋体" panose="02010600030101010101" pitchFamily="2" charset="-122"/>
                <a:ea typeface="宋体" panose="02010600030101010101" pitchFamily="2" charset="-122"/>
              </a:rPr>
              <a:t>′</a:t>
            </a:r>
            <a:r>
              <a:rPr lang="en-US" altLang="zh-CN">
                <a:latin typeface="Times New Roman" panose="02020603050405020304" charset="0"/>
                <a:ea typeface="宋体" panose="02010600030101010101" pitchFamily="2" charset="-122"/>
              </a:rPr>
              <a:t>)=L(M)</a:t>
            </a:r>
            <a:r>
              <a:rPr lang="zh-CN" altLang="en-US">
                <a:latin typeface="Times New Roman" panose="02020603050405020304" charset="0"/>
                <a:ea typeface="宋体" panose="02010600030101010101" pitchFamily="2" charset="-122"/>
              </a:rPr>
              <a:t>。</a:t>
            </a:r>
            <a:r>
              <a:rPr lang="zh-CN" altLang="en-US">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84</a:t>
            </a:fld>
            <a:endParaRPr lang="zh-CN"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标题 528385"/>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endParaRPr lang="zh-CN" altLang="en-US">
              <a:ea typeface="宋体" panose="02010600030101010101" pitchFamily="2" charset="-122"/>
            </a:endParaRPr>
          </a:p>
        </p:txBody>
      </p:sp>
      <p:sp>
        <p:nvSpPr>
          <p:cNvPr id="528387" name="文本占位符 528386"/>
          <p:cNvSpPr>
            <a:spLocks noGrp="1"/>
          </p:cNvSpPr>
          <p:nvPr>
            <p:ph type="body" idx="1"/>
          </p:nvPr>
        </p:nvSpPr>
        <p:spPr/>
        <p:txBody>
          <a:bodyPr/>
          <a:lstStyle/>
          <a:p>
            <a:r>
              <a:rPr lang="zh-CN" altLang="en-US" b="1" dirty="0">
                <a:latin typeface="宋体" panose="02010600030101010101" pitchFamily="2" charset="-122"/>
                <a:ea typeface="宋体" panose="02010600030101010101" pitchFamily="2" charset="-122"/>
              </a:rPr>
              <a:t>证明所构造的</a:t>
            </a:r>
            <a:r>
              <a:rPr lang="en-US" altLang="zh-CN" b="1">
                <a:latin typeface="Times New Roman" panose="02020603050405020304" charset="0"/>
                <a:ea typeface="宋体" panose="02010600030101010101" pitchFamily="2" charset="-122"/>
              </a:rPr>
              <a:t>M′</a:t>
            </a:r>
            <a:r>
              <a:rPr lang="zh-CN" altLang="en-US" b="1" dirty="0">
                <a:latin typeface="宋体" panose="02010600030101010101" pitchFamily="2" charset="-122"/>
                <a:ea typeface="宋体" panose="02010600030101010101" pitchFamily="2" charset="-122"/>
              </a:rPr>
              <a:t>去掉不可达状态后是最小</a:t>
            </a:r>
            <a:r>
              <a:rPr lang="en-US" altLang="zh-CN" b="1">
                <a:latin typeface="Times New Roman" panose="02020603050405020304" charset="0"/>
                <a:ea typeface="宋体" panose="02010600030101010101" pitchFamily="2" charset="-122"/>
              </a:rPr>
              <a:t>DFA</a:t>
            </a:r>
            <a:r>
              <a:rPr lang="zh-CN" altLang="en-US" b="1">
                <a:latin typeface="宋体" panose="02010600030101010101" pitchFamily="2" charset="-122"/>
                <a:ea typeface="宋体" panose="02010600030101010101" pitchFamily="2" charset="-122"/>
              </a:rPr>
              <a:t>。</a:t>
            </a:r>
          </a:p>
          <a:p>
            <a:pPr lvl="1"/>
            <a:r>
              <a:rPr lang="zh-CN" altLang="en-US" b="1" dirty="0">
                <a:latin typeface="宋体" panose="02010600030101010101" pitchFamily="2" charset="-122"/>
                <a:ea typeface="宋体" panose="02010600030101010101" pitchFamily="2" charset="-122"/>
              </a:rPr>
              <a:t>如果</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，则对于</a:t>
            </a:r>
            <a:r>
              <a:rPr lang="en-US" altLang="zh-CN" b="1" dirty="0">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x</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Times New Roman" panose="02020603050405020304" charset="0"/>
                <a:ea typeface="宋体" panose="02010600030101010101" pitchFamily="2" charset="-122"/>
              </a:rPr>
              <a:t>y</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set([p])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r>
              <a:rPr lang="zh-CN" altLang="en-US" b="1" dirty="0">
                <a:latin typeface="宋体" panose="02010600030101010101" pitchFamily="2" charset="-122"/>
                <a:ea typeface="宋体" panose="02010600030101010101" pitchFamily="2" charset="-122"/>
              </a:rPr>
              <a:t>不成立。事实上，如果</a:t>
            </a:r>
            <a:r>
              <a:rPr lang="en-US" altLang="zh-CN" b="1" dirty="0">
                <a:latin typeface="Times New Roman" panose="02020603050405020304" charset="0"/>
                <a:ea typeface="宋体" panose="02010600030101010101" pitchFamily="2" charset="-122"/>
              </a:rPr>
              <a:t>[</a:t>
            </a:r>
            <a:r>
              <a:rPr lang="en-US" altLang="zh-CN" b="1">
                <a:latin typeface="Times New Roman" panose="02020603050405020304" charset="0"/>
                <a:ea typeface="宋体" panose="02010600030101010101" pitchFamily="2" charset="-122"/>
              </a:rPr>
              <a:t>q]</a:t>
            </a:r>
            <a:r>
              <a:rPr lang="en-US" altLang="zh-CN"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[p]</a:t>
            </a:r>
            <a:r>
              <a:rPr lang="zh-CN" altLang="en-US" b="1" dirty="0">
                <a:latin typeface="宋体" panose="02010600030101010101" pitchFamily="2" charset="-122"/>
                <a:ea typeface="宋体" panose="02010600030101010101" pitchFamily="2" charset="-122"/>
              </a:rPr>
              <a:t>，则存在</a:t>
            </a:r>
            <a:r>
              <a:rPr lang="en-US" altLang="zh-CN" b="1">
                <a:latin typeface="Times New Roman" panose="02020603050405020304" charset="0"/>
                <a:ea typeface="宋体" panose="02010600030101010101" pitchFamily="2" charset="-122"/>
              </a:rPr>
              <a:t>z</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a:t>
            </a:r>
            <a:r>
              <a:rPr lang="zh-CN" altLang="en-US" b="1" dirty="0">
                <a:latin typeface="宋体" panose="02010600030101010101" pitchFamily="2" charset="-122"/>
                <a:ea typeface="宋体" panose="02010600030101010101" pitchFamily="2" charset="-122"/>
              </a:rPr>
              <a:t>区分</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和</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，有</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(q</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z)=q′ </a:t>
            </a:r>
            <a:r>
              <a:rPr lang="zh-CN" altLang="en-US" b="1">
                <a:latin typeface="宋体" panose="02010600030101010101" pitchFamily="2" charset="-122"/>
                <a:ea typeface="宋体" panose="02010600030101010101" pitchFamily="2" charset="-122"/>
              </a:rPr>
              <a:t>和</a:t>
            </a:r>
            <a:r>
              <a:rPr lang="en-US" altLang="zh-CN" b="1">
                <a:latin typeface="宋体" panose="02010600030101010101" pitchFamily="2" charset="-122"/>
                <a:ea typeface="宋体" panose="02010600030101010101" pitchFamily="2" charset="-122"/>
              </a:rPr>
              <a:t>δ</a:t>
            </a:r>
            <a:r>
              <a:rPr lang="en-US" altLang="zh-CN" b="1">
                <a:latin typeface="Times New Roman" panose="02020603050405020304" charset="0"/>
                <a:ea typeface="宋体" panose="02010600030101010101" pitchFamily="2" charset="-122"/>
              </a:rPr>
              <a:t>(p</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z)= p′</a:t>
            </a:r>
            <a:r>
              <a:rPr lang="zh-CN" altLang="en-US" b="1" dirty="0">
                <a:latin typeface="宋体" panose="02010600030101010101" pitchFamily="2" charset="-122"/>
                <a:ea typeface="宋体" panose="02010600030101010101" pitchFamily="2" charset="-122"/>
              </a:rPr>
              <a:t>有且仅有一个是终止状态，这就是说，</a:t>
            </a:r>
            <a:r>
              <a:rPr lang="en-US" altLang="zh-CN" b="1" dirty="0" err="1">
                <a:latin typeface="Times New Roman" panose="02020603050405020304" charset="0"/>
                <a:ea typeface="宋体" panose="02010600030101010101" pitchFamily="2" charset="-122"/>
              </a:rPr>
              <a:t>xz</a:t>
            </a:r>
            <a:r>
              <a:rPr lang="zh-CN" altLang="en-US" b="1">
                <a:latin typeface="宋体" panose="02010600030101010101" pitchFamily="2" charset="-122"/>
                <a:ea typeface="宋体" panose="02010600030101010101" pitchFamily="2" charset="-122"/>
              </a:rPr>
              <a:t>和</a:t>
            </a:r>
            <a:r>
              <a:rPr lang="en-US" altLang="zh-CN" b="1" dirty="0" err="1">
                <a:latin typeface="Times New Roman" panose="02020603050405020304" charset="0"/>
                <a:ea typeface="宋体" panose="02010600030101010101" pitchFamily="2" charset="-122"/>
              </a:rPr>
              <a:t>yz</a:t>
            </a:r>
            <a:r>
              <a:rPr lang="zh-CN" altLang="en-US" b="1" dirty="0">
                <a:latin typeface="宋体" panose="02010600030101010101" pitchFamily="2" charset="-122"/>
                <a:ea typeface="宋体" panose="02010600030101010101" pitchFamily="2" charset="-122"/>
              </a:rPr>
              <a:t>有且仅有一个是</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的句子。所以，</a:t>
            </a:r>
            <a:r>
              <a:rPr lang="en-US" altLang="zh-CN" b="1">
                <a:latin typeface="Times New Roman" panose="02020603050405020304" charset="0"/>
                <a:ea typeface="宋体" panose="02010600030101010101" pitchFamily="2" charset="-122"/>
              </a:rPr>
              <a:t>x R</a:t>
            </a:r>
            <a:r>
              <a:rPr lang="en-US" altLang="zh-CN" b="1" baseline="-30000">
                <a:latin typeface="Times New Roman" panose="02020603050405020304" charset="0"/>
                <a:ea typeface="宋体" panose="02010600030101010101" pitchFamily="2" charset="-122"/>
              </a:rPr>
              <a:t>L</a:t>
            </a:r>
            <a:r>
              <a:rPr lang="en-US" altLang="zh-CN" b="1">
                <a:latin typeface="Times New Roman" panose="02020603050405020304" charset="0"/>
                <a:ea typeface="宋体" panose="02010600030101010101" pitchFamily="2" charset="-122"/>
              </a:rPr>
              <a:t> y</a:t>
            </a:r>
            <a:r>
              <a:rPr lang="zh-CN" altLang="en-US" b="1" dirty="0">
                <a:latin typeface="宋体" panose="02010600030101010101" pitchFamily="2" charset="-122"/>
                <a:ea typeface="宋体" panose="02010600030101010101" pitchFamily="2" charset="-122"/>
              </a:rPr>
              <a:t>是不成立的。</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85</a:t>
            </a:fld>
            <a:endParaRPr lang="zh-C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标题 529409"/>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endParaRPr lang="zh-CN" altLang="en-US">
              <a:ea typeface="宋体" panose="02010600030101010101" pitchFamily="2" charset="-122"/>
            </a:endParaRPr>
          </a:p>
        </p:txBody>
      </p:sp>
      <p:sp>
        <p:nvSpPr>
          <p:cNvPr id="529411" name="文本占位符 529410"/>
          <p:cNvSpPr>
            <a:spLocks noGrp="1"/>
          </p:cNvSpPr>
          <p:nvPr>
            <p:ph type="body" idx="1"/>
          </p:nvPr>
        </p:nvSpPr>
        <p:spPr>
          <a:xfrm>
            <a:off x="457200" y="1600200"/>
            <a:ext cx="8229600" cy="1143000"/>
          </a:xfrm>
        </p:spPr>
        <p:txBody>
          <a:bodyPr/>
          <a:lstStyle/>
          <a:p>
            <a:r>
              <a:rPr lang="zh-CN" altLang="en-US" b="1" dirty="0">
                <a:ea typeface="黑体" panose="02010609060101010101" pitchFamily="2" charset="-122"/>
              </a:rPr>
              <a:t>例</a:t>
            </a:r>
            <a:r>
              <a:rPr lang="en-US" altLang="zh-CN" b="1" dirty="0">
                <a:ea typeface="黑体" panose="02010609060101010101" pitchFamily="2" charset="-122"/>
              </a:rPr>
              <a:t>5-11</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用算法</a:t>
            </a:r>
            <a:r>
              <a:rPr lang="en-US" altLang="zh-CN" b="1" dirty="0">
                <a:latin typeface="Times New Roman" panose="02020603050405020304" charset="0"/>
                <a:ea typeface="宋体" panose="02010600030101010101" pitchFamily="2" charset="-122"/>
              </a:rPr>
              <a:t>5-1</a:t>
            </a:r>
            <a:r>
              <a:rPr lang="zh-CN" altLang="en-US" b="1" dirty="0">
                <a:latin typeface="宋体" panose="02010600030101010101" pitchFamily="2" charset="-122"/>
                <a:ea typeface="宋体" panose="02010600030101010101" pitchFamily="2" charset="-122"/>
              </a:rPr>
              <a:t>对图</a:t>
            </a:r>
            <a:r>
              <a:rPr lang="en-US" altLang="zh-CN" b="1" dirty="0">
                <a:latin typeface="Times New Roman" panose="02020603050405020304" charset="0"/>
                <a:ea typeface="宋体" panose="02010600030101010101" pitchFamily="2" charset="-122"/>
              </a:rPr>
              <a:t>5-4</a:t>
            </a:r>
            <a:r>
              <a:rPr lang="zh-CN" altLang="en-US" b="1" dirty="0">
                <a:latin typeface="宋体" panose="02010600030101010101" pitchFamily="2" charset="-122"/>
                <a:ea typeface="宋体" panose="02010600030101010101" pitchFamily="2" charset="-122"/>
              </a:rPr>
              <a:t>所给的</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进行极小化。</a:t>
            </a:r>
            <a:r>
              <a:rPr lang="zh-CN" altLang="en-US" b="1" dirty="0">
                <a:ea typeface="宋体" panose="02010600030101010101" pitchFamily="2" charset="-122"/>
              </a:rPr>
              <a:t> </a:t>
            </a:r>
            <a:endParaRPr lang="zh-CN" altLang="en-US" b="1">
              <a:ea typeface="宋体" panose="02010600030101010101" pitchFamily="2" charset="-122"/>
            </a:endParaRPr>
          </a:p>
        </p:txBody>
      </p:sp>
      <p:graphicFrame>
        <p:nvGraphicFramePr>
          <p:cNvPr id="529412" name="表格 529411"/>
          <p:cNvGraphicFramePr/>
          <p:nvPr/>
        </p:nvGraphicFramePr>
        <p:xfrm>
          <a:off x="1600200" y="2743200"/>
          <a:ext cx="6096000" cy="3454400"/>
        </p:xfrm>
        <a:graphic>
          <a:graphicData uri="http://schemas.openxmlformats.org/drawingml/2006/table">
            <a:tbl>
              <a:tblPr/>
              <a:tblGrid>
                <a:gridCol w="1016000"/>
                <a:gridCol w="1016000"/>
                <a:gridCol w="1016000"/>
                <a:gridCol w="1016000"/>
                <a:gridCol w="1016000"/>
                <a:gridCol w="1016000"/>
              </a:tblGrid>
              <a:tr h="5762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1</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46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2</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626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3</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6263">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4</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467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5</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dirty="0">
                          <a:latin typeface="宋体" panose="02010600030101010101" pitchFamily="2" charset="-122"/>
                          <a:ea typeface="宋体" panose="02010600030101010101" pitchFamily="2" charset="-122"/>
                        </a:rPr>
                        <a:t>×</a:t>
                      </a:r>
                      <a:r>
                        <a:rPr lang="en-US" altLang="zh-CN" dirty="0">
                          <a:ea typeface="宋体" panose="02010600030101010101" pitchFamily="2" charset="-122"/>
                        </a:rPr>
                        <a:t> </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6262">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0</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1</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2</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3</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4</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86</a:t>
            </a:fld>
            <a:endParaRPr lang="zh-CN"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434" name="标题 530433"/>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pic>
        <p:nvPicPr>
          <p:cNvPr id="530435" name="图片 530434" descr="C:\形式语言\教参\tu\xs61.tif"/>
          <p:cNvPicPr>
            <a:picLocks noChangeAspect="1"/>
          </p:cNvPicPr>
          <p:nvPr/>
        </p:nvPicPr>
        <p:blipFill>
          <a:blip r:embed="rId2" cstate="print"/>
          <a:stretch>
            <a:fillRect/>
          </a:stretch>
        </p:blipFill>
        <p:spPr>
          <a:xfrm>
            <a:off x="609600" y="1828800"/>
            <a:ext cx="3962400" cy="4343400"/>
          </a:xfrm>
          <a:prstGeom prst="rect">
            <a:avLst/>
          </a:prstGeom>
          <a:noFill/>
          <a:ln w="9525">
            <a:noFill/>
          </a:ln>
        </p:spPr>
      </p:pic>
      <p:pic>
        <p:nvPicPr>
          <p:cNvPr id="530436" name="图片 530435" descr="C:\形式语言\教参\tu\xs64.tif"/>
          <p:cNvPicPr>
            <a:picLocks noChangeAspect="1"/>
          </p:cNvPicPr>
          <p:nvPr/>
        </p:nvPicPr>
        <p:blipFill>
          <a:blip r:embed="rId3" cstate="print"/>
          <a:stretch>
            <a:fillRect/>
          </a:stretch>
        </p:blipFill>
        <p:spPr>
          <a:xfrm>
            <a:off x="4495800" y="3505200"/>
            <a:ext cx="4419600" cy="1600200"/>
          </a:xfrm>
          <a:prstGeom prst="rect">
            <a:avLst/>
          </a:prstGeom>
          <a:noFill/>
          <a:ln w="9525">
            <a:noFill/>
          </a:ln>
        </p:spPr>
      </p:pic>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87</a:t>
            </a:fld>
            <a:endParaRPr lang="zh-CN"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1458" name="标题 531457"/>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sp>
        <p:nvSpPr>
          <p:cNvPr id="531459" name="文本占位符 531458"/>
          <p:cNvSpPr>
            <a:spLocks noGrp="1"/>
          </p:cNvSpPr>
          <p:nvPr>
            <p:ph type="body" idx="1"/>
          </p:nvPr>
        </p:nvSpPr>
        <p:spPr>
          <a:xfrm>
            <a:off x="457200" y="1600200"/>
            <a:ext cx="8229600" cy="1143000"/>
          </a:xfrm>
        </p:spPr>
        <p:txBody>
          <a:bodyPr/>
          <a:lstStyle/>
          <a:p>
            <a:r>
              <a:rPr lang="zh-CN" altLang="en-US" b="1" dirty="0">
                <a:ea typeface="黑体" panose="02010609060101010101" pitchFamily="2" charset="-122"/>
              </a:rPr>
              <a:t>例</a:t>
            </a:r>
            <a:r>
              <a:rPr lang="en-US" altLang="zh-CN" b="1" dirty="0">
                <a:ea typeface="黑体" panose="02010609060101010101" pitchFamily="2" charset="-122"/>
              </a:rPr>
              <a:t>5-11</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用算法</a:t>
            </a:r>
            <a:r>
              <a:rPr lang="en-US" altLang="zh-CN" b="1" dirty="0">
                <a:latin typeface="Times New Roman" panose="02020603050405020304" charset="0"/>
                <a:ea typeface="宋体" panose="02010600030101010101" pitchFamily="2" charset="-122"/>
              </a:rPr>
              <a:t>5-1</a:t>
            </a:r>
            <a:r>
              <a:rPr lang="zh-CN" altLang="en-US" b="1" dirty="0">
                <a:latin typeface="宋体" panose="02010600030101010101" pitchFamily="2" charset="-122"/>
                <a:ea typeface="宋体" panose="02010600030101010101" pitchFamily="2" charset="-122"/>
              </a:rPr>
              <a:t>对图</a:t>
            </a:r>
            <a:r>
              <a:rPr lang="en-US" altLang="zh-CN" b="1" dirty="0">
                <a:latin typeface="Times New Roman" panose="02020603050405020304" charset="0"/>
                <a:ea typeface="宋体" panose="02010600030101010101" pitchFamily="2" charset="-122"/>
              </a:rPr>
              <a:t>5-7</a:t>
            </a:r>
            <a:r>
              <a:rPr lang="zh-CN" altLang="en-US" b="1" dirty="0">
                <a:latin typeface="宋体" panose="02010600030101010101" pitchFamily="2" charset="-122"/>
                <a:ea typeface="宋体" panose="02010600030101010101" pitchFamily="2" charset="-122"/>
              </a:rPr>
              <a:t>所给的</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进行极小化。</a:t>
            </a:r>
            <a:r>
              <a:rPr lang="zh-CN" altLang="en-US" b="1" dirty="0">
                <a:ea typeface="宋体" panose="02010600030101010101" pitchFamily="2" charset="-122"/>
              </a:rPr>
              <a:t> </a:t>
            </a:r>
            <a:endParaRPr lang="zh-CN" altLang="en-US" b="1">
              <a:ea typeface="宋体" panose="02010600030101010101" pitchFamily="2" charset="-122"/>
            </a:endParaRPr>
          </a:p>
        </p:txBody>
      </p:sp>
      <p:pic>
        <p:nvPicPr>
          <p:cNvPr id="531460" name="图片 531459" descr="C:\形式语言\教参\tu\xs65.tif"/>
          <p:cNvPicPr>
            <a:picLocks noChangeAspect="1"/>
          </p:cNvPicPr>
          <p:nvPr/>
        </p:nvPicPr>
        <p:blipFill>
          <a:blip r:embed="rId2" cstate="print"/>
          <a:stretch>
            <a:fillRect/>
          </a:stretch>
        </p:blipFill>
        <p:spPr>
          <a:xfrm>
            <a:off x="838200" y="2590800"/>
            <a:ext cx="7772400" cy="3594100"/>
          </a:xfrm>
          <a:prstGeom prst="rect">
            <a:avLst/>
          </a:prstGeom>
          <a:noFill/>
          <a:ln w="9525">
            <a:noFill/>
          </a:ln>
        </p:spPr>
      </p:pic>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88</a:t>
            </a:fld>
            <a:endParaRPr lang="zh-CN"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标题 532481"/>
          <p:cNvSpPr>
            <a:spLocks noGrp="1"/>
          </p:cNvSpPr>
          <p:nvPr>
            <p:ph type="title"/>
          </p:nvPr>
        </p:nvSpPr>
        <p:spPr/>
        <p:txBody>
          <a:bodyPr anchor="ctr"/>
          <a:lstStyle/>
          <a:p>
            <a:r>
              <a:rPr lang="en-US" altLang="zh-CN" b="1" dirty="0">
                <a:ea typeface="黑体" panose="02010609060101010101" pitchFamily="2" charset="-122"/>
              </a:rPr>
              <a:t>5.3.2 DFA</a:t>
            </a:r>
            <a:r>
              <a:rPr lang="zh-CN" altLang="en-US" b="1" dirty="0">
                <a:ea typeface="黑体" panose="02010609060101010101" pitchFamily="2" charset="-122"/>
              </a:rPr>
              <a:t>的极小化</a:t>
            </a:r>
          </a:p>
        </p:txBody>
      </p:sp>
      <p:graphicFrame>
        <p:nvGraphicFramePr>
          <p:cNvPr id="532483" name="表格 532482"/>
          <p:cNvGraphicFramePr/>
          <p:nvPr/>
        </p:nvGraphicFramePr>
        <p:xfrm>
          <a:off x="457200" y="1397000"/>
          <a:ext cx="8077200" cy="4663440"/>
        </p:xfrm>
        <a:graphic>
          <a:graphicData uri="http://schemas.openxmlformats.org/drawingml/2006/table">
            <a:tbl>
              <a:tblPr/>
              <a:tblGrid>
                <a:gridCol w="898525"/>
                <a:gridCol w="895350"/>
                <a:gridCol w="898525"/>
                <a:gridCol w="898525"/>
                <a:gridCol w="895350"/>
                <a:gridCol w="898525"/>
                <a:gridCol w="898525"/>
                <a:gridCol w="895350"/>
                <a:gridCol w="898525"/>
              </a:tblGrid>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1</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2</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3</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4</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5</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6</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7</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8</a:t>
                      </a: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latin typeface="宋体" panose="02010600030101010101" pitchFamily="2" charset="-122"/>
                          <a:ea typeface="宋体" panose="02010600030101010101" pitchFamily="2" charset="-122"/>
                        </a:rPr>
                        <a:t>×</a:t>
                      </a:r>
                      <a:endParaRPr lang="zh-CN" altLang="en-US">
                        <a:latin typeface="宋体" panose="02010600030101010101" pitchFamily="2" charset="-122"/>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17525">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endParaRPr lang="zh-CN" altLang="en-US">
                        <a:ea typeface="宋体" panose="02010600030101010101" pitchFamily="2" charset="-122"/>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0</a:t>
                      </a:r>
                      <a:endParaRPr lang="zh-CN" altLang="en-US" baseline="-2500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1</a:t>
                      </a:r>
                      <a:endParaRPr lang="zh-CN" altLang="en-US" baseline="-2500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2</a:t>
                      </a:r>
                      <a:endParaRPr lang="zh-CN" altLang="en-US" baseline="-25000">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3</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4</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5</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6</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har char="•"/>
                        <a:defRPr sz="2800" b="0" i="0" u="none" kern="1200" baseline="0">
                          <a:solidFill>
                            <a:schemeClr val="tx1"/>
                          </a:solidFill>
                          <a:latin typeface="Arial" panose="020B0604020202020204" pitchFamily="34" charset="0"/>
                        </a:defRPr>
                      </a:lvl1pPr>
                      <a:lvl2pPr marL="742950" lvl="1" indent="-285750">
                        <a:defRPr sz="2400" kern="1200"/>
                      </a:lvl2pPr>
                      <a:lvl3pPr marL="1143000" lvl="2" indent="-228600">
                        <a:defRPr sz="2000" kern="1200"/>
                      </a:lvl3pPr>
                      <a:lvl4pPr marL="1600200" lvl="3" indent="-228600">
                        <a:defRPr sz="1800" kern="1200"/>
                      </a:lvl4pPr>
                      <a:lvl5pPr marL="2057400" lvl="4" indent="-228600">
                        <a:defRPr sz="1800" kern="1200"/>
                      </a:lvl5pPr>
                    </a:lstStyle>
                    <a:p>
                      <a:pPr marL="0" lvl="0" indent="0">
                        <a:buNone/>
                      </a:pPr>
                      <a:r>
                        <a:rPr lang="en-US" altLang="zh-CN">
                          <a:ea typeface="宋体" panose="02010600030101010101" pitchFamily="2" charset="-122"/>
                        </a:rPr>
                        <a:t>q</a:t>
                      </a:r>
                      <a:r>
                        <a:rPr lang="en-US" altLang="zh-CN" baseline="-25000">
                          <a:ea typeface="宋体" panose="02010600030101010101" pitchFamily="2" charset="-122"/>
                        </a:rPr>
                        <a:t>7</a:t>
                      </a:r>
                      <a:endParaRPr lang="zh-CN" altLang="en-US">
                        <a:ea typeface="宋体" panose="02010600030101010101" pitchFamily="2" charset="-122"/>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89</a:t>
            </a:fld>
            <a:endParaRPr lang="zh-C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6" name="标题 451585"/>
          <p:cNvSpPr>
            <a:spLocks noGrp="1"/>
          </p:cNvSpPr>
          <p:nvPr>
            <p:ph type="title"/>
          </p:nvPr>
        </p:nvSpPr>
        <p:spPr/>
        <p:txBody>
          <a:bodyPr anchor="ctr"/>
          <a:lstStyle/>
          <a:p>
            <a:r>
              <a:rPr lang="en-US" altLang="zh-CN" b="1" dirty="0">
                <a:ea typeface="黑体" panose="02010609060101010101" pitchFamily="2" charset="-122"/>
              </a:rPr>
              <a:t>5.2 RL</a:t>
            </a:r>
            <a:r>
              <a:rPr lang="zh-CN" altLang="en-US" b="1" dirty="0">
                <a:ea typeface="黑体" panose="02010609060101010101" pitchFamily="2" charset="-122"/>
              </a:rPr>
              <a:t>的封闭性</a:t>
            </a:r>
            <a:r>
              <a:rPr lang="zh-CN" altLang="en-US" dirty="0">
                <a:ea typeface="宋体" panose="02010600030101010101" pitchFamily="2" charset="-122"/>
              </a:rPr>
              <a:t> </a:t>
            </a:r>
            <a:endParaRPr lang="zh-CN" altLang="en-US">
              <a:ea typeface="宋体" panose="02010600030101010101" pitchFamily="2" charset="-122"/>
            </a:endParaRPr>
          </a:p>
        </p:txBody>
      </p:sp>
      <p:sp>
        <p:nvSpPr>
          <p:cNvPr id="451587" name="文本占位符 451586"/>
          <p:cNvSpPr>
            <a:spLocks noGrp="1"/>
          </p:cNvSpPr>
          <p:nvPr>
            <p:ph type="body" idx="1"/>
          </p:nvPr>
        </p:nvSpPr>
        <p:spPr>
          <a:xfrm>
            <a:off x="457200" y="1600200"/>
            <a:ext cx="8229600" cy="1143000"/>
          </a:xfrm>
        </p:spPr>
        <p:txBody>
          <a:bodyPr/>
          <a:lstStyle/>
          <a:p>
            <a:pPr>
              <a:lnSpc>
                <a:spcPct val="90000"/>
              </a:lnSpc>
              <a:buNone/>
            </a:pPr>
            <a:r>
              <a:rPr lang="zh-CN" altLang="en-US" sz="3600" b="1" dirty="0">
                <a:ea typeface="黑体" panose="02010609060101010101" pitchFamily="2" charset="-122"/>
              </a:rPr>
              <a:t>定理 </a:t>
            </a:r>
            <a:r>
              <a:rPr lang="en-US" altLang="zh-CN" sz="3600" b="1" dirty="0">
                <a:ea typeface="黑体" panose="02010609060101010101" pitchFamily="2" charset="-122"/>
              </a:rPr>
              <a:t>5-3 </a:t>
            </a:r>
            <a:r>
              <a:rPr lang="en-US" altLang="zh-CN" sz="3600" b="1" dirty="0">
                <a:latin typeface="Times New Roman" panose="02020603050405020304" charset="0"/>
                <a:ea typeface="宋体" panose="02010600030101010101" pitchFamily="2" charset="-122"/>
              </a:rPr>
              <a:t> RL </a:t>
            </a:r>
            <a:r>
              <a:rPr lang="zh-CN" altLang="en-US" sz="3600" b="1" dirty="0">
                <a:latin typeface="Times New Roman" panose="02020603050405020304" charset="0"/>
                <a:ea typeface="宋体" panose="02010600030101010101" pitchFamily="2" charset="-122"/>
              </a:rPr>
              <a:t>在交运算下封闭。</a:t>
            </a:r>
          </a:p>
          <a:p>
            <a:pPr>
              <a:lnSpc>
                <a:spcPct val="90000"/>
              </a:lnSpc>
              <a:buNone/>
            </a:pPr>
            <a:r>
              <a:rPr lang="zh-CN" altLang="en-US" b="1" dirty="0">
                <a:latin typeface="Times New Roman" panose="02020603050405020304" charset="0"/>
                <a:ea typeface="宋体" panose="02010600030101010101" pitchFamily="2" charset="-122"/>
              </a:rPr>
              <a:t>证明</a:t>
            </a:r>
            <a:r>
              <a:rPr lang="zh-CN" altLang="en-US" b="1" dirty="0">
                <a:ea typeface="宋体" panose="02010600030101010101" pitchFamily="2" charset="-122"/>
              </a:rPr>
              <a:t>思路</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9</a:t>
            </a:fld>
            <a:endParaRPr lang="zh-CN" dirty="0"/>
          </a:p>
        </p:txBody>
      </p:sp>
      <p:sp>
        <p:nvSpPr>
          <p:cNvPr id="17411" name="椭圆 17410"/>
          <p:cNvSpPr/>
          <p:nvPr/>
        </p:nvSpPr>
        <p:spPr>
          <a:xfrm>
            <a:off x="1470025" y="3413760"/>
            <a:ext cx="457200" cy="457200"/>
          </a:xfrm>
          <a:prstGeom prst="ellipse">
            <a:avLst/>
          </a:prstGeom>
          <a:solidFill>
            <a:srgbClr val="FFCC99">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a:t>
            </a:r>
          </a:p>
        </p:txBody>
      </p:sp>
      <p:sp>
        <p:nvSpPr>
          <p:cNvPr id="17412" name="椭圆 17411"/>
          <p:cNvSpPr/>
          <p:nvPr/>
        </p:nvSpPr>
        <p:spPr>
          <a:xfrm>
            <a:off x="1470025" y="5623560"/>
            <a:ext cx="457200" cy="457200"/>
          </a:xfrm>
          <a:prstGeom prst="ellipse">
            <a:avLst/>
          </a:prstGeom>
          <a:solidFill>
            <a:srgbClr val="CC99FF">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C</a:t>
            </a:r>
          </a:p>
        </p:txBody>
      </p:sp>
      <p:sp>
        <p:nvSpPr>
          <p:cNvPr id="17413" name="椭圆 17412"/>
          <p:cNvSpPr/>
          <p:nvPr/>
        </p:nvSpPr>
        <p:spPr>
          <a:xfrm>
            <a:off x="2917825" y="3413760"/>
            <a:ext cx="457200" cy="457200"/>
          </a:xfrm>
          <a:prstGeom prst="ellipse">
            <a:avLst/>
          </a:prstGeom>
          <a:solidFill>
            <a:srgbClr val="FFCC99">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a:t>
            </a:r>
          </a:p>
        </p:txBody>
      </p:sp>
      <p:sp>
        <p:nvSpPr>
          <p:cNvPr id="17414" name="椭圆 17413"/>
          <p:cNvSpPr/>
          <p:nvPr/>
        </p:nvSpPr>
        <p:spPr>
          <a:xfrm>
            <a:off x="2917825" y="5623560"/>
            <a:ext cx="457200" cy="457200"/>
          </a:xfrm>
          <a:prstGeom prst="ellipse">
            <a:avLst/>
          </a:prstGeom>
          <a:solidFill>
            <a:srgbClr val="CC99FF">
              <a:alpha val="50000"/>
            </a:srgb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D</a:t>
            </a:r>
          </a:p>
        </p:txBody>
      </p:sp>
      <p:sp>
        <p:nvSpPr>
          <p:cNvPr id="17415" name="椭圆 17414"/>
          <p:cNvSpPr/>
          <p:nvPr/>
        </p:nvSpPr>
        <p:spPr>
          <a:xfrm>
            <a:off x="1393825" y="5547360"/>
            <a:ext cx="609600" cy="6096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7416" name="椭圆 17415"/>
          <p:cNvSpPr/>
          <p:nvPr/>
        </p:nvSpPr>
        <p:spPr>
          <a:xfrm>
            <a:off x="2841625" y="3337560"/>
            <a:ext cx="609600" cy="6096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
        <p:nvSpPr>
          <p:cNvPr id="17417" name="直接连接符 17416"/>
          <p:cNvSpPr/>
          <p:nvPr/>
        </p:nvSpPr>
        <p:spPr>
          <a:xfrm>
            <a:off x="1927225" y="3642360"/>
            <a:ext cx="914400" cy="0"/>
          </a:xfrm>
          <a:prstGeom prst="line">
            <a:avLst/>
          </a:prstGeom>
          <a:ln w="9525" cap="flat" cmpd="sng">
            <a:solidFill>
              <a:schemeClr val="tx1"/>
            </a:solidFill>
            <a:prstDash val="solid"/>
            <a:headEnd type="none" w="med" len="med"/>
            <a:tailEnd type="triangle" w="med" len="med"/>
          </a:ln>
        </p:spPr>
      </p:sp>
      <p:cxnSp>
        <p:nvCxnSpPr>
          <p:cNvPr id="17418" name="曲线连接符 17417"/>
          <p:cNvCxnSpPr/>
          <p:nvPr/>
        </p:nvCxnSpPr>
        <p:spPr>
          <a:xfrm rot="16200000" flipH="1" flipV="1">
            <a:off x="1706563" y="332803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cxnSp>
        <p:nvCxnSpPr>
          <p:cNvPr id="17419" name="曲线连接符 17418"/>
          <p:cNvCxnSpPr>
            <a:stCxn id="17416" idx="3"/>
            <a:endCxn id="17411" idx="5"/>
          </p:cNvCxnSpPr>
          <p:nvPr/>
        </p:nvCxnSpPr>
        <p:spPr>
          <a:xfrm rot="5400000" flipH="1">
            <a:off x="2369185" y="3295650"/>
            <a:ext cx="53340" cy="1070610"/>
          </a:xfrm>
          <a:prstGeom prst="curvedConnector3">
            <a:avLst>
              <a:gd name="adj1" fmla="val -614286"/>
            </a:avLst>
          </a:prstGeom>
          <a:ln w="9525" cap="flat" cmpd="sng">
            <a:solidFill>
              <a:schemeClr val="tx1"/>
            </a:solidFill>
            <a:prstDash val="solid"/>
            <a:headEnd type="none" w="med" len="med"/>
            <a:tailEnd type="triangle" w="med" len="med"/>
          </a:ln>
        </p:spPr>
      </p:cxnSp>
      <p:sp>
        <p:nvSpPr>
          <p:cNvPr id="17420" name="文本框 17419"/>
          <p:cNvSpPr txBox="1"/>
          <p:nvPr/>
        </p:nvSpPr>
        <p:spPr>
          <a:xfrm>
            <a:off x="1241425" y="2804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21" name="文本框 17420"/>
          <p:cNvSpPr txBox="1"/>
          <p:nvPr/>
        </p:nvSpPr>
        <p:spPr>
          <a:xfrm>
            <a:off x="2232025" y="3185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22" name="文本框 17421"/>
          <p:cNvSpPr txBox="1"/>
          <p:nvPr/>
        </p:nvSpPr>
        <p:spPr>
          <a:xfrm>
            <a:off x="2079625" y="4099560"/>
            <a:ext cx="704850"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0, 1</a:t>
            </a:r>
          </a:p>
        </p:txBody>
      </p:sp>
      <p:sp>
        <p:nvSpPr>
          <p:cNvPr id="17423" name="直接连接符 17422"/>
          <p:cNvSpPr/>
          <p:nvPr/>
        </p:nvSpPr>
        <p:spPr>
          <a:xfrm>
            <a:off x="1089025" y="3642360"/>
            <a:ext cx="381000" cy="0"/>
          </a:xfrm>
          <a:prstGeom prst="line">
            <a:avLst/>
          </a:prstGeom>
          <a:ln w="9525" cap="flat" cmpd="sng">
            <a:solidFill>
              <a:schemeClr val="tx1"/>
            </a:solidFill>
            <a:prstDash val="solid"/>
            <a:headEnd type="none" w="med" len="med"/>
            <a:tailEnd type="triangle" w="med" len="med"/>
          </a:ln>
        </p:spPr>
      </p:sp>
      <p:sp>
        <p:nvSpPr>
          <p:cNvPr id="17424" name="直接连接符 17423"/>
          <p:cNvSpPr/>
          <p:nvPr/>
        </p:nvSpPr>
        <p:spPr>
          <a:xfrm>
            <a:off x="1012825" y="5852160"/>
            <a:ext cx="381000" cy="0"/>
          </a:xfrm>
          <a:prstGeom prst="line">
            <a:avLst/>
          </a:prstGeom>
          <a:ln w="9525" cap="flat" cmpd="sng">
            <a:solidFill>
              <a:schemeClr val="tx1"/>
            </a:solidFill>
            <a:prstDash val="solid"/>
            <a:headEnd type="none" w="med" len="med"/>
            <a:tailEnd type="triangle" w="med" len="med"/>
          </a:ln>
        </p:spPr>
      </p:sp>
      <p:cxnSp>
        <p:nvCxnSpPr>
          <p:cNvPr id="17425" name="曲线连接符 17424"/>
          <p:cNvCxnSpPr/>
          <p:nvPr/>
        </p:nvCxnSpPr>
        <p:spPr>
          <a:xfrm rot="16200000" flipH="1" flipV="1">
            <a:off x="1706563" y="546163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sp>
        <p:nvSpPr>
          <p:cNvPr id="17426" name="直接连接符 17425"/>
          <p:cNvSpPr/>
          <p:nvPr/>
        </p:nvSpPr>
        <p:spPr>
          <a:xfrm>
            <a:off x="2003425" y="5852160"/>
            <a:ext cx="914400" cy="0"/>
          </a:xfrm>
          <a:prstGeom prst="line">
            <a:avLst/>
          </a:prstGeom>
          <a:ln w="9525" cap="flat" cmpd="sng">
            <a:solidFill>
              <a:schemeClr val="tx1"/>
            </a:solidFill>
            <a:prstDash val="solid"/>
            <a:headEnd type="none" w="med" len="med"/>
            <a:tailEnd type="triangle" w="med" len="med"/>
          </a:ln>
        </p:spPr>
      </p:sp>
      <p:cxnSp>
        <p:nvCxnSpPr>
          <p:cNvPr id="17427" name="曲线连接符 17426"/>
          <p:cNvCxnSpPr/>
          <p:nvPr/>
        </p:nvCxnSpPr>
        <p:spPr>
          <a:xfrm rot="16200000" flipH="1" flipV="1">
            <a:off x="3154363" y="5537835"/>
            <a:ext cx="1587" cy="323850"/>
          </a:xfrm>
          <a:prstGeom prst="curvedConnector3">
            <a:avLst>
              <a:gd name="adj1" fmla="val -37200005"/>
            </a:avLst>
          </a:prstGeom>
          <a:ln w="9525" cap="flat" cmpd="sng">
            <a:solidFill>
              <a:schemeClr val="tx1"/>
            </a:solidFill>
            <a:prstDash val="solid"/>
            <a:headEnd type="none" w="med" len="med"/>
            <a:tailEnd type="triangle" w="med" len="med"/>
          </a:ln>
        </p:spPr>
      </p:cxnSp>
      <p:cxnSp>
        <p:nvCxnSpPr>
          <p:cNvPr id="17428" name="曲线连接符 17427"/>
          <p:cNvCxnSpPr>
            <a:stCxn id="17414" idx="3"/>
            <a:endCxn id="17415" idx="4"/>
          </p:cNvCxnSpPr>
          <p:nvPr/>
        </p:nvCxnSpPr>
        <p:spPr>
          <a:xfrm rot="5400000">
            <a:off x="2270125" y="5442585"/>
            <a:ext cx="142875" cy="1285875"/>
          </a:xfrm>
          <a:prstGeom prst="curvedConnector3">
            <a:avLst>
              <a:gd name="adj1" fmla="val 266667"/>
            </a:avLst>
          </a:prstGeom>
          <a:ln w="9525" cap="flat" cmpd="sng">
            <a:solidFill>
              <a:schemeClr val="tx1"/>
            </a:solidFill>
            <a:prstDash val="solid"/>
            <a:headEnd type="none" w="med" len="med"/>
            <a:tailEnd type="triangle" w="med" len="med"/>
          </a:ln>
        </p:spPr>
      </p:cxnSp>
      <p:sp>
        <p:nvSpPr>
          <p:cNvPr id="17429" name="文本框 17428"/>
          <p:cNvSpPr txBox="1"/>
          <p:nvPr/>
        </p:nvSpPr>
        <p:spPr>
          <a:xfrm>
            <a:off x="1241425" y="49377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30" name="文本框 17429"/>
          <p:cNvSpPr txBox="1"/>
          <p:nvPr/>
        </p:nvSpPr>
        <p:spPr>
          <a:xfrm>
            <a:off x="2155825" y="63855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31" name="文本框 17430"/>
          <p:cNvSpPr txBox="1"/>
          <p:nvPr/>
        </p:nvSpPr>
        <p:spPr>
          <a:xfrm>
            <a:off x="2232025" y="53949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32" name="文本框 17431"/>
          <p:cNvSpPr txBox="1"/>
          <p:nvPr/>
        </p:nvSpPr>
        <p:spPr>
          <a:xfrm>
            <a:off x="3298825" y="5090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33" name="椭圆 17432"/>
          <p:cNvSpPr/>
          <p:nvPr/>
        </p:nvSpPr>
        <p:spPr>
          <a:xfrm>
            <a:off x="4899025" y="333756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[A,C]</a:t>
            </a:r>
          </a:p>
        </p:txBody>
      </p:sp>
      <p:sp>
        <p:nvSpPr>
          <p:cNvPr id="17434" name="椭圆 17433"/>
          <p:cNvSpPr/>
          <p:nvPr/>
        </p:nvSpPr>
        <p:spPr>
          <a:xfrm>
            <a:off x="7032625" y="333756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[A,D]</a:t>
            </a:r>
          </a:p>
        </p:txBody>
      </p:sp>
      <p:sp>
        <p:nvSpPr>
          <p:cNvPr id="17435" name="直接连接符 17434"/>
          <p:cNvSpPr/>
          <p:nvPr/>
        </p:nvSpPr>
        <p:spPr>
          <a:xfrm>
            <a:off x="4213225" y="3566160"/>
            <a:ext cx="685800" cy="0"/>
          </a:xfrm>
          <a:prstGeom prst="line">
            <a:avLst/>
          </a:prstGeom>
          <a:ln w="9525" cap="flat" cmpd="sng">
            <a:solidFill>
              <a:schemeClr val="tx1"/>
            </a:solidFill>
            <a:prstDash val="solid"/>
            <a:headEnd type="none" w="med" len="med"/>
            <a:tailEnd type="triangle" w="med" len="med"/>
          </a:ln>
        </p:spPr>
      </p:sp>
      <p:sp>
        <p:nvSpPr>
          <p:cNvPr id="17436" name="直接连接符 17435"/>
          <p:cNvSpPr/>
          <p:nvPr/>
        </p:nvSpPr>
        <p:spPr>
          <a:xfrm>
            <a:off x="5889625" y="3642360"/>
            <a:ext cx="1143000" cy="0"/>
          </a:xfrm>
          <a:prstGeom prst="line">
            <a:avLst/>
          </a:prstGeom>
          <a:ln w="9525" cap="flat" cmpd="sng">
            <a:solidFill>
              <a:schemeClr val="tx1"/>
            </a:solidFill>
            <a:prstDash val="solid"/>
            <a:headEnd type="none" w="med" len="med"/>
            <a:tailEnd type="triangle" w="med" len="med"/>
          </a:ln>
        </p:spPr>
      </p:sp>
      <p:sp>
        <p:nvSpPr>
          <p:cNvPr id="17437" name="文本框 17436"/>
          <p:cNvSpPr txBox="1"/>
          <p:nvPr/>
        </p:nvSpPr>
        <p:spPr>
          <a:xfrm>
            <a:off x="6270625" y="3185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38" name="椭圆 17437"/>
          <p:cNvSpPr/>
          <p:nvPr/>
        </p:nvSpPr>
        <p:spPr>
          <a:xfrm>
            <a:off x="4899025" y="493776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[B,C]</a:t>
            </a:r>
          </a:p>
        </p:txBody>
      </p:sp>
      <p:sp>
        <p:nvSpPr>
          <p:cNvPr id="17439" name="直接连接符 17438"/>
          <p:cNvSpPr/>
          <p:nvPr/>
        </p:nvSpPr>
        <p:spPr>
          <a:xfrm>
            <a:off x="5356225" y="3947160"/>
            <a:ext cx="0" cy="990600"/>
          </a:xfrm>
          <a:prstGeom prst="line">
            <a:avLst/>
          </a:prstGeom>
          <a:ln w="9525" cap="flat" cmpd="sng">
            <a:solidFill>
              <a:schemeClr val="tx1"/>
            </a:solidFill>
            <a:prstDash val="solid"/>
            <a:headEnd type="none" w="med" len="med"/>
            <a:tailEnd type="triangle" w="med" len="med"/>
          </a:ln>
        </p:spPr>
      </p:sp>
      <p:sp>
        <p:nvSpPr>
          <p:cNvPr id="17440" name="文本框 17439"/>
          <p:cNvSpPr txBox="1"/>
          <p:nvPr/>
        </p:nvSpPr>
        <p:spPr>
          <a:xfrm>
            <a:off x="5356225" y="41757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cxnSp>
        <p:nvCxnSpPr>
          <p:cNvPr id="17441" name="曲线连接符 17440"/>
          <p:cNvCxnSpPr>
            <a:stCxn id="17434" idx="7"/>
            <a:endCxn id="17434" idx="1"/>
          </p:cNvCxnSpPr>
          <p:nvPr/>
        </p:nvCxnSpPr>
        <p:spPr>
          <a:xfrm rot="16200000" flipV="1">
            <a:off x="7527925" y="3076575"/>
            <a:ext cx="3175" cy="701040"/>
          </a:xfrm>
          <a:prstGeom prst="curvedConnector3">
            <a:avLst>
              <a:gd name="adj1" fmla="val 10370000"/>
            </a:avLst>
          </a:prstGeom>
          <a:ln w="9525" cap="flat" cmpd="sng">
            <a:solidFill>
              <a:schemeClr val="tx1"/>
            </a:solidFill>
            <a:prstDash val="solid"/>
            <a:headEnd type="none" w="med" len="med"/>
            <a:tailEnd type="triangle" w="med" len="med"/>
          </a:ln>
        </p:spPr>
      </p:cxnSp>
      <p:sp>
        <p:nvSpPr>
          <p:cNvPr id="17442" name="文本框 17441"/>
          <p:cNvSpPr txBox="1"/>
          <p:nvPr/>
        </p:nvSpPr>
        <p:spPr>
          <a:xfrm>
            <a:off x="7718425" y="27279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sp>
        <p:nvSpPr>
          <p:cNvPr id="17443" name="直接连接符 17442"/>
          <p:cNvSpPr/>
          <p:nvPr/>
        </p:nvSpPr>
        <p:spPr>
          <a:xfrm flipH="1">
            <a:off x="5661025" y="3870960"/>
            <a:ext cx="1447800" cy="1143000"/>
          </a:xfrm>
          <a:prstGeom prst="line">
            <a:avLst/>
          </a:prstGeom>
          <a:ln w="9525" cap="flat" cmpd="sng">
            <a:solidFill>
              <a:schemeClr val="tx1"/>
            </a:solidFill>
            <a:prstDash val="solid"/>
            <a:headEnd type="none" w="med" len="med"/>
            <a:tailEnd type="triangle" w="med" len="med"/>
          </a:ln>
        </p:spPr>
      </p:sp>
      <p:sp>
        <p:nvSpPr>
          <p:cNvPr id="17444" name="文本框 17443"/>
          <p:cNvSpPr txBox="1"/>
          <p:nvPr/>
        </p:nvSpPr>
        <p:spPr>
          <a:xfrm>
            <a:off x="6118225" y="40233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cxnSp>
        <p:nvCxnSpPr>
          <p:cNvPr id="17445" name="曲线连接符 17444"/>
          <p:cNvCxnSpPr>
            <a:stCxn id="17438" idx="6"/>
            <a:endCxn id="17434" idx="4"/>
          </p:cNvCxnSpPr>
          <p:nvPr/>
        </p:nvCxnSpPr>
        <p:spPr>
          <a:xfrm flipV="1">
            <a:off x="5889625" y="3947160"/>
            <a:ext cx="1638300" cy="1295400"/>
          </a:xfrm>
          <a:prstGeom prst="curvedConnector2">
            <a:avLst/>
          </a:prstGeom>
          <a:ln w="9525" cap="flat" cmpd="sng">
            <a:solidFill>
              <a:schemeClr val="tx1"/>
            </a:solidFill>
            <a:prstDash val="solid"/>
            <a:headEnd type="none" w="med" len="med"/>
            <a:tailEnd type="triangle" w="med" len="med"/>
          </a:ln>
        </p:spPr>
      </p:cxnSp>
      <p:sp>
        <p:nvSpPr>
          <p:cNvPr id="17446" name="文本框 17445"/>
          <p:cNvSpPr txBox="1"/>
          <p:nvPr/>
        </p:nvSpPr>
        <p:spPr>
          <a:xfrm>
            <a:off x="6575425" y="45567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17447" name="直接箭头连接符 17446"/>
          <p:cNvCxnSpPr>
            <a:stCxn id="17438" idx="1"/>
            <a:endCxn id="17433" idx="3"/>
          </p:cNvCxnSpPr>
          <p:nvPr/>
        </p:nvCxnSpPr>
        <p:spPr>
          <a:xfrm flipV="1">
            <a:off x="5043488" y="3857625"/>
            <a:ext cx="0" cy="1169670"/>
          </a:xfrm>
          <a:prstGeom prst="straightConnector1">
            <a:avLst/>
          </a:prstGeom>
          <a:ln w="9525" cap="flat" cmpd="sng">
            <a:solidFill>
              <a:schemeClr val="tx1"/>
            </a:solidFill>
            <a:prstDash val="solid"/>
            <a:headEnd type="none" w="med" len="med"/>
            <a:tailEnd type="triangle" w="med" len="med"/>
          </a:ln>
        </p:spPr>
      </p:cxnSp>
      <p:sp>
        <p:nvSpPr>
          <p:cNvPr id="17448" name="文本框 17447"/>
          <p:cNvSpPr txBox="1"/>
          <p:nvPr/>
        </p:nvSpPr>
        <p:spPr>
          <a:xfrm>
            <a:off x="4670425" y="41757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49" name="椭圆 17448"/>
          <p:cNvSpPr/>
          <p:nvPr/>
        </p:nvSpPr>
        <p:spPr>
          <a:xfrm>
            <a:off x="7032625" y="4937760"/>
            <a:ext cx="990600" cy="609600"/>
          </a:xfrm>
          <a:prstGeom prst="ellipse">
            <a:avLst/>
          </a:prstGeom>
          <a:solidFill>
            <a:schemeClr val="accent1">
              <a:alpha val="50000"/>
            </a:schemeClr>
          </a:solidFill>
          <a:ln w="9525" cap="flat" cmpd="sng">
            <a:solidFill>
              <a:schemeClr val="tx1"/>
            </a:solidFill>
            <a:prstDash val="solid"/>
            <a:headEnd type="none" w="med" len="med"/>
            <a:tailEnd type="none" w="med" len="med"/>
          </a:ln>
        </p:spPr>
        <p:txBody>
          <a:bodyPr wrap="none" anchor="ctr"/>
          <a:lstStyle/>
          <a:p>
            <a:pPr lvl="0" algn="ctr"/>
            <a:r>
              <a:rPr lang="en-US" altLang="zh-CN">
                <a:latin typeface="Tahoma" panose="020B0604030504040204" pitchFamily="34" charset="0"/>
                <a:ea typeface="Times New Roman" panose="02020603050405020304" charset="0"/>
              </a:rPr>
              <a:t>[B,D]</a:t>
            </a:r>
          </a:p>
        </p:txBody>
      </p:sp>
      <p:sp>
        <p:nvSpPr>
          <p:cNvPr id="17450" name="直接连接符 17449"/>
          <p:cNvSpPr/>
          <p:nvPr/>
        </p:nvSpPr>
        <p:spPr>
          <a:xfrm flipV="1">
            <a:off x="7566025" y="3947160"/>
            <a:ext cx="76200" cy="990600"/>
          </a:xfrm>
          <a:prstGeom prst="line">
            <a:avLst/>
          </a:prstGeom>
          <a:ln w="9525" cap="flat" cmpd="sng">
            <a:solidFill>
              <a:schemeClr val="tx1"/>
            </a:solidFill>
            <a:prstDash val="solid"/>
            <a:headEnd type="none" w="med" len="med"/>
            <a:tailEnd type="triangle" w="med" len="med"/>
          </a:ln>
        </p:spPr>
      </p:sp>
      <p:sp>
        <p:nvSpPr>
          <p:cNvPr id="17451" name="文本框 17450"/>
          <p:cNvSpPr txBox="1"/>
          <p:nvPr/>
        </p:nvSpPr>
        <p:spPr>
          <a:xfrm>
            <a:off x="7566025" y="43281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0</a:t>
            </a:r>
          </a:p>
        </p:txBody>
      </p:sp>
      <p:cxnSp>
        <p:nvCxnSpPr>
          <p:cNvPr id="17452" name="曲线连接符 17451"/>
          <p:cNvCxnSpPr>
            <a:stCxn id="17449" idx="3"/>
            <a:endCxn id="17433" idx="2"/>
          </p:cNvCxnSpPr>
          <p:nvPr/>
        </p:nvCxnSpPr>
        <p:spPr>
          <a:xfrm rot="5400000" flipH="1">
            <a:off x="5130483" y="3410903"/>
            <a:ext cx="1815465" cy="2278380"/>
          </a:xfrm>
          <a:prstGeom prst="curvedConnector4">
            <a:avLst>
              <a:gd name="adj1" fmla="val -18031"/>
              <a:gd name="adj2" fmla="val 110465"/>
            </a:avLst>
          </a:prstGeom>
          <a:ln w="9525" cap="flat" cmpd="sng">
            <a:solidFill>
              <a:schemeClr val="tx1"/>
            </a:solidFill>
            <a:prstDash val="solid"/>
            <a:headEnd type="none" w="med" len="med"/>
            <a:tailEnd type="triangle" w="med" len="med"/>
          </a:ln>
        </p:spPr>
      </p:cxnSp>
      <p:sp>
        <p:nvSpPr>
          <p:cNvPr id="17453" name="文本框 17452"/>
          <p:cNvSpPr txBox="1"/>
          <p:nvPr/>
        </p:nvSpPr>
        <p:spPr>
          <a:xfrm>
            <a:off x="4213225" y="5242560"/>
            <a:ext cx="350838" cy="457200"/>
          </a:xfrm>
          <a:prstGeom prst="rect">
            <a:avLst/>
          </a:prstGeom>
          <a:noFill/>
          <a:ln w="9525">
            <a:noFill/>
          </a:ln>
        </p:spPr>
        <p:txBody>
          <a:bodyPr wrap="none" anchor="t">
            <a:spAutoFit/>
          </a:bodyPr>
          <a:lstStyle/>
          <a:p>
            <a:pPr lvl="0"/>
            <a:r>
              <a:rPr lang="en-US" altLang="zh-CN">
                <a:latin typeface="Tahoma" panose="020B0604030504040204" pitchFamily="34" charset="0"/>
                <a:ea typeface="Times New Roman" panose="02020603050405020304" charset="0"/>
              </a:rPr>
              <a:t>1</a:t>
            </a:r>
          </a:p>
        </p:txBody>
      </p:sp>
      <p:sp>
        <p:nvSpPr>
          <p:cNvPr id="17454" name="椭圆 17453"/>
          <p:cNvSpPr/>
          <p:nvPr/>
        </p:nvSpPr>
        <p:spPr>
          <a:xfrm>
            <a:off x="4822825" y="4861560"/>
            <a:ext cx="1143000" cy="762000"/>
          </a:xfrm>
          <a:prstGeom prst="ellipse">
            <a:avLst/>
          </a:prstGeom>
          <a:noFill/>
          <a:ln w="9525" cap="flat" cmpd="sng">
            <a:solidFill>
              <a:schemeClr val="tx1"/>
            </a:solidFill>
            <a:prstDash val="solid"/>
            <a:headEnd type="none" w="med" len="med"/>
            <a:tailEnd type="none" w="med" len="med"/>
          </a:ln>
        </p:spPr>
        <p:txBody>
          <a:bodyPr/>
          <a:lstStyle/>
          <a:p>
            <a:endParaRPr lang="zh-CN" altLang="en-US"/>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标题 537601"/>
          <p:cNvSpPr>
            <a:spLocks noGrp="1"/>
          </p:cNvSpPr>
          <p:nvPr>
            <p:ph type="title"/>
          </p:nvPr>
        </p:nvSpPr>
        <p:spPr/>
        <p:txBody>
          <a:bodyPr anchor="ctr"/>
          <a:lstStyle/>
          <a:p>
            <a:r>
              <a:rPr lang="en-US" altLang="zh-CN" b="1" dirty="0">
                <a:ea typeface="黑体" panose="02010609060101010101" pitchFamily="2" charset="-122"/>
              </a:rPr>
              <a:t>5.5 </a:t>
            </a:r>
            <a:r>
              <a:rPr lang="zh-CN" altLang="en-US" b="1" dirty="0">
                <a:ea typeface="黑体" panose="02010609060101010101" pitchFamily="2" charset="-122"/>
              </a:rPr>
              <a:t>小结</a:t>
            </a:r>
            <a:r>
              <a:rPr lang="zh-CN" altLang="en-US" b="1">
                <a:ea typeface="黑体" panose="02010609060101010101" pitchFamily="2" charset="-122"/>
              </a:rPr>
              <a:t> </a:t>
            </a:r>
          </a:p>
        </p:txBody>
      </p:sp>
      <p:sp>
        <p:nvSpPr>
          <p:cNvPr id="537603" name="文本占位符 537602"/>
          <p:cNvSpPr>
            <a:spLocks noGrp="1"/>
          </p:cNvSpPr>
          <p:nvPr>
            <p:ph type="body" idx="1"/>
          </p:nvPr>
        </p:nvSpPr>
        <p:spPr/>
        <p:txBody>
          <a:bodyPr/>
          <a:lstStyle/>
          <a:p>
            <a:pPr algn="just">
              <a:spcBef>
                <a:spcPct val="60000"/>
              </a:spcBef>
              <a:buNone/>
            </a:pPr>
            <a:r>
              <a:rPr lang="en-US" altLang="zh-CN" b="1" dirty="0">
                <a:latin typeface="宋体" panose="02010600030101010101" pitchFamily="2" charset="-122"/>
                <a:ea typeface="宋体" panose="02010600030101010101" pitchFamily="2" charset="-122"/>
              </a:rPr>
              <a:t>     </a:t>
            </a:r>
            <a:r>
              <a:rPr lang="zh-CN" altLang="en-US" b="1" dirty="0">
                <a:latin typeface="宋体" panose="02010600030101010101" pitchFamily="2" charset="-122"/>
                <a:ea typeface="宋体" panose="02010600030101010101" pitchFamily="2" charset="-122"/>
              </a:rPr>
              <a:t>本章讨论了</a:t>
            </a:r>
            <a:r>
              <a:rPr lang="en-US" altLang="zh-CN" b="1">
                <a:latin typeface="Times New Roman" panose="02020603050405020304" charset="0"/>
                <a:ea typeface="宋体" panose="02010600030101010101" pitchFamily="2" charset="-122"/>
              </a:rPr>
              <a:t>RL</a:t>
            </a:r>
            <a:r>
              <a:rPr lang="zh-CN" altLang="en-US" b="1" dirty="0">
                <a:latin typeface="宋体" panose="02010600030101010101" pitchFamily="2" charset="-122"/>
                <a:ea typeface="宋体" panose="02010600030101010101" pitchFamily="2" charset="-122"/>
              </a:rPr>
              <a:t>的性质。包括：</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的泵引理，</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关于并、乘积、闭包、补、交、正则代换、同态、逆同态等运算的封闭性。</a:t>
            </a:r>
            <a:r>
              <a:rPr lang="en-US" altLang="zh-CN" b="1" dirty="0" err="1">
                <a:latin typeface="Times New Roman" panose="02020603050405020304" charset="0"/>
                <a:ea typeface="宋体" panose="02010600030101010101" pitchFamily="2" charset="-122"/>
              </a:rPr>
              <a:t>Myhill-Nerode</a:t>
            </a:r>
            <a:r>
              <a:rPr lang="zh-CN" altLang="en-US" b="1" dirty="0">
                <a:latin typeface="宋体" panose="02010600030101010101" pitchFamily="2" charset="-122"/>
                <a:ea typeface="宋体" panose="02010600030101010101" pitchFamily="2" charset="-122"/>
              </a:rPr>
              <a:t>定理与</a:t>
            </a:r>
            <a:r>
              <a:rPr lang="en-US" altLang="zh-CN" b="1">
                <a:latin typeface="Times New Roman" panose="02020603050405020304" charset="0"/>
                <a:ea typeface="宋体" panose="02010600030101010101" pitchFamily="2" charset="-122"/>
              </a:rPr>
              <a:t>FA</a:t>
            </a:r>
            <a:r>
              <a:rPr lang="zh-CN" altLang="en-US" b="1" dirty="0">
                <a:latin typeface="宋体" panose="02010600030101010101" pitchFamily="2" charset="-122"/>
                <a:ea typeface="宋体" panose="02010600030101010101" pitchFamily="2" charset="-122"/>
              </a:rPr>
              <a:t>的极小化。</a:t>
            </a:r>
            <a:endParaRPr lang="zh-CN" altLang="en-US" b="1" dirty="0">
              <a:latin typeface="Times New Roman" panose="02020603050405020304" charset="0"/>
              <a:ea typeface="宋体" panose="02010600030101010101" pitchFamily="2" charset="-122"/>
            </a:endParaRPr>
          </a:p>
          <a:p>
            <a:pPr>
              <a:spcBef>
                <a:spcPct val="60000"/>
              </a:spcBef>
              <a:buNone/>
            </a:pPr>
            <a:r>
              <a:rPr lang="en-US" altLang="zh-CN" b="1" dirty="0">
                <a:latin typeface="宋体" panose="02010600030101010101" pitchFamily="2" charset="-122"/>
                <a:ea typeface="宋体" panose="02010600030101010101" pitchFamily="2" charset="-122"/>
              </a:rPr>
              <a:t>⑴</a:t>
            </a:r>
            <a:r>
              <a:rPr lang="en-US" altLang="zh-CN" b="1" dirty="0">
                <a:latin typeface="Times New Roman" panose="02020603050405020304" charset="0"/>
                <a:ea typeface="宋体" panose="02010600030101010101" pitchFamily="2" charset="-122"/>
              </a:rPr>
              <a:t> </a:t>
            </a:r>
            <a:r>
              <a:rPr lang="zh-CN" altLang="en-US" b="1" dirty="0">
                <a:latin typeface="宋体" panose="02010600030101010101" pitchFamily="2" charset="-122"/>
                <a:ea typeface="宋体" panose="02010600030101010101" pitchFamily="2" charset="-122"/>
              </a:rPr>
              <a:t>泵引理。泵引理是用</a:t>
            </a:r>
            <a:r>
              <a:rPr lang="en-US" altLang="zh-CN" b="1">
                <a:latin typeface="Times New Roman" panose="02020603050405020304" charset="0"/>
                <a:ea typeface="宋体" panose="02010600030101010101" pitchFamily="2" charset="-122"/>
              </a:rPr>
              <a:t>RL</a:t>
            </a:r>
            <a:r>
              <a:rPr lang="zh-CN" altLang="en-US" b="1" dirty="0">
                <a:latin typeface="宋体" panose="02010600030101010101" pitchFamily="2" charset="-122"/>
                <a:ea typeface="宋体" panose="02010600030101010101" pitchFamily="2" charset="-122"/>
              </a:rPr>
              <a:t>的必要条件来用来证明一个语言不是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的。它不能用来证明一个语言是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a:t>
            </a:r>
            <a:r>
              <a:rPr lang="zh-CN" altLang="en-US" b="1" dirty="0">
                <a:latin typeface="宋体" panose="02010600030101010101" pitchFamily="2" charset="-122"/>
                <a:ea typeface="宋体" panose="02010600030101010101" pitchFamily="2" charset="-122"/>
              </a:rPr>
              <a:t>，而且是采用反证法。</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90</a:t>
            </a:fld>
            <a:endParaRPr lang="zh-CN"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6" name="标题 538625"/>
          <p:cNvSpPr>
            <a:spLocks noGrp="1"/>
          </p:cNvSpPr>
          <p:nvPr>
            <p:ph type="title"/>
          </p:nvPr>
        </p:nvSpPr>
        <p:spPr/>
        <p:txBody>
          <a:bodyPr anchor="ctr"/>
          <a:lstStyle/>
          <a:p>
            <a:r>
              <a:rPr lang="en-US" altLang="zh-CN" b="1" dirty="0">
                <a:ea typeface="黑体" panose="02010609060101010101" pitchFamily="2" charset="-122"/>
              </a:rPr>
              <a:t>5.5 </a:t>
            </a:r>
            <a:r>
              <a:rPr lang="zh-CN" altLang="en-US" b="1" dirty="0">
                <a:ea typeface="黑体" panose="02010609060101010101" pitchFamily="2" charset="-122"/>
              </a:rPr>
              <a:t>小结</a:t>
            </a:r>
          </a:p>
        </p:txBody>
      </p:sp>
      <p:sp>
        <p:nvSpPr>
          <p:cNvPr id="538627" name="文本占位符 538626"/>
          <p:cNvSpPr>
            <a:spLocks noGrp="1"/>
          </p:cNvSpPr>
          <p:nvPr>
            <p:ph type="body" idx="1"/>
          </p:nvPr>
        </p:nvSpPr>
        <p:spPr/>
        <p:txBody>
          <a:bodyPr/>
          <a:lstStyle/>
          <a:p>
            <a:pPr algn="just">
              <a:spcBef>
                <a:spcPct val="80000"/>
              </a:spcBef>
              <a:buNone/>
            </a:pPr>
            <a:r>
              <a:rPr lang="en-US" altLang="zh-CN" b="1" dirty="0">
                <a:latin typeface="宋体" panose="02010600030101010101" pitchFamily="2" charset="-122"/>
                <a:ea typeface="宋体" panose="02010600030101010101" pitchFamily="2" charset="-122"/>
              </a:rPr>
              <a:t>⑵ </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对有关运算的封闭性。</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在并、乘、闭包、补、交、正则代换、同态映射运算下是有效封闭的。</a:t>
            </a:r>
            <a:r>
              <a:rPr lang="en-US" altLang="zh-CN" b="1">
                <a:latin typeface="Times New Roman" panose="02020603050405020304" charset="0"/>
                <a:ea typeface="宋体" panose="02010600030101010101" pitchFamily="2" charset="-122"/>
              </a:rPr>
              <a:t>RL </a:t>
            </a:r>
            <a:r>
              <a:rPr lang="zh-CN" altLang="en-US" b="1" dirty="0">
                <a:latin typeface="宋体" panose="02010600030101010101" pitchFamily="2" charset="-122"/>
                <a:ea typeface="宋体" panose="02010600030101010101" pitchFamily="2" charset="-122"/>
              </a:rPr>
              <a:t>的同态原像是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a:t>
            </a:r>
            <a:r>
              <a:rPr lang="zh-CN" altLang="en-US" b="1">
                <a:latin typeface="宋体" panose="02010600030101010101" pitchFamily="2" charset="-122"/>
                <a:ea typeface="宋体" panose="02010600030101010101" pitchFamily="2" charset="-122"/>
              </a:rPr>
              <a:t>。</a:t>
            </a:r>
          </a:p>
          <a:p>
            <a:pPr algn="just">
              <a:spcBef>
                <a:spcPct val="80000"/>
              </a:spcBef>
              <a:buNone/>
            </a:pPr>
            <a:r>
              <a:rPr lang="en-US" altLang="zh-CN" b="1" dirty="0">
                <a:latin typeface="宋体" panose="02010600030101010101" pitchFamily="2" charset="-122"/>
                <a:ea typeface="宋体" panose="02010600030101010101" pitchFamily="2" charset="-122"/>
              </a:rPr>
              <a:t>⑶ </a:t>
            </a:r>
            <a:r>
              <a:rPr lang="zh-CN" altLang="en-US" b="1" dirty="0">
                <a:latin typeface="宋体" panose="02010600030101010101" pitchFamily="2" charset="-122"/>
                <a:ea typeface="宋体" panose="02010600030101010101" pitchFamily="2" charset="-122"/>
              </a:rPr>
              <a:t>设</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a:latin typeface="宋体" panose="02010600030101010101" pitchFamily="2" charset="-122"/>
                <a:ea typeface="宋体" panose="02010600030101010101" pitchFamily="2" charset="-122"/>
              </a:rPr>
              <a:t>、</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en-US" altLang="zh-CN" b="1">
                <a:latin typeface="Times New Roman" panose="02020603050405020304" charset="0"/>
                <a:ea typeface="宋体" panose="02010600030101010101" pitchFamily="2" charset="-122"/>
                <a:sym typeface="Symbol" panose="05050102010706020507" pitchFamily="18" charset="2"/>
              </a:rPr>
              <a:t></a:t>
            </a:r>
            <a:r>
              <a:rPr lang="en-US" altLang="zh-CN" b="1">
                <a:latin typeface="宋体" panose="02010600030101010101" pitchFamily="2" charset="-122"/>
                <a:ea typeface="宋体" panose="02010600030101010101" pitchFamily="2" charset="-122"/>
              </a:rPr>
              <a:t>∑</a:t>
            </a:r>
            <a:r>
              <a:rPr lang="en-US" altLang="zh-CN" b="1" baseline="3000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a:t>
            </a:r>
            <a:r>
              <a:rPr lang="zh-CN" altLang="en-US" b="1">
                <a:latin typeface="宋体" panose="02010600030101010101" pitchFamily="2" charset="-122"/>
                <a:ea typeface="宋体" panose="02010600030101010101" pitchFamily="2" charset="-122"/>
              </a:rPr>
              <a:t>，则</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1</a:t>
            </a:r>
            <a:r>
              <a:rPr lang="en-US" altLang="zh-CN" b="1">
                <a:latin typeface="Times New Roman" panose="02020603050405020304" charset="0"/>
                <a:ea typeface="宋体" panose="02010600030101010101" pitchFamily="2" charset="-122"/>
              </a:rPr>
              <a:t>/L</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也是</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RL </a:t>
            </a:r>
            <a:r>
              <a:rPr lang="zh-CN" altLang="en-US" b="1">
                <a:latin typeface="宋体" panose="02010600030101010101" pitchFamily="2" charset="-122"/>
                <a:ea typeface="宋体" panose="02010600030101010101" pitchFamily="2" charset="-122"/>
              </a:rPr>
              <a:t>。</a:t>
            </a:r>
            <a:r>
              <a:rPr lang="zh-CN" altLang="en-US" b="1">
                <a:ea typeface="宋体" panose="02010600030101010101" pitchFamily="2" charset="-122"/>
              </a:rPr>
              <a:t> </a:t>
            </a: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91</a:t>
            </a:fld>
            <a:endParaRPr lang="zh-CN"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标题 539649"/>
          <p:cNvSpPr>
            <a:spLocks noGrp="1"/>
          </p:cNvSpPr>
          <p:nvPr>
            <p:ph type="title"/>
          </p:nvPr>
        </p:nvSpPr>
        <p:spPr/>
        <p:txBody>
          <a:bodyPr anchor="ctr"/>
          <a:lstStyle/>
          <a:p>
            <a:r>
              <a:rPr lang="en-US" altLang="zh-CN" b="1" dirty="0">
                <a:ea typeface="黑体" panose="02010609060101010101" pitchFamily="2" charset="-122"/>
              </a:rPr>
              <a:t>5.5 </a:t>
            </a:r>
            <a:r>
              <a:rPr lang="zh-CN" altLang="en-US" b="1" dirty="0">
                <a:ea typeface="黑体" panose="02010609060101010101" pitchFamily="2" charset="-122"/>
              </a:rPr>
              <a:t>小结</a:t>
            </a:r>
            <a:endParaRPr lang="zh-CN" altLang="en-US" b="1">
              <a:ea typeface="黑体" panose="02010609060101010101" pitchFamily="2" charset="-122"/>
            </a:endParaRPr>
          </a:p>
        </p:txBody>
      </p:sp>
      <p:sp>
        <p:nvSpPr>
          <p:cNvPr id="539651" name="文本占位符 539650"/>
          <p:cNvSpPr>
            <a:spLocks noGrp="1"/>
          </p:cNvSpPr>
          <p:nvPr>
            <p:ph type="body" idx="1"/>
          </p:nvPr>
        </p:nvSpPr>
        <p:spPr/>
        <p:txBody>
          <a:bodyPr/>
          <a:lstStyle/>
          <a:p>
            <a:pPr algn="just">
              <a:spcBef>
                <a:spcPct val="60000"/>
              </a:spcBef>
              <a:buNone/>
            </a:pPr>
            <a:r>
              <a:rPr lang="en-US" altLang="zh-CN" b="1" dirty="0">
                <a:latin typeface="宋体" panose="02010600030101010101" pitchFamily="2" charset="-122"/>
                <a:ea typeface="宋体" panose="02010600030101010101" pitchFamily="2" charset="-122"/>
              </a:rPr>
              <a:t>⑷ </a:t>
            </a:r>
            <a:r>
              <a:rPr lang="zh-CN" altLang="en-US" b="1" dirty="0">
                <a:latin typeface="宋体" panose="02010600030101010101" pitchFamily="2" charset="-122"/>
                <a:ea typeface="宋体" panose="02010600030101010101" pitchFamily="2" charset="-122"/>
              </a:rPr>
              <a:t>如果</a:t>
            </a:r>
            <a:r>
              <a:rPr lang="en-US" altLang="zh-CN" b="1">
                <a:latin typeface="Times New Roman" panose="02020603050405020304" charset="0"/>
                <a:ea typeface="宋体" panose="02010600030101010101" pitchFamily="2" charset="-122"/>
              </a:rPr>
              <a:t>L</a:t>
            </a:r>
            <a:r>
              <a:rPr lang="zh-CN" altLang="en-US" b="1">
                <a:latin typeface="宋体" panose="02010600030101010101" pitchFamily="2" charset="-122"/>
                <a:ea typeface="宋体" panose="02010600030101010101" pitchFamily="2" charset="-122"/>
              </a:rPr>
              <a:t>是</a:t>
            </a:r>
            <a:r>
              <a:rPr lang="en-US" altLang="zh-CN" b="1">
                <a:latin typeface="Times New Roman" panose="02020603050405020304" charset="0"/>
                <a:ea typeface="宋体" panose="02010600030101010101" pitchFamily="2" charset="-122"/>
              </a:rPr>
              <a:t>RL</a:t>
            </a:r>
            <a:r>
              <a:rPr lang="zh-CN" altLang="en-US" b="1" dirty="0">
                <a:latin typeface="宋体" panose="02010600030101010101" pitchFamily="2" charset="-122"/>
                <a:ea typeface="宋体" panose="02010600030101010101" pitchFamily="2" charset="-122"/>
              </a:rPr>
              <a:t>，则根据</a:t>
            </a:r>
            <a:r>
              <a:rPr lang="en-US" altLang="zh-CN" b="1">
                <a:latin typeface="Times New Roman" panose="02020603050405020304" charset="0"/>
                <a:ea typeface="宋体" panose="02010600030101010101" pitchFamily="2" charset="-122"/>
              </a:rPr>
              <a:t>R</a:t>
            </a:r>
            <a:r>
              <a:rPr lang="en-US" altLang="zh-CN" b="1" baseline="-30000">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确定的</a:t>
            </a:r>
            <a:r>
              <a:rPr lang="en-US" altLang="zh-CN" b="1" dirty="0">
                <a:latin typeface="宋体" panose="02010600030101010101" pitchFamily="2" charset="-122"/>
                <a:ea typeface="宋体" panose="02010600030101010101" pitchFamily="2" charset="-122"/>
              </a:rPr>
              <a:t>∑</a:t>
            </a:r>
            <a:r>
              <a:rPr lang="en-US" altLang="zh-CN" b="1" baseline="30000" dirty="0">
                <a:latin typeface="Times New Roman" panose="02020603050405020304" charset="0"/>
                <a:ea typeface="宋体" panose="02010600030101010101" pitchFamily="2" charset="-122"/>
              </a:rPr>
              <a:t>*</a:t>
            </a:r>
            <a:r>
              <a:rPr lang="zh-CN" altLang="en-US" b="1" dirty="0">
                <a:latin typeface="宋体" panose="02010600030101010101" pitchFamily="2" charset="-122"/>
                <a:ea typeface="宋体" panose="02010600030101010101" pitchFamily="2" charset="-122"/>
              </a:rPr>
              <a:t>的等价类可以构造出接受</a:t>
            </a:r>
            <a:r>
              <a:rPr lang="en-US" altLang="zh-CN" b="1">
                <a:latin typeface="Times New Roman" panose="02020603050405020304" charset="0"/>
                <a:ea typeface="宋体" panose="02010600030101010101" pitchFamily="2" charset="-122"/>
              </a:rPr>
              <a:t>L</a:t>
            </a:r>
            <a:r>
              <a:rPr lang="zh-CN" altLang="en-US" b="1" dirty="0">
                <a:latin typeface="宋体" panose="02010600030101010101" pitchFamily="2" charset="-122"/>
                <a:ea typeface="宋体" panose="02010600030101010101" pitchFamily="2" charset="-122"/>
              </a:rPr>
              <a:t>的最小</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。更方便的方法是通过确定给定</a:t>
            </a:r>
            <a:r>
              <a:rPr lang="en-US" altLang="zh-CN" b="1">
                <a:latin typeface="Times New Roman" panose="02020603050405020304" charset="0"/>
                <a:ea typeface="宋体" panose="02010600030101010101" pitchFamily="2" charset="-122"/>
              </a:rPr>
              <a:t>DFA</a:t>
            </a:r>
            <a:r>
              <a:rPr lang="zh-CN" altLang="en-US" b="1" dirty="0">
                <a:latin typeface="宋体" panose="02010600030101010101" pitchFamily="2" charset="-122"/>
                <a:ea typeface="宋体" panose="02010600030101010101" pitchFamily="2" charset="-122"/>
              </a:rPr>
              <a:t>状态的可区分性构造出等价的最小</a:t>
            </a:r>
            <a:r>
              <a:rPr lang="en-US" altLang="zh-CN" b="1">
                <a:latin typeface="Times New Roman" panose="02020603050405020304" charset="0"/>
                <a:ea typeface="宋体" panose="02010600030101010101" pitchFamily="2" charset="-122"/>
              </a:rPr>
              <a:t>DFA</a:t>
            </a:r>
            <a:r>
              <a:rPr lang="zh-CN" altLang="en-US" b="1">
                <a:latin typeface="宋体" panose="02010600030101010101" pitchFamily="2" charset="-122"/>
                <a:ea typeface="宋体" panose="02010600030101010101" pitchFamily="2" charset="-122"/>
              </a:rPr>
              <a:t>。</a:t>
            </a:r>
          </a:p>
          <a:p>
            <a:pPr algn="just">
              <a:spcBef>
                <a:spcPct val="60000"/>
              </a:spcBef>
              <a:buNone/>
            </a:pPr>
            <a:r>
              <a:rPr lang="en-US" altLang="zh-CN" b="1" dirty="0">
                <a:latin typeface="宋体" panose="02010600030101010101" pitchFamily="2" charset="-122"/>
                <a:ea typeface="宋体" panose="02010600030101010101" pitchFamily="2" charset="-122"/>
              </a:rPr>
              <a:t>⑸ </a:t>
            </a:r>
            <a:r>
              <a:rPr lang="zh-CN" altLang="en-US" b="1" dirty="0">
                <a:latin typeface="宋体" panose="02010600030101010101" pitchFamily="2" charset="-122"/>
                <a:ea typeface="宋体" panose="02010600030101010101" pitchFamily="2" charset="-122"/>
              </a:rPr>
              <a:t>存在判定</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是非空、</a:t>
            </a:r>
            <a:r>
              <a:rPr lang="en-US" altLang="zh-CN" b="1">
                <a:latin typeface="Times New Roman" panose="02020603050405020304" charset="0"/>
                <a:ea typeface="宋体" panose="02010600030101010101" pitchFamily="2" charset="-122"/>
              </a:rPr>
              <a:t>M</a:t>
            </a:r>
            <a:r>
              <a:rPr lang="en-US" altLang="zh-CN" b="1" baseline="-30000">
                <a:latin typeface="Times New Roman" panose="02020603050405020304" charset="0"/>
                <a:ea typeface="宋体" panose="02010600030101010101" pitchFamily="2" charset="-122"/>
              </a:rPr>
              <a:t>1</a:t>
            </a:r>
            <a:r>
              <a:rPr lang="zh-CN" altLang="en-US" b="1" dirty="0">
                <a:latin typeface="宋体" panose="02010600030101010101" pitchFamily="2" charset="-122"/>
                <a:ea typeface="宋体" panose="02010600030101010101" pitchFamily="2" charset="-122"/>
              </a:rPr>
              <a:t>与</a:t>
            </a:r>
            <a:r>
              <a:rPr lang="zh-CN" altLang="en-US" b="1" dirty="0">
                <a:latin typeface="Times New Roman" panose="02020603050405020304" charset="0"/>
                <a:ea typeface="宋体" panose="02010600030101010101" pitchFamily="2" charset="-122"/>
              </a:rPr>
              <a:t> </a:t>
            </a:r>
            <a:r>
              <a:rPr lang="en-US" altLang="zh-CN" b="1">
                <a:latin typeface="Times New Roman" panose="02020603050405020304" charset="0"/>
                <a:ea typeface="宋体" panose="02010600030101010101" pitchFamily="2" charset="-122"/>
              </a:rPr>
              <a:t>M</a:t>
            </a:r>
            <a:r>
              <a:rPr lang="en-US" altLang="zh-CN" b="1" baseline="-30000">
                <a:latin typeface="Times New Roman" panose="02020603050405020304" charset="0"/>
                <a:ea typeface="宋体" panose="02010600030101010101" pitchFamily="2" charset="-122"/>
              </a:rPr>
              <a:t>2</a:t>
            </a:r>
            <a:r>
              <a:rPr lang="zh-CN" altLang="en-US" b="1" dirty="0">
                <a:latin typeface="宋体" panose="02010600030101010101" pitchFamily="2" charset="-122"/>
                <a:ea typeface="宋体" panose="02010600030101010101" pitchFamily="2" charset="-122"/>
              </a:rPr>
              <a:t>是否等价、</a:t>
            </a:r>
            <a:r>
              <a:rPr lang="en-US" altLang="zh-CN" b="1">
                <a:latin typeface="Times New Roman" panose="02020603050405020304" charset="0"/>
                <a:ea typeface="宋体" panose="02010600030101010101" pitchFamily="2" charset="-122"/>
              </a:rPr>
              <a:t>L(M)</a:t>
            </a:r>
            <a:r>
              <a:rPr lang="zh-CN" altLang="en-US" b="1" dirty="0">
                <a:latin typeface="宋体" panose="02010600030101010101" pitchFamily="2" charset="-122"/>
                <a:ea typeface="宋体" panose="02010600030101010101" pitchFamily="2" charset="-122"/>
              </a:rPr>
              <a:t>是否无穷、</a:t>
            </a:r>
            <a:r>
              <a:rPr lang="en-US" altLang="zh-CN" b="1">
                <a:latin typeface="Times New Roman" panose="02020603050405020304" charset="0"/>
                <a:ea typeface="宋体" panose="02010600030101010101" pitchFamily="2" charset="-122"/>
              </a:rPr>
              <a:t>x</a:t>
            </a:r>
            <a:r>
              <a:rPr lang="zh-CN" altLang="en-US" b="1" dirty="0">
                <a:latin typeface="宋体" panose="02010600030101010101" pitchFamily="2" charset="-122"/>
                <a:ea typeface="宋体" panose="02010600030101010101" pitchFamily="2" charset="-122"/>
              </a:rPr>
              <a:t>是不是</a:t>
            </a:r>
            <a:r>
              <a:rPr lang="en-US" altLang="zh-CN" b="1">
                <a:latin typeface="Times New Roman" panose="02020603050405020304" charset="0"/>
                <a:ea typeface="宋体" panose="02010600030101010101" pitchFamily="2" charset="-122"/>
              </a:rPr>
              <a:t>RL L</a:t>
            </a:r>
            <a:r>
              <a:rPr lang="zh-CN" altLang="en-US" b="1" dirty="0">
                <a:latin typeface="宋体" panose="02010600030101010101" pitchFamily="2" charset="-122"/>
                <a:ea typeface="宋体" panose="02010600030101010101" pitchFamily="2" charset="-122"/>
              </a:rPr>
              <a:t>的句子的算法。</a:t>
            </a:r>
            <a:r>
              <a:rPr lang="zh-CN" altLang="en-US" b="1" dirty="0">
                <a:ea typeface="宋体" panose="02010600030101010101" pitchFamily="2" charset="-122"/>
              </a:rPr>
              <a:t> </a:t>
            </a:r>
            <a:endParaRPr lang="zh-CN" altLang="en-US" b="1">
              <a:ea typeface="宋体" panose="02010600030101010101" pitchFamily="2" charset="-122"/>
            </a:endParaRPr>
          </a:p>
        </p:txBody>
      </p:sp>
      <p:sp>
        <p:nvSpPr>
          <p:cNvPr id="2" name="日期占位符 1"/>
          <p:cNvSpPr>
            <a:spLocks noGrp="1"/>
          </p:cNvSpPr>
          <p:nvPr>
            <p:ph type="dt" sz="half" idx="10"/>
          </p:nvPr>
        </p:nvSpPr>
        <p:spPr/>
        <p:txBody>
          <a:bodyPr/>
          <a:lstStyle/>
          <a:p>
            <a:pPr lvl="0">
              <a:buClr>
                <a:srgbClr val="000000"/>
              </a:buClr>
            </a:pPr>
            <a:fld id="{BB962C8B-B14F-4D97-AF65-F5344CB8AC3E}" type="datetime1">
              <a:rPr lang="zh-CN" altLang="en-US" dirty="0"/>
              <a:pPr lvl="0">
                <a:buClr>
                  <a:srgbClr val="000000"/>
                </a:buClr>
              </a:pPr>
              <a:t>2019/6/11</a:t>
            </a:fld>
            <a:endParaRPr lang="zh-CN" altLang="en-US" dirty="0"/>
          </a:p>
        </p:txBody>
      </p:sp>
      <p:sp>
        <p:nvSpPr>
          <p:cNvPr id="3" name="灯片编号占位符 2"/>
          <p:cNvSpPr>
            <a:spLocks noGrp="1"/>
          </p:cNvSpPr>
          <p:nvPr>
            <p:ph type="sldNum" sz="quarter" idx="12"/>
          </p:nvPr>
        </p:nvSpPr>
        <p:spPr/>
        <p:txBody>
          <a:bodyPr/>
          <a:lstStyle/>
          <a:p>
            <a:pPr lvl="0">
              <a:buClr>
                <a:srgbClr val="000000"/>
              </a:buClr>
            </a:pPr>
            <a:fld id="{9A0DB2DC-4C9A-4742-B13C-FB6460FD3503}" type="slidenum">
              <a:rPr lang="en-US" altLang="zh-CN" dirty="0"/>
              <a:pPr lvl="0">
                <a:buClr>
                  <a:srgbClr val="000000"/>
                </a:buClr>
              </a:pPr>
              <a:t>92</a:t>
            </a:fld>
            <a:endParaRPr lang="zh-CN" dirty="0"/>
          </a:p>
        </p:txBody>
      </p:sp>
    </p:spTree>
  </p:cSld>
  <p:clrMapOvr>
    <a:masterClrMapping/>
  </p:clrMapOvr>
</p:sld>
</file>

<file path=ppt/theme/theme1.xml><?xml version="1.0" encoding="utf-8"?>
<a:theme xmlns:a="http://schemas.openxmlformats.org/drawingml/2006/main" name="人工神经网络1">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D:\神经网\人工神经网络1.ppt</Template>
  <TotalTime>8</TotalTime>
  <Words>6379</Words>
  <Application>Microsoft Office PowerPoint</Application>
  <PresentationFormat>全屏显示(4:3)</PresentationFormat>
  <Paragraphs>842</Paragraphs>
  <Slides>92</Slides>
  <Notes>5</Notes>
  <HiddenSlides>0</HiddenSlides>
  <MMClips>0</MMClips>
  <ScaleCrop>false</ScaleCrop>
  <HeadingPairs>
    <vt:vector size="6" baseType="variant">
      <vt:variant>
        <vt:lpstr>主题</vt:lpstr>
      </vt:variant>
      <vt:variant>
        <vt:i4>1</vt:i4>
      </vt:variant>
      <vt:variant>
        <vt:lpstr>嵌入 OLE 服务器</vt:lpstr>
      </vt:variant>
      <vt:variant>
        <vt:i4>0</vt:i4>
      </vt:variant>
      <vt:variant>
        <vt:lpstr>幻灯片标题</vt:lpstr>
      </vt:variant>
      <vt:variant>
        <vt:i4>92</vt:i4>
      </vt:variant>
    </vt:vector>
  </HeadingPairs>
  <TitlesOfParts>
    <vt:vector size="93" baseType="lpstr">
      <vt:lpstr>人工神经网络1</vt:lpstr>
      <vt:lpstr>5.2 RL的封闭性 </vt:lpstr>
      <vt:lpstr>5.2 RL的封闭性 </vt:lpstr>
      <vt:lpstr>并运算封闭性</vt:lpstr>
      <vt:lpstr>乘积、闭包运算的封闭性</vt:lpstr>
      <vt:lpstr>差运算封闭性</vt:lpstr>
      <vt:lpstr>Example: Product DFA for Difference</vt:lpstr>
      <vt:lpstr>5.2 RL的封闭性 </vt:lpstr>
      <vt:lpstr>补运算的封闭性</vt:lpstr>
      <vt:lpstr>5.2 RL的封闭性 </vt:lpstr>
      <vt:lpstr>练习</vt:lpstr>
      <vt:lpstr>5.2 RL的封闭性 </vt:lpstr>
      <vt:lpstr>5.2 RL的封闭性 </vt:lpstr>
      <vt:lpstr>5.2 RL的封闭性 </vt:lpstr>
      <vt:lpstr>5.2 RL的封闭性 </vt:lpstr>
      <vt:lpstr>5.2 RL的封闭性 </vt:lpstr>
      <vt:lpstr>5.2 RL的封闭性 </vt:lpstr>
      <vt:lpstr>5.2 RL的封闭性 </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5.2 RL的封闭性</vt:lpstr>
      <vt:lpstr>5.3 Myhill-Nerode 定理与DFA的极小化</vt:lpstr>
      <vt:lpstr>5.3.1 Myhill-Nerode 定理 </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5.3.1 Myhill-Nerode 定理</vt:lpstr>
      <vt:lpstr>5.3.2 DFA的极小化 </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5.3.2 DFA的极小化</vt:lpstr>
      <vt:lpstr>5.5 小结 </vt:lpstr>
      <vt:lpstr>5.5 小结</vt:lpstr>
      <vt:lpstr>5.5 小结</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人工神经网络  Artificial Neural Networks</dc:title>
  <dc:creator>jiangzl</dc:creator>
  <cp:lastModifiedBy>Administrator</cp:lastModifiedBy>
  <cp:revision>56</cp:revision>
  <dcterms:created xsi:type="dcterms:W3CDTF">2003-03-23T06:01:00Z</dcterms:created>
  <dcterms:modified xsi:type="dcterms:W3CDTF">2019-06-11T03:12:51Z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2052-10.1.0.6065</vt:lpwstr>
  </property>
</Properties>
</file>