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59" r:id="rId3"/>
    <p:sldId id="376" r:id="rId4"/>
    <p:sldId id="325" r:id="rId5"/>
    <p:sldId id="386" r:id="rId6"/>
    <p:sldId id="387" r:id="rId7"/>
    <p:sldId id="388" r:id="rId8"/>
    <p:sldId id="389" r:id="rId9"/>
    <p:sldId id="361" r:id="rId10"/>
    <p:sldId id="365" r:id="rId11"/>
    <p:sldId id="368" r:id="rId12"/>
    <p:sldId id="260" r:id="rId13"/>
    <p:sldId id="371" r:id="rId14"/>
    <p:sldId id="265" r:id="rId15"/>
    <p:sldId id="377" r:id="rId16"/>
    <p:sldId id="378" r:id="rId17"/>
    <p:sldId id="379" r:id="rId18"/>
    <p:sldId id="380" r:id="rId19"/>
    <p:sldId id="381" r:id="rId20"/>
    <p:sldId id="284" r:id="rId21"/>
    <p:sldId id="293" r:id="rId22"/>
    <p:sldId id="383" r:id="rId23"/>
    <p:sldId id="384" r:id="rId24"/>
    <p:sldId id="385" r:id="rId25"/>
    <p:sldId id="296" r:id="rId26"/>
    <p:sldId id="298" r:id="rId27"/>
    <p:sldId id="301" r:id="rId28"/>
    <p:sldId id="302" r:id="rId29"/>
    <p:sldId id="305" r:id="rId30"/>
    <p:sldId id="307" r:id="rId31"/>
    <p:sldId id="310" r:id="rId32"/>
    <p:sldId id="31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74783" autoAdjust="0"/>
  </p:normalViewPr>
  <p:slideViewPr>
    <p:cSldViewPr snapToGrid="0">
      <p:cViewPr varScale="1">
        <p:scale>
          <a:sx n="55" d="100"/>
          <a:sy n="55" d="100"/>
        </p:scale>
        <p:origin x="-180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84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636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522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909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88434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2033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5" r:id="rId13"/>
    <p:sldLayoutId id="214748373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关系数据库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</a:t>
            </a:r>
            <a:r>
              <a:rPr lang="zh-CN" altLang="en-US" dirty="0" smtClean="0"/>
              <a:t>：</a:t>
            </a:r>
            <a:r>
              <a:rPr lang="zh-CN" altLang="en-US" dirty="0" smtClean="0"/>
              <a:t>马里佳、</a:t>
            </a:r>
            <a:r>
              <a:rPr lang="zh-CN" altLang="en-US" dirty="0" smtClean="0"/>
              <a:t>张小燕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ljma1990@szu.edu.cn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046" name="Group 1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41850836"/>
              </p:ext>
            </p:extLst>
          </p:nvPr>
        </p:nvGraphicFramePr>
        <p:xfrm>
          <a:off x="1116013" y="1752600"/>
          <a:ext cx="6985000" cy="4358640"/>
        </p:xfrm>
        <a:graphic>
          <a:graphicData uri="http://schemas.openxmlformats.org/drawingml/2006/table">
            <a:tbl>
              <a:tblPr/>
              <a:tblGrid>
                <a:gridCol w="3278262"/>
                <a:gridCol w="3706738"/>
              </a:tblGrid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一般表格的术语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关系模式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表头（表格的描述）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Relation</a:t>
                      </a:r>
                      <a:r>
                        <a:rPr lang="zh-CN" altLang="en-US" sz="2400" dirty="0" smtClean="0"/>
                        <a:t>）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（一张）二维表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元组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Tuple</a:t>
                      </a:r>
                      <a:r>
                        <a:rPr lang="zh-CN" altLang="en-US" sz="2400" dirty="0" smtClean="0"/>
                        <a:t>）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记录或行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</a:t>
                      </a:r>
                      <a:r>
                        <a:rPr lang="zh-CN" altLang="en-US" sz="2400" dirty="0" smtClean="0"/>
                        <a:t>（</a:t>
                      </a:r>
                      <a:r>
                        <a:rPr lang="en-US" altLang="zh-CN" sz="2400" dirty="0" smtClean="0"/>
                        <a:t>Attribute</a:t>
                      </a:r>
                      <a:r>
                        <a:rPr lang="zh-CN" altLang="en-US" sz="2400" dirty="0" smtClean="0"/>
                        <a:t>）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属性值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分量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一条记录中的一个列值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非规范关系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表中有表（大表中嵌有小表）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86" name="Text Box 167"/>
          <p:cNvSpPr txBox="1">
            <a:spLocks noChangeArrowheads="1"/>
          </p:cNvSpPr>
          <p:nvPr/>
        </p:nvSpPr>
        <p:spPr bwMode="auto">
          <a:xfrm>
            <a:off x="571029" y="1261119"/>
            <a:ext cx="4188967" cy="49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indent="-228600" algn="just">
              <a:lnSpc>
                <a:spcPct val="130000"/>
              </a:lnSpc>
              <a:spcBef>
                <a:spcPts val="1000"/>
              </a:spcBef>
              <a:buSzTx/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+mn-lt"/>
                <a:ea typeface="+mn-ea"/>
              </a:rPr>
              <a:t>关系模型的数据结构术语对比 </a:t>
            </a: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3638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  </a:t>
            </a:r>
            <a:r>
              <a:rPr lang="zh-CN" altLang="en-US" dirty="0"/>
              <a:t>关系模型的优缺点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</a:pPr>
            <a:r>
              <a:rPr lang="zh-CN" altLang="en-US" dirty="0" smtClean="0"/>
              <a:t>优点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 smtClean="0"/>
              <a:t>建立在严格的数学概念的基础上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 smtClean="0"/>
              <a:t>概念单一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实体和各类联系都用关系来表示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对数据的检索结果也是关系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 smtClean="0"/>
              <a:t>关系模型的存取路径对用户透明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具有更高的数据独立性，更好的安全保密性</a:t>
            </a:r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简化了程序员的工作和数据库开发建立的工作</a:t>
            </a:r>
            <a:endParaRPr lang="en-US" altLang="zh-CN" dirty="0" smtClean="0"/>
          </a:p>
          <a:p>
            <a:pPr lvl="1" algn="just">
              <a:lnSpc>
                <a:spcPct val="160000"/>
              </a:lnSpc>
            </a:pPr>
            <a:r>
              <a:rPr lang="zh-CN" altLang="en-US" dirty="0"/>
              <a:t>缺点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存取路径对用户透明，查询效率往往不如格式化数据模型</a:t>
            </a:r>
          </a:p>
          <a:p>
            <a:pPr lvl="2" algn="just">
              <a:lnSpc>
                <a:spcPct val="160000"/>
              </a:lnSpc>
            </a:pPr>
            <a:r>
              <a:rPr lang="zh-CN" altLang="en-US" dirty="0"/>
              <a:t>为提高性能，必须对用户的查询请求进行优化，增加了开发数据库管理系统的难度</a:t>
            </a:r>
            <a:endParaRPr lang="zh-CN" altLang="en-US" sz="1600" dirty="0"/>
          </a:p>
          <a:p>
            <a:pPr lvl="3" algn="just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>
          <a:xfrm>
            <a:off x="8001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14919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686800" cy="48545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/>
              <a:t>提出关系模型的是美国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IBM</a:t>
            </a:r>
            <a:r>
              <a:rPr lang="zh-CN" altLang="en-US" sz="2400" dirty="0" smtClean="0"/>
              <a:t>公司的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E.F.Codd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1970</a:t>
            </a:r>
            <a:r>
              <a:rPr lang="zh-CN" altLang="en-US" dirty="0" smtClean="0"/>
              <a:t>年提出关系数据模型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E.F.Codd</a:t>
            </a:r>
            <a:r>
              <a:rPr lang="en-US" altLang="zh-CN" sz="2400" dirty="0" smtClean="0"/>
              <a:t>, “A Relational Model of Data for Large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Shared Data Banks”, 《Communication of the </a:t>
            </a:r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ACM》,1970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之后，提出了关系代数和关系演算的概念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1972</a:t>
            </a:r>
            <a:r>
              <a:rPr lang="zh-CN" altLang="en-US" dirty="0" smtClean="0"/>
              <a:t>年提出了关系的第一、第二、第三范式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1974</a:t>
            </a:r>
            <a:r>
              <a:rPr lang="zh-CN" altLang="en-US" dirty="0" smtClean="0"/>
              <a:t>年提出了关系的</a:t>
            </a:r>
            <a:r>
              <a:rPr lang="en-US" altLang="zh-CN" dirty="0" smtClean="0">
                <a:latin typeface="Times New Roman" panose="02020603050405020304" pitchFamily="18" charset="0"/>
              </a:rPr>
              <a:t>BC</a:t>
            </a:r>
            <a:r>
              <a:rPr lang="zh-CN" altLang="en-US" dirty="0" smtClean="0"/>
              <a:t>范式</a:t>
            </a:r>
          </a:p>
        </p:txBody>
      </p:sp>
    </p:spTree>
    <p:extLst>
      <p:ext uri="{BB962C8B-B14F-4D97-AF65-F5344CB8AC3E}">
        <p14:creationId xmlns:p14="http://schemas.microsoft.com/office/powerpoint/2010/main" xmlns="" val="33168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databas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827962" cy="4152900"/>
          </a:xfrm>
          <a:noFill/>
        </p:spPr>
      </p:pic>
      <p:sp>
        <p:nvSpPr>
          <p:cNvPr id="2" name="矩形 1"/>
          <p:cNvSpPr/>
          <p:nvPr/>
        </p:nvSpPr>
        <p:spPr>
          <a:xfrm>
            <a:off x="542896" y="1325563"/>
            <a:ext cx="4572000" cy="5554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algn="just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400" dirty="0"/>
              <a:t>关系数据库包含很多关系表格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</a:p>
        </p:txBody>
      </p:sp>
    </p:spTree>
    <p:extLst>
      <p:ext uri="{BB962C8B-B14F-4D97-AF65-F5344CB8AC3E}">
        <p14:creationId xmlns:p14="http://schemas.microsoft.com/office/powerpoint/2010/main" xmlns="" val="16555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个重点概念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（</a:t>
            </a:r>
            <a:r>
              <a:rPr lang="en-US" altLang="zh-CN" dirty="0"/>
              <a:t>Domain</a:t>
            </a:r>
            <a:r>
              <a:rPr lang="zh-CN" altLang="en-US" dirty="0"/>
              <a:t>）</a:t>
            </a:r>
            <a:r>
              <a:rPr lang="zh-CN" altLang="en-US" dirty="0" smtClean="0"/>
              <a:t>是一组具有相同数据类型的值的集合。例</a:t>
            </a:r>
            <a:r>
              <a:rPr lang="en-US" altLang="zh-CN" dirty="0" smtClean="0"/>
              <a:t>: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整数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实数</a:t>
            </a:r>
          </a:p>
          <a:p>
            <a:pPr lvl="3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介于某个取值范围的整数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zh-CN" altLang="en-US" sz="2200" dirty="0" smtClean="0"/>
              <a:t>指定长度的字符串集合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{‘</a:t>
            </a:r>
            <a:r>
              <a:rPr lang="zh-CN" altLang="en-US" sz="2200" dirty="0" smtClean="0"/>
              <a:t>男’，‘女’</a:t>
            </a:r>
            <a:r>
              <a:rPr lang="en-US" altLang="zh-CN" sz="2200" dirty="0" smtClean="0"/>
              <a:t>}</a:t>
            </a:r>
          </a:p>
          <a:p>
            <a:pPr lvl="3" algn="just">
              <a:lnSpc>
                <a:spcPct val="16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200" dirty="0" smtClean="0"/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xmlns="" val="39444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个重点概念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 smtClean="0"/>
              <a:t>候选</a:t>
            </a:r>
            <a:r>
              <a:rPr lang="zh-CN" altLang="en-US" dirty="0"/>
              <a:t>码（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    若关系中的某一属性组的值能唯一地标识一个元组，则称该属性组为候选</a:t>
            </a:r>
            <a:r>
              <a:rPr lang="zh-CN" altLang="en-US" dirty="0" smtClean="0"/>
              <a:t>码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96785" y="3593851"/>
            <a:ext cx="7215448" cy="2613023"/>
            <a:chOff x="1296785" y="3593851"/>
            <a:chExt cx="7215448" cy="2613023"/>
          </a:xfrm>
        </p:grpSpPr>
        <p:sp>
          <p:nvSpPr>
            <p:cNvPr id="2" name="矩形 1"/>
            <p:cNvSpPr/>
            <p:nvPr/>
          </p:nvSpPr>
          <p:spPr>
            <a:xfrm>
              <a:off x="1296785" y="3593851"/>
              <a:ext cx="7215448" cy="2613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Example: Find all possible candidate keys for the following relation based on its current tuples</a:t>
              </a:r>
              <a:r>
                <a:rPr lang="en-US" altLang="zh-CN" b="1" dirty="0" smtClean="0"/>
                <a:t>.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None/>
              </a:pPr>
              <a:endParaRPr lang="en-US" altLang="zh-CN" b="1" dirty="0"/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 A       B       C       D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a1      b1      c1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a1      b2      c2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a2      b2      c1      d1</a:t>
              </a: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        a2      b1      c2      d1</a:t>
              </a:r>
            </a:p>
            <a:p>
              <a:pPr>
                <a:lnSpc>
                  <a:spcPct val="130000"/>
                </a:lnSpc>
                <a:buFont typeface="Wingdings" panose="05000000000000000000" pitchFamily="2" charset="2"/>
                <a:buNone/>
              </a:pPr>
              <a:endParaRPr lang="en-US" altLang="zh-CN" b="1" dirty="0" smtClean="0"/>
            </a:p>
          </p:txBody>
        </p:sp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377439" y="4529744"/>
              <a:ext cx="2028306" cy="1295400"/>
              <a:chOff x="0" y="0"/>
              <a:chExt cx="2496" cy="1632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6" cy="16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0" y="672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0" y="1008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0" y="1344"/>
                <a:ext cx="24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24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248" y="0"/>
                <a:ext cx="2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96785" y="6078970"/>
            <a:ext cx="290964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Answer: {A, B}, {A, C}, {B, C}.</a:t>
            </a:r>
          </a:p>
        </p:txBody>
      </p:sp>
    </p:spTree>
    <p:extLst>
      <p:ext uri="{BB962C8B-B14F-4D97-AF65-F5344CB8AC3E}">
        <p14:creationId xmlns:p14="http://schemas.microsoft.com/office/powerpoint/2010/main" xmlns="" val="40148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个重点概念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主码</a:t>
            </a:r>
          </a:p>
          <a:p>
            <a:pPr lvl="2">
              <a:lnSpc>
                <a:spcPct val="130000"/>
              </a:lnSpc>
            </a:pPr>
            <a:r>
              <a:rPr lang="zh-CN" altLang="en-US" dirty="0"/>
              <a:t>若一个关系有多个候选码，则选定其中一个为</a:t>
            </a:r>
            <a:r>
              <a:rPr lang="zh-CN" altLang="en-US" dirty="0">
                <a:ea typeface="黑体" panose="02010609060101010101" pitchFamily="49" charset="-122"/>
              </a:rPr>
              <a:t>主码</a:t>
            </a:r>
            <a:r>
              <a:rPr lang="zh-CN" altLang="en-US" dirty="0"/>
              <a:t>（</a:t>
            </a:r>
            <a:r>
              <a:rPr lang="en-US" altLang="zh-CN" dirty="0"/>
              <a:t>Primary key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每个关系的</a:t>
            </a:r>
            <a:r>
              <a:rPr lang="zh-CN" altLang="en-US" dirty="0" smtClean="0"/>
              <a:t>主码在</a:t>
            </a:r>
            <a:r>
              <a:rPr lang="zh-CN" altLang="en-US" dirty="0"/>
              <a:t>定义关系时被选择和声明。一旦被选中，就无法改变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 smtClean="0"/>
              <a:t>为了</a:t>
            </a:r>
            <a:r>
              <a:rPr lang="zh-CN" altLang="en-US" dirty="0"/>
              <a:t>提高存储效率和查询处理效率，通常</a:t>
            </a:r>
            <a:r>
              <a:rPr lang="zh-CN" altLang="en-US" dirty="0" smtClean="0"/>
              <a:t>选择属性</a:t>
            </a:r>
            <a:r>
              <a:rPr lang="zh-CN" altLang="en-US" dirty="0"/>
              <a:t>数最少的候选</a:t>
            </a:r>
            <a:r>
              <a:rPr lang="zh-CN" altLang="en-US" dirty="0" smtClean="0"/>
              <a:t>键为主码。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定义</a:t>
            </a:r>
            <a:r>
              <a:rPr lang="zh-CN" altLang="en-US" dirty="0" smtClean="0"/>
              <a:t>了</a:t>
            </a:r>
            <a:r>
              <a:rPr lang="zh-CN" altLang="en-US" dirty="0"/>
              <a:t>主码</a:t>
            </a:r>
            <a:r>
              <a:rPr lang="zh-CN" altLang="en-US" dirty="0" smtClean="0"/>
              <a:t>后</a:t>
            </a:r>
            <a:r>
              <a:rPr lang="zh-CN" altLang="en-US" dirty="0"/>
              <a:t>，当插入新元组时，只需要</a:t>
            </a:r>
            <a:r>
              <a:rPr lang="zh-CN" altLang="en-US" dirty="0" smtClean="0"/>
              <a:t>检查</a:t>
            </a:r>
            <a:r>
              <a:rPr lang="zh-CN" altLang="en-US" dirty="0"/>
              <a:t>主</a:t>
            </a:r>
            <a:r>
              <a:rPr lang="zh-CN" altLang="en-US" dirty="0" smtClean="0"/>
              <a:t>码属性</a:t>
            </a:r>
            <a:r>
              <a:rPr lang="zh-CN" altLang="en-US" dirty="0"/>
              <a:t>下的值以识别重复</a:t>
            </a:r>
            <a:r>
              <a:rPr lang="zh-CN" altLang="en-US" dirty="0" smtClean="0"/>
              <a:t>项。</a:t>
            </a:r>
            <a:endParaRPr lang="zh-CN" altLang="en-US" dirty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主属性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dirty="0"/>
              <a:t>候选码的诸属性称为主属性（</a:t>
            </a:r>
            <a:r>
              <a:rPr lang="en-US" altLang="zh-CN" dirty="0"/>
              <a:t>Prime attribute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不包含在任何侯选码中的属性称为非主属性（</a:t>
            </a:r>
            <a:r>
              <a:rPr lang="en-US" altLang="zh-CN" dirty="0"/>
              <a:t>Non-Prime attribute</a:t>
            </a:r>
            <a:r>
              <a:rPr lang="zh-CN" altLang="en-US" dirty="0"/>
              <a:t>）或非码属性（</a:t>
            </a:r>
            <a:r>
              <a:rPr lang="en-US" altLang="zh-CN" dirty="0"/>
              <a:t>Non-key attribute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xmlns="" val="416951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 smtClean="0"/>
              <a:t>①列</a:t>
            </a:r>
            <a:r>
              <a:rPr lang="zh-CN" altLang="en-US" dirty="0"/>
              <a:t>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不同</a:t>
            </a:r>
            <a:r>
              <a:rPr lang="zh-CN" altLang="en-US" sz="2200" dirty="0"/>
              <a:t>的属性要给予不同的属性名</a:t>
            </a:r>
          </a:p>
          <a:p>
            <a:pPr lvl="1" algn="just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</a:t>
            </a:r>
            <a:r>
              <a:rPr lang="zh-CN" altLang="en-US" dirty="0" smtClean="0"/>
              <a:t>任意</a:t>
            </a:r>
            <a:r>
              <a:rPr lang="zh-CN" altLang="en-US" dirty="0"/>
              <a:t>两个元组的候选码不能相同</a:t>
            </a:r>
          </a:p>
          <a:p>
            <a:pPr lvl="1" algn="just">
              <a:lnSpc>
                <a:spcPct val="14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61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2.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列的顺序无所谓</a:t>
            </a:r>
            <a:r>
              <a:rPr lang="en-US" altLang="zh-CN" dirty="0"/>
              <a:t>,</a:t>
            </a:r>
            <a:r>
              <a:rPr lang="zh-CN" altLang="en-US" dirty="0"/>
              <a:t>，列的次序可以任意</a:t>
            </a:r>
            <a:r>
              <a:rPr lang="zh-CN" altLang="en-US" dirty="0" smtClean="0"/>
              <a:t>交换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行的顺序无所谓，行的次序可以任意</a:t>
            </a:r>
            <a:r>
              <a:rPr lang="zh-CN" altLang="en-US" dirty="0" smtClean="0"/>
              <a:t>交换</a:t>
            </a:r>
            <a:endParaRPr lang="zh-CN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322915"/>
              </p:ext>
            </p:extLst>
          </p:nvPr>
        </p:nvGraphicFramePr>
        <p:xfrm>
          <a:off x="190500" y="3601244"/>
          <a:ext cx="4105275" cy="2498725"/>
        </p:xfrm>
        <a:graphic>
          <a:graphicData uri="http://schemas.openxmlformats.org/drawingml/2006/table">
            <a:tbl>
              <a:tblPr/>
              <a:tblGrid>
                <a:gridCol w="1025525"/>
                <a:gridCol w="1208087"/>
                <a:gridCol w="754063"/>
                <a:gridCol w="1117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Jones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Patel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2695712"/>
              </p:ext>
            </p:extLst>
          </p:nvPr>
        </p:nvGraphicFramePr>
        <p:xfrm>
          <a:off x="4462463" y="3500438"/>
          <a:ext cx="4681537" cy="2700338"/>
        </p:xfrm>
        <a:graphic>
          <a:graphicData uri="http://schemas.openxmlformats.org/drawingml/2006/table">
            <a:tbl>
              <a:tblPr/>
              <a:tblGrid>
                <a:gridCol w="1150937"/>
                <a:gridCol w="936625"/>
                <a:gridCol w="1296988"/>
                <a:gridCol w="1296987"/>
              </a:tblGrid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group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Patel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beta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Smith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Jones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363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基本关系的性质</a:t>
            </a:r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b="1" dirty="0" smtClean="0"/>
              <a:t>给一个元组</a:t>
            </a:r>
            <a:r>
              <a:rPr lang="en-US" altLang="zh-CN" b="1" dirty="0" smtClean="0"/>
              <a:t>t </a:t>
            </a:r>
            <a:r>
              <a:rPr lang="zh-CN" altLang="en-US" b="1" dirty="0" smtClean="0"/>
              <a:t>和属性</a:t>
            </a:r>
            <a:r>
              <a:rPr lang="en-US" altLang="zh-CN" b="1" dirty="0" smtClean="0"/>
              <a:t> A, </a:t>
            </a:r>
            <a:r>
              <a:rPr lang="zh-CN" altLang="en-US" b="1" dirty="0" smtClean="0"/>
              <a:t>当插入 </a:t>
            </a:r>
            <a:r>
              <a:rPr lang="en-US" altLang="zh-CN" b="1" dirty="0" smtClean="0"/>
              <a:t>t </a:t>
            </a:r>
            <a:r>
              <a:rPr lang="zh-CN" altLang="en-US" b="1" dirty="0" smtClean="0"/>
              <a:t>到关系</a:t>
            </a:r>
            <a:r>
              <a:rPr lang="en-US" altLang="zh-CN" b="1" dirty="0" smtClean="0"/>
              <a:t>R</a:t>
            </a:r>
            <a:r>
              <a:rPr lang="zh-CN" altLang="en-US" b="1" dirty="0" smtClean="0"/>
              <a:t>中时，如有下属情况：</a:t>
            </a:r>
            <a:endParaRPr lang="en-US" altLang="zh-CN" b="1" dirty="0" smtClean="0"/>
          </a:p>
          <a:p>
            <a:pPr lvl="1">
              <a:lnSpc>
                <a:spcPct val="120000"/>
              </a:lnSpc>
              <a:buNone/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</a:t>
            </a:r>
            <a:r>
              <a:rPr lang="en-US" altLang="zh-CN" b="1" dirty="0" smtClean="0"/>
              <a:t>unknown </a:t>
            </a:r>
            <a:r>
              <a:rPr lang="zh-CN" altLang="en-US" b="1" dirty="0" smtClean="0"/>
              <a:t>（未知）</a:t>
            </a:r>
            <a:r>
              <a:rPr lang="en-US" altLang="zh-CN" b="1" dirty="0" smtClean="0"/>
              <a:t>. 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yet to be </a:t>
            </a:r>
            <a:r>
              <a:rPr lang="en-US" altLang="zh-CN" b="1" dirty="0" smtClean="0"/>
              <a:t>assigned</a:t>
            </a:r>
            <a:r>
              <a:rPr lang="zh-CN" altLang="en-US" b="1" dirty="0"/>
              <a:t> （</a:t>
            </a:r>
            <a:r>
              <a:rPr lang="zh-CN" altLang="en-US" b="1" dirty="0" smtClean="0"/>
              <a:t>未分配）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t[A] is </a:t>
            </a:r>
            <a:r>
              <a:rPr lang="en-US" altLang="zh-CN" b="1" dirty="0" smtClean="0"/>
              <a:t>inapplicable </a:t>
            </a:r>
            <a:r>
              <a:rPr lang="zh-CN" altLang="en-US" b="1" dirty="0" smtClean="0"/>
              <a:t>（不适用）</a:t>
            </a:r>
            <a:r>
              <a:rPr lang="en-US" altLang="zh-CN" b="1" dirty="0" smtClean="0"/>
              <a:t>.</a:t>
            </a:r>
            <a:endParaRPr lang="en-US" altLang="zh-CN" b="1" dirty="0"/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设置为空值，即 </a:t>
            </a:r>
            <a:r>
              <a:rPr lang="en-US" altLang="zh-CN" b="1" dirty="0" smtClean="0"/>
              <a:t> </a:t>
            </a:r>
            <a:r>
              <a:rPr lang="en-US" altLang="zh-CN" b="1" dirty="0"/>
              <a:t>t[A]: t[A] = null</a:t>
            </a:r>
            <a:r>
              <a:rPr lang="en-US" altLang="zh-CN" b="1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/>
              <a:t>     注意</a:t>
            </a:r>
            <a:r>
              <a:rPr lang="zh-CN" altLang="en-US" b="1" dirty="0"/>
              <a:t>：空值与</a:t>
            </a:r>
            <a:r>
              <a:rPr lang="en-US" altLang="zh-CN" b="1" dirty="0"/>
              <a:t>0</a:t>
            </a:r>
            <a:r>
              <a:rPr lang="zh-CN" altLang="en-US" b="1" dirty="0"/>
              <a:t>或空格不同！在</a:t>
            </a:r>
            <a:r>
              <a:rPr lang="en-US" altLang="zh-CN" b="1" dirty="0"/>
              <a:t>SQL</a:t>
            </a:r>
            <a:r>
              <a:rPr lang="zh-CN" altLang="en-US" b="1" dirty="0"/>
              <a:t>中，任何涉及</a:t>
            </a:r>
            <a:r>
              <a:rPr lang="en-US" altLang="zh-CN" b="1" dirty="0"/>
              <a:t>null</a:t>
            </a:r>
            <a:r>
              <a:rPr lang="zh-CN" altLang="en-US" b="1" dirty="0"/>
              <a:t>的算术表达式都将被计算为</a:t>
            </a:r>
            <a:r>
              <a:rPr lang="en-US" altLang="zh-CN" b="1" dirty="0"/>
              <a:t>null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2039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关系模型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关系的完整性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．</a:t>
            </a:r>
            <a:r>
              <a:rPr lang="zh-CN" altLang="en-US" sz="3600" dirty="0"/>
              <a:t>关系数据库</a:t>
            </a:r>
            <a:endParaRPr lang="zh-CN" altLang="en-US" sz="36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22632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zh-CN" altLang="en-US" dirty="0" smtClean="0"/>
              <a:t>关系模式可以形式化地表示为：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79710F"/>
                </a:solidFill>
              </a:rPr>
              <a:t>    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	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R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（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U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D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DOM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，</a:t>
            </a:r>
            <a:r>
              <a:rPr lang="en-US" altLang="zh-CN" sz="2800" i="1" dirty="0" smtClean="0">
                <a:solidFill>
                  <a:srgbClr val="79710F"/>
                </a:solidFill>
              </a:rPr>
              <a:t>F</a:t>
            </a:r>
            <a:r>
              <a:rPr lang="zh-CN" altLang="en-US" sz="2800" i="1" dirty="0" smtClean="0">
                <a:solidFill>
                  <a:srgbClr val="79710F"/>
                </a:solidFill>
              </a:rPr>
              <a:t>）</a:t>
            </a:r>
            <a:endParaRPr lang="zh-CN" altLang="en-US" i="1" dirty="0" smtClean="0">
              <a:solidFill>
                <a:srgbClr val="79710F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R       	     </a:t>
            </a:r>
            <a:r>
              <a:rPr lang="zh-CN" altLang="en-US" dirty="0" smtClean="0"/>
              <a:t>关系名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      	     </a:t>
            </a:r>
            <a:r>
              <a:rPr lang="zh-CN" altLang="en-US" dirty="0" smtClean="0"/>
              <a:t>组成该关系的属性名集合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      	     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中属性所来自的域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DOM  	     </a:t>
            </a:r>
            <a:r>
              <a:rPr lang="zh-CN" altLang="en-US" dirty="0" smtClean="0"/>
              <a:t>属性向域的映象集合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i="1" dirty="0" smtClean="0"/>
              <a:t>		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       	     </a:t>
            </a:r>
            <a:r>
              <a:rPr lang="zh-CN" altLang="en-US" dirty="0" smtClean="0"/>
              <a:t>属性间数据的依赖关系的集合</a:t>
            </a:r>
            <a:endParaRPr lang="en-US" altLang="zh-CN" dirty="0" smtClean="0"/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r>
              <a:rPr lang="zh-CN" altLang="en-US" dirty="0"/>
              <a:t>关系模式通常可以简记为</a:t>
            </a:r>
          </a:p>
          <a:p>
            <a:pPr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</a:p>
          <a:p>
            <a:pPr lvl="1">
              <a:lnSpc>
                <a:spcPct val="130000"/>
              </a:lnSpc>
              <a:buSzPct val="85000"/>
            </a:pPr>
            <a:r>
              <a:rPr lang="en-US" altLang="zh-CN" i="1" dirty="0"/>
              <a:t>R: </a:t>
            </a:r>
            <a:r>
              <a:rPr lang="zh-CN" altLang="en-US" dirty="0"/>
              <a:t>关系名</a:t>
            </a:r>
          </a:p>
          <a:p>
            <a:pPr lvl="1">
              <a:lnSpc>
                <a:spcPct val="130000"/>
              </a:lnSpc>
              <a:buSzPct val="75000"/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</a:p>
          <a:p>
            <a:pPr lvl="1">
              <a:lnSpc>
                <a:spcPct val="170000"/>
              </a:lnSpc>
              <a:buNone/>
            </a:pPr>
            <a:r>
              <a:rPr lang="zh-CN" altLang="en-US" dirty="0"/>
              <a:t>注：域名及属性向域的映象常常直接说明</a:t>
            </a:r>
            <a:r>
              <a:rPr lang="zh-CN" altLang="en-US" dirty="0" smtClean="0"/>
              <a:t>为属性</a:t>
            </a:r>
            <a:r>
              <a:rPr lang="zh-CN" altLang="en-US" dirty="0"/>
              <a:t>的类型、长度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90012"/>
            <a:ext cx="9144000" cy="12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51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关系数据库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582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smtClean="0"/>
              <a:t> </a:t>
            </a:r>
            <a:r>
              <a:rPr lang="zh-CN" altLang="en-US" smtClean="0"/>
              <a:t>常用的关系操作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查询操作：选择、投影、连接、除、并、差、交、笛卡尔积</a:t>
            </a:r>
            <a:endParaRPr lang="en-US" altLang="zh-CN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选择、投影、并、差、笛卡尔基是</a:t>
            </a:r>
            <a:r>
              <a:rPr lang="en-US" altLang="zh-CN" sz="2200" smtClean="0"/>
              <a:t>5</a:t>
            </a:r>
            <a:r>
              <a:rPr lang="zh-CN" altLang="en-US" sz="2200" smtClean="0"/>
              <a:t>种基本操作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数据更新：插入、删除、修改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关系操作的特点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集合操作方式：操作的对象和结果都是集合，</a:t>
            </a:r>
            <a:r>
              <a:rPr lang="zh-CN" altLang="en-US" smtClean="0">
                <a:solidFill>
                  <a:srgbClr val="FF00FF"/>
                </a:solidFill>
              </a:rPr>
              <a:t>一次一集合</a:t>
            </a:r>
            <a:r>
              <a:rPr lang="zh-CN" altLang="en-US" smtClean="0"/>
              <a:t>的方式</a:t>
            </a:r>
          </a:p>
        </p:txBody>
      </p:sp>
    </p:spTree>
    <p:extLst>
      <p:ext uri="{BB962C8B-B14F-4D97-AF65-F5344CB8AC3E}">
        <p14:creationId xmlns:p14="http://schemas.microsoft.com/office/powerpoint/2010/main" xmlns="" val="39393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" y="1220275"/>
            <a:ext cx="9144000" cy="27172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50" y="531942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下面语句插入数据，会不会出错？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330" y="5829729"/>
            <a:ext cx="8396270" cy="457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1836" y="3680894"/>
            <a:ext cx="458216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30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50" y="1220275"/>
            <a:ext cx="9144000" cy="27172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041" y="5214354"/>
            <a:ext cx="8549633" cy="6378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296" y="450839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下面语句插入数据，会不会出错？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8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8868" y="4842345"/>
            <a:ext cx="724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如果在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表格插入“</a:t>
            </a:r>
            <a:r>
              <a:rPr lang="en-US" altLang="zh-CN" b="1" dirty="0" smtClean="0">
                <a:latin typeface="Arial" panose="020B0604020202020204" pitchFamily="34" charset="0"/>
              </a:rPr>
              <a:t>201215122</a:t>
            </a:r>
            <a:r>
              <a:rPr lang="zh-CN" altLang="en-US" b="1" dirty="0" smtClean="0">
                <a:latin typeface="Arial" panose="020B0604020202020204" pitchFamily="34" charset="0"/>
              </a:rPr>
              <a:t>，</a:t>
            </a:r>
            <a:r>
              <a:rPr lang="en-US" altLang="zh-CN" b="1" dirty="0" smtClean="0">
                <a:latin typeface="Arial" panose="020B0604020202020204" pitchFamily="34" charset="0"/>
              </a:rPr>
              <a:t>8</a:t>
            </a:r>
            <a:r>
              <a:rPr lang="zh-CN" altLang="en-US" b="1" dirty="0" smtClean="0">
                <a:latin typeface="Arial" panose="020B0604020202020204" pitchFamily="34" charset="0"/>
              </a:rPr>
              <a:t>，</a:t>
            </a:r>
            <a:r>
              <a:rPr lang="en-US" altLang="zh-CN" b="1" dirty="0" smtClean="0">
                <a:latin typeface="Arial" panose="020B0604020202020204" pitchFamily="34" charset="0"/>
              </a:rPr>
              <a:t>90</a:t>
            </a:r>
            <a:r>
              <a:rPr lang="zh-CN" altLang="en-US" dirty="0" smtClean="0"/>
              <a:t>”，是否可以？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Group 57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4566921"/>
              </p:ext>
            </p:extLst>
          </p:nvPr>
        </p:nvGraphicFramePr>
        <p:xfrm>
          <a:off x="278296" y="1557544"/>
          <a:ext cx="5086102" cy="2582781"/>
        </p:xfrm>
        <a:graphic>
          <a:graphicData uri="http://schemas.openxmlformats.org/drawingml/2006/table">
            <a:tbl>
              <a:tblPr/>
              <a:tblGrid>
                <a:gridCol w="1272081"/>
                <a:gridCol w="1346451"/>
                <a:gridCol w="1196599"/>
                <a:gridCol w="1270971"/>
              </a:tblGrid>
              <a:tr h="4655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5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1042988" y="1052513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sp>
        <p:nvSpPr>
          <p:cNvPr id="8" name="Rectangle 185"/>
          <p:cNvSpPr>
            <a:spLocks noChangeArrowheads="1"/>
          </p:cNvSpPr>
          <p:nvPr/>
        </p:nvSpPr>
        <p:spPr bwMode="auto">
          <a:xfrm>
            <a:off x="5528250" y="1196296"/>
            <a:ext cx="886976" cy="23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15152963"/>
              </p:ext>
            </p:extLst>
          </p:nvPr>
        </p:nvGraphicFramePr>
        <p:xfrm>
          <a:off x="5475716" y="1662195"/>
          <a:ext cx="3668284" cy="2097780"/>
        </p:xfrm>
        <a:graphic>
          <a:graphicData uri="http://schemas.openxmlformats.org/drawingml/2006/table">
            <a:tbl>
              <a:tblPr/>
              <a:tblGrid>
                <a:gridCol w="1222761"/>
                <a:gridCol w="1222762"/>
                <a:gridCol w="1222761"/>
              </a:tblGrid>
              <a:tr h="4857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2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</a:t>
            </a:r>
            <a:r>
              <a:rPr lang="zh-CN" altLang="en-US" sz="3600" dirty="0"/>
              <a:t>关系的三类完整性约束</a:t>
            </a:r>
            <a:endParaRPr lang="zh-CN" altLang="en-US" sz="3600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98550"/>
            <a:ext cx="8204200" cy="493236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实体完整性和参照完整性</a:t>
            </a:r>
          </a:p>
          <a:p>
            <a:pPr lvl="1" algn="just" eaLnBrk="1" hangingPunct="1">
              <a:lnSpc>
                <a:spcPct val="140000"/>
              </a:lnSpc>
              <a:buSzPct val="85000"/>
            </a:pPr>
            <a:r>
              <a:rPr lang="zh-CN" altLang="en-US" dirty="0" smtClean="0"/>
              <a:t>关系模型必须满足的完整性约束条件称为关系的两个</a:t>
            </a:r>
            <a:r>
              <a:rPr lang="zh-CN" altLang="en-US" dirty="0" smtClean="0">
                <a:solidFill>
                  <a:srgbClr val="FF00FF"/>
                </a:solidFill>
              </a:rPr>
              <a:t>不变性</a:t>
            </a:r>
            <a:r>
              <a:rPr lang="zh-CN" altLang="en-US" dirty="0" smtClean="0"/>
              <a:t>，应该由关系系统自动支持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用户定义的完整性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应用领域需要遵循的约束条件，体现了具体领域中的语义约束 </a:t>
            </a:r>
          </a:p>
        </p:txBody>
      </p:sp>
    </p:spTree>
    <p:extLst>
      <p:ext uri="{BB962C8B-B14F-4D97-AF65-F5344CB8AC3E}">
        <p14:creationId xmlns:p14="http://schemas.microsoft.com/office/powerpoint/2010/main" xmlns="" val="6446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3.1 </a:t>
            </a:r>
            <a:r>
              <a:rPr lang="zh-CN" altLang="en-US" sz="3600" dirty="0" smtClean="0"/>
              <a:t>实体完整性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600" dirty="0" smtClean="0"/>
              <a:t>实体完整性规则（</a:t>
            </a:r>
            <a:r>
              <a:rPr lang="en-US" altLang="zh-CN" sz="2600" dirty="0" smtClean="0"/>
              <a:t>Entity Integrity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若属性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是基本关系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的主属性，则属性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不能取空值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dirty="0" smtClean="0"/>
              <a:t>空值就是“不知道”或“不存在”或“无意义”的值</a:t>
            </a:r>
            <a:endParaRPr lang="zh-CN" altLang="en-US" dirty="0" smtClean="0"/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例：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选修（</a:t>
            </a:r>
            <a:r>
              <a:rPr lang="zh-CN" altLang="zh-CN" u="sng" dirty="0" smtClean="0"/>
              <a:t>学号，课程号</a:t>
            </a:r>
            <a:r>
              <a:rPr lang="zh-CN" altLang="zh-CN" dirty="0" smtClean="0"/>
              <a:t>，成绩）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“学号、课程号”为主码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“学号”和“课程号”两个属性都不能取空值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234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3.2 </a:t>
            </a:r>
            <a:r>
              <a:rPr lang="zh-CN" altLang="en-US" sz="3600" dirty="0" smtClean="0"/>
              <a:t>参照完整性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00213"/>
            <a:ext cx="6172200" cy="4267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关系间的引用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外码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参照完整性规则</a:t>
            </a:r>
          </a:p>
        </p:txBody>
      </p:sp>
    </p:spTree>
    <p:extLst>
      <p:ext uri="{BB962C8B-B14F-4D97-AF65-F5344CB8AC3E}">
        <p14:creationId xmlns:p14="http://schemas.microsoft.com/office/powerpoint/2010/main" xmlns="" val="35639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 smtClean="0"/>
              <a:t>参照完整性</a:t>
            </a:r>
            <a:r>
              <a:rPr lang="en-US" altLang="zh-CN" sz="3600" dirty="0" smtClean="0"/>
              <a:t>---</a:t>
            </a:r>
            <a:r>
              <a:rPr lang="zh-CN" altLang="en-US" sz="3600" dirty="0" smtClean="0"/>
              <a:t>关系间的引用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19200"/>
            <a:ext cx="8316912" cy="34337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在关系模型中实体及实体间的联系都是用关系来描述的，自然存在着关系与关系间的引用。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anose="02010609060101010101" pitchFamily="49" charset="-122"/>
              </a:rPr>
              <a:t>[</a:t>
            </a:r>
            <a:r>
              <a:rPr lang="zh-CN" altLang="en-US" dirty="0" smtClean="0"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ea typeface="黑体" panose="02010609060101010101" pitchFamily="49" charset="-122"/>
              </a:rPr>
              <a:t>2.</a:t>
            </a:r>
            <a:r>
              <a:rPr lang="en-US" altLang="zh-CN" dirty="0" smtClean="0"/>
              <a:t>1]  </a:t>
            </a:r>
            <a:r>
              <a:rPr lang="zh-CN" altLang="en-US" dirty="0" smtClean="0"/>
              <a:t>学生实体、专业实体</a:t>
            </a: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　学生（</a:t>
            </a:r>
            <a:r>
              <a:rPr lang="zh-CN" altLang="en-US" u="sng" dirty="0" smtClean="0"/>
              <a:t>学号</a:t>
            </a:r>
            <a:r>
              <a:rPr lang="zh-CN" altLang="en-US" dirty="0" smtClean="0"/>
              <a:t>，姓名，性别，</a:t>
            </a:r>
            <a:r>
              <a:rPr lang="zh-CN" altLang="en-US" dirty="0" smtClean="0">
                <a:solidFill>
                  <a:schemeClr val="hlink"/>
                </a:solidFill>
              </a:rPr>
              <a:t>专业号</a:t>
            </a:r>
            <a:r>
              <a:rPr lang="zh-CN" altLang="en-US" dirty="0" smtClean="0"/>
              <a:t>，年龄）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　  专业（</a:t>
            </a:r>
            <a:r>
              <a:rPr lang="zh-CN" altLang="en-US" u="sng" dirty="0" smtClean="0">
                <a:solidFill>
                  <a:schemeClr val="hlink"/>
                </a:solidFill>
              </a:rPr>
              <a:t>专业号</a:t>
            </a:r>
            <a:r>
              <a:rPr lang="zh-CN" altLang="en-US" dirty="0" smtClean="0"/>
              <a:t>，专业名）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611188" y="4899025"/>
            <a:ext cx="85328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/>
              <a:t>学生关系引用了专业关系的主码“专业号”。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/>
              <a:t> 学生关系中的“专业号”值必须是确实存在的专业的专业号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5003800" y="4329113"/>
            <a:ext cx="1212850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153988" y="2708275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主码</a:t>
            </a:r>
          </a:p>
        </p:txBody>
      </p:sp>
    </p:spTree>
    <p:extLst>
      <p:ext uri="{BB962C8B-B14F-4D97-AF65-F5344CB8AC3E}">
        <p14:creationId xmlns:p14="http://schemas.microsoft.com/office/powerpoint/2010/main" xmlns="" val="284302051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 smtClean="0"/>
              <a:t>参照完整性</a:t>
            </a:r>
            <a:r>
              <a:rPr lang="en-US" altLang="zh-CN" sz="3600" dirty="0" smtClean="0"/>
              <a:t>--</a:t>
            </a:r>
            <a:r>
              <a:rPr lang="zh-CN" altLang="en-US" sz="3600" dirty="0" smtClean="0"/>
              <a:t>外码（</a:t>
            </a:r>
            <a:r>
              <a:rPr lang="en-US" altLang="zh-CN" sz="3600" dirty="0" smtClean="0"/>
              <a:t>Foreign Key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154988" cy="4691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设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的一个或一组属性，但不是关系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的码。如果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与基本关系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</a:t>
            </a:r>
            <a:r>
              <a:rPr lang="zh-CN" altLang="en-US" sz="2400" dirty="0" smtClean="0"/>
              <a:t>相对应，则称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是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基本关系</a:t>
            </a:r>
            <a:r>
              <a:rPr lang="en-US" altLang="zh-CN" sz="2400" i="1" dirty="0" smtClean="0"/>
              <a:t>R</a:t>
            </a:r>
            <a:r>
              <a:rPr lang="zh-CN" altLang="en-US" sz="2400" i="1" dirty="0" smtClean="0"/>
              <a:t>称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参照关系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Referencing  Relation</a:t>
            </a:r>
            <a:r>
              <a:rPr lang="zh-CN" altLang="en-US" sz="2400" dirty="0" smtClean="0"/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/>
              <a:t>基本关系</a:t>
            </a:r>
            <a:r>
              <a:rPr lang="en-US" altLang="zh-CN" sz="2400" i="1" dirty="0" smtClean="0"/>
              <a:t>S</a:t>
            </a:r>
            <a:r>
              <a:rPr lang="zh-CN" altLang="en-US" sz="2400" i="1" dirty="0" smtClean="0"/>
              <a:t>称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被参照关系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Referenced Relation</a:t>
            </a:r>
            <a:r>
              <a:rPr lang="zh-CN" altLang="en-US" sz="2400" dirty="0" smtClean="0"/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或</a:t>
            </a:r>
            <a:r>
              <a:rPr lang="zh-CN" altLang="en-US" sz="24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目标关系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Target Relation</a:t>
            </a:r>
            <a:r>
              <a:rPr lang="zh-CN" altLang="en-US" sz="2400" dirty="0" smtClean="0"/>
              <a:t>）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1013988" y="4759382"/>
            <a:ext cx="659092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dirty="0" smtClean="0"/>
              <a:t>             学生</a:t>
            </a:r>
            <a:r>
              <a:rPr lang="zh-CN" altLang="en-US" dirty="0"/>
              <a:t>（</a:t>
            </a:r>
            <a:r>
              <a:rPr lang="zh-CN" altLang="en-US" u="sng" dirty="0"/>
              <a:t>学号</a:t>
            </a:r>
            <a:r>
              <a:rPr lang="zh-CN" altLang="en-US" dirty="0"/>
              <a:t>，姓名，性别，</a:t>
            </a:r>
            <a:r>
              <a:rPr lang="zh-CN" altLang="en-US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，年龄</a:t>
            </a:r>
            <a:r>
              <a:rPr lang="zh-CN" altLang="en-US" dirty="0" smtClean="0"/>
              <a:t>）     </a:t>
            </a:r>
            <a:endParaRPr lang="zh-CN" altLang="en-US" dirty="0"/>
          </a:p>
          <a:p>
            <a:pPr lvl="1"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　  专业（</a:t>
            </a:r>
            <a:r>
              <a:rPr lang="zh-CN" altLang="en-US" u="sng" dirty="0">
                <a:solidFill>
                  <a:schemeClr val="hlink"/>
                </a:solidFill>
              </a:rPr>
              <a:t>专业号</a:t>
            </a:r>
            <a:r>
              <a:rPr lang="zh-CN" altLang="en-US" dirty="0"/>
              <a:t>，专业名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algn="just">
              <a:lnSpc>
                <a:spcPct val="160000"/>
              </a:lnSpc>
              <a:spcBef>
                <a:spcPct val="0"/>
              </a:spcBef>
            </a:pPr>
            <a:endParaRPr lang="en-US" altLang="zh-CN" dirty="0">
              <a:solidFill>
                <a:schemeClr val="hlink"/>
              </a:solidFill>
            </a:endParaRPr>
          </a:p>
          <a:p>
            <a:pPr lvl="1" algn="just">
              <a:lnSpc>
                <a:spcPct val="16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专业号是外码， 学生是参照关系，专业为被参照关系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565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1.  </a:t>
            </a:r>
            <a:r>
              <a:rPr lang="zh-CN" altLang="en-US" sz="3600" dirty="0" smtClean="0"/>
              <a:t>关系模型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98550"/>
            <a:ext cx="7777163" cy="4994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什么是数据模型？？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数据模型是对现实世界数据特征的抽象。</a:t>
            </a:r>
            <a:endParaRPr lang="en-US" altLang="zh-CN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通俗地讲数据模型就是</a:t>
            </a:r>
            <a:r>
              <a:rPr lang="zh-CN" altLang="en-US" dirty="0" smtClean="0">
                <a:solidFill>
                  <a:srgbClr val="FF00FF"/>
                </a:solidFill>
              </a:rPr>
              <a:t>现实世界的模拟</a:t>
            </a:r>
            <a:r>
              <a:rPr lang="zh-CN" altLang="en-US" dirty="0" smtClean="0"/>
              <a:t>。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数据模型应满足三方面要求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能比较</a:t>
            </a:r>
            <a:r>
              <a:rPr lang="zh-CN" altLang="en-US" dirty="0" smtClean="0">
                <a:solidFill>
                  <a:srgbClr val="5F9F25"/>
                </a:solidFill>
              </a:rPr>
              <a:t>真实</a:t>
            </a:r>
            <a:r>
              <a:rPr lang="zh-CN" altLang="en-US" dirty="0" smtClean="0"/>
              <a:t>地模拟现实世界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5F9F25"/>
                </a:solidFill>
              </a:rPr>
              <a:t>容易</a:t>
            </a:r>
            <a:r>
              <a:rPr lang="zh-CN" altLang="en-US" dirty="0" smtClean="0"/>
              <a:t>为人所</a:t>
            </a:r>
            <a:r>
              <a:rPr lang="zh-CN" altLang="en-US" dirty="0" smtClean="0">
                <a:solidFill>
                  <a:srgbClr val="5F9F25"/>
                </a:solidFill>
              </a:rPr>
              <a:t>理解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便于在计算机上</a:t>
            </a:r>
            <a:r>
              <a:rPr lang="zh-CN" altLang="en-US" dirty="0" smtClean="0">
                <a:solidFill>
                  <a:srgbClr val="5F9F25"/>
                </a:solidFill>
              </a:rPr>
              <a:t>实现</a:t>
            </a:r>
            <a:endParaRPr lang="en-US" altLang="zh-CN" dirty="0" smtClean="0">
              <a:solidFill>
                <a:srgbClr val="5F9F25"/>
              </a:solidFill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数据模型是数据库系统的</a:t>
            </a:r>
            <a:r>
              <a:rPr lang="zh-CN" altLang="en-US" dirty="0" smtClean="0">
                <a:solidFill>
                  <a:srgbClr val="FF00FF"/>
                </a:solidFill>
              </a:rPr>
              <a:t>核心和基础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9406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6119" y="307080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3.2 </a:t>
            </a:r>
            <a:r>
              <a:rPr lang="zh-CN" altLang="en-US" sz="3600" dirty="0"/>
              <a:t>参照完整性</a:t>
            </a:r>
            <a:r>
              <a:rPr lang="en-US" altLang="zh-CN" sz="3600" dirty="0"/>
              <a:t>--</a:t>
            </a:r>
            <a:r>
              <a:rPr lang="zh-CN" altLang="en-US" sz="3600" dirty="0"/>
              <a:t>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  <a:endParaRPr lang="en-US" altLang="zh-CN" sz="36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5537"/>
            <a:ext cx="8713788" cy="382884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2.2]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</a:t>
            </a: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“学号”和“课程号”是选修关系的</a:t>
            </a:r>
            <a:r>
              <a:rPr lang="zh-CN" altLang="en-US" dirty="0" smtClean="0">
                <a:solidFill>
                  <a:srgbClr val="FF0000"/>
                </a:solidFill>
              </a:rPr>
              <a:t>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学生关系和课程关系均为被参照关系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选修关系为参照关系 </a:t>
            </a:r>
          </a:p>
        </p:txBody>
      </p:sp>
      <p:graphicFrame>
        <p:nvGraphicFramePr>
          <p:cNvPr id="3911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075781025"/>
              </p:ext>
            </p:extLst>
          </p:nvPr>
        </p:nvGraphicFramePr>
        <p:xfrm>
          <a:off x="1187450" y="5096914"/>
          <a:ext cx="6408738" cy="919163"/>
        </p:xfrm>
        <a:graphic>
          <a:graphicData uri="http://schemas.openxmlformats.org/presentationml/2006/ole">
            <p:oleObj spid="_x0000_s5255" name="Image" r:id="rId3" imgW="18044444" imgH="2590476" progId="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380235" y="1535256"/>
            <a:ext cx="700146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学生、课程、学生与课程之间的多对多联系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姓名，性别，专业号，年龄）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，课程名，学分）</a:t>
            </a:r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     选修（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，成绩）</a:t>
            </a:r>
          </a:p>
        </p:txBody>
      </p:sp>
    </p:spTree>
    <p:extLst>
      <p:ext uri="{BB962C8B-B14F-4D97-AF65-F5344CB8AC3E}">
        <p14:creationId xmlns:p14="http://schemas.microsoft.com/office/powerpoint/2010/main" xmlns="" val="2595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3.2 </a:t>
            </a:r>
            <a:r>
              <a:rPr lang="zh-CN" altLang="en-US" sz="3600" dirty="0" smtClean="0"/>
              <a:t>参照完整性规则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/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 smtClean="0"/>
              <a:t>   若属性（或属性组）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是基本关系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的外码，它与基本关系</a:t>
            </a:r>
            <a:r>
              <a:rPr lang="en-US" altLang="zh-CN" sz="2400" i="1" dirty="0" smtClean="0"/>
              <a:t>S</a:t>
            </a:r>
            <a:r>
              <a:rPr lang="zh-CN" altLang="en-US" sz="2400" dirty="0" smtClean="0"/>
              <a:t>的主码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s</a:t>
            </a:r>
            <a:r>
              <a:rPr lang="zh-CN" altLang="en-US" sz="2400" dirty="0" smtClean="0"/>
              <a:t>相对应，则对于</a:t>
            </a:r>
            <a:r>
              <a:rPr lang="en-US" altLang="zh-CN" sz="2400" i="1" dirty="0" smtClean="0"/>
              <a:t>R</a:t>
            </a:r>
            <a:r>
              <a:rPr lang="zh-CN" altLang="en-US" sz="2400" dirty="0" smtClean="0"/>
              <a:t>中每个元组在</a:t>
            </a:r>
            <a:r>
              <a:rPr lang="en-US" altLang="zh-CN" sz="2400" i="1" dirty="0" smtClean="0"/>
              <a:t>F</a:t>
            </a:r>
            <a:r>
              <a:rPr lang="zh-CN" altLang="en-US" sz="2400" dirty="0" smtClean="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 smtClean="0"/>
              <a:t>或者取空值（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 smtClean="0"/>
              <a:t>或者等于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中某个元组的主码值</a:t>
            </a:r>
            <a:endParaRPr lang="en-US" altLang="zh-CN" dirty="0" smtClean="0"/>
          </a:p>
          <a:p>
            <a:pPr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</a:t>
            </a:r>
          </a:p>
          <a:p>
            <a:pPr>
              <a:buNone/>
            </a:pPr>
            <a:r>
              <a:rPr lang="zh-CN" altLang="en-US" sz="2400" dirty="0"/>
              <a:t>学生（</a:t>
            </a:r>
            <a:r>
              <a:rPr lang="zh-CN" altLang="en-US" sz="2400" u="sng" dirty="0">
                <a:solidFill>
                  <a:srgbClr val="3333FF"/>
                </a:solidFill>
              </a:rPr>
              <a:t>学号</a:t>
            </a:r>
            <a:r>
              <a:rPr lang="zh-CN" altLang="en-US" sz="2400" dirty="0"/>
              <a:t>，姓名，性别，专业号，年龄，</a:t>
            </a:r>
            <a:r>
              <a:rPr lang="zh-CN" altLang="en-US" sz="2400" dirty="0">
                <a:solidFill>
                  <a:srgbClr val="3333FF"/>
                </a:solidFill>
              </a:rPr>
              <a:t>班长</a:t>
            </a:r>
            <a:r>
              <a:rPr lang="zh-CN" altLang="en-US" sz="2400" dirty="0"/>
              <a:t>）</a:t>
            </a:r>
            <a:endParaRPr lang="zh-CN" altLang="en-US" sz="3200" dirty="0"/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“班长”属性值可以取两类值：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）空值，表示该学生所在班级尚未选出班长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）非空值，该值必须是本关系中某个元组的学号值</a:t>
            </a:r>
            <a:endParaRPr lang="zh-CN" altLang="en-US" dirty="0"/>
          </a:p>
          <a:p>
            <a:pPr lvl="1" algn="just" eaLnBrk="1" hangingPunct="1">
              <a:lnSpc>
                <a:spcPct val="170000"/>
              </a:lnSpc>
              <a:buSzPct val="75000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904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3.3 </a:t>
            </a:r>
            <a:r>
              <a:rPr lang="zh-CN" altLang="en-US" sz="3600" dirty="0" smtClean="0"/>
              <a:t>用户定义的完整性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098550"/>
            <a:ext cx="8128000" cy="5033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/>
              <a:t>针对某一具体关系数据库的约束条件，关系模型应提供定义和检验这类完整性的机制。</a:t>
            </a: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zh-CN" altLang="en-US" dirty="0" smtClean="0"/>
              <a:t>例</a:t>
            </a:r>
            <a:r>
              <a:rPr lang="en-US" altLang="zh-CN" dirty="0"/>
              <a:t>:</a:t>
            </a:r>
          </a:p>
          <a:p>
            <a:pPr algn="just">
              <a:lnSpc>
                <a:spcPct val="140000"/>
              </a:lnSpc>
              <a:buNone/>
            </a:pPr>
            <a:r>
              <a:rPr lang="en-US" altLang="zh-CN" dirty="0"/>
              <a:t>	 </a:t>
            </a:r>
            <a:r>
              <a:rPr lang="zh-CN" altLang="en-US" dirty="0"/>
              <a:t>课程（</a:t>
            </a:r>
            <a:r>
              <a:rPr lang="zh-CN" altLang="en-US" u="sng" dirty="0"/>
              <a:t>课程号</a:t>
            </a:r>
            <a:r>
              <a:rPr lang="zh-CN" altLang="en-US" dirty="0"/>
              <a:t>，课程名，学分）</a:t>
            </a:r>
            <a:endParaRPr lang="en-US" altLang="zh-CN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“</a:t>
            </a:r>
            <a:r>
              <a:rPr lang="zh-CN" altLang="en-US" dirty="0"/>
              <a:t>课程号”属性必须取唯一值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非主属性“课程名”也不能取空值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/>
              <a:t>“学分”属性只能取值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4}</a:t>
            </a:r>
          </a:p>
          <a:p>
            <a:pPr algn="just" eaLnBrk="1" hangingPunct="1">
              <a:lnSpc>
                <a:spcPct val="16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11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1.</a:t>
            </a:r>
            <a:r>
              <a:rPr lang="zh-CN" altLang="en-US" sz="3600" dirty="0"/>
              <a:t>关系模型</a:t>
            </a:r>
            <a:endParaRPr lang="zh-CN" altLang="en-US" sz="3600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210425" cy="502267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3600" dirty="0"/>
              <a:t>信息世界中的基本概念</a:t>
            </a:r>
            <a:endParaRPr lang="en-US" altLang="zh-CN" sz="3600" dirty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）实体（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）</a:t>
            </a:r>
            <a:r>
              <a:rPr lang="zh-CN" altLang="en-US" sz="2600" dirty="0" smtClean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可以是具体的人、事、物或抽象的概念。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）属性（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）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实体所具有的某一特性称为属性。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）码（</a:t>
            </a:r>
            <a:r>
              <a:rPr lang="en-US" altLang="zh-CN" b="1" dirty="0" smtClean="0">
                <a:solidFill>
                  <a:srgbClr val="FF0000"/>
                </a:solidFill>
              </a:rPr>
              <a:t>Key</a:t>
            </a:r>
            <a:r>
              <a:rPr lang="zh-CN" altLang="en-US" b="1" dirty="0" smtClean="0">
                <a:solidFill>
                  <a:srgbClr val="FF0000"/>
                </a:solidFill>
              </a:rPr>
              <a:t>）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唯一标识实体的属性集称为码。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）实体型（</a:t>
            </a:r>
            <a:r>
              <a:rPr lang="en-US" altLang="zh-CN" dirty="0"/>
              <a:t>Entity Type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dirty="0"/>
              <a:t>用实体名及其属性名集合来抽象和刻画同类实体</a:t>
            </a:r>
            <a:r>
              <a:rPr lang="zh-CN" altLang="en-US" dirty="0" smtClean="0"/>
              <a:t>称为实体</a:t>
            </a:r>
            <a:r>
              <a:rPr lang="zh-CN" altLang="en-US" dirty="0"/>
              <a:t>型</a:t>
            </a:r>
            <a:endParaRPr lang="zh-CN" altLang="en-US" sz="2800" dirty="0"/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）实体集（</a:t>
            </a:r>
            <a:r>
              <a:rPr lang="en-US" altLang="zh-CN" dirty="0"/>
              <a:t>Entity Set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同一类型实体的集合称为实体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algn="just">
              <a:lnSpc>
                <a:spcPct val="190000"/>
              </a:lnSpc>
              <a:spcBef>
                <a:spcPts val="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altLang="zh-CN" sz="2600" dirty="0" smtClean="0"/>
              <a:t>6</a:t>
            </a:r>
            <a:r>
              <a:rPr lang="zh-CN" altLang="en-US" sz="2600" dirty="0" smtClean="0"/>
              <a:t>）联系（</a:t>
            </a:r>
            <a:r>
              <a:rPr lang="en-US" altLang="zh-CN" sz="2600" dirty="0" smtClean="0"/>
              <a:t>Relationship</a:t>
            </a:r>
            <a:r>
              <a:rPr lang="zh-CN" altLang="en-US" sz="2600" dirty="0" smtClean="0"/>
              <a:t>）</a:t>
            </a:r>
            <a:r>
              <a:rPr lang="zh-CN" altLang="en-US" sz="3600" dirty="0" smtClean="0"/>
              <a:t>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70BB2B"/>
                </a:solidFill>
              </a:rPr>
              <a:t>实体</a:t>
            </a:r>
            <a:r>
              <a:rPr lang="zh-CN" altLang="en-US" dirty="0">
                <a:solidFill>
                  <a:srgbClr val="70BB2B"/>
                </a:solidFill>
              </a:rPr>
              <a:t>内部的联系</a:t>
            </a:r>
            <a:r>
              <a:rPr lang="zh-CN" altLang="en-US" dirty="0"/>
              <a:t>通常是指组成实体的各属性之间的联系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70BB2B"/>
                </a:solidFill>
              </a:rPr>
              <a:t>实体之间的联系</a:t>
            </a:r>
            <a:r>
              <a:rPr lang="zh-CN" altLang="en-US" dirty="0"/>
              <a:t>通常是指不同实体集之间的联系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实体之间的联系有</a:t>
            </a:r>
            <a:r>
              <a:rPr lang="zh-CN" altLang="en-US" dirty="0">
                <a:solidFill>
                  <a:srgbClr val="70BB2B"/>
                </a:solidFill>
              </a:rPr>
              <a:t>一对一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70BB2B"/>
                </a:solidFill>
              </a:rPr>
              <a:t>一对多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70BB2B"/>
                </a:solidFill>
              </a:rPr>
              <a:t>多对多</a:t>
            </a:r>
            <a:r>
              <a:rPr lang="zh-CN" altLang="en-US" dirty="0"/>
              <a:t>等多种</a:t>
            </a:r>
            <a:r>
              <a:rPr lang="zh-CN" altLang="en-US" dirty="0" smtClean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xmlns="" val="40870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6900"/>
            <a:ext cx="7391400" cy="563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两</a:t>
            </a:r>
            <a:r>
              <a:rPr lang="zh-CN" altLang="en-US" dirty="0" smtClean="0">
                <a:ea typeface="宋体" charset="-122"/>
              </a:rPr>
              <a:t>个实体型之间的联系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258888" y="2205038"/>
            <a:ext cx="6669087" cy="4191000"/>
            <a:chOff x="912" y="1200"/>
            <a:chExt cx="4201" cy="2640"/>
          </a:xfrm>
        </p:grpSpPr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912" y="1200"/>
              <a:ext cx="1008" cy="2640"/>
              <a:chOff x="912" y="1200"/>
              <a:chExt cx="1008" cy="2640"/>
            </a:xfrm>
          </p:grpSpPr>
          <p:sp>
            <p:nvSpPr>
              <p:cNvPr id="66585" name="Text Box 5"/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/>
                  <a:t>实体型</a:t>
                </a:r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66586" name="AutoShape 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2400"/>
                  <a:t>联系名</a:t>
                </a:r>
                <a:endParaRPr kumimoji="1" lang="zh-CN" altLang="en-US" sz="2400" b="0"/>
              </a:p>
            </p:txBody>
          </p:sp>
          <p:sp>
            <p:nvSpPr>
              <p:cNvPr id="66587" name="Text Box 7"/>
              <p:cNvSpPr txBox="1">
                <a:spLocks noChangeArrowheads="1"/>
              </p:cNvSpPr>
              <p:nvPr/>
            </p:nvSpPr>
            <p:spPr bwMode="auto">
              <a:xfrm>
                <a:off x="1008" y="3024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/>
                  <a:t>实体型</a:t>
                </a:r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66588" name="Line 8"/>
              <p:cNvSpPr>
                <a:spLocks noChangeShapeType="1"/>
              </p:cNvSpPr>
              <p:nvPr/>
            </p:nvSpPr>
            <p:spPr bwMode="auto">
              <a:xfrm flipV="1">
                <a:off x="1392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9" name="Line 9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90" name="Text Box 10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1</a:t>
                </a:r>
                <a:endParaRPr kumimoji="1" lang="en-US" altLang="zh-CN" sz="2400" b="0"/>
              </a:p>
            </p:txBody>
          </p:sp>
          <p:sp>
            <p:nvSpPr>
              <p:cNvPr id="66591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1</a:t>
                </a:r>
                <a:endParaRPr kumimoji="1" lang="en-US" altLang="zh-CN" sz="2400" b="0"/>
              </a:p>
            </p:txBody>
          </p:sp>
          <p:sp>
            <p:nvSpPr>
              <p:cNvPr id="66592" name="Text Box 12"/>
              <p:cNvSpPr txBox="1">
                <a:spLocks noChangeArrowheads="1"/>
              </p:cNvSpPr>
              <p:nvPr/>
            </p:nvSpPr>
            <p:spPr bwMode="auto">
              <a:xfrm>
                <a:off x="1056" y="35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1:1</a:t>
                </a:r>
                <a:r>
                  <a:rPr kumimoji="1" lang="zh-CN" altLang="en-US" sz="2400"/>
                  <a:t>联系</a:t>
                </a:r>
                <a:endParaRPr kumimoji="1" lang="zh-CN" altLang="en-US" sz="2400" b="0"/>
              </a:p>
            </p:txBody>
          </p:sp>
        </p:grpSp>
        <p:sp>
          <p:nvSpPr>
            <p:cNvPr id="66567" name="Text Box 31"/>
            <p:cNvSpPr txBox="1">
              <a:spLocks noChangeArrowheads="1"/>
            </p:cNvSpPr>
            <p:nvPr/>
          </p:nvSpPr>
          <p:spPr bwMode="auto">
            <a:xfrm>
              <a:off x="4130" y="1202"/>
              <a:ext cx="871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/>
                <a:t>实体型</a:t>
              </a:r>
              <a:r>
                <a:rPr kumimoji="1" lang="en-US" altLang="zh-CN" sz="2400"/>
                <a:t>A</a:t>
              </a:r>
            </a:p>
          </p:txBody>
        </p:sp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2496" y="1207"/>
              <a:ext cx="1008" cy="2633"/>
              <a:chOff x="2496" y="1207"/>
              <a:chExt cx="1008" cy="2633"/>
            </a:xfrm>
          </p:grpSpPr>
          <p:sp>
            <p:nvSpPr>
              <p:cNvPr id="66577" name="AutoShape 24"/>
              <p:cNvSpPr>
                <a:spLocks noChangeArrowheads="1"/>
              </p:cNvSpPr>
              <p:nvPr/>
            </p:nvSpPr>
            <p:spPr bwMode="auto">
              <a:xfrm>
                <a:off x="2496" y="1968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2400"/>
                  <a:t>联系名</a:t>
                </a:r>
                <a:endParaRPr kumimoji="1" lang="zh-CN" altLang="en-US" sz="2400" b="0"/>
              </a:p>
            </p:txBody>
          </p:sp>
          <p:sp>
            <p:nvSpPr>
              <p:cNvPr id="66578" name="Line 26"/>
              <p:cNvSpPr>
                <a:spLocks noChangeShapeType="1"/>
              </p:cNvSpPr>
              <p:nvPr/>
            </p:nvSpPr>
            <p:spPr bwMode="auto">
              <a:xfrm flipV="1">
                <a:off x="2976" y="148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9" name="Line 27"/>
              <p:cNvSpPr>
                <a:spLocks noChangeShapeType="1"/>
              </p:cNvSpPr>
              <p:nvPr/>
            </p:nvSpPr>
            <p:spPr bwMode="auto">
              <a:xfrm>
                <a:off x="2976" y="24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80" name="Text Box 28"/>
              <p:cNvSpPr txBox="1">
                <a:spLocks noChangeArrowheads="1"/>
              </p:cNvSpPr>
              <p:nvPr/>
            </p:nvSpPr>
            <p:spPr bwMode="auto">
              <a:xfrm>
                <a:off x="2592" y="163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1</a:t>
                </a:r>
                <a:endParaRPr kumimoji="1" lang="en-US" altLang="zh-CN" sz="2400" b="0"/>
              </a:p>
            </p:txBody>
          </p:sp>
          <p:sp>
            <p:nvSpPr>
              <p:cNvPr id="66581" name="Text Box 29"/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n</a:t>
                </a:r>
                <a:endParaRPr kumimoji="1" lang="en-US" altLang="zh-CN" sz="2400" b="0"/>
              </a:p>
            </p:txBody>
          </p:sp>
          <p:sp>
            <p:nvSpPr>
              <p:cNvPr id="66582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552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1:n</a:t>
                </a:r>
                <a:r>
                  <a:rPr kumimoji="1" lang="zh-CN" altLang="en-US" sz="2400"/>
                  <a:t>联系</a:t>
                </a:r>
                <a:endParaRPr kumimoji="1" lang="zh-CN" altLang="en-US" sz="2400" b="0"/>
              </a:p>
            </p:txBody>
          </p:sp>
          <p:sp>
            <p:nvSpPr>
              <p:cNvPr id="66583" name="Text Box 32"/>
              <p:cNvSpPr txBox="1">
                <a:spLocks noChangeArrowheads="1"/>
              </p:cNvSpPr>
              <p:nvPr/>
            </p:nvSpPr>
            <p:spPr bwMode="auto">
              <a:xfrm>
                <a:off x="2562" y="1207"/>
                <a:ext cx="871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/>
                  <a:t>实体型</a:t>
                </a:r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66584" name="Text Box 34"/>
              <p:cNvSpPr txBox="1">
                <a:spLocks noChangeArrowheads="1"/>
              </p:cNvSpPr>
              <p:nvPr/>
            </p:nvSpPr>
            <p:spPr bwMode="auto">
              <a:xfrm>
                <a:off x="2562" y="3022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/>
                  <a:t>实体型</a:t>
                </a:r>
                <a:r>
                  <a:rPr kumimoji="1" lang="en-US" altLang="zh-CN" sz="2400"/>
                  <a:t>B</a:t>
                </a: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4105" y="1480"/>
              <a:ext cx="1008" cy="2352"/>
              <a:chOff x="4080" y="1440"/>
              <a:chExt cx="1008" cy="2352"/>
            </a:xfrm>
          </p:grpSpPr>
          <p:sp>
            <p:nvSpPr>
              <p:cNvPr id="66570" name="AutoShape 15"/>
              <p:cNvSpPr>
                <a:spLocks noChangeArrowheads="1"/>
              </p:cNvSpPr>
              <p:nvPr/>
            </p:nvSpPr>
            <p:spPr bwMode="auto">
              <a:xfrm>
                <a:off x="4080" y="1920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kumimoji="1" lang="zh-CN" altLang="en-US" sz="2400"/>
                  <a:t>联系名</a:t>
                </a:r>
                <a:endParaRPr kumimoji="1" lang="zh-CN" altLang="en-US" sz="2400" b="0"/>
              </a:p>
            </p:txBody>
          </p:sp>
          <p:sp>
            <p:nvSpPr>
              <p:cNvPr id="66571" name="Line 17"/>
              <p:cNvSpPr>
                <a:spLocks noChangeShapeType="1"/>
              </p:cNvSpPr>
              <p:nvPr/>
            </p:nvSpPr>
            <p:spPr bwMode="auto">
              <a:xfrm flipV="1">
                <a:off x="4560" y="144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2" name="Line 18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3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8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m</a:t>
                </a:r>
                <a:endParaRPr kumimoji="1" lang="en-US" altLang="zh-CN" sz="2400" b="0"/>
              </a:p>
            </p:txBody>
          </p:sp>
          <p:sp>
            <p:nvSpPr>
              <p:cNvPr id="66574" name="Text Box 20"/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n</a:t>
                </a:r>
                <a:endParaRPr kumimoji="1" lang="en-US" altLang="zh-CN" sz="2400" b="0"/>
              </a:p>
            </p:txBody>
          </p:sp>
          <p:sp>
            <p:nvSpPr>
              <p:cNvPr id="66575" name="Text Box 21"/>
              <p:cNvSpPr txBox="1">
                <a:spLocks noChangeArrowheads="1"/>
              </p:cNvSpPr>
              <p:nvPr/>
            </p:nvSpPr>
            <p:spPr bwMode="auto">
              <a:xfrm>
                <a:off x="4224" y="3504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/>
                  <a:t>m:n</a:t>
                </a:r>
                <a:r>
                  <a:rPr kumimoji="1" lang="zh-CN" altLang="en-US" sz="2400"/>
                  <a:t>联系</a:t>
                </a:r>
                <a:endParaRPr kumimoji="1" lang="zh-CN" altLang="en-US" sz="2400" b="0"/>
              </a:p>
            </p:txBody>
          </p:sp>
          <p:sp>
            <p:nvSpPr>
              <p:cNvPr id="66576" name="Text Box 35"/>
              <p:cNvSpPr txBox="1">
                <a:spLocks noChangeArrowheads="1"/>
              </p:cNvSpPr>
              <p:nvPr/>
            </p:nvSpPr>
            <p:spPr bwMode="auto">
              <a:xfrm>
                <a:off x="4150" y="2976"/>
                <a:ext cx="850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/>
                  <a:t>实体型</a:t>
                </a:r>
                <a:r>
                  <a:rPr kumimoji="1" lang="en-US" altLang="zh-CN" sz="2400"/>
                  <a:t>B</a:t>
                </a:r>
              </a:p>
            </p:txBody>
          </p:sp>
        </p:grpSp>
      </p:grpSp>
      <p:sp>
        <p:nvSpPr>
          <p:cNvPr id="66565" name="Text Box 2"/>
          <p:cNvSpPr txBox="1">
            <a:spLocks noChangeArrowheads="1"/>
          </p:cNvSpPr>
          <p:nvPr/>
        </p:nvSpPr>
        <p:spPr bwMode="auto">
          <a:xfrm>
            <a:off x="755650" y="1557338"/>
            <a:ext cx="60626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/>
              <a:t>用图形来表示两个实体型之间的这三类联系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两</a:t>
            </a:r>
            <a:r>
              <a:rPr lang="zh-CN" altLang="en-US" dirty="0" smtClean="0">
                <a:ea typeface="宋体" charset="-122"/>
              </a:rPr>
              <a:t>个实体型之间的联系（续） 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752600"/>
            <a:ext cx="5915025" cy="4495800"/>
          </a:xfrm>
        </p:spPr>
        <p:txBody>
          <a:bodyPr/>
          <a:lstStyle/>
          <a:p>
            <a:pPr algn="just" eaLnBrk="1" hangingPunct="1"/>
            <a:r>
              <a:rPr lang="zh-CN" altLang="en-US" b="1" smtClean="0">
                <a:ea typeface="宋体" charset="-122"/>
              </a:rPr>
              <a:t>一对一联系（</a:t>
            </a:r>
            <a:r>
              <a:rPr lang="en-US" altLang="zh-CN" b="1" smtClean="0">
                <a:ea typeface="宋体" charset="-122"/>
              </a:rPr>
              <a:t>1:1</a:t>
            </a:r>
            <a:r>
              <a:rPr lang="zh-CN" altLang="en-US" b="1" smtClean="0">
                <a:ea typeface="宋体" charset="-122"/>
              </a:rPr>
              <a:t>） 　 </a:t>
            </a:r>
          </a:p>
          <a:p>
            <a:pPr lvl="1" algn="just" eaLnBrk="1" hangingPunct="1"/>
            <a:r>
              <a:rPr lang="zh-CN" altLang="en-US" sz="2000" b="1" smtClean="0">
                <a:ea typeface="宋体" charset="-122"/>
              </a:rPr>
              <a:t>实例</a:t>
            </a:r>
          </a:p>
          <a:p>
            <a:pPr lvl="2"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b="1" smtClean="0">
                <a:ea typeface="宋体" charset="-122"/>
              </a:rPr>
              <a:t>一个班级只有一个正班长</a:t>
            </a:r>
          </a:p>
          <a:p>
            <a:pPr lvl="2" algn="just" eaLnBrk="1" hangingPunct="1">
              <a:lnSpc>
                <a:spcPct val="160000"/>
              </a:lnSpc>
              <a:buFontTx/>
              <a:buNone/>
            </a:pPr>
            <a:r>
              <a:rPr lang="zh-CN" altLang="en-US" sz="2400" b="1" smtClean="0">
                <a:ea typeface="宋体" charset="-122"/>
              </a:rPr>
              <a:t>一个班长只在一个班中任职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sz="2200" b="1" smtClean="0">
                <a:ea typeface="宋体" charset="-122"/>
              </a:rPr>
              <a:t>定义：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smtClean="0">
                <a:ea typeface="宋体" charset="-122"/>
              </a:rPr>
              <a:t>    如果对于实体集</a:t>
            </a:r>
            <a:r>
              <a:rPr lang="en-US" altLang="zh-CN" sz="2200" b="1" smtClean="0">
                <a:ea typeface="宋体" charset="-122"/>
              </a:rPr>
              <a:t>A</a:t>
            </a:r>
            <a:r>
              <a:rPr lang="zh-CN" altLang="en-US" sz="2200" b="1" smtClean="0">
                <a:ea typeface="宋体" charset="-122"/>
              </a:rPr>
              <a:t>中的</a:t>
            </a:r>
            <a:r>
              <a:rPr lang="zh-CN" altLang="en-US" sz="2200" b="1" smtClean="0">
                <a:solidFill>
                  <a:srgbClr val="FF3300"/>
                </a:solidFill>
                <a:ea typeface="宋体" charset="-122"/>
              </a:rPr>
              <a:t>每一个实体</a:t>
            </a:r>
            <a:r>
              <a:rPr lang="zh-CN" altLang="en-US" sz="2200" b="1" smtClean="0">
                <a:ea typeface="宋体" charset="-122"/>
              </a:rPr>
              <a:t>，实体集</a:t>
            </a:r>
            <a:r>
              <a:rPr lang="en-US" altLang="zh-CN" sz="2200" b="1" smtClean="0">
                <a:ea typeface="宋体" charset="-122"/>
              </a:rPr>
              <a:t>B</a:t>
            </a:r>
            <a:r>
              <a:rPr lang="zh-CN" altLang="en-US" sz="2200" b="1" smtClean="0">
                <a:ea typeface="宋体" charset="-122"/>
              </a:rPr>
              <a:t>中</a:t>
            </a:r>
            <a:r>
              <a:rPr lang="zh-CN" altLang="en-US" sz="2200" b="1" smtClean="0">
                <a:solidFill>
                  <a:srgbClr val="FF3300"/>
                </a:solidFill>
                <a:ea typeface="宋体" charset="-122"/>
              </a:rPr>
              <a:t>至多有一个</a:t>
            </a:r>
            <a:r>
              <a:rPr lang="zh-CN" altLang="en-US" sz="2200" b="1" smtClean="0">
                <a:ea typeface="宋体" charset="-122"/>
              </a:rPr>
              <a:t>（也可以没有）实体与之联系，反之亦然，</a:t>
            </a:r>
            <a:r>
              <a:rPr lang="zh-CN" altLang="en-US" sz="2200" b="1" smtClean="0">
                <a:solidFill>
                  <a:srgbClr val="746AFC"/>
                </a:solidFill>
                <a:ea typeface="宋体" charset="-122"/>
              </a:rPr>
              <a:t>则称实体集</a:t>
            </a:r>
            <a:r>
              <a:rPr lang="en-US" altLang="zh-CN" sz="2200" b="1" smtClean="0">
                <a:solidFill>
                  <a:srgbClr val="746AFC"/>
                </a:solidFill>
                <a:ea typeface="宋体" charset="-122"/>
              </a:rPr>
              <a:t>A</a:t>
            </a:r>
            <a:r>
              <a:rPr lang="zh-CN" altLang="en-US" sz="2200" b="1" smtClean="0">
                <a:solidFill>
                  <a:srgbClr val="746AFC"/>
                </a:solidFill>
                <a:ea typeface="宋体" charset="-122"/>
              </a:rPr>
              <a:t>与实体集</a:t>
            </a:r>
            <a:r>
              <a:rPr lang="en-US" altLang="zh-CN" sz="2200" b="1" smtClean="0">
                <a:solidFill>
                  <a:srgbClr val="746AFC"/>
                </a:solidFill>
                <a:ea typeface="宋体" charset="-122"/>
              </a:rPr>
              <a:t>B</a:t>
            </a:r>
            <a:r>
              <a:rPr lang="zh-CN" altLang="en-US" sz="2200" b="1" smtClean="0">
                <a:solidFill>
                  <a:srgbClr val="746AFC"/>
                </a:solidFill>
                <a:ea typeface="宋体" charset="-122"/>
              </a:rPr>
              <a:t>具有一对一联系，</a:t>
            </a:r>
            <a:r>
              <a:rPr lang="zh-CN" altLang="en-US" sz="2200" b="1" smtClean="0">
                <a:ea typeface="宋体" charset="-122"/>
              </a:rPr>
              <a:t>记为</a:t>
            </a:r>
            <a:r>
              <a:rPr lang="en-US" altLang="zh-CN" sz="2200" b="1" smtClean="0">
                <a:ea typeface="宋体" charset="-122"/>
              </a:rPr>
              <a:t>1:1</a:t>
            </a:r>
            <a:r>
              <a:rPr lang="en-US" altLang="zh-CN" b="1" smtClean="0">
                <a:ea typeface="宋体" charset="-122"/>
              </a:rPr>
              <a:t> 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092950" y="2492375"/>
            <a:ext cx="1384300" cy="3862388"/>
            <a:chOff x="1056" y="1344"/>
            <a:chExt cx="1008" cy="2621"/>
          </a:xfrm>
        </p:grpSpPr>
        <p:sp>
          <p:nvSpPr>
            <p:cNvPr id="67590" name="Text Box 19"/>
            <p:cNvSpPr txBox="1">
              <a:spLocks noChangeArrowheads="1"/>
            </p:cNvSpPr>
            <p:nvPr/>
          </p:nvSpPr>
          <p:spPr bwMode="auto">
            <a:xfrm>
              <a:off x="1105" y="1344"/>
              <a:ext cx="815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班级</a:t>
              </a:r>
            </a:p>
          </p:txBody>
        </p:sp>
        <p:sp>
          <p:nvSpPr>
            <p:cNvPr id="67591" name="AutoShape 20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000"/>
                <a:t>班级</a:t>
              </a:r>
              <a:r>
                <a:rPr kumimoji="1" lang="en-US" altLang="zh-CN" sz="2000"/>
                <a:t>-</a:t>
              </a:r>
              <a:r>
                <a:rPr kumimoji="1" lang="zh-CN" altLang="en-US" sz="2000"/>
                <a:t>班长</a:t>
              </a:r>
              <a:endParaRPr kumimoji="1" lang="zh-CN" altLang="en-US" sz="2000" b="0"/>
            </a:p>
          </p:txBody>
        </p:sp>
        <p:sp>
          <p:nvSpPr>
            <p:cNvPr id="67592" name="Text Box 21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班长</a:t>
              </a:r>
            </a:p>
          </p:txBody>
        </p:sp>
        <p:sp>
          <p:nvSpPr>
            <p:cNvPr id="67593" name="Line 22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Line 23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Text Box 24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/>
                <a:t>1</a:t>
              </a:r>
              <a:endParaRPr kumimoji="1" lang="en-US" altLang="zh-CN" sz="2400" b="0"/>
            </a:p>
          </p:txBody>
        </p:sp>
        <p:sp>
          <p:nvSpPr>
            <p:cNvPr id="67596" name="Text Box 25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/>
                <a:t>1</a:t>
              </a:r>
              <a:endParaRPr kumimoji="1" lang="en-US" altLang="zh-CN" sz="2400" b="0"/>
            </a:p>
          </p:txBody>
        </p:sp>
        <p:sp>
          <p:nvSpPr>
            <p:cNvPr id="67597" name="Text Box 26"/>
            <p:cNvSpPr txBox="1">
              <a:spLocks noChangeArrowheads="1"/>
            </p:cNvSpPr>
            <p:nvPr/>
          </p:nvSpPr>
          <p:spPr bwMode="auto">
            <a:xfrm>
              <a:off x="1200" y="3696"/>
              <a:ext cx="86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/>
                <a:t>1:1</a:t>
              </a:r>
              <a:r>
                <a:rPr kumimoji="1" lang="zh-CN" altLang="en-US" sz="2000"/>
                <a:t>联系</a:t>
              </a:r>
              <a:endParaRPr kumimoji="1" lang="zh-CN" altLang="en-US" sz="20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两个实体型之间的联系 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续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6408737" cy="4751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smtClean="0">
                <a:ea typeface="宋体" charset="-122"/>
              </a:rPr>
              <a:t>一对多联系（</a:t>
            </a:r>
            <a:r>
              <a:rPr lang="en-US" altLang="zh-CN" b="1" smtClean="0">
                <a:ea typeface="宋体" charset="-122"/>
              </a:rPr>
              <a:t>1</a:t>
            </a:r>
            <a:r>
              <a:rPr lang="zh-CN" altLang="en-US" b="1" smtClean="0">
                <a:ea typeface="宋体" charset="-122"/>
              </a:rPr>
              <a:t>：</a:t>
            </a:r>
            <a:r>
              <a:rPr lang="en-US" altLang="zh-CN" b="1" smtClean="0">
                <a:ea typeface="宋体" charset="-122"/>
              </a:rPr>
              <a:t>n</a:t>
            </a:r>
            <a:r>
              <a:rPr lang="zh-CN" altLang="en-US" b="1" smtClean="0">
                <a:ea typeface="宋体" charset="-122"/>
              </a:rPr>
              <a:t>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smtClean="0">
                <a:ea typeface="宋体" charset="-122"/>
              </a:rPr>
              <a:t>实例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ea typeface="宋体" charset="-122"/>
              </a:rPr>
              <a:t>一个班级中有若干名学生，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>
                <a:ea typeface="宋体" charset="-122"/>
              </a:rPr>
              <a:t>每个学生只在一个班级中学习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smtClean="0">
                <a:ea typeface="宋体" charset="-122"/>
              </a:rPr>
              <a:t>定义：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smtClean="0">
                <a:ea typeface="宋体" charset="-122"/>
              </a:rPr>
              <a:t>如果对于实体集</a:t>
            </a:r>
            <a:r>
              <a:rPr lang="en-US" altLang="zh-CN" sz="2000" b="1" smtClean="0">
                <a:ea typeface="宋体" charset="-122"/>
              </a:rPr>
              <a:t>A</a:t>
            </a:r>
            <a:r>
              <a:rPr lang="zh-CN" altLang="en-US" sz="2000" b="1" smtClean="0">
                <a:ea typeface="宋体" charset="-122"/>
              </a:rPr>
              <a:t>中的</a:t>
            </a:r>
            <a:r>
              <a:rPr lang="zh-CN" altLang="en-US" sz="2000" b="1" smtClean="0">
                <a:solidFill>
                  <a:srgbClr val="FF3300"/>
                </a:solidFill>
                <a:ea typeface="宋体" charset="-122"/>
              </a:rPr>
              <a:t>每一个实体</a:t>
            </a:r>
            <a:r>
              <a:rPr lang="zh-CN" altLang="en-US" sz="2000" b="1" smtClean="0">
                <a:ea typeface="宋体" charset="-122"/>
              </a:rPr>
              <a:t>，实体集</a:t>
            </a:r>
            <a:r>
              <a:rPr lang="en-US" altLang="zh-CN" sz="2000" b="1" smtClean="0">
                <a:ea typeface="宋体" charset="-122"/>
              </a:rPr>
              <a:t>B</a:t>
            </a:r>
            <a:r>
              <a:rPr lang="zh-CN" altLang="en-US" sz="2000" b="1" smtClean="0">
                <a:ea typeface="宋体" charset="-122"/>
              </a:rPr>
              <a:t>中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smtClean="0">
                <a:solidFill>
                  <a:srgbClr val="FF3300"/>
                </a:solidFill>
                <a:ea typeface="宋体" charset="-122"/>
              </a:rPr>
              <a:t>有</a:t>
            </a:r>
            <a:r>
              <a:rPr lang="en-US" altLang="zh-CN" sz="2000" b="1" smtClean="0">
                <a:solidFill>
                  <a:srgbClr val="FF3300"/>
                </a:solidFill>
                <a:ea typeface="宋体" charset="-122"/>
              </a:rPr>
              <a:t>n</a:t>
            </a:r>
            <a:r>
              <a:rPr lang="zh-CN" altLang="en-US" sz="2000" b="1" smtClean="0">
                <a:solidFill>
                  <a:srgbClr val="FF3300"/>
                </a:solidFill>
                <a:ea typeface="宋体" charset="-122"/>
              </a:rPr>
              <a:t>个实体</a:t>
            </a:r>
            <a:r>
              <a:rPr lang="zh-CN" altLang="en-US" sz="2000" b="1" smtClean="0">
                <a:ea typeface="宋体" charset="-122"/>
              </a:rPr>
              <a:t>（</a:t>
            </a:r>
            <a:r>
              <a:rPr lang="en-US" altLang="zh-CN" sz="2000" b="1" smtClean="0">
                <a:ea typeface="宋体" charset="-122"/>
              </a:rPr>
              <a:t>n≥0</a:t>
            </a:r>
            <a:r>
              <a:rPr lang="zh-CN" altLang="en-US" sz="2000" b="1" smtClean="0">
                <a:ea typeface="宋体" charset="-122"/>
              </a:rPr>
              <a:t>）与之联系，反之，对于实体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smtClean="0">
                <a:ea typeface="宋体" charset="-122"/>
              </a:rPr>
              <a:t>集</a:t>
            </a:r>
            <a:r>
              <a:rPr lang="en-US" altLang="zh-CN" sz="2000" b="1" smtClean="0">
                <a:ea typeface="宋体" charset="-122"/>
              </a:rPr>
              <a:t>B</a:t>
            </a:r>
            <a:r>
              <a:rPr lang="zh-CN" altLang="en-US" sz="2000" b="1" smtClean="0">
                <a:ea typeface="宋体" charset="-122"/>
              </a:rPr>
              <a:t>中的</a:t>
            </a:r>
            <a:r>
              <a:rPr lang="zh-CN" altLang="en-US" sz="2000" b="1" smtClean="0">
                <a:solidFill>
                  <a:srgbClr val="FF3300"/>
                </a:solidFill>
                <a:ea typeface="宋体" charset="-122"/>
              </a:rPr>
              <a:t>每一个实体</a:t>
            </a:r>
            <a:r>
              <a:rPr lang="zh-CN" altLang="en-US" sz="2000" b="1" smtClean="0">
                <a:ea typeface="宋体" charset="-122"/>
              </a:rPr>
              <a:t>，实体集</a:t>
            </a:r>
            <a:r>
              <a:rPr lang="en-US" altLang="zh-CN" sz="2000" b="1" smtClean="0">
                <a:ea typeface="宋体" charset="-122"/>
              </a:rPr>
              <a:t>A</a:t>
            </a:r>
            <a:r>
              <a:rPr lang="zh-CN" altLang="en-US" sz="2000" b="1" smtClean="0">
                <a:ea typeface="宋体" charset="-122"/>
              </a:rPr>
              <a:t>中</a:t>
            </a:r>
            <a:r>
              <a:rPr lang="zh-CN" altLang="en-US" sz="2000" b="1" smtClean="0">
                <a:solidFill>
                  <a:srgbClr val="FF3300"/>
                </a:solidFill>
                <a:ea typeface="宋体" charset="-122"/>
              </a:rPr>
              <a:t>至多只有一个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smtClean="0">
                <a:ea typeface="宋体" charset="-122"/>
              </a:rPr>
              <a:t>实体与之联系，则称</a:t>
            </a:r>
            <a:r>
              <a:rPr lang="zh-CN" altLang="en-US" sz="2000" b="1" smtClean="0">
                <a:solidFill>
                  <a:srgbClr val="746AFC"/>
                </a:solidFill>
                <a:ea typeface="宋体" charset="-122"/>
              </a:rPr>
              <a:t>实体集</a:t>
            </a:r>
            <a:r>
              <a:rPr lang="en-US" altLang="zh-CN" sz="2000" b="1" smtClean="0">
                <a:solidFill>
                  <a:srgbClr val="746AFC"/>
                </a:solidFill>
                <a:ea typeface="宋体" charset="-122"/>
              </a:rPr>
              <a:t>A</a:t>
            </a:r>
            <a:r>
              <a:rPr lang="zh-CN" altLang="en-US" sz="2000" b="1" smtClean="0">
                <a:solidFill>
                  <a:srgbClr val="746AFC"/>
                </a:solidFill>
                <a:ea typeface="宋体" charset="-122"/>
              </a:rPr>
              <a:t>与实体集</a:t>
            </a:r>
            <a:r>
              <a:rPr lang="en-US" altLang="zh-CN" sz="2000" b="1" smtClean="0">
                <a:solidFill>
                  <a:srgbClr val="746AFC"/>
                </a:solidFill>
                <a:ea typeface="宋体" charset="-122"/>
              </a:rPr>
              <a:t>B</a:t>
            </a:r>
            <a:r>
              <a:rPr lang="zh-CN" altLang="en-US" sz="2000" b="1" smtClean="0">
                <a:ea typeface="宋体" charset="-122"/>
              </a:rPr>
              <a:t>有一对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smtClean="0">
                <a:ea typeface="宋体" charset="-122"/>
              </a:rPr>
              <a:t>多联系，记为</a:t>
            </a:r>
            <a:r>
              <a:rPr lang="en-US" altLang="zh-CN" sz="2000" b="1" smtClean="0">
                <a:ea typeface="宋体" charset="-122"/>
              </a:rPr>
              <a:t>1:n</a:t>
            </a:r>
            <a:endParaRPr lang="en-US" altLang="zh-CN" sz="2600" b="1" smtClean="0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64388" y="2209800"/>
            <a:ext cx="1455737" cy="3506788"/>
            <a:chOff x="1056" y="1344"/>
            <a:chExt cx="1008" cy="2679"/>
          </a:xfrm>
        </p:grpSpPr>
        <p:sp>
          <p:nvSpPr>
            <p:cNvPr id="68614" name="Text Box 3"/>
            <p:cNvSpPr txBox="1">
              <a:spLocks noChangeArrowheads="1"/>
            </p:cNvSpPr>
            <p:nvPr/>
          </p:nvSpPr>
          <p:spPr bwMode="auto">
            <a:xfrm>
              <a:off x="1104" y="1344"/>
              <a:ext cx="816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班级</a:t>
              </a:r>
            </a:p>
          </p:txBody>
        </p:sp>
        <p:sp>
          <p:nvSpPr>
            <p:cNvPr id="68615" name="AutoShape 4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400"/>
                <a:t>组成</a:t>
              </a:r>
              <a:endParaRPr kumimoji="1" lang="zh-CN" altLang="en-US" sz="2400" b="0"/>
            </a:p>
          </p:txBody>
        </p:sp>
        <p:sp>
          <p:nvSpPr>
            <p:cNvPr id="68616" name="Text Box 5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学生</a:t>
              </a:r>
            </a:p>
          </p:txBody>
        </p:sp>
        <p:sp>
          <p:nvSpPr>
            <p:cNvPr id="68617" name="Line 6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Line 7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Text Box 8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/>
                <a:t>1</a:t>
              </a:r>
              <a:endParaRPr kumimoji="1" lang="en-US" altLang="zh-CN" sz="2400" b="0"/>
            </a:p>
          </p:txBody>
        </p:sp>
        <p:sp>
          <p:nvSpPr>
            <p:cNvPr id="68620" name="Text Box 9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/>
                <a:t>n</a:t>
              </a:r>
              <a:endParaRPr kumimoji="1" lang="en-US" altLang="zh-CN" sz="2400" b="0"/>
            </a:p>
          </p:txBody>
        </p:sp>
        <p:sp>
          <p:nvSpPr>
            <p:cNvPr id="68621" name="Text Box 10"/>
            <p:cNvSpPr txBox="1">
              <a:spLocks noChangeArrowheads="1"/>
            </p:cNvSpPr>
            <p:nvPr/>
          </p:nvSpPr>
          <p:spPr bwMode="auto">
            <a:xfrm>
              <a:off x="1200" y="3697"/>
              <a:ext cx="8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200"/>
                <a:t>1:n</a:t>
              </a:r>
              <a:r>
                <a:rPr kumimoji="1" lang="zh-CN" altLang="en-US" sz="2200"/>
                <a:t>联系</a:t>
              </a:r>
              <a:endParaRPr kumimoji="1" lang="zh-CN" altLang="en-US" sz="22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两个实体型之间的联系 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续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5903913" cy="460851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smtClean="0">
                <a:ea typeface="宋体" charset="-122"/>
              </a:rPr>
              <a:t>多对多联系（</a:t>
            </a:r>
            <a:r>
              <a:rPr lang="en-US" altLang="zh-CN" b="1" smtClean="0">
                <a:ea typeface="宋体" charset="-122"/>
              </a:rPr>
              <a:t>m:n</a:t>
            </a:r>
            <a:r>
              <a:rPr lang="zh-CN" altLang="en-US" b="1" smtClean="0">
                <a:ea typeface="宋体" charset="-122"/>
              </a:rPr>
              <a:t>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smtClean="0">
                <a:ea typeface="宋体" charset="-122"/>
              </a:rPr>
              <a:t>实例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ea typeface="宋体" charset="-122"/>
              </a:rPr>
              <a:t>课程与学生之间的联系：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ea typeface="宋体" charset="-122"/>
              </a:rPr>
              <a:t>一门课程同时有若干个学生选修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smtClean="0">
                <a:ea typeface="宋体" charset="-122"/>
              </a:rPr>
              <a:t>一个学生可以同时选修多门课程</a:t>
            </a:r>
            <a:endParaRPr lang="zh-CN" altLang="en-US" sz="2400" b="1" i="1" smtClean="0">
              <a:ea typeface="宋体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smtClean="0">
                <a:ea typeface="宋体" charset="-122"/>
              </a:rPr>
              <a:t>定义：</a:t>
            </a:r>
            <a:endParaRPr lang="zh-CN" altLang="en-US" sz="2000" b="1" smtClean="0">
              <a:ea typeface="宋体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smtClean="0">
                <a:ea typeface="宋体" charset="-122"/>
              </a:rPr>
              <a:t>如果对于实体集</a:t>
            </a:r>
            <a:r>
              <a:rPr lang="en-US" altLang="zh-CN" sz="2000" b="1" smtClean="0">
                <a:ea typeface="宋体" charset="-122"/>
              </a:rPr>
              <a:t>A</a:t>
            </a:r>
            <a:r>
              <a:rPr lang="zh-CN" altLang="en-US" sz="2000" b="1" smtClean="0">
                <a:ea typeface="宋体" charset="-122"/>
              </a:rPr>
              <a:t>中的每一个实体，实体集</a:t>
            </a:r>
            <a:r>
              <a:rPr lang="en-US" altLang="zh-CN" sz="2000" b="1" smtClean="0">
                <a:ea typeface="宋体" charset="-122"/>
              </a:rPr>
              <a:t>B</a:t>
            </a:r>
            <a:r>
              <a:rPr lang="zh-CN" altLang="en-US" sz="2000" b="1" smtClean="0">
                <a:ea typeface="宋体" charset="-122"/>
              </a:rPr>
              <a:t>中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smtClean="0">
                <a:ea typeface="宋体" charset="-122"/>
              </a:rPr>
              <a:t>有</a:t>
            </a:r>
            <a:r>
              <a:rPr lang="en-US" altLang="zh-CN" sz="2000" b="1" smtClean="0">
                <a:ea typeface="宋体" charset="-122"/>
              </a:rPr>
              <a:t>n</a:t>
            </a:r>
            <a:r>
              <a:rPr lang="zh-CN" altLang="en-US" sz="2000" b="1" smtClean="0">
                <a:ea typeface="宋体" charset="-122"/>
              </a:rPr>
              <a:t>个实体（</a:t>
            </a:r>
            <a:r>
              <a:rPr lang="en-US" altLang="zh-CN" sz="2000" b="1" smtClean="0">
                <a:ea typeface="宋体" charset="-122"/>
              </a:rPr>
              <a:t>n≥0</a:t>
            </a:r>
            <a:r>
              <a:rPr lang="zh-CN" altLang="en-US" sz="2000" b="1" smtClean="0">
                <a:ea typeface="宋体" charset="-122"/>
              </a:rPr>
              <a:t>）与之联系，反之，对于实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smtClean="0">
                <a:ea typeface="宋体" charset="-122"/>
              </a:rPr>
              <a:t>体集</a:t>
            </a:r>
            <a:r>
              <a:rPr lang="en-US" altLang="zh-CN" sz="2000" b="1" smtClean="0">
                <a:ea typeface="宋体" charset="-122"/>
              </a:rPr>
              <a:t>B</a:t>
            </a:r>
            <a:r>
              <a:rPr lang="zh-CN" altLang="en-US" sz="2000" b="1" smtClean="0">
                <a:ea typeface="宋体" charset="-122"/>
              </a:rPr>
              <a:t>中的每一个实体，实体集</a:t>
            </a:r>
            <a:r>
              <a:rPr lang="en-US" altLang="zh-CN" sz="2000" b="1" smtClean="0">
                <a:ea typeface="宋体" charset="-122"/>
              </a:rPr>
              <a:t>A</a:t>
            </a:r>
            <a:r>
              <a:rPr lang="zh-CN" altLang="en-US" sz="2000" b="1" smtClean="0">
                <a:ea typeface="宋体" charset="-122"/>
              </a:rPr>
              <a:t>中也有</a:t>
            </a:r>
            <a:r>
              <a:rPr lang="en-US" altLang="zh-CN" sz="2000" b="1" smtClean="0">
                <a:ea typeface="宋体" charset="-122"/>
              </a:rPr>
              <a:t>m</a:t>
            </a:r>
            <a:r>
              <a:rPr lang="zh-CN" altLang="en-US" sz="2000" b="1" smtClean="0">
                <a:ea typeface="宋体" charset="-122"/>
              </a:rPr>
              <a:t>个实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smtClean="0">
                <a:ea typeface="宋体" charset="-122"/>
              </a:rPr>
              <a:t>体（</a:t>
            </a:r>
            <a:r>
              <a:rPr lang="en-US" altLang="zh-CN" sz="2000" b="1" smtClean="0">
                <a:ea typeface="宋体" charset="-122"/>
              </a:rPr>
              <a:t>m≥0</a:t>
            </a:r>
            <a:r>
              <a:rPr lang="zh-CN" altLang="en-US" sz="2000" b="1" smtClean="0">
                <a:ea typeface="宋体" charset="-122"/>
              </a:rPr>
              <a:t>）与之联系，则称实体集</a:t>
            </a:r>
            <a:r>
              <a:rPr lang="en-US" altLang="zh-CN" sz="2000" b="1" smtClean="0">
                <a:ea typeface="宋体" charset="-122"/>
              </a:rPr>
              <a:t>A</a:t>
            </a:r>
            <a:r>
              <a:rPr lang="zh-CN" altLang="en-US" sz="2000" b="1" smtClean="0">
                <a:ea typeface="宋体" charset="-122"/>
              </a:rPr>
              <a:t>与实体</a:t>
            </a:r>
            <a:r>
              <a:rPr lang="en-US" altLang="zh-CN" sz="2000" b="1" smtClean="0">
                <a:ea typeface="宋体" charset="-122"/>
              </a:rPr>
              <a:t>B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b="1" smtClean="0">
                <a:ea typeface="宋体" charset="-122"/>
              </a:rPr>
              <a:t>具有多对多联系，记为</a:t>
            </a:r>
            <a:r>
              <a:rPr lang="en-US" altLang="zh-CN" sz="2000" b="1" smtClean="0">
                <a:ea typeface="宋体" charset="-122"/>
              </a:rPr>
              <a:t>m:n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164388" y="2133600"/>
            <a:ext cx="1368425" cy="3732213"/>
            <a:chOff x="4513" y="1344"/>
            <a:chExt cx="862" cy="2351"/>
          </a:xfrm>
        </p:grpSpPr>
        <p:sp>
          <p:nvSpPr>
            <p:cNvPr id="69638" name="Text Box 7"/>
            <p:cNvSpPr txBox="1">
              <a:spLocks noChangeArrowheads="1"/>
            </p:cNvSpPr>
            <p:nvPr/>
          </p:nvSpPr>
          <p:spPr bwMode="auto">
            <a:xfrm>
              <a:off x="4549" y="1344"/>
              <a:ext cx="61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课程</a:t>
              </a:r>
            </a:p>
          </p:txBody>
        </p:sp>
        <p:sp>
          <p:nvSpPr>
            <p:cNvPr id="69639" name="AutoShape 8"/>
            <p:cNvSpPr>
              <a:spLocks noChangeArrowheads="1"/>
            </p:cNvSpPr>
            <p:nvPr/>
          </p:nvSpPr>
          <p:spPr bwMode="auto">
            <a:xfrm>
              <a:off x="4513" y="2030"/>
              <a:ext cx="720" cy="429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zh-CN" altLang="en-US" sz="2400"/>
                <a:t>选修</a:t>
              </a:r>
              <a:endParaRPr kumimoji="1" lang="zh-CN" altLang="en-US" sz="2400" b="0"/>
            </a:p>
          </p:txBody>
        </p:sp>
        <p:sp>
          <p:nvSpPr>
            <p:cNvPr id="69640" name="Text Box 9"/>
            <p:cNvSpPr txBox="1">
              <a:spLocks noChangeArrowheads="1"/>
            </p:cNvSpPr>
            <p:nvPr/>
          </p:nvSpPr>
          <p:spPr bwMode="auto">
            <a:xfrm>
              <a:off x="4585" y="2973"/>
              <a:ext cx="612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/>
                <a:t>学生</a:t>
              </a:r>
            </a:p>
          </p:txBody>
        </p:sp>
        <p:sp>
          <p:nvSpPr>
            <p:cNvPr id="69641" name="Line 10"/>
            <p:cNvSpPr>
              <a:spLocks noChangeShapeType="1"/>
            </p:cNvSpPr>
            <p:nvPr/>
          </p:nvSpPr>
          <p:spPr bwMode="auto">
            <a:xfrm flipV="1">
              <a:off x="4873" y="1601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Line 11"/>
            <p:cNvSpPr>
              <a:spLocks noChangeShapeType="1"/>
            </p:cNvSpPr>
            <p:nvPr/>
          </p:nvSpPr>
          <p:spPr bwMode="auto">
            <a:xfrm>
              <a:off x="4873" y="2459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Text Box 12"/>
            <p:cNvSpPr txBox="1">
              <a:spLocks noChangeArrowheads="1"/>
            </p:cNvSpPr>
            <p:nvPr/>
          </p:nvSpPr>
          <p:spPr bwMode="auto">
            <a:xfrm>
              <a:off x="4585" y="173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/>
                <a:t>m</a:t>
              </a:r>
              <a:endParaRPr kumimoji="1" lang="en-US" altLang="zh-CN" sz="2400" b="0"/>
            </a:p>
          </p:txBody>
        </p:sp>
        <p:sp>
          <p:nvSpPr>
            <p:cNvPr id="69644" name="Text Box 13"/>
            <p:cNvSpPr txBox="1">
              <a:spLocks noChangeArrowheads="1"/>
            </p:cNvSpPr>
            <p:nvPr/>
          </p:nvSpPr>
          <p:spPr bwMode="auto">
            <a:xfrm>
              <a:off x="4621" y="2587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/>
                <a:t>n</a:t>
              </a:r>
              <a:endParaRPr kumimoji="1" lang="en-US" altLang="zh-CN" sz="2400" b="0"/>
            </a:p>
          </p:txBody>
        </p:sp>
        <p:sp>
          <p:nvSpPr>
            <p:cNvPr id="69645" name="Text Box 14"/>
            <p:cNvSpPr txBox="1">
              <a:spLocks noChangeArrowheads="1"/>
            </p:cNvSpPr>
            <p:nvPr/>
          </p:nvSpPr>
          <p:spPr bwMode="auto">
            <a:xfrm>
              <a:off x="4621" y="3445"/>
              <a:ext cx="7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/>
                <a:t>m:n</a:t>
              </a:r>
              <a:r>
                <a:rPr kumimoji="1" lang="zh-CN" altLang="en-US" sz="2000"/>
                <a:t>联系</a:t>
              </a:r>
              <a:endParaRPr kumimoji="1" lang="zh-CN" altLang="en-US" sz="20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435975" cy="100806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746AFC"/>
                </a:solidFill>
              </a:rPr>
              <a:t>用户观点</a:t>
            </a:r>
            <a:r>
              <a:rPr lang="zh-CN" altLang="en-US" sz="2400" dirty="0" smtClean="0"/>
              <a:t>下，关系模型中数据的逻辑结构是一张二维表，它由行和列组成。</a:t>
            </a:r>
          </a:p>
        </p:txBody>
      </p:sp>
      <p:graphicFrame>
        <p:nvGraphicFramePr>
          <p:cNvPr id="144644" name="Group 1284"/>
          <p:cNvGraphicFramePr>
            <a:graphicFrameLocks noGrp="1"/>
          </p:cNvGraphicFramePr>
          <p:nvPr>
            <p:ph sz="half" idx="2"/>
          </p:nvPr>
        </p:nvGraphicFramePr>
        <p:xfrm>
          <a:off x="1331913" y="3197225"/>
          <a:ext cx="6481762" cy="2535239"/>
        </p:xfrm>
        <a:graphic>
          <a:graphicData uri="http://schemas.openxmlformats.org/drawingml/2006/table">
            <a:tbl>
              <a:tblPr/>
              <a:tblGrid>
                <a:gridCol w="1081087"/>
                <a:gridCol w="1079500"/>
                <a:gridCol w="1081088"/>
                <a:gridCol w="1079500"/>
                <a:gridCol w="1081087"/>
                <a:gridCol w="1079500"/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姓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 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  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王小明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社会学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960EE"/>
                    </a:soli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黄大鹏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商品学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张文斌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法律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00" name="Text Box 1224"/>
          <p:cNvSpPr txBox="1">
            <a:spLocks noChangeArrowheads="1"/>
          </p:cNvSpPr>
          <p:nvPr/>
        </p:nvSpPr>
        <p:spPr bwMode="auto">
          <a:xfrm>
            <a:off x="755650" y="227012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400"/>
              <a:t>学生登记表</a:t>
            </a:r>
          </a:p>
        </p:txBody>
      </p:sp>
      <p:sp>
        <p:nvSpPr>
          <p:cNvPr id="126001" name="AutoShape 1285"/>
          <p:cNvSpPr>
            <a:spLocks noChangeArrowheads="1"/>
          </p:cNvSpPr>
          <p:nvPr/>
        </p:nvSpPr>
        <p:spPr bwMode="auto">
          <a:xfrm>
            <a:off x="2627313" y="2117725"/>
            <a:ext cx="914400" cy="609600"/>
          </a:xfrm>
          <a:prstGeom prst="wedgeRectCallout">
            <a:avLst>
              <a:gd name="adj1" fmla="val -148611"/>
              <a:gd name="adj2" fmla="val 12630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属性</a:t>
            </a:r>
          </a:p>
        </p:txBody>
      </p:sp>
      <p:sp>
        <p:nvSpPr>
          <p:cNvPr id="126002" name="AutoShape 1286"/>
          <p:cNvSpPr>
            <a:spLocks noChangeArrowheads="1"/>
          </p:cNvSpPr>
          <p:nvPr/>
        </p:nvSpPr>
        <p:spPr bwMode="auto">
          <a:xfrm>
            <a:off x="7956550" y="2333625"/>
            <a:ext cx="914400" cy="609600"/>
          </a:xfrm>
          <a:prstGeom prst="wedgeRectCallout">
            <a:avLst>
              <a:gd name="adj1" fmla="val -70315"/>
              <a:gd name="adj2" fmla="val 204426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元组</a:t>
            </a:r>
          </a:p>
        </p:txBody>
      </p:sp>
      <p:sp>
        <p:nvSpPr>
          <p:cNvPr id="9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3591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1738</TotalTime>
  <Words>2178</Words>
  <Application>Microsoft Office PowerPoint</Application>
  <PresentationFormat>全屏显示(4:3)</PresentationFormat>
  <Paragraphs>434</Paragraphs>
  <Slides>32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</vt:lpstr>
      <vt:lpstr>Image</vt:lpstr>
      <vt:lpstr>关系数据库</vt:lpstr>
      <vt:lpstr>内容目录</vt:lpstr>
      <vt:lpstr>1.  关系模型</vt:lpstr>
      <vt:lpstr>1.关系模型</vt:lpstr>
      <vt:lpstr>两个实体型之间的联系</vt:lpstr>
      <vt:lpstr>两个实体型之间的联系（续） </vt:lpstr>
      <vt:lpstr>两个实体型之间的联系 (续)</vt:lpstr>
      <vt:lpstr>两个实体型之间的联系 (续)</vt:lpstr>
      <vt:lpstr>幻灯片 9</vt:lpstr>
      <vt:lpstr>幻灯片 10</vt:lpstr>
      <vt:lpstr>幻灯片 11</vt:lpstr>
      <vt:lpstr>2.关系数据库</vt:lpstr>
      <vt:lpstr>2.关系数据库</vt:lpstr>
      <vt:lpstr>2.关系数据库</vt:lpstr>
      <vt:lpstr>2.关系数据库</vt:lpstr>
      <vt:lpstr>2. 关系数据库</vt:lpstr>
      <vt:lpstr>2.关系数据库</vt:lpstr>
      <vt:lpstr>2.关系数据库</vt:lpstr>
      <vt:lpstr>2. 关系数据库</vt:lpstr>
      <vt:lpstr>2．关系数据库</vt:lpstr>
      <vt:lpstr>2. 关系数据库</vt:lpstr>
      <vt:lpstr>3.关系的三类完整性约束</vt:lpstr>
      <vt:lpstr>3.关系的三类完整性约束</vt:lpstr>
      <vt:lpstr>3.关系的三类完整性约束</vt:lpstr>
      <vt:lpstr>3.关系的三类完整性约束</vt:lpstr>
      <vt:lpstr>3.1 实体完整性</vt:lpstr>
      <vt:lpstr>3.2 参照完整性</vt:lpstr>
      <vt:lpstr>3.2 参照完整性---关系间的引用</vt:lpstr>
      <vt:lpstr>3.2 参照完整性--外码（Foreign Key）</vt:lpstr>
      <vt:lpstr>3.2 参照完整性--外码（Foreign Key）</vt:lpstr>
      <vt:lpstr>3.2 参照完整性规则</vt:lpstr>
      <vt:lpstr>3.3 用户定义的完整性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apple</cp:lastModifiedBy>
  <cp:revision>287</cp:revision>
  <dcterms:created xsi:type="dcterms:W3CDTF">2020-09-13T01:44:02Z</dcterms:created>
  <dcterms:modified xsi:type="dcterms:W3CDTF">2021-09-13T00:10:43Z</dcterms:modified>
</cp:coreProperties>
</file>