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4"/>
  </p:notesMasterIdLst>
  <p:sldIdLst>
    <p:sldId id="256" r:id="rId2"/>
    <p:sldId id="259" r:id="rId3"/>
    <p:sldId id="338" r:id="rId4"/>
    <p:sldId id="339" r:id="rId5"/>
    <p:sldId id="386" r:id="rId6"/>
    <p:sldId id="341" r:id="rId7"/>
    <p:sldId id="342" r:id="rId8"/>
    <p:sldId id="343" r:id="rId9"/>
    <p:sldId id="344" r:id="rId10"/>
    <p:sldId id="385" r:id="rId11"/>
    <p:sldId id="345" r:id="rId12"/>
    <p:sldId id="346" r:id="rId13"/>
    <p:sldId id="394" r:id="rId14"/>
    <p:sldId id="347" r:id="rId15"/>
    <p:sldId id="348" r:id="rId16"/>
    <p:sldId id="402" r:id="rId17"/>
    <p:sldId id="398" r:id="rId18"/>
    <p:sldId id="387" r:id="rId19"/>
    <p:sldId id="403" r:id="rId20"/>
    <p:sldId id="350" r:id="rId21"/>
    <p:sldId id="351" r:id="rId22"/>
    <p:sldId id="352" r:id="rId23"/>
    <p:sldId id="353" r:id="rId24"/>
    <p:sldId id="355" r:id="rId25"/>
    <p:sldId id="356" r:id="rId26"/>
    <p:sldId id="359" r:id="rId27"/>
    <p:sldId id="361" r:id="rId28"/>
    <p:sldId id="362" r:id="rId29"/>
    <p:sldId id="363" r:id="rId30"/>
    <p:sldId id="364" r:id="rId31"/>
    <p:sldId id="365" r:id="rId32"/>
    <p:sldId id="395" r:id="rId33"/>
    <p:sldId id="366" r:id="rId34"/>
    <p:sldId id="367" r:id="rId35"/>
    <p:sldId id="396" r:id="rId36"/>
    <p:sldId id="400" r:id="rId37"/>
    <p:sldId id="368" r:id="rId38"/>
    <p:sldId id="399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9" r:id="rId49"/>
    <p:sldId id="378" r:id="rId50"/>
    <p:sldId id="380" r:id="rId51"/>
    <p:sldId id="381" r:id="rId52"/>
    <p:sldId id="388" r:id="rId53"/>
    <p:sldId id="382" r:id="rId54"/>
    <p:sldId id="383" r:id="rId55"/>
    <p:sldId id="389" r:id="rId56"/>
    <p:sldId id="390" r:id="rId57"/>
    <p:sldId id="401" r:id="rId58"/>
    <p:sldId id="384" r:id="rId59"/>
    <p:sldId id="391" r:id="rId60"/>
    <p:sldId id="392" r:id="rId61"/>
    <p:sldId id="393" r:id="rId62"/>
    <p:sldId id="404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783" autoAdjust="0"/>
  </p:normalViewPr>
  <p:slideViewPr>
    <p:cSldViewPr snapToGrid="0">
      <p:cViewPr varScale="1">
        <p:scale>
          <a:sx n="87" d="100"/>
          <a:sy n="87" d="100"/>
        </p:scale>
        <p:origin x="22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6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38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2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4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06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35145C6C-CD5D-4D58-B651-1F6BC6C38935}" type="slidenum">
              <a:rPr lang="en-US" altLang="zh-CN" sz="1200"/>
              <a:pPr algn="r" eaLnBrk="1" hangingPunct="1"/>
              <a:t>52</a:t>
            </a:fld>
            <a:endParaRPr lang="en-US" altLang="zh-CN" sz="1200"/>
          </a:p>
        </p:txBody>
      </p:sp>
      <p:sp>
        <p:nvSpPr>
          <p:cNvPr id="23552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235524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1000" i="1">
                <a:latin typeface="Comic Sans MS" panose="030F0702030302020204" pitchFamily="66" charset="0"/>
              </a:rPr>
              <a:t>14</a:t>
            </a:r>
          </a:p>
        </p:txBody>
      </p:sp>
      <p:sp>
        <p:nvSpPr>
          <p:cNvPr id="23552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23552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2355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23552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153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98597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18165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81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elect.html&amp;server=0&amp;token=a8c8eee66b2d285100f6723f9429cc8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elect.html&amp;server=0&amp;token=a8c8eee66b2d285100f6723f9429cc8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elect.html&amp;server=0&amp;token=a8c8eee66b2d285100f6723f9429cc8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tring-functions.html&amp;server=0&amp;token=a8c8eee66b2d285100f6723f9429cc83" TargetMode="External"/><Relationship Id="rId2" Type="http://schemas.openxmlformats.org/officeDocument/2006/relationships/hyperlink" Target="http://localhost/phpmyadmin/url.php?url=http://dev.mysql.com/doc/refman/5.5/en/select.html&amp;server=0&amp;token=a8c8eee66b2d285100f6723f9429cc83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6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4545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关系</a:t>
            </a:r>
            <a:r>
              <a:rPr lang="zh-CN" altLang="en-US" dirty="0"/>
              <a:t>代数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</a:t>
            </a:r>
            <a:r>
              <a:rPr lang="zh-CN" altLang="en-US" dirty="0" smtClean="0"/>
              <a:t>：马里佳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</a:t>
            </a:r>
            <a:r>
              <a:rPr lang="zh-CN" altLang="en-US" dirty="0" smtClean="0"/>
              <a:t>：</a:t>
            </a:r>
            <a:r>
              <a:rPr lang="en-US" altLang="zh-CN" smtClean="0"/>
              <a:t>ljma1990@szu.edu.cn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 descr="image1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7"/>
          <a:stretch/>
        </p:blipFill>
        <p:spPr bwMode="auto">
          <a:xfrm>
            <a:off x="928689" y="1357313"/>
            <a:ext cx="2407636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781051" y="6010760"/>
            <a:ext cx="7679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注意：差是有方向性的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R-S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S-R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15888"/>
            <a:ext cx="7391400" cy="6492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/>
              <a:t>差（续）</a:t>
            </a:r>
            <a:endParaRPr lang="en-US" altLang="zh-CN" sz="3600" dirty="0" smtClean="0"/>
          </a:p>
        </p:txBody>
      </p:sp>
      <p:sp>
        <p:nvSpPr>
          <p:cNvPr id="7" name="左中括号 6"/>
          <p:cNvSpPr/>
          <p:nvPr/>
        </p:nvSpPr>
        <p:spPr>
          <a:xfrm>
            <a:off x="492081" y="1842444"/>
            <a:ext cx="447032" cy="2597751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中括号 7"/>
          <p:cNvSpPr/>
          <p:nvPr/>
        </p:nvSpPr>
        <p:spPr>
          <a:xfrm>
            <a:off x="633414" y="2603887"/>
            <a:ext cx="295274" cy="2536524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5113757" y="1738367"/>
            <a:ext cx="669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R-S</a:t>
            </a:r>
            <a:endParaRPr lang="zh-CN" altLang="en-US" sz="2200" b="1" dirty="0"/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226994" y="4230115"/>
            <a:ext cx="6703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 smtClean="0"/>
              <a:t>S-R</a:t>
            </a:r>
            <a:endParaRPr lang="zh-CN" altLang="en-US" sz="2200" b="1" dirty="0"/>
          </a:p>
        </p:txBody>
      </p:sp>
      <p:pic>
        <p:nvPicPr>
          <p:cNvPr id="11" name="Picture 2" descr="image1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3" t="27079" b="40274"/>
          <a:stretch/>
        </p:blipFill>
        <p:spPr bwMode="auto">
          <a:xfrm>
            <a:off x="5016844" y="2168579"/>
            <a:ext cx="2679754" cy="140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image1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3" t="75983" b="-2711"/>
          <a:stretch/>
        </p:blipFill>
        <p:spPr bwMode="auto">
          <a:xfrm>
            <a:off x="5226994" y="4661002"/>
            <a:ext cx="2679754" cy="115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3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（</a:t>
            </a:r>
            <a:r>
              <a:rPr lang="en-US" altLang="zh-CN" sz="3600" smtClean="0"/>
              <a:t>3</a:t>
            </a:r>
            <a:r>
              <a:rPr lang="zh-CN" altLang="en-US" sz="3600" smtClean="0"/>
              <a:t>）</a:t>
            </a:r>
            <a:r>
              <a:rPr lang="en-US" altLang="zh-CN" sz="3600" smtClean="0"/>
              <a:t> </a:t>
            </a:r>
            <a:r>
              <a:rPr lang="zh-CN" altLang="en-US" sz="3600" smtClean="0"/>
              <a:t>交（</a:t>
            </a:r>
            <a:r>
              <a:rPr lang="en-US" altLang="zh-CN" sz="3600" smtClean="0"/>
              <a:t>Intersection</a:t>
            </a:r>
            <a:r>
              <a:rPr lang="zh-CN" altLang="en-US" sz="3600" smtClean="0"/>
              <a:t>）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341438"/>
            <a:ext cx="7772400" cy="4473575"/>
          </a:xfrm>
        </p:spPr>
        <p:txBody>
          <a:bodyPr/>
          <a:lstStyle/>
          <a:p>
            <a:pPr eaLnBrk="1" hangingPunct="1"/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</a:p>
          <a:p>
            <a:pPr lvl="1" eaLnBrk="1" hangingPunct="1"/>
            <a:r>
              <a:rPr lang="zh-CN" altLang="en-US" dirty="0" smtClean="0"/>
              <a:t>具有相同的目</a:t>
            </a:r>
            <a:r>
              <a:rPr lang="en-US" altLang="zh-CN" i="1" dirty="0" smtClean="0"/>
              <a:t>n</a:t>
            </a:r>
          </a:p>
          <a:p>
            <a:pPr lvl="1" eaLnBrk="1" hangingPunct="1"/>
            <a:r>
              <a:rPr lang="zh-CN" altLang="en-US" dirty="0" smtClean="0"/>
              <a:t>相应的属性取自同一个域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algn="just" eaLnBrk="1" hangingPunct="1"/>
            <a:r>
              <a:rPr lang="en-US" altLang="zh-CN" i="1" dirty="0" smtClean="0"/>
              <a:t>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</a:p>
          <a:p>
            <a:pPr lvl="1" algn="just" eaLnBrk="1" hangingPunct="1"/>
            <a:r>
              <a:rPr lang="zh-CN" altLang="en-US" dirty="0" smtClean="0"/>
              <a:t>仍为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目关系，由既属于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又属于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的元组组成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		     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i="1" dirty="0" smtClean="0"/>
              <a:t>        	  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–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=S 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S-R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427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649287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交 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601663" y="1758950"/>
          <a:ext cx="4038600" cy="17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4787900" y="2233613"/>
          <a:ext cx="4038600" cy="147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53" marB="45753"/>
                </a:tc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53" marB="45753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3"/>
          </p:nvPr>
        </p:nvGraphicFramePr>
        <p:xfrm>
          <a:off x="539750" y="3817938"/>
          <a:ext cx="4038600" cy="170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74817" name="TextBox 7"/>
          <p:cNvSpPr txBox="1">
            <a:spLocks noChangeArrowheads="1"/>
          </p:cNvSpPr>
          <p:nvPr/>
        </p:nvSpPr>
        <p:spPr bwMode="auto">
          <a:xfrm>
            <a:off x="755650" y="1196975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74818" name="TextBox 10"/>
          <p:cNvSpPr txBox="1">
            <a:spLocks noChangeArrowheads="1"/>
          </p:cNvSpPr>
          <p:nvPr/>
        </p:nvSpPr>
        <p:spPr bwMode="auto">
          <a:xfrm>
            <a:off x="755650" y="34290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74819" name="TextBox 11"/>
          <p:cNvSpPr txBox="1">
            <a:spLocks noChangeArrowheads="1"/>
          </p:cNvSpPr>
          <p:nvPr/>
        </p:nvSpPr>
        <p:spPr bwMode="auto">
          <a:xfrm>
            <a:off x="5014913" y="1579563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 ∩ S</a:t>
            </a:r>
            <a:endParaRPr lang="zh-CN" altLang="en-US" sz="2200" b="1"/>
          </a:p>
        </p:txBody>
      </p:sp>
      <p:sp>
        <p:nvSpPr>
          <p:cNvPr id="11" name="左中括号 10"/>
          <p:cNvSpPr/>
          <p:nvPr/>
        </p:nvSpPr>
        <p:spPr>
          <a:xfrm>
            <a:off x="148281" y="2833816"/>
            <a:ext cx="447032" cy="1672281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中括号 11"/>
          <p:cNvSpPr/>
          <p:nvPr/>
        </p:nvSpPr>
        <p:spPr>
          <a:xfrm>
            <a:off x="306540" y="3213101"/>
            <a:ext cx="295274" cy="2174445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1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649287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交 （续）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7848600" cy="4495800"/>
          </a:xfrm>
        </p:spPr>
        <p:txBody>
          <a:bodyPr/>
          <a:lstStyle/>
          <a:p>
            <a:r>
              <a:rPr lang="zh-CN" altLang="en-US" dirty="0" smtClean="0"/>
              <a:t>我们在实验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中有没有用到 并，交，差运算？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               SELECT </a:t>
            </a:r>
            <a:r>
              <a:rPr lang="en-US" altLang="zh-CN" b="1" dirty="0"/>
              <a:t>* FROM </a:t>
            </a:r>
            <a:r>
              <a:rPr lang="en-US" altLang="zh-CN" b="1" dirty="0" err="1"/>
              <a:t>emp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		WHERE job = 'MANAGER'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	OR job = 'CLERK'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	AND </a:t>
            </a:r>
            <a:r>
              <a:rPr lang="en-US" altLang="zh-CN" b="1" dirty="0" err="1"/>
              <a:t>deptno</a:t>
            </a:r>
            <a:r>
              <a:rPr lang="en-US" altLang="zh-CN" b="1" dirty="0"/>
              <a:t> = 10;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2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（</a:t>
            </a:r>
            <a:r>
              <a:rPr lang="en-US" altLang="zh-CN" sz="3600" smtClean="0"/>
              <a:t>4</a:t>
            </a:r>
            <a:r>
              <a:rPr lang="zh-CN" altLang="en-US" sz="3600" smtClean="0"/>
              <a:t>）</a:t>
            </a:r>
            <a:r>
              <a:rPr lang="en-US" altLang="zh-CN" sz="3600" smtClean="0"/>
              <a:t> </a:t>
            </a:r>
            <a:r>
              <a:rPr lang="zh-CN" altLang="en-US" sz="3600" smtClean="0"/>
              <a:t>笛卡尔积（</a:t>
            </a:r>
            <a:r>
              <a:rPr lang="en-US" altLang="zh-CN" sz="3600" smtClean="0"/>
              <a:t>Cartesian Product</a:t>
            </a:r>
            <a:r>
              <a:rPr lang="zh-CN" altLang="en-US" sz="3600" smtClean="0"/>
              <a:t>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98550"/>
            <a:ext cx="7772400" cy="54260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 smtClean="0"/>
              <a:t>严格地讲应该是广义的笛卡尔积（</a:t>
            </a:r>
            <a:r>
              <a:rPr lang="en-US" altLang="zh-CN" sz="2400" dirty="0" smtClean="0"/>
              <a:t>Extended Cartesian Product</a:t>
            </a:r>
            <a:r>
              <a:rPr lang="zh-CN" altLang="en-US" sz="2400" dirty="0" smtClean="0"/>
              <a:t>）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 smtClean="0"/>
              <a:t>R: 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目关系，</a:t>
            </a:r>
            <a:r>
              <a:rPr lang="en-US" altLang="zh-CN" sz="2400" i="1" dirty="0" smtClean="0"/>
              <a:t>k</a:t>
            </a:r>
            <a:r>
              <a:rPr lang="en-US" altLang="zh-CN" sz="2400" baseline="-30000" dirty="0" smtClean="0"/>
              <a:t>1</a:t>
            </a:r>
            <a:r>
              <a:rPr lang="zh-CN" altLang="en-US" sz="2400" dirty="0" smtClean="0"/>
              <a:t>个元组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 smtClean="0"/>
              <a:t>S: 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目关系，</a:t>
            </a:r>
            <a:r>
              <a:rPr lang="en-US" altLang="zh-CN" sz="2400" i="1" dirty="0" smtClean="0"/>
              <a:t>k</a:t>
            </a:r>
            <a:r>
              <a:rPr lang="en-US" altLang="zh-CN" sz="2400" baseline="-30000" dirty="0" smtClean="0"/>
              <a:t>2</a:t>
            </a:r>
            <a:r>
              <a:rPr lang="zh-CN" altLang="en-US" sz="2400" dirty="0" smtClean="0"/>
              <a:t>个元组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×</a:t>
            </a:r>
            <a:r>
              <a:rPr lang="en-US" altLang="zh-CN" sz="2400" i="1" dirty="0" smtClean="0"/>
              <a:t>S</a:t>
            </a:r>
            <a:r>
              <a:rPr lang="en-US" altLang="zh-CN" sz="2400" dirty="0" smtClean="0"/>
              <a:t>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列：（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+</a:t>
            </a:r>
            <a:r>
              <a:rPr lang="en-US" altLang="zh-CN" i="1" dirty="0" err="1" smtClean="0"/>
              <a:t>m</a:t>
            </a:r>
            <a:r>
              <a:rPr lang="zh-CN" altLang="en-US" dirty="0" smtClean="0"/>
              <a:t>）列元组的集合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元组的前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列是关系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的一个元组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后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列是关系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的一个元组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行：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×</a:t>
            </a:r>
            <a:r>
              <a:rPr lang="en-US" altLang="zh-CN" sz="2400" i="1" dirty="0" smtClean="0"/>
              <a:t>S</a:t>
            </a:r>
            <a:r>
              <a:rPr lang="en-US" altLang="zh-CN" sz="2400" dirty="0" smtClean="0"/>
              <a:t> = {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r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s</a:t>
            </a:r>
            <a:r>
              <a:rPr lang="en-US" altLang="zh-CN" sz="2400" dirty="0" smtClean="0"/>
              <a:t> |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r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</a:t>
            </a: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 ∧ 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s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400" i="1" dirty="0" err="1" smtClean="0"/>
              <a:t>S</a:t>
            </a:r>
            <a:r>
              <a:rPr lang="en-US" altLang="zh-CN" sz="2400" dirty="0" smtClean="0"/>
              <a:t> }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75780" name="Freeform 4"/>
          <p:cNvSpPr>
            <a:spLocks/>
          </p:cNvSpPr>
          <p:nvPr/>
        </p:nvSpPr>
        <p:spPr bwMode="auto">
          <a:xfrm>
            <a:off x="2989392" y="5782405"/>
            <a:ext cx="360363" cy="130175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900113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笛卡尔积 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457200" y="2233613"/>
          <a:ext cx="3035301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3851275" y="1412875"/>
          <a:ext cx="4897440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40"/>
                <a:gridCol w="816240"/>
                <a:gridCol w="816240"/>
                <a:gridCol w="816240"/>
                <a:gridCol w="816240"/>
                <a:gridCol w="816240"/>
              </a:tblGrid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R.A       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3"/>
          </p:nvPr>
        </p:nvGraphicFramePr>
        <p:xfrm>
          <a:off x="395288" y="4292600"/>
          <a:ext cx="3168651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17"/>
                <a:gridCol w="1056217"/>
                <a:gridCol w="1056217"/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b3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</a:tbl>
          </a:graphicData>
        </a:graphic>
      </p:graphicFrame>
      <p:sp>
        <p:nvSpPr>
          <p:cNvPr id="76926" name="TextBox 7"/>
          <p:cNvSpPr txBox="1">
            <a:spLocks noChangeArrowheads="1"/>
          </p:cNvSpPr>
          <p:nvPr/>
        </p:nvSpPr>
        <p:spPr bwMode="auto">
          <a:xfrm>
            <a:off x="611188" y="1671638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76927" name="TextBox 10"/>
          <p:cNvSpPr txBox="1">
            <a:spLocks noChangeArrowheads="1"/>
          </p:cNvSpPr>
          <p:nvPr/>
        </p:nvSpPr>
        <p:spPr bwMode="auto">
          <a:xfrm>
            <a:off x="611188" y="379095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76928" name="TextBox 11"/>
          <p:cNvSpPr txBox="1">
            <a:spLocks noChangeArrowheads="1"/>
          </p:cNvSpPr>
          <p:nvPr/>
        </p:nvSpPr>
        <p:spPr bwMode="auto">
          <a:xfrm>
            <a:off x="3765150" y="1084442"/>
            <a:ext cx="1093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 × S 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728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00088" indent="-514350">
              <a:lnSpc>
                <a:spcPct val="180000"/>
              </a:lnSpc>
              <a:buAutoNum type="arabicPeriod"/>
            </a:pPr>
            <a:r>
              <a:rPr lang="zh-CN" altLang="en-US" dirty="0" smtClean="0">
                <a:solidFill>
                  <a:srgbClr val="00B050"/>
                </a:solidFill>
              </a:rPr>
              <a:t>传统</a:t>
            </a:r>
            <a:r>
              <a:rPr lang="zh-CN" altLang="en-US" dirty="0">
                <a:solidFill>
                  <a:srgbClr val="00B050"/>
                </a:solidFill>
              </a:rPr>
              <a:t>的集合</a:t>
            </a:r>
            <a:r>
              <a:rPr lang="zh-CN" altLang="en-US" dirty="0" smtClean="0">
                <a:solidFill>
                  <a:srgbClr val="00B050"/>
                </a:solidFill>
              </a:rPr>
              <a:t>运算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/>
              <a:t>并     </a:t>
            </a:r>
            <a:r>
              <a:rPr lang="zh-CN" altLang="zh-CN" b="1" kern="100" dirty="0" smtClean="0">
                <a:ea typeface="宋体"/>
                <a:cs typeface="Times New Roman"/>
              </a:rPr>
              <a:t>∪</a:t>
            </a:r>
            <a:endParaRPr lang="en-US" altLang="zh-CN" dirty="0"/>
          </a:p>
          <a:p>
            <a:pPr lvl="1"/>
            <a:r>
              <a:rPr lang="zh-CN" altLang="en-US" dirty="0" smtClean="0"/>
              <a:t>差      </a:t>
            </a:r>
            <a:r>
              <a:rPr lang="en-US" altLang="zh-CN" b="1" kern="100" dirty="0" smtClean="0">
                <a:ea typeface="宋体"/>
                <a:cs typeface="Times New Roman"/>
              </a:rPr>
              <a:t>-</a:t>
            </a:r>
            <a:endParaRPr lang="en-US" altLang="zh-CN" dirty="0"/>
          </a:p>
          <a:p>
            <a:pPr lvl="1"/>
            <a:r>
              <a:rPr lang="zh-CN" altLang="en-US" dirty="0" smtClean="0"/>
              <a:t>交     </a:t>
            </a:r>
            <a:r>
              <a:rPr lang="zh-CN" altLang="zh-CN" b="1" kern="100" dirty="0" smtClean="0">
                <a:latin typeface="Times New Roman"/>
                <a:cs typeface="Times New Roman"/>
              </a:rPr>
              <a:t>∩</a:t>
            </a:r>
            <a:endParaRPr lang="en-US" altLang="zh-CN" dirty="0"/>
          </a:p>
          <a:p>
            <a:pPr lvl="1"/>
            <a:r>
              <a:rPr lang="zh-CN" altLang="en-US" dirty="0"/>
              <a:t>笛卡尔</a:t>
            </a:r>
            <a:r>
              <a:rPr lang="zh-CN" altLang="en-US" dirty="0" smtClean="0"/>
              <a:t>积   </a:t>
            </a:r>
            <a:r>
              <a:rPr lang="zh-CN" altLang="zh-CN" b="1" kern="100" dirty="0" smtClean="0">
                <a:latin typeface="Times New Roman"/>
                <a:cs typeface="Times New Roman"/>
              </a:rPr>
              <a:t>×</a:t>
            </a:r>
            <a:endParaRPr lang="en-US" altLang="zh-CN" dirty="0"/>
          </a:p>
          <a:p>
            <a:pPr marL="700088" indent="-514350">
              <a:lnSpc>
                <a:spcPct val="180000"/>
              </a:lnSpc>
              <a:buAutoNum type="arabicPeriod"/>
            </a:pPr>
            <a:endParaRPr lang="zh-CN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63648"/>
              </p:ext>
            </p:extLst>
          </p:nvPr>
        </p:nvGraphicFramePr>
        <p:xfrm>
          <a:off x="4932589" y="1867581"/>
          <a:ext cx="4038600" cy="17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</a:tbl>
          </a:graphicData>
        </a:graphic>
      </p:graphicFrame>
      <p:graphicFrame>
        <p:nvGraphicFramePr>
          <p:cNvPr id="5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199659"/>
              </p:ext>
            </p:extLst>
          </p:nvPr>
        </p:nvGraphicFramePr>
        <p:xfrm>
          <a:off x="4932589" y="4004034"/>
          <a:ext cx="4038600" cy="170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932589" y="3624263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S</a:t>
            </a:r>
            <a:endParaRPr lang="zh-CN" altLang="en-US" sz="2200" b="1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4932588" y="1443569"/>
            <a:ext cx="3882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 smtClean="0"/>
              <a:t>R</a:t>
            </a:r>
            <a:endParaRPr lang="zh-CN" altLang="en-US" sz="2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285574" y="2410250"/>
            <a:ext cx="763351" cy="1672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16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16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85573" y="4512316"/>
            <a:ext cx="763351" cy="1672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16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16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668" y="1408328"/>
            <a:ext cx="7886700" cy="4778288"/>
          </a:xfrm>
        </p:spPr>
        <p:txBody>
          <a:bodyPr>
            <a:normAutofit lnSpcReduction="10000"/>
          </a:bodyPr>
          <a:lstStyle/>
          <a:p>
            <a:pPr marL="185738" indent="0">
              <a:lnSpc>
                <a:spcPct val="180000"/>
              </a:lnSpc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传统</a:t>
            </a:r>
            <a:r>
              <a:rPr lang="zh-CN" altLang="en-US" dirty="0">
                <a:solidFill>
                  <a:srgbClr val="00B050"/>
                </a:solidFill>
              </a:rPr>
              <a:t>的集合</a:t>
            </a:r>
            <a:r>
              <a:rPr lang="zh-CN" altLang="en-US" dirty="0" smtClean="0">
                <a:solidFill>
                  <a:srgbClr val="00B050"/>
                </a:solidFill>
              </a:rPr>
              <a:t>运算   </a:t>
            </a:r>
            <a:r>
              <a:rPr lang="en-US" altLang="zh-CN" dirty="0" smtClean="0">
                <a:solidFill>
                  <a:srgbClr val="00B050"/>
                </a:solidFill>
              </a:rPr>
              <a:t>SQL</a:t>
            </a:r>
            <a:r>
              <a:rPr lang="zh-CN" altLang="en-US" dirty="0" smtClean="0">
                <a:solidFill>
                  <a:srgbClr val="00B050"/>
                </a:solidFill>
              </a:rPr>
              <a:t>应用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 smtClean="0">
                <a:solidFill>
                  <a:srgbClr val="00B050"/>
                </a:solidFill>
              </a:rPr>
              <a:t>并：</a:t>
            </a:r>
            <a:endParaRPr lang="en-US" altLang="zh-CN" sz="1800" b="1" dirty="0">
              <a:solidFill>
                <a:srgbClr val="00B050"/>
              </a:solidFill>
              <a:latin typeface="Arial Unicode MS" panose="020B0604020202020204" pitchFamily="34" charset="-122"/>
              <a:ea typeface="Monac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sz="1800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sz="1800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sz="1800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A</a:t>
            </a:r>
            <a:endParaRPr lang="zh-CN" altLang="zh-CN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union</a:t>
            </a:r>
            <a:r>
              <a:rPr lang="zh-CN" altLang="zh-CN" sz="1800" dirty="0">
                <a:solidFill>
                  <a:srgbClr val="333333"/>
                </a:solidFill>
                <a:ea typeface="Monaco"/>
              </a:rPr>
              <a:t> 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sz="1800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sz="1800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sz="1800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B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700088" indent="-514350">
              <a:lnSpc>
                <a:spcPct val="180000"/>
              </a:lnSpc>
              <a:buAutoNum type="arabicPeriod"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700088" indent="-514350">
              <a:lnSpc>
                <a:spcPct val="180000"/>
              </a:lnSpc>
              <a:buAutoNum type="arabicPeriod"/>
            </a:pPr>
            <a:endParaRPr lang="en-US" altLang="zh-CN" dirty="0">
              <a:solidFill>
                <a:srgbClr val="00B050"/>
              </a:solidFill>
            </a:endParaRPr>
          </a:p>
          <a:p>
            <a:pPr marL="185738" indent="0">
              <a:lnSpc>
                <a:spcPct val="180000"/>
              </a:lnSpc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注：</a:t>
            </a:r>
            <a:r>
              <a:rPr lang="en-US" altLang="zh-CN" dirty="0" smtClean="0">
                <a:solidFill>
                  <a:srgbClr val="00B050"/>
                </a:solidFill>
              </a:rPr>
              <a:t>MySQL </a:t>
            </a:r>
            <a:r>
              <a:rPr lang="zh-CN" altLang="en-US" dirty="0" smtClean="0">
                <a:solidFill>
                  <a:srgbClr val="00B050"/>
                </a:solidFill>
              </a:rPr>
              <a:t>不支持 </a:t>
            </a:r>
            <a:r>
              <a:rPr lang="en-US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intersect </a:t>
            </a:r>
            <a:r>
              <a:rPr lang="zh-CN" altLang="en-US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和</a:t>
            </a:r>
            <a:r>
              <a:rPr lang="en-US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except </a:t>
            </a:r>
          </a:p>
          <a:p>
            <a:pPr marL="185738" indent="0">
              <a:lnSpc>
                <a:spcPct val="180000"/>
              </a:lnSpc>
              <a:buNone/>
            </a:pPr>
            <a:endParaRPr lang="en-US" altLang="zh-CN" b="1" dirty="0">
              <a:solidFill>
                <a:srgbClr val="FF7800"/>
              </a:solidFill>
              <a:latin typeface="Arial Unicode MS" panose="020B0604020202020204" pitchFamily="34" charset="-122"/>
              <a:ea typeface="Monaco"/>
            </a:endParaRPr>
          </a:p>
          <a:p>
            <a:pPr marL="185738" indent="0">
              <a:lnSpc>
                <a:spcPct val="180000"/>
              </a:lnSpc>
              <a:buNone/>
            </a:pPr>
            <a:endParaRPr lang="en-US" altLang="zh-CN" b="1" dirty="0">
              <a:solidFill>
                <a:srgbClr val="FF7800"/>
              </a:solidFill>
              <a:latin typeface="Arial Unicode MS" panose="020B0604020202020204" pitchFamily="34" charset="-122"/>
              <a:ea typeface="Monaco"/>
            </a:endParaRPr>
          </a:p>
          <a:p>
            <a:pPr marL="185738" indent="0">
              <a:lnSpc>
                <a:spcPct val="180000"/>
              </a:lnSpc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8254" y="2454926"/>
            <a:ext cx="1826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B050"/>
                </a:solidFill>
              </a:rPr>
              <a:t>交：</a:t>
            </a:r>
            <a:endParaRPr lang="en-US" altLang="zh-CN" b="1" dirty="0">
              <a:solidFill>
                <a:srgbClr val="00B050"/>
              </a:solidFill>
              <a:latin typeface="Arial Unicode MS" panose="020B0604020202020204" pitchFamily="34" charset="-122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A</a:t>
            </a:r>
            <a:endParaRPr lang="zh-CN" altLang="zh-CN" sz="5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intersect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B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0200" y="2454926"/>
            <a:ext cx="1826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B050"/>
                </a:solidFill>
              </a:rPr>
              <a:t>差：</a:t>
            </a:r>
            <a:endParaRPr lang="en-US" altLang="zh-CN" b="1" dirty="0">
              <a:solidFill>
                <a:srgbClr val="00B050"/>
              </a:solidFill>
              <a:latin typeface="Arial Unicode MS" panose="020B0604020202020204" pitchFamily="34" charset="-122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A</a:t>
            </a:r>
            <a:endParaRPr lang="zh-CN" altLang="zh-CN" sz="5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except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 smtClean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B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6967" y="4240188"/>
            <a:ext cx="2868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B050"/>
                </a:solidFill>
              </a:rPr>
              <a:t>笛卡尔积：</a:t>
            </a:r>
            <a:endParaRPr lang="en-US" altLang="zh-CN" b="1" dirty="0">
              <a:solidFill>
                <a:srgbClr val="00B050"/>
              </a:solidFill>
              <a:latin typeface="Arial Unicode MS" panose="020B0604020202020204" pitchFamily="34" charset="-122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* </a:t>
            </a:r>
            <a:r>
              <a:rPr lang="zh-CN" altLang="zh-CN" b="1" dirty="0">
                <a:solidFill>
                  <a:srgbClr val="FF7800"/>
                </a:solidFill>
                <a:latin typeface="Arial Unicode MS" panose="020B0604020202020204" pitchFamily="34" charset="-122"/>
                <a:ea typeface="Monaco"/>
              </a:rPr>
              <a:t>from</a:t>
            </a:r>
            <a:r>
              <a:rPr lang="zh-CN" altLang="zh-CN" dirty="0">
                <a:solidFill>
                  <a:srgbClr val="333333"/>
                </a:solidFill>
                <a:ea typeface="Monaco"/>
              </a:rPr>
              <a:t> 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, B</a:t>
            </a:r>
            <a:endParaRPr lang="zh-CN" altLang="zh-CN" sz="5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FF7800"/>
              </a:solidFill>
              <a:latin typeface="Arial Unicode MS" panose="020B0604020202020204" pitchFamily="34" charset="-122"/>
              <a:ea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533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5738" indent="0">
              <a:lnSpc>
                <a:spcPct val="18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传统的集合运算</a:t>
            </a:r>
          </a:p>
          <a:p>
            <a:pPr marL="185738" indent="0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 </a:t>
            </a:r>
            <a:r>
              <a:rPr lang="zh-CN" altLang="en-US" dirty="0">
                <a:solidFill>
                  <a:srgbClr val="00B050"/>
                </a:solidFill>
              </a:rPr>
              <a:t>专门的关系运算</a:t>
            </a:r>
          </a:p>
        </p:txBody>
      </p:sp>
    </p:spTree>
    <p:extLst>
      <p:ext uri="{BB962C8B-B14F-4D97-AF65-F5344CB8AC3E}">
        <p14:creationId xmlns:p14="http://schemas.microsoft.com/office/powerpoint/2010/main" val="27114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专门的关系运算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          </a:t>
            </a:r>
            <a:r>
              <a:rPr lang="zh-CN" altLang="zh-CN" b="1" i="1" kern="100" dirty="0" smtClean="0">
                <a:latin typeface="Times New Roman"/>
                <a:cs typeface="Times New Roman"/>
              </a:rPr>
              <a:t>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投影          </a:t>
            </a:r>
            <a:r>
              <a:rPr lang="zh-CN" altLang="zh-CN" b="1" kern="100" dirty="0" smtClean="0">
                <a:latin typeface="Times New Roman"/>
                <a:cs typeface="Times New Roman"/>
              </a:rPr>
              <a:t>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除运算    </a:t>
            </a:r>
            <a:r>
              <a:rPr lang="zh-CN" altLang="zh-CN" b="1" kern="100" dirty="0">
                <a:latin typeface="Times New Roman"/>
                <a:cs typeface="Times New Roman"/>
              </a:rPr>
              <a:t>÷</a:t>
            </a:r>
            <a:endParaRPr lang="zh-CN" altLang="zh-CN" b="1" kern="100" dirty="0">
              <a:latin typeface="宋体"/>
              <a:cs typeface="Courier New"/>
            </a:endParaRPr>
          </a:p>
          <a:p>
            <a:pPr lvl="1"/>
            <a:endParaRPr lang="en-US" altLang="zh-CN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2. </a:t>
            </a:r>
            <a:r>
              <a:rPr lang="zh-CN" altLang="en-US" sz="3600" dirty="0" smtClean="0"/>
              <a:t>专门的关系运算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flipV="1">
            <a:off x="2802165" y="3719807"/>
            <a:ext cx="1600200" cy="60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600" b="1" i="1"/>
              <a:t> </a:t>
            </a:r>
            <a:endParaRPr lang="en-US" altLang="zh-CN" sz="600" b="1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113643" y="3003391"/>
            <a:ext cx="1600200" cy="609600"/>
            <a:chOff x="2325" y="6446"/>
            <a:chExt cx="705" cy="367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 flipV="1">
              <a:off x="2325" y="645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600" b="1" i="1"/>
                <a:t> </a:t>
              </a:r>
              <a:endParaRPr lang="en-US" altLang="zh-CN" sz="600" b="1"/>
            </a:p>
          </p:txBody>
        </p:sp>
      </p:grpSp>
    </p:spTree>
    <p:extLst>
      <p:ext uri="{BB962C8B-B14F-4D97-AF65-F5344CB8AC3E}">
        <p14:creationId xmlns:p14="http://schemas.microsoft.com/office/powerpoint/2010/main" val="41863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传统的</a:t>
            </a:r>
            <a:r>
              <a:rPr lang="zh-CN" altLang="en-US" dirty="0"/>
              <a:t>集合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</a:t>
            </a:r>
            <a:endParaRPr lang="en-US" altLang="zh-CN" dirty="0" smtClean="0"/>
          </a:p>
          <a:p>
            <a:pPr lvl="1"/>
            <a:r>
              <a:rPr lang="zh-CN" altLang="en-US" dirty="0"/>
              <a:t>笛卡尔积</a:t>
            </a:r>
            <a:endParaRPr lang="en-US" altLang="zh-CN" dirty="0" smtClean="0"/>
          </a:p>
          <a:p>
            <a:r>
              <a:rPr lang="zh-CN" altLang="en-US" dirty="0" smtClean="0"/>
              <a:t>专门的关系运算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除运算</a:t>
            </a:r>
            <a:endParaRPr lang="en-US" altLang="zh-CN" dirty="0" smtClean="0"/>
          </a:p>
          <a:p>
            <a:r>
              <a:rPr lang="zh-CN" altLang="en-US" dirty="0" smtClean="0"/>
              <a:t>小结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4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2. </a:t>
            </a:r>
            <a:r>
              <a:rPr lang="zh-CN" altLang="en-US" sz="3600" dirty="0" smtClean="0"/>
              <a:t>专门的关系运算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先引入几个记号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t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400" dirty="0" err="1" smtClean="0"/>
              <a:t>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t[A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设关系模式为</a:t>
            </a:r>
            <a:r>
              <a:rPr lang="en-US" altLang="zh-CN" sz="2400" i="1" dirty="0" smtClean="0"/>
              <a:t>R(A</a:t>
            </a:r>
            <a:r>
              <a:rPr lang="en-US" altLang="zh-CN" sz="2400" i="1" baseline="-30000" dirty="0" smtClean="0"/>
              <a:t>1</a:t>
            </a:r>
            <a:r>
              <a:rPr lang="zh-CN" altLang="en-US" sz="2400" i="1" dirty="0" smtClean="0"/>
              <a:t>，</a:t>
            </a:r>
            <a:r>
              <a:rPr lang="en-US" altLang="zh-CN" sz="2400" i="1" dirty="0" smtClean="0"/>
              <a:t>A</a:t>
            </a:r>
            <a:r>
              <a:rPr lang="en-US" altLang="zh-CN" sz="2400" i="1" baseline="-30000" dirty="0" smtClean="0"/>
              <a:t>2</a:t>
            </a:r>
            <a:r>
              <a:rPr lang="zh-CN" altLang="en-US" sz="2400" i="1" dirty="0" smtClean="0"/>
              <a:t>，</a:t>
            </a:r>
            <a:r>
              <a:rPr lang="en-US" altLang="zh-CN" sz="2400" i="1" dirty="0" smtClean="0"/>
              <a:t>…</a:t>
            </a:r>
            <a:r>
              <a:rPr lang="zh-CN" altLang="en-US" sz="2400" i="1" dirty="0" smtClean="0"/>
              <a:t>，</a:t>
            </a:r>
            <a:r>
              <a:rPr lang="en-US" altLang="zh-CN" sz="2400" i="1" dirty="0" smtClean="0"/>
              <a:t>A</a:t>
            </a:r>
            <a:r>
              <a:rPr lang="en-US" altLang="zh-CN" sz="2400" i="1" baseline="-30000" dirty="0" smtClean="0"/>
              <a:t>n</a:t>
            </a:r>
            <a:r>
              <a:rPr lang="en-US" altLang="zh-CN" sz="2400" i="1" dirty="0" smtClean="0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它的一个关系设为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R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4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/>
              <a:t>表示</a:t>
            </a:r>
            <a:r>
              <a:rPr lang="en-US" altLang="zh-CN" sz="2400" i="1" dirty="0" smtClean="0"/>
              <a:t>t</a:t>
            </a:r>
            <a:r>
              <a:rPr lang="zh-CN" altLang="en-US" sz="2400" dirty="0" smtClean="0"/>
              <a:t>是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的一个元组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[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i="1" baseline="-30000" dirty="0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r>
              <a:rPr lang="zh-CN" altLang="en-US" sz="2400" dirty="0" smtClean="0"/>
              <a:t>则表示元组</a:t>
            </a:r>
            <a:r>
              <a:rPr lang="en-US" altLang="zh-CN" sz="2400" i="1" dirty="0" smtClean="0"/>
              <a:t>t</a:t>
            </a:r>
            <a:r>
              <a:rPr lang="zh-CN" altLang="en-US" sz="2400" dirty="0" smtClean="0"/>
              <a:t>中相应于属性</a:t>
            </a:r>
            <a:r>
              <a:rPr lang="en-US" altLang="zh-CN" sz="2400" i="1" dirty="0" smtClean="0"/>
              <a:t>A</a:t>
            </a:r>
            <a:r>
              <a:rPr lang="en-US" altLang="zh-CN" sz="2400" i="1" baseline="-30000" dirty="0" smtClean="0"/>
              <a:t>i</a:t>
            </a:r>
            <a:r>
              <a:rPr lang="zh-CN" altLang="en-US" sz="2400" dirty="0" smtClean="0"/>
              <a:t>的一个分量</a:t>
            </a:r>
            <a:r>
              <a:rPr lang="zh-CN" altLang="en-US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pic>
        <p:nvPicPr>
          <p:cNvPr id="5" name="Picture 3" descr="datab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1" b="53034"/>
          <a:stretch/>
        </p:blipFill>
        <p:spPr>
          <a:xfrm>
            <a:off x="5390100" y="1325563"/>
            <a:ext cx="3372389" cy="16729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9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47529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 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t[A]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A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若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/>
              <a:t>={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ik</a:t>
            </a:r>
            <a:r>
              <a:rPr lang="en-US" altLang="zh-CN" smtClean="0"/>
              <a:t>}</a:t>
            </a:r>
            <a:r>
              <a:rPr lang="zh-CN" altLang="en-US" smtClean="0"/>
              <a:t>，其中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ik</a:t>
            </a:r>
            <a:r>
              <a:rPr lang="zh-CN" altLang="en-US" smtClean="0"/>
              <a:t>是</a:t>
            </a:r>
            <a:r>
              <a:rPr lang="en-US" altLang="zh-CN" i="1" smtClean="0"/>
              <a:t>A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n</a:t>
            </a:r>
            <a:r>
              <a:rPr lang="zh-CN" altLang="en-US" smtClean="0"/>
              <a:t>中的一部分，则</a:t>
            </a:r>
            <a:r>
              <a:rPr lang="en-US" altLang="zh-CN" i="1" smtClean="0"/>
              <a:t>A</a:t>
            </a:r>
            <a:r>
              <a:rPr lang="zh-CN" altLang="en-US" smtClean="0"/>
              <a:t>称为属性列或属性组。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en-US" altLang="zh-CN" i="1" smtClean="0">
                <a:solidFill>
                  <a:srgbClr val="FF0000"/>
                </a:solidFill>
              </a:rPr>
              <a:t>t[A]</a:t>
            </a:r>
            <a:r>
              <a:rPr lang="en-US" altLang="zh-CN" smtClean="0"/>
              <a:t>=(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1</a:t>
            </a:r>
            <a:r>
              <a:rPr lang="en-US" altLang="zh-CN" smtClean="0"/>
              <a:t>]</a:t>
            </a:r>
            <a:r>
              <a:rPr lang="zh-CN" altLang="en-US" smtClean="0"/>
              <a:t>，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2</a:t>
            </a:r>
            <a:r>
              <a:rPr lang="en-US" altLang="zh-CN" smtClean="0"/>
              <a:t>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t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ik</a:t>
            </a:r>
            <a:r>
              <a:rPr lang="en-US" altLang="zh-CN" smtClean="0"/>
              <a:t>])</a:t>
            </a:r>
            <a:r>
              <a:rPr lang="zh-CN" altLang="en-US" smtClean="0"/>
              <a:t>表示元组</a:t>
            </a:r>
            <a:r>
              <a:rPr lang="en-US" altLang="zh-CN" i="1" smtClean="0"/>
              <a:t>t</a:t>
            </a:r>
            <a:r>
              <a:rPr lang="zh-CN" altLang="en-US" smtClean="0"/>
              <a:t>在属性列</a:t>
            </a:r>
            <a:r>
              <a:rPr lang="en-US" altLang="zh-CN" i="1" smtClean="0"/>
              <a:t>A</a:t>
            </a:r>
            <a:r>
              <a:rPr lang="zh-CN" altLang="en-US" smtClean="0"/>
              <a:t>上诸分量的集合。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i="1" smtClean="0">
                <a:solidFill>
                  <a:srgbClr val="E02920"/>
                </a:solidFill>
              </a:rPr>
              <a:t>   </a:t>
            </a:r>
            <a:r>
              <a:rPr lang="en-US" altLang="zh-CN" i="1" smtClean="0">
                <a:solidFill>
                  <a:srgbClr val="E02920"/>
                </a:solidFill>
              </a:rPr>
              <a:t>A</a:t>
            </a:r>
            <a:r>
              <a:rPr lang="zh-CN" altLang="en-US" smtClean="0"/>
              <a:t>则表示</a:t>
            </a:r>
            <a:r>
              <a:rPr lang="en-US" altLang="zh-CN" smtClean="0"/>
              <a:t>{</a:t>
            </a:r>
            <a:r>
              <a:rPr lang="en-US" altLang="zh-CN" i="1" smtClean="0"/>
              <a:t>A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中去掉</a:t>
            </a:r>
            <a:r>
              <a:rPr lang="en-US" altLang="zh-CN" smtClean="0"/>
              <a:t>{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en-US" altLang="zh-CN" i="1" baseline="-30000" smtClean="0"/>
              <a:t>ik</a:t>
            </a:r>
            <a:r>
              <a:rPr lang="en-US" altLang="zh-CN" smtClean="0"/>
              <a:t>}</a:t>
            </a:r>
            <a:r>
              <a:rPr lang="zh-CN" altLang="en-US" smtClean="0"/>
              <a:t>后剩余的属性组。 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2904877" y="146853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1402235" y="4238367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3" descr="datab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1" b="53034"/>
          <a:stretch/>
        </p:blipFill>
        <p:spPr>
          <a:xfrm>
            <a:off x="3924857" y="4724400"/>
            <a:ext cx="3372389" cy="16729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40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71600"/>
            <a:ext cx="7772400" cy="41148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r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s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 R</a:t>
            </a:r>
            <a:r>
              <a:rPr lang="zh-CN" altLang="en-US" smtClean="0"/>
              <a:t>为</a:t>
            </a:r>
            <a:r>
              <a:rPr lang="en-US" altLang="zh-CN" i="1" smtClean="0"/>
              <a:t>n</a:t>
            </a:r>
            <a:r>
              <a:rPr lang="zh-CN" altLang="en-US" smtClean="0"/>
              <a:t>目关系，</a:t>
            </a:r>
            <a:r>
              <a:rPr lang="en-US" altLang="zh-CN" i="1" smtClean="0"/>
              <a:t>S</a:t>
            </a:r>
            <a:r>
              <a:rPr lang="zh-CN" altLang="en-US" smtClean="0"/>
              <a:t>为</a:t>
            </a:r>
            <a:r>
              <a:rPr lang="en-US" altLang="zh-CN" i="1" smtClean="0"/>
              <a:t>m</a:t>
            </a:r>
            <a:r>
              <a:rPr lang="zh-CN" altLang="en-US" smtClean="0"/>
              <a:t>目关系。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r 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i="1" smtClean="0"/>
              <a:t>R</a:t>
            </a:r>
            <a:r>
              <a:rPr lang="zh-CN" altLang="en-US" smtClean="0"/>
              <a:t>，</a:t>
            </a:r>
            <a:r>
              <a:rPr lang="en-US" altLang="zh-CN" i="1" smtClean="0"/>
              <a:t>t</a:t>
            </a:r>
            <a:r>
              <a:rPr lang="en-US" altLang="zh-CN" baseline="-30000" smtClean="0"/>
              <a:t>s</a:t>
            </a:r>
            <a:r>
              <a:rPr lang="en-US" altLang="zh-CN" smtClean="0">
                <a:sym typeface="Symbol" panose="05050102010706020507" pitchFamily="18" charset="2"/>
              </a:rPr>
              <a:t></a:t>
            </a:r>
            <a:r>
              <a:rPr lang="en-US" altLang="zh-CN" i="1" smtClean="0"/>
              <a:t>S</a:t>
            </a:r>
            <a:r>
              <a:rPr lang="zh-CN" altLang="en-US" smtClean="0"/>
              <a:t>，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r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s</a:t>
            </a:r>
            <a:r>
              <a:rPr lang="zh-CN" altLang="en-US" smtClean="0"/>
              <a:t>称为元组的连接。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r </a:t>
            </a:r>
            <a:r>
              <a:rPr lang="en-US" altLang="zh-CN" i="1" smtClean="0">
                <a:solidFill>
                  <a:srgbClr val="E02920"/>
                </a:solidFill>
              </a:rPr>
              <a:t>t</a:t>
            </a:r>
            <a:r>
              <a:rPr lang="en-US" altLang="zh-CN" baseline="-30000" smtClean="0">
                <a:solidFill>
                  <a:srgbClr val="E02920"/>
                </a:solidFill>
              </a:rPr>
              <a:t>s</a:t>
            </a:r>
            <a:r>
              <a:rPr lang="zh-CN" altLang="en-US" smtClean="0"/>
              <a:t>是一个</a:t>
            </a:r>
            <a:r>
              <a:rPr lang="en-US" altLang="zh-CN" i="1" smtClean="0"/>
              <a:t>n</a:t>
            </a:r>
            <a:r>
              <a:rPr lang="en-US" altLang="zh-CN" smtClean="0"/>
              <a:t> + </a:t>
            </a:r>
            <a:r>
              <a:rPr lang="en-US" altLang="zh-CN" i="1" smtClean="0"/>
              <a:t>m</a:t>
            </a:r>
            <a:r>
              <a:rPr lang="zh-CN" altLang="en-US" smtClean="0"/>
              <a:t>列的元组，前</a:t>
            </a:r>
            <a:r>
              <a:rPr lang="en-US" altLang="zh-CN" i="1" smtClean="0"/>
              <a:t>n</a:t>
            </a:r>
            <a:r>
              <a:rPr lang="zh-CN" altLang="en-US" smtClean="0"/>
              <a:t>个分量为</a:t>
            </a:r>
            <a:r>
              <a:rPr lang="en-US" altLang="zh-CN" i="1" smtClean="0"/>
              <a:t>R</a:t>
            </a:r>
            <a:r>
              <a:rPr lang="zh-CN" altLang="en-US" smtClean="0"/>
              <a:t>中的一个</a:t>
            </a:r>
            <a:r>
              <a:rPr lang="en-US" altLang="zh-CN" i="1" smtClean="0"/>
              <a:t>n</a:t>
            </a:r>
            <a:r>
              <a:rPr lang="zh-CN" altLang="en-US" smtClean="0"/>
              <a:t>元组，后</a:t>
            </a:r>
            <a:r>
              <a:rPr lang="en-US" altLang="zh-CN" i="1" smtClean="0"/>
              <a:t>m</a:t>
            </a:r>
            <a:r>
              <a:rPr lang="zh-CN" altLang="en-US" smtClean="0"/>
              <a:t>个分量为</a:t>
            </a:r>
            <a:r>
              <a:rPr lang="en-US" altLang="zh-CN" i="1" smtClean="0"/>
              <a:t>S</a:t>
            </a:r>
            <a:r>
              <a:rPr lang="zh-CN" altLang="en-US" smtClean="0"/>
              <a:t>中的一个</a:t>
            </a:r>
            <a:r>
              <a:rPr lang="en-US" altLang="zh-CN" i="1" smtClean="0"/>
              <a:t>m</a:t>
            </a:r>
            <a:r>
              <a:rPr lang="zh-CN" altLang="en-US" smtClean="0"/>
              <a:t>元组。 </a:t>
            </a:r>
          </a:p>
        </p:txBody>
      </p:sp>
      <p:sp>
        <p:nvSpPr>
          <p:cNvPr id="80900" name="Freeform 4"/>
          <p:cNvSpPr>
            <a:spLocks/>
          </p:cNvSpPr>
          <p:nvPr/>
        </p:nvSpPr>
        <p:spPr bwMode="auto">
          <a:xfrm>
            <a:off x="2028825" y="1484313"/>
            <a:ext cx="311150" cy="147637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Freeform 5"/>
          <p:cNvSpPr>
            <a:spLocks/>
          </p:cNvSpPr>
          <p:nvPr/>
        </p:nvSpPr>
        <p:spPr bwMode="auto">
          <a:xfrm>
            <a:off x="3250900" y="2703384"/>
            <a:ext cx="311150" cy="130175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rgbClr val="E029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2" name="Freeform 6"/>
          <p:cNvSpPr>
            <a:spLocks/>
          </p:cNvSpPr>
          <p:nvPr/>
        </p:nvSpPr>
        <p:spPr bwMode="auto">
          <a:xfrm>
            <a:off x="1524000" y="3370263"/>
            <a:ext cx="311150" cy="130175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rgbClr val="E029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57033" y="1494958"/>
            <a:ext cx="4449462" cy="4351338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）象集</a:t>
            </a:r>
            <a:r>
              <a:rPr lang="en-US" altLang="zh-CN" i="1" dirty="0" err="1" smtClean="0"/>
              <a:t>Z</a:t>
            </a:r>
            <a:r>
              <a:rPr lang="en-US" altLang="zh-CN" baseline="-30000" dirty="0" err="1" smtClean="0"/>
              <a:t>x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给定一个关系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），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为属性组。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当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时，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在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中的</a:t>
            </a:r>
            <a:r>
              <a:rPr lang="zh-CN" altLang="en-US" dirty="0" smtClean="0">
                <a:solidFill>
                  <a:schemeClr val="hlink"/>
                </a:solidFill>
              </a:rPr>
              <a:t>象集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Images Set</a:t>
            </a:r>
            <a:r>
              <a:rPr lang="zh-CN" altLang="en-US" dirty="0" smtClean="0"/>
              <a:t>）为：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	     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Z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x</a:t>
            </a:r>
            <a:r>
              <a:rPr lang="en-US" altLang="zh-CN" dirty="0" smtClean="0"/>
              <a:t>={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]|</a:t>
            </a:r>
            <a:r>
              <a:rPr lang="en-US" altLang="zh-CN" i="1" dirty="0" smtClean="0"/>
              <a:t>t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}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	</a:t>
            </a:r>
            <a:r>
              <a:rPr lang="zh-CN" altLang="en-US" dirty="0" smtClean="0"/>
              <a:t>它表示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中属性组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上值为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的诸元组在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上分量的集合 </a:t>
            </a:r>
          </a:p>
        </p:txBody>
      </p:sp>
      <p:pic>
        <p:nvPicPr>
          <p:cNvPr id="4" name="Picture 4" descr="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63" y="1443341"/>
            <a:ext cx="2408237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24052" y="5520344"/>
            <a:ext cx="117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象集举例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33600" y="1586304"/>
            <a:ext cx="2586681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i="1" dirty="0" smtClean="0"/>
              <a:t>x</a:t>
            </a:r>
            <a:r>
              <a:rPr lang="en-US" altLang="zh-CN" sz="2400" baseline="-30000" dirty="0" smtClean="0"/>
              <a:t>1</a:t>
            </a:r>
            <a:r>
              <a:rPr lang="zh-CN" altLang="en-US" sz="2400" dirty="0" smtClean="0"/>
              <a:t>在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中的象集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dirty="0" smtClean="0"/>
              <a:t>    </a:t>
            </a:r>
            <a:r>
              <a:rPr lang="en-US" altLang="zh-CN" sz="2400" i="1" dirty="0" smtClean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 smtClean="0">
                <a:solidFill>
                  <a:srgbClr val="E02920"/>
                </a:solidFill>
              </a:rPr>
              <a:t>x1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={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</a:t>
            </a:r>
            <a:endParaRPr lang="zh-CN" altLang="en-US" sz="2400" i="1" dirty="0" smtClean="0"/>
          </a:p>
          <a:p>
            <a:pPr>
              <a:lnSpc>
                <a:spcPct val="150000"/>
              </a:lnSpc>
            </a:pPr>
            <a:r>
              <a:rPr lang="en-US" altLang="zh-CN" sz="2400" i="1" dirty="0" smtClean="0"/>
              <a:t>x</a:t>
            </a:r>
            <a:r>
              <a:rPr lang="en-US" altLang="zh-CN" sz="2400" baseline="-30000" dirty="0" smtClean="0"/>
              <a:t>2</a:t>
            </a:r>
            <a:r>
              <a:rPr lang="zh-CN" altLang="en-US" sz="2400" dirty="0" smtClean="0"/>
              <a:t>在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中的象集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dirty="0" smtClean="0"/>
              <a:t>    </a:t>
            </a:r>
            <a:r>
              <a:rPr lang="en-US" altLang="zh-CN" sz="2400" i="1" dirty="0" smtClean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 smtClean="0">
                <a:solidFill>
                  <a:srgbClr val="E02920"/>
                </a:solidFill>
              </a:rPr>
              <a:t>x2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={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</a:t>
            </a:r>
            <a:endParaRPr lang="zh-CN" altLang="en-US" sz="2400" i="1" dirty="0" smtClean="0"/>
          </a:p>
          <a:p>
            <a:pPr>
              <a:lnSpc>
                <a:spcPct val="150000"/>
              </a:lnSpc>
            </a:pPr>
            <a:r>
              <a:rPr lang="en-US" altLang="zh-CN" sz="2400" i="1" dirty="0" smtClean="0"/>
              <a:t>x</a:t>
            </a:r>
            <a:r>
              <a:rPr lang="en-US" altLang="zh-CN" sz="2400" baseline="-30000" dirty="0" smtClean="0"/>
              <a:t>3</a:t>
            </a:r>
            <a:r>
              <a:rPr lang="zh-CN" altLang="en-US" sz="2400" dirty="0" smtClean="0"/>
              <a:t>在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中的象集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dirty="0" smtClean="0"/>
              <a:t>    </a:t>
            </a:r>
            <a:r>
              <a:rPr lang="en-US" altLang="zh-CN" sz="2400" i="1" dirty="0" smtClean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 smtClean="0">
                <a:solidFill>
                  <a:srgbClr val="E02920"/>
                </a:solidFill>
              </a:rPr>
              <a:t>x3</a:t>
            </a:r>
            <a:r>
              <a:rPr lang="en-US" altLang="zh-CN" sz="2400" dirty="0" smtClean="0"/>
              <a:t>={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66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选择</a:t>
            </a:r>
          </a:p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投影</a:t>
            </a:r>
          </a:p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</a:t>
            </a:r>
          </a:p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）除运算</a:t>
            </a:r>
          </a:p>
        </p:txBody>
      </p:sp>
    </p:spTree>
    <p:extLst>
      <p:ext uri="{BB962C8B-B14F-4D97-AF65-F5344CB8AC3E}">
        <p14:creationId xmlns:p14="http://schemas.microsoft.com/office/powerpoint/2010/main" val="35028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专门的关系运算（续）</a:t>
            </a:r>
            <a:endParaRPr lang="en-US" altLang="zh-CN" sz="3600" smtClean="0"/>
          </a:p>
        </p:txBody>
      </p:sp>
      <p:sp>
        <p:nvSpPr>
          <p:cNvPr id="84996" name="Rectangle 83"/>
          <p:cNvSpPr>
            <a:spLocks noChangeArrowheads="1"/>
          </p:cNvSpPr>
          <p:nvPr/>
        </p:nvSpPr>
        <p:spPr bwMode="auto">
          <a:xfrm>
            <a:off x="468313" y="2133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sp>
        <p:nvSpPr>
          <p:cNvPr id="84997" name="Rectangle 91"/>
          <p:cNvSpPr>
            <a:spLocks noChangeArrowheads="1"/>
          </p:cNvSpPr>
          <p:nvPr/>
        </p:nvSpPr>
        <p:spPr bwMode="auto">
          <a:xfrm>
            <a:off x="539750" y="1127125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学生</a:t>
            </a:r>
            <a:r>
              <a:rPr lang="en-US" altLang="zh-CN" sz="2400" b="1"/>
              <a:t>-</a:t>
            </a:r>
            <a:r>
              <a:rPr lang="zh-CN" altLang="en-US" sz="2400" b="1"/>
              <a:t>课程数据库</a:t>
            </a:r>
            <a:r>
              <a:rPr lang="en-US" altLang="zh-CN" sz="2400" b="1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学生关系</a:t>
            </a:r>
            <a:r>
              <a:rPr lang="en-US" altLang="zh-CN" sz="2400" b="1"/>
              <a:t>Student</a:t>
            </a:r>
            <a:r>
              <a:rPr lang="zh-CN" altLang="en-US" sz="2400" b="1"/>
              <a:t>、课程关系</a:t>
            </a:r>
            <a:r>
              <a:rPr lang="en-US" altLang="zh-CN" sz="2400" b="1"/>
              <a:t>Course</a:t>
            </a:r>
            <a:r>
              <a:rPr lang="zh-CN" altLang="en-US" sz="2400" b="1"/>
              <a:t>和选修</a:t>
            </a:r>
            <a:r>
              <a:rPr lang="zh-CN" altLang="en-US" sz="2200" b="1"/>
              <a:t>关系</a:t>
            </a:r>
            <a:r>
              <a:rPr lang="en-US" altLang="zh-CN" sz="2200" b="1"/>
              <a:t>SC</a:t>
            </a:r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88943"/>
              </p:ext>
            </p:extLst>
          </p:nvPr>
        </p:nvGraphicFramePr>
        <p:xfrm>
          <a:off x="1892411" y="2133600"/>
          <a:ext cx="5970490" cy="19796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329"/>
                <a:gridCol w="1194328"/>
                <a:gridCol w="1193176"/>
                <a:gridCol w="1194329"/>
                <a:gridCol w="1194328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Group 5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134804"/>
              </p:ext>
            </p:extLst>
          </p:nvPr>
        </p:nvGraphicFramePr>
        <p:xfrm>
          <a:off x="230743" y="4326269"/>
          <a:ext cx="4277647" cy="2431296"/>
        </p:xfrm>
        <a:graphic>
          <a:graphicData uri="http://schemas.openxmlformats.org/drawingml/2006/table">
            <a:tbl>
              <a:tblPr/>
              <a:tblGrid>
                <a:gridCol w="1069879"/>
                <a:gridCol w="1132428"/>
                <a:gridCol w="1006395"/>
                <a:gridCol w="1068945"/>
              </a:tblGrid>
              <a:tr h="3817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02"/>
          <p:cNvSpPr txBox="1">
            <a:spLocks noChangeArrowheads="1"/>
          </p:cNvSpPr>
          <p:nvPr/>
        </p:nvSpPr>
        <p:spPr bwMode="auto">
          <a:xfrm>
            <a:off x="198938" y="3786381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Course</a:t>
            </a:r>
          </a:p>
        </p:txBody>
      </p:sp>
      <p:graphicFrame>
        <p:nvGraphicFramePr>
          <p:cNvPr id="9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758154"/>
              </p:ext>
            </p:extLst>
          </p:nvPr>
        </p:nvGraphicFramePr>
        <p:xfrm>
          <a:off x="4877656" y="4440329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85"/>
          <p:cNvSpPr>
            <a:spLocks noChangeArrowheads="1"/>
          </p:cNvSpPr>
          <p:nvPr/>
        </p:nvSpPr>
        <p:spPr bwMode="auto">
          <a:xfrm>
            <a:off x="4610100" y="4073856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5077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smtClean="0"/>
              <a:t>）选择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Selection</a:t>
            </a:r>
            <a:r>
              <a:rPr lang="zh-CN" altLang="en-US" sz="3600" dirty="0" smtClean="0"/>
              <a:t>）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4546600"/>
          </a:xfrm>
        </p:spPr>
        <p:txBody>
          <a:bodyPr/>
          <a:lstStyle/>
          <a:p>
            <a:pPr algn="just" eaLnBrk="1" hangingPunct="1"/>
            <a:r>
              <a:rPr lang="zh-CN" altLang="en-US" sz="2600" dirty="0" smtClean="0"/>
              <a:t>选择运算符的含义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在关系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中选择满足给定条件的诸元组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    </a:t>
            </a:r>
            <a:r>
              <a:rPr lang="en-US" altLang="zh-CN" dirty="0" err="1" smtClean="0"/>
              <a:t>σ</a:t>
            </a:r>
            <a:r>
              <a:rPr lang="en-US" altLang="zh-CN" baseline="-30000" dirty="0" err="1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 = {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t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)= '</a:t>
            </a:r>
            <a:r>
              <a:rPr lang="zh-CN" altLang="en-US" dirty="0" smtClean="0"/>
              <a:t>真</a:t>
            </a:r>
            <a:r>
              <a:rPr lang="en-US" altLang="zh-CN" dirty="0" smtClean="0"/>
              <a:t>'}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dirty="0" smtClean="0"/>
              <a:t>F</a:t>
            </a:r>
            <a:r>
              <a:rPr lang="zh-CN" altLang="en-US" dirty="0" smtClean="0"/>
              <a:t>：选择条件，取值为“真”或“假”</a:t>
            </a:r>
            <a:endParaRPr lang="en-US" altLang="zh-CN" dirty="0" smtClean="0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基本形式为：</a:t>
            </a:r>
            <a:r>
              <a:rPr lang="en-US" altLang="zh-CN" sz="2200" i="1" dirty="0" smtClean="0"/>
              <a:t>X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θ</a:t>
            </a:r>
            <a:r>
              <a:rPr lang="en-US" altLang="zh-CN" sz="2200" i="1" dirty="0" smtClean="0"/>
              <a:t>Y</a:t>
            </a:r>
            <a:r>
              <a:rPr lang="en-US" altLang="zh-CN" sz="2200" baseline="-25000" dirty="0" smtClean="0"/>
              <a:t>1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 smtClean="0"/>
              <a:t>θ表示比较运算符，它可以是＞，≥，＜，≤，＝或</a:t>
            </a:r>
            <a:r>
              <a:rPr lang="en-US" altLang="zh-CN" sz="2200" dirty="0" smtClean="0"/>
              <a:t>&lt;&gt;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650" y="4127371"/>
            <a:ext cx="7886700" cy="2571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dirty="0" smtClean="0"/>
              <a:t>选择运算是从关系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中选取使逻辑表达式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为真的元组，是从行的角度进行的运算</a:t>
            </a:r>
            <a:endParaRPr lang="en-US" altLang="zh-CN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98700" y="5479579"/>
            <a:ext cx="4191000" cy="1219200"/>
            <a:chOff x="2448" y="1728"/>
            <a:chExt cx="2640" cy="76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σ</a:t>
              </a:r>
              <a:endParaRPr lang="en-US" altLang="zh-CN" sz="2000"/>
            </a:p>
          </p:txBody>
        </p:sp>
      </p:grpSp>
    </p:spTree>
    <p:extLst>
      <p:ext uri="{BB962C8B-B14F-4D97-AF65-F5344CB8AC3E}">
        <p14:creationId xmlns:p14="http://schemas.microsoft.com/office/powerpoint/2010/main" val="490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选择（续）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5013" y="1557338"/>
            <a:ext cx="7354887" cy="1515376"/>
          </a:xfrm>
        </p:spPr>
        <p:txBody>
          <a:bodyPr>
            <a:normAutofit fontScale="55000" lnSpcReduction="2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200" dirty="0" smtClean="0"/>
              <a:t>[</a:t>
            </a:r>
            <a:r>
              <a:rPr lang="zh-CN" altLang="en-US" sz="4200" dirty="0" smtClean="0">
                <a:ea typeface="黑体" panose="02010609060101010101" pitchFamily="49" charset="-122"/>
              </a:rPr>
              <a:t>例</a:t>
            </a:r>
            <a:r>
              <a:rPr lang="en-US" altLang="zh-CN" sz="4200" dirty="0" smtClean="0">
                <a:ea typeface="黑体" panose="02010609060101010101" pitchFamily="49" charset="-122"/>
              </a:rPr>
              <a:t>2.4</a:t>
            </a:r>
            <a:r>
              <a:rPr lang="en-US" altLang="zh-CN" sz="4200" dirty="0" smtClean="0"/>
              <a:t>]  </a:t>
            </a:r>
            <a:r>
              <a:rPr lang="zh-CN" altLang="en-US" sz="4200" dirty="0" smtClean="0"/>
              <a:t>查询信息系（</a:t>
            </a:r>
            <a:r>
              <a:rPr lang="en-US" altLang="zh-CN" sz="4200" dirty="0" smtClean="0"/>
              <a:t>IS</a:t>
            </a:r>
            <a:r>
              <a:rPr lang="zh-CN" altLang="en-US" sz="4200" dirty="0" smtClean="0"/>
              <a:t>系）全体学生。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200" dirty="0" smtClean="0"/>
              <a:t>   		         </a:t>
            </a:r>
            <a:r>
              <a:rPr lang="en-US" altLang="zh-CN" sz="4200" dirty="0" err="1" smtClean="0"/>
              <a:t>σ</a:t>
            </a:r>
            <a:r>
              <a:rPr lang="en-US" altLang="zh-CN" sz="4200" baseline="-30000" dirty="0" err="1" smtClean="0"/>
              <a:t>Sdept</a:t>
            </a:r>
            <a:r>
              <a:rPr lang="en-US" altLang="zh-CN" sz="4200" dirty="0" smtClean="0"/>
              <a:t> </a:t>
            </a:r>
            <a:r>
              <a:rPr lang="en-US" altLang="zh-CN" sz="4200" baseline="-30000" dirty="0" smtClean="0"/>
              <a:t>= 'IS' </a:t>
            </a:r>
            <a:r>
              <a:rPr lang="en-US" altLang="zh-CN" sz="4200" dirty="0" smtClean="0"/>
              <a:t>(Student)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200" dirty="0" smtClean="0"/>
              <a:t>		     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200" dirty="0" smtClean="0"/>
              <a:t>结果： 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/>
          </a:p>
        </p:txBody>
      </p:sp>
      <p:graphicFrame>
        <p:nvGraphicFramePr>
          <p:cNvPr id="510068" name="Group 1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0655567"/>
              </p:ext>
            </p:extLst>
          </p:nvPr>
        </p:nvGraphicFramePr>
        <p:xfrm>
          <a:off x="1795763" y="2782286"/>
          <a:ext cx="6131687" cy="838448"/>
        </p:xfrm>
        <a:graphic>
          <a:graphicData uri="http://schemas.openxmlformats.org/drawingml/2006/table">
            <a:tbl>
              <a:tblPr/>
              <a:tblGrid>
                <a:gridCol w="1347297"/>
                <a:gridCol w="1106997"/>
                <a:gridCol w="1223098"/>
                <a:gridCol w="1227147"/>
                <a:gridCol w="1227148"/>
              </a:tblGrid>
              <a:tr h="351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Ssex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457200" y="3946891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graphicFrame>
        <p:nvGraphicFramePr>
          <p:cNvPr id="6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565494"/>
              </p:ext>
            </p:extLst>
          </p:nvPr>
        </p:nvGraphicFramePr>
        <p:xfrm>
          <a:off x="457200" y="4494911"/>
          <a:ext cx="8059048" cy="21686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2121"/>
                <a:gridCol w="1612120"/>
                <a:gridCol w="1610566"/>
                <a:gridCol w="1612121"/>
                <a:gridCol w="1612120"/>
              </a:tblGrid>
              <a:tr h="507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81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0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0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选择（续）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41438"/>
            <a:ext cx="8218487" cy="152876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[</a:t>
            </a:r>
            <a:r>
              <a:rPr lang="zh-CN" altLang="en-US" dirty="0" smtClean="0"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ea typeface="黑体" panose="02010609060101010101" pitchFamily="49" charset="-122"/>
              </a:rPr>
              <a:t>2.5</a:t>
            </a:r>
            <a:r>
              <a:rPr lang="en-US" altLang="zh-CN" dirty="0" smtClean="0"/>
              <a:t>]  </a:t>
            </a:r>
            <a:r>
              <a:rPr lang="zh-CN" altLang="en-US" dirty="0" smtClean="0"/>
              <a:t>查询年龄小于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岁的女学生。</a:t>
            </a:r>
          </a:p>
          <a:p>
            <a:pPr algn="just">
              <a:buNone/>
            </a:pPr>
            <a:r>
              <a:rPr lang="zh-CN" altLang="en-US" sz="2400" dirty="0" smtClean="0"/>
              <a:t>    	          </a:t>
            </a:r>
            <a:r>
              <a:rPr lang="en-US" altLang="zh-CN" sz="2400" dirty="0" err="1" smtClean="0"/>
              <a:t>σ</a:t>
            </a:r>
            <a:r>
              <a:rPr lang="en-US" altLang="zh-CN" sz="2400" baseline="-30000" dirty="0" err="1" smtClean="0"/>
              <a:t>Sage</a:t>
            </a:r>
            <a:r>
              <a:rPr lang="en-US" altLang="zh-CN" sz="2400" baseline="-30000" dirty="0" smtClean="0"/>
              <a:t> &lt; </a:t>
            </a:r>
            <a:r>
              <a:rPr lang="en-US" altLang="zh-CN" sz="2400" baseline="-30000" dirty="0"/>
              <a:t>20   </a:t>
            </a:r>
            <a:r>
              <a:rPr lang="en-US" altLang="zh-CN" sz="2400" baseline="-30000" dirty="0" smtClean="0"/>
              <a:t>∧ </a:t>
            </a:r>
            <a:r>
              <a:rPr lang="en-US" altLang="zh-CN" sz="2400" baseline="-30000" dirty="0" err="1" smtClean="0"/>
              <a:t>Ssex</a:t>
            </a:r>
            <a:r>
              <a:rPr lang="en-US" altLang="zh-CN" sz="2400" baseline="-30000" dirty="0" smtClean="0"/>
              <a:t>=‘</a:t>
            </a:r>
            <a:r>
              <a:rPr lang="zh-CN" altLang="en-US" sz="2400" baseline="-30000" dirty="0" smtClean="0"/>
              <a:t>女</a:t>
            </a:r>
            <a:r>
              <a:rPr lang="en-US" altLang="zh-CN" sz="2400" baseline="-30000" dirty="0" smtClean="0"/>
              <a:t>’</a:t>
            </a:r>
            <a:r>
              <a:rPr lang="en-US" altLang="zh-CN" sz="2400" dirty="0" smtClean="0"/>
              <a:t>(Student)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结果： </a:t>
            </a:r>
          </a:p>
        </p:txBody>
      </p:sp>
      <p:sp>
        <p:nvSpPr>
          <p:cNvPr id="91140" name="Rectangle 131"/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200"/>
              <a:t> </a:t>
            </a:r>
            <a:endParaRPr lang="en-US" altLang="zh-CN" sz="1000"/>
          </a:p>
          <a:p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51241"/>
              </p:ext>
            </p:extLst>
          </p:nvPr>
        </p:nvGraphicFramePr>
        <p:xfrm>
          <a:off x="756447" y="2764212"/>
          <a:ext cx="6921217" cy="128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661"/>
                <a:gridCol w="1202724"/>
                <a:gridCol w="1128584"/>
                <a:gridCol w="1400433"/>
                <a:gridCol w="130981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89993" marR="89993" marT="46800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89993" marR="89993" marT="46800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201215123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89993" marR="89993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89993" marR="89993" marT="46800" marB="46800" horzOverflow="overflow"/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5300" y="4670854"/>
            <a:ext cx="8229600" cy="338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以下选择是否相同？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condition-1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condition-2</a:t>
            </a:r>
            <a:r>
              <a:rPr lang="en-US" altLang="zh-CN" dirty="0" smtClean="0">
                <a:ea typeface="宋体" panose="02010600030101010101" pitchFamily="2" charset="-122"/>
              </a:rPr>
              <a:t> (R))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(condition-1 AND condition-2)</a:t>
            </a:r>
            <a:r>
              <a:rPr lang="en-US" altLang="zh-CN" dirty="0" smtClean="0">
                <a:ea typeface="宋体" panose="02010600030101010101" pitchFamily="2" charset="-122"/>
              </a:rPr>
              <a:t> (R) 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condition-2 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condition-1</a:t>
            </a:r>
            <a:r>
              <a:rPr lang="en-US" altLang="zh-CN" dirty="0" smtClean="0">
                <a:ea typeface="宋体" panose="02010600030101010101" pitchFamily="2" charset="-122"/>
              </a:rPr>
              <a:t> (R))</a:t>
            </a:r>
          </a:p>
        </p:txBody>
      </p:sp>
    </p:spTree>
    <p:extLst>
      <p:ext uri="{BB962C8B-B14F-4D97-AF65-F5344CB8AC3E}">
        <p14:creationId xmlns:p14="http://schemas.microsoft.com/office/powerpoint/2010/main" val="11209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</a:t>
            </a:r>
            <a:r>
              <a:rPr lang="zh-CN" altLang="en-US" sz="3600" smtClean="0"/>
              <a:t>投影（</a:t>
            </a:r>
            <a:r>
              <a:rPr lang="en-US" altLang="zh-CN" sz="3600" smtClean="0"/>
              <a:t>Projection</a:t>
            </a:r>
            <a:r>
              <a:rPr lang="zh-CN" altLang="en-US" sz="3600" smtClean="0"/>
              <a:t>）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689476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 smtClean="0"/>
              <a:t>从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中选择出若干属性列组成新的关系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         </a:t>
            </a:r>
            <a:r>
              <a:rPr lang="en-US" altLang="zh-CN" dirty="0" smtClean="0"/>
              <a:t>π</a:t>
            </a:r>
            <a:r>
              <a:rPr lang="en-US" altLang="zh-CN" i="1" baseline="-30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 = {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 | </a:t>
            </a:r>
            <a:r>
              <a:rPr lang="en-US" altLang="zh-CN" i="1" dirty="0" smtClean="0"/>
              <a:t>t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}</a:t>
            </a:r>
          </a:p>
          <a:p>
            <a:pPr marL="1162050" lvl="2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i="1" dirty="0" smtClean="0"/>
              <a:t>		A</a:t>
            </a:r>
            <a:r>
              <a:rPr lang="zh-CN" altLang="en-US" sz="2400" i="1" dirty="0" smtClean="0"/>
              <a:t>：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中的属性列 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 smtClean="0"/>
              <a:t>投影操作主要是从列的角度进行运算</a:t>
            </a:r>
          </a:p>
          <a:p>
            <a:pPr lvl="1" algn="just" eaLnBrk="1" hangingPunct="1">
              <a:lnSpc>
                <a:spcPct val="120000"/>
              </a:lnSpc>
            </a:pP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投影之后不仅取消了原关系中的某些列，而且还可能取消某些元组（避免重复行）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grpSp>
        <p:nvGrpSpPr>
          <p:cNvPr id="92164" name="Group 27"/>
          <p:cNvGrpSpPr>
            <a:grpSpLocks/>
          </p:cNvGrpSpPr>
          <p:nvPr/>
        </p:nvGrpSpPr>
        <p:grpSpPr bwMode="auto">
          <a:xfrm>
            <a:off x="2339975" y="3268663"/>
            <a:ext cx="2743200" cy="1600200"/>
            <a:chOff x="1536" y="1584"/>
            <a:chExt cx="1728" cy="1008"/>
          </a:xfrm>
        </p:grpSpPr>
        <p:sp>
          <p:nvSpPr>
            <p:cNvPr id="92165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6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π</a:t>
              </a:r>
              <a:endParaRPr lang="en-US" altLang="zh-CN"/>
            </a:p>
          </p:txBody>
        </p:sp>
        <p:sp>
          <p:nvSpPr>
            <p:cNvPr id="92167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8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9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0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1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2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3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4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9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关系代数是一种抽象的查询语言，它用对关系的运算来表达查询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任何</a:t>
            </a:r>
            <a:r>
              <a:rPr lang="zh-CN" altLang="en-US" dirty="0"/>
              <a:t>关系代数运算的输出总是一个关系。</a:t>
            </a:r>
            <a:endParaRPr lang="zh-CN" altLang="zh-CN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关系代数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运算对象是关系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运算结果亦为关系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关系代数的运算符</a:t>
            </a:r>
            <a:r>
              <a:rPr lang="zh-CN" altLang="en-US" dirty="0" smtClean="0"/>
              <a:t>有</a:t>
            </a:r>
            <a:r>
              <a:rPr lang="zh-CN" altLang="zh-CN" dirty="0" smtClean="0"/>
              <a:t>两类：</a:t>
            </a:r>
            <a:endParaRPr lang="en-US" altLang="zh-CN" dirty="0" smtClean="0"/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集合运算符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（关系看成元组的集合，以行为单位，表与表之间的运算）</a:t>
            </a:r>
            <a:endParaRPr lang="en-US" altLang="zh-CN" dirty="0" smtClean="0"/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zh-CN" dirty="0" smtClean="0"/>
              <a:t>专门的关系运算符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（涉及行和列，表之间或内部运算）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1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投影（续）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0320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2.6]  </a:t>
            </a:r>
            <a:r>
              <a:rPr lang="zh-CN" altLang="en-US" smtClean="0"/>
              <a:t>查询学生的姓名和所在系。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即求</a:t>
            </a:r>
            <a:r>
              <a:rPr lang="en-US" altLang="zh-CN" smtClean="0"/>
              <a:t>Student</a:t>
            </a:r>
            <a:r>
              <a:rPr lang="zh-CN" altLang="en-US" smtClean="0"/>
              <a:t>关系上学生姓名和所在系两个属性上的投影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π</a:t>
            </a:r>
            <a:r>
              <a:rPr lang="en-US" altLang="zh-CN" baseline="-30000" smtClean="0"/>
              <a:t>Sname,Sdept</a:t>
            </a:r>
            <a:r>
              <a:rPr lang="en-US" altLang="zh-CN" smtClean="0"/>
              <a:t>(Student)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结果：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6" name="Group 124"/>
          <p:cNvGraphicFramePr>
            <a:graphicFrameLocks/>
          </p:cNvGraphicFramePr>
          <p:nvPr/>
        </p:nvGraphicFramePr>
        <p:xfrm>
          <a:off x="1908175" y="3452813"/>
          <a:ext cx="4679950" cy="2297110"/>
        </p:xfrm>
        <a:graphic>
          <a:graphicData uri="http://schemas.openxmlformats.org/drawingml/2006/table">
            <a:tbl>
              <a:tblPr/>
              <a:tblGrid>
                <a:gridCol w="2340781"/>
                <a:gridCol w="2339169"/>
              </a:tblGrid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投影（续）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8351837" cy="21050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ea typeface="黑体" panose="02010609060101010101" pitchFamily="49" charset="-122"/>
              </a:rPr>
              <a:t>2.7</a:t>
            </a:r>
            <a:r>
              <a:rPr lang="en-US" altLang="zh-CN" dirty="0" smtClean="0"/>
              <a:t>]  </a:t>
            </a:r>
            <a:r>
              <a:rPr lang="zh-CN" altLang="en-US" dirty="0" smtClean="0"/>
              <a:t>查询学生关系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中都有哪些系。</a:t>
            </a:r>
            <a:r>
              <a:rPr lang="zh-CN" altLang="en-US" sz="2400" dirty="0" smtClean="0"/>
              <a:t>      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</a:t>
            </a:r>
            <a:r>
              <a:rPr lang="en-US" altLang="zh-CN" sz="2400" dirty="0" smtClean="0"/>
              <a:t>π</a:t>
            </a:r>
            <a:r>
              <a:rPr lang="en-US" altLang="zh-CN" sz="2400" baseline="-30000" dirty="0" err="1" smtClean="0"/>
              <a:t>Sdept</a:t>
            </a:r>
            <a:r>
              <a:rPr lang="en-US" altLang="zh-CN" sz="2400" dirty="0" smtClean="0"/>
              <a:t>(Student)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结果：</a:t>
            </a:r>
          </a:p>
        </p:txBody>
      </p:sp>
      <p:graphicFrame>
        <p:nvGraphicFramePr>
          <p:cNvPr id="351299" name="Group 6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7968206"/>
              </p:ext>
            </p:extLst>
          </p:nvPr>
        </p:nvGraphicFramePr>
        <p:xfrm>
          <a:off x="2437907" y="2465387"/>
          <a:ext cx="1658937" cy="1593600"/>
        </p:xfrm>
        <a:graphic>
          <a:graphicData uri="http://schemas.openxmlformats.org/drawingml/2006/table">
            <a:tbl>
              <a:tblPr/>
              <a:tblGrid>
                <a:gridCol w="1658937"/>
              </a:tblGrid>
              <a:tr h="375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457200" y="3645802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graphicFrame>
        <p:nvGraphicFramePr>
          <p:cNvPr id="6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761414"/>
              </p:ext>
            </p:extLst>
          </p:nvPr>
        </p:nvGraphicFramePr>
        <p:xfrm>
          <a:off x="421977" y="4168754"/>
          <a:ext cx="8059048" cy="26892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2121"/>
                <a:gridCol w="1612120"/>
                <a:gridCol w="1610566"/>
                <a:gridCol w="1612121"/>
                <a:gridCol w="1612120"/>
              </a:tblGrid>
              <a:tr h="763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投影（续）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6891" y="1476485"/>
            <a:ext cx="8351837" cy="2451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下面</a:t>
            </a:r>
            <a:r>
              <a:rPr lang="en-US" altLang="zh-CN" b="1" dirty="0" smtClean="0"/>
              <a:t>SQL</a:t>
            </a:r>
            <a:r>
              <a:rPr lang="zh-CN" altLang="en-US" b="1" dirty="0" smtClean="0"/>
              <a:t>指令是否用了投影？？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    </a:t>
            </a:r>
          </a:p>
          <a:p>
            <a:pPr marL="0" indent="0">
              <a:buNone/>
            </a:pPr>
            <a:r>
              <a:rPr lang="en-US" altLang="zh-CN" b="1" dirty="0" smtClean="0"/>
              <a:t>SELECT </a:t>
            </a:r>
            <a:r>
              <a:rPr lang="en-US" altLang="zh-CN" b="1" dirty="0" err="1"/>
              <a:t>ename</a:t>
            </a:r>
            <a:r>
              <a:rPr lang="en-US" altLang="zh-CN" b="1" dirty="0"/>
              <a:t>, </a:t>
            </a:r>
            <a:r>
              <a:rPr lang="en-US" altLang="zh-CN" b="1" dirty="0" err="1"/>
              <a:t>empno</a:t>
            </a:r>
            <a:r>
              <a:rPr lang="en-US" altLang="zh-CN" b="1" dirty="0"/>
              <a:t>, </a:t>
            </a:r>
            <a:r>
              <a:rPr lang="en-US" altLang="zh-CN" b="1" dirty="0" err="1"/>
              <a:t>deptno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	FROM </a:t>
            </a:r>
            <a:r>
              <a:rPr lang="en-US" altLang="zh-CN" b="1" dirty="0" err="1"/>
              <a:t>emp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	WHERE job = 'CLERK';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51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 </a:t>
            </a:r>
            <a:r>
              <a:rPr lang="zh-CN" altLang="en-US" sz="3600" smtClean="0"/>
              <a:t>连接（</a:t>
            </a:r>
            <a:r>
              <a:rPr lang="en-US" altLang="zh-CN" sz="3600" smtClean="0"/>
              <a:t>Join</a:t>
            </a:r>
            <a:r>
              <a:rPr lang="zh-CN" altLang="en-US" sz="3600" smtClean="0"/>
              <a:t>）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098550"/>
            <a:ext cx="7772400" cy="48609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 smtClean="0"/>
              <a:t>连接也称为</a:t>
            </a:r>
            <a:r>
              <a:rPr lang="en-US" altLang="zh-CN" sz="2400" dirty="0" smtClean="0"/>
              <a:t>θ</a:t>
            </a:r>
            <a:r>
              <a:rPr lang="zh-CN" altLang="en-US" sz="2400" dirty="0" smtClean="0"/>
              <a:t>连接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dirty="0" smtClean="0"/>
              <a:t>连接运算的含义</a:t>
            </a:r>
          </a:p>
          <a:p>
            <a:pPr marL="819150"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从两个关系的笛卡尔积中选取属性间满足一定条件的元组</a:t>
            </a:r>
          </a:p>
          <a:p>
            <a:pPr marL="819150"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i="1" dirty="0" smtClean="0"/>
              <a:t>	</a:t>
            </a:r>
            <a:r>
              <a:rPr lang="zh-CN" altLang="en-US" sz="2000" dirty="0" smtClean="0"/>
              <a:t> </a:t>
            </a:r>
            <a:r>
              <a:rPr lang="en-US" altLang="zh-CN" sz="2000" i="1" dirty="0" smtClean="0"/>
              <a:t>R         S</a:t>
            </a:r>
            <a:r>
              <a:rPr lang="en-US" altLang="zh-CN" sz="2000" dirty="0" smtClean="0"/>
              <a:t> = {          | </a:t>
            </a:r>
            <a:r>
              <a:rPr lang="en-US" altLang="zh-CN" sz="2000" i="1" dirty="0" err="1" smtClean="0"/>
              <a:t>t</a:t>
            </a:r>
            <a:r>
              <a:rPr lang="en-US" altLang="zh-CN" sz="2000" baseline="-30000" dirty="0" err="1" smtClean="0"/>
              <a:t>r</a:t>
            </a:r>
            <a:r>
              <a:rPr lang="en-US" altLang="zh-CN" sz="2000" i="1" baseline="-30000" dirty="0" smtClean="0"/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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R</a:t>
            </a:r>
            <a:r>
              <a:rPr lang="en-US" altLang="zh-CN" sz="2000" dirty="0" err="1" smtClean="0"/>
              <a:t>∧</a:t>
            </a:r>
            <a:r>
              <a:rPr lang="en-US" altLang="zh-CN" sz="2000" i="1" dirty="0" err="1" smtClean="0"/>
              <a:t>t</a:t>
            </a:r>
            <a:r>
              <a:rPr lang="en-US" altLang="zh-CN" sz="2000" baseline="-30000" dirty="0" err="1" smtClean="0"/>
              <a:t>s</a:t>
            </a:r>
            <a:r>
              <a:rPr lang="en-US" altLang="zh-CN" sz="2000" i="1" baseline="-30000" dirty="0" smtClean="0"/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</a:t>
            </a:r>
            <a:r>
              <a:rPr lang="en-US" altLang="zh-CN" sz="2000" i="1" dirty="0" err="1" smtClean="0"/>
              <a:t>S</a:t>
            </a:r>
            <a:r>
              <a:rPr lang="en-US" altLang="zh-CN" sz="2000" dirty="0" err="1" smtClean="0"/>
              <a:t>∧</a:t>
            </a:r>
            <a:r>
              <a:rPr lang="en-US" altLang="zh-CN" sz="2000" i="1" dirty="0" err="1" smtClean="0"/>
              <a:t>t</a:t>
            </a:r>
            <a:r>
              <a:rPr lang="en-US" altLang="zh-CN" sz="2000" baseline="-30000" dirty="0" err="1" smtClean="0"/>
              <a:t>r</a:t>
            </a:r>
            <a:r>
              <a:rPr lang="en-US" altLang="zh-CN" sz="2000" dirty="0" smtClean="0"/>
              <a:t>[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]</a:t>
            </a:r>
            <a:r>
              <a:rPr lang="en-US" altLang="zh-CN" sz="2000" dirty="0" err="1" smtClean="0"/>
              <a:t>θ</a:t>
            </a:r>
            <a:r>
              <a:rPr lang="en-US" altLang="zh-CN" sz="2000" i="1" dirty="0" err="1" smtClean="0"/>
              <a:t>t</a:t>
            </a:r>
            <a:r>
              <a:rPr lang="en-US" altLang="zh-CN" sz="2000" baseline="-30000" dirty="0" err="1" smtClean="0"/>
              <a:t>s</a:t>
            </a:r>
            <a:r>
              <a:rPr lang="en-US" altLang="zh-CN" sz="2000" dirty="0" smtClean="0"/>
              <a:t>[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/>
              <a:t>] }</a:t>
            </a:r>
          </a:p>
          <a:p>
            <a:pPr marL="819150"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200" dirty="0" smtClean="0"/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i="1" dirty="0" smtClean="0"/>
              <a:t>A</a:t>
            </a:r>
            <a:r>
              <a:rPr lang="zh-CN" altLang="en-US" sz="2200" dirty="0" smtClean="0"/>
              <a:t>和</a:t>
            </a:r>
            <a:r>
              <a:rPr lang="en-US" altLang="zh-CN" sz="2200" i="1" dirty="0" smtClean="0"/>
              <a:t>B</a:t>
            </a:r>
            <a:r>
              <a:rPr lang="zh-CN" altLang="en-US" sz="2200" i="1" dirty="0" smtClean="0"/>
              <a:t>：</a:t>
            </a:r>
            <a:r>
              <a:rPr lang="zh-CN" altLang="en-US" sz="2200" dirty="0" smtClean="0"/>
              <a:t>分别为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和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上度数相等且可比的属性组</a:t>
            </a: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θ</a:t>
            </a:r>
            <a:r>
              <a:rPr lang="zh-CN" altLang="en-US" sz="2200" dirty="0" smtClean="0"/>
              <a:t>：比较运算符 </a:t>
            </a:r>
          </a:p>
          <a:p>
            <a:pPr marL="819150" lvl="1" eaLnBrk="1" hangingPunct="1">
              <a:lnSpc>
                <a:spcPct val="120000"/>
              </a:lnSpc>
            </a:pPr>
            <a:r>
              <a:rPr lang="zh-CN" altLang="en-US" sz="2200" dirty="0" smtClean="0"/>
              <a:t>连接运算从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和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的广义笛卡尔积</a:t>
            </a:r>
            <a:r>
              <a:rPr lang="en-US" altLang="zh-CN" sz="2200" i="1" dirty="0" smtClean="0"/>
              <a:t>R</a:t>
            </a:r>
            <a:r>
              <a:rPr lang="en-US" altLang="zh-CN" sz="2200" dirty="0" smtClean="0"/>
              <a:t>×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中选取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关系在</a:t>
            </a:r>
            <a:r>
              <a:rPr lang="en-US" altLang="zh-CN" sz="2200" i="1" dirty="0" smtClean="0"/>
              <a:t>A</a:t>
            </a:r>
            <a:r>
              <a:rPr lang="zh-CN" altLang="en-US" sz="2200" dirty="0" smtClean="0"/>
              <a:t>属性组上的值与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关系在</a:t>
            </a:r>
            <a:r>
              <a:rPr lang="en-US" altLang="zh-CN" sz="2200" i="1" dirty="0" smtClean="0"/>
              <a:t>B</a:t>
            </a:r>
            <a:r>
              <a:rPr lang="zh-CN" altLang="en-US" sz="2200" dirty="0" smtClean="0"/>
              <a:t>属性组上的值满足比较关系</a:t>
            </a:r>
            <a:r>
              <a:rPr lang="en-US" altLang="zh-CN" sz="2200" dirty="0" smtClean="0"/>
              <a:t>θ</a:t>
            </a:r>
            <a:r>
              <a:rPr lang="zh-CN" altLang="en-US" sz="2200" dirty="0" smtClean="0"/>
              <a:t>的元组</a:t>
            </a:r>
            <a:r>
              <a:rPr lang="zh-CN" altLang="en-US" dirty="0" smtClean="0"/>
              <a:t> </a:t>
            </a:r>
          </a:p>
        </p:txBody>
      </p:sp>
      <p:grpSp>
        <p:nvGrpSpPr>
          <p:cNvPr id="95236" name="Group 16"/>
          <p:cNvGrpSpPr>
            <a:grpSpLocks/>
          </p:cNvGrpSpPr>
          <p:nvPr/>
        </p:nvGrpSpPr>
        <p:grpSpPr bwMode="auto">
          <a:xfrm>
            <a:off x="1584325" y="2725738"/>
            <a:ext cx="1600200" cy="685800"/>
            <a:chOff x="1152" y="2304"/>
            <a:chExt cx="1008" cy="432"/>
          </a:xfrm>
        </p:grpSpPr>
        <p:grpSp>
          <p:nvGrpSpPr>
            <p:cNvPr id="95240" name="Group 4"/>
            <p:cNvGrpSpPr>
              <a:grpSpLocks/>
            </p:cNvGrpSpPr>
            <p:nvPr/>
          </p:nvGrpSpPr>
          <p:grpSpPr bwMode="auto">
            <a:xfrm>
              <a:off x="1152" y="2352"/>
              <a:ext cx="1008" cy="384"/>
              <a:chOff x="2325" y="6446"/>
              <a:chExt cx="705" cy="367"/>
            </a:xfrm>
          </p:grpSpPr>
          <p:sp>
            <p:nvSpPr>
              <p:cNvPr id="95242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243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600" i="1"/>
                  <a:t> </a:t>
                </a:r>
                <a:endParaRPr lang="en-US" altLang="zh-CN" sz="600"/>
              </a:p>
            </p:txBody>
          </p:sp>
        </p:grpSp>
        <p:sp>
          <p:nvSpPr>
            <p:cNvPr id="95241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 </a:t>
              </a:r>
              <a:r>
                <a:rPr lang="en-US" altLang="zh-CN" sz="1600" b="1" i="1"/>
                <a:t>A</a:t>
              </a:r>
              <a:r>
                <a:rPr lang="en-US" altLang="zh-CN" sz="1600" b="1"/>
                <a:t>θ</a:t>
              </a:r>
              <a:r>
                <a:rPr lang="en-US" altLang="zh-CN" sz="1600" b="1" i="1"/>
                <a:t>B</a:t>
              </a:r>
            </a:p>
          </p:txBody>
        </p:sp>
      </p:grpSp>
      <p:grpSp>
        <p:nvGrpSpPr>
          <p:cNvPr id="95237" name="Group 12"/>
          <p:cNvGrpSpPr>
            <a:grpSpLocks/>
          </p:cNvGrpSpPr>
          <p:nvPr/>
        </p:nvGrpSpPr>
        <p:grpSpPr bwMode="auto">
          <a:xfrm>
            <a:off x="2966519" y="2735442"/>
            <a:ext cx="609600" cy="392113"/>
            <a:chOff x="2400" y="3199"/>
            <a:chExt cx="384" cy="247"/>
          </a:xfrm>
        </p:grpSpPr>
        <p:sp>
          <p:nvSpPr>
            <p:cNvPr id="95238" name="Text Box 13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r</a:t>
              </a:r>
              <a:r>
                <a:rPr lang="en-US" altLang="zh-CN" b="1" baseline="-30000" dirty="0"/>
                <a:t> </a:t>
              </a: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s</a:t>
              </a:r>
              <a:endParaRPr lang="en-US" altLang="zh-CN" b="1" baseline="-30000" dirty="0"/>
            </a:p>
          </p:txBody>
        </p:sp>
        <p:sp>
          <p:nvSpPr>
            <p:cNvPr id="95239" name="Freeform 14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9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连接（续）</a:t>
            </a:r>
            <a:r>
              <a:rPr lang="en-US" altLang="zh-CN" sz="3600" smtClean="0"/>
              <a:t> </a:t>
            </a:r>
          </a:p>
        </p:txBody>
      </p:sp>
      <p:sp>
        <p:nvSpPr>
          <p:cNvPr id="9625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81050" y="1131501"/>
            <a:ext cx="7772400" cy="4932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等值连接（</a:t>
            </a:r>
            <a:r>
              <a:rPr lang="en-US" altLang="zh-CN" dirty="0" smtClean="0"/>
              <a:t>equijoin</a:t>
            </a:r>
            <a:r>
              <a:rPr lang="zh-CN" altLang="en-US" dirty="0" smtClean="0"/>
              <a:t>） </a:t>
            </a: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θ</a:t>
            </a:r>
            <a:r>
              <a:rPr lang="zh-CN" altLang="en-US" sz="2200" dirty="0" smtClean="0"/>
              <a:t>为“＝”的连接运算称为等值连接</a:t>
            </a:r>
            <a:endParaRPr lang="en-US" altLang="zh-CN" sz="2200" dirty="0" smtClean="0"/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从关系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与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的广义笛卡尔积中选取</a:t>
            </a:r>
            <a:r>
              <a:rPr lang="en-US" altLang="zh-CN" sz="2200" i="1" dirty="0" smtClean="0"/>
              <a:t>A</a:t>
            </a:r>
            <a:r>
              <a:rPr lang="zh-CN" altLang="en-US" sz="2200" dirty="0" smtClean="0"/>
              <a:t>、</a:t>
            </a:r>
            <a:r>
              <a:rPr lang="en-US" altLang="zh-CN" sz="2200" i="1" dirty="0" smtClean="0"/>
              <a:t>B</a:t>
            </a:r>
            <a:r>
              <a:rPr lang="zh-CN" altLang="en-US" sz="2200" dirty="0" smtClean="0"/>
              <a:t>属性值相等的那些元组，即等值连接为：</a:t>
            </a:r>
            <a:endParaRPr lang="en-US" altLang="zh-CN" sz="2200" dirty="0" smtClean="0"/>
          </a:p>
          <a:p>
            <a:pPr marL="1162050" lvl="2" eaLnBrk="1" hangingPunct="1">
              <a:buFontTx/>
              <a:buNone/>
            </a:pPr>
            <a:r>
              <a:rPr lang="zh-CN" altLang="en-US" sz="2200" dirty="0" smtClean="0"/>
              <a:t>      </a:t>
            </a:r>
            <a:r>
              <a:rPr lang="en-US" altLang="zh-CN" sz="2200" i="1" dirty="0" smtClean="0"/>
              <a:t>R     S</a:t>
            </a:r>
            <a:r>
              <a:rPr lang="en-US" altLang="zh-CN" sz="2200" dirty="0" smtClean="0"/>
              <a:t> = {       | 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r</a:t>
            </a:r>
            <a:r>
              <a:rPr lang="en-US" altLang="zh-CN" sz="2200" i="1" baseline="-30000" dirty="0" smtClean="0"/>
              <a:t> </a:t>
            </a:r>
            <a:r>
              <a:rPr lang="en-US" altLang="zh-CN" sz="2200" dirty="0" smtClean="0">
                <a:sym typeface="Symbol" panose="05050102010706020507" pitchFamily="18" charset="2"/>
              </a:rPr>
              <a:t></a:t>
            </a:r>
            <a:r>
              <a:rPr lang="en-US" altLang="zh-CN" sz="2200" i="1" dirty="0" err="1" smtClean="0"/>
              <a:t>R</a:t>
            </a:r>
            <a:r>
              <a:rPr lang="en-US" altLang="zh-CN" sz="2200" dirty="0" err="1" smtClean="0"/>
              <a:t>∧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s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>
                <a:sym typeface="Symbol" panose="05050102010706020507" pitchFamily="18" charset="2"/>
              </a:rPr>
              <a:t></a:t>
            </a:r>
            <a:r>
              <a:rPr lang="en-US" altLang="zh-CN" sz="2200" i="1" dirty="0" err="1" smtClean="0"/>
              <a:t>S</a:t>
            </a:r>
            <a:r>
              <a:rPr lang="en-US" altLang="zh-CN" sz="2200" dirty="0" err="1" smtClean="0"/>
              <a:t>∧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r</a:t>
            </a:r>
            <a:r>
              <a:rPr lang="en-US" altLang="zh-CN" sz="2200" dirty="0" smtClean="0"/>
              <a:t>[</a:t>
            </a:r>
            <a:r>
              <a:rPr lang="en-US" altLang="zh-CN" sz="2200" i="1" dirty="0" smtClean="0"/>
              <a:t>A</a:t>
            </a:r>
            <a:r>
              <a:rPr lang="en-US" altLang="zh-CN" sz="2200" dirty="0" smtClean="0"/>
              <a:t>] = </a:t>
            </a:r>
            <a:r>
              <a:rPr lang="en-US" altLang="zh-CN" sz="2200" i="1" dirty="0" err="1" smtClean="0"/>
              <a:t>t</a:t>
            </a:r>
            <a:r>
              <a:rPr lang="en-US" altLang="zh-CN" sz="2200" baseline="-30000" dirty="0" err="1" smtClean="0"/>
              <a:t>s</a:t>
            </a:r>
            <a:r>
              <a:rPr lang="en-US" altLang="zh-CN" sz="2200" dirty="0" smtClean="0"/>
              <a:t>[</a:t>
            </a:r>
            <a:r>
              <a:rPr lang="en-US" altLang="zh-CN" sz="2200" i="1" dirty="0" smtClean="0"/>
              <a:t>B</a:t>
            </a:r>
            <a:r>
              <a:rPr lang="en-US" altLang="zh-CN" sz="2200" dirty="0" smtClean="0"/>
              <a:t>] }  </a:t>
            </a:r>
          </a:p>
        </p:txBody>
      </p:sp>
      <p:grpSp>
        <p:nvGrpSpPr>
          <p:cNvPr id="96260" name="Group 9"/>
          <p:cNvGrpSpPr>
            <a:grpSpLocks/>
          </p:cNvGrpSpPr>
          <p:nvPr/>
        </p:nvGrpSpPr>
        <p:grpSpPr bwMode="auto">
          <a:xfrm>
            <a:off x="1820745" y="3875080"/>
            <a:ext cx="1295400" cy="677863"/>
            <a:chOff x="2305" y="9420"/>
            <a:chExt cx="705" cy="363"/>
          </a:xfrm>
        </p:grpSpPr>
        <p:sp>
          <p:nvSpPr>
            <p:cNvPr id="96265" name="AutoShape 10"/>
            <p:cNvSpPr>
              <a:spLocks noChangeArrowheads="1"/>
            </p:cNvSpPr>
            <p:nvPr/>
          </p:nvSpPr>
          <p:spPr bwMode="auto"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66" name="Text Box 11"/>
            <p:cNvSpPr txBox="1">
              <a:spLocks noChangeArrowheads="1"/>
            </p:cNvSpPr>
            <p:nvPr/>
          </p:nvSpPr>
          <p:spPr bwMode="auto">
            <a:xfrm flipV="1">
              <a:off x="2305" y="942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endParaRPr lang="zh-CN" altLang="zh-CN" sz="2000"/>
            </a:p>
          </p:txBody>
        </p:sp>
      </p:grpSp>
      <p:sp>
        <p:nvSpPr>
          <p:cNvPr id="96261" name="Rectangle 12"/>
          <p:cNvSpPr>
            <a:spLocks noChangeArrowheads="1"/>
          </p:cNvSpPr>
          <p:nvPr/>
        </p:nvSpPr>
        <p:spPr bwMode="auto">
          <a:xfrm>
            <a:off x="1896945" y="4072721"/>
            <a:ext cx="1143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 dirty="0"/>
              <a:t>A=B</a:t>
            </a:r>
          </a:p>
        </p:txBody>
      </p:sp>
      <p:grpSp>
        <p:nvGrpSpPr>
          <p:cNvPr id="96262" name="Group 16"/>
          <p:cNvGrpSpPr>
            <a:grpSpLocks/>
          </p:cNvGrpSpPr>
          <p:nvPr/>
        </p:nvGrpSpPr>
        <p:grpSpPr bwMode="auto">
          <a:xfrm>
            <a:off x="3058712" y="3875080"/>
            <a:ext cx="574675" cy="431800"/>
            <a:chOff x="2400" y="3199"/>
            <a:chExt cx="384" cy="247"/>
          </a:xfrm>
        </p:grpSpPr>
        <p:sp>
          <p:nvSpPr>
            <p:cNvPr id="96263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30000"/>
                <a:t>r </a:t>
              </a:r>
              <a:r>
                <a:rPr lang="en-US" altLang="zh-CN" b="1" i="1"/>
                <a:t>t</a:t>
              </a:r>
              <a:r>
                <a:rPr lang="en-US" altLang="zh-CN" b="1" baseline="-30000"/>
                <a:t>s</a:t>
              </a:r>
            </a:p>
          </p:txBody>
        </p:sp>
        <p:sp>
          <p:nvSpPr>
            <p:cNvPr id="96264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729408" y="4976716"/>
            <a:ext cx="6205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ename</a:t>
            </a:r>
            <a:r>
              <a:rPr lang="en-US" altLang="zh-CN" b="1" kern="100" dirty="0">
                <a:latin typeface="Times New Roman" panose="02020603050405020304" pitchFamily="18" charset="0"/>
              </a:rPr>
              <a:t>,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sal</a:t>
            </a:r>
            <a:r>
              <a:rPr lang="en-US" altLang="zh-CN" b="1" kern="100" dirty="0">
                <a:latin typeface="Times New Roman" panose="02020603050405020304" pitchFamily="18" charset="0"/>
              </a:rPr>
              <a:t>,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loc</a:t>
            </a:r>
            <a:r>
              <a:rPr lang="en-US" altLang="zh-CN" b="1" kern="100" dirty="0">
                <a:latin typeface="Times New Roman" panose="02020603050405020304" pitchFamily="18" charset="0"/>
              </a:rPr>
              <a:t> FROM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emp</a:t>
            </a:r>
            <a:r>
              <a:rPr lang="en-US" altLang="zh-CN" b="1" kern="100" dirty="0">
                <a:latin typeface="Times New Roman" panose="02020603050405020304" pitchFamily="18" charset="0"/>
              </a:rPr>
              <a:t>,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dept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</a:rPr>
              <a:t>WHERE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ename</a:t>
            </a:r>
            <a:r>
              <a:rPr lang="en-US" altLang="zh-CN" b="1" kern="100" dirty="0">
                <a:latin typeface="Times New Roman" panose="02020603050405020304" pitchFamily="18" charset="0"/>
              </a:rPr>
              <a:t> = 'ALLEN' 	(search condition)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</a:rPr>
              <a:t>AND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emp.deptno</a:t>
            </a:r>
            <a:r>
              <a:rPr lang="en-US" altLang="zh-CN" b="1" kern="100" dirty="0">
                <a:latin typeface="Times New Roman" panose="02020603050405020304" pitchFamily="18" charset="0"/>
              </a:rPr>
              <a:t> =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dept.deptno</a:t>
            </a:r>
            <a:r>
              <a:rPr lang="en-US" altLang="zh-CN" b="1" kern="100" dirty="0">
                <a:latin typeface="Times New Roman" panose="02020603050405020304" pitchFamily="18" charset="0"/>
              </a:rPr>
              <a:t>;     ((join condition)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连接（续）</a:t>
            </a:r>
            <a:r>
              <a:rPr lang="en-US" altLang="zh-CN" sz="3600" smtClean="0"/>
              <a:t> </a:t>
            </a:r>
          </a:p>
        </p:txBody>
      </p:sp>
      <p:sp>
        <p:nvSpPr>
          <p:cNvPr id="9625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81050" y="1131501"/>
            <a:ext cx="7772400" cy="4932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等值连接（</a:t>
            </a:r>
            <a:r>
              <a:rPr lang="en-US" altLang="zh-CN" dirty="0" smtClean="0"/>
              <a:t>equijoin</a:t>
            </a:r>
            <a:r>
              <a:rPr lang="zh-CN" altLang="en-US" dirty="0" smtClean="0"/>
              <a:t>）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80" y="2294653"/>
            <a:ext cx="6365172" cy="4294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11" b="92070"/>
          <a:stretch/>
        </p:blipFill>
        <p:spPr>
          <a:xfrm>
            <a:off x="1108088" y="2127212"/>
            <a:ext cx="7008845" cy="8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连接（续）</a:t>
            </a:r>
            <a:r>
              <a:rPr lang="en-US" altLang="zh-CN" sz="3600" smtClean="0"/>
              <a:t> </a:t>
            </a:r>
          </a:p>
        </p:txBody>
      </p:sp>
      <p:sp>
        <p:nvSpPr>
          <p:cNvPr id="9625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81050" y="1131501"/>
            <a:ext cx="7772400" cy="4932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等值连接（</a:t>
            </a:r>
            <a:r>
              <a:rPr lang="en-US" altLang="zh-CN" dirty="0" smtClean="0"/>
              <a:t>equijoin</a:t>
            </a:r>
            <a:r>
              <a:rPr lang="zh-CN" altLang="en-US" dirty="0" smtClean="0"/>
              <a:t>）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1"/>
          <a:stretch/>
        </p:blipFill>
        <p:spPr>
          <a:xfrm>
            <a:off x="1652532" y="3426246"/>
            <a:ext cx="6527264" cy="343175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6733" y="2457064"/>
            <a:ext cx="8743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56806" y="3056914"/>
            <a:ext cx="9448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inner join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连接（续）</a:t>
            </a:r>
            <a:r>
              <a:rPr lang="en-US" altLang="zh-CN" sz="3600" smtClean="0"/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2400" cy="4841875"/>
          </a:xfrm>
        </p:spPr>
        <p:txBody>
          <a:bodyPr/>
          <a:lstStyle/>
          <a:p>
            <a:pPr lvl="1" algn="just" eaLnBrk="1" hangingPunct="1"/>
            <a:r>
              <a:rPr lang="zh-CN" altLang="en-US" sz="2800" dirty="0" smtClean="0"/>
              <a:t>自然连接（</a:t>
            </a:r>
            <a:r>
              <a:rPr lang="en-US" altLang="zh-CN" sz="2800" dirty="0" smtClean="0"/>
              <a:t>Natural join</a:t>
            </a:r>
            <a:r>
              <a:rPr lang="zh-CN" altLang="en-US" sz="2800" dirty="0" smtClean="0"/>
              <a:t>）</a:t>
            </a:r>
            <a:r>
              <a:rPr lang="zh-CN" altLang="en-US" dirty="0" smtClean="0">
                <a:cs typeface="Times New Roman" panose="02020603050405020304" pitchFamily="18" charset="0"/>
              </a:rPr>
              <a:t> 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自然连接是一种特殊的等值连接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两个关系中进行比较的分量必须是相同的属性组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在结果中把重复的属性列去掉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自然连接的含义</a:t>
            </a:r>
          </a:p>
          <a:p>
            <a:pPr lvl="2" algn="just" eaLnBrk="1" hangingPunct="1">
              <a:buFontTx/>
              <a:buNone/>
            </a:pPr>
            <a:r>
              <a:rPr lang="zh-CN" altLang="en-US" i="1" dirty="0" smtClean="0"/>
              <a:t>	</a:t>
            </a:r>
            <a:r>
              <a:rPr lang="en-US" altLang="zh-CN" sz="2200" i="1" dirty="0" smtClean="0"/>
              <a:t>R</a:t>
            </a:r>
            <a:r>
              <a:rPr lang="zh-CN" altLang="en-US" sz="2200" dirty="0" smtClean="0"/>
              <a:t>和</a:t>
            </a:r>
            <a:r>
              <a:rPr lang="en-US" altLang="zh-CN" sz="2200" i="1" dirty="0" smtClean="0"/>
              <a:t>S</a:t>
            </a:r>
            <a:r>
              <a:rPr lang="zh-CN" altLang="en-US" sz="2200" dirty="0" smtClean="0"/>
              <a:t>具有相同的属性组</a:t>
            </a:r>
            <a:r>
              <a:rPr lang="en-US" altLang="zh-CN" sz="2200" i="1" dirty="0" smtClean="0"/>
              <a:t>B</a:t>
            </a:r>
            <a:endParaRPr lang="en-US" altLang="zh-CN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  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      [U-B] | </a:t>
            </a:r>
            <a:r>
              <a:rPr lang="en-US" altLang="zh-CN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err="1" smtClean="0"/>
              <a:t>S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=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}  </a:t>
            </a:r>
          </a:p>
        </p:txBody>
      </p:sp>
      <p:sp>
        <p:nvSpPr>
          <p:cNvPr id="97284" name="AutoShape 5"/>
          <p:cNvSpPr>
            <a:spLocks noChangeArrowheads="1"/>
          </p:cNvSpPr>
          <p:nvPr/>
        </p:nvSpPr>
        <p:spPr bwMode="auto">
          <a:xfrm rot="5400000" flipV="1">
            <a:off x="2038994" y="4167727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7285" name="Group 6"/>
          <p:cNvGrpSpPr>
            <a:grpSpLocks/>
          </p:cNvGrpSpPr>
          <p:nvPr/>
        </p:nvGrpSpPr>
        <p:grpSpPr bwMode="auto">
          <a:xfrm>
            <a:off x="2712009" y="4041380"/>
            <a:ext cx="609600" cy="574675"/>
            <a:chOff x="2400" y="3199"/>
            <a:chExt cx="384" cy="282"/>
          </a:xfrm>
        </p:grpSpPr>
        <p:sp>
          <p:nvSpPr>
            <p:cNvPr id="97286" name="Text Box 7"/>
            <p:cNvSpPr txBox="1">
              <a:spLocks noChangeArrowheads="1"/>
            </p:cNvSpPr>
            <p:nvPr/>
          </p:nvSpPr>
          <p:spPr bwMode="auto">
            <a:xfrm>
              <a:off x="2400" y="3251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r</a:t>
              </a:r>
              <a:r>
                <a:rPr lang="en-US" altLang="zh-CN" b="1" baseline="-30000" dirty="0"/>
                <a:t> </a:t>
              </a: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s</a:t>
              </a:r>
              <a:endParaRPr lang="en-US" altLang="zh-CN" b="1" baseline="-30000" dirty="0"/>
            </a:p>
          </p:txBody>
        </p:sp>
        <p:sp>
          <p:nvSpPr>
            <p:cNvPr id="97287" name="Freeform 8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536357" y="4955550"/>
            <a:ext cx="6792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natural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 smtClean="0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 smtClean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连接（续）</a:t>
            </a:r>
            <a:r>
              <a:rPr lang="en-US" altLang="zh-CN" sz="3600" smtClean="0"/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2400" cy="4841875"/>
          </a:xfrm>
        </p:spPr>
        <p:txBody>
          <a:bodyPr/>
          <a:lstStyle/>
          <a:p>
            <a:pPr lvl="1" algn="just" eaLnBrk="1" hangingPunct="1"/>
            <a:r>
              <a:rPr lang="zh-CN" altLang="en-US" sz="2800" dirty="0" smtClean="0"/>
              <a:t>自然连接（</a:t>
            </a:r>
            <a:r>
              <a:rPr lang="en-US" altLang="zh-CN" sz="2800" dirty="0" smtClean="0"/>
              <a:t>Natural join</a:t>
            </a:r>
            <a:r>
              <a:rPr lang="zh-CN" altLang="en-US" sz="2800" dirty="0" smtClean="0"/>
              <a:t>）</a:t>
            </a:r>
            <a:r>
              <a:rPr lang="zh-CN" altLang="en-US" dirty="0" smtClean="0"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" name="矩形 1"/>
          <p:cNvSpPr/>
          <p:nvPr/>
        </p:nvSpPr>
        <p:spPr>
          <a:xfrm>
            <a:off x="1124465" y="1907550"/>
            <a:ext cx="6792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 smtClean="0">
                <a:solidFill>
                  <a:srgbClr val="0055AA"/>
                </a:solidFill>
                <a:latin typeface="Courier New" panose="02070309020205020404" pitchFamily="49" charset="0"/>
              </a:rPr>
              <a:t>` </a:t>
            </a:r>
            <a:r>
              <a:rPr lang="en-US" altLang="zh-CN" dirty="0" smtClean="0">
                <a:solidFill>
                  <a:srgbClr val="770088"/>
                </a:solidFill>
                <a:latin typeface="Courier New" panose="02070309020205020404" pitchFamily="49" charset="0"/>
              </a:rPr>
              <a:t>natural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smtClean="0">
                <a:solidFill>
                  <a:srgbClr val="770088"/>
                </a:solidFill>
                <a:latin typeface="Courier New" panose="02070309020205020404" pitchFamily="49" charset="0"/>
              </a:rPr>
              <a:t>join 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 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276882"/>
            <a:ext cx="755437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zh-CN" altLang="en-US" smtClean="0"/>
              <a:t>一般的连接操作是从行的角度进行运算。</a:t>
            </a:r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algn="just" eaLnBrk="1" hangingPunct="1"/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 </a:t>
            </a:r>
            <a:endParaRPr lang="en-US" altLang="zh-CN" sz="24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自然连接还需要取消重复列，所以是同时从行和列的角度进行运算。 </a:t>
            </a:r>
          </a:p>
        </p:txBody>
      </p:sp>
      <p:grpSp>
        <p:nvGrpSpPr>
          <p:cNvPr id="98308" name="Group 44"/>
          <p:cNvGrpSpPr>
            <a:grpSpLocks/>
          </p:cNvGrpSpPr>
          <p:nvPr/>
        </p:nvGrpSpPr>
        <p:grpSpPr bwMode="auto">
          <a:xfrm>
            <a:off x="1462088" y="2060575"/>
            <a:ext cx="5486400" cy="2286000"/>
            <a:chOff x="1728" y="1632"/>
            <a:chExt cx="3456" cy="1440"/>
          </a:xfrm>
        </p:grpSpPr>
        <p:grpSp>
          <p:nvGrpSpPr>
            <p:cNvPr id="98309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98331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2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3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4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5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6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7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8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8310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8311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98327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8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9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0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8312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98323" name="Group 29"/>
              <p:cNvGrpSpPr>
                <a:grpSpLocks/>
              </p:cNvGrpSpPr>
              <p:nvPr/>
            </p:nvGrpSpPr>
            <p:grpSpPr bwMode="auto"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98325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8326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lnSpc>
                      <a:spcPct val="80000"/>
                    </a:lnSpc>
                  </a:pPr>
                  <a:endParaRPr lang="zh-CN" altLang="zh-CN" sz="600"/>
                </a:p>
              </p:txBody>
            </p:sp>
          </p:grpSp>
          <p:sp>
            <p:nvSpPr>
              <p:cNvPr id="98324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i="1"/>
                  <a:t> </a:t>
                </a:r>
                <a:r>
                  <a:rPr lang="en-US" altLang="zh-CN" sz="1600" b="1" i="1"/>
                  <a:t>A</a:t>
                </a:r>
                <a:r>
                  <a:rPr lang="en-US" altLang="zh-CN" sz="1600" b="1"/>
                  <a:t>θ</a:t>
                </a:r>
                <a:r>
                  <a:rPr lang="en-US" altLang="zh-CN" sz="1600" b="1" i="1"/>
                  <a:t>B</a:t>
                </a:r>
              </a:p>
            </p:txBody>
          </p:sp>
        </p:grpSp>
        <p:sp>
          <p:nvSpPr>
            <p:cNvPr id="98313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8314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98317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18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19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0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1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2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8315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R</a:t>
              </a:r>
              <a:endParaRPr lang="en-US" altLang="zh-CN"/>
            </a:p>
          </p:txBody>
        </p:sp>
        <p:sp>
          <p:nvSpPr>
            <p:cNvPr id="98316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42370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9"/>
          <p:cNvSpPr>
            <a:spLocks noChangeArrowheads="1"/>
          </p:cNvSpPr>
          <p:nvPr/>
        </p:nvSpPr>
        <p:spPr bwMode="auto">
          <a:xfrm>
            <a:off x="2039938" y="1147763"/>
            <a:ext cx="44037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 b="1"/>
              <a:t>表</a:t>
            </a:r>
            <a:r>
              <a:rPr lang="en-US" altLang="zh-CN" sz="2200" b="1"/>
              <a:t>2.4  </a:t>
            </a:r>
            <a:r>
              <a:rPr lang="zh-CN" altLang="en-US" sz="2200" b="1"/>
              <a:t>关系代数运算符</a:t>
            </a:r>
          </a:p>
        </p:txBody>
      </p:sp>
      <p:sp>
        <p:nvSpPr>
          <p:cNvPr id="67587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  <a:endParaRPr lang="en-US" altLang="zh-CN" sz="3600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2060575"/>
          <a:ext cx="6048375" cy="3651246"/>
        </p:xfrm>
        <a:graphic>
          <a:graphicData uri="http://schemas.openxmlformats.org/drawingml/2006/table">
            <a:tbl>
              <a:tblPr/>
              <a:tblGrid>
                <a:gridCol w="2015656"/>
                <a:gridCol w="2015656"/>
                <a:gridCol w="2017063"/>
              </a:tblGrid>
              <a:tr h="40569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运　算　符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Calibri"/>
                          <a:ea typeface="宋体"/>
                          <a:cs typeface="Times New Roman"/>
                        </a:rPr>
                        <a:t>含　义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集合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运算符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∪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并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差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∩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交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×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笛卡尔积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专门的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关系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运算符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1" kern="100" dirty="0">
                          <a:latin typeface="Times New Roman"/>
                          <a:cs typeface="Times New Roman"/>
                        </a:rPr>
                        <a:t>σ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选择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π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投影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400" b="1" kern="1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连接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÷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除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7624" name="Group 4"/>
          <p:cNvGrpSpPr>
            <a:grpSpLocks/>
          </p:cNvGrpSpPr>
          <p:nvPr/>
        </p:nvGrpSpPr>
        <p:grpSpPr bwMode="auto">
          <a:xfrm>
            <a:off x="3708400" y="5084763"/>
            <a:ext cx="1600200" cy="609600"/>
            <a:chOff x="2325" y="6446"/>
            <a:chExt cx="705" cy="367"/>
          </a:xfrm>
        </p:grpSpPr>
        <p:sp>
          <p:nvSpPr>
            <p:cNvPr id="67625" name="AutoShape 5"/>
            <p:cNvSpPr>
              <a:spLocks noChangeArrowheads="1"/>
            </p:cNvSpPr>
            <p:nvPr/>
          </p:nvSpPr>
          <p:spPr bwMode="auto"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7626" name="Text Box 6"/>
            <p:cNvSpPr txBox="1">
              <a:spLocks noChangeArrowheads="1"/>
            </p:cNvSpPr>
            <p:nvPr/>
          </p:nvSpPr>
          <p:spPr bwMode="auto">
            <a:xfrm flipV="1">
              <a:off x="2325" y="645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600" b="1" i="1"/>
                <a:t> </a:t>
              </a:r>
              <a:endParaRPr lang="en-US" altLang="zh-CN" sz="600" b="1"/>
            </a:p>
          </p:txBody>
        </p:sp>
      </p:grpSp>
    </p:spTree>
    <p:extLst>
      <p:ext uri="{BB962C8B-B14F-4D97-AF65-F5344CB8AC3E}">
        <p14:creationId xmlns:p14="http://schemas.microsoft.com/office/powerpoint/2010/main" val="3084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连接（续）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1033463" y="2835275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40592408"/>
              </p:ext>
            </p:extLst>
          </p:nvPr>
        </p:nvGraphicFramePr>
        <p:xfrm>
          <a:off x="5281613" y="2693988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99380" name="TextBox 7"/>
          <p:cNvSpPr txBox="1">
            <a:spLocks noChangeArrowheads="1"/>
          </p:cNvSpPr>
          <p:nvPr/>
        </p:nvSpPr>
        <p:spPr bwMode="auto">
          <a:xfrm>
            <a:off x="1187450" y="227330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99381" name="TextBox 10"/>
          <p:cNvSpPr txBox="1">
            <a:spLocks noChangeArrowheads="1"/>
          </p:cNvSpPr>
          <p:nvPr/>
        </p:nvSpPr>
        <p:spPr bwMode="auto">
          <a:xfrm>
            <a:off x="5497513" y="211772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99382" name="Rectangle 3"/>
          <p:cNvSpPr txBox="1">
            <a:spLocks noChangeArrowheads="1"/>
          </p:cNvSpPr>
          <p:nvPr/>
        </p:nvSpPr>
        <p:spPr bwMode="auto">
          <a:xfrm>
            <a:off x="1033463" y="1268413"/>
            <a:ext cx="75707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800" b="1"/>
              <a:t>[</a:t>
            </a:r>
            <a:r>
              <a:rPr lang="zh-CN" altLang="en-US" sz="2800" b="1"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2.8</a:t>
            </a:r>
            <a:r>
              <a:rPr lang="en-US" altLang="zh-CN" sz="2800" b="1"/>
              <a:t>]</a:t>
            </a:r>
            <a:r>
              <a:rPr lang="zh-CN" altLang="en-US" sz="2800" b="1"/>
              <a:t>关系</a:t>
            </a:r>
            <a:r>
              <a:rPr lang="en-US" altLang="zh-CN" sz="2800" b="1" i="1"/>
              <a:t>R</a:t>
            </a:r>
            <a:r>
              <a:rPr lang="zh-CN" altLang="en-US" sz="2800" b="1"/>
              <a:t>和关系</a:t>
            </a:r>
            <a:r>
              <a:rPr lang="en-US" altLang="zh-CN" sz="2800" b="1" i="1"/>
              <a:t>S</a:t>
            </a:r>
            <a:r>
              <a:rPr lang="en-US" altLang="zh-CN" sz="2800" b="1"/>
              <a:t> </a:t>
            </a:r>
            <a:r>
              <a:rPr lang="zh-CN" altLang="en-US" sz="2800" b="1"/>
              <a:t>如下所示：</a:t>
            </a:r>
          </a:p>
        </p:txBody>
      </p:sp>
    </p:spTree>
    <p:extLst>
      <p:ext uri="{BB962C8B-B14F-4D97-AF65-F5344CB8AC3E}">
        <p14:creationId xmlns:p14="http://schemas.microsoft.com/office/powerpoint/2010/main" val="25025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147050" cy="8080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一般连接  </a:t>
            </a:r>
            <a:r>
              <a:rPr lang="en-US" altLang="zh-CN" smtClean="0"/>
              <a:t>R      S</a:t>
            </a:r>
            <a:r>
              <a:rPr lang="zh-CN" altLang="en-US" smtClean="0"/>
              <a:t>的结果如下： </a:t>
            </a:r>
          </a:p>
        </p:txBody>
      </p:sp>
      <p:grpSp>
        <p:nvGrpSpPr>
          <p:cNvPr id="100356" name="Group 97"/>
          <p:cNvGrpSpPr>
            <a:grpSpLocks/>
          </p:cNvGrpSpPr>
          <p:nvPr/>
        </p:nvGrpSpPr>
        <p:grpSpPr bwMode="auto">
          <a:xfrm rot="10800000">
            <a:off x="2033588" y="688568"/>
            <a:ext cx="1225550" cy="936625"/>
            <a:chOff x="6431" y="11824"/>
            <a:chExt cx="705" cy="367"/>
          </a:xfrm>
        </p:grpSpPr>
        <p:sp>
          <p:nvSpPr>
            <p:cNvPr id="100402" name="AutoShape 98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403" name="Text Box 9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sp>
        <p:nvSpPr>
          <p:cNvPr id="100357" name="Rectangle 100"/>
          <p:cNvSpPr>
            <a:spLocks noChangeArrowheads="1"/>
          </p:cNvSpPr>
          <p:nvPr/>
        </p:nvSpPr>
        <p:spPr bwMode="auto">
          <a:xfrm>
            <a:off x="2066752" y="149369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1600" i="1" dirty="0"/>
              <a:t>C</a:t>
            </a:r>
            <a:r>
              <a:rPr lang="zh-CN" altLang="en-US" sz="1600" dirty="0"/>
              <a:t>＜</a:t>
            </a:r>
            <a:r>
              <a:rPr lang="en-US" altLang="zh-CN" sz="1600" i="1" dirty="0"/>
              <a:t>E</a:t>
            </a:r>
            <a:endParaRPr lang="en-US" altLang="zh-CN" dirty="0"/>
          </a:p>
        </p:txBody>
      </p:sp>
      <p:graphicFrame>
        <p:nvGraphicFramePr>
          <p:cNvPr id="12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1116013" y="2060575"/>
          <a:ext cx="6840535" cy="322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07"/>
                <a:gridCol w="1368107"/>
                <a:gridCol w="1368107"/>
                <a:gridCol w="1368107"/>
                <a:gridCol w="1368107"/>
              </a:tblGrid>
              <a:tr h="42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9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147050" cy="80803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等值连接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en-US" altLang="zh-CN" i="1" smtClean="0"/>
              <a:t>     S </a:t>
            </a:r>
            <a:r>
              <a:rPr lang="zh-CN" altLang="en-US" smtClean="0"/>
              <a:t>的结果如下：</a:t>
            </a:r>
          </a:p>
        </p:txBody>
      </p:sp>
      <p:grpSp>
        <p:nvGrpSpPr>
          <p:cNvPr id="101380" name="Group 87"/>
          <p:cNvGrpSpPr>
            <a:grpSpLocks/>
          </p:cNvGrpSpPr>
          <p:nvPr/>
        </p:nvGrpSpPr>
        <p:grpSpPr bwMode="auto">
          <a:xfrm>
            <a:off x="2239408" y="798513"/>
            <a:ext cx="1058863" cy="1444625"/>
            <a:chOff x="3317" y="816"/>
            <a:chExt cx="667" cy="910"/>
          </a:xfrm>
        </p:grpSpPr>
        <p:sp>
          <p:nvSpPr>
            <p:cNvPr id="101419" name="Rectangle 4"/>
            <p:cNvSpPr>
              <a:spLocks noChangeArrowheads="1"/>
            </p:cNvSpPr>
            <p:nvPr/>
          </p:nvSpPr>
          <p:spPr bwMode="auto">
            <a:xfrm>
              <a:off x="3317" y="1342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600" i="1" dirty="0"/>
                <a:t>R.B=S.B</a:t>
              </a:r>
              <a:endParaRPr lang="en-US" altLang="zh-CN" dirty="0"/>
            </a:p>
          </p:txBody>
        </p:sp>
        <p:grpSp>
          <p:nvGrpSpPr>
            <p:cNvPr id="101420" name="Group 6"/>
            <p:cNvGrpSpPr>
              <a:grpSpLocks/>
            </p:cNvGrpSpPr>
            <p:nvPr/>
          </p:nvGrpSpPr>
          <p:grpSpPr bwMode="auto"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101421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1422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600" i="1"/>
                  <a:t> </a:t>
                </a:r>
                <a:endParaRPr lang="en-US" altLang="zh-CN"/>
              </a:p>
            </p:txBody>
          </p:sp>
        </p:grpSp>
      </p:grpSp>
      <p:graphicFrame>
        <p:nvGraphicFramePr>
          <p:cNvPr id="12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1042988" y="2182813"/>
          <a:ext cx="6840535" cy="26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07"/>
                <a:gridCol w="1368107"/>
                <a:gridCol w="1368107"/>
                <a:gridCol w="1368107"/>
                <a:gridCol w="1368107"/>
              </a:tblGrid>
              <a:tr h="426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</a:tbl>
          </a:graphicData>
        </a:graphic>
      </p:graphicFrame>
      <p:graphicFrame>
        <p:nvGraphicFramePr>
          <p:cNvPr id="10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130223"/>
              </p:ext>
            </p:extLst>
          </p:nvPr>
        </p:nvGraphicFramePr>
        <p:xfrm>
          <a:off x="1117407" y="5008263"/>
          <a:ext cx="3035301" cy="18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6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b3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b4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11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07805"/>
              </p:ext>
            </p:extLst>
          </p:nvPr>
        </p:nvGraphicFramePr>
        <p:xfrm>
          <a:off x="5321044" y="4939501"/>
          <a:ext cx="2112962" cy="189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b1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10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b3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b5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48311" y="5008263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</a:t>
            </a:r>
            <a:endParaRPr lang="zh-CN" altLang="en-US" sz="2200" b="1" dirty="0"/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754348" y="496094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S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156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91513" cy="8794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</a:t>
            </a:r>
            <a:r>
              <a:rPr lang="zh-CN" altLang="en-US" smtClean="0"/>
              <a:t>自然连接 </a:t>
            </a:r>
            <a:r>
              <a:rPr lang="en-US" altLang="zh-CN" i="1" smtClean="0"/>
              <a:t>R</a:t>
            </a:r>
            <a:r>
              <a:rPr lang="en-US" altLang="zh-CN" smtClean="0"/>
              <a:t>  </a:t>
            </a:r>
            <a:r>
              <a:rPr lang="en-US" altLang="zh-CN" i="1" smtClean="0"/>
              <a:t>      S</a:t>
            </a:r>
            <a:r>
              <a:rPr lang="zh-CN" altLang="en-US" smtClean="0"/>
              <a:t>的结果如下：</a:t>
            </a:r>
            <a:r>
              <a:rPr lang="zh-CN" altLang="en-US" i="1" smtClean="0"/>
              <a:t> </a:t>
            </a:r>
            <a:endParaRPr lang="zh-CN" altLang="en-US" smtClean="0"/>
          </a:p>
        </p:txBody>
      </p:sp>
      <p:grpSp>
        <p:nvGrpSpPr>
          <p:cNvPr id="102404" name="Group 5"/>
          <p:cNvGrpSpPr>
            <a:grpSpLocks/>
          </p:cNvGrpSpPr>
          <p:nvPr/>
        </p:nvGrpSpPr>
        <p:grpSpPr bwMode="auto">
          <a:xfrm rot="10800000">
            <a:off x="2230181" y="817562"/>
            <a:ext cx="1223962" cy="936625"/>
            <a:chOff x="6431" y="11824"/>
            <a:chExt cx="705" cy="367"/>
          </a:xfrm>
        </p:grpSpPr>
        <p:sp>
          <p:nvSpPr>
            <p:cNvPr id="102437" name="AutoShape 6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38" name="Text Box 7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aphicFrame>
        <p:nvGraphicFramePr>
          <p:cNvPr id="10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1116013" y="2095500"/>
          <a:ext cx="6840536" cy="30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34"/>
                <a:gridCol w="1710134"/>
                <a:gridCol w="1710134"/>
                <a:gridCol w="1710134"/>
              </a:tblGrid>
              <a:tr h="481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3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7972425" cy="54721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mtClean="0"/>
              <a:t>悬浮元组（</a:t>
            </a:r>
            <a:r>
              <a:rPr lang="en-US" altLang="zh-CN" smtClean="0"/>
              <a:t>Dangling tuple</a:t>
            </a:r>
            <a:r>
              <a:rPr lang="zh-CN" altLang="zh-CN" smtClean="0"/>
              <a:t>）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zh-CN" altLang="zh-CN" smtClean="0"/>
              <a:t>两个关系</a:t>
            </a:r>
            <a:r>
              <a:rPr lang="en-US" altLang="zh-CN" i="1" smtClean="0"/>
              <a:t>R</a:t>
            </a:r>
            <a:r>
              <a:rPr lang="zh-CN" altLang="zh-CN" smtClean="0"/>
              <a:t>和</a:t>
            </a:r>
            <a:r>
              <a:rPr lang="en-US" altLang="zh-CN" i="1" smtClean="0"/>
              <a:t>S</a:t>
            </a:r>
            <a:r>
              <a:rPr lang="zh-CN" altLang="zh-CN" smtClean="0"/>
              <a:t>在做自然连接时，关系</a:t>
            </a:r>
            <a:r>
              <a:rPr lang="en-US" altLang="zh-CN" i="1" smtClean="0"/>
              <a:t>R</a:t>
            </a:r>
            <a:r>
              <a:rPr lang="zh-CN" altLang="zh-CN" smtClean="0"/>
              <a:t>中某些元组有可能在</a:t>
            </a:r>
            <a:r>
              <a:rPr lang="en-US" altLang="zh-CN" i="1" smtClean="0"/>
              <a:t>S</a:t>
            </a:r>
            <a:r>
              <a:rPr lang="zh-CN" altLang="zh-CN" smtClean="0"/>
              <a:t>中不存在公共属性上值相等的元组，从而造成</a:t>
            </a:r>
            <a:r>
              <a:rPr lang="en-US" altLang="zh-CN" i="1" smtClean="0"/>
              <a:t>R</a:t>
            </a:r>
            <a:r>
              <a:rPr lang="zh-CN" altLang="zh-CN" smtClean="0"/>
              <a:t>中这些元组在操作时被舍弃了</a:t>
            </a:r>
            <a:r>
              <a:rPr lang="zh-CN" altLang="en-US" smtClean="0"/>
              <a:t>，</a:t>
            </a:r>
            <a:r>
              <a:rPr lang="zh-CN" altLang="zh-CN" smtClean="0"/>
              <a:t>这些被舍弃的元组称为</a:t>
            </a:r>
            <a:r>
              <a:rPr lang="zh-CN" altLang="en-US" smtClean="0"/>
              <a:t>悬浮元组</a:t>
            </a:r>
            <a:r>
              <a:rPr lang="zh-CN" altLang="en-US" sz="2200" smtClean="0"/>
              <a:t>。</a:t>
            </a: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805314"/>
              </p:ext>
            </p:extLst>
          </p:nvPr>
        </p:nvGraphicFramePr>
        <p:xfrm>
          <a:off x="1405731" y="4522230"/>
          <a:ext cx="3035301" cy="18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6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b3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8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b4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12</a:t>
                      </a:r>
                      <a:endParaRPr lang="zh-CN" altLang="en-US" sz="18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5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691011"/>
              </p:ext>
            </p:extLst>
          </p:nvPr>
        </p:nvGraphicFramePr>
        <p:xfrm>
          <a:off x="5609368" y="4453468"/>
          <a:ext cx="2112962" cy="189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b1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10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b3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  <a:tr h="316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b5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36635" y="452223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</a:t>
            </a:r>
            <a:endParaRPr lang="zh-CN" altLang="en-US" sz="2200" b="1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042672" y="4474907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S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560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外连接（</a:t>
            </a:r>
            <a:r>
              <a:rPr lang="en-US" altLang="zh-CN" dirty="0" smtClean="0"/>
              <a:t>Outer Join</a:t>
            </a:r>
            <a:r>
              <a:rPr lang="zh-CN" altLang="en-US" dirty="0" smtClean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zh-CN" dirty="0" smtClean="0"/>
              <a:t>如果把悬浮元组也保存在结果关系中，而在其他属性上填空值</a:t>
            </a:r>
            <a:r>
              <a:rPr lang="en-US" altLang="zh-CN" dirty="0" smtClean="0"/>
              <a:t>(Null)</a:t>
            </a:r>
            <a:r>
              <a:rPr lang="zh-CN" altLang="en-US" dirty="0" smtClean="0"/>
              <a:t>，就叫做外连接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 smtClean="0"/>
              <a:t>左外连接</a:t>
            </a:r>
            <a:r>
              <a:rPr lang="en-US" altLang="zh-CN" dirty="0" smtClean="0"/>
              <a:t>(LEFT OUTER JOIN</a:t>
            </a:r>
            <a:r>
              <a:rPr lang="zh-CN" altLang="zh-CN" dirty="0" smtClean="0"/>
              <a:t>或</a:t>
            </a:r>
            <a:r>
              <a:rPr lang="en-US" altLang="zh-CN" dirty="0" smtClean="0"/>
              <a:t>LEFT JOIN)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 smtClean="0"/>
              <a:t>只保留左边关系</a:t>
            </a:r>
            <a:r>
              <a:rPr lang="en-US" altLang="zh-CN" sz="2200" i="1" dirty="0" smtClean="0"/>
              <a:t>R</a:t>
            </a:r>
            <a:r>
              <a:rPr lang="zh-CN" altLang="zh-CN" sz="2200" dirty="0" smtClean="0"/>
              <a:t>中的悬浮元组</a:t>
            </a:r>
            <a:endParaRPr lang="en-US" altLang="zh-CN" sz="22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zh-CN" dirty="0" smtClean="0"/>
              <a:t>右外连接</a:t>
            </a:r>
            <a:r>
              <a:rPr lang="en-US" altLang="zh-CN" dirty="0" smtClean="0"/>
              <a:t>(RIGHT OUTER JOIN</a:t>
            </a:r>
            <a:r>
              <a:rPr lang="zh-CN" altLang="zh-CN" dirty="0" smtClean="0"/>
              <a:t>或</a:t>
            </a:r>
            <a:r>
              <a:rPr lang="en-US" altLang="zh-CN" dirty="0" smtClean="0"/>
              <a:t>RIGHT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 smtClean="0"/>
              <a:t>只保留右边关系</a:t>
            </a:r>
            <a:r>
              <a:rPr lang="en-US" altLang="zh-CN" sz="2200" i="1" dirty="0" smtClean="0"/>
              <a:t>S</a:t>
            </a:r>
            <a:r>
              <a:rPr lang="zh-CN" altLang="zh-CN" sz="2200" dirty="0" smtClean="0"/>
              <a:t>中的悬浮元组</a:t>
            </a:r>
            <a:endParaRPr lang="zh-CN" altLang="en-US" sz="2200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 flipH="1">
            <a:off x="6778240" y="2726724"/>
            <a:ext cx="319087" cy="223838"/>
            <a:chOff x="384" y="528"/>
            <a:chExt cx="240" cy="96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rot="5400000">
              <a:off x="432" y="480"/>
              <a:ext cx="96" cy="192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576" y="52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576" y="62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904445" y="3692525"/>
            <a:ext cx="385763" cy="203200"/>
            <a:chOff x="3142" y="9335"/>
            <a:chExt cx="404" cy="183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 rot="16200000" flipH="1">
              <a:off x="3205" y="9272"/>
              <a:ext cx="180" cy="305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70" y="9335"/>
              <a:ext cx="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55" y="9518"/>
              <a:ext cx="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508496" y="2303463"/>
            <a:ext cx="403225" cy="204787"/>
            <a:chOff x="3051" y="10078"/>
            <a:chExt cx="480" cy="185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051" y="10078"/>
              <a:ext cx="480" cy="185"/>
              <a:chOff x="3051" y="10078"/>
              <a:chExt cx="480" cy="185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 flipH="1">
                <a:off x="3051" y="10083"/>
                <a:ext cx="381" cy="180"/>
                <a:chOff x="384" y="528"/>
                <a:chExt cx="240" cy="96"/>
              </a:xfrm>
            </p:grpSpPr>
            <p:sp>
              <p:nvSpPr>
                <p:cNvPr id="17" name="AutoShape 15"/>
                <p:cNvSpPr>
                  <a:spLocks noChangeArrowheads="1"/>
                </p:cNvSpPr>
                <p:nvPr/>
              </p:nvSpPr>
              <p:spPr bwMode="auto">
                <a:xfrm rot="5400000">
                  <a:off x="432" y="480"/>
                  <a:ext cx="96" cy="192"/>
                </a:xfrm>
                <a:prstGeom prst="flowChartCollat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 sz="1800"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76" y="528"/>
                  <a:ext cx="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76" y="624"/>
                  <a:ext cx="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3455" y="10078"/>
                <a:ext cx="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440" y="10261"/>
              <a:ext cx="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33469" y="4785118"/>
            <a:ext cx="6463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3"/>
              </a:rPr>
              <a:t>left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outer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3468" y="5721627"/>
            <a:ext cx="6463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35A81"/>
                </a:solidFill>
                <a:latin typeface="Courier New" panose="02070309020205020404" pitchFamily="49" charset="0"/>
                <a:hlinkClick r:id="rId3"/>
              </a:rPr>
              <a:t>right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outer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55AA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70088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srgbClr val="444444"/>
                </a:solidFill>
                <a:latin typeface="Courier New" panose="02070309020205020404" pitchFamily="49" charset="0"/>
              </a:rPr>
              <a:t>emp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`DEPTNO`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755650" y="1125538"/>
            <a:ext cx="543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下图是例</a:t>
            </a:r>
            <a:r>
              <a:rPr lang="en-US" altLang="zh-CN" sz="2400" b="1"/>
              <a:t>2.8</a:t>
            </a:r>
            <a:r>
              <a:rPr lang="zh-CN" altLang="en-US" sz="2400" b="1"/>
              <a:t>中关系</a:t>
            </a:r>
            <a:r>
              <a:rPr lang="en-US" altLang="zh-CN" sz="2400" b="1" i="1"/>
              <a:t>R</a:t>
            </a:r>
            <a:r>
              <a:rPr lang="zh-CN" altLang="en-US" sz="2400" b="1"/>
              <a:t>和关系</a:t>
            </a:r>
            <a:r>
              <a:rPr lang="en-US" altLang="zh-CN" sz="2400" b="1" i="1"/>
              <a:t>S</a:t>
            </a:r>
            <a:r>
              <a:rPr lang="zh-CN" altLang="en-US" sz="2400" b="1"/>
              <a:t>的外连接 </a:t>
            </a:r>
          </a:p>
        </p:txBody>
      </p:sp>
      <p:graphicFrame>
        <p:nvGraphicFramePr>
          <p:cNvPr id="9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898525" y="1846263"/>
          <a:ext cx="7272340" cy="38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85"/>
                <a:gridCol w="1818085"/>
                <a:gridCol w="1818085"/>
                <a:gridCol w="1818085"/>
              </a:tblGrid>
              <a:tr h="426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8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连接（续）</a:t>
            </a:r>
            <a:endParaRPr lang="en-US" altLang="zh-CN" sz="3600" smtClean="0"/>
          </a:p>
        </p:txBody>
      </p:sp>
      <p:sp>
        <p:nvSpPr>
          <p:cNvPr id="106499" name="Rectangle 6"/>
          <p:cNvSpPr>
            <a:spLocks noChangeArrowheads="1"/>
          </p:cNvSpPr>
          <p:nvPr/>
        </p:nvSpPr>
        <p:spPr bwMode="auto">
          <a:xfrm>
            <a:off x="684213" y="1196975"/>
            <a:ext cx="810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图</a:t>
            </a:r>
            <a:r>
              <a:rPr lang="en-US" altLang="zh-CN" sz="2400" b="1"/>
              <a:t>(b)</a:t>
            </a:r>
            <a:r>
              <a:rPr lang="zh-CN" altLang="en-US" sz="2400" b="1"/>
              <a:t>是例</a:t>
            </a:r>
            <a:r>
              <a:rPr lang="en-US" altLang="zh-CN" sz="2400" b="1"/>
              <a:t>2.8</a:t>
            </a:r>
            <a:r>
              <a:rPr lang="zh-CN" altLang="en-US" sz="2400" b="1"/>
              <a:t>中关系</a:t>
            </a:r>
            <a:r>
              <a:rPr lang="en-US" altLang="zh-CN" sz="2400" b="1" i="1"/>
              <a:t>R</a:t>
            </a:r>
            <a:r>
              <a:rPr lang="zh-CN" altLang="en-US" sz="2400" b="1"/>
              <a:t>和关系</a:t>
            </a:r>
            <a:r>
              <a:rPr lang="en-US" altLang="zh-CN" sz="2400" b="1" i="1"/>
              <a:t>S</a:t>
            </a:r>
            <a:r>
              <a:rPr lang="zh-CN" altLang="en-US" sz="2400" b="1"/>
              <a:t>的左外连接</a:t>
            </a:r>
            <a:r>
              <a:rPr lang="en-US" altLang="zh-CN" sz="2400" b="1"/>
              <a:t>,</a:t>
            </a:r>
            <a:r>
              <a:rPr lang="zh-CN" altLang="en-US" sz="2400" b="1"/>
              <a:t>图</a:t>
            </a:r>
            <a:r>
              <a:rPr lang="en-US" altLang="zh-CN" sz="2400" b="1"/>
              <a:t>(c)</a:t>
            </a:r>
            <a:r>
              <a:rPr lang="zh-CN" altLang="en-US" sz="2400" b="1"/>
              <a:t>是右外连接 </a:t>
            </a:r>
          </a:p>
        </p:txBody>
      </p:sp>
      <p:graphicFrame>
        <p:nvGraphicFramePr>
          <p:cNvPr id="8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684213" y="1919288"/>
          <a:ext cx="3814764" cy="309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91"/>
                <a:gridCol w="953691"/>
                <a:gridCol w="953691"/>
                <a:gridCol w="953691"/>
              </a:tblGrid>
              <a:tr h="426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</a:tbl>
          </a:graphicData>
        </a:graphic>
      </p:graphicFrame>
      <p:graphicFrame>
        <p:nvGraphicFramePr>
          <p:cNvPr id="9" name="内容占位符 9"/>
          <p:cNvGraphicFramePr>
            <a:graphicFrameLocks noGrp="1"/>
          </p:cNvGraphicFramePr>
          <p:nvPr>
            <p:ph sz="quarter" idx="4294967295"/>
          </p:nvPr>
        </p:nvGraphicFramePr>
        <p:xfrm>
          <a:off x="4787900" y="1990725"/>
          <a:ext cx="3898900" cy="301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/>
                <a:gridCol w="974725"/>
                <a:gridCol w="974725"/>
                <a:gridCol w="974725"/>
              </a:tblGrid>
              <a:tr h="42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</a:tbl>
          </a:graphicData>
        </a:graphic>
      </p:graphicFrame>
      <p:sp>
        <p:nvSpPr>
          <p:cNvPr id="106574" name="Rectangle 6"/>
          <p:cNvSpPr>
            <a:spLocks noChangeArrowheads="1"/>
          </p:cNvSpPr>
          <p:nvPr/>
        </p:nvSpPr>
        <p:spPr bwMode="auto">
          <a:xfrm>
            <a:off x="2008188" y="5143500"/>
            <a:ext cx="590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图</a:t>
            </a:r>
            <a:r>
              <a:rPr lang="en-US" altLang="zh-CN" b="1"/>
              <a:t>(b)                                                                         </a:t>
            </a:r>
            <a:r>
              <a:rPr lang="zh-CN" altLang="en-US" b="1"/>
              <a:t>图</a:t>
            </a:r>
            <a:r>
              <a:rPr lang="en-US" altLang="zh-CN" b="1"/>
              <a:t>(c)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8244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4.</a:t>
            </a:r>
            <a:r>
              <a:rPr lang="zh-CN" altLang="en-US" sz="3600" dirty="0" smtClean="0"/>
              <a:t>除运算</a:t>
            </a:r>
            <a:endParaRPr lang="en-US" altLang="zh-CN" sz="3600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查询至少选修</a:t>
            </a:r>
            <a:r>
              <a:rPr lang="en-US" altLang="zh-CN" dirty="0"/>
              <a:t>1</a:t>
            </a:r>
            <a:r>
              <a:rPr lang="zh-CN" altLang="en-US" dirty="0"/>
              <a:t>号课程和</a:t>
            </a:r>
            <a:r>
              <a:rPr lang="en-US" altLang="zh-CN" dirty="0"/>
              <a:t>3</a:t>
            </a:r>
            <a:r>
              <a:rPr lang="zh-CN" altLang="en-US" dirty="0"/>
              <a:t>号课程的学生号码 。</a:t>
            </a:r>
          </a:p>
          <a:p>
            <a:pPr algn="just" eaLnBrk="1" hangingPunct="1"/>
            <a:endParaRPr lang="en-US" altLang="zh-CN" dirty="0" smtClean="0"/>
          </a:p>
          <a:p>
            <a:pPr algn="just" eaLnBrk="1" hangingPunct="1"/>
            <a:endParaRPr lang="en-US" altLang="zh-CN" dirty="0" smtClean="0"/>
          </a:p>
          <a:p>
            <a:pPr algn="just" eaLnBrk="1" hangingPunct="1"/>
            <a:endParaRPr lang="en-US" altLang="zh-CN" dirty="0" smtClean="0"/>
          </a:p>
          <a:p>
            <a:pPr algn="just" eaLnBrk="1" hangingPunct="1"/>
            <a:endParaRPr lang="en-US" altLang="zh-CN" dirty="0"/>
          </a:p>
          <a:p>
            <a:pPr algn="just" eaLnBrk="1" hangingPunct="1"/>
            <a:endParaRPr lang="en-US" altLang="zh-CN" dirty="0"/>
          </a:p>
          <a:p>
            <a:pPr algn="just" eaLnBrk="1" hangingPunct="1"/>
            <a:r>
              <a:rPr lang="zh-CN" altLang="en-US" dirty="0" smtClean="0"/>
              <a:t>除操作是同时从行和列角度进行运算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 </a:t>
            </a:r>
          </a:p>
          <a:p>
            <a:pPr algn="just" eaLnBrk="1" hangingPunct="1"/>
            <a:endParaRPr lang="zh-CN" altLang="en-US" dirty="0" smtClean="0"/>
          </a:p>
          <a:p>
            <a:pPr algn="just" eaLnBrk="1" hangingPunct="1"/>
            <a:endParaRPr lang="zh-CN" altLang="en-US" dirty="0" smtClean="0"/>
          </a:p>
          <a:p>
            <a:pPr algn="just" eaLnBrk="1" hangingPunct="1"/>
            <a:endParaRPr lang="zh-CN" altLang="en-US" dirty="0" smtClean="0"/>
          </a:p>
          <a:p>
            <a:pPr lvl="2" algn="just"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28" name="Picture 2" descr="https://img-blog.csdn.net/20161221185450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15" y="5227164"/>
            <a:ext cx="4295318" cy="157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796312"/>
              </p:ext>
            </p:extLst>
          </p:nvPr>
        </p:nvGraphicFramePr>
        <p:xfrm>
          <a:off x="5024613" y="2391093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4757057" y="2024620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3550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4. </a:t>
            </a:r>
            <a:r>
              <a:rPr lang="zh-CN" altLang="en-US" sz="3600" dirty="0" smtClean="0"/>
              <a:t>除运算（</a:t>
            </a:r>
            <a:r>
              <a:rPr lang="en-US" altLang="zh-CN" sz="3600" dirty="0" smtClean="0"/>
              <a:t>Division</a:t>
            </a:r>
            <a:r>
              <a:rPr lang="zh-CN" altLang="en-US" sz="3600" dirty="0" smtClean="0"/>
              <a:t>）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137525" cy="4619625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1200" dirty="0" smtClean="0">
                <a:latin typeface="Arial Unicode MS" pitchFamily="34" charset="-122"/>
              </a:rPr>
              <a:t>给定关系</a:t>
            </a:r>
            <a:r>
              <a:rPr lang="en-US" altLang="zh-CN" sz="2400" kern="1200" dirty="0" smtClean="0"/>
              <a:t>R (X</a:t>
            </a:r>
            <a:r>
              <a:rPr lang="zh-CN" altLang="en-US" sz="2400" kern="1200" dirty="0" smtClean="0"/>
              <a:t>，</a:t>
            </a:r>
            <a:r>
              <a:rPr lang="en-US" altLang="zh-CN" sz="2400" kern="1200" dirty="0" smtClean="0"/>
              <a:t>Y) </a:t>
            </a:r>
            <a:r>
              <a:rPr lang="zh-CN" altLang="en-US" sz="2400" dirty="0" smtClean="0">
                <a:latin typeface="Arial Unicode MS" pitchFamily="34" charset="-122"/>
              </a:rPr>
              <a:t>和</a:t>
            </a:r>
            <a:r>
              <a:rPr lang="en-US" altLang="zh-CN" sz="2400" kern="1200" dirty="0" smtClean="0"/>
              <a:t>S (Y</a:t>
            </a:r>
            <a:r>
              <a:rPr lang="zh-CN" altLang="en-US" sz="2400" kern="1200" dirty="0" smtClean="0"/>
              <a:t>，</a:t>
            </a:r>
            <a:r>
              <a:rPr lang="en-US" altLang="zh-CN" sz="2400" kern="1200" dirty="0" smtClean="0"/>
              <a:t>Z)</a:t>
            </a:r>
            <a:r>
              <a:rPr lang="zh-CN" altLang="en-US" sz="2400" dirty="0" smtClean="0">
                <a:latin typeface="Arial Unicode MS" pitchFamily="34" charset="-122"/>
              </a:rPr>
              <a:t>，其中</a:t>
            </a:r>
            <a:r>
              <a:rPr lang="en-US" altLang="zh-CN" sz="2400" i="1" dirty="0" smtClean="0"/>
              <a:t>X</a:t>
            </a:r>
            <a:r>
              <a:rPr lang="zh-CN" altLang="en-US" sz="2400" kern="1200" dirty="0" smtClean="0"/>
              <a:t>，</a:t>
            </a:r>
            <a:r>
              <a:rPr lang="en-US" altLang="zh-CN" sz="2400" i="1" kern="1200" dirty="0" smtClean="0"/>
              <a:t>Y</a:t>
            </a:r>
            <a:r>
              <a:rPr lang="zh-CN" altLang="en-US" sz="2400" kern="1200" dirty="0" smtClean="0"/>
              <a:t>，</a:t>
            </a:r>
            <a:r>
              <a:rPr lang="en-US" altLang="zh-CN" sz="2400" i="1" kern="1200" dirty="0" smtClean="0"/>
              <a:t>Z</a:t>
            </a:r>
            <a:r>
              <a:rPr lang="zh-CN" altLang="en-US" sz="2400" dirty="0" smtClean="0">
                <a:latin typeface="Arial Unicode MS" pitchFamily="34" charset="-122"/>
              </a:rPr>
              <a:t>为属性组。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/>
              <a:t>R</a:t>
            </a:r>
            <a:r>
              <a:rPr lang="zh-CN" altLang="en-US" sz="2400" dirty="0" smtClean="0">
                <a:latin typeface="Arial Unicode MS" pitchFamily="34" charset="-122"/>
              </a:rPr>
              <a:t>中的</a:t>
            </a:r>
            <a:r>
              <a:rPr lang="en-US" altLang="zh-CN" sz="2400" kern="1200" dirty="0" smtClean="0"/>
              <a:t>Y</a:t>
            </a:r>
            <a:r>
              <a:rPr lang="zh-CN" altLang="en-US" sz="2400" dirty="0" smtClean="0">
                <a:latin typeface="Arial Unicode MS" pitchFamily="34" charset="-122"/>
              </a:rPr>
              <a:t>与</a:t>
            </a:r>
            <a:r>
              <a:rPr lang="en-US" altLang="zh-CN" sz="2400" kern="1200" dirty="0" smtClean="0"/>
              <a:t>S</a:t>
            </a:r>
            <a:r>
              <a:rPr lang="zh-CN" altLang="en-US" sz="2400" dirty="0" smtClean="0">
                <a:latin typeface="Arial Unicode MS" pitchFamily="34" charset="-122"/>
              </a:rPr>
              <a:t>中的</a:t>
            </a:r>
            <a:r>
              <a:rPr lang="en-US" altLang="zh-CN" sz="2400" kern="1200" dirty="0" smtClean="0"/>
              <a:t>Y</a:t>
            </a:r>
            <a:r>
              <a:rPr lang="zh-CN" altLang="en-US" sz="2400" dirty="0" smtClean="0">
                <a:latin typeface="Arial Unicode MS" pitchFamily="34" charset="-122"/>
              </a:rPr>
              <a:t>可以有不同的属性名，但必须出自相同的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Arial Unicode MS" pitchFamily="34" charset="-122"/>
              </a:rPr>
              <a:t>域集。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/>
              <a:t>R</a:t>
            </a:r>
            <a:r>
              <a:rPr lang="zh-CN" altLang="en-US" sz="2400" dirty="0" smtClean="0">
                <a:latin typeface="Arial Unicode MS" pitchFamily="34" charset="-122"/>
              </a:rPr>
              <a:t>与</a:t>
            </a:r>
            <a:r>
              <a:rPr lang="en-US" altLang="zh-CN" sz="2400" kern="1200" dirty="0" smtClean="0"/>
              <a:t>S</a:t>
            </a:r>
            <a:r>
              <a:rPr lang="zh-CN" altLang="en-US" sz="2400" dirty="0" smtClean="0">
                <a:latin typeface="Arial Unicode MS" pitchFamily="34" charset="-122"/>
              </a:rPr>
              <a:t>的除运算得到一个新的关系</a:t>
            </a:r>
            <a:r>
              <a:rPr lang="en-US" altLang="zh-CN" sz="2400" kern="1200" dirty="0" smtClean="0"/>
              <a:t>P(X)</a:t>
            </a:r>
            <a:r>
              <a:rPr lang="zh-CN" altLang="en-US" sz="2400" i="1" dirty="0" smtClean="0">
                <a:solidFill>
                  <a:schemeClr val="hlink"/>
                </a:solidFill>
                <a:latin typeface="Arial Unicode MS" pitchFamily="34" charset="-122"/>
              </a:rPr>
              <a:t>，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1200" dirty="0" smtClean="0"/>
              <a:t>P</a:t>
            </a:r>
            <a:r>
              <a:rPr lang="zh-CN" altLang="en-US" sz="2400" dirty="0" smtClean="0">
                <a:latin typeface="Arial Unicode MS" pitchFamily="34" charset="-122"/>
              </a:rPr>
              <a:t>是</a:t>
            </a:r>
            <a:r>
              <a:rPr lang="en-US" altLang="zh-CN" sz="2400" kern="1200" dirty="0" smtClean="0"/>
              <a:t>R</a:t>
            </a:r>
            <a:r>
              <a:rPr lang="zh-CN" altLang="en-US" sz="2400" dirty="0" smtClean="0">
                <a:latin typeface="Arial Unicode MS" pitchFamily="34" charset="-122"/>
              </a:rPr>
              <a:t>中满足下列条件的元组在 </a:t>
            </a:r>
            <a:r>
              <a:rPr lang="en-US" altLang="zh-CN" sz="2400" i="1" dirty="0" smtClean="0"/>
              <a:t>X </a:t>
            </a:r>
            <a:r>
              <a:rPr lang="zh-CN" altLang="en-US" sz="2400" dirty="0" smtClean="0">
                <a:latin typeface="Arial Unicode MS" pitchFamily="34" charset="-122"/>
              </a:rPr>
              <a:t>属性列上的投影：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Arial Unicode MS" pitchFamily="34" charset="-122"/>
              </a:rPr>
              <a:t>元组在</a:t>
            </a:r>
            <a:r>
              <a:rPr lang="en-US" altLang="zh-CN" sz="2400" i="1" dirty="0" smtClean="0"/>
              <a:t>X</a:t>
            </a:r>
            <a:r>
              <a:rPr lang="zh-CN" altLang="en-US" sz="2400" dirty="0" smtClean="0">
                <a:latin typeface="Arial Unicode MS" pitchFamily="34" charset="-122"/>
              </a:rPr>
              <a:t>上分量值</a:t>
            </a:r>
            <a:r>
              <a:rPr lang="en-US" altLang="zh-CN" sz="2400" i="1" dirty="0" smtClean="0">
                <a:latin typeface="Arial Unicode MS" pitchFamily="34" charset="-122"/>
              </a:rPr>
              <a:t>x </a:t>
            </a:r>
            <a:r>
              <a:rPr lang="zh-CN" altLang="en-US" sz="2400" dirty="0" smtClean="0">
                <a:latin typeface="Arial Unicode MS" pitchFamily="34" charset="-122"/>
              </a:rPr>
              <a:t>的象集</a:t>
            </a:r>
            <a:r>
              <a:rPr lang="en-US" altLang="zh-CN" sz="2400" i="1" dirty="0" err="1" smtClean="0"/>
              <a:t>Y</a:t>
            </a:r>
            <a:r>
              <a:rPr lang="en-US" altLang="zh-CN" sz="2400" i="1" baseline="-30000" dirty="0" err="1" smtClean="0"/>
              <a:t>x</a:t>
            </a:r>
            <a:r>
              <a:rPr lang="zh-CN" altLang="en-US" sz="2400" dirty="0" smtClean="0">
                <a:latin typeface="Arial Unicode MS" pitchFamily="34" charset="-122"/>
              </a:rPr>
              <a:t>包含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>
                <a:latin typeface="Arial Unicode MS" pitchFamily="34" charset="-122"/>
              </a:rPr>
              <a:t>在</a:t>
            </a:r>
            <a:r>
              <a:rPr lang="en-US" altLang="zh-CN" sz="2400" i="1" dirty="0" smtClean="0"/>
              <a:t>Y</a:t>
            </a:r>
            <a:r>
              <a:rPr lang="zh-CN" altLang="en-US" sz="2400" dirty="0" smtClean="0">
                <a:latin typeface="Arial Unicode MS" pitchFamily="34" charset="-122"/>
              </a:rPr>
              <a:t>上投影的集合，记作：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Arial Unicode MS" pitchFamily="34" charset="-122"/>
              </a:rPr>
              <a:t>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÷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={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]|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∧π</a:t>
            </a:r>
            <a:r>
              <a:rPr lang="en-US" altLang="zh-CN" baseline="-30000" dirty="0" err="1" smtClean="0"/>
              <a:t>Y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err="1" smtClean="0"/>
              <a:t>Y</a:t>
            </a:r>
            <a:r>
              <a:rPr lang="en-US" altLang="zh-CN" i="1" baseline="-30000" dirty="0" err="1" smtClean="0"/>
              <a:t>x</a:t>
            </a:r>
            <a:r>
              <a:rPr lang="en-US" altLang="zh-CN" dirty="0" smtClean="0"/>
              <a:t>}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i="1" dirty="0" smtClean="0">
                <a:latin typeface="Arial Unicode MS" pitchFamily="34" charset="-122"/>
              </a:rPr>
              <a:t>       </a:t>
            </a:r>
            <a:r>
              <a:rPr lang="en-US" altLang="zh-CN" i="1" dirty="0" err="1" smtClean="0"/>
              <a:t>Y</a:t>
            </a:r>
            <a:r>
              <a:rPr lang="en-US" altLang="zh-CN" i="1" baseline="-30000" dirty="0" err="1" smtClean="0"/>
              <a:t>x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x</a:t>
            </a:r>
            <a:r>
              <a:rPr lang="zh-CN" altLang="en-US" dirty="0" smtClean="0">
                <a:latin typeface="Arial Unicode MS" pitchFamily="34" charset="-122"/>
              </a:rPr>
              <a:t>在</a:t>
            </a:r>
            <a:r>
              <a:rPr lang="en-US" altLang="zh-CN" i="1" dirty="0" smtClean="0"/>
              <a:t>R</a:t>
            </a:r>
            <a:r>
              <a:rPr lang="zh-CN" altLang="en-US" dirty="0" smtClean="0">
                <a:latin typeface="Arial Unicode MS" pitchFamily="34" charset="-122"/>
              </a:rPr>
              <a:t>中的象集，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</a:t>
            </a:r>
          </a:p>
          <a:p>
            <a:pPr eaLnBrk="1" hangingPunct="1">
              <a:lnSpc>
                <a:spcPct val="140000"/>
              </a:lnSpc>
              <a:defRPr/>
            </a:pPr>
            <a:endParaRPr lang="en-US" altLang="zh-CN" sz="2200" dirty="0" smtClean="0"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43150" y="1325563"/>
            <a:ext cx="1377043" cy="593044"/>
            <a:chOff x="2343150" y="1325563"/>
            <a:chExt cx="1377043" cy="593044"/>
          </a:xfrm>
        </p:grpSpPr>
        <p:sp>
          <p:nvSpPr>
            <p:cNvPr id="2" name="椭圆 1"/>
            <p:cNvSpPr/>
            <p:nvPr/>
          </p:nvSpPr>
          <p:spPr>
            <a:xfrm>
              <a:off x="2343150" y="1325563"/>
              <a:ext cx="481693" cy="593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238500" y="1325563"/>
              <a:ext cx="481693" cy="593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 flipV="1">
            <a:off x="987879" y="5355771"/>
            <a:ext cx="4923064" cy="326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关系代数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5738" indent="0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1. </a:t>
            </a:r>
            <a:r>
              <a:rPr lang="zh-CN" altLang="en-US" dirty="0">
                <a:solidFill>
                  <a:srgbClr val="00B050"/>
                </a:solidFill>
              </a:rPr>
              <a:t>传统的集合运算</a:t>
            </a:r>
          </a:p>
          <a:p>
            <a:pPr marL="185738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专门的关系运算</a:t>
            </a:r>
          </a:p>
        </p:txBody>
      </p:sp>
    </p:spTree>
    <p:extLst>
      <p:ext uri="{BB962C8B-B14F-4D97-AF65-F5344CB8AC3E}">
        <p14:creationId xmlns:p14="http://schemas.microsoft.com/office/powerpoint/2010/main" val="6161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除运算（续）</a:t>
            </a:r>
            <a:endParaRPr lang="en-US" altLang="zh-CN" sz="3600" dirty="0" smtClean="0"/>
          </a:p>
        </p:txBody>
      </p:sp>
      <p:sp>
        <p:nvSpPr>
          <p:cNvPr id="109571" name="Rectangle 132"/>
          <p:cNvSpPr>
            <a:spLocks noChangeArrowheads="1"/>
          </p:cNvSpPr>
          <p:nvPr/>
        </p:nvSpPr>
        <p:spPr bwMode="auto">
          <a:xfrm>
            <a:off x="539750" y="1130300"/>
            <a:ext cx="828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[</a:t>
            </a:r>
            <a:r>
              <a:rPr lang="zh-CN" altLang="en-US" sz="2400" b="1"/>
              <a:t>例</a:t>
            </a:r>
            <a:r>
              <a:rPr lang="en-US" altLang="zh-CN" sz="2400" b="1"/>
              <a:t>2.9]</a:t>
            </a:r>
            <a:r>
              <a:rPr lang="zh-CN" altLang="en-US" sz="2400" b="1"/>
              <a:t>设关系</a:t>
            </a:r>
            <a:r>
              <a:rPr lang="en-US" altLang="zh-CN" sz="2400" b="1" i="1"/>
              <a:t>R</a:t>
            </a:r>
            <a:r>
              <a:rPr lang="zh-CN" altLang="en-US" sz="2400" b="1"/>
              <a:t>、</a:t>
            </a:r>
            <a:r>
              <a:rPr lang="en-US" altLang="zh-CN" sz="2400" b="1" i="1"/>
              <a:t>S</a:t>
            </a:r>
            <a:r>
              <a:rPr lang="zh-CN" altLang="en-US" sz="2400" b="1"/>
              <a:t>分别为下图的</a:t>
            </a:r>
            <a:r>
              <a:rPr lang="en-US" altLang="zh-CN" sz="2400" b="1"/>
              <a:t>(a)</a:t>
            </a:r>
            <a:r>
              <a:rPr lang="zh-CN" altLang="en-US" sz="2400" b="1"/>
              <a:t>和</a:t>
            </a:r>
            <a:r>
              <a:rPr lang="en-US" altLang="zh-CN" sz="2400" b="1"/>
              <a:t>(b)</a:t>
            </a:r>
            <a:r>
              <a:rPr lang="zh-CN" altLang="en-US" sz="2400" b="1"/>
              <a:t>，</a:t>
            </a:r>
            <a:r>
              <a:rPr lang="en-US" altLang="zh-CN" sz="2400" b="1" i="1"/>
              <a:t>RS</a:t>
            </a:r>
            <a:r>
              <a:rPr lang="zh-CN" altLang="en-US" sz="2400" b="1"/>
              <a:t>的结果为图</a:t>
            </a:r>
            <a:r>
              <a:rPr lang="en-US" altLang="zh-CN" sz="2400" b="1"/>
              <a:t>(c) 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960438" y="2624138"/>
          <a:ext cx="3035301" cy="34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c7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a3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a4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b6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9" marR="91459" marT="45690" marB="45690"/>
                </a:tc>
              </a:tr>
            </a:tbl>
          </a:graphicData>
        </a:graphic>
      </p:graphicFrame>
      <p:graphicFrame>
        <p:nvGraphicFramePr>
          <p:cNvPr id="8" name="内容占位符 8"/>
          <p:cNvGraphicFramePr>
            <a:graphicFrameLocks/>
          </p:cNvGraphicFramePr>
          <p:nvPr/>
        </p:nvGraphicFramePr>
        <p:xfrm>
          <a:off x="4859338" y="2693988"/>
          <a:ext cx="2112963" cy="170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321"/>
                <a:gridCol w="704321"/>
                <a:gridCol w="704321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13" marB="4571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</a:tr>
            </a:tbl>
          </a:graphicData>
        </a:graphic>
      </p:graphicFrame>
      <p:sp>
        <p:nvSpPr>
          <p:cNvPr id="109632" name="TextBox 7"/>
          <p:cNvSpPr txBox="1">
            <a:spLocks noChangeArrowheads="1"/>
          </p:cNvSpPr>
          <p:nvPr/>
        </p:nvSpPr>
        <p:spPr bwMode="auto">
          <a:xfrm>
            <a:off x="941388" y="2133600"/>
            <a:ext cx="3889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109633" name="TextBox 10"/>
          <p:cNvSpPr txBox="1">
            <a:spLocks noChangeArrowheads="1"/>
          </p:cNvSpPr>
          <p:nvPr/>
        </p:nvSpPr>
        <p:spPr bwMode="auto">
          <a:xfrm>
            <a:off x="5599113" y="4718891"/>
            <a:ext cx="857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R÷S</a:t>
            </a:r>
            <a:endParaRPr lang="zh-CN" altLang="en-US" sz="2200" b="1" dirty="0"/>
          </a:p>
        </p:txBody>
      </p:sp>
      <p:sp>
        <p:nvSpPr>
          <p:cNvPr id="109634" name="TextBox 10"/>
          <p:cNvSpPr txBox="1">
            <a:spLocks noChangeArrowheads="1"/>
          </p:cNvSpPr>
          <p:nvPr/>
        </p:nvSpPr>
        <p:spPr bwMode="auto">
          <a:xfrm>
            <a:off x="5227638" y="227012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graphicFrame>
        <p:nvGraphicFramePr>
          <p:cNvPr id="13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148837"/>
              </p:ext>
            </p:extLst>
          </p:nvPr>
        </p:nvGraphicFramePr>
        <p:xfrm>
          <a:off x="5761080" y="5149103"/>
          <a:ext cx="704850" cy="85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除运算（续）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98550"/>
            <a:ext cx="7988300" cy="50180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smtClean="0"/>
              <a:t>在关系</a:t>
            </a:r>
            <a:r>
              <a:rPr lang="en-US" altLang="zh-CN" sz="2400" smtClean="0"/>
              <a:t>R</a:t>
            </a:r>
            <a:r>
              <a:rPr lang="zh-CN" altLang="en-US" sz="2400" smtClean="0"/>
              <a:t>中，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可以取四个值</a:t>
            </a:r>
            <a:r>
              <a:rPr lang="en-US" altLang="zh-CN" sz="2400" smtClean="0"/>
              <a:t>{a1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a2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a3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a4}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 a</a:t>
            </a:r>
            <a:r>
              <a:rPr lang="en-US" altLang="zh-CN" baseline="-30000" smtClean="0"/>
              <a:t>1</a:t>
            </a:r>
            <a:r>
              <a:rPr lang="zh-CN" altLang="en-US" smtClean="0"/>
              <a:t>的象集为 </a:t>
            </a:r>
            <a:r>
              <a:rPr lang="en-US" altLang="zh-CN" smtClean="0"/>
              <a:t>{(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3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1</a:t>
            </a:r>
            <a:r>
              <a:rPr lang="en-US" altLang="zh-CN" smtClean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 a</a:t>
            </a:r>
            <a:r>
              <a:rPr lang="en-US" altLang="zh-CN" baseline="-30000" smtClean="0"/>
              <a:t>2</a:t>
            </a:r>
            <a:r>
              <a:rPr lang="zh-CN" altLang="en-US" smtClean="0"/>
              <a:t>的象集为 </a:t>
            </a:r>
            <a:r>
              <a:rPr lang="en-US" altLang="zh-CN" smtClean="0"/>
              <a:t>{(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3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7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3</a:t>
            </a:r>
            <a:r>
              <a:rPr lang="en-US" altLang="zh-CN" smtClean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 a</a:t>
            </a:r>
            <a:r>
              <a:rPr lang="en-US" altLang="zh-CN" baseline="-30000" smtClean="0"/>
              <a:t>3</a:t>
            </a:r>
            <a:r>
              <a:rPr lang="zh-CN" altLang="en-US" smtClean="0"/>
              <a:t>的象集为 </a:t>
            </a:r>
            <a:r>
              <a:rPr lang="en-US" altLang="zh-CN" smtClean="0"/>
              <a:t>{</a:t>
            </a:r>
            <a:r>
              <a:rPr lang="en-US" altLang="zh-CN" i="1" smtClean="0"/>
              <a:t>(b</a:t>
            </a:r>
            <a:r>
              <a:rPr lang="en-US" altLang="zh-CN" baseline="-30000" smtClean="0"/>
              <a:t>4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6</a:t>
            </a:r>
            <a:r>
              <a:rPr lang="en-US" altLang="zh-CN" smtClean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 a</a:t>
            </a:r>
            <a:r>
              <a:rPr lang="en-US" altLang="zh-CN" baseline="-30000" smtClean="0"/>
              <a:t>4</a:t>
            </a:r>
            <a:r>
              <a:rPr lang="zh-CN" altLang="en-US" smtClean="0"/>
              <a:t>的象集为 </a:t>
            </a:r>
            <a:r>
              <a:rPr lang="en-US" altLang="zh-CN" smtClean="0"/>
              <a:t>{(</a:t>
            </a:r>
            <a:r>
              <a:rPr lang="en-US" altLang="zh-CN" i="1" smtClean="0"/>
              <a:t>b</a:t>
            </a:r>
            <a:r>
              <a:rPr lang="en-US" altLang="zh-CN" baseline="-30000" smtClean="0"/>
              <a:t>6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30000" smtClean="0"/>
              <a:t>6</a:t>
            </a:r>
            <a:r>
              <a:rPr lang="en-US" altLang="zh-CN" smtClean="0"/>
              <a:t>)}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smtClean="0"/>
              <a:t>S</a:t>
            </a:r>
            <a:r>
              <a:rPr lang="zh-CN" altLang="en-US" sz="2400" smtClean="0"/>
              <a:t>在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C</a:t>
            </a:r>
            <a:r>
              <a:rPr lang="en-US" altLang="zh-CN" sz="2400" smtClean="0"/>
              <a:t>)</a:t>
            </a:r>
            <a:r>
              <a:rPr lang="zh-CN" altLang="en-US" sz="2400" smtClean="0"/>
              <a:t>上的投影为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1" smtClean="0"/>
              <a:t>           </a:t>
            </a:r>
            <a:r>
              <a:rPr lang="en-US" altLang="zh-CN" sz="2400" i="1" smtClean="0"/>
              <a:t>{(b1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c2)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(b2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c1)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(b2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c3) }</a:t>
            </a:r>
            <a:endParaRPr lang="en-US" altLang="zh-CN" sz="24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只有</a:t>
            </a:r>
            <a:r>
              <a:rPr lang="en-US" altLang="zh-CN" sz="2400" i="1" smtClean="0"/>
              <a:t>a</a:t>
            </a:r>
            <a:r>
              <a:rPr lang="en-US" altLang="zh-CN" sz="2400" baseline="-30000" smtClean="0"/>
              <a:t>1</a:t>
            </a:r>
            <a:r>
              <a:rPr lang="zh-CN" altLang="en-US" sz="2400" smtClean="0"/>
              <a:t>的象集包含了</a:t>
            </a:r>
            <a:r>
              <a:rPr lang="en-US" altLang="zh-CN" sz="2400" i="1" smtClean="0"/>
              <a:t>S</a:t>
            </a:r>
            <a:r>
              <a:rPr lang="zh-CN" altLang="en-US" sz="2400" smtClean="0"/>
              <a:t>在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C</a:t>
            </a:r>
            <a:r>
              <a:rPr lang="en-US" altLang="zh-CN" sz="2400" smtClean="0"/>
              <a:t>)</a:t>
            </a:r>
            <a:r>
              <a:rPr lang="zh-CN" altLang="en-US" sz="2400" smtClean="0"/>
              <a:t>属性组上的投影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所以     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÷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 ={</a:t>
            </a:r>
            <a:r>
              <a:rPr lang="en-US" altLang="zh-CN" sz="2400" i="1" smtClean="0"/>
              <a:t>a</a:t>
            </a:r>
            <a:r>
              <a:rPr lang="en-US" altLang="zh-CN" sz="2400" baseline="-30000" smtClean="0"/>
              <a:t>1</a:t>
            </a:r>
            <a:r>
              <a:rPr lang="en-US" altLang="zh-CN" sz="240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29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13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850" y="1746250"/>
          <a:ext cx="1990725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" name="Document" r:id="rId4" imgW="1992313" imgH="4262438" progId="Word.Document.8">
                  <p:embed/>
                </p:oleObj>
              </mc:Choice>
              <mc:Fallback>
                <p:oleObj name="Document" r:id="rId4" imgW="1992313" imgH="4262438" progId="Word.Document.8">
                  <p:embed/>
                  <p:pic>
                    <p:nvPicPr>
                      <p:cNvPr id="0" name="Picture 87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746250"/>
                        <a:ext cx="1990725" cy="426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29000" y="1747838"/>
          <a:ext cx="11652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" name="Document" r:id="rId6" imgW="1164790" imgH="1034841" progId="Word.Document.8">
                  <p:embed/>
                </p:oleObj>
              </mc:Choice>
              <mc:Fallback>
                <p:oleObj name="Document" r:id="rId6" imgW="1164790" imgH="1034841" progId="Word.Document.8">
                  <p:embed/>
                  <p:pic>
                    <p:nvPicPr>
                      <p:cNvPr id="0" name="Picture 87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47838"/>
                        <a:ext cx="11652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1747838"/>
          <a:ext cx="13271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" name="Document" r:id="rId8" imgW="1326435" imgH="1637045" progId="Word.Document.8">
                  <p:embed/>
                </p:oleObj>
              </mc:Choice>
              <mc:Fallback>
                <p:oleObj name="Document" r:id="rId8" imgW="1326435" imgH="1637045" progId="Word.Document.8">
                  <p:embed/>
                  <p:pic>
                    <p:nvPicPr>
                      <p:cNvPr id="0" name="Picture 87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47838"/>
                        <a:ext cx="13271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4763" y="1747838"/>
          <a:ext cx="132715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" name="Document" r:id="rId10" imgW="1326435" imgH="2085529" progId="Word.Document.8">
                  <p:embed/>
                </p:oleObj>
              </mc:Choice>
              <mc:Fallback>
                <p:oleObj name="Document" r:id="rId10" imgW="1326435" imgH="2085529" progId="Word.Document.8">
                  <p:embed/>
                  <p:pic>
                    <p:nvPicPr>
                      <p:cNvPr id="0" name="Picture 88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1747838"/>
                        <a:ext cx="132715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33763" y="3729038"/>
          <a:ext cx="132715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" name="Document" r:id="rId12" imgW="1326435" imgH="2248758" progId="Word.Document.8">
                  <p:embed/>
                </p:oleObj>
              </mc:Choice>
              <mc:Fallback>
                <p:oleObj name="Document" r:id="rId12" imgW="1326435" imgH="2248758" progId="Word.Document.8">
                  <p:embed/>
                  <p:pic>
                    <p:nvPicPr>
                      <p:cNvPr id="0" name="Picture 88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3729038"/>
                        <a:ext cx="132715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4491038"/>
          <a:ext cx="132715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" name="Document" r:id="rId14" imgW="1326435" imgH="1438952" progId="Word.Document.8">
                  <p:embed/>
                </p:oleObj>
              </mc:Choice>
              <mc:Fallback>
                <p:oleObj name="Document" r:id="rId14" imgW="1326435" imgH="1438952" progId="Word.Document.8">
                  <p:embed/>
                  <p:pic>
                    <p:nvPicPr>
                      <p:cNvPr id="0" name="Picture 88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1038"/>
                        <a:ext cx="132715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00963" y="4876800"/>
          <a:ext cx="13271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" name="Document" r:id="rId16" imgW="1326435" imgH="1320096" progId="Word.Document.8">
                  <p:embed/>
                </p:oleObj>
              </mc:Choice>
              <mc:Fallback>
                <p:oleObj name="Document" r:id="rId16" imgW="1326435" imgH="1320096" progId="Word.Document.8">
                  <p:embed/>
                  <p:pic>
                    <p:nvPicPr>
                      <p:cNvPr id="0" name="Picture 88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4876800"/>
                        <a:ext cx="132715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435100" y="5838825"/>
            <a:ext cx="4746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3568700" y="2640013"/>
            <a:ext cx="631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B1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700713" y="3021013"/>
            <a:ext cx="631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B2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7758113" y="3476625"/>
            <a:ext cx="6318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B3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3340100" y="5762625"/>
            <a:ext cx="10461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A/B1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472113" y="5762625"/>
            <a:ext cx="10461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A/B2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7605713" y="5762625"/>
            <a:ext cx="10461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i="1">
                <a:latin typeface="Book Antiqua" panose="02040602050305030304" pitchFamily="18" charset="0"/>
                <a:ea typeface="宋体" panose="02010600030101010101" pitchFamily="2" charset="-122"/>
              </a:rPr>
              <a:t>A/B3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723900" y="329514"/>
            <a:ext cx="7886700" cy="996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/>
              <a:t>除运算（续）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0454308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/>
      <p:bldP spid="5137" grpId="0"/>
      <p:bldP spid="51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综合举例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3976"/>
            <a:ext cx="8229600" cy="5095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以学生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课程数据库为例 </a:t>
            </a:r>
            <a:endParaRPr lang="en-US" altLang="zh-CN" sz="24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ea typeface="黑体" panose="02010609060101010101" pitchFamily="49" charset="-122"/>
              </a:rPr>
              <a:t>2.10</a:t>
            </a:r>
            <a:r>
              <a:rPr lang="en-US" altLang="zh-CN" sz="2400" dirty="0" smtClean="0"/>
              <a:t>]  </a:t>
            </a:r>
            <a:r>
              <a:rPr lang="zh-CN" altLang="en-US" sz="2400" dirty="0" smtClean="0"/>
              <a:t>查询至少选修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号课程和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号课程的学生号码 。</a:t>
            </a:r>
          </a:p>
          <a:p>
            <a:pPr marL="819150"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首先建立一个临时关系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： </a:t>
            </a:r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 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然后求：</a:t>
            </a:r>
            <a:r>
              <a:rPr lang="en-US" altLang="zh-CN" dirty="0" smtClean="0"/>
              <a:t>π</a:t>
            </a:r>
            <a:r>
              <a:rPr lang="en-US" altLang="zh-CN" baseline="-30000" dirty="0" err="1" smtClean="0"/>
              <a:t>Sno,Cno</a:t>
            </a:r>
            <a:r>
              <a:rPr lang="en-US" altLang="zh-CN" dirty="0" smtClean="0"/>
              <a:t>(SC)÷</a:t>
            </a:r>
            <a:r>
              <a:rPr lang="en-US" altLang="zh-CN" i="1" dirty="0" smtClean="0"/>
              <a:t>K</a:t>
            </a:r>
            <a:endParaRPr lang="en-US" altLang="zh-CN" dirty="0" smtClean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</a:p>
        </p:txBody>
      </p:sp>
      <p:graphicFrame>
        <p:nvGraphicFramePr>
          <p:cNvPr id="35945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14096"/>
              </p:ext>
            </p:extLst>
          </p:nvPr>
        </p:nvGraphicFramePr>
        <p:xfrm>
          <a:off x="3048454" y="3039989"/>
          <a:ext cx="1066800" cy="1280598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957792"/>
              </p:ext>
            </p:extLst>
          </p:nvPr>
        </p:nvGraphicFramePr>
        <p:xfrm>
          <a:off x="5130750" y="2897325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4863194" y="2530852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9640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/>
              <a:t>综合举例（续）</a:t>
            </a:r>
            <a:endParaRPr lang="en-US" altLang="zh-CN" sz="3600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752975" cy="49831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ea typeface="黑体" panose="02010609060101010101" pitchFamily="49" charset="-122"/>
              </a:rPr>
              <a:t>[</a:t>
            </a:r>
            <a:r>
              <a:rPr lang="zh-CN" altLang="en-US" sz="2400" dirty="0" smtClean="0"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ea typeface="黑体" panose="02010609060101010101" pitchFamily="49" charset="-122"/>
              </a:rPr>
              <a:t>2.10]</a:t>
            </a:r>
            <a:r>
              <a:rPr lang="zh-CN" altLang="en-US" sz="2400" dirty="0" smtClean="0"/>
              <a:t>续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201215121</a:t>
            </a:r>
            <a:r>
              <a:rPr lang="zh-CN" altLang="en-US" sz="2400" dirty="0" smtClean="0"/>
              <a:t>象集</a:t>
            </a:r>
            <a:r>
              <a:rPr lang="en-US" altLang="zh-CN" sz="2400" dirty="0" smtClean="0"/>
              <a:t>{1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201215122</a:t>
            </a:r>
            <a:r>
              <a:rPr lang="zh-CN" altLang="en-US" sz="2400" dirty="0" smtClean="0"/>
              <a:t>象集</a:t>
            </a:r>
            <a:r>
              <a:rPr lang="en-US" altLang="zh-CN" sz="2400" dirty="0" smtClean="0"/>
              <a:t>{2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K={1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于是：</a:t>
            </a:r>
            <a:r>
              <a:rPr lang="en-US" altLang="zh-CN" sz="2400" dirty="0" smtClean="0"/>
              <a:t>π</a:t>
            </a:r>
            <a:r>
              <a:rPr lang="en-US" altLang="zh-CN" sz="2400" baseline="-30000" dirty="0" err="1" smtClean="0"/>
              <a:t>Sno,Cno</a:t>
            </a:r>
            <a:r>
              <a:rPr lang="en-US" altLang="zh-CN" sz="2400" dirty="0" smtClean="0"/>
              <a:t>(SC)÷</a:t>
            </a:r>
            <a:r>
              <a:rPr lang="en-US" altLang="zh-CN" sz="2400" i="1" dirty="0" smtClean="0"/>
              <a:t>K=</a:t>
            </a:r>
            <a:r>
              <a:rPr lang="en-US" altLang="zh-CN" sz="2400" dirty="0" smtClean="0"/>
              <a:t>{201215121}</a:t>
            </a:r>
          </a:p>
        </p:txBody>
      </p:sp>
      <p:graphicFrame>
        <p:nvGraphicFramePr>
          <p:cNvPr id="469172" name="Group 18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7858364"/>
              </p:ext>
            </p:extLst>
          </p:nvPr>
        </p:nvGraphicFramePr>
        <p:xfrm>
          <a:off x="5984743" y="1341438"/>
          <a:ext cx="2996256" cy="3205848"/>
        </p:xfrm>
        <a:graphic>
          <a:graphicData uri="http://schemas.openxmlformats.org/drawingml/2006/table">
            <a:tbl>
              <a:tblPr/>
              <a:tblGrid>
                <a:gridCol w="1909835"/>
                <a:gridCol w="1086421"/>
              </a:tblGrid>
              <a:tr h="437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1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1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1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34142"/>
              </p:ext>
            </p:extLst>
          </p:nvPr>
        </p:nvGraphicFramePr>
        <p:xfrm>
          <a:off x="6449798" y="4952999"/>
          <a:ext cx="1066800" cy="1371601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1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84743" y="553445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K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81804" y="2008657"/>
            <a:ext cx="1281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π</a:t>
            </a:r>
            <a:r>
              <a:rPr lang="en-US" altLang="zh-CN" baseline="-30000" dirty="0" err="1"/>
              <a:t>Sno,Cno</a:t>
            </a:r>
            <a:r>
              <a:rPr lang="en-US" altLang="zh-CN" dirty="0"/>
              <a:t>(SC)</a:t>
            </a:r>
            <a:endParaRPr lang="zh-CN" altLang="en-US" dirty="0"/>
          </a:p>
        </p:txBody>
      </p:sp>
      <p:graphicFrame>
        <p:nvGraphicFramePr>
          <p:cNvPr id="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98948"/>
              </p:ext>
            </p:extLst>
          </p:nvPr>
        </p:nvGraphicFramePr>
        <p:xfrm>
          <a:off x="2071387" y="5000563"/>
          <a:ext cx="2006342" cy="1067780"/>
        </p:xfrm>
        <a:graphic>
          <a:graphicData uri="http://schemas.openxmlformats.org/drawingml/2006/table">
            <a:tbl>
              <a:tblPr/>
              <a:tblGrid>
                <a:gridCol w="2006342"/>
              </a:tblGrid>
              <a:tr h="39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0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lang="en-US" altLang="zh-CN" sz="2000" dirty="0" smtClean="0"/>
                        <a:t>201215121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7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综合举例（续）</a:t>
            </a:r>
            <a:endParaRPr lang="en-US" altLang="zh-CN" sz="3600" dirty="0" smtClean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39750" y="4205288"/>
            <a:ext cx="8424863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altLang="zh-CN" sz="2000" kern="0" dirty="0">
              <a:latin typeface="+mn-lt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 r="6676" b="16857"/>
          <a:stretch/>
        </p:blipFill>
        <p:spPr bwMode="auto">
          <a:xfrm>
            <a:off x="539750" y="1325563"/>
            <a:ext cx="5971142" cy="265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13893"/>
              </p:ext>
            </p:extLst>
          </p:nvPr>
        </p:nvGraphicFramePr>
        <p:xfrm>
          <a:off x="539750" y="4352981"/>
          <a:ext cx="7048825" cy="1433400"/>
        </p:xfrm>
        <a:graphic>
          <a:graphicData uri="http://schemas.openxmlformats.org/drawingml/2006/table">
            <a:tbl>
              <a:tblPr/>
              <a:tblGrid>
                <a:gridCol w="2349608"/>
                <a:gridCol w="2349609"/>
                <a:gridCol w="2349608"/>
              </a:tblGrid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CREDIT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Math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Multimedia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Computer network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Software engineering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005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Bioinformatics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39749" y="5934074"/>
            <a:ext cx="772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Another example is: Suppose we want to find all the students who have selected all courses </a:t>
            </a:r>
            <a:r>
              <a:rPr lang="en-US" altLang="zh-CN" dirty="0" smtClean="0"/>
              <a:t>provided </a:t>
            </a:r>
            <a:r>
              <a:rPr lang="en-US" altLang="zh-CN" dirty="0"/>
              <a:t>by the school.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068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内容占位符 2"/>
          <p:cNvSpPr>
            <a:spLocks noGrp="1"/>
          </p:cNvSpPr>
          <p:nvPr>
            <p:ph idx="4294967295"/>
          </p:nvPr>
        </p:nvSpPr>
        <p:spPr>
          <a:xfrm>
            <a:off x="323850" y="1412875"/>
            <a:ext cx="7696200" cy="5200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We can think of it as three steps: </a:t>
            </a:r>
            <a:endParaRPr lang="zh-CN" altLang="zh-CN" sz="24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1.We can obtain the NO. of all courses provided by the school by: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sz="24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2.We can also find all SSN, cno pairs for which the student has selected courses by:</a:t>
            </a:r>
            <a:endParaRPr lang="zh-CN" altLang="zh-CN" sz="24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3.Now we need to find all students who selected all the courses. The divide operation provides exactly those students: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</a:t>
            </a:r>
            <a:endParaRPr lang="zh-CN" altLang="zh-CN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116741" name="Object 2"/>
          <p:cNvGraphicFramePr>
            <a:graphicFrameLocks noChangeAspect="1"/>
          </p:cNvGraphicFramePr>
          <p:nvPr/>
        </p:nvGraphicFramePr>
        <p:xfrm>
          <a:off x="3563938" y="2492375"/>
          <a:ext cx="2581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" name="Microsoft 公式 3.0" r:id="rId4" imgW="903438" imgH="200380" progId="Equation.3">
                  <p:embed/>
                </p:oleObj>
              </mc:Choice>
              <mc:Fallback>
                <p:oleObj name="Microsoft 公式 3.0" r:id="rId4" imgW="903438" imgH="200380" progId="Equation.3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492375"/>
                        <a:ext cx="25812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3"/>
          <p:cNvGraphicFramePr>
            <a:graphicFrameLocks noChangeAspect="1"/>
          </p:cNvGraphicFramePr>
          <p:nvPr/>
        </p:nvGraphicFramePr>
        <p:xfrm>
          <a:off x="3708400" y="3716338"/>
          <a:ext cx="24955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" name="Microsoft 公式 3.0" r:id="rId6" imgW="748975" imgH="241195" progId="Equation.3">
                  <p:embed/>
                </p:oleObj>
              </mc:Choice>
              <mc:Fallback>
                <p:oleObj name="Microsoft 公式 3.0" r:id="rId6" imgW="748975" imgH="241195" progId="Equation.3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16338"/>
                        <a:ext cx="24955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4"/>
          <p:cNvGraphicFramePr>
            <a:graphicFrameLocks noChangeAspect="1"/>
          </p:cNvGraphicFramePr>
          <p:nvPr/>
        </p:nvGraphicFramePr>
        <p:xfrm>
          <a:off x="3214688" y="5715000"/>
          <a:ext cx="40846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" name="Microsoft 公式 3.0" r:id="rId8" imgW="1702578" imgH="238513" progId="Equation.3">
                  <p:embed/>
                </p:oleObj>
              </mc:Choice>
              <mc:Fallback>
                <p:oleObj name="Microsoft 公式 3.0" r:id="rId8" imgW="1702578" imgH="238513" progId="Equation.3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715000"/>
                        <a:ext cx="40846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综合举例（续）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42393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专门的关系运算（续）</a:t>
            </a:r>
            <a:endParaRPr lang="en-US" altLang="zh-CN" sz="3600" dirty="0" smtClean="0"/>
          </a:p>
        </p:txBody>
      </p:sp>
      <p:sp>
        <p:nvSpPr>
          <p:cNvPr id="84996" name="Rectangle 83"/>
          <p:cNvSpPr>
            <a:spLocks noChangeArrowheads="1"/>
          </p:cNvSpPr>
          <p:nvPr/>
        </p:nvSpPr>
        <p:spPr bwMode="auto">
          <a:xfrm>
            <a:off x="468313" y="2133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sp>
        <p:nvSpPr>
          <p:cNvPr id="84997" name="Rectangle 91"/>
          <p:cNvSpPr>
            <a:spLocks noChangeArrowheads="1"/>
          </p:cNvSpPr>
          <p:nvPr/>
        </p:nvSpPr>
        <p:spPr bwMode="auto">
          <a:xfrm>
            <a:off x="539750" y="1127125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学生</a:t>
            </a:r>
            <a:r>
              <a:rPr lang="en-US" altLang="zh-CN" sz="2400" b="1"/>
              <a:t>-</a:t>
            </a:r>
            <a:r>
              <a:rPr lang="zh-CN" altLang="en-US" sz="2400" b="1"/>
              <a:t>课程数据库</a:t>
            </a:r>
            <a:r>
              <a:rPr lang="en-US" altLang="zh-CN" sz="2400" b="1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学生关系</a:t>
            </a:r>
            <a:r>
              <a:rPr lang="en-US" altLang="zh-CN" sz="2400" b="1"/>
              <a:t>Student</a:t>
            </a:r>
            <a:r>
              <a:rPr lang="zh-CN" altLang="en-US" sz="2400" b="1"/>
              <a:t>、课程关系</a:t>
            </a:r>
            <a:r>
              <a:rPr lang="en-US" altLang="zh-CN" sz="2400" b="1"/>
              <a:t>Course</a:t>
            </a:r>
            <a:r>
              <a:rPr lang="zh-CN" altLang="en-US" sz="2400" b="1"/>
              <a:t>和选修</a:t>
            </a:r>
            <a:r>
              <a:rPr lang="zh-CN" altLang="en-US" sz="2200" b="1"/>
              <a:t>关系</a:t>
            </a:r>
            <a:r>
              <a:rPr lang="en-US" altLang="zh-CN" sz="2200" b="1"/>
              <a:t>SC</a:t>
            </a:r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  <p:extLst/>
          </p:nvPr>
        </p:nvGraphicFramePr>
        <p:xfrm>
          <a:off x="1892411" y="2133600"/>
          <a:ext cx="5970490" cy="19796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329"/>
                <a:gridCol w="1194328"/>
                <a:gridCol w="1193176"/>
                <a:gridCol w="1194329"/>
                <a:gridCol w="1194328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Group 575"/>
          <p:cNvGraphicFramePr>
            <a:graphicFrameLocks/>
          </p:cNvGraphicFramePr>
          <p:nvPr>
            <p:extLst/>
          </p:nvPr>
        </p:nvGraphicFramePr>
        <p:xfrm>
          <a:off x="230743" y="4326269"/>
          <a:ext cx="4277647" cy="2431296"/>
        </p:xfrm>
        <a:graphic>
          <a:graphicData uri="http://schemas.openxmlformats.org/drawingml/2006/table">
            <a:tbl>
              <a:tblPr/>
              <a:tblGrid>
                <a:gridCol w="1069879"/>
                <a:gridCol w="1132428"/>
                <a:gridCol w="1006395"/>
                <a:gridCol w="1068945"/>
              </a:tblGrid>
              <a:tr h="3817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02"/>
          <p:cNvSpPr txBox="1">
            <a:spLocks noChangeArrowheads="1"/>
          </p:cNvSpPr>
          <p:nvPr/>
        </p:nvSpPr>
        <p:spPr bwMode="auto">
          <a:xfrm>
            <a:off x="198938" y="3786381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Course</a:t>
            </a:r>
          </a:p>
        </p:txBody>
      </p:sp>
      <p:graphicFrame>
        <p:nvGraphicFramePr>
          <p:cNvPr id="9" name="Group 384"/>
          <p:cNvGraphicFramePr>
            <a:graphicFrameLocks/>
          </p:cNvGraphicFramePr>
          <p:nvPr>
            <p:extLst/>
          </p:nvPr>
        </p:nvGraphicFramePr>
        <p:xfrm>
          <a:off x="4877656" y="4440329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85"/>
          <p:cNvSpPr>
            <a:spLocks noChangeArrowheads="1"/>
          </p:cNvSpPr>
          <p:nvPr/>
        </p:nvSpPr>
        <p:spPr bwMode="auto">
          <a:xfrm>
            <a:off x="4610100" y="4073856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1084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综合举例（续）</a:t>
            </a:r>
            <a:endParaRPr lang="en-US" altLang="zh-CN" sz="360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496300" cy="47371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</a:t>
            </a:r>
            <a:r>
              <a:rPr lang="zh-CN" altLang="en-US" sz="2200" dirty="0" smtClean="0">
                <a:ea typeface="黑体" panose="02010609060101010101" pitchFamily="49" charset="-122"/>
              </a:rPr>
              <a:t>例</a:t>
            </a:r>
            <a:r>
              <a:rPr lang="en-US" altLang="zh-CN" sz="2200" dirty="0" smtClean="0">
                <a:ea typeface="黑体" panose="02010609060101010101" pitchFamily="49" charset="-122"/>
              </a:rPr>
              <a:t>2.11</a:t>
            </a:r>
            <a:r>
              <a:rPr lang="en-US" altLang="zh-CN" sz="2200" dirty="0" smtClean="0"/>
              <a:t>]  </a:t>
            </a:r>
            <a:r>
              <a:rPr lang="zh-CN" altLang="en-US" sz="2200" dirty="0" smtClean="0"/>
              <a:t>查询选修了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号课程的学生的学号。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Sno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σ</a:t>
            </a:r>
            <a:r>
              <a:rPr lang="en-US" altLang="zh-CN" sz="2200" baseline="-30000" dirty="0" err="1" smtClean="0"/>
              <a:t>Cno</a:t>
            </a:r>
            <a:r>
              <a:rPr lang="en-US" altLang="zh-CN" sz="2200" baseline="-30000" dirty="0" smtClean="0"/>
              <a:t>=‘2’</a:t>
            </a:r>
            <a:r>
              <a:rPr lang="en-US" altLang="zh-CN" sz="2200" dirty="0" smtClean="0"/>
              <a:t>(SC))={201215121,201215122}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</a:t>
            </a:r>
            <a:r>
              <a:rPr lang="zh-CN" altLang="en-US" sz="2200" dirty="0" smtClean="0">
                <a:ea typeface="黑体" panose="02010609060101010101" pitchFamily="49" charset="-122"/>
              </a:rPr>
              <a:t>例</a:t>
            </a:r>
            <a:r>
              <a:rPr lang="en-US" altLang="zh-CN" sz="2200" dirty="0" smtClean="0">
                <a:ea typeface="黑体" panose="02010609060101010101" pitchFamily="49" charset="-122"/>
              </a:rPr>
              <a:t>2.12</a:t>
            </a:r>
            <a:r>
              <a:rPr lang="en-US" altLang="zh-CN" sz="2200" dirty="0" smtClean="0"/>
              <a:t>]  </a:t>
            </a:r>
            <a:r>
              <a:rPr lang="zh-CN" altLang="en-US" sz="2200" dirty="0" smtClean="0"/>
              <a:t>查询至少选修了一门其直接先行课为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号课程的学生姓名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Sname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σ</a:t>
            </a:r>
            <a:r>
              <a:rPr lang="en-US" altLang="zh-CN" sz="2200" baseline="-30000" dirty="0" err="1" smtClean="0"/>
              <a:t>Cpno</a:t>
            </a:r>
            <a:r>
              <a:rPr lang="en-US" altLang="zh-CN" sz="2200" baseline="-30000" dirty="0" smtClean="0"/>
              <a:t>=‘5’</a:t>
            </a:r>
            <a:r>
              <a:rPr lang="en-US" altLang="zh-CN" sz="2200" dirty="0" smtClean="0">
                <a:solidFill>
                  <a:srgbClr val="E02920"/>
                </a:solidFill>
              </a:rPr>
              <a:t>(Course    SC   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Sno,Sname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/>
              <a:t>(Student))</a:t>
            </a:r>
            <a:r>
              <a:rPr lang="en-US" altLang="zh-CN" sz="2200" dirty="0" smtClean="0">
                <a:ea typeface="黑体" panose="02010609060101010101" pitchFamily="49" charset="-122"/>
              </a:rPr>
              <a:t> </a:t>
            </a:r>
            <a:r>
              <a:rPr lang="zh-CN" altLang="en-US" sz="2200" dirty="0" smtClean="0"/>
              <a:t> </a:t>
            </a:r>
            <a:endParaRPr lang="en-US" altLang="zh-CN" sz="22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或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π</a:t>
            </a:r>
            <a:r>
              <a:rPr lang="en-US" altLang="zh-CN" sz="2200" baseline="-30000" dirty="0" err="1" smtClean="0"/>
              <a:t>Sname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/>
              <a:t>(π</a:t>
            </a:r>
            <a:r>
              <a:rPr lang="en-US" altLang="zh-CN" sz="2200" baseline="-30000" dirty="0" err="1" smtClean="0"/>
              <a:t>Sno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>
                <a:solidFill>
                  <a:srgbClr val="E02920"/>
                </a:solidFill>
              </a:rPr>
              <a:t>(</a:t>
            </a:r>
            <a:r>
              <a:rPr lang="en-US" altLang="zh-CN" sz="2200" dirty="0" err="1" smtClean="0">
                <a:solidFill>
                  <a:srgbClr val="E02920"/>
                </a:solidFill>
              </a:rPr>
              <a:t>σ</a:t>
            </a:r>
            <a:r>
              <a:rPr lang="en-US" altLang="zh-CN" sz="2200" baseline="-30000" dirty="0" err="1" smtClean="0">
                <a:solidFill>
                  <a:srgbClr val="E02920"/>
                </a:solidFill>
              </a:rPr>
              <a:t>Cpno</a:t>
            </a:r>
            <a:r>
              <a:rPr lang="en-US" altLang="zh-CN" sz="2200" baseline="-30000" dirty="0" smtClean="0">
                <a:solidFill>
                  <a:srgbClr val="E02920"/>
                </a:solidFill>
              </a:rPr>
              <a:t>='5' </a:t>
            </a:r>
            <a:r>
              <a:rPr lang="en-US" altLang="zh-CN" sz="2200" dirty="0" smtClean="0">
                <a:solidFill>
                  <a:srgbClr val="E02920"/>
                </a:solidFill>
              </a:rPr>
              <a:t>(Course)    SC)    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Sno,Sname</a:t>
            </a:r>
            <a:r>
              <a:rPr lang="en-US" altLang="zh-CN" sz="2200" baseline="-30000" dirty="0" smtClean="0"/>
              <a:t> </a:t>
            </a:r>
            <a:r>
              <a:rPr lang="en-US" altLang="zh-CN" sz="2200" dirty="0" smtClean="0"/>
              <a:t>(Student))</a:t>
            </a:r>
            <a:r>
              <a:rPr lang="en-US" altLang="zh-CN" sz="2200" dirty="0" smtClean="0">
                <a:ea typeface="黑体" panose="02010609060101010101" pitchFamily="49" charset="-122"/>
              </a:rPr>
              <a:t> </a:t>
            </a:r>
            <a:r>
              <a:rPr lang="zh-CN" altLang="en-US" sz="2200" dirty="0" smtClean="0"/>
              <a:t> </a:t>
            </a:r>
            <a:endParaRPr lang="en-US" altLang="zh-CN" sz="2200" dirty="0" smtClean="0"/>
          </a:p>
          <a:p>
            <a:pPr algn="just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黑体" panose="02010609060101010101" pitchFamily="49" charset="-122"/>
              </a:rPr>
              <a:t>[</a:t>
            </a:r>
            <a:r>
              <a:rPr lang="zh-CN" altLang="en-US" sz="2200" dirty="0" smtClean="0">
                <a:ea typeface="黑体" panose="02010609060101010101" pitchFamily="49" charset="-122"/>
              </a:rPr>
              <a:t>例</a:t>
            </a:r>
            <a:r>
              <a:rPr lang="en-US" altLang="zh-CN" sz="2200" dirty="0" smtClean="0">
                <a:ea typeface="黑体" panose="02010609060101010101" pitchFamily="49" charset="-122"/>
              </a:rPr>
              <a:t>2.13</a:t>
            </a:r>
            <a:r>
              <a:rPr lang="en-US" altLang="zh-CN" sz="2200" dirty="0" smtClean="0"/>
              <a:t>]  </a:t>
            </a:r>
            <a:r>
              <a:rPr lang="zh-CN" altLang="en-US" sz="2200" dirty="0" smtClean="0"/>
              <a:t>查询选修了全部课程的学生号码和姓名。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/>
              <a:t>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Sno,Cno</a:t>
            </a:r>
            <a:r>
              <a:rPr lang="en-US" altLang="zh-CN" sz="2200" dirty="0" smtClean="0"/>
              <a:t>(SC)÷π</a:t>
            </a:r>
            <a:r>
              <a:rPr lang="en-US" altLang="zh-CN" sz="2200" baseline="-30000" dirty="0" err="1" smtClean="0"/>
              <a:t>Cno</a:t>
            </a:r>
            <a:r>
              <a:rPr lang="en-US" altLang="zh-CN" sz="2200" dirty="0" smtClean="0"/>
              <a:t>(Course)</a:t>
            </a:r>
            <a:r>
              <a:rPr lang="zh-CN" altLang="en-US" sz="2200" dirty="0" smtClean="0"/>
              <a:t>     </a:t>
            </a:r>
            <a:r>
              <a:rPr lang="en-US" altLang="zh-CN" sz="2200" dirty="0" smtClean="0"/>
              <a:t>π</a:t>
            </a:r>
            <a:r>
              <a:rPr lang="en-US" altLang="zh-CN" sz="2200" baseline="-30000" dirty="0" err="1" smtClean="0"/>
              <a:t>Sno,Sname</a:t>
            </a:r>
            <a:r>
              <a:rPr lang="en-US" altLang="zh-CN" sz="2200" dirty="0" smtClean="0"/>
              <a:t>(Student)</a:t>
            </a:r>
            <a:r>
              <a:rPr lang="zh-CN" altLang="en-US" sz="2200" dirty="0" smtClean="0"/>
              <a:t>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 smtClean="0"/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 rot="10800000">
            <a:off x="3011272" y="2492375"/>
            <a:ext cx="990600" cy="914400"/>
            <a:chOff x="6431" y="11824"/>
            <a:chExt cx="705" cy="367"/>
          </a:xfrm>
        </p:grpSpPr>
        <p:sp>
          <p:nvSpPr>
            <p:cNvPr id="113682" name="AutoShape 5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3" name="Text Box 6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69" name="Group 7"/>
          <p:cNvGrpSpPr>
            <a:grpSpLocks/>
          </p:cNvGrpSpPr>
          <p:nvPr/>
        </p:nvGrpSpPr>
        <p:grpSpPr bwMode="auto">
          <a:xfrm rot="10800000">
            <a:off x="3418558" y="2551907"/>
            <a:ext cx="990600" cy="904875"/>
            <a:chOff x="6431" y="11828"/>
            <a:chExt cx="705" cy="363"/>
          </a:xfrm>
        </p:grpSpPr>
        <p:sp>
          <p:nvSpPr>
            <p:cNvPr id="113680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1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0" name="Group 7"/>
          <p:cNvGrpSpPr>
            <a:grpSpLocks/>
          </p:cNvGrpSpPr>
          <p:nvPr/>
        </p:nvGrpSpPr>
        <p:grpSpPr bwMode="auto">
          <a:xfrm rot="10800000">
            <a:off x="3676650" y="3741332"/>
            <a:ext cx="990600" cy="903288"/>
            <a:chOff x="6431" y="11828"/>
            <a:chExt cx="705" cy="363"/>
          </a:xfrm>
        </p:grpSpPr>
        <p:sp>
          <p:nvSpPr>
            <p:cNvPr id="113678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9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1" name="Group 7"/>
          <p:cNvGrpSpPr>
            <a:grpSpLocks/>
          </p:cNvGrpSpPr>
          <p:nvPr/>
        </p:nvGrpSpPr>
        <p:grpSpPr bwMode="auto">
          <a:xfrm rot="10800000">
            <a:off x="4324404" y="3752850"/>
            <a:ext cx="990600" cy="904875"/>
            <a:chOff x="6431" y="11828"/>
            <a:chExt cx="705" cy="363"/>
          </a:xfrm>
        </p:grpSpPr>
        <p:sp>
          <p:nvSpPr>
            <p:cNvPr id="113676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7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3" name="Group 7"/>
          <p:cNvGrpSpPr>
            <a:grpSpLocks/>
          </p:cNvGrpSpPr>
          <p:nvPr/>
        </p:nvGrpSpPr>
        <p:grpSpPr bwMode="auto">
          <a:xfrm rot="10800000">
            <a:off x="3128381" y="4967677"/>
            <a:ext cx="990600" cy="904875"/>
            <a:chOff x="6431" y="11828"/>
            <a:chExt cx="705" cy="363"/>
          </a:xfrm>
        </p:grpSpPr>
        <p:sp>
          <p:nvSpPr>
            <p:cNvPr id="113674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5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30849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2000250"/>
            <a:ext cx="9102725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综合举例（续）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25187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（</a:t>
            </a:r>
            <a:r>
              <a:rPr lang="en-US" altLang="zh-CN" sz="3600" smtClean="0"/>
              <a:t>1</a:t>
            </a:r>
            <a:r>
              <a:rPr lang="zh-CN" altLang="en-US" sz="3600" smtClean="0"/>
              <a:t>）</a:t>
            </a:r>
            <a:r>
              <a:rPr lang="en-US" altLang="zh-CN" sz="3600" smtClean="0"/>
              <a:t> </a:t>
            </a:r>
            <a:r>
              <a:rPr lang="zh-CN" altLang="en-US" sz="3600" smtClean="0"/>
              <a:t>并（</a:t>
            </a:r>
            <a:r>
              <a:rPr lang="en-US" altLang="zh-CN" sz="3600" smtClean="0"/>
              <a:t>Union</a:t>
            </a:r>
            <a:r>
              <a:rPr lang="zh-CN" altLang="en-US" sz="3600" smtClean="0"/>
              <a:t>）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</a:p>
          <a:p>
            <a:pPr lvl="1" algn="just" eaLnBrk="1" hangingPunct="1"/>
            <a:r>
              <a:rPr lang="zh-CN" altLang="en-US" dirty="0" smtClean="0"/>
              <a:t>具有相同的目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（即两个关系都有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个属性）</a:t>
            </a:r>
          </a:p>
          <a:p>
            <a:pPr lvl="1" algn="just" eaLnBrk="1" hangingPunct="1"/>
            <a:r>
              <a:rPr lang="zh-CN" altLang="en-US" dirty="0" smtClean="0"/>
              <a:t>相应的属性取自同一个域</a:t>
            </a:r>
            <a:endParaRPr lang="en-US" altLang="zh-CN" dirty="0" smtClean="0"/>
          </a:p>
          <a:p>
            <a:pPr lvl="1" algn="just"/>
            <a:r>
              <a:rPr lang="en-US" altLang="zh-CN" i="1" dirty="0"/>
              <a:t>t</a:t>
            </a:r>
            <a:r>
              <a:rPr lang="zh-CN" altLang="en-US" dirty="0" smtClean="0"/>
              <a:t>代表一个元组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algn="just" eaLnBrk="1" hangingPunct="1"/>
            <a:r>
              <a:rPr lang="en-US" altLang="zh-CN" i="1" dirty="0" smtClean="0"/>
              <a:t>R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</a:p>
          <a:p>
            <a:pPr lvl="1" algn="just" eaLnBrk="1" hangingPunct="1"/>
            <a:r>
              <a:rPr lang="zh-CN" altLang="en-US" dirty="0" smtClean="0"/>
              <a:t>仍为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目关系，由属于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或属于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的元组组成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      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∨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25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内容占位符 2"/>
          <p:cNvSpPr>
            <a:spLocks noGrp="1"/>
          </p:cNvSpPr>
          <p:nvPr>
            <p:ph idx="4294967295"/>
          </p:nvPr>
        </p:nvSpPr>
        <p:spPr>
          <a:xfrm>
            <a:off x="714375" y="1268186"/>
            <a:ext cx="7848600" cy="2070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Example 1: </a:t>
            </a:r>
            <a:r>
              <a:rPr lang="en-US" altLang="zh-CN" dirty="0" smtClean="0">
                <a:ea typeface="宋体" panose="02010600030101010101" pitchFamily="2" charset="-122"/>
              </a:rPr>
              <a:t>Get supplier names for suppliers who supply part P2:</a:t>
            </a:r>
          </a:p>
          <a:p>
            <a:pPr eaLnBrk="1" hangingPunct="1"/>
            <a:endParaRPr lang="zh-CN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187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47107"/>
              </p:ext>
            </p:extLst>
          </p:nvPr>
        </p:nvGraphicFramePr>
        <p:xfrm>
          <a:off x="2571750" y="2161231"/>
          <a:ext cx="3562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Microsoft 公式 3.0" r:id="rId3" imgW="1370262" imgH="238513" progId="Equation.3">
                  <p:embed/>
                </p:oleObj>
              </mc:Choice>
              <mc:Fallback>
                <p:oleObj name="Microsoft 公式 3.0" r:id="rId3" imgW="1370262" imgH="238513" progId="Equation.3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161231"/>
                        <a:ext cx="35623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638175" y="3003001"/>
            <a:ext cx="74295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Example 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2:Get supplier names for suppliers who supply at least one red part:</a:t>
            </a:r>
          </a:p>
        </p:txBody>
      </p:sp>
      <p:graphicFrame>
        <p:nvGraphicFramePr>
          <p:cNvPr id="1187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44102"/>
              </p:ext>
            </p:extLst>
          </p:nvPr>
        </p:nvGraphicFramePr>
        <p:xfrm>
          <a:off x="2216150" y="4025638"/>
          <a:ext cx="4845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Microsoft 公式 3.0" r:id="rId5" imgW="1723078" imgH="228440" progId="Equation.3">
                  <p:embed/>
                </p:oleObj>
              </mc:Choice>
              <mc:Fallback>
                <p:oleObj name="Microsoft 公式 3.0" r:id="rId5" imgW="1723078" imgH="228440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025638"/>
                        <a:ext cx="48450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综合举例（续）</a:t>
            </a:r>
            <a:endParaRPr lang="en-US" altLang="zh-CN" sz="36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79" y="4626639"/>
            <a:ext cx="4765222" cy="22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内容占位符 2"/>
          <p:cNvSpPr>
            <a:spLocks noGrp="1"/>
          </p:cNvSpPr>
          <p:nvPr>
            <p:ph idx="4294967295"/>
          </p:nvPr>
        </p:nvSpPr>
        <p:spPr>
          <a:xfrm>
            <a:off x="602715" y="1227838"/>
            <a:ext cx="78867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Example 3</a:t>
            </a:r>
            <a:r>
              <a:rPr lang="en-US" altLang="zh-CN" dirty="0" smtClean="0">
                <a:ea typeface="宋体" panose="02010600030101010101" pitchFamily="2" charset="-122"/>
              </a:rPr>
              <a:t>:Get supplier names for suppliers who supply all parts:</a:t>
            </a:r>
          </a:p>
          <a:p>
            <a:pPr eaLnBrk="1" hangingPunct="1"/>
            <a:endParaRPr lang="zh-CN" altLang="zh-CN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Example 4:</a:t>
            </a:r>
            <a:r>
              <a:rPr lang="en-US" altLang="zh-CN" dirty="0" smtClean="0">
                <a:ea typeface="宋体" panose="02010600030101010101" pitchFamily="2" charset="-122"/>
              </a:rPr>
              <a:t>Get supplier numbers for suppliers who supply at least all those parts supplied by supplier S2:</a:t>
            </a:r>
            <a:endParaRPr lang="zh-CN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198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35961"/>
              </p:ext>
            </p:extLst>
          </p:nvPr>
        </p:nvGraphicFramePr>
        <p:xfrm>
          <a:off x="1951191" y="1981136"/>
          <a:ext cx="5572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Microsoft 公式 3.0" r:id="rId3" imgW="1740701" imgH="238513" progId="Equation.3">
                  <p:embed/>
                </p:oleObj>
              </mc:Choice>
              <mc:Fallback>
                <p:oleObj name="Microsoft 公式 3.0" r:id="rId3" imgW="1740701" imgH="238513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191" y="1981136"/>
                        <a:ext cx="55721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综合举例（续）</a:t>
            </a:r>
            <a:endParaRPr lang="en-US" altLang="zh-CN" sz="360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553454" y="3829279"/>
            <a:ext cx="6234094" cy="858517"/>
            <a:chOff x="1553454" y="5143729"/>
            <a:chExt cx="6234094" cy="85851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272"/>
            <a:stretch/>
          </p:blipFill>
          <p:spPr>
            <a:xfrm>
              <a:off x="1553454" y="5187273"/>
              <a:ext cx="2699057" cy="78645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351"/>
            <a:stretch/>
          </p:blipFill>
          <p:spPr>
            <a:xfrm>
              <a:off x="4252512" y="5212062"/>
              <a:ext cx="484742" cy="7864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25" r="53211"/>
            <a:stretch/>
          </p:blipFill>
          <p:spPr>
            <a:xfrm>
              <a:off x="7523143" y="5203001"/>
              <a:ext cx="264405" cy="78645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7" r="73931"/>
            <a:stretch/>
          </p:blipFill>
          <p:spPr>
            <a:xfrm>
              <a:off x="4737254" y="5143729"/>
              <a:ext cx="411526" cy="78645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71"/>
            <a:stretch/>
          </p:blipFill>
          <p:spPr>
            <a:xfrm>
              <a:off x="5309518" y="5215794"/>
              <a:ext cx="2317292" cy="78645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80" r="69376"/>
            <a:stretch/>
          </p:blipFill>
          <p:spPr>
            <a:xfrm>
              <a:off x="5148780" y="5185950"/>
              <a:ext cx="253388" cy="786452"/>
            </a:xfrm>
            <a:prstGeom prst="rect">
              <a:avLst/>
            </a:prstGeom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79" y="4626639"/>
            <a:ext cx="4765222" cy="22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2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714375" y="1268186"/>
            <a:ext cx="7848600" cy="207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宋体" panose="02010600030101010101" pitchFamily="2" charset="-122"/>
              </a:rPr>
              <a:t>课后练习题</a:t>
            </a:r>
            <a:r>
              <a:rPr lang="en-US" altLang="zh-CN" b="1" dirty="0" smtClean="0">
                <a:ea typeface="宋体" panose="02010600030101010101" pitchFamily="2" charset="-122"/>
              </a:rPr>
              <a:t>6</a:t>
            </a:r>
            <a:r>
              <a:rPr lang="zh-CN" altLang="en-US" b="1" dirty="0" smtClean="0">
                <a:ea typeface="宋体" panose="02010600030101010101" pitchFamily="2" charset="-122"/>
              </a:rPr>
              <a:t>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7324" y="1813592"/>
            <a:ext cx="6429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）求供应工程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零件为红色的供应商号码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SNO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）求没有使用天津供应商生产的红色零件的工程号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JNO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）求至少用了供应商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所供应的全部零件的工程号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JNO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C:\Users\DELL\AppData\Local\Temp\1604285882(1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2"/>
          <a:stretch/>
        </p:blipFill>
        <p:spPr bwMode="auto">
          <a:xfrm>
            <a:off x="1097420" y="2871339"/>
            <a:ext cx="6928929" cy="31680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66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649287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并（续）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523875" y="1614488"/>
          <a:ext cx="4038600" cy="17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4710113" y="2089150"/>
          <a:ext cx="4038600" cy="244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3"/>
          </p:nvPr>
        </p:nvGraphicFramePr>
        <p:xfrm>
          <a:off x="461963" y="3673475"/>
          <a:ext cx="4038600" cy="170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70729" name="TextBox 7"/>
          <p:cNvSpPr txBox="1">
            <a:spLocks noChangeArrowheads="1"/>
          </p:cNvSpPr>
          <p:nvPr/>
        </p:nvSpPr>
        <p:spPr bwMode="auto">
          <a:xfrm>
            <a:off x="677863" y="1052513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70730" name="TextBox 10"/>
          <p:cNvSpPr txBox="1">
            <a:spLocks noChangeArrowheads="1"/>
          </p:cNvSpPr>
          <p:nvPr/>
        </p:nvSpPr>
        <p:spPr bwMode="auto">
          <a:xfrm>
            <a:off x="677863" y="33147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70731" name="TextBox 11"/>
          <p:cNvSpPr txBox="1">
            <a:spLocks noChangeArrowheads="1"/>
          </p:cNvSpPr>
          <p:nvPr/>
        </p:nvSpPr>
        <p:spPr bwMode="auto">
          <a:xfrm>
            <a:off x="4999038" y="1435100"/>
            <a:ext cx="7794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RUS</a:t>
            </a:r>
            <a:endParaRPr lang="zh-CN" altLang="en-US" sz="2200" b="1"/>
          </a:p>
        </p:txBody>
      </p:sp>
    </p:spTree>
    <p:extLst>
      <p:ext uri="{BB962C8B-B14F-4D97-AF65-F5344CB8AC3E}">
        <p14:creationId xmlns:p14="http://schemas.microsoft.com/office/powerpoint/2010/main" val="40695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（</a:t>
            </a:r>
            <a:r>
              <a:rPr lang="en-US" altLang="zh-CN" sz="3600" smtClean="0"/>
              <a:t>2</a:t>
            </a:r>
            <a:r>
              <a:rPr lang="zh-CN" altLang="en-US" sz="3600" smtClean="0"/>
              <a:t>）差（</a:t>
            </a:r>
            <a:r>
              <a:rPr lang="en-US" altLang="zh-CN" sz="3600" smtClean="0"/>
              <a:t>Difference</a:t>
            </a:r>
            <a:r>
              <a:rPr lang="zh-CN" altLang="en-US" sz="3600" smtClean="0"/>
              <a:t>）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i="1" smtClean="0"/>
              <a:t>R</a:t>
            </a:r>
            <a:r>
              <a:rPr lang="zh-CN" altLang="en-US" smtClean="0"/>
              <a:t>和</a:t>
            </a:r>
            <a:r>
              <a:rPr lang="en-US" altLang="zh-CN" i="1" smtClean="0"/>
              <a:t>S</a:t>
            </a:r>
          </a:p>
          <a:p>
            <a:pPr lvl="1" algn="just" eaLnBrk="1" hangingPunct="1"/>
            <a:r>
              <a:rPr lang="zh-CN" altLang="en-US" smtClean="0"/>
              <a:t>具有相同的目</a:t>
            </a:r>
            <a:r>
              <a:rPr lang="en-US" altLang="zh-CN" i="1" smtClean="0"/>
              <a:t>n</a:t>
            </a:r>
          </a:p>
          <a:p>
            <a:pPr lvl="1" algn="just" eaLnBrk="1" hangingPunct="1"/>
            <a:r>
              <a:rPr lang="zh-CN" altLang="en-US" smtClean="0"/>
              <a:t>相应的属性取自同一个域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algn="just" eaLnBrk="1" hangingPunct="1"/>
            <a:r>
              <a:rPr lang="en-US" altLang="zh-CN" i="1" smtClean="0"/>
              <a:t>R - S</a:t>
            </a:r>
            <a:r>
              <a:rPr lang="en-US" altLang="zh-CN" smtClean="0"/>
              <a:t> </a:t>
            </a:r>
          </a:p>
          <a:p>
            <a:pPr lvl="1" algn="just" eaLnBrk="1" hangingPunct="1"/>
            <a:r>
              <a:rPr lang="zh-CN" altLang="en-US" smtClean="0"/>
              <a:t>仍为</a:t>
            </a:r>
            <a:r>
              <a:rPr lang="en-US" altLang="zh-CN" i="1" smtClean="0"/>
              <a:t>n</a:t>
            </a:r>
            <a:r>
              <a:rPr lang="zh-CN" altLang="en-US" smtClean="0"/>
              <a:t>目关系，由属于</a:t>
            </a:r>
            <a:r>
              <a:rPr lang="en-US" altLang="zh-CN" i="1" smtClean="0"/>
              <a:t>R</a:t>
            </a:r>
            <a:r>
              <a:rPr lang="zh-CN" altLang="en-US" smtClean="0"/>
              <a:t>而不属于</a:t>
            </a:r>
            <a:r>
              <a:rPr lang="en-US" altLang="zh-CN" i="1" smtClean="0"/>
              <a:t>S</a:t>
            </a:r>
            <a:r>
              <a:rPr lang="zh-CN" altLang="en-US" smtClean="0"/>
              <a:t>的所有元组组成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           </a:t>
            </a:r>
            <a:r>
              <a:rPr lang="en-US" altLang="zh-CN" sz="2400" i="1" smtClean="0"/>
              <a:t>R </a:t>
            </a:r>
            <a:r>
              <a:rPr lang="en-US" altLang="zh-CN" sz="2400" smtClean="0"/>
              <a:t>-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 = { </a:t>
            </a:r>
            <a:r>
              <a:rPr lang="en-US" altLang="zh-CN" sz="2400" i="1" smtClean="0"/>
              <a:t>t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t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∧</a:t>
            </a:r>
            <a:r>
              <a:rPr lang="en-US" altLang="zh-CN" sz="2400" i="1" smtClean="0"/>
              <a:t>t</a:t>
            </a:r>
            <a:r>
              <a:rPr lang="en-US" altLang="zh-CN" sz="2400" smtClean="0">
                <a:sym typeface="Symbol" panose="05050102010706020507" pitchFamily="18" charset="2"/>
              </a:rPr>
              <a:t>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 }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758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649287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差（续）</a:t>
            </a:r>
            <a:endParaRPr lang="en-US" altLang="zh-CN" sz="3600" dirty="0" smtClean="0"/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595313" y="1758950"/>
          <a:ext cx="4038600" cy="17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0" marB="45690"/>
                </a:tc>
              </a:tr>
            </a:tbl>
          </a:graphicData>
        </a:graphic>
      </p:graphicFrame>
      <p:graphicFrame>
        <p:nvGraphicFramePr>
          <p:cNvPr id="11" name="内容占位符 9"/>
          <p:cNvGraphicFramePr>
            <a:graphicFrameLocks noGrp="1"/>
          </p:cNvGraphicFramePr>
          <p:nvPr>
            <p:ph sz="quarter" idx="2"/>
          </p:nvPr>
        </p:nvGraphicFramePr>
        <p:xfrm>
          <a:off x="4781550" y="2233613"/>
          <a:ext cx="4038600" cy="9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28" marB="45728"/>
                </a:tc>
              </a:tr>
            </a:tbl>
          </a:graphicData>
        </a:graphic>
      </p:graphicFrame>
      <p:graphicFrame>
        <p:nvGraphicFramePr>
          <p:cNvPr id="12" name="内容占位符 8"/>
          <p:cNvGraphicFramePr>
            <a:graphicFrameLocks noGrp="1"/>
          </p:cNvGraphicFramePr>
          <p:nvPr>
            <p:ph sz="quarter" idx="3"/>
          </p:nvPr>
        </p:nvGraphicFramePr>
        <p:xfrm>
          <a:off x="533400" y="3817938"/>
          <a:ext cx="4038600" cy="170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72765" name="TextBox 12"/>
          <p:cNvSpPr txBox="1">
            <a:spLocks noChangeArrowheads="1"/>
          </p:cNvSpPr>
          <p:nvPr/>
        </p:nvSpPr>
        <p:spPr bwMode="auto">
          <a:xfrm>
            <a:off x="749300" y="1196975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72766" name="TextBox 13"/>
          <p:cNvSpPr txBox="1">
            <a:spLocks noChangeArrowheads="1"/>
          </p:cNvSpPr>
          <p:nvPr/>
        </p:nvSpPr>
        <p:spPr bwMode="auto">
          <a:xfrm>
            <a:off x="749300" y="34290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72767" name="TextBox 14"/>
          <p:cNvSpPr txBox="1">
            <a:spLocks noChangeArrowheads="1"/>
          </p:cNvSpPr>
          <p:nvPr/>
        </p:nvSpPr>
        <p:spPr bwMode="auto">
          <a:xfrm>
            <a:off x="5070475" y="1579563"/>
            <a:ext cx="669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R-S</a:t>
            </a:r>
            <a:endParaRPr lang="zh-CN" altLang="en-US" sz="2200" b="1" dirty="0"/>
          </a:p>
        </p:txBody>
      </p:sp>
      <p:sp>
        <p:nvSpPr>
          <p:cNvPr id="2" name="左中括号 1"/>
          <p:cNvSpPr/>
          <p:nvPr/>
        </p:nvSpPr>
        <p:spPr>
          <a:xfrm>
            <a:off x="148281" y="2833816"/>
            <a:ext cx="447032" cy="1672281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>
            <a:off x="306540" y="3213101"/>
            <a:ext cx="295274" cy="2174445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</TotalTime>
  <Words>3372</Words>
  <Application>Microsoft Office PowerPoint</Application>
  <PresentationFormat>全屏显示(4:3)</PresentationFormat>
  <Paragraphs>1301</Paragraphs>
  <Slides>62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9" baseType="lpstr">
      <vt:lpstr>Arial Unicode MS</vt:lpstr>
      <vt:lpstr>Monaco</vt:lpstr>
      <vt:lpstr>黑体</vt:lpstr>
      <vt:lpstr>宋体</vt:lpstr>
      <vt:lpstr>Arial</vt:lpstr>
      <vt:lpstr>Book Antiqua</vt:lpstr>
      <vt:lpstr>Calibri</vt:lpstr>
      <vt:lpstr>Calibri Light</vt:lpstr>
      <vt:lpstr>Comic Sans MS</vt:lpstr>
      <vt:lpstr>Courier New</vt:lpstr>
      <vt:lpstr>Symbol</vt:lpstr>
      <vt:lpstr>Times New Roman</vt:lpstr>
      <vt:lpstr>Verdana</vt:lpstr>
      <vt:lpstr>Wingdings</vt:lpstr>
      <vt:lpstr>Office 主题</vt:lpstr>
      <vt:lpstr>Document</vt:lpstr>
      <vt:lpstr>Microsoft 公式 3.0</vt:lpstr>
      <vt:lpstr>关系代数</vt:lpstr>
      <vt:lpstr>内容目录</vt:lpstr>
      <vt:lpstr> 关系代数</vt:lpstr>
      <vt:lpstr> 关系代数</vt:lpstr>
      <vt:lpstr> 关系代数</vt:lpstr>
      <vt:lpstr>（1） 并（Union）</vt:lpstr>
      <vt:lpstr>并（续）</vt:lpstr>
      <vt:lpstr>（2）差（Difference）</vt:lpstr>
      <vt:lpstr>差（续）</vt:lpstr>
      <vt:lpstr>PowerPoint 演示文稿</vt:lpstr>
      <vt:lpstr>（3） 交（Intersection）</vt:lpstr>
      <vt:lpstr>交 （续）</vt:lpstr>
      <vt:lpstr>交 （续）</vt:lpstr>
      <vt:lpstr>（4） 笛卡尔积（Cartesian Product）</vt:lpstr>
      <vt:lpstr>笛卡尔积 （续）</vt:lpstr>
      <vt:lpstr> 关系代数</vt:lpstr>
      <vt:lpstr> 关系代数</vt:lpstr>
      <vt:lpstr> 关系代数</vt:lpstr>
      <vt:lpstr>2. 专门的关系运算</vt:lpstr>
      <vt:lpstr>2. 专门的关系运算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（1）选择（Selection） </vt:lpstr>
      <vt:lpstr>选择（续）</vt:lpstr>
      <vt:lpstr>选择（续）</vt:lpstr>
      <vt:lpstr>2. 投影（Projection） </vt:lpstr>
      <vt:lpstr>投影（续）</vt:lpstr>
      <vt:lpstr>投影（续）</vt:lpstr>
      <vt:lpstr>投影（续）</vt:lpstr>
      <vt:lpstr>3. 连接（Join） </vt:lpstr>
      <vt:lpstr> 连接（续） </vt:lpstr>
      <vt:lpstr> 连接（续） </vt:lpstr>
      <vt:lpstr> 连接（续） </vt:lpstr>
      <vt:lpstr> 连接（续） </vt:lpstr>
      <vt:lpstr> 连接（续） 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4.除运算</vt:lpstr>
      <vt:lpstr>4. 除运算（Division） </vt:lpstr>
      <vt:lpstr>除运算（续）</vt:lpstr>
      <vt:lpstr>除运算（续）</vt:lpstr>
      <vt:lpstr>PowerPoint 演示文稿</vt:lpstr>
      <vt:lpstr>综合举例</vt:lpstr>
      <vt:lpstr>综合举例（续）</vt:lpstr>
      <vt:lpstr>综合举例（续）</vt:lpstr>
      <vt:lpstr>PowerPoint 演示文稿</vt:lpstr>
      <vt:lpstr>专门的关系运算（续）</vt:lpstr>
      <vt:lpstr>综合举例（续）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lenovo</cp:lastModifiedBy>
  <cp:revision>319</cp:revision>
  <dcterms:created xsi:type="dcterms:W3CDTF">2020-09-13T01:44:02Z</dcterms:created>
  <dcterms:modified xsi:type="dcterms:W3CDTF">2021-10-11T02:23:52Z</dcterms:modified>
</cp:coreProperties>
</file>