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5"/>
  </p:notesMasterIdLst>
  <p:sldIdLst>
    <p:sldId id="256" r:id="rId2"/>
    <p:sldId id="259" r:id="rId3"/>
    <p:sldId id="338" r:id="rId4"/>
    <p:sldId id="340" r:id="rId5"/>
    <p:sldId id="395" r:id="rId6"/>
    <p:sldId id="346" r:id="rId7"/>
    <p:sldId id="348" r:id="rId8"/>
    <p:sldId id="349" r:id="rId9"/>
    <p:sldId id="358" r:id="rId10"/>
    <p:sldId id="392" r:id="rId11"/>
    <p:sldId id="359" r:id="rId12"/>
    <p:sldId id="361" r:id="rId13"/>
    <p:sldId id="362" r:id="rId14"/>
    <p:sldId id="364" r:id="rId15"/>
    <p:sldId id="367" r:id="rId16"/>
    <p:sldId id="393" r:id="rId17"/>
    <p:sldId id="368" r:id="rId18"/>
    <p:sldId id="369" r:id="rId19"/>
    <p:sldId id="370" r:id="rId20"/>
    <p:sldId id="439" r:id="rId21"/>
    <p:sldId id="372" r:id="rId22"/>
    <p:sldId id="373" r:id="rId23"/>
    <p:sldId id="376" r:id="rId24"/>
    <p:sldId id="377" r:id="rId25"/>
    <p:sldId id="378" r:id="rId26"/>
    <p:sldId id="394" r:id="rId27"/>
    <p:sldId id="380" r:id="rId28"/>
    <p:sldId id="386" r:id="rId29"/>
    <p:sldId id="388" r:id="rId30"/>
    <p:sldId id="389" r:id="rId31"/>
    <p:sldId id="390" r:id="rId32"/>
    <p:sldId id="396" r:id="rId33"/>
    <p:sldId id="399" r:id="rId34"/>
    <p:sldId id="402" r:id="rId35"/>
    <p:sldId id="403" r:id="rId36"/>
    <p:sldId id="404" r:id="rId37"/>
    <p:sldId id="437" r:id="rId38"/>
    <p:sldId id="411" r:id="rId39"/>
    <p:sldId id="414" r:id="rId40"/>
    <p:sldId id="421" r:id="rId41"/>
    <p:sldId id="426" r:id="rId42"/>
    <p:sldId id="438" r:id="rId43"/>
    <p:sldId id="429" r:id="rId4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87" autoAdjust="0"/>
    <p:restoredTop sz="71514" autoAdjust="0"/>
  </p:normalViewPr>
  <p:slideViewPr>
    <p:cSldViewPr snapToGrid="0">
      <p:cViewPr varScale="1">
        <p:scale>
          <a:sx n="53" d="100"/>
          <a:sy n="53" d="100"/>
        </p:scale>
        <p:origin x="-1860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14743-55CB-4535-BFA3-9EBD9B1C88C9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58177-CB7F-483B-8710-93D2E5EA716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185390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+mn-ea"/>
              </a:rPr>
              <a:t>Embedded DML (Embedded SQL) which supports the manipulation of data from a program in a high-level programming language.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25451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41122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以上的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代表的并不是存储在数据库中的具体的长度，如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并不是只能存储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个长度的数字。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(size)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所占多少存储空间并无任何关系。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在磁盘上都是占用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btyes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的存储空间。就是在显示给用户的方式有点不同外，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跟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数据类型是相同的。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例如：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（指定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zerofill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</a:p>
          <a:p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（</a:t>
            </a:r>
            <a:r>
              <a:rPr lang="en-US" altLang="zh-CN" dirty="0" smtClean="0">
                <a:effectLst/>
              </a:rPr>
              <a:t>9</a:t>
            </a:r>
            <a:r>
              <a:rPr lang="zh-CN" altLang="en-US" dirty="0" smtClean="0">
                <a:effectLst/>
              </a:rPr>
              <a:t>）显示结果为</a:t>
            </a:r>
            <a:r>
              <a:rPr lang="en-US" altLang="zh-CN" dirty="0" smtClean="0">
                <a:effectLst/>
              </a:rPr>
              <a:t>000000010 </a:t>
            </a:r>
            <a:r>
              <a:rPr lang="en-US" altLang="zh-CN" dirty="0" err="1" smtClean="0">
                <a:effectLst/>
              </a:rPr>
              <a:t>int</a:t>
            </a:r>
            <a:r>
              <a:rPr lang="zh-CN" altLang="en-US" dirty="0" smtClean="0">
                <a:effectLst/>
              </a:rPr>
              <a:t>（</a:t>
            </a:r>
            <a:r>
              <a:rPr lang="en-US" altLang="zh-CN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）显示结果为</a:t>
            </a:r>
            <a:r>
              <a:rPr lang="en-US" altLang="zh-CN" dirty="0" smtClean="0">
                <a:effectLst/>
              </a:rPr>
              <a:t>010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就是显示的长度不一样而已 都是占用四个字节的空间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224164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+mn-ea"/>
              </a:rPr>
              <a:t>1) Add, drop, modify table columns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+mn-ea"/>
              </a:rPr>
              <a:t>2) Add and drop constraints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dirty="0" smtClean="0">
                <a:ea typeface="+mn-ea"/>
              </a:rPr>
              <a:t>3) Enable and Disable constraints 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0486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03727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28808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57419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89000">
              <a:lnSpc>
                <a:spcPct val="150000"/>
              </a:lnSpc>
            </a:pPr>
            <a:r>
              <a:rPr lang="zh-CN" altLang="en-US" dirty="0" smtClean="0"/>
              <a:t>组成视图的属性列名：全部省略或全部指定</a:t>
            </a:r>
          </a:p>
          <a:p>
            <a:pPr lvl="1" defTabSz="889000">
              <a:lnSpc>
                <a:spcPct val="150000"/>
              </a:lnSpc>
            </a:pPr>
            <a:r>
              <a:rPr lang="zh-CN" altLang="en-US" dirty="0" smtClean="0"/>
              <a:t>全部省略</a:t>
            </a:r>
            <a:r>
              <a:rPr lang="en-US" altLang="zh-CN" dirty="0" smtClean="0"/>
              <a:t>: </a:t>
            </a:r>
          </a:p>
          <a:p>
            <a:pPr lvl="2" defTabSz="889000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由子查询中</a:t>
            </a:r>
            <a:r>
              <a:rPr lang="en-US" altLang="zh-CN" sz="2200" dirty="0" smtClean="0"/>
              <a:t>SELECT</a:t>
            </a:r>
            <a:r>
              <a:rPr lang="zh-CN" altLang="en-US" sz="2200" dirty="0" smtClean="0"/>
              <a:t>目标列中的诸字段组成</a:t>
            </a:r>
          </a:p>
          <a:p>
            <a:pPr lvl="1" defTabSz="889000">
              <a:lnSpc>
                <a:spcPct val="150000"/>
              </a:lnSpc>
            </a:pPr>
            <a:r>
              <a:rPr lang="zh-CN" altLang="en-US" dirty="0" smtClean="0"/>
              <a:t>明确指定视图的所有列名</a:t>
            </a:r>
            <a:r>
              <a:rPr lang="en-US" altLang="zh-CN" dirty="0" smtClean="0"/>
              <a:t>:</a:t>
            </a:r>
          </a:p>
          <a:p>
            <a:pPr lvl="2" defTabSz="889000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某个目标列是聚集函数或列表达式</a:t>
            </a:r>
          </a:p>
          <a:p>
            <a:pPr lvl="2" defTabSz="889000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多表连接时选出了几个同名列作为视图的字段</a:t>
            </a:r>
          </a:p>
          <a:p>
            <a:pPr lvl="2" defTabSz="889000">
              <a:lnSpc>
                <a:spcPct val="15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需要在视图中为某个列启用新的更合适的名字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27330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68157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4147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+mn-ea"/>
              </a:rPr>
              <a:t>First developed at IBM's San Jose (now </a:t>
            </a:r>
            <a:r>
              <a:rPr lang="en-US" altLang="zh-CN" sz="1200" dirty="0" err="1" smtClean="0">
                <a:ea typeface="+mn-ea"/>
              </a:rPr>
              <a:t>Almaden</a:t>
            </a:r>
            <a:r>
              <a:rPr lang="en-US" altLang="zh-CN" sz="1200" dirty="0" smtClean="0">
                <a:ea typeface="+mn-ea"/>
              </a:rPr>
              <a:t>) Research Lab. in 1974.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ea typeface="+mn-ea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如果要了解标准的内容，比较推荐的方法是泛读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SQL92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（因为它涉及了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最基础和最核心的一些内容），然后增量式的阅读其他标准。标准在每次更新的时候，委员会的成员们都为大家提供比较好的介绍文档。例如针对最新的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SQL:2011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SIGMODRecord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上就有很不错的介绍：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http://www.sigmod.org/publications/sigmod-record/1203/pdfs/10.industry.zemke.pdf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入门级（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level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过渡级，中间级，完备级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标准的个头就非常庞大了，内容包罗万象，已经没有人能够掌握标准的所有内容了。以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SQL:2003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为例，它包括以下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个部分（中间编号空缺是曾经被占用，之后被废弃的标准造成的）：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ISO/IEC9075-1: Framework (SQL/Framework)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9075-2: Foundation (SQL/Foundation)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9075-3: Call Level Interface (SQL/CLI)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9075-4: Persistent Stored Modules (SQL/PSM)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9075-9: Management of External Data (SQL/MED)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9075-10: Object Language Bindings (SQL/OLB)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9075-11: Information and Definition Schemas (SQL/Schemata)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9075-13: Java Routines and Types Using the Java Programming Language(SQL/JRT)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9075-14: XML-Related Specifications (SQL/XML)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71364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ea typeface="+mn-ea"/>
              </a:rPr>
              <a:t>First developed at IBM's San Jose (now </a:t>
            </a:r>
            <a:r>
              <a:rPr lang="en-US" altLang="zh-CN" sz="1200" dirty="0" err="1" smtClean="0">
                <a:ea typeface="+mn-ea"/>
              </a:rPr>
              <a:t>Almaden</a:t>
            </a:r>
            <a:r>
              <a:rPr lang="en-US" altLang="zh-CN" sz="1200" dirty="0" smtClean="0">
                <a:ea typeface="+mn-ea"/>
              </a:rPr>
              <a:t>) Research Lab. in 1974.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ea typeface="+mn-ea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如果要了解标准的内容，比较推荐的方法是泛读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SQL92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（因为它涉及了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最基础和最核心的一些内容），然后增量式的阅读其他标准。标准在每次更新的时候，委员会的成员们都为大家提供比较好的介绍文档。例如针对最新的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SQL:2011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SIGMODRecord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上就有很不错的介绍：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http://www.sigmod.org/publications/sigmod-record/1203/pdfs/10.industry.zemke.pdf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包括：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入门级（</a:t>
            </a: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Entry level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过渡级，中间级，完备级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可以看出，从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SQL99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标准的个头就非常庞大了，内容包罗万象，已经没有人能够掌握标准的所有内容了。以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SQL:2003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为例，它包括以下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个部分（中间编号空缺是曾经被占用，之后被废弃的标准造成的）：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ISO/IEC9075-1: Framework (SQL/Framework)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9075-2: Foundation (SQL/Foundation)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9075-3: Call Level Interface (SQL/CLI)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9075-4: Persistent Stored Modules (SQL/PSM)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9075-9: Management of External Data (SQL/MED)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9075-10: Object Language Bindings (SQL/OLB)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9075-11: Information and Definition Schemas (SQL/Schemata)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9075-13: Java Routines and Types Using the Java Programming Language(SQL/JRT)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ISO/IEC 9075-14: XML-Related Specifications (SQL/XML)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77058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22338" y="747713"/>
            <a:ext cx="4987925" cy="3741737"/>
          </a:xfrm>
        </p:spPr>
      </p:sp>
      <p:sp>
        <p:nvSpPr>
          <p:cNvPr id="1044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F2CD1FA-C735-42EC-8B41-9EB82C3BF4B1}" type="slidenum">
              <a:rPr lang="zh-CN" altLang="en-US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868069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1333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创建数据库实现和语法在不同的</a:t>
            </a:r>
            <a:r>
              <a:rPr lang="en-US" altLang="zh-CN" dirty="0" smtClean="0"/>
              <a:t>RDBMS</a:t>
            </a:r>
            <a:r>
              <a:rPr lang="zh-CN" altLang="en-US" dirty="0" smtClean="0"/>
              <a:t>实现之间有很大的差异。 </a:t>
            </a:r>
            <a:r>
              <a:rPr lang="en-US" altLang="zh-CN" dirty="0" smtClean="0"/>
              <a:t>DROP</a:t>
            </a:r>
            <a:r>
              <a:rPr lang="zh-CN" altLang="en-US" dirty="0" smtClean="0"/>
              <a:t>指令或被禁用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82403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93860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8525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358177-CB7F-483B-8710-93D2E5EA716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9819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2808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93942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943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19700" y="6381750"/>
            <a:ext cx="360045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</a:t>
            </a:r>
          </a:p>
        </p:txBody>
      </p:sp>
    </p:spTree>
    <p:extLst>
      <p:ext uri="{BB962C8B-B14F-4D97-AF65-F5344CB8AC3E}">
        <p14:creationId xmlns:p14="http://schemas.microsoft.com/office/powerpoint/2010/main" xmlns="" val="93437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917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08235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0661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278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216205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1378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89424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3342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66370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2021/9/17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zh-CN" dirty="0" smtClean="0"/>
              <a:t>数据库系统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31982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Word_97_-_2003___2.doc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关系数据库标准语言</a:t>
            </a:r>
            <a:r>
              <a:rPr lang="en-US" altLang="zh-CN" dirty="0"/>
              <a:t>SQL</a:t>
            </a:r>
            <a:endParaRPr lang="zh-CN" altLang="en-US" sz="44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授课教师</a:t>
            </a:r>
            <a:r>
              <a:rPr lang="zh-CN" altLang="en-US" dirty="0" smtClean="0"/>
              <a:t>：马里佳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邮箱</a:t>
            </a:r>
            <a:r>
              <a:rPr lang="zh-CN" altLang="en-US" dirty="0" smtClean="0"/>
              <a:t>：</a:t>
            </a:r>
            <a:r>
              <a:rPr lang="en-US" altLang="zh-CN" dirty="0" smtClean="0"/>
              <a:t>ljma1990@szu.edu.cn</a:t>
            </a:r>
            <a:endParaRPr lang="en-US" altLang="zh-CN" dirty="0" smtClean="0"/>
          </a:p>
          <a:p>
            <a:pPr>
              <a:lnSpc>
                <a:spcPct val="110000"/>
              </a:lnSpc>
            </a:pPr>
            <a:r>
              <a:rPr lang="zh-CN" altLang="en-US" dirty="0" smtClean="0"/>
              <a:t>深圳大学 计算机与软件学院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4279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2. </a:t>
            </a:r>
            <a:r>
              <a:rPr lang="zh-CN" altLang="en-US" sz="3600" dirty="0" smtClean="0"/>
              <a:t>数据库定义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435975" cy="48545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建立数据库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CREATE </a:t>
            </a:r>
            <a:r>
              <a:rPr lang="en-US" altLang="zh-CN" dirty="0"/>
              <a:t>DATABASE &lt;</a:t>
            </a:r>
            <a:r>
              <a:rPr lang="en-US" altLang="zh-CN" dirty="0" err="1"/>
              <a:t>database_name</a:t>
            </a:r>
            <a:r>
              <a:rPr lang="en-US" altLang="zh-CN" dirty="0" smtClean="0"/>
              <a:t>&gt;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删除数据库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 smtClean="0"/>
              <a:t> DROP </a:t>
            </a:r>
            <a:r>
              <a:rPr lang="en-US" altLang="zh-CN" dirty="0"/>
              <a:t>DATABASE &lt;</a:t>
            </a:r>
            <a:r>
              <a:rPr lang="en-US" altLang="zh-CN" dirty="0" err="1"/>
              <a:t>database_name</a:t>
            </a:r>
            <a:r>
              <a:rPr lang="en-US" altLang="zh-CN" dirty="0"/>
              <a:t>&gt;</a:t>
            </a:r>
            <a:endParaRPr lang="zh-CN" altLang="zh-CN" dirty="0"/>
          </a:p>
          <a:p>
            <a:pPr>
              <a:lnSpc>
                <a:spcPct val="150000"/>
              </a:lnSpc>
            </a:pPr>
            <a:endParaRPr lang="zh-CN" altLang="zh-CN" dirty="0"/>
          </a:p>
          <a:p>
            <a:pPr eaLnBrk="1" hangingPunct="1">
              <a:lnSpc>
                <a:spcPct val="150000"/>
              </a:lnSpc>
            </a:pPr>
            <a:endParaRPr lang="en-US" altLang="zh-CN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431474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"/>
          <p:cNvSpPr>
            <a:spLocks noGrp="1"/>
          </p:cNvSpPr>
          <p:nvPr>
            <p:ph idx="4294967295"/>
          </p:nvPr>
        </p:nvSpPr>
        <p:spPr>
          <a:xfrm>
            <a:off x="385763" y="3573463"/>
            <a:ext cx="8650287" cy="25923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mtClean="0"/>
              <a:t>现代关系数据库管理系统提供了一个层次化的数据库对象命名机制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一个关系数据库管理系统的实例（</a:t>
            </a:r>
            <a:r>
              <a:rPr lang="en-US" altLang="zh-CN" smtClean="0"/>
              <a:t>Instance</a:t>
            </a:r>
            <a:r>
              <a:rPr lang="zh-CN" altLang="en-US" smtClean="0"/>
              <a:t>）中可以建立多个数据库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一个数据库中可以建立多个模式</a:t>
            </a:r>
            <a:endParaRPr lang="en-US" altLang="zh-CN" smtClean="0"/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一个模式下通常包括多个表、视图和索引等数据库对象</a:t>
            </a:r>
          </a:p>
        </p:txBody>
      </p:sp>
      <p:sp>
        <p:nvSpPr>
          <p:cNvPr id="28676" name="Rectangle 9"/>
          <p:cNvSpPr>
            <a:spLocks noChangeArrowheads="1"/>
          </p:cNvSpPr>
          <p:nvPr/>
        </p:nvSpPr>
        <p:spPr bwMode="auto">
          <a:xfrm>
            <a:off x="2627313" y="1157288"/>
            <a:ext cx="3529012" cy="2200275"/>
          </a:xfrm>
          <a:prstGeom prst="rect">
            <a:avLst/>
          </a:prstGeom>
          <a:noFill/>
          <a:ln w="9525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7" name="矩形 12"/>
          <p:cNvSpPr>
            <a:spLocks noChangeArrowheads="1"/>
          </p:cNvSpPr>
          <p:nvPr/>
        </p:nvSpPr>
        <p:spPr bwMode="auto">
          <a:xfrm>
            <a:off x="2738438" y="1300163"/>
            <a:ext cx="3921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数据库（有的系统称为目录）</a:t>
            </a:r>
          </a:p>
        </p:txBody>
      </p:sp>
      <p:sp>
        <p:nvSpPr>
          <p:cNvPr id="28678" name="AutoShape 10"/>
          <p:cNvSpPr>
            <a:spLocks noChangeArrowheads="1"/>
          </p:cNvSpPr>
          <p:nvPr/>
        </p:nvSpPr>
        <p:spPr bwMode="auto">
          <a:xfrm>
            <a:off x="4248150" y="1700213"/>
            <a:ext cx="252413" cy="409575"/>
          </a:xfrm>
          <a:prstGeom prst="downArrow">
            <a:avLst>
              <a:gd name="adj1" fmla="val 50000"/>
              <a:gd name="adj2" fmla="val 5826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8679" name="矩形 14"/>
          <p:cNvSpPr>
            <a:spLocks noChangeArrowheads="1"/>
          </p:cNvSpPr>
          <p:nvPr/>
        </p:nvSpPr>
        <p:spPr bwMode="auto">
          <a:xfrm>
            <a:off x="4068763" y="2109788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模式</a:t>
            </a:r>
          </a:p>
        </p:txBody>
      </p:sp>
      <p:sp>
        <p:nvSpPr>
          <p:cNvPr id="28680" name="矩形 15"/>
          <p:cNvSpPr>
            <a:spLocks noChangeArrowheads="1"/>
          </p:cNvSpPr>
          <p:nvPr/>
        </p:nvSpPr>
        <p:spPr bwMode="auto">
          <a:xfrm>
            <a:off x="3119438" y="2813050"/>
            <a:ext cx="2605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表以及视图、索引等</a:t>
            </a:r>
          </a:p>
        </p:txBody>
      </p:sp>
      <p:sp>
        <p:nvSpPr>
          <p:cNvPr id="28681" name="AutoShape 10"/>
          <p:cNvSpPr>
            <a:spLocks noChangeArrowheads="1"/>
          </p:cNvSpPr>
          <p:nvPr/>
        </p:nvSpPr>
        <p:spPr bwMode="auto">
          <a:xfrm>
            <a:off x="4284663" y="2473325"/>
            <a:ext cx="249237" cy="411163"/>
          </a:xfrm>
          <a:prstGeom prst="downArrow">
            <a:avLst>
              <a:gd name="adj1" fmla="val 50000"/>
              <a:gd name="adj2" fmla="val 58205"/>
            </a:avLst>
          </a:prstGeom>
          <a:solidFill>
            <a:srgbClr val="FFFFFF"/>
          </a:solidFill>
          <a:ln w="9525">
            <a:solidFill>
              <a:srgbClr val="FF5050"/>
            </a:solidFill>
            <a:miter lim="800000"/>
            <a:headEnd/>
            <a:tailEnd/>
          </a:ln>
        </p:spPr>
        <p:txBody>
          <a:bodyPr vert="eaVert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10" name="Rectangle 1026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3. </a:t>
            </a:r>
            <a:r>
              <a:rPr lang="zh-CN" altLang="en-US" sz="3600" dirty="0" smtClean="0"/>
              <a:t>模式定义</a:t>
            </a:r>
          </a:p>
        </p:txBody>
      </p:sp>
    </p:spTree>
    <p:extLst>
      <p:ext uri="{BB962C8B-B14F-4D97-AF65-F5344CB8AC3E}">
        <p14:creationId xmlns:p14="http://schemas.microsoft.com/office/powerpoint/2010/main" xmlns="" val="155857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3350" y="1098550"/>
            <a:ext cx="9047163" cy="44958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3.1] </a:t>
            </a:r>
            <a:r>
              <a:rPr lang="zh-CN" altLang="en-US" sz="2400" dirty="0" smtClean="0"/>
              <a:t>为用户</a:t>
            </a:r>
            <a:r>
              <a:rPr lang="en-US" altLang="zh-CN" sz="2400" dirty="0" smtClean="0"/>
              <a:t>WANG</a:t>
            </a:r>
            <a:r>
              <a:rPr lang="zh-CN" altLang="en-US" sz="2400" dirty="0" smtClean="0"/>
              <a:t>定义一个学生</a:t>
            </a:r>
            <a:r>
              <a:rPr lang="en-US" altLang="zh-CN" sz="2400" dirty="0" smtClean="0"/>
              <a:t>-</a:t>
            </a:r>
            <a:r>
              <a:rPr lang="zh-CN" altLang="en-US" sz="2400" dirty="0" smtClean="0"/>
              <a:t>课程模式</a:t>
            </a:r>
            <a:r>
              <a:rPr lang="en-US" altLang="zh-CN" sz="2400" dirty="0" smtClean="0"/>
              <a:t>S-T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CREATE SCHEMA “S-T” </a:t>
            </a:r>
            <a:r>
              <a:rPr lang="en-US" altLang="zh-CN" sz="2400" dirty="0" smtClean="0">
                <a:solidFill>
                  <a:srgbClr val="FF0000"/>
                </a:solidFill>
              </a:rPr>
              <a:t>AUTHORIZATION WANG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3.2] CREATE SCHEMA AUTHORIZATION WANG</a:t>
            </a:r>
            <a:r>
              <a:rPr lang="zh-CN" altLang="en-US" sz="2400" dirty="0" smtClean="0"/>
              <a:t>;</a:t>
            </a:r>
          </a:p>
          <a:p>
            <a:pPr lvl="1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该语句没有指定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模式名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，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模式名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隐含为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用户名</a:t>
            </a:r>
            <a:r>
              <a:rPr lang="en-US" altLang="zh-CN" dirty="0" smtClean="0"/>
              <a:t>&gt;</a:t>
            </a:r>
          </a:p>
        </p:txBody>
      </p:sp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/>
              <a:t>定义模式</a:t>
            </a:r>
            <a:endParaRPr lang="zh-CN" alt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xmlns="" val="14077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定义模式（续）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在</a:t>
            </a:r>
            <a:r>
              <a:rPr lang="en-US" altLang="zh-CN" dirty="0" smtClean="0"/>
              <a:t>CREATE SCHEMA</a:t>
            </a:r>
            <a:r>
              <a:rPr lang="zh-CN" altLang="en-US" dirty="0" smtClean="0"/>
              <a:t>中可以接受</a:t>
            </a:r>
            <a:r>
              <a:rPr lang="en-US" altLang="zh-CN" dirty="0" smtClean="0"/>
              <a:t>CREATE TABLE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CREATE VIEW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GRANT</a:t>
            </a:r>
            <a:r>
              <a:rPr lang="zh-CN" altLang="en-US" dirty="0" smtClean="0"/>
              <a:t>子句。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</a:t>
            </a:r>
            <a:r>
              <a:rPr lang="zh-CN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CREATE SCHEMA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模式名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AUTHORIZATION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用户名</a:t>
            </a:r>
            <a:r>
              <a:rPr lang="en-US" altLang="zh-CN" sz="2400" dirty="0" smtClean="0">
                <a:solidFill>
                  <a:srgbClr val="FF0000"/>
                </a:solidFill>
              </a:rPr>
              <a:t>&gt;[&lt;</a:t>
            </a:r>
            <a:r>
              <a:rPr lang="zh-CN" altLang="en-US" sz="2400" dirty="0" smtClean="0">
                <a:solidFill>
                  <a:srgbClr val="FF0000"/>
                </a:solidFill>
              </a:rPr>
              <a:t>表定义子句</a:t>
            </a:r>
            <a:r>
              <a:rPr lang="en-US" altLang="zh-CN" sz="2400" dirty="0" smtClean="0">
                <a:solidFill>
                  <a:srgbClr val="FF0000"/>
                </a:solidFill>
              </a:rPr>
              <a:t>&gt;|&lt;</a:t>
            </a:r>
            <a:r>
              <a:rPr lang="zh-CN" altLang="en-US" sz="2400" dirty="0" smtClean="0">
                <a:solidFill>
                  <a:srgbClr val="FF0000"/>
                </a:solidFill>
              </a:rPr>
              <a:t>视图定义子句</a:t>
            </a:r>
            <a:r>
              <a:rPr lang="en-US" altLang="zh-CN" sz="2400" dirty="0" smtClean="0">
                <a:solidFill>
                  <a:srgbClr val="FF0000"/>
                </a:solidFill>
              </a:rPr>
              <a:t>&gt;|&lt;</a:t>
            </a:r>
            <a:r>
              <a:rPr lang="zh-CN" altLang="en-US" sz="2400" dirty="0" smtClean="0">
                <a:solidFill>
                  <a:srgbClr val="FF0000"/>
                </a:solidFill>
              </a:rPr>
              <a:t>授权定义子句</a:t>
            </a:r>
            <a:r>
              <a:rPr lang="en-US" altLang="zh-CN" sz="2400" dirty="0" smtClean="0">
                <a:solidFill>
                  <a:srgbClr val="FF0000"/>
                </a:solidFill>
              </a:rPr>
              <a:t>&gt;]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3.3]</a:t>
            </a:r>
            <a:r>
              <a:rPr lang="zh-CN" altLang="en-US" sz="2400" dirty="0"/>
              <a:t>为用户</a:t>
            </a:r>
            <a:r>
              <a:rPr lang="en-US" altLang="zh-CN" sz="2400" dirty="0"/>
              <a:t>ZHANG</a:t>
            </a:r>
            <a:r>
              <a:rPr lang="zh-CN" altLang="en-US" sz="2400" dirty="0"/>
              <a:t>创建了一个模式</a:t>
            </a:r>
            <a:r>
              <a:rPr lang="en-US" altLang="zh-CN" sz="2400" dirty="0"/>
              <a:t>TEST</a:t>
            </a:r>
            <a:r>
              <a:rPr lang="zh-CN" altLang="en-US" sz="2400" dirty="0"/>
              <a:t>，并且在其中定义一个表</a:t>
            </a:r>
            <a:r>
              <a:rPr lang="en-US" altLang="zh-CN" sz="2400" dirty="0"/>
              <a:t>TAB1</a:t>
            </a:r>
          </a:p>
          <a:p>
            <a:pPr>
              <a:buNone/>
            </a:pP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CREATE SCHEMA TEST AUTHORIZATION ZHANG </a:t>
            </a:r>
          </a:p>
          <a:p>
            <a:pPr>
              <a:buNone/>
            </a:pPr>
            <a:r>
              <a:rPr lang="en-US" altLang="zh-CN" sz="2400" dirty="0"/>
              <a:t>CREATE TABLE TAB1</a:t>
            </a:r>
            <a:r>
              <a:rPr lang="zh-CN" altLang="en-US" sz="2400" dirty="0"/>
              <a:t>   ( </a:t>
            </a:r>
            <a:r>
              <a:rPr lang="en-US" altLang="zh-CN" sz="2400" dirty="0"/>
              <a:t>COL1 SMALLINT</a:t>
            </a:r>
            <a:r>
              <a:rPr lang="zh-CN" altLang="en-US" sz="2700" dirty="0"/>
              <a:t>,</a:t>
            </a:r>
            <a:r>
              <a:rPr lang="zh-CN" altLang="en-US" sz="2400" dirty="0"/>
              <a:t> </a:t>
            </a:r>
          </a:p>
          <a:p>
            <a:pPr>
              <a:buNone/>
            </a:pPr>
            <a:r>
              <a:rPr lang="zh-CN" altLang="en-US" sz="2400" dirty="0" smtClean="0"/>
              <a:t>                                            </a:t>
            </a:r>
            <a:r>
              <a:rPr lang="en-US" altLang="zh-CN" sz="2400" dirty="0" smtClean="0"/>
              <a:t>COL2 </a:t>
            </a:r>
            <a:r>
              <a:rPr lang="en-US" altLang="zh-CN" sz="2400" dirty="0"/>
              <a:t>INT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COL3 CHAR</a:t>
            </a:r>
            <a:r>
              <a:rPr lang="zh-CN" altLang="en-US" sz="2400" dirty="0"/>
              <a:t>(</a:t>
            </a:r>
            <a:r>
              <a:rPr lang="en-US" altLang="zh-CN" sz="2400" dirty="0"/>
              <a:t>20</a:t>
            </a:r>
            <a:r>
              <a:rPr lang="zh-CN" altLang="en-US" sz="2400" dirty="0"/>
              <a:t>)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COL4 NUMERIC</a:t>
            </a:r>
            <a:r>
              <a:rPr lang="zh-CN" altLang="en-US" sz="2400" dirty="0"/>
              <a:t>(</a:t>
            </a:r>
            <a:r>
              <a:rPr lang="en-US" altLang="zh-CN" sz="2400" dirty="0"/>
              <a:t>10,3</a:t>
            </a:r>
            <a:r>
              <a:rPr lang="zh-CN" altLang="en-US" sz="2400" dirty="0"/>
              <a:t>)</a:t>
            </a:r>
            <a:r>
              <a:rPr lang="zh-CN" altLang="en-US" sz="2700" dirty="0"/>
              <a:t>,</a:t>
            </a:r>
            <a:endParaRPr lang="zh-CN" altLang="en-US" sz="2400" dirty="0"/>
          </a:p>
          <a:p>
            <a:pPr>
              <a:buNone/>
            </a:pPr>
            <a:r>
              <a:rPr lang="zh-CN" altLang="en-US" sz="2400" dirty="0"/>
              <a:t>                                            </a:t>
            </a:r>
            <a:r>
              <a:rPr lang="en-US" altLang="zh-CN" sz="2400" dirty="0"/>
              <a:t>COL5 DECIMAL</a:t>
            </a:r>
            <a:r>
              <a:rPr lang="zh-CN" altLang="en-US" sz="2400" dirty="0"/>
              <a:t>(</a:t>
            </a:r>
            <a:r>
              <a:rPr lang="en-US" altLang="zh-CN" sz="2400" dirty="0"/>
              <a:t>5,2</a:t>
            </a:r>
            <a:r>
              <a:rPr lang="zh-CN" altLang="en-US" sz="2400" dirty="0"/>
              <a:t>)</a:t>
            </a:r>
          </a:p>
          <a:p>
            <a:pPr>
              <a:buNone/>
            </a:pPr>
            <a:r>
              <a:rPr lang="en-US" altLang="zh-CN" sz="2400" dirty="0"/>
              <a:t>                                          </a:t>
            </a:r>
            <a:r>
              <a:rPr lang="zh-CN" altLang="en-US" sz="2400" dirty="0"/>
              <a:t>)</a:t>
            </a:r>
            <a:r>
              <a:rPr lang="zh-CN" altLang="en-US" sz="2400" dirty="0" smtClean="0"/>
              <a:t>;   </a:t>
            </a:r>
            <a:endParaRPr lang="zh-CN" altLang="en-US" sz="24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232247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 </a:t>
            </a:r>
            <a:r>
              <a:rPr lang="zh-CN" altLang="en-US" sz="3600" dirty="0" smtClean="0"/>
              <a:t>删除模式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4810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en-US" altLang="zh-CN" sz="2400" dirty="0" smtClean="0"/>
              <a:t>DROP SCHEMA &lt;</a:t>
            </a:r>
            <a:r>
              <a:rPr lang="zh-CN" altLang="en-US" sz="2400" dirty="0" smtClean="0"/>
              <a:t>模式名</a:t>
            </a:r>
            <a:r>
              <a:rPr lang="en-US" altLang="zh-CN" sz="2400" dirty="0" smtClean="0"/>
              <a:t>&gt; &lt;CASCADE|RESTRICT&gt;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dirty="0" smtClean="0"/>
              <a:t>CASCADE（</a:t>
            </a:r>
            <a:r>
              <a:rPr lang="zh-CN" altLang="en-US" dirty="0" smtClean="0"/>
              <a:t>级联</a:t>
            </a:r>
            <a:r>
              <a:rPr lang="en-US" altLang="zh-CN" dirty="0" smtClean="0"/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删除模式的同时把该模式中所有的数据库对象全部删除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dirty="0" smtClean="0"/>
              <a:t>RESTRICT（</a:t>
            </a:r>
            <a:r>
              <a:rPr lang="zh-CN" altLang="en-US" dirty="0" smtClean="0"/>
              <a:t>限制</a:t>
            </a:r>
            <a:r>
              <a:rPr lang="en-US" altLang="zh-CN" dirty="0" smtClean="0"/>
              <a:t>）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如果该模式中定义了下属的数据库对象（如表、视图等），则拒绝该删除语句的执行。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 smtClean="0"/>
              <a:t>仅当该模式中没有任何下属的对象时才能执行。</a:t>
            </a:r>
            <a:endParaRPr lang="en-US" altLang="zh-CN" sz="2200" dirty="0" smtClean="0"/>
          </a:p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3.4]  DROP SCHEMA ZHANG CASCADE</a:t>
            </a:r>
            <a:r>
              <a:rPr lang="zh-CN" altLang="en-US" sz="2400" dirty="0"/>
              <a:t>;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dirty="0" smtClean="0"/>
              <a:t>         </a:t>
            </a:r>
            <a:r>
              <a:rPr lang="zh-CN" altLang="en-US" sz="2400" dirty="0"/>
              <a:t>删除模式</a:t>
            </a:r>
            <a:r>
              <a:rPr lang="en-US" altLang="zh-CN" sz="2400" dirty="0"/>
              <a:t>ZHANG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同时该模式中定义的表</a:t>
            </a:r>
            <a:r>
              <a:rPr lang="en-US" altLang="zh-CN" sz="2400" dirty="0"/>
              <a:t>TAB1</a:t>
            </a:r>
            <a:r>
              <a:rPr lang="zh-CN" altLang="en-US" sz="2400" dirty="0"/>
              <a:t>也被删除</a:t>
            </a:r>
          </a:p>
          <a:p>
            <a:pPr lvl="2" eaLnBrk="1" hangingPunct="1">
              <a:lnSpc>
                <a:spcPct val="140000"/>
              </a:lnSpc>
              <a:buSzPct val="87000"/>
              <a:buFont typeface="Wingdings" panose="05000000000000000000" pitchFamily="2" charset="2"/>
              <a:buChar char="l"/>
            </a:pPr>
            <a:endParaRPr lang="zh-C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xmlns="" val="520634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4. </a:t>
            </a:r>
            <a:r>
              <a:rPr lang="zh-CN" altLang="en-US" sz="3600" dirty="0" smtClean="0"/>
              <a:t>基本表的定义、删除与修改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244686"/>
            <a:ext cx="9036050" cy="5472113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定义基本表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		</a:t>
            </a:r>
            <a:r>
              <a:rPr lang="en-US" altLang="zh-CN" sz="2200" dirty="0" smtClean="0"/>
              <a:t>CREATE TABLE &lt;</a:t>
            </a:r>
            <a:r>
              <a:rPr lang="zh-CN" altLang="en-US" sz="2200" dirty="0" smtClean="0"/>
              <a:t>表名</a:t>
            </a:r>
            <a:r>
              <a:rPr lang="en-US" altLang="zh-CN" sz="2200" dirty="0" smtClean="0"/>
              <a:t>&gt;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列名</a:t>
            </a:r>
            <a:r>
              <a:rPr lang="en-US" altLang="zh-CN" sz="2200" dirty="0" smtClean="0"/>
              <a:t>&gt; &lt;</a:t>
            </a:r>
            <a:r>
              <a:rPr lang="zh-CN" altLang="en-US" sz="2200" dirty="0" smtClean="0"/>
              <a:t>数据类型</a:t>
            </a:r>
            <a:r>
              <a:rPr lang="en-US" altLang="zh-CN" sz="2200" dirty="0" smtClean="0"/>
              <a:t>&gt;[ &lt;</a:t>
            </a:r>
            <a:r>
              <a:rPr lang="zh-CN" altLang="en-US" sz="2200" dirty="0" smtClean="0">
                <a:solidFill>
                  <a:srgbClr val="FF0000"/>
                </a:solidFill>
              </a:rPr>
              <a:t>列级完整性约束条件</a:t>
            </a:r>
            <a:r>
              <a:rPr lang="en-US" altLang="zh-CN" sz="2200" dirty="0" smtClean="0"/>
              <a:t>&gt; ]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[</a:t>
            </a:r>
            <a:r>
              <a:rPr lang="zh-CN" altLang="en-US" sz="2200" dirty="0" smtClean="0"/>
              <a:t>,</a:t>
            </a:r>
            <a:r>
              <a:rPr lang="en-US" altLang="zh-CN" sz="2200" dirty="0" smtClean="0"/>
              <a:t>&lt;</a:t>
            </a:r>
            <a:r>
              <a:rPr lang="zh-CN" altLang="en-US" sz="2200" dirty="0" smtClean="0"/>
              <a:t>列名</a:t>
            </a:r>
            <a:r>
              <a:rPr lang="en-US" altLang="zh-CN" sz="2200" dirty="0" smtClean="0"/>
              <a:t>&gt; &lt;</a:t>
            </a:r>
            <a:r>
              <a:rPr lang="zh-CN" altLang="en-US" sz="2200" dirty="0" smtClean="0"/>
              <a:t>数据类型</a:t>
            </a:r>
            <a:r>
              <a:rPr lang="en-US" altLang="zh-CN" sz="2200" dirty="0" smtClean="0"/>
              <a:t>&gt;[ &lt;</a:t>
            </a:r>
            <a:r>
              <a:rPr lang="zh-CN" altLang="en-US" sz="2200" dirty="0" smtClean="0"/>
              <a:t>列级完整性约束条件</a:t>
            </a:r>
            <a:r>
              <a:rPr lang="en-US" altLang="zh-CN" sz="2200" dirty="0" smtClean="0"/>
              <a:t>&gt;] ]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>
                <a:latin typeface="Courier New" panose="02070309020205020404" pitchFamily="49" charset="0"/>
              </a:rPr>
              <a:t>   …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[</a:t>
            </a:r>
            <a:r>
              <a:rPr lang="zh-CN" altLang="en-US" sz="2200" dirty="0" smtClean="0"/>
              <a:t>,</a:t>
            </a:r>
            <a:r>
              <a:rPr lang="en-US" altLang="zh-CN" sz="2200" dirty="0" smtClean="0"/>
              <a:t>&lt;</a:t>
            </a:r>
            <a:r>
              <a:rPr lang="zh-CN" altLang="en-US" sz="2200" dirty="0" smtClean="0">
                <a:solidFill>
                  <a:srgbClr val="FF0000"/>
                </a:solidFill>
              </a:rPr>
              <a:t>表级完整性约束条件</a:t>
            </a:r>
            <a:r>
              <a:rPr lang="en-US" altLang="zh-CN" sz="2200" dirty="0" smtClean="0"/>
              <a:t>&gt; ] </a:t>
            </a:r>
            <a:r>
              <a:rPr lang="zh-CN" altLang="en-US" sz="2200" dirty="0" smtClean="0"/>
              <a:t>);</a:t>
            </a:r>
          </a:p>
          <a:p>
            <a:pPr lvl="1" algn="just" eaLnBrk="1" hangingPunct="1"/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表名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/>
              <a:t>：所要定义的基本表的名字</a:t>
            </a:r>
          </a:p>
          <a:p>
            <a:pPr lvl="1" algn="just" eaLnBrk="1" hangingPunct="1"/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列名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/>
              <a:t>：组成该表的各个属性（列）</a:t>
            </a:r>
          </a:p>
          <a:p>
            <a:pPr lvl="1" algn="just" eaLnBrk="1" hangingPunct="1"/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列级完整性约束条件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/>
              <a:t>：涉及相应属性列的完整性约束条件</a:t>
            </a:r>
          </a:p>
          <a:p>
            <a:pPr lvl="1" eaLnBrk="1" hangingPunct="1"/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表级完整性约束条件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/>
              <a:t>：涉及一个或多个属性列的完整性约束条件 </a:t>
            </a:r>
            <a:endParaRPr lang="en-US" altLang="zh-CN" dirty="0" smtClean="0"/>
          </a:p>
          <a:p>
            <a:pPr lvl="1" eaLnBrk="1" hangingPunct="1"/>
            <a:r>
              <a:rPr lang="zh-CN" altLang="en-US" dirty="0" smtClean="0"/>
              <a:t>如果完整性约束条件涉及到该表的多个属性列，则必须定义在表级上，否则既可以定义在列级也可以定义在表级。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zh-CN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25061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数据表示例</a:t>
            </a:r>
            <a:endParaRPr lang="en-US" altLang="zh-CN" sz="3600" dirty="0" smtClean="0"/>
          </a:p>
        </p:txBody>
      </p:sp>
      <p:sp>
        <p:nvSpPr>
          <p:cNvPr id="84996" name="Rectangle 83"/>
          <p:cNvSpPr>
            <a:spLocks noChangeArrowheads="1"/>
          </p:cNvSpPr>
          <p:nvPr/>
        </p:nvSpPr>
        <p:spPr bwMode="auto">
          <a:xfrm>
            <a:off x="468313" y="2133600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sp>
        <p:nvSpPr>
          <p:cNvPr id="84997" name="Rectangle 91"/>
          <p:cNvSpPr>
            <a:spLocks noChangeArrowheads="1"/>
          </p:cNvSpPr>
          <p:nvPr/>
        </p:nvSpPr>
        <p:spPr bwMode="auto">
          <a:xfrm>
            <a:off x="539750" y="1127125"/>
            <a:ext cx="7488238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学生</a:t>
            </a:r>
            <a:r>
              <a:rPr lang="en-US" altLang="zh-CN" sz="2400" b="1"/>
              <a:t>-</a:t>
            </a:r>
            <a:r>
              <a:rPr lang="zh-CN" altLang="en-US" sz="2400" b="1"/>
              <a:t>课程数据库</a:t>
            </a:r>
            <a:r>
              <a:rPr lang="en-US" altLang="zh-CN" sz="2400" b="1"/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400" b="1"/>
              <a:t>     </a:t>
            </a:r>
            <a:r>
              <a:rPr lang="zh-CN" altLang="en-US" sz="2400" b="1"/>
              <a:t>学生关系</a:t>
            </a:r>
            <a:r>
              <a:rPr lang="en-US" altLang="zh-CN" sz="2400" b="1"/>
              <a:t>Student</a:t>
            </a:r>
            <a:r>
              <a:rPr lang="zh-CN" altLang="en-US" sz="2400" b="1"/>
              <a:t>、课程关系</a:t>
            </a:r>
            <a:r>
              <a:rPr lang="en-US" altLang="zh-CN" sz="2400" b="1"/>
              <a:t>Course</a:t>
            </a:r>
            <a:r>
              <a:rPr lang="zh-CN" altLang="en-US" sz="2400" b="1"/>
              <a:t>和选修</a:t>
            </a:r>
            <a:r>
              <a:rPr lang="zh-CN" altLang="en-US" sz="2200" b="1"/>
              <a:t>关系</a:t>
            </a:r>
            <a:r>
              <a:rPr lang="en-US" altLang="zh-CN" sz="2200" b="1"/>
              <a:t>SC</a:t>
            </a:r>
          </a:p>
        </p:txBody>
      </p:sp>
      <p:graphicFrame>
        <p:nvGraphicFramePr>
          <p:cNvPr id="341263" name="Group 271"/>
          <p:cNvGraphicFramePr>
            <a:graphicFrameLocks noGrp="1"/>
          </p:cNvGraphicFramePr>
          <p:nvPr>
            <p:ph idx="1"/>
            <p:extLst/>
          </p:nvPr>
        </p:nvGraphicFramePr>
        <p:xfrm>
          <a:off x="1892411" y="2133600"/>
          <a:ext cx="5970490" cy="19796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4329"/>
                <a:gridCol w="1194328"/>
                <a:gridCol w="1193176"/>
                <a:gridCol w="1194329"/>
                <a:gridCol w="1194328"/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Group 575"/>
          <p:cNvGraphicFramePr>
            <a:graphicFrameLocks/>
          </p:cNvGraphicFramePr>
          <p:nvPr>
            <p:extLst/>
          </p:nvPr>
        </p:nvGraphicFramePr>
        <p:xfrm>
          <a:off x="230743" y="4326269"/>
          <a:ext cx="4277647" cy="2431296"/>
        </p:xfrm>
        <a:graphic>
          <a:graphicData uri="http://schemas.openxmlformats.org/drawingml/2006/table">
            <a:tbl>
              <a:tblPr/>
              <a:tblGrid>
                <a:gridCol w="1069879"/>
                <a:gridCol w="1132428"/>
                <a:gridCol w="1006395"/>
                <a:gridCol w="1068945"/>
              </a:tblGrid>
              <a:tr h="3817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Cname</a:t>
                      </a:r>
                      <a:endParaRPr kumimoji="0" lang="en-US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先行课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Cpno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学分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Ccredit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数据库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数学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信息系统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操作系统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数据结构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数据处理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28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PASCAL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语言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502"/>
          <p:cNvSpPr txBox="1">
            <a:spLocks noChangeArrowheads="1"/>
          </p:cNvSpPr>
          <p:nvPr/>
        </p:nvSpPr>
        <p:spPr bwMode="auto">
          <a:xfrm>
            <a:off x="198938" y="3786381"/>
            <a:ext cx="1154112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b="1" dirty="0"/>
              <a:t>Course</a:t>
            </a:r>
          </a:p>
        </p:txBody>
      </p:sp>
      <p:graphicFrame>
        <p:nvGraphicFramePr>
          <p:cNvPr id="9" name="Group 384"/>
          <p:cNvGraphicFramePr>
            <a:graphicFrameLocks/>
          </p:cNvGraphicFramePr>
          <p:nvPr>
            <p:extLst/>
          </p:nvPr>
        </p:nvGraphicFramePr>
        <p:xfrm>
          <a:off x="4877656" y="4440329"/>
          <a:ext cx="3729163" cy="2317236"/>
        </p:xfrm>
        <a:graphic>
          <a:graphicData uri="http://schemas.openxmlformats.org/drawingml/2006/table">
            <a:tbl>
              <a:tblPr/>
              <a:tblGrid>
                <a:gridCol w="1907375"/>
                <a:gridCol w="874213"/>
                <a:gridCol w="947575"/>
              </a:tblGrid>
              <a:tr h="60539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课程号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成绩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Grade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85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201215121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88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42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201215122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SzPct val="10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80</a:t>
                      </a:r>
                    </a:p>
                  </a:txBody>
                  <a:tcPr marL="90000" marR="90000" marT="46799" marB="4679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Rectangle 185"/>
          <p:cNvSpPr>
            <a:spLocks noChangeArrowheads="1"/>
          </p:cNvSpPr>
          <p:nvPr/>
        </p:nvSpPr>
        <p:spPr bwMode="auto">
          <a:xfrm>
            <a:off x="4610100" y="4073856"/>
            <a:ext cx="10795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b="1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xmlns="" val="144879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学生表</a:t>
            </a:r>
            <a:r>
              <a:rPr lang="en-US" altLang="zh-CN" sz="3600" smtClean="0"/>
              <a:t>Student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2486" y="1325563"/>
            <a:ext cx="8867775" cy="4276725"/>
          </a:xfrm>
        </p:spPr>
        <p:txBody>
          <a:bodyPr>
            <a:normAutofit lnSpcReduction="10000"/>
          </a:bodyPr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3.5]  </a:t>
            </a:r>
            <a:r>
              <a:rPr lang="zh-CN" altLang="en-US" sz="2400" dirty="0" smtClean="0"/>
              <a:t>建立“学生”表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。学号是主码，姓名取值唯一。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CREATE TABLE Student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9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PRIMARY KEY</a:t>
            </a:r>
            <a:r>
              <a:rPr lang="zh-CN" altLang="en-US" sz="2400" dirty="0" smtClean="0"/>
              <a:t>, 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                                          </a:t>
            </a:r>
            <a:r>
              <a:rPr lang="en-US" altLang="zh-CN" sz="2000" dirty="0" smtClean="0"/>
              <a:t>/* </a:t>
            </a:r>
            <a:r>
              <a:rPr lang="zh-CN" altLang="en-US" sz="2000" dirty="0" smtClean="0"/>
              <a:t>列级完整性约束条件</a:t>
            </a:r>
            <a:r>
              <a:rPr lang="en-US" altLang="zh-CN" sz="2000" dirty="0" smtClean="0"/>
              <a:t>,</a:t>
            </a:r>
            <a:r>
              <a:rPr lang="en-US" altLang="zh-CN" sz="2000" dirty="0" err="1" smtClean="0"/>
              <a:t>Sno</a:t>
            </a:r>
            <a:r>
              <a:rPr lang="zh-CN" altLang="en-US" sz="2000" dirty="0" smtClean="0"/>
              <a:t>是主码*</a:t>
            </a:r>
            <a:r>
              <a:rPr lang="en-US" altLang="zh-CN" sz="2000" dirty="0" smtClean="0"/>
              <a:t>/        </a:t>
            </a:r>
            <a:r>
              <a:rPr lang="en-US" altLang="zh-CN" sz="2400" dirty="0" smtClean="0"/>
              <a:t>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      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</a:t>
            </a:r>
            <a:r>
              <a:rPr lang="en-US" altLang="zh-CN" sz="2400" dirty="0" smtClean="0">
                <a:solidFill>
                  <a:srgbClr val="FF00FF"/>
                </a:solidFill>
              </a:rPr>
              <a:t>UNIQUE</a:t>
            </a:r>
            <a:r>
              <a:rPr lang="zh-CN" altLang="en-US" sz="2400" dirty="0" smtClean="0"/>
              <a:t>,            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/* </a:t>
            </a:r>
            <a:r>
              <a:rPr lang="en-US" altLang="zh-CN" sz="2000" dirty="0" err="1" smtClean="0"/>
              <a:t>Sname</a:t>
            </a:r>
            <a:r>
              <a:rPr lang="zh-CN" altLang="en-US" sz="2000" dirty="0" smtClean="0"/>
              <a:t>取唯一值*</a:t>
            </a:r>
            <a:r>
              <a:rPr lang="en-US" altLang="zh-CN" sz="2000" dirty="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err="1" smtClean="0"/>
              <a:t>Ssex</a:t>
            </a:r>
            <a:r>
              <a:rPr lang="en-US" altLang="zh-CN" sz="2400" dirty="0" smtClean="0"/>
              <a:t> 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Sage   SMALLINT</a:t>
            </a:r>
            <a:r>
              <a:rPr lang="zh-CN" altLang="en-US" sz="2400" dirty="0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 smtClean="0"/>
              <a:t>); </a:t>
            </a:r>
          </a:p>
        </p:txBody>
      </p:sp>
      <p:sp>
        <p:nvSpPr>
          <p:cNvPr id="36868" name="AutoShape 7"/>
          <p:cNvSpPr>
            <a:spLocks noChangeArrowheads="1"/>
          </p:cNvSpPr>
          <p:nvPr/>
        </p:nvSpPr>
        <p:spPr bwMode="auto">
          <a:xfrm>
            <a:off x="5596152" y="1798638"/>
            <a:ext cx="914400" cy="609600"/>
          </a:xfrm>
          <a:prstGeom prst="wedgeRoundRectCallout">
            <a:avLst>
              <a:gd name="adj1" fmla="val -151287"/>
              <a:gd name="adj2" fmla="val 79306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主码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156325" y="3700463"/>
            <a:ext cx="1079500" cy="609600"/>
          </a:xfrm>
          <a:prstGeom prst="wedgeRoundRectCallout">
            <a:avLst>
              <a:gd name="adj1" fmla="val -196079"/>
              <a:gd name="adj2" fmla="val -87884"/>
              <a:gd name="adj3" fmla="val 16667"/>
            </a:avLst>
          </a:prstGeom>
          <a:gradFill rotWithShape="1">
            <a:gsLst>
              <a:gs pos="0">
                <a:srgbClr val="CCFFFF">
                  <a:alpha val="73000"/>
                </a:srgbClr>
              </a:gs>
              <a:gs pos="100000">
                <a:srgbClr val="B9CC4A"/>
              </a:gs>
            </a:gsLst>
            <a:lin ang="5400000" scaled="1"/>
          </a:gradFill>
          <a:ln w="25400">
            <a:solidFill>
              <a:srgbClr val="FF99CC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/>
              <a:t>UNIQUE</a:t>
            </a:r>
          </a:p>
          <a:p>
            <a:pPr algn="ctr" eaLnBrk="1" hangingPunct="1"/>
            <a:r>
              <a:rPr lang="zh-CN" altLang="en-US" sz="1600" b="1"/>
              <a:t>约束</a:t>
            </a:r>
          </a:p>
        </p:txBody>
      </p:sp>
    </p:spTree>
    <p:extLst>
      <p:ext uri="{BB962C8B-B14F-4D97-AF65-F5344CB8AC3E}">
        <p14:creationId xmlns:p14="http://schemas.microsoft.com/office/powerpoint/2010/main" xmlns="" val="380018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nimBg="1" autoUpdateAnimBg="0"/>
      <p:bldP spid="5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课程表</a:t>
            </a:r>
            <a:r>
              <a:rPr lang="en-US" altLang="zh-CN" sz="3600" smtClean="0"/>
              <a:t>Course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7950" y="1325563"/>
            <a:ext cx="9036050" cy="4495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3.6 ]</a:t>
            </a:r>
            <a:r>
              <a:rPr lang="en-US" altLang="zh-CN" sz="2400" dirty="0" smtClean="0">
                <a:latin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</a:rPr>
              <a:t>建立一个“课程”表</a:t>
            </a:r>
            <a:r>
              <a:rPr lang="en-US" altLang="zh-CN" sz="2400" dirty="0" smtClean="0"/>
              <a:t>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CREATE TABLE  Course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 smtClean="0"/>
              <a:t>  </a:t>
            </a:r>
            <a:r>
              <a:rPr lang="en-US" altLang="zh-CN" sz="2400" dirty="0" smtClean="0"/>
              <a:t>  </a:t>
            </a:r>
            <a:r>
              <a:rPr lang="zh-CN" altLang="en-US" sz="2400" dirty="0" smtClean="0"/>
              <a:t> (</a:t>
            </a:r>
            <a:r>
              <a:rPr lang="en-US" altLang="zh-CN" sz="2400" dirty="0" err="1" smtClean="0"/>
              <a:t>Cno</a:t>
            </a:r>
            <a:r>
              <a:rPr lang="en-US" altLang="zh-CN" sz="2400" dirty="0" smtClean="0"/>
              <a:t>    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PRIMARY KEY</a:t>
            </a:r>
            <a:r>
              <a:rPr lang="zh-CN" altLang="en-US" sz="2400" dirty="0" smtClean="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Cname</a:t>
            </a:r>
            <a:r>
              <a:rPr lang="en-US" altLang="zh-CN" sz="2400" dirty="0" smtClean="0"/>
              <a:t>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40</a:t>
            </a:r>
            <a:r>
              <a:rPr lang="zh-CN" altLang="en-US" sz="2400" dirty="0" smtClean="0"/>
              <a:t>),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Cpno</a:t>
            </a:r>
            <a:r>
              <a:rPr lang="en-US" altLang="zh-CN" sz="2400" dirty="0" smtClean="0"/>
              <a:t>     CHAR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),               	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</a:t>
            </a:r>
            <a:r>
              <a:rPr lang="en-US" altLang="zh-CN" sz="2400" dirty="0" err="1" smtClean="0"/>
              <a:t>Ccredit</a:t>
            </a:r>
            <a:r>
              <a:rPr lang="en-US" altLang="zh-CN" sz="2400" dirty="0" smtClean="0"/>
              <a:t>  SMALLINT</a:t>
            </a:r>
            <a:r>
              <a:rPr lang="zh-CN" altLang="en-US" sz="2400" dirty="0" smtClean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    </a:t>
            </a:r>
            <a:r>
              <a:rPr lang="en-US" altLang="zh-CN" sz="2400" dirty="0" smtClean="0"/>
              <a:t>FOREIGN KEY 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Cpno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REFERENCES  Course</a:t>
            </a:r>
            <a:r>
              <a:rPr lang="zh-CN" altLang="en-US" sz="2400" dirty="0" smtClean="0"/>
              <a:t>(</a:t>
            </a:r>
            <a:r>
              <a:rPr lang="en-US" altLang="zh-CN" sz="2400" dirty="0" err="1" smtClean="0"/>
              <a:t>Cno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   )</a:t>
            </a:r>
            <a:r>
              <a:rPr lang="en-US" altLang="zh-CN" sz="2400" dirty="0" smtClean="0"/>
              <a:t>; </a:t>
            </a:r>
          </a:p>
        </p:txBody>
      </p:sp>
      <p:sp>
        <p:nvSpPr>
          <p:cNvPr id="37892" name="AutoShape 6"/>
          <p:cNvSpPr>
            <a:spLocks noChangeArrowheads="1"/>
          </p:cNvSpPr>
          <p:nvPr/>
        </p:nvSpPr>
        <p:spPr bwMode="auto">
          <a:xfrm>
            <a:off x="5727357" y="2688926"/>
            <a:ext cx="1008063" cy="528638"/>
          </a:xfrm>
          <a:prstGeom prst="wedgeRoundRectCallout">
            <a:avLst>
              <a:gd name="adj1" fmla="val -211301"/>
              <a:gd name="adj2" fmla="val 58407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F6FDF8"/>
              </a:gs>
            </a:gsLst>
            <a:lin ang="5400000" scaled="1"/>
          </a:gradFill>
          <a:ln w="25400">
            <a:solidFill>
              <a:schemeClr val="accent1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先修课</a:t>
            </a:r>
            <a:r>
              <a:rPr lang="zh-CN" altLang="en-US"/>
              <a:t> </a:t>
            </a:r>
          </a:p>
        </p:txBody>
      </p:sp>
      <p:sp>
        <p:nvSpPr>
          <p:cNvPr id="37893" name="AutoShape 8"/>
          <p:cNvSpPr>
            <a:spLocks noChangeArrowheads="1"/>
          </p:cNvSpPr>
          <p:nvPr/>
        </p:nvSpPr>
        <p:spPr bwMode="auto">
          <a:xfrm>
            <a:off x="4714875" y="4586288"/>
            <a:ext cx="2447925" cy="1008062"/>
          </a:xfrm>
          <a:prstGeom prst="wedgeRoundRectCallout">
            <a:avLst>
              <a:gd name="adj1" fmla="val -58755"/>
              <a:gd name="adj2" fmla="val -83856"/>
              <a:gd name="adj3" fmla="val 16667"/>
            </a:avLst>
          </a:prstGeom>
          <a:gradFill rotWithShape="1">
            <a:gsLst>
              <a:gs pos="0">
                <a:srgbClr val="C4F2D2"/>
              </a:gs>
              <a:gs pos="100000">
                <a:srgbClr val="E9FAEE"/>
              </a:gs>
            </a:gsLst>
            <a:lin ang="5400000" scaled="1"/>
          </a:gradFill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 anchor="ctr"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   </a:t>
            </a:r>
            <a:r>
              <a:rPr lang="en-US" altLang="zh-CN" b="1"/>
              <a:t>Cpno</a:t>
            </a:r>
            <a:r>
              <a:rPr lang="zh-CN" altLang="en-US" b="1"/>
              <a:t>是外码</a:t>
            </a:r>
          </a:p>
          <a:p>
            <a:pPr eaLnBrk="1" hangingPunct="1"/>
            <a:r>
              <a:rPr lang="zh-CN" altLang="en-US" b="1"/>
              <a:t>   被参照表是</a:t>
            </a:r>
            <a:r>
              <a:rPr lang="en-US" altLang="zh-CN" b="1"/>
              <a:t>Course</a:t>
            </a:r>
          </a:p>
          <a:p>
            <a:pPr eaLnBrk="1" hangingPunct="1"/>
            <a:r>
              <a:rPr lang="zh-CN" altLang="en-US" b="1"/>
              <a:t>   被参照列是</a:t>
            </a:r>
            <a:r>
              <a:rPr lang="en-US" altLang="zh-CN" b="1"/>
              <a:t>Cno</a:t>
            </a:r>
          </a:p>
        </p:txBody>
      </p:sp>
    </p:spTree>
    <p:extLst>
      <p:ext uri="{BB962C8B-B14F-4D97-AF65-F5344CB8AC3E}">
        <p14:creationId xmlns:p14="http://schemas.microsoft.com/office/powerpoint/2010/main" xmlns="" val="39504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 autoUpdateAnimBg="0"/>
      <p:bldP spid="3789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学生选课表</a:t>
            </a:r>
            <a:r>
              <a:rPr lang="en-US" altLang="zh-CN" sz="3600" smtClean="0"/>
              <a:t>SC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3676" y="1255069"/>
            <a:ext cx="8229600" cy="485457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3.7]  </a:t>
            </a:r>
            <a:r>
              <a:rPr lang="zh-CN" altLang="en-US" sz="2400" dirty="0" smtClean="0">
                <a:latin typeface="宋体" panose="02010600030101010101" pitchFamily="2" charset="-122"/>
              </a:rPr>
              <a:t>建立一个学生选课表</a:t>
            </a:r>
            <a:r>
              <a:rPr lang="en-US" altLang="zh-CN" sz="2400" dirty="0" smtClean="0"/>
              <a:t>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600" dirty="0" smtClean="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	</a:t>
            </a:r>
            <a:r>
              <a:rPr lang="en-US" altLang="zh-CN" sz="2200" dirty="0" smtClean="0"/>
              <a:t>CREATE TABLE  SC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    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en-US" altLang="zh-CN" sz="2200" dirty="0" smtClean="0"/>
              <a:t>  CHAR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9</a:t>
            </a:r>
            <a:r>
              <a:rPr lang="zh-CN" altLang="en-US" sz="2200" dirty="0" smtClean="0"/>
              <a:t>),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</a:t>
            </a:r>
            <a:r>
              <a:rPr lang="en-US" altLang="zh-CN" sz="2200" dirty="0" err="1" smtClean="0"/>
              <a:t>Cno</a:t>
            </a:r>
            <a:r>
              <a:rPr lang="en-US" altLang="zh-CN" sz="2200" dirty="0" smtClean="0"/>
              <a:t>  CHAR</a:t>
            </a:r>
            <a:r>
              <a:rPr lang="zh-CN" altLang="en-US" sz="2200" dirty="0" smtClean="0"/>
              <a:t>(</a:t>
            </a:r>
            <a:r>
              <a:rPr lang="en-US" altLang="zh-CN" sz="2200" dirty="0" smtClean="0"/>
              <a:t>4</a:t>
            </a:r>
            <a:r>
              <a:rPr lang="zh-CN" altLang="en-US" sz="2200" dirty="0" smtClean="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</a:t>
            </a:r>
            <a:r>
              <a:rPr lang="en-US" altLang="zh-CN" sz="2200" dirty="0" smtClean="0"/>
              <a:t>Grade  SMALLINT</a:t>
            </a:r>
            <a:r>
              <a:rPr lang="zh-CN" altLang="en-US" sz="2200" dirty="0" smtClean="0"/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   </a:t>
            </a:r>
            <a:r>
              <a:rPr lang="en-US" altLang="zh-CN" sz="2200" dirty="0" smtClean="0"/>
              <a:t>PRIMARY KEY 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,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),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                  </a:t>
            </a:r>
            <a:r>
              <a:rPr lang="en-US" altLang="zh-CN" sz="1800" dirty="0" smtClean="0"/>
              <a:t>/* </a:t>
            </a:r>
            <a:r>
              <a:rPr lang="zh-CN" altLang="en-US" sz="1800" dirty="0" smtClean="0"/>
              <a:t>主码由两个属性构成，必须作为表级完整性进行定义*</a:t>
            </a:r>
            <a:r>
              <a:rPr lang="en-US" altLang="zh-CN" sz="1800" dirty="0" smtClean="0"/>
              <a:t>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</a:t>
            </a:r>
            <a:r>
              <a:rPr lang="zh-CN" altLang="en-US" sz="2200" dirty="0" smtClean="0"/>
              <a:t>     </a:t>
            </a:r>
            <a:r>
              <a:rPr lang="en-US" altLang="zh-CN" sz="2200" dirty="0" smtClean="0"/>
              <a:t>FOREIGN KEY 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)</a:t>
            </a:r>
            <a:r>
              <a:rPr lang="en-US" altLang="zh-CN" sz="2200" dirty="0" smtClean="0"/>
              <a:t> REFERENCES Student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),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1800" dirty="0" smtClean="0"/>
              <a:t>                         </a:t>
            </a:r>
            <a:r>
              <a:rPr lang="en-US" altLang="zh-CN" sz="1800" dirty="0" smtClean="0"/>
              <a:t>/* </a:t>
            </a:r>
            <a:r>
              <a:rPr lang="zh-CN" altLang="en-US" sz="1800" dirty="0" smtClean="0"/>
              <a:t>表级完整性约束条件，</a:t>
            </a:r>
            <a:r>
              <a:rPr lang="en-US" altLang="zh-CN" sz="1800" dirty="0" err="1" smtClean="0"/>
              <a:t>Sno</a:t>
            </a:r>
            <a:r>
              <a:rPr lang="zh-CN" altLang="en-US" sz="1800" dirty="0" smtClean="0"/>
              <a:t>是外码，被参照表是</a:t>
            </a:r>
            <a:r>
              <a:rPr lang="en-US" altLang="zh-CN" sz="1800" dirty="0" smtClean="0"/>
              <a:t>Student 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200" dirty="0" smtClean="0"/>
              <a:t>      </a:t>
            </a:r>
            <a:r>
              <a:rPr lang="zh-CN" altLang="en-US" sz="2200" dirty="0" smtClean="0"/>
              <a:t>     </a:t>
            </a:r>
            <a:r>
              <a:rPr lang="en-US" altLang="zh-CN" sz="2200" dirty="0" smtClean="0"/>
              <a:t>FOREIGN KEY 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</a:t>
            </a:r>
            <a:r>
              <a:rPr lang="en-US" altLang="zh-CN" sz="2200" dirty="0" smtClean="0"/>
              <a:t>REFERENCES Course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800" dirty="0" smtClean="0"/>
              <a:t>                          /* </a:t>
            </a:r>
            <a:r>
              <a:rPr lang="zh-CN" altLang="en-US" sz="1800" dirty="0" smtClean="0"/>
              <a:t>表级完整性约束条件， </a:t>
            </a:r>
            <a:r>
              <a:rPr lang="en-US" altLang="zh-CN" sz="1800" dirty="0" err="1" smtClean="0"/>
              <a:t>Cno</a:t>
            </a:r>
            <a:r>
              <a:rPr lang="zh-CN" altLang="en-US" sz="1800" dirty="0" smtClean="0"/>
              <a:t>是外码，被参照表是</a:t>
            </a:r>
            <a:r>
              <a:rPr lang="en-US" altLang="zh-CN" sz="1800" dirty="0" smtClean="0"/>
              <a:t>Course*/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   )</a:t>
            </a:r>
            <a:r>
              <a:rPr lang="en-US" altLang="zh-CN" sz="2200" dirty="0" smtClean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xmlns="" val="228235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内容目录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SQL</a:t>
            </a:r>
            <a:r>
              <a:rPr lang="zh-CN" altLang="en-US" dirty="0" smtClean="0"/>
              <a:t>基本介绍</a:t>
            </a:r>
            <a:endParaRPr lang="en-US" altLang="zh-CN" dirty="0" smtClean="0"/>
          </a:p>
          <a:p>
            <a:r>
              <a:rPr lang="zh-CN" altLang="en-US" dirty="0" smtClean="0"/>
              <a:t>数据库定义</a:t>
            </a:r>
            <a:endParaRPr lang="en-US" altLang="zh-CN" dirty="0" smtClean="0"/>
          </a:p>
          <a:p>
            <a:r>
              <a:rPr lang="zh-CN" altLang="en-US" dirty="0" smtClean="0"/>
              <a:t>模式定义</a:t>
            </a:r>
            <a:endParaRPr lang="en-US" altLang="zh-CN" dirty="0" smtClean="0"/>
          </a:p>
          <a:p>
            <a:r>
              <a:rPr lang="zh-CN" altLang="en-US" dirty="0"/>
              <a:t>基本表的定义、删除与</a:t>
            </a:r>
            <a:r>
              <a:rPr lang="zh-CN" altLang="en-US" dirty="0" smtClean="0"/>
              <a:t>修改</a:t>
            </a:r>
            <a:endParaRPr lang="en-US" altLang="zh-CN" dirty="0" smtClean="0"/>
          </a:p>
          <a:p>
            <a:r>
              <a:rPr lang="zh-CN" altLang="en-US" dirty="0"/>
              <a:t>索引的建立与</a:t>
            </a:r>
            <a:r>
              <a:rPr lang="zh-CN" altLang="en-US" dirty="0" smtClean="0"/>
              <a:t>删除</a:t>
            </a:r>
            <a:endParaRPr lang="en-US" altLang="zh-CN" dirty="0" smtClean="0"/>
          </a:p>
          <a:p>
            <a:r>
              <a:rPr lang="zh-CN" altLang="en-US" dirty="0"/>
              <a:t>视图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227643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z="3600" dirty="0" smtClean="0"/>
              <a:t>约束 （</a:t>
            </a:r>
            <a:r>
              <a:rPr lang="en-US" altLang="zh-CN" sz="3600" dirty="0"/>
              <a:t> </a:t>
            </a:r>
            <a:r>
              <a:rPr lang="en-US" altLang="zh-CN" sz="3600" dirty="0" smtClean="0"/>
              <a:t>Constraint 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73676" y="1255069"/>
            <a:ext cx="8229600" cy="560293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sz="2400" dirty="0" smtClean="0"/>
              <a:t>PRIMARY </a:t>
            </a:r>
            <a:r>
              <a:rPr lang="en-US" altLang="zh-CN" sz="2400" dirty="0"/>
              <a:t>KEY </a:t>
            </a:r>
            <a:r>
              <a:rPr lang="zh-CN" altLang="en-US" sz="2400" dirty="0" smtClean="0"/>
              <a:t>、</a:t>
            </a:r>
            <a:r>
              <a:rPr lang="en-US" altLang="zh-CN" sz="2400" dirty="0"/>
              <a:t> FOREIGN KEY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UNIQUE 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NOT NULL</a:t>
            </a:r>
          </a:p>
          <a:p>
            <a:pPr lvl="2">
              <a:buNone/>
            </a:pPr>
            <a:endParaRPr lang="en-US" altLang="zh-CN" sz="1800" dirty="0" smtClean="0"/>
          </a:p>
          <a:p>
            <a:pPr lvl="2">
              <a:buNone/>
            </a:pPr>
            <a:r>
              <a:rPr lang="en-US" altLang="zh-CN" sz="1800" dirty="0" smtClean="0"/>
              <a:t>CREATE </a:t>
            </a:r>
            <a:r>
              <a:rPr lang="en-US" altLang="zh-CN" sz="1800" dirty="0"/>
              <a:t>TABLE student</a:t>
            </a:r>
          </a:p>
          <a:p>
            <a:pPr lvl="2">
              <a:buNone/>
            </a:pPr>
            <a:r>
              <a:rPr lang="en-US" altLang="zh-CN" sz="1800" dirty="0"/>
              <a:t>	(SSN	NUMBER	NOT NULL UNIQUE,</a:t>
            </a:r>
          </a:p>
          <a:p>
            <a:pPr lvl="2">
              <a:buNone/>
            </a:pPr>
            <a:r>
              <a:rPr lang="en-US" altLang="zh-CN" sz="1800" dirty="0"/>
              <a:t>	SNAME		CHAR(10) NOT NULL ,</a:t>
            </a:r>
          </a:p>
          <a:p>
            <a:pPr lvl="2">
              <a:buNone/>
            </a:pPr>
            <a:r>
              <a:rPr lang="en-US" altLang="zh-CN" sz="1800" dirty="0"/>
              <a:t>	</a:t>
            </a:r>
            <a:r>
              <a:rPr lang="en-US" altLang="zh-CN" sz="1800" dirty="0" err="1"/>
              <a:t>BirthDate</a:t>
            </a:r>
            <a:r>
              <a:rPr lang="en-US" altLang="zh-CN" sz="1800" dirty="0"/>
              <a:t>	 DATE ,</a:t>
            </a:r>
          </a:p>
          <a:p>
            <a:pPr lvl="2">
              <a:buNone/>
            </a:pPr>
            <a:r>
              <a:rPr lang="en-US" altLang="zh-CN" sz="1800" dirty="0"/>
              <a:t>	DEPTNO NUMBER</a:t>
            </a:r>
            <a:r>
              <a:rPr lang="en-US" altLang="zh-CN" sz="1800" dirty="0" smtClean="0"/>
              <a:t>);</a:t>
            </a:r>
          </a:p>
          <a:p>
            <a:pPr lvl="2"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2400" dirty="0" smtClean="0"/>
              <a:t>CHECK </a:t>
            </a:r>
            <a:r>
              <a:rPr lang="en-US" altLang="zh-CN" sz="2400" dirty="0"/>
              <a:t>constraint </a:t>
            </a:r>
            <a:r>
              <a:rPr lang="zh-CN" altLang="en-US" sz="2400" dirty="0"/>
              <a:t>：</a:t>
            </a:r>
            <a:r>
              <a:rPr lang="zh-CN" altLang="en-US" sz="2400" dirty="0" smtClean="0"/>
              <a:t>限制列的取值</a:t>
            </a:r>
            <a:r>
              <a:rPr lang="zh-CN" altLang="en-US" sz="2400" dirty="0"/>
              <a:t>范围</a:t>
            </a:r>
            <a:endParaRPr lang="en-US" altLang="zh-CN" sz="2400" dirty="0" smtClean="0"/>
          </a:p>
          <a:p>
            <a:pPr>
              <a:buNone/>
            </a:pPr>
            <a:r>
              <a:rPr lang="en-US" altLang="zh-CN" sz="1600" dirty="0" smtClean="0"/>
              <a:t>	</a:t>
            </a:r>
          </a:p>
          <a:p>
            <a:pPr lvl="1">
              <a:buNone/>
            </a:pPr>
            <a:r>
              <a:rPr lang="zh-CN" altLang="en-US" sz="2200" dirty="0" smtClean="0"/>
              <a:t> 	</a:t>
            </a:r>
            <a:r>
              <a:rPr lang="en-US" altLang="zh-CN" sz="2000" dirty="0"/>
              <a:t>CREATE TABLE student</a:t>
            </a:r>
          </a:p>
          <a:p>
            <a:pPr lvl="1">
              <a:buNone/>
            </a:pPr>
            <a:r>
              <a:rPr lang="en-US" altLang="zh-CN" sz="2000" dirty="0"/>
              <a:t>	(</a:t>
            </a:r>
            <a:r>
              <a:rPr lang="en-US" altLang="zh-CN" sz="2000" dirty="0" smtClean="0"/>
              <a:t>SSN NUMBER</a:t>
            </a:r>
            <a:r>
              <a:rPr lang="en-US" altLang="zh-CN" sz="2000" dirty="0"/>
              <a:t>	PRIMARY KEY CHECK (SSN &gt;0),</a:t>
            </a:r>
          </a:p>
          <a:p>
            <a:pPr lvl="1">
              <a:buNone/>
            </a:pPr>
            <a:r>
              <a:rPr lang="en-US" altLang="zh-CN" sz="2000" dirty="0"/>
              <a:t>	SNAME		CHAR(10) NOT NULL ,</a:t>
            </a:r>
          </a:p>
          <a:p>
            <a:pPr lvl="1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BirthDate</a:t>
            </a:r>
            <a:r>
              <a:rPr lang="en-US" altLang="zh-CN" sz="2000" dirty="0"/>
              <a:t> 	DATE ,</a:t>
            </a:r>
          </a:p>
          <a:p>
            <a:pPr lvl="1">
              <a:buNone/>
            </a:pPr>
            <a:r>
              <a:rPr lang="en-US" altLang="zh-CN" sz="2000" dirty="0"/>
              <a:t>	DEPTNO 	NUMBER</a:t>
            </a:r>
            <a:r>
              <a:rPr lang="en-US" altLang="zh-CN" sz="2000" dirty="0" smtClean="0"/>
              <a:t>);</a:t>
            </a:r>
          </a:p>
          <a:p>
            <a:pPr lvl="1">
              <a:buNone/>
            </a:pPr>
            <a:endParaRPr lang="en-US" altLang="zh-CN" sz="2000" dirty="0"/>
          </a:p>
          <a:p>
            <a:pPr>
              <a:buNone/>
            </a:pPr>
            <a:r>
              <a:rPr lang="en-US" altLang="zh-CN" sz="2400" dirty="0"/>
              <a:t>DEFAULT </a:t>
            </a:r>
            <a:r>
              <a:rPr lang="en-US" altLang="zh-CN" sz="2400" dirty="0" smtClean="0"/>
              <a:t>constraint</a:t>
            </a:r>
            <a:r>
              <a:rPr lang="zh-CN" altLang="en-US" sz="2400" dirty="0"/>
              <a:t>：用于将默认值插入列</a:t>
            </a:r>
            <a:r>
              <a:rPr lang="zh-CN" altLang="en-US" sz="2400" dirty="0" smtClean="0"/>
              <a:t>中</a:t>
            </a:r>
            <a:endParaRPr lang="en-US" altLang="zh-CN" sz="2400" dirty="0" smtClean="0"/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CREATE TABLE student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	(SSN	NUMBER	</a:t>
            </a:r>
            <a:r>
              <a:rPr lang="en-US" altLang="zh-CN" dirty="0" smtClean="0"/>
              <a:t>    PRIMARY </a:t>
            </a:r>
            <a:r>
              <a:rPr lang="en-US" altLang="zh-CN" dirty="0"/>
              <a:t>KEY CHECK (</a:t>
            </a:r>
            <a:r>
              <a:rPr lang="en-US" altLang="zh-CN" dirty="0" err="1"/>
              <a:t>sno</a:t>
            </a:r>
            <a:r>
              <a:rPr lang="en-US" altLang="zh-CN" dirty="0"/>
              <a:t> &gt;0),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SNAME CHAR(20</a:t>
            </a:r>
            <a:r>
              <a:rPr lang="en-US" altLang="zh-CN" dirty="0"/>
              <a:t>) </a:t>
            </a:r>
            <a:r>
              <a:rPr lang="en-US" altLang="zh-CN" dirty="0" smtClean="0"/>
              <a:t> NOT </a:t>
            </a:r>
            <a:r>
              <a:rPr lang="en-US" altLang="zh-CN" dirty="0"/>
              <a:t>NULL 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BirthDate</a:t>
            </a:r>
            <a:r>
              <a:rPr lang="en-US" altLang="zh-CN" dirty="0" smtClean="0"/>
              <a:t> DATE </a:t>
            </a:r>
            <a:r>
              <a:rPr lang="en-US" altLang="zh-CN" dirty="0"/>
              <a:t>,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/>
              <a:t>	DEPTNO </a:t>
            </a:r>
            <a:r>
              <a:rPr lang="en-US" altLang="zh-CN" dirty="0" smtClean="0"/>
              <a:t>NUMBER </a:t>
            </a:r>
            <a:r>
              <a:rPr lang="en-US" altLang="zh-CN" dirty="0"/>
              <a:t>DEFAULT 00);</a:t>
            </a:r>
            <a:endParaRPr lang="zh-CN" altLang="en-US" dirty="0"/>
          </a:p>
          <a:p>
            <a:pPr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844290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188913"/>
            <a:ext cx="7391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600" dirty="0" smtClean="0"/>
              <a:t>数据类型</a:t>
            </a:r>
            <a:endParaRPr lang="en-US" altLang="zh-CN" sz="3600" dirty="0" smtClean="0"/>
          </a:p>
        </p:txBody>
      </p:sp>
      <p:graphicFrame>
        <p:nvGraphicFramePr>
          <p:cNvPr id="40963" name="Group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xmlns="" val="855601945"/>
              </p:ext>
            </p:extLst>
          </p:nvPr>
        </p:nvGraphicFramePr>
        <p:xfrm>
          <a:off x="546893" y="1859603"/>
          <a:ext cx="8126413" cy="4998397"/>
        </p:xfrm>
        <a:graphic>
          <a:graphicData uri="http://schemas.openxmlformats.org/drawingml/2006/table">
            <a:tbl>
              <a:tblPr/>
              <a:tblGrid>
                <a:gridCol w="3136900"/>
                <a:gridCol w="4989513"/>
              </a:tblGrid>
              <a:tr h="28803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数据类型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含义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CHAR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,CHARACTER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长度为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的定长字符串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47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VARCHAR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CHARACTERVARYING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最大长度为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的变长字符串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CLOB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字符串大对象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BLOB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二进制大对象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INTEGER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长整数（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SMALLINT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短整数（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BIGINT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大整数（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字节）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NUMERIC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定点数，由</a:t>
                      </a: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位数字（不包括符号、小数点）组成，小数后面有</a:t>
                      </a:r>
                      <a:r>
                        <a:rPr kumimoji="0" lang="en-US" sz="12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DECIMAL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DEC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同</a:t>
                      </a: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NUMERIC</a:t>
                      </a:r>
                      <a:endParaRPr kumimoji="0" lang="zh-CN" alt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REAL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取决于机器精度的单精度浮点数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DOUBLE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取决于机器精度的双精度浮点数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FLOAT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(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可选精度的浮点数，精度至少为</a:t>
                      </a:r>
                      <a:r>
                        <a:rPr kumimoji="0" lang="en-US" sz="1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位数字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BOOLEAN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逻辑布尔量</a:t>
                      </a: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日期，包含年、月、日，格式为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YYYY-MM-DD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时间，包含一日的时、分、秒，格式为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HH:MM:SS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TIMESTAMP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时间戳类型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22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INTERVAL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Times New Roman" pitchFamily="18" charset="0"/>
                        </a:rPr>
                        <a:t>时间间隔类型</a:t>
                      </a:r>
                      <a:endParaRPr kumimoji="0" 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49131" y="1055335"/>
            <a:ext cx="6630341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定义表的属性时需要指明其数据类型及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>
                <a:solidFill>
                  <a:srgbClr val="FF0000"/>
                </a:solidFill>
              </a:rPr>
              <a:t>注：不同的关系数据库管理系统中支持的数据类型不完全相同 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353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模式与表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23950"/>
            <a:ext cx="8229600" cy="485457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每一个基本表都属于某一个模式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一个模式包含多个基本表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定义基本表所属模式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方法一：在表名中明显地给出模式名 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Create table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S-T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.Student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......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;     </a:t>
            </a:r>
            <a:r>
              <a:rPr lang="en-US" altLang="zh-CN" dirty="0" smtClean="0"/>
              <a:t>/*</a:t>
            </a:r>
            <a:r>
              <a:rPr lang="zh-CN" altLang="en-US" dirty="0" smtClean="0"/>
              <a:t>模式名为 </a:t>
            </a:r>
            <a:r>
              <a:rPr lang="en-US" altLang="zh-CN" dirty="0" smtClean="0"/>
              <a:t>S-T*/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Create table 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S-T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Cource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......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Create table 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S-T</a:t>
            </a:r>
            <a:r>
              <a:rPr lang="zh-CN" altLang="en-US" sz="2400" dirty="0" smtClean="0"/>
              <a:t>"</a:t>
            </a:r>
            <a:r>
              <a:rPr lang="en-US" altLang="zh-CN" sz="2400" dirty="0" smtClean="0"/>
              <a:t>.SC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......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;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方法二：在创建模式语句中同时创建表 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方法三：设置所属的模式 </a:t>
            </a:r>
            <a:endParaRPr lang="en-US" altLang="zh-CN" dirty="0" smtClean="0"/>
          </a:p>
          <a:p>
            <a:pPr lvl="2">
              <a:lnSpc>
                <a:spcPct val="150000"/>
              </a:lnSpc>
            </a:pPr>
            <a:r>
              <a:rPr lang="zh-CN" altLang="en-US" dirty="0"/>
              <a:t>创建基本表（其他数据库对象也一样）时，若没有指定模式，系统根据</a:t>
            </a:r>
            <a:r>
              <a:rPr lang="zh-CN" altLang="en-US" dirty="0">
                <a:solidFill>
                  <a:srgbClr val="FF00FF"/>
                </a:solidFill>
              </a:rPr>
              <a:t>搜索路径</a:t>
            </a:r>
            <a:r>
              <a:rPr lang="zh-CN" altLang="en-US" dirty="0"/>
              <a:t>来确定该对象所属的模式 </a:t>
            </a:r>
          </a:p>
          <a:p>
            <a:pPr lvl="1" eaLnBrk="1" hangingPunct="1">
              <a:lnSpc>
                <a:spcPct val="150000"/>
              </a:lnSpc>
            </a:pPr>
            <a:endParaRPr lang="zh-CN" altLang="en-US" dirty="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045868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修改基本表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8785225" cy="3959225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ALTER TABLE &lt;</a:t>
            </a:r>
            <a:r>
              <a:rPr lang="zh-CN" altLang="en-US" sz="2400" dirty="0" smtClean="0">
                <a:solidFill>
                  <a:srgbClr val="FF0000"/>
                </a:solidFill>
              </a:rPr>
              <a:t>表名</a:t>
            </a:r>
            <a:r>
              <a:rPr lang="en-US" altLang="zh-CN" sz="2400" dirty="0" smtClean="0">
                <a:solidFill>
                  <a:srgbClr val="FF0000"/>
                </a:solidFill>
              </a:rPr>
              <a:t>&gt;  _________?</a:t>
            </a:r>
            <a:endParaRPr lang="en-US" altLang="zh-CN" sz="2400" u="sng" dirty="0" smtClean="0">
              <a:solidFill>
                <a:srgbClr val="FF0000"/>
              </a:solidFill>
            </a:endParaRPr>
          </a:p>
          <a:p>
            <a:pPr marL="457200" lvl="3" indent="0">
              <a:lnSpc>
                <a:spcPct val="150000"/>
              </a:lnSpc>
              <a:buClr>
                <a:schemeClr val="hlink"/>
              </a:buClr>
              <a:buFont typeface="Arial" panose="020B0604020202020204" pitchFamily="34" charset="0"/>
              <a:buNone/>
            </a:pPr>
            <a:r>
              <a:rPr lang="en-US" altLang="zh-CN" dirty="0" smtClean="0"/>
              <a:t>[ ADD[COLUMN] &lt;</a:t>
            </a:r>
            <a:r>
              <a:rPr lang="zh-CN" altLang="en-US" dirty="0" smtClean="0"/>
              <a:t>新列名</a:t>
            </a:r>
            <a:r>
              <a:rPr lang="en-US" altLang="zh-CN" dirty="0" smtClean="0"/>
              <a:t>&gt; &lt;</a:t>
            </a:r>
            <a:r>
              <a:rPr lang="zh-CN" altLang="en-US" dirty="0" smtClean="0"/>
              <a:t>数据类型</a:t>
            </a:r>
            <a:r>
              <a:rPr lang="en-US" altLang="zh-CN" dirty="0" smtClean="0"/>
              <a:t>&gt; [ </a:t>
            </a:r>
            <a:r>
              <a:rPr lang="zh-CN" altLang="en-US" dirty="0" smtClean="0"/>
              <a:t>完整性约束 </a:t>
            </a:r>
            <a:r>
              <a:rPr lang="en-US" altLang="zh-CN" dirty="0" smtClean="0"/>
              <a:t>] ]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[ ADD &lt;</a:t>
            </a:r>
            <a:r>
              <a:rPr lang="zh-CN" altLang="en-US" sz="1800" dirty="0" smtClean="0"/>
              <a:t>表级完整性约束</a:t>
            </a:r>
            <a:r>
              <a:rPr lang="en-US" altLang="zh-CN" sz="1400" dirty="0" smtClean="0"/>
              <a:t>&gt;]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[ DROP [ COLUMN ] &lt;</a:t>
            </a:r>
            <a:r>
              <a:rPr lang="zh-CN" altLang="en-US" sz="1800" dirty="0" smtClean="0"/>
              <a:t>列名</a:t>
            </a:r>
            <a:r>
              <a:rPr lang="en-US" altLang="zh-CN" sz="1400" dirty="0" smtClean="0"/>
              <a:t>&gt; [CASCADE| RESTRICT] ]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1800" dirty="0" smtClean="0"/>
              <a:t>[ DROP CONSTRAINT&lt;</a:t>
            </a:r>
            <a:r>
              <a:rPr lang="zh-CN" altLang="en-US" sz="1800" dirty="0" smtClean="0"/>
              <a:t>完整性约束名</a:t>
            </a:r>
            <a:r>
              <a:rPr lang="en-US" altLang="zh-CN" sz="1800" dirty="0" smtClean="0"/>
              <a:t>&gt;[ RESTRICT | CASCADE ]</a:t>
            </a:r>
            <a:r>
              <a:rPr lang="en-US" altLang="zh-CN" sz="2000" dirty="0" smtClean="0"/>
              <a:t> ]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zh-CN" sz="1600" dirty="0"/>
              <a:t>[ALTER COLUMN &lt;</a:t>
            </a:r>
            <a:r>
              <a:rPr lang="zh-CN" altLang="en-US" sz="1600" dirty="0"/>
              <a:t>列名</a:t>
            </a:r>
            <a:r>
              <a:rPr lang="en-US" altLang="zh-CN" sz="1600" dirty="0"/>
              <a:t>&gt;&lt;</a:t>
            </a:r>
            <a:r>
              <a:rPr lang="zh-CN" altLang="en-US" sz="1600" dirty="0"/>
              <a:t>数据类型</a:t>
            </a:r>
            <a:r>
              <a:rPr lang="en-US" altLang="zh-CN" sz="1600" dirty="0"/>
              <a:t>&gt; ] </a:t>
            </a:r>
            <a:r>
              <a:rPr lang="zh-CN" altLang="en-US" sz="1600" dirty="0"/>
              <a:t>;</a:t>
            </a:r>
            <a:endParaRPr lang="en-US" altLang="zh-CN" sz="1600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73149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修改基本表（续）</a:t>
            </a:r>
          </a:p>
        </p:txBody>
      </p:sp>
      <p:sp>
        <p:nvSpPr>
          <p:cNvPr id="47107" name="内容占位符 2"/>
          <p:cNvSpPr>
            <a:spLocks noGrp="1"/>
          </p:cNvSpPr>
          <p:nvPr>
            <p:ph idx="4294967295"/>
          </p:nvPr>
        </p:nvSpPr>
        <p:spPr>
          <a:xfrm>
            <a:off x="457200" y="1054100"/>
            <a:ext cx="8229600" cy="489585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表名</a:t>
            </a:r>
            <a:r>
              <a:rPr lang="en-US" altLang="zh-CN" sz="2400" dirty="0" smtClean="0"/>
              <a:t>&gt;</a:t>
            </a:r>
            <a:r>
              <a:rPr lang="zh-CN" altLang="en-US" sz="2400" dirty="0" smtClean="0"/>
              <a:t>是要修改的基本表</a:t>
            </a:r>
            <a:endParaRPr lang="zh-CN" altLang="en-US" sz="20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00FF"/>
                </a:solidFill>
              </a:rPr>
              <a:t>ADD</a:t>
            </a:r>
            <a:r>
              <a:rPr lang="zh-CN" altLang="en-US" sz="2400" dirty="0" smtClean="0"/>
              <a:t>子句用于增加新列、新的列级完整性约束条件和新的表级完整性约束条件</a:t>
            </a:r>
            <a:endParaRPr lang="zh-CN" altLang="en-US" sz="20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00FF"/>
                </a:solidFill>
              </a:rPr>
              <a:t>DROP COLUMN</a:t>
            </a:r>
            <a:r>
              <a:rPr lang="zh-CN" altLang="en-US" sz="2400" dirty="0" smtClean="0"/>
              <a:t>子句用于删除表中的列</a:t>
            </a:r>
            <a:endParaRPr lang="zh-CN" altLang="en-US" sz="20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如果指定了</a:t>
            </a:r>
            <a:r>
              <a:rPr lang="en-US" altLang="zh-CN" sz="2000" dirty="0" smtClean="0"/>
              <a:t>CASCADE</a:t>
            </a:r>
            <a:r>
              <a:rPr lang="zh-CN" altLang="en-US" sz="2000" dirty="0" smtClean="0"/>
              <a:t>短语，则自动删除引用了该列的其他对象</a:t>
            </a:r>
            <a:endParaRPr lang="zh-CN" altLang="en-US" sz="18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000" dirty="0" smtClean="0"/>
              <a:t>如果指定了</a:t>
            </a:r>
            <a:r>
              <a:rPr lang="en-US" altLang="zh-CN" sz="2000" dirty="0" smtClean="0"/>
              <a:t>RESTRICT</a:t>
            </a:r>
            <a:r>
              <a:rPr lang="zh-CN" altLang="en-US" sz="2000" dirty="0" smtClean="0"/>
              <a:t>短语，则如果该列被其他对象引用，关系数据库管理系统将拒绝删除该列</a:t>
            </a:r>
            <a:endParaRPr lang="zh-CN" altLang="en-US" sz="18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00FF"/>
                </a:solidFill>
              </a:rPr>
              <a:t>DROP CONSTRAINT</a:t>
            </a:r>
            <a:r>
              <a:rPr lang="zh-CN" altLang="en-US" sz="2400" dirty="0" smtClean="0"/>
              <a:t>子句用于删除指定的完整性约束条件</a:t>
            </a:r>
            <a:endParaRPr lang="zh-CN" altLang="en-US" sz="2000" dirty="0" smtClean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 smtClean="0">
                <a:solidFill>
                  <a:srgbClr val="FF00FF"/>
                </a:solidFill>
              </a:rPr>
              <a:t>ALTER COLUMN</a:t>
            </a:r>
            <a:r>
              <a:rPr lang="zh-CN" altLang="en-US" sz="2400" dirty="0" smtClean="0"/>
              <a:t>子句用于修改原有的列定义，包括修改列名和数据类型</a:t>
            </a:r>
            <a:endParaRPr lang="zh-CN" altLang="en-US" sz="2000" dirty="0" smtClean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800" b="0" dirty="0" smtClean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 dirty="0" smtClean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sz="1600" b="0" dirty="0" smtClean="0"/>
          </a:p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35299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修改基本表（续）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8550"/>
            <a:ext cx="8820150" cy="509746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3.8] </a:t>
            </a:r>
            <a:r>
              <a:rPr lang="zh-CN" altLang="en-US" sz="2400" dirty="0" smtClean="0"/>
              <a:t>向</a:t>
            </a:r>
            <a:r>
              <a:rPr lang="en-US" altLang="zh-CN" sz="2400" dirty="0" smtClean="0"/>
              <a:t>Student</a:t>
            </a:r>
            <a:r>
              <a:rPr lang="zh-CN" altLang="en-US" sz="2400" dirty="0" smtClean="0"/>
              <a:t>表增加</a:t>
            </a:r>
            <a:r>
              <a:rPr lang="zh-CN" altLang="en-US" sz="2400" dirty="0" smtClean="0">
                <a:latin typeface="Courier New" panose="02070309020205020404" pitchFamily="49" charset="0"/>
              </a:rPr>
              <a:t>“</a:t>
            </a:r>
            <a:r>
              <a:rPr lang="zh-CN" altLang="en-US" sz="2400" dirty="0" smtClean="0"/>
              <a:t>入学时间</a:t>
            </a:r>
            <a:r>
              <a:rPr lang="zh-CN" altLang="en-US" sz="2400" dirty="0" smtClean="0">
                <a:latin typeface="Courier New" panose="02070309020205020404" pitchFamily="49" charset="0"/>
              </a:rPr>
              <a:t>”</a:t>
            </a:r>
            <a:r>
              <a:rPr lang="zh-CN" altLang="en-US" sz="2400" dirty="0" smtClean="0"/>
              <a:t>列，其数据类型为日期型</a:t>
            </a:r>
            <a:endParaRPr lang="en-US" altLang="zh-CN" sz="2400" dirty="0" smtClean="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     </a:t>
            </a:r>
            <a:r>
              <a:rPr lang="en-US" altLang="zh-CN" dirty="0" smtClean="0">
                <a:solidFill>
                  <a:srgbClr val="FF0000"/>
                </a:solidFill>
              </a:rPr>
              <a:t>ALTER TABLE Student </a:t>
            </a:r>
            <a:r>
              <a:rPr lang="en-US" altLang="zh-CN" u="sng" dirty="0" smtClean="0"/>
              <a:t>ADD </a:t>
            </a:r>
            <a:r>
              <a:rPr lang="en-US" altLang="zh-CN" u="sng" dirty="0" err="1" smtClean="0"/>
              <a:t>S_entrance</a:t>
            </a:r>
            <a:r>
              <a:rPr lang="en-US" altLang="zh-CN" u="sng" dirty="0" smtClean="0"/>
              <a:t> DATE</a:t>
            </a:r>
            <a:r>
              <a:rPr lang="zh-CN" altLang="en-US" dirty="0" smtClean="0"/>
              <a:t>;</a:t>
            </a:r>
            <a:endParaRPr lang="en-US" altLang="zh-CN" dirty="0" smtClean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 smtClean="0"/>
              <a:t>不管基本表中原来是否已有数据，新增加的列一律为空值</a:t>
            </a:r>
            <a:r>
              <a:rPr lang="zh-CN" altLang="en-US" b="0" dirty="0" smtClean="0">
                <a:latin typeface="Courier New" panose="02070309020205020404" pitchFamily="49" charset="0"/>
              </a:rPr>
              <a:t> </a:t>
            </a:r>
            <a:endParaRPr lang="en-US" altLang="zh-CN" b="0" dirty="0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b="0" dirty="0" smtClean="0">
              <a:latin typeface="Courier New" panose="02070309020205020404" pitchFamily="49" charset="0"/>
            </a:endParaRP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3.10]</a:t>
            </a:r>
            <a:r>
              <a:rPr lang="zh-CN" altLang="en-US" sz="2400" dirty="0"/>
              <a:t> 增加课程名称必须取唯一值的约束条件。</a:t>
            </a: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		</a:t>
            </a:r>
            <a:r>
              <a:rPr lang="en-US" altLang="zh-CN" sz="2400" dirty="0">
                <a:solidFill>
                  <a:srgbClr val="FF0000"/>
                </a:solidFill>
              </a:rPr>
              <a:t>ALTER TABLE Course </a:t>
            </a:r>
            <a:r>
              <a:rPr lang="en-US" altLang="zh-CN" sz="2400" u="sng" dirty="0"/>
              <a:t>ADD UNIQUE</a:t>
            </a:r>
            <a:r>
              <a:rPr lang="zh-CN" altLang="en-US" sz="2400" u="sng" dirty="0"/>
              <a:t>(</a:t>
            </a:r>
            <a:r>
              <a:rPr lang="en-US" altLang="zh-CN" sz="2400" u="sng" dirty="0" err="1"/>
              <a:t>Cname</a:t>
            </a:r>
            <a:r>
              <a:rPr lang="zh-CN" altLang="en-US" sz="2400" u="sng" dirty="0"/>
              <a:t>)</a:t>
            </a:r>
            <a:r>
              <a:rPr lang="en-US" altLang="zh-CN" sz="2400" u="sng" dirty="0"/>
              <a:t>; </a:t>
            </a:r>
            <a:endParaRPr lang="en-US" altLang="zh-CN" sz="2400" u="sng" dirty="0" smtClean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b="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1501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修改基本表（续）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098550"/>
            <a:ext cx="8820150" cy="5467007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 </a:t>
            </a:r>
            <a:r>
              <a:rPr lang="zh-CN" altLang="en-US" sz="2400" dirty="0"/>
              <a:t>将年龄的数据类型由字符型（假设原来的数据类型是字符型）改为整数。</a:t>
            </a: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000" dirty="0"/>
              <a:t>    		</a:t>
            </a:r>
            <a:r>
              <a:rPr lang="en-US" altLang="zh-CN" sz="2400" dirty="0">
                <a:solidFill>
                  <a:srgbClr val="FF0000"/>
                </a:solidFill>
              </a:rPr>
              <a:t>ALTER TABLE Student </a:t>
            </a:r>
            <a:r>
              <a:rPr lang="en-US" altLang="zh-CN" sz="2400" u="sng" dirty="0"/>
              <a:t>ALTER COLUMN Sage INT</a:t>
            </a:r>
            <a:r>
              <a:rPr lang="zh-CN" altLang="en-US" sz="2400" u="sng" dirty="0"/>
              <a:t>;</a:t>
            </a:r>
            <a:endParaRPr lang="en-US" altLang="zh-CN" sz="2400" u="sng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      </a:t>
            </a: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MYSQL</a:t>
            </a:r>
            <a:r>
              <a:rPr lang="zh-CN" altLang="en-US" sz="2400" dirty="0" smtClean="0">
                <a:solidFill>
                  <a:srgbClr val="FF0000"/>
                </a:solidFill>
              </a:rPr>
              <a:t>采用格式：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ALTER </a:t>
            </a:r>
            <a:r>
              <a:rPr lang="en-US" altLang="zh-CN" sz="2400" dirty="0">
                <a:solidFill>
                  <a:srgbClr val="FF0000"/>
                </a:solidFill>
              </a:rPr>
              <a:t>TABLE </a:t>
            </a:r>
            <a:r>
              <a:rPr lang="en-US" altLang="zh-CN" sz="2400" dirty="0" err="1" smtClean="0">
                <a:solidFill>
                  <a:srgbClr val="FF0000"/>
                </a:solidFill>
              </a:rPr>
              <a:t>table_name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MODIFY </a:t>
            </a:r>
            <a:r>
              <a:rPr lang="en-US" altLang="zh-CN" sz="2400" dirty="0" err="1">
                <a:solidFill>
                  <a:srgbClr val="FF0000"/>
                </a:solidFill>
              </a:rPr>
              <a:t>column_name</a:t>
            </a:r>
            <a:r>
              <a:rPr lang="en-US" altLang="zh-CN" sz="2400" dirty="0">
                <a:solidFill>
                  <a:srgbClr val="FF0000"/>
                </a:solidFill>
              </a:rPr>
              <a:t> datatype; </a:t>
            </a: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>
                <a:solidFill>
                  <a:srgbClr val="FF0000"/>
                </a:solidFill>
              </a:rPr>
              <a:t> ALTER </a:t>
            </a:r>
            <a:r>
              <a:rPr lang="en-US" altLang="zh-CN" sz="2400" dirty="0">
                <a:solidFill>
                  <a:srgbClr val="FF0000"/>
                </a:solidFill>
              </a:rPr>
              <a:t>TABLE </a:t>
            </a:r>
            <a:r>
              <a:rPr lang="en-US" altLang="zh-CN" sz="2400" dirty="0"/>
              <a:t>Student</a:t>
            </a:r>
            <a:r>
              <a:rPr lang="en-US" altLang="zh-CN" sz="2400" dirty="0" smtClean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MODIFY </a:t>
            </a:r>
            <a:r>
              <a:rPr lang="en-US" altLang="zh-CN" sz="2400" dirty="0"/>
              <a:t>Sage INT</a:t>
            </a:r>
            <a:r>
              <a:rPr lang="en-US" altLang="zh-CN" sz="2400" dirty="0" smtClean="0">
                <a:solidFill>
                  <a:srgbClr val="FF0000"/>
                </a:solidFill>
              </a:rPr>
              <a:t>;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zh-CN" altLang="en-US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 从学生表格删除性别列</a:t>
            </a:r>
            <a:endParaRPr lang="en-US" altLang="zh-CN" sz="2400" dirty="0" smtClean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400" dirty="0" smtClean="0"/>
              <a:t>ALTER </a:t>
            </a:r>
            <a:r>
              <a:rPr lang="en-US" altLang="zh-CN" sz="2400" dirty="0"/>
              <a:t>TABLE Student</a:t>
            </a:r>
            <a:r>
              <a:rPr lang="en-US" altLang="zh-CN" sz="2400" dirty="0" smtClean="0"/>
              <a:t> </a:t>
            </a:r>
            <a:r>
              <a:rPr lang="en-US" altLang="zh-CN" sz="2400" dirty="0"/>
              <a:t>DROP </a:t>
            </a:r>
            <a:r>
              <a:rPr lang="en-US" altLang="zh-CN" sz="2400" b="1" dirty="0" err="1" smtClean="0"/>
              <a:t>Ssex</a:t>
            </a:r>
            <a:r>
              <a:rPr lang="en-US" altLang="zh-CN" sz="2400" dirty="0" smtClean="0"/>
              <a:t>; </a:t>
            </a:r>
            <a:endParaRPr lang="en-US" altLang="zh-CN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>
              <a:lnSpc>
                <a:spcPct val="140000"/>
              </a:lnSpc>
              <a:spcBef>
                <a:spcPct val="0"/>
              </a:spcBef>
              <a:buNone/>
            </a:pPr>
            <a:endParaRPr lang="en-US" altLang="zh-CN" sz="2400" dirty="0"/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b="0" dirty="0" smtClean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3530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删除基本表 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534400" cy="512762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dirty="0" smtClean="0"/>
              <a:t>DROP TABLE &lt;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&gt;</a:t>
            </a:r>
            <a:r>
              <a:rPr lang="zh-CN" altLang="en-US" dirty="0" smtClean="0"/>
              <a:t>［</a:t>
            </a:r>
            <a:r>
              <a:rPr lang="en-US" altLang="zh-CN" dirty="0" smtClean="0"/>
              <a:t>RESTRICT| CASCADE</a:t>
            </a:r>
            <a:r>
              <a:rPr lang="zh-CN" altLang="en-US" dirty="0" smtClean="0"/>
              <a:t>］</a:t>
            </a:r>
            <a:r>
              <a:rPr lang="en-US" altLang="zh-CN" dirty="0" smtClean="0"/>
              <a:t>;</a:t>
            </a:r>
            <a:endParaRPr lang="zh-CN" altLang="en-US" sz="2400" dirty="0" smtClean="0"/>
          </a:p>
          <a:p>
            <a:pPr eaLnBrk="1" hangingPunct="1">
              <a:lnSpc>
                <a:spcPct val="120000"/>
              </a:lnSpc>
            </a:pPr>
            <a:r>
              <a:rPr lang="en-US" altLang="zh-CN" dirty="0" smtClean="0"/>
              <a:t>RESTRICT</a:t>
            </a:r>
            <a:r>
              <a:rPr lang="zh-CN" altLang="en-US" dirty="0" smtClean="0"/>
              <a:t>：删除表是有限制的</a:t>
            </a:r>
            <a:r>
              <a:rPr lang="zh-CN" altLang="en-US" sz="2400" dirty="0" smtClean="0"/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欲删除的基本表不能被其他表的约束所引用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如果存在依赖该表的对象，则此表不能被删除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 smtClean="0"/>
              <a:t>CASCADE</a:t>
            </a:r>
            <a:r>
              <a:rPr lang="zh-CN" altLang="en-US" dirty="0" smtClean="0"/>
              <a:t>：删除该表没有限制</a:t>
            </a:r>
            <a:r>
              <a:rPr lang="zh-CN" altLang="en-US" sz="2400" dirty="0" smtClean="0"/>
              <a:t>。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在删除基本表的同时，相关的依赖对象一起删除</a:t>
            </a:r>
            <a:endParaRPr lang="en-US" altLang="zh-CN" dirty="0" smtClean="0"/>
          </a:p>
          <a:p>
            <a:pPr algn="just">
              <a:buNone/>
            </a:pPr>
            <a:r>
              <a:rPr lang="en-US" altLang="zh-CN" sz="2400" dirty="0"/>
              <a:t> </a:t>
            </a:r>
            <a:endParaRPr lang="en-US" altLang="zh-CN" sz="2400" dirty="0" smtClean="0"/>
          </a:p>
          <a:p>
            <a:pPr algn="just"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3.11]  </a:t>
            </a:r>
            <a:r>
              <a:rPr lang="zh-CN" altLang="en-US" sz="2400" dirty="0"/>
              <a:t>删除</a:t>
            </a:r>
            <a:r>
              <a:rPr lang="en-US" altLang="zh-CN" sz="2400" dirty="0"/>
              <a:t>Student</a:t>
            </a:r>
            <a:r>
              <a:rPr lang="zh-CN" altLang="en-US" sz="2400" dirty="0"/>
              <a:t>表</a:t>
            </a:r>
          </a:p>
          <a:p>
            <a:pPr lvl="1">
              <a:lnSpc>
                <a:spcPct val="160000"/>
              </a:lnSpc>
              <a:buNone/>
            </a:pPr>
            <a:r>
              <a:rPr lang="zh-CN" altLang="en-US" dirty="0"/>
              <a:t>     </a:t>
            </a:r>
            <a:r>
              <a:rPr lang="en-US" altLang="zh-CN" dirty="0"/>
              <a:t>DROP TABLE  Student  CASCADE;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基本表定义被删除，数据被删除</a:t>
            </a:r>
          </a:p>
          <a:p>
            <a:pPr lvl="1">
              <a:lnSpc>
                <a:spcPct val="160000"/>
              </a:lnSpc>
            </a:pPr>
            <a:r>
              <a:rPr lang="zh-CN" altLang="en-US" dirty="0"/>
              <a:t>表上建立的索引、视图、触发器等一般也将被删除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7219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5. </a:t>
            </a:r>
            <a:r>
              <a:rPr lang="zh-CN" altLang="en-US" sz="3600" dirty="0" smtClean="0"/>
              <a:t>索引的建立与删除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70631"/>
            <a:ext cx="8229600" cy="4927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 smtClean="0"/>
              <a:t>建立索引的目的：加快查询速度</a:t>
            </a:r>
            <a:endParaRPr lang="zh-CN" altLang="en-US" sz="3200" dirty="0" smtClean="0"/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关系数据库管理系统中常见索引：</a:t>
            </a:r>
            <a:endParaRPr lang="zh-CN" altLang="en-US" sz="3200" dirty="0" smtClean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顺序文件上的索引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/>
              <a:t>B+</a:t>
            </a:r>
            <a:r>
              <a:rPr lang="zh-CN" altLang="en-US" dirty="0" smtClean="0"/>
              <a:t>树索引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散列（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）索引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 smtClean="0"/>
              <a:t>位图索引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 smtClean="0"/>
              <a:t>特点：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/>
              <a:t>B+</a:t>
            </a:r>
            <a:r>
              <a:rPr lang="zh-CN" altLang="en-US" dirty="0" smtClean="0"/>
              <a:t>树索引具有动态平衡的优点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 smtClean="0"/>
              <a:t>HASH</a:t>
            </a:r>
            <a:r>
              <a:rPr lang="zh-CN" altLang="en-US" dirty="0" smtClean="0"/>
              <a:t>索引具有查找速度快的特点</a:t>
            </a:r>
          </a:p>
        </p:txBody>
      </p:sp>
    </p:spTree>
    <p:extLst>
      <p:ext uri="{BB962C8B-B14F-4D97-AF65-F5344CB8AC3E}">
        <p14:creationId xmlns:p14="http://schemas.microsoft.com/office/powerpoint/2010/main" xmlns="" val="404008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建立索引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2413" y="1100138"/>
            <a:ext cx="8712200" cy="5354637"/>
          </a:xfrm>
        </p:spPr>
        <p:txBody>
          <a:bodyPr/>
          <a:lstStyle/>
          <a:p>
            <a:pPr algn="just" eaLnBrk="1" hangingPunct="1"/>
            <a:r>
              <a:rPr lang="zh-CN" altLang="en-US" dirty="0" smtClean="0"/>
              <a:t>语句格式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/>
              <a:t>CREATE </a:t>
            </a:r>
            <a:r>
              <a:rPr lang="en-US" altLang="zh-CN" dirty="0" smtClean="0">
                <a:solidFill>
                  <a:srgbClr val="FF00FF"/>
                </a:solidFill>
              </a:rPr>
              <a:t>[UNIQUE] [CLUSTER]</a:t>
            </a:r>
            <a:r>
              <a:rPr lang="en-US" altLang="zh-CN" dirty="0" smtClean="0"/>
              <a:t> INDEX &lt;</a:t>
            </a:r>
            <a:r>
              <a:rPr lang="zh-CN" altLang="en-US" dirty="0" smtClean="0"/>
              <a:t>索引名</a:t>
            </a:r>
            <a:r>
              <a:rPr lang="en-US" altLang="zh-CN" dirty="0" smtClean="0"/>
              <a:t>&gt; 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ON</a:t>
            </a:r>
            <a:r>
              <a:rPr lang="en-US" altLang="zh-CN" dirty="0" smtClean="0"/>
              <a:t> &lt;</a:t>
            </a:r>
            <a:r>
              <a:rPr lang="zh-CN" altLang="en-US" dirty="0" smtClean="0"/>
              <a:t>表名</a:t>
            </a:r>
            <a:r>
              <a:rPr lang="en-US" altLang="zh-CN" dirty="0" smtClean="0"/>
              <a:t>&gt;(&lt;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&gt;[&lt;</a:t>
            </a:r>
            <a:r>
              <a:rPr lang="zh-CN" altLang="en-US" dirty="0" smtClean="0"/>
              <a:t>次序</a:t>
            </a:r>
            <a:r>
              <a:rPr lang="en-US" altLang="zh-CN" dirty="0" smtClean="0"/>
              <a:t>&gt;][,&lt;</a:t>
            </a:r>
            <a:r>
              <a:rPr lang="zh-CN" altLang="en-US" dirty="0" smtClean="0"/>
              <a:t>列名</a:t>
            </a:r>
            <a:r>
              <a:rPr lang="en-US" altLang="zh-CN" dirty="0" smtClean="0"/>
              <a:t>&gt;[&lt;</a:t>
            </a:r>
            <a:r>
              <a:rPr lang="zh-CN" altLang="en-US" dirty="0" smtClean="0"/>
              <a:t>次序</a:t>
            </a:r>
            <a:r>
              <a:rPr lang="en-US" altLang="zh-CN" dirty="0" smtClean="0"/>
              <a:t>&gt;] ]</a:t>
            </a:r>
            <a:r>
              <a:rPr lang="en-US" altLang="zh-CN" dirty="0" smtClean="0">
                <a:latin typeface="Courier New" panose="02070309020205020404" pitchFamily="49" charset="0"/>
              </a:rPr>
              <a:t>…)</a:t>
            </a:r>
            <a:r>
              <a:rPr lang="en-US" altLang="zh-CN" dirty="0" smtClean="0"/>
              <a:t>;</a:t>
            </a:r>
          </a:p>
          <a:p>
            <a:pPr lvl="1" algn="just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lvl="1" algn="just">
              <a:buClr>
                <a:schemeClr val="tx1"/>
              </a:buClr>
            </a:pPr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表名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>
                <a:solidFill>
                  <a:srgbClr val="FF00FF"/>
                </a:solidFill>
              </a:rPr>
              <a:t>：</a:t>
            </a:r>
            <a:r>
              <a:rPr lang="zh-CN" altLang="en-US" dirty="0" smtClean="0"/>
              <a:t>要建索引的基本表的名字</a:t>
            </a:r>
          </a:p>
          <a:p>
            <a:pPr lvl="1" algn="just"/>
            <a:r>
              <a:rPr lang="zh-CN" altLang="en-US" dirty="0" smtClean="0"/>
              <a:t>索引：可以建立在该表的一</a:t>
            </a:r>
            <a:r>
              <a:rPr lang="zh-CN" altLang="en-US" dirty="0" smtClean="0">
                <a:solidFill>
                  <a:srgbClr val="FF00FF"/>
                </a:solidFill>
              </a:rPr>
              <a:t>列</a:t>
            </a:r>
            <a:r>
              <a:rPr lang="zh-CN" altLang="en-US" dirty="0" smtClean="0"/>
              <a:t>或多列上，各列名之间用逗号分隔</a:t>
            </a:r>
          </a:p>
          <a:p>
            <a:pPr lvl="1" algn="just">
              <a:buClr>
                <a:schemeClr val="tx1"/>
              </a:buClr>
            </a:pPr>
            <a:r>
              <a:rPr lang="en-US" altLang="zh-CN" dirty="0" smtClean="0">
                <a:solidFill>
                  <a:srgbClr val="FF00FF"/>
                </a:solidFill>
              </a:rPr>
              <a:t>&lt;</a:t>
            </a:r>
            <a:r>
              <a:rPr lang="zh-CN" altLang="en-US" dirty="0" smtClean="0">
                <a:solidFill>
                  <a:srgbClr val="FF00FF"/>
                </a:solidFill>
              </a:rPr>
              <a:t>次序</a:t>
            </a:r>
            <a:r>
              <a:rPr lang="en-US" altLang="zh-CN" dirty="0" smtClean="0">
                <a:solidFill>
                  <a:srgbClr val="FF00FF"/>
                </a:solidFill>
              </a:rPr>
              <a:t>&gt;</a:t>
            </a:r>
            <a:r>
              <a:rPr lang="zh-CN" altLang="en-US" dirty="0" smtClean="0">
                <a:solidFill>
                  <a:srgbClr val="FF00FF"/>
                </a:solidFill>
              </a:rPr>
              <a:t>：</a:t>
            </a:r>
            <a:r>
              <a:rPr lang="zh-CN" altLang="en-US" dirty="0" smtClean="0"/>
              <a:t>指定索引值的排列次序，升序：</a:t>
            </a:r>
            <a:r>
              <a:rPr lang="en-US" altLang="zh-CN" dirty="0" smtClean="0"/>
              <a:t>ASC</a:t>
            </a:r>
            <a:r>
              <a:rPr lang="zh-CN" altLang="en-US" dirty="0" smtClean="0"/>
              <a:t>，降序：</a:t>
            </a:r>
            <a:r>
              <a:rPr lang="en-US" altLang="zh-CN" dirty="0" smtClean="0"/>
              <a:t>DESC</a:t>
            </a:r>
            <a:r>
              <a:rPr lang="zh-CN" altLang="en-US" dirty="0" smtClean="0"/>
              <a:t>。缺省值：</a:t>
            </a:r>
            <a:r>
              <a:rPr lang="en-US" altLang="zh-CN" dirty="0" smtClean="0"/>
              <a:t>ASC</a:t>
            </a:r>
          </a:p>
          <a:p>
            <a:pPr lvl="1" algn="just">
              <a:buClr>
                <a:schemeClr val="tx1"/>
              </a:buClr>
            </a:pPr>
            <a:r>
              <a:rPr lang="en-US" altLang="zh-CN" dirty="0" smtClean="0">
                <a:solidFill>
                  <a:srgbClr val="FF00FF"/>
                </a:solidFill>
              </a:rPr>
              <a:t>UNIQUE</a:t>
            </a:r>
            <a:r>
              <a:rPr lang="zh-CN" altLang="en-US" dirty="0" smtClean="0">
                <a:solidFill>
                  <a:srgbClr val="FF00FF"/>
                </a:solidFill>
              </a:rPr>
              <a:t>：</a:t>
            </a:r>
            <a:r>
              <a:rPr lang="zh-CN" altLang="en-US" dirty="0" smtClean="0"/>
              <a:t>此索引的每一个索引值只对应唯一的数据记录</a:t>
            </a:r>
          </a:p>
          <a:p>
            <a:pPr lvl="1">
              <a:buClr>
                <a:schemeClr val="tx1"/>
              </a:buClr>
            </a:pPr>
            <a:r>
              <a:rPr lang="en-US" altLang="zh-CN" dirty="0" smtClean="0">
                <a:solidFill>
                  <a:srgbClr val="FF00FF"/>
                </a:solidFill>
              </a:rPr>
              <a:t>CLUSTER</a:t>
            </a:r>
            <a:r>
              <a:rPr lang="zh-CN" altLang="en-US" dirty="0" smtClean="0">
                <a:solidFill>
                  <a:srgbClr val="FF00FF"/>
                </a:solidFill>
              </a:rPr>
              <a:t>：</a:t>
            </a:r>
            <a:r>
              <a:rPr lang="zh-CN" altLang="en-US" dirty="0" smtClean="0"/>
              <a:t>表示要建立的索引是聚簇索引</a:t>
            </a:r>
          </a:p>
        </p:txBody>
      </p:sp>
    </p:spTree>
    <p:extLst>
      <p:ext uri="{BB962C8B-B14F-4D97-AF65-F5344CB8AC3E}">
        <p14:creationId xmlns:p14="http://schemas.microsoft.com/office/powerpoint/2010/main" xmlns="" val="39998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1</a:t>
            </a:r>
            <a:r>
              <a:rPr lang="en-US" altLang="zh-CN" sz="3600" dirty="0"/>
              <a:t>.</a:t>
            </a:r>
            <a:r>
              <a:rPr lang="en-US" altLang="zh-CN" sz="3600" dirty="0" smtClean="0"/>
              <a:t> SQL</a:t>
            </a:r>
            <a:r>
              <a:rPr lang="zh-CN" altLang="en-US" sz="3600" dirty="0" smtClean="0"/>
              <a:t>基本介绍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1" y="1412875"/>
            <a:ext cx="7871254" cy="44958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8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（</a:t>
            </a:r>
            <a:r>
              <a:rPr lang="en-US" altLang="zh-CN" dirty="0" smtClean="0"/>
              <a:t>Structured Query Language</a:t>
            </a:r>
            <a:r>
              <a:rPr lang="zh-CN" altLang="en-US" dirty="0" smtClean="0"/>
              <a:t>）</a:t>
            </a:r>
          </a:p>
          <a:p>
            <a:pPr eaLnBrk="1" hangingPunct="1">
              <a:lnSpc>
                <a:spcPct val="18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    结构化查询语言，是关系数据库的标准语言</a:t>
            </a:r>
          </a:p>
          <a:p>
            <a:pPr eaLnBrk="1" hangingPunct="1">
              <a:lnSpc>
                <a:spcPct val="18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是一个通用的、功能极强的关系数据库语言</a:t>
            </a:r>
            <a:endParaRPr lang="en-US" altLang="zh-CN" dirty="0" smtClean="0"/>
          </a:p>
          <a:p>
            <a:pPr lvl="1">
              <a:lnSpc>
                <a:spcPct val="180000"/>
              </a:lnSpc>
            </a:pPr>
            <a:r>
              <a:rPr lang="zh-CN" altLang="en-US" dirty="0"/>
              <a:t>集数据定义语言（</a:t>
            </a:r>
            <a:r>
              <a:rPr lang="en-US" altLang="zh-CN" dirty="0"/>
              <a:t>DDL</a:t>
            </a:r>
            <a:r>
              <a:rPr lang="zh-CN" altLang="en-US" dirty="0"/>
              <a:t>），数据操纵语言（</a:t>
            </a:r>
            <a:r>
              <a:rPr lang="en-US" altLang="zh-CN" dirty="0"/>
              <a:t>DML</a:t>
            </a:r>
            <a:r>
              <a:rPr lang="zh-CN" altLang="en-US" dirty="0"/>
              <a:t>），数据控制语言（</a:t>
            </a:r>
            <a:r>
              <a:rPr lang="en-US" altLang="zh-CN" dirty="0"/>
              <a:t>DCL</a:t>
            </a:r>
            <a:r>
              <a:rPr lang="zh-CN" altLang="en-US" dirty="0"/>
              <a:t>）功能于一体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可以独立完成数据库生命周期中的全部活动：</a:t>
            </a: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定义和修改、删除关系模式，定义和删除视图，插入数据，建立数据库;</a:t>
            </a: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对数据库中的数据进行查询和更新;</a:t>
            </a: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 数据库重构和维护</a:t>
            </a:r>
          </a:p>
          <a:p>
            <a:pPr lvl="2">
              <a:buSzPct val="87000"/>
              <a:buFont typeface="Wingdings" panose="05000000000000000000" pitchFamily="2" charset="2"/>
              <a:buChar char="l"/>
            </a:pPr>
            <a:r>
              <a:rPr lang="zh-CN" altLang="en-US" sz="2200" dirty="0"/>
              <a:t>数据库安全性、完整性控制，以及事务</a:t>
            </a:r>
            <a:r>
              <a:rPr lang="zh-CN" altLang="en-US" sz="2200" dirty="0" smtClean="0"/>
              <a:t>控制</a:t>
            </a:r>
            <a:endParaRPr lang="en-US" altLang="zh-CN" sz="2200" dirty="0" smtClean="0"/>
          </a:p>
          <a:p>
            <a:pPr lvl="1">
              <a:buSzPct val="87000"/>
            </a:pPr>
            <a:r>
              <a:rPr lang="zh-CN" altLang="en-US" dirty="0" smtClean="0"/>
              <a:t> 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能够嵌入到高级语言（例如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）程序中，供程序员设计程序时使用</a:t>
            </a:r>
          </a:p>
          <a:p>
            <a:pPr lvl="1">
              <a:lnSpc>
                <a:spcPct val="180000"/>
              </a:lnSpc>
            </a:pPr>
            <a:endParaRPr lang="zh-CN" altLang="en-US" dirty="0"/>
          </a:p>
          <a:p>
            <a:pPr eaLnBrk="1" hangingPunct="1">
              <a:lnSpc>
                <a:spcPct val="18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29783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15975" y="-33338"/>
            <a:ext cx="8229600" cy="1131888"/>
          </a:xfrm>
        </p:spPr>
        <p:txBody>
          <a:bodyPr/>
          <a:lstStyle/>
          <a:p>
            <a:pPr eaLnBrk="1" hangingPunct="1"/>
            <a:r>
              <a:rPr lang="zh-CN" altLang="en-US" sz="3600" smtClean="0"/>
              <a:t>建立索引（续）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60457"/>
            <a:ext cx="8937625" cy="5095875"/>
          </a:xfrm>
        </p:spPr>
        <p:txBody>
          <a:bodyPr/>
          <a:lstStyle/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3.13]</a:t>
            </a:r>
            <a:r>
              <a:rPr lang="zh-CN" altLang="en-US" dirty="0" smtClean="0"/>
              <a:t> 为学生</a:t>
            </a:r>
            <a:r>
              <a:rPr lang="en-US" altLang="zh-CN" dirty="0" smtClean="0"/>
              <a:t>-</a:t>
            </a:r>
            <a:r>
              <a:rPr lang="zh-CN" altLang="en-US" dirty="0" smtClean="0"/>
              <a:t>课程数据库中的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SC</a:t>
            </a:r>
            <a:r>
              <a:rPr lang="zh-CN" altLang="en-US" dirty="0" smtClean="0"/>
              <a:t>三个表建立索引。</a:t>
            </a:r>
            <a:r>
              <a:rPr lang="en-US" altLang="zh-CN" dirty="0" smtClean="0"/>
              <a:t>Student</a:t>
            </a:r>
            <a:r>
              <a:rPr lang="zh-CN" altLang="en-US" dirty="0" smtClean="0"/>
              <a:t>表按学号升序建唯一索引，</a:t>
            </a:r>
            <a:r>
              <a:rPr lang="en-US" altLang="zh-CN" dirty="0" smtClean="0"/>
              <a:t>Course</a:t>
            </a:r>
            <a:r>
              <a:rPr lang="zh-CN" altLang="en-US" dirty="0" smtClean="0"/>
              <a:t>表按课程号升序建唯一索引，</a:t>
            </a:r>
            <a:r>
              <a:rPr lang="en-US" altLang="zh-CN" dirty="0" smtClean="0"/>
              <a:t>SC</a:t>
            </a:r>
            <a:r>
              <a:rPr lang="zh-CN" altLang="en-US" dirty="0" smtClean="0"/>
              <a:t>表按学号升序和课程号降序建唯一索引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  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</a:t>
            </a:r>
            <a:r>
              <a:rPr lang="en-US" altLang="zh-CN" sz="2200" dirty="0" smtClean="0"/>
              <a:t>CREATE UNIQUE INDEX  </a:t>
            </a:r>
            <a:r>
              <a:rPr lang="en-US" altLang="zh-CN" sz="2200" dirty="0" err="1" smtClean="0"/>
              <a:t>Stusno</a:t>
            </a:r>
            <a:r>
              <a:rPr lang="en-US" altLang="zh-CN" sz="2200" dirty="0" smtClean="0"/>
              <a:t> ON Student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zh-CN" altLang="en-US" sz="2200" dirty="0" smtClean="0"/>
              <a:t>);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</a:t>
            </a:r>
            <a:r>
              <a:rPr lang="en-US" altLang="zh-CN" sz="2200" dirty="0" smtClean="0"/>
              <a:t>CREATE UNIQUE INDEX  </a:t>
            </a:r>
            <a:r>
              <a:rPr lang="en-US" altLang="zh-CN" sz="2200" dirty="0" err="1" smtClean="0"/>
              <a:t>Coucno</a:t>
            </a:r>
            <a:r>
              <a:rPr lang="en-US" altLang="zh-CN" sz="2200" dirty="0" smtClean="0"/>
              <a:t> ON Course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Cno</a:t>
            </a:r>
            <a:r>
              <a:rPr lang="zh-CN" altLang="en-US" sz="2200" dirty="0" smtClean="0"/>
              <a:t>);</a:t>
            </a:r>
          </a:p>
          <a:p>
            <a:pPr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200" dirty="0" smtClean="0"/>
              <a:t>   </a:t>
            </a:r>
            <a:r>
              <a:rPr lang="en-US" altLang="zh-CN" sz="2200" dirty="0" smtClean="0"/>
              <a:t>CREATE UNIQUE INDEX  </a:t>
            </a:r>
            <a:r>
              <a:rPr lang="en-US" altLang="zh-CN" sz="2200" dirty="0" err="1" smtClean="0"/>
              <a:t>SCno</a:t>
            </a:r>
            <a:r>
              <a:rPr lang="en-US" altLang="zh-CN" sz="2200" dirty="0" smtClean="0"/>
              <a:t> ON SC</a:t>
            </a:r>
            <a:r>
              <a:rPr lang="zh-CN" altLang="en-US" sz="2200" dirty="0" smtClean="0"/>
              <a:t>(</a:t>
            </a:r>
            <a:r>
              <a:rPr lang="en-US" altLang="zh-CN" sz="2200" dirty="0" err="1" smtClean="0"/>
              <a:t>Sno</a:t>
            </a:r>
            <a:r>
              <a:rPr lang="en-US" altLang="zh-CN" sz="2200" dirty="0" smtClean="0"/>
              <a:t> ASC</a:t>
            </a:r>
            <a:r>
              <a:rPr lang="zh-CN" altLang="en-US" sz="2200" dirty="0" smtClean="0"/>
              <a:t>,</a:t>
            </a:r>
            <a:r>
              <a:rPr lang="en-US" altLang="zh-CN" sz="2200" dirty="0" err="1" smtClean="0"/>
              <a:t>Cno</a:t>
            </a:r>
            <a:r>
              <a:rPr lang="en-US" altLang="zh-CN" sz="2200" dirty="0" smtClean="0"/>
              <a:t> DESC</a:t>
            </a:r>
            <a:r>
              <a:rPr lang="zh-CN" altLang="en-US" sz="2200" dirty="0" smtClean="0"/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000" dirty="0" smtClean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18702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修改和删除索引</a:t>
            </a:r>
          </a:p>
        </p:txBody>
      </p:sp>
      <p:sp>
        <p:nvSpPr>
          <p:cNvPr id="60419" name="内容占位符 2"/>
          <p:cNvSpPr>
            <a:spLocks noGrp="1"/>
          </p:cNvSpPr>
          <p:nvPr>
            <p:ph idx="4294967295"/>
          </p:nvPr>
        </p:nvSpPr>
        <p:spPr>
          <a:xfrm>
            <a:off x="723900" y="1465993"/>
            <a:ext cx="7886700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dirty="0" smtClean="0">
                <a:solidFill>
                  <a:srgbClr val="FF00FF"/>
                </a:solidFill>
              </a:rPr>
              <a:t>ALTER </a:t>
            </a:r>
            <a:r>
              <a:rPr lang="en-US" altLang="zh-CN" dirty="0" smtClean="0"/>
              <a:t>INDEX &lt;</a:t>
            </a:r>
            <a:r>
              <a:rPr lang="zh-CN" altLang="en-US" dirty="0" smtClean="0"/>
              <a:t>旧索引名</a:t>
            </a:r>
            <a:r>
              <a:rPr lang="en-US" altLang="zh-CN" dirty="0" smtClean="0"/>
              <a:t>&gt; RENAME TO &lt;</a:t>
            </a:r>
            <a:r>
              <a:rPr lang="zh-CN" altLang="en-US" dirty="0" smtClean="0"/>
              <a:t>新索引名</a:t>
            </a:r>
            <a:r>
              <a:rPr lang="en-US" altLang="zh-CN" dirty="0" smtClean="0"/>
              <a:t>&gt;</a:t>
            </a:r>
          </a:p>
          <a:p>
            <a:pPr eaLnBrk="1" hangingPunct="1"/>
            <a:endParaRPr lang="zh-CN" altLang="en-US" dirty="0" smtClean="0"/>
          </a:p>
          <a:p>
            <a:pPr lvl="1"/>
            <a:r>
              <a:rPr lang="en-US" altLang="zh-CN" dirty="0" smtClean="0"/>
              <a:t>[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3.14] </a:t>
            </a:r>
            <a:r>
              <a:rPr lang="zh-CN" altLang="en-US" dirty="0" smtClean="0"/>
              <a:t>将</a:t>
            </a:r>
            <a:r>
              <a:rPr lang="en-US" altLang="zh-CN" dirty="0" smtClean="0"/>
              <a:t>SC</a:t>
            </a:r>
            <a:r>
              <a:rPr lang="zh-CN" altLang="en-US" dirty="0" smtClean="0"/>
              <a:t>表的</a:t>
            </a:r>
            <a:r>
              <a:rPr lang="en-US" altLang="zh-CN" dirty="0" err="1" smtClean="0"/>
              <a:t>SCno</a:t>
            </a:r>
            <a:r>
              <a:rPr lang="zh-CN" altLang="en-US" dirty="0" smtClean="0"/>
              <a:t>索引名改为</a:t>
            </a:r>
            <a:r>
              <a:rPr lang="en-US" altLang="zh-CN" dirty="0" err="1" smtClean="0"/>
              <a:t>SCSno</a:t>
            </a:r>
            <a:endParaRPr lang="zh-CN" altLang="en-US" dirty="0" smtClean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smtClean="0"/>
              <a:t>	ALTER INDEX </a:t>
            </a:r>
            <a:r>
              <a:rPr lang="en-US" altLang="zh-CN" dirty="0" err="1" smtClean="0"/>
              <a:t>SCno</a:t>
            </a:r>
            <a:r>
              <a:rPr lang="en-US" altLang="zh-CN" dirty="0" smtClean="0"/>
              <a:t> RENAME TO </a:t>
            </a:r>
            <a:r>
              <a:rPr lang="en-US" altLang="zh-CN" dirty="0" err="1" smtClean="0"/>
              <a:t>SCSno</a:t>
            </a:r>
            <a:r>
              <a:rPr lang="en-US" altLang="zh-CN" dirty="0" smtClean="0"/>
              <a:t>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 smtClean="0"/>
          </a:p>
          <a:p>
            <a:pPr algn="just"/>
            <a:r>
              <a:rPr lang="en-US" altLang="zh-CN" dirty="0">
                <a:solidFill>
                  <a:srgbClr val="FF00FF"/>
                </a:solidFill>
              </a:rPr>
              <a:t>DROP</a:t>
            </a:r>
            <a:r>
              <a:rPr lang="en-US" altLang="zh-CN" dirty="0"/>
              <a:t> INDEX &lt;</a:t>
            </a:r>
            <a:r>
              <a:rPr lang="zh-CN" altLang="en-US" dirty="0"/>
              <a:t>索引名</a:t>
            </a:r>
            <a:r>
              <a:rPr lang="en-US" altLang="zh-CN" dirty="0"/>
              <a:t>&gt;</a:t>
            </a:r>
            <a:r>
              <a:rPr lang="zh-CN" altLang="en-US" dirty="0"/>
              <a:t>;</a:t>
            </a:r>
          </a:p>
          <a:p>
            <a:pPr lvl="1">
              <a:buNone/>
            </a:pPr>
            <a:r>
              <a:rPr lang="zh-CN" altLang="en-US" dirty="0"/>
              <a:t>删除索引时，系统会从数据字典中删去有关该索引的</a:t>
            </a:r>
          </a:p>
          <a:p>
            <a:pPr lvl="1">
              <a:buNone/>
            </a:pPr>
            <a:r>
              <a:rPr lang="zh-CN" altLang="en-US" dirty="0"/>
              <a:t>描述。</a:t>
            </a:r>
          </a:p>
          <a:p>
            <a:pPr lvl="1">
              <a:lnSpc>
                <a:spcPct val="170000"/>
              </a:lnSpc>
              <a:buNone/>
            </a:pPr>
            <a:r>
              <a:rPr lang="en-US" altLang="zh-CN" dirty="0"/>
              <a:t>[</a:t>
            </a:r>
            <a:r>
              <a:rPr lang="zh-CN" altLang="en-US" dirty="0"/>
              <a:t>例</a:t>
            </a:r>
            <a:r>
              <a:rPr lang="en-US" altLang="zh-CN" dirty="0"/>
              <a:t>3.15]  </a:t>
            </a:r>
            <a:r>
              <a:rPr lang="zh-CN" altLang="en-US" dirty="0"/>
              <a:t>删除</a:t>
            </a:r>
            <a:r>
              <a:rPr lang="en-US" altLang="zh-CN" dirty="0"/>
              <a:t>Student</a:t>
            </a:r>
            <a:r>
              <a:rPr lang="zh-CN" altLang="en-US" dirty="0"/>
              <a:t>表的</a:t>
            </a:r>
            <a:r>
              <a:rPr lang="en-US" altLang="zh-CN" dirty="0" err="1"/>
              <a:t>Stusname</a:t>
            </a:r>
            <a:r>
              <a:rPr lang="zh-CN" altLang="en-US" dirty="0"/>
              <a:t>索引</a:t>
            </a:r>
          </a:p>
          <a:p>
            <a:pPr lvl="2">
              <a:lnSpc>
                <a:spcPct val="170000"/>
              </a:lnSpc>
              <a:buNone/>
            </a:pPr>
            <a:r>
              <a:rPr lang="zh-CN" altLang="en-US" sz="2400" dirty="0"/>
              <a:t>	        </a:t>
            </a:r>
            <a:r>
              <a:rPr lang="en-US" altLang="zh-CN" sz="2400" dirty="0"/>
              <a:t>DROP INDEX </a:t>
            </a:r>
            <a:r>
              <a:rPr lang="en-US" altLang="zh-CN" sz="2400" dirty="0" err="1"/>
              <a:t>Stusname</a:t>
            </a:r>
            <a:r>
              <a:rPr lang="zh-CN" altLang="en-US" sz="2400" dirty="0"/>
              <a:t>;</a:t>
            </a:r>
          </a:p>
          <a:p>
            <a:pPr lvl="1">
              <a:buFont typeface="Wingdings" panose="05000000000000000000" pitchFamily="2" charset="2"/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0707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 smtClean="0"/>
              <a:t>6.  </a:t>
            </a:r>
            <a:r>
              <a:rPr lang="zh-CN" altLang="en-US" sz="3600" dirty="0" smtClean="0"/>
              <a:t>视图 （</a:t>
            </a:r>
            <a:r>
              <a:rPr lang="en-US" altLang="zh-CN" sz="3600" dirty="0" smtClean="0"/>
              <a:t>view</a:t>
            </a:r>
            <a:r>
              <a:rPr lang="zh-CN" altLang="en-US" sz="3600" dirty="0" smtClean="0"/>
              <a:t>）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268412"/>
            <a:ext cx="7772400" cy="4894643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dirty="0" smtClean="0"/>
              <a:t>视图的特点</a:t>
            </a:r>
          </a:p>
          <a:p>
            <a:pPr lvl="1" eaLnBrk="1" hangingPunct="1">
              <a:lnSpc>
                <a:spcPct val="170000"/>
              </a:lnSpc>
            </a:pPr>
            <a:r>
              <a:rPr lang="zh-CN" altLang="en-US" dirty="0" smtClean="0"/>
              <a:t>虚表，是从一个或几个基本表（或视图）导出的表</a:t>
            </a:r>
          </a:p>
          <a:p>
            <a:pPr lvl="1" eaLnBrk="1" hangingPunct="1">
              <a:lnSpc>
                <a:spcPct val="170000"/>
              </a:lnSpc>
              <a:spcBef>
                <a:spcPct val="40000"/>
              </a:spcBef>
            </a:pPr>
            <a:r>
              <a:rPr lang="zh-CN" altLang="en-US" dirty="0" smtClean="0"/>
              <a:t>只存放视图的定义，不存放视图对应的数据</a:t>
            </a:r>
          </a:p>
          <a:p>
            <a:pPr lvl="1" eaLnBrk="1" hangingPunct="1">
              <a:lnSpc>
                <a:spcPct val="170000"/>
              </a:lnSpc>
              <a:spcBef>
                <a:spcPct val="40000"/>
              </a:spcBef>
            </a:pPr>
            <a:r>
              <a:rPr lang="zh-CN" altLang="en-US" dirty="0" smtClean="0"/>
              <a:t>基表中的数据发生变化，从视图中查询出的数据也随之改变</a:t>
            </a:r>
            <a:endParaRPr lang="en-US" altLang="zh-CN" dirty="0" smtClean="0"/>
          </a:p>
          <a:p>
            <a:pPr>
              <a:lnSpc>
                <a:spcPct val="170000"/>
              </a:lnSpc>
              <a:spcBef>
                <a:spcPct val="40000"/>
              </a:spcBef>
            </a:pPr>
            <a:r>
              <a:rPr lang="zh-CN" altLang="en-US" dirty="0" smtClean="0"/>
              <a:t>建立视图</a:t>
            </a:r>
            <a:endParaRPr lang="en-US" altLang="zh-CN" dirty="0" smtClean="0"/>
          </a:p>
          <a:p>
            <a:pPr>
              <a:lnSpc>
                <a:spcPct val="170000"/>
              </a:lnSpc>
              <a:spcBef>
                <a:spcPct val="40000"/>
              </a:spcBef>
            </a:pPr>
            <a:r>
              <a:rPr lang="zh-CN" altLang="en-US" dirty="0" smtClean="0"/>
              <a:t>删除视图</a:t>
            </a:r>
          </a:p>
        </p:txBody>
      </p:sp>
    </p:spTree>
    <p:extLst>
      <p:ext uri="{BB962C8B-B14F-4D97-AF65-F5344CB8AC3E}">
        <p14:creationId xmlns:p14="http://schemas.microsoft.com/office/powerpoint/2010/main" xmlns="" val="291149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建立视图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98550"/>
            <a:ext cx="8229600" cy="54705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 smtClean="0"/>
              <a:t>语句格式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CREATE  VIEW</a:t>
            </a:r>
            <a:r>
              <a:rPr lang="en-US" altLang="zh-CN" sz="2400" dirty="0" smtClean="0"/>
              <a:t>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     &lt;</a:t>
            </a:r>
            <a:r>
              <a:rPr lang="zh-CN" altLang="en-US" sz="2400" dirty="0" smtClean="0"/>
              <a:t>视图名</a:t>
            </a:r>
            <a:r>
              <a:rPr lang="en-US" altLang="zh-CN" sz="2400" dirty="0" smtClean="0"/>
              <a:t>&gt;  [</a:t>
            </a:r>
            <a:r>
              <a:rPr lang="zh-CN" altLang="en-US" sz="2400" dirty="0" smtClean="0"/>
              <a:t>(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列名</a:t>
            </a:r>
            <a:r>
              <a:rPr lang="en-US" altLang="zh-CN" sz="2400" dirty="0" smtClean="0"/>
              <a:t>&gt;  [</a:t>
            </a:r>
            <a:r>
              <a:rPr lang="zh-CN" altLang="en-US" sz="2400" dirty="0" smtClean="0"/>
              <a:t>,</a:t>
            </a:r>
            <a:r>
              <a:rPr lang="en-US" altLang="zh-CN" sz="2400" dirty="0" smtClean="0"/>
              <a:t>&lt;</a:t>
            </a:r>
            <a:r>
              <a:rPr lang="zh-CN" altLang="en-US" sz="2400" dirty="0" smtClean="0"/>
              <a:t>列名</a:t>
            </a:r>
            <a:r>
              <a:rPr lang="en-US" altLang="zh-CN" sz="2400" dirty="0" smtClean="0"/>
              <a:t>&gt;]…</a:t>
            </a:r>
            <a:r>
              <a:rPr lang="zh-CN" altLang="en-US" sz="2400" dirty="0" smtClean="0"/>
              <a:t>)</a:t>
            </a:r>
            <a:r>
              <a:rPr lang="en-US" altLang="zh-CN" sz="2400" dirty="0" smtClean="0"/>
              <a:t>]</a:t>
            </a:r>
          </a:p>
          <a:p>
            <a:pPr lvl="1">
              <a:buNone/>
            </a:pPr>
            <a:r>
              <a:rPr lang="en-US" altLang="zh-CN" sz="2400" dirty="0" smtClean="0">
                <a:solidFill>
                  <a:srgbClr val="FF3399"/>
                </a:solidFill>
              </a:rPr>
              <a:t>       </a:t>
            </a:r>
            <a:r>
              <a:rPr lang="en-US" altLang="zh-CN" sz="2400" dirty="0" smtClean="0">
                <a:solidFill>
                  <a:srgbClr val="FF00FF"/>
                </a:solidFill>
              </a:rPr>
              <a:t>AS</a:t>
            </a:r>
            <a:r>
              <a:rPr lang="en-US" altLang="zh-CN" sz="2400" dirty="0" smtClean="0"/>
              <a:t>  </a:t>
            </a:r>
          </a:p>
          <a:p>
            <a:pPr lvl="1">
              <a:buNone/>
            </a:pPr>
            <a:r>
              <a:rPr lang="en-US" altLang="zh-CN" sz="2400" dirty="0" smtClean="0"/>
              <a:t>&lt;</a:t>
            </a:r>
            <a:r>
              <a:rPr lang="zh-CN" altLang="en-US" sz="2400" dirty="0" smtClean="0"/>
              <a:t>子查询，</a:t>
            </a:r>
            <a:endParaRPr lang="en-US" altLang="zh-CN" sz="2400" dirty="0" smtClean="0"/>
          </a:p>
          <a:p>
            <a:pPr lvl="1">
              <a:buNone/>
            </a:pPr>
            <a:r>
              <a:rPr lang="zh-CN" altLang="en-US" sz="2400" dirty="0" smtClean="0"/>
              <a:t>如， </a:t>
            </a:r>
            <a:r>
              <a:rPr lang="en-US" altLang="zh-CN" dirty="0" smtClean="0"/>
              <a:t>SELECT </a:t>
            </a:r>
            <a:r>
              <a:rPr lang="en-US" altLang="zh-CN" dirty="0" err="1"/>
              <a:t>column_list</a:t>
            </a:r>
            <a:r>
              <a:rPr lang="en-US" altLang="zh-CN" dirty="0"/>
              <a:t> </a:t>
            </a:r>
            <a:r>
              <a:rPr lang="en-US" altLang="zh-CN" dirty="0" smtClean="0"/>
              <a:t>FROM </a:t>
            </a:r>
            <a:r>
              <a:rPr lang="en-US" altLang="zh-CN" dirty="0" err="1"/>
              <a:t>table_name</a:t>
            </a:r>
            <a:r>
              <a:rPr lang="en-US" altLang="zh-CN" dirty="0"/>
              <a:t> [WHERE condition];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&gt;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[</a:t>
            </a:r>
            <a:r>
              <a:rPr lang="en-US" altLang="zh-CN" sz="2400" dirty="0" smtClean="0">
                <a:solidFill>
                  <a:srgbClr val="FF00FF"/>
                </a:solidFill>
              </a:rPr>
              <a:t>WITH  CHECK  OPTION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;</a:t>
            </a:r>
            <a:endParaRPr lang="en-US" altLang="zh-CN" sz="2400" dirty="0" smtClean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dirty="0"/>
              <a:t>WITH CHECK OPTION</a:t>
            </a:r>
          </a:p>
          <a:p>
            <a:pPr lvl="1"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对视图进行</a:t>
            </a:r>
            <a:r>
              <a:rPr lang="en-US" altLang="zh-CN" dirty="0"/>
              <a:t>UPDATE</a:t>
            </a:r>
            <a:r>
              <a:rPr lang="zh-CN" altLang="en-US" dirty="0"/>
              <a:t>，</a:t>
            </a:r>
            <a:r>
              <a:rPr lang="en-US" altLang="zh-CN" dirty="0"/>
              <a:t>INSERT</a:t>
            </a:r>
            <a:r>
              <a:rPr lang="zh-CN" altLang="en-US" dirty="0"/>
              <a:t>和</a:t>
            </a:r>
            <a:r>
              <a:rPr lang="en-US" altLang="zh-CN" dirty="0"/>
              <a:t>DELETE</a:t>
            </a:r>
            <a:r>
              <a:rPr lang="zh-CN" altLang="en-US" dirty="0"/>
              <a:t>操作时要保证更新、插入或删除的行满足视图定义中的谓词条件（即子查询中的条件表达式）</a:t>
            </a: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dirty="0"/>
              <a:t>子查询可以是任意的</a:t>
            </a:r>
            <a:r>
              <a:rPr lang="en-US" altLang="zh-CN" dirty="0"/>
              <a:t>SELECT</a:t>
            </a:r>
            <a:r>
              <a:rPr lang="zh-CN" altLang="en-US" dirty="0" smtClean="0"/>
              <a:t>语句。</a:t>
            </a:r>
            <a:endParaRPr lang="zh-CN" altLang="en-US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zh-CN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xmlns="" val="170880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smtClean="0"/>
              <a:t> </a:t>
            </a:r>
            <a:r>
              <a:rPr lang="zh-CN" altLang="en-US" sz="3600" smtClean="0"/>
              <a:t>建立视图（续）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关系数据库管理系统执行</a:t>
            </a:r>
            <a:r>
              <a:rPr lang="en-US" altLang="zh-CN" smtClean="0"/>
              <a:t>CREATE VIEW</a:t>
            </a:r>
            <a:r>
              <a:rPr lang="zh-CN" altLang="en-US" smtClean="0"/>
              <a:t>语句时只是把视图定义存入数据字典，并不执行其中的</a:t>
            </a:r>
            <a:r>
              <a:rPr lang="en-US" altLang="zh-CN" smtClean="0"/>
              <a:t>SELECT</a:t>
            </a:r>
            <a:r>
              <a:rPr lang="zh-CN" altLang="en-US" smtClean="0"/>
              <a:t>语句。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mtClean="0"/>
              <a:t>在对视图查询时，按视图的定义从基本表中将数据查出。</a:t>
            </a:r>
            <a:endParaRPr lang="zh-CN" altLang="en-US" sz="3200" smtClean="0"/>
          </a:p>
        </p:txBody>
      </p:sp>
    </p:spTree>
    <p:extLst>
      <p:ext uri="{BB962C8B-B14F-4D97-AF65-F5344CB8AC3E}">
        <p14:creationId xmlns:p14="http://schemas.microsoft.com/office/powerpoint/2010/main" xmlns="" val="762658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建立视图（续）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54125"/>
            <a:ext cx="7859713" cy="43354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3.84]  </a:t>
            </a:r>
            <a:r>
              <a:rPr lang="zh-CN" altLang="en-US" sz="2400" dirty="0" smtClean="0"/>
              <a:t>建立信息系学生的视图。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 smtClean="0"/>
              <a:t>        </a:t>
            </a:r>
            <a:r>
              <a:rPr lang="en-US" altLang="zh-CN" sz="2400" dirty="0" smtClean="0"/>
              <a:t>CREATE VIEW </a:t>
            </a:r>
            <a:r>
              <a:rPr lang="en-US" altLang="zh-CN" sz="2400" dirty="0" err="1" smtClean="0"/>
              <a:t>IS_Student</a:t>
            </a:r>
            <a:endParaRPr lang="en-US" altLang="zh-CN" sz="2400" dirty="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AS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SELECT 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,</a:t>
            </a:r>
            <a:r>
              <a:rPr lang="en-US" altLang="zh-CN" sz="2400" dirty="0" err="1" smtClean="0"/>
              <a:t>Sname</a:t>
            </a:r>
            <a:r>
              <a:rPr lang="zh-CN" altLang="en-US" sz="2400" dirty="0" smtClean="0"/>
              <a:t>,</a:t>
            </a:r>
            <a:r>
              <a:rPr lang="en-US" altLang="zh-CN" sz="2400" dirty="0" smtClean="0"/>
              <a:t>Sage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FROM     Student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WHERE 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= 'IS'</a:t>
            </a:r>
            <a:r>
              <a:rPr lang="zh-CN" altLang="en-US" sz="2400" dirty="0" smtClean="0"/>
              <a:t>;</a:t>
            </a:r>
          </a:p>
        </p:txBody>
      </p:sp>
      <p:sp>
        <p:nvSpPr>
          <p:cNvPr id="4" name="Rectangle 83"/>
          <p:cNvSpPr>
            <a:spLocks noChangeArrowheads="1"/>
          </p:cNvSpPr>
          <p:nvPr/>
        </p:nvSpPr>
        <p:spPr bwMode="auto">
          <a:xfrm>
            <a:off x="532321" y="4675632"/>
            <a:ext cx="91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 dirty="0"/>
              <a:t> </a:t>
            </a:r>
            <a:r>
              <a:rPr lang="en-US" altLang="zh-CN" sz="2200" b="1" dirty="0"/>
              <a:t>Student</a:t>
            </a:r>
          </a:p>
        </p:txBody>
      </p:sp>
      <p:graphicFrame>
        <p:nvGraphicFramePr>
          <p:cNvPr id="5" name="Group 27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183172444"/>
              </p:ext>
            </p:extLst>
          </p:nvPr>
        </p:nvGraphicFramePr>
        <p:xfrm>
          <a:off x="1956419" y="4675632"/>
          <a:ext cx="5970490" cy="19796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4329"/>
                <a:gridCol w="1194328"/>
                <a:gridCol w="1193176"/>
                <a:gridCol w="1194329"/>
                <a:gridCol w="1194328"/>
              </a:tblGrid>
              <a:tr h="5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学号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Sno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姓名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Sname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性别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Ssex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年龄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Sage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所在系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Sdept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201215121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李勇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201215122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刘晨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201215123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王敏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女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MA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966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201215125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张立</a:t>
                      </a:r>
                      <a:endParaRPr kumimoji="0" lang="zh-CN" alt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男</a:t>
                      </a:r>
                      <a:endParaRPr kumimoji="0" lang="zh-CN" alt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19</a:t>
                      </a:r>
                      <a:endParaRPr kumimoji="0" lang="en-US" altLang="zh-CN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IS</a:t>
                      </a:r>
                      <a:endParaRPr kumimoji="0" lang="en-US" altLang="zh-CN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0000" marR="90000" marT="46786" marB="46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331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建立视图（续）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96975"/>
            <a:ext cx="7772400" cy="4833938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3.85]</a:t>
            </a:r>
            <a:r>
              <a:rPr lang="zh-CN" altLang="en-US" sz="2400" dirty="0" smtClean="0"/>
              <a:t>建立信息系学生的视图，并要求进行修改和插入操作时仍需保证该视图只有信息系的学生 </a:t>
            </a:r>
            <a:r>
              <a:rPr lang="zh-CN" altLang="en-US" sz="2000" dirty="0" smtClean="0"/>
              <a:t>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800" dirty="0" smtClean="0"/>
              <a:t>   </a:t>
            </a:r>
            <a:r>
              <a:rPr lang="zh-CN" altLang="en-US" sz="2400" dirty="0" smtClean="0"/>
              <a:t>      </a:t>
            </a:r>
            <a:r>
              <a:rPr lang="en-US" altLang="zh-CN" sz="2400" dirty="0" smtClean="0"/>
              <a:t>CREATE VIEW </a:t>
            </a:r>
            <a:r>
              <a:rPr lang="en-US" altLang="zh-CN" sz="2400" dirty="0" err="1" smtClean="0"/>
              <a:t>IS_Student</a:t>
            </a:r>
            <a:endParaRPr lang="en-US" altLang="zh-CN" sz="2400" dirty="0" smtClean="0"/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AS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SELECT </a:t>
            </a:r>
            <a:r>
              <a:rPr lang="en-US" altLang="zh-CN" sz="2400" dirty="0" err="1" smtClean="0"/>
              <a:t>Sno</a:t>
            </a:r>
            <a:r>
              <a:rPr lang="zh-CN" altLang="en-US" sz="2400" dirty="0" smtClean="0"/>
              <a:t>,</a:t>
            </a:r>
            <a:r>
              <a:rPr lang="en-US" altLang="zh-CN" sz="2400" dirty="0" err="1" smtClean="0"/>
              <a:t>Sname</a:t>
            </a:r>
            <a:r>
              <a:rPr lang="zh-CN" altLang="en-US" sz="2400" dirty="0" smtClean="0"/>
              <a:t>,</a:t>
            </a:r>
            <a:r>
              <a:rPr lang="en-US" altLang="zh-CN" sz="2400" dirty="0" smtClean="0"/>
              <a:t>Sage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FROM  Student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WHERE  </a:t>
            </a:r>
            <a:r>
              <a:rPr lang="en-US" altLang="zh-CN" sz="2400" dirty="0" err="1" smtClean="0"/>
              <a:t>Sdept</a:t>
            </a:r>
            <a:r>
              <a:rPr lang="en-US" altLang="zh-CN" sz="2400" dirty="0" smtClean="0"/>
              <a:t>= 'IS'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smtClean="0">
                <a:solidFill>
                  <a:srgbClr val="FF0000"/>
                </a:solidFill>
              </a:rPr>
              <a:t>WITH CHECK OPTION</a:t>
            </a:r>
            <a:r>
              <a:rPr lang="zh-CN" altLang="en-US" sz="2400" dirty="0" smtClean="0">
                <a:solidFill>
                  <a:srgbClr val="FF0000"/>
                </a:solidFill>
              </a:rPr>
              <a:t>;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zh-CN" altLang="en-US" sz="2400" dirty="0"/>
              <a:t>定义</a:t>
            </a:r>
            <a:r>
              <a:rPr lang="en-US" altLang="zh-CN" sz="2400" dirty="0" err="1"/>
              <a:t>IS_Student</a:t>
            </a:r>
            <a:r>
              <a:rPr lang="zh-CN" altLang="en-US" sz="2400" dirty="0"/>
              <a:t>视图时加上了</a:t>
            </a:r>
            <a:r>
              <a:rPr lang="en-US" altLang="zh-CN" sz="2400" dirty="0"/>
              <a:t>WITH CHECK OPTION</a:t>
            </a:r>
            <a:r>
              <a:rPr lang="zh-CN" altLang="en-US" sz="2400" dirty="0"/>
              <a:t>子句，对该视图进行插入、修改和删除操作时，</a:t>
            </a:r>
            <a:r>
              <a:rPr lang="en-US" altLang="zh-CN" sz="2400" dirty="0"/>
              <a:t>RDBMS</a:t>
            </a:r>
            <a:r>
              <a:rPr lang="zh-CN" altLang="en-US" sz="2400" dirty="0"/>
              <a:t>会自动加上</a:t>
            </a:r>
            <a:r>
              <a:rPr lang="en-US" altLang="zh-CN" sz="2400" dirty="0" err="1"/>
              <a:t>Sdept</a:t>
            </a:r>
            <a:r>
              <a:rPr lang="en-US" altLang="zh-CN" sz="2400" dirty="0"/>
              <a:t>='IS'</a:t>
            </a:r>
            <a:r>
              <a:rPr lang="zh-CN" altLang="en-US" sz="2400" dirty="0"/>
              <a:t>的条件。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175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建立视图（续）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1188" y="1196975"/>
            <a:ext cx="7772400" cy="48339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/>
              <a:t>create   table   table1 </a:t>
            </a:r>
            <a:br>
              <a:rPr lang="en-US" altLang="zh-CN" sz="2400" dirty="0"/>
            </a:br>
            <a:r>
              <a:rPr lang="en-US" altLang="zh-CN" sz="2400" dirty="0"/>
              <a:t>(</a:t>
            </a:r>
            <a:r>
              <a:rPr lang="en-US" altLang="zh-CN" sz="2400" dirty="0" err="1"/>
              <a:t>bm</a:t>
            </a:r>
            <a:r>
              <a:rPr lang="en-US" altLang="zh-CN" sz="2400" dirty="0"/>
              <a:t>   float </a:t>
            </a:r>
            <a:r>
              <a:rPr lang="en-US" altLang="zh-CN" sz="2400" dirty="0" smtClean="0"/>
              <a:t>) </a:t>
            </a:r>
            <a:endParaRPr lang="en-US" altLang="zh-CN" sz="2400" dirty="0"/>
          </a:p>
          <a:p>
            <a:r>
              <a:rPr lang="en-US" altLang="zh-CN" sz="2400" dirty="0"/>
              <a:t>insert   into   table1   values(5000) </a:t>
            </a:r>
          </a:p>
          <a:p>
            <a:r>
              <a:rPr lang="en-US" altLang="zh-CN" sz="2400" dirty="0"/>
              <a:t>create   view   </a:t>
            </a:r>
            <a:r>
              <a:rPr lang="en-US" altLang="zh-CN" sz="2400" dirty="0" err="1"/>
              <a:t>TestViewCheckOption</a:t>
            </a:r>
            <a:r>
              <a:rPr lang="en-US" altLang="zh-CN" sz="2400" dirty="0"/>
              <a:t>   </a:t>
            </a:r>
            <a:br>
              <a:rPr lang="en-US" altLang="zh-CN" sz="2400" dirty="0"/>
            </a:br>
            <a:r>
              <a:rPr lang="en-US" altLang="zh-CN" sz="2400" dirty="0"/>
              <a:t>AS </a:t>
            </a:r>
            <a:br>
              <a:rPr lang="en-US" altLang="zh-CN" sz="2400" dirty="0"/>
            </a:br>
            <a:r>
              <a:rPr lang="en-US" altLang="zh-CN" sz="2400" dirty="0"/>
              <a:t>select   *   from   Table1   where   </a:t>
            </a:r>
            <a:r>
              <a:rPr lang="en-US" altLang="zh-CN" sz="2400" dirty="0" err="1"/>
              <a:t>Bm</a:t>
            </a:r>
            <a:r>
              <a:rPr lang="en-US" altLang="zh-CN" sz="2400" dirty="0"/>
              <a:t>   &lt;   5003 </a:t>
            </a:r>
            <a:br>
              <a:rPr lang="en-US" altLang="zh-CN" sz="2400" dirty="0"/>
            </a:br>
            <a:r>
              <a:rPr lang="en-US" altLang="zh-CN" sz="2400" dirty="0"/>
              <a:t>with   check   option </a:t>
            </a:r>
          </a:p>
          <a:p>
            <a:r>
              <a:rPr lang="en-US" altLang="zh-CN" sz="2400" dirty="0"/>
              <a:t>update   </a:t>
            </a:r>
            <a:r>
              <a:rPr lang="en-US" altLang="zh-CN" sz="2400" dirty="0" err="1"/>
              <a:t>TestViewCheckOption</a:t>
            </a:r>
            <a:r>
              <a:rPr lang="en-US" altLang="zh-CN" sz="2400" dirty="0"/>
              <a:t>   set   </a:t>
            </a:r>
            <a:r>
              <a:rPr lang="en-US" altLang="zh-CN" sz="2400" dirty="0" err="1"/>
              <a:t>Bm</a:t>
            </a:r>
            <a:r>
              <a:rPr lang="en-US" altLang="zh-CN" sz="2400" dirty="0"/>
              <a:t>   =   5005   </a:t>
            </a:r>
            <a:br>
              <a:rPr lang="en-US" altLang="zh-CN" sz="2400" dirty="0"/>
            </a:br>
            <a:r>
              <a:rPr lang="en-US" altLang="zh-CN" sz="2400" dirty="0"/>
              <a:t>go </a:t>
            </a:r>
            <a:r>
              <a:rPr lang="en-US" altLang="zh-CN" sz="2000" dirty="0"/>
              <a:t/>
            </a:r>
            <a:br>
              <a:rPr lang="en-US" altLang="zh-CN" sz="2000" dirty="0"/>
            </a:br>
            <a:r>
              <a:rPr lang="zh-CN" altLang="en-US" sz="2400" dirty="0"/>
              <a:t>－－－执行结果 </a:t>
            </a:r>
            <a:br>
              <a:rPr lang="zh-CN" altLang="en-US" sz="2400" dirty="0"/>
            </a:br>
            <a:r>
              <a:rPr lang="zh-CN" altLang="en-US" sz="2400" dirty="0"/>
              <a:t>服务器</a:t>
            </a:r>
            <a:r>
              <a:rPr lang="en-US" altLang="zh-CN" sz="2400" dirty="0"/>
              <a:t>:   </a:t>
            </a:r>
            <a:r>
              <a:rPr lang="zh-CN" altLang="en-US" sz="2400" dirty="0"/>
              <a:t>消息   </a:t>
            </a:r>
            <a:r>
              <a:rPr lang="en-US" altLang="zh-CN" sz="2400" dirty="0"/>
              <a:t>550</a:t>
            </a:r>
            <a:r>
              <a:rPr lang="zh-CN" altLang="en-US" sz="2400" dirty="0"/>
              <a:t>，级别   </a:t>
            </a:r>
            <a:r>
              <a:rPr lang="en-US" altLang="zh-CN" sz="2400" dirty="0"/>
              <a:t>16</a:t>
            </a:r>
            <a:r>
              <a:rPr lang="zh-CN" altLang="en-US" sz="2400" dirty="0"/>
              <a:t>，状态   </a:t>
            </a:r>
            <a:r>
              <a:rPr lang="en-US" altLang="zh-CN" sz="2400" dirty="0"/>
              <a:t>1</a:t>
            </a:r>
            <a:r>
              <a:rPr lang="zh-CN" altLang="en-US" sz="2400" dirty="0"/>
              <a:t>，行   </a:t>
            </a:r>
            <a:r>
              <a:rPr lang="en-US" altLang="zh-CN" sz="2400" dirty="0"/>
              <a:t>1 </a:t>
            </a:r>
            <a:br>
              <a:rPr lang="en-US" altLang="zh-CN" sz="2400" dirty="0"/>
            </a:br>
            <a:r>
              <a:rPr lang="zh-CN" altLang="en-US" sz="2400" dirty="0"/>
              <a:t>试图进行的插入或更新已失败，原因是目标视图或者目标视图所跨越的某一视图指定了   </a:t>
            </a:r>
            <a:r>
              <a:rPr lang="en-US" altLang="zh-CN" sz="2400" dirty="0"/>
              <a:t>WITH   CHECK   OPTION</a:t>
            </a:r>
            <a:r>
              <a:rPr lang="zh-CN" altLang="en-US" sz="2400" dirty="0"/>
              <a:t>，而该操作的一个或多个结果行又不符合   </a:t>
            </a:r>
            <a:r>
              <a:rPr lang="en-US" altLang="zh-CN" sz="2400" dirty="0"/>
              <a:t>CHECK   OPTION   </a:t>
            </a:r>
            <a:r>
              <a:rPr lang="zh-CN" altLang="en-US" sz="2400" dirty="0"/>
              <a:t>约束的条件。 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0583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删除视图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语句的格式：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		</a:t>
            </a:r>
            <a:r>
              <a:rPr lang="en-US" altLang="zh-CN" smtClean="0"/>
              <a:t>DROP  VIEW  &lt;</a:t>
            </a:r>
            <a:r>
              <a:rPr lang="zh-CN" altLang="en-US" smtClean="0"/>
              <a:t>视图名</a:t>
            </a:r>
            <a:r>
              <a:rPr lang="en-US" altLang="zh-CN" smtClean="0"/>
              <a:t>&gt;[CASCADE]</a:t>
            </a:r>
            <a:r>
              <a:rPr lang="zh-CN" altLang="en-US" smtClean="0"/>
              <a:t>;</a:t>
            </a:r>
          </a:p>
          <a:p>
            <a:pPr lvl="1">
              <a:lnSpc>
                <a:spcPct val="130000"/>
              </a:lnSpc>
            </a:pPr>
            <a:r>
              <a:rPr lang="zh-CN" altLang="en-US" smtClean="0"/>
              <a:t>该语句从数据字典中删除指定的视图定义</a:t>
            </a:r>
          </a:p>
          <a:p>
            <a:pPr lvl="1">
              <a:lnSpc>
                <a:spcPct val="130000"/>
              </a:lnSpc>
            </a:pPr>
            <a:r>
              <a:rPr lang="zh-CN" altLang="en-US" smtClean="0"/>
              <a:t>如果该视图上还导出了其他视图，使用</a:t>
            </a:r>
            <a:r>
              <a:rPr lang="en-US" altLang="zh-CN" smtClean="0"/>
              <a:t>CASCADE</a:t>
            </a:r>
            <a:r>
              <a:rPr lang="zh-CN" altLang="en-US" smtClean="0"/>
              <a:t>级联删除语句，把该视图和由它导出的所有视图一起删除 </a:t>
            </a:r>
          </a:p>
          <a:p>
            <a:pPr lvl="1">
              <a:lnSpc>
                <a:spcPct val="130000"/>
              </a:lnSpc>
            </a:pPr>
            <a:r>
              <a:rPr lang="zh-CN" altLang="en-US" smtClean="0"/>
              <a:t>删除基表时，由该基表导出的所有视图定义都必须显式地使用</a:t>
            </a:r>
            <a:r>
              <a:rPr lang="en-US" altLang="zh-CN" smtClean="0"/>
              <a:t>DROP VIEW</a:t>
            </a:r>
            <a:r>
              <a:rPr lang="zh-CN" altLang="en-US" smtClean="0"/>
              <a:t>语句删除 </a:t>
            </a:r>
          </a:p>
        </p:txBody>
      </p:sp>
    </p:spTree>
    <p:extLst>
      <p:ext uri="{BB962C8B-B14F-4D97-AF65-F5344CB8AC3E}">
        <p14:creationId xmlns:p14="http://schemas.microsoft.com/office/powerpoint/2010/main" xmlns="" val="405054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查询视图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r>
              <a:rPr lang="zh-CN" altLang="en-US" dirty="0" smtClean="0"/>
              <a:t>用户角度：查询视图与查询基本表相同</a:t>
            </a:r>
            <a:endParaRPr lang="en-US" altLang="zh-CN" dirty="0" smtClean="0"/>
          </a:p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endParaRPr lang="en-US" altLang="zh-CN" dirty="0"/>
          </a:p>
          <a:p>
            <a:pPr>
              <a:buNone/>
            </a:pP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3.92]  </a:t>
            </a:r>
            <a:r>
              <a:rPr lang="zh-CN" altLang="en-US" sz="2400" dirty="0"/>
              <a:t>在信息系学生的视图中找出年龄小于</a:t>
            </a:r>
            <a:r>
              <a:rPr lang="en-US" altLang="zh-CN" sz="2400" dirty="0"/>
              <a:t>20</a:t>
            </a:r>
            <a:r>
              <a:rPr lang="zh-CN" altLang="en-US" sz="2400" dirty="0"/>
              <a:t>岁的学生。</a:t>
            </a:r>
          </a:p>
          <a:p>
            <a:pPr lvl="1">
              <a:buNone/>
            </a:pPr>
            <a:r>
              <a:rPr lang="zh-CN" altLang="en-US" sz="2200" dirty="0"/>
              <a:t>      </a:t>
            </a:r>
            <a:r>
              <a:rPr lang="zh-CN" altLang="en-US" dirty="0"/>
              <a:t> </a:t>
            </a:r>
            <a:r>
              <a:rPr lang="en-US" altLang="zh-CN" dirty="0"/>
              <a:t>SELECT   </a:t>
            </a:r>
            <a:r>
              <a:rPr lang="en-US" altLang="zh-CN" dirty="0" err="1"/>
              <a:t>Sno</a:t>
            </a:r>
            <a:r>
              <a:rPr lang="zh-CN" altLang="en-US" dirty="0"/>
              <a:t>,</a:t>
            </a:r>
            <a:r>
              <a:rPr lang="en-US" altLang="zh-CN" dirty="0"/>
              <a:t>Sage</a:t>
            </a:r>
          </a:p>
          <a:p>
            <a:pPr lvl="1">
              <a:buNone/>
            </a:pPr>
            <a:r>
              <a:rPr lang="en-US" altLang="zh-CN" dirty="0"/>
              <a:t>       FROM      </a:t>
            </a:r>
            <a:r>
              <a:rPr lang="en-US" altLang="zh-CN" dirty="0" err="1"/>
              <a:t>IS_Student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WHERE   Sage&lt;20</a:t>
            </a:r>
            <a:r>
              <a:rPr lang="zh-CN" altLang="en-US" dirty="0"/>
              <a:t>;</a:t>
            </a:r>
          </a:p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458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457200" y="106363"/>
            <a:ext cx="8229600" cy="874712"/>
          </a:xfrm>
        </p:spPr>
        <p:txBody>
          <a:bodyPr/>
          <a:lstStyle/>
          <a:p>
            <a:r>
              <a:rPr lang="en-US" altLang="zh-CN" sz="3600" smtClean="0"/>
              <a:t>SQL</a:t>
            </a:r>
            <a:r>
              <a:rPr lang="zh-CN" altLang="en-US" sz="3600" smtClean="0"/>
              <a:t>标准的进展过程</a:t>
            </a:r>
          </a:p>
        </p:txBody>
      </p:sp>
      <p:graphicFrame>
        <p:nvGraphicFramePr>
          <p:cNvPr id="1024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7375676"/>
              </p:ext>
            </p:extLst>
          </p:nvPr>
        </p:nvGraphicFramePr>
        <p:xfrm>
          <a:off x="891703" y="1359577"/>
          <a:ext cx="7083425" cy="3486647"/>
        </p:xfrm>
        <a:graphic>
          <a:graphicData uri="http://schemas.openxmlformats.org/drawingml/2006/table">
            <a:tbl>
              <a:tblPr/>
              <a:tblGrid>
                <a:gridCol w="2922989"/>
                <a:gridCol w="2037887"/>
                <a:gridCol w="2122549"/>
              </a:tblGrid>
              <a:tr h="35769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标准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大致页数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发布日期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SQL/86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1986.10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170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SQL/89（FIPS 127-1）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1989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SQL/92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622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1992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SQL99（SQL 3）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1700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1999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29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SQL2003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3600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2003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58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SQL2008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3777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页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2006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557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SQL2011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2010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年</a:t>
                      </a:r>
                    </a:p>
                  </a:txBody>
                  <a:tcPr marL="91443" marR="9144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1305" name="Rectangle 3"/>
          <p:cNvSpPr txBox="1">
            <a:spLocks noChangeArrowheads="1"/>
          </p:cNvSpPr>
          <p:nvPr/>
        </p:nvSpPr>
        <p:spPr bwMode="auto">
          <a:xfrm>
            <a:off x="331358" y="5088186"/>
            <a:ext cx="8038285" cy="1509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市场中有超过</a:t>
            </a:r>
            <a:r>
              <a:rPr lang="en-US" altLang="zh-CN" sz="2400" dirty="0" smtClean="0"/>
              <a:t>100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SQL</a:t>
            </a:r>
            <a:r>
              <a:rPr lang="zh-CN" altLang="en-US" sz="2400" dirty="0" smtClean="0"/>
              <a:t>相关软件，</a:t>
            </a:r>
            <a:r>
              <a:rPr lang="en-US" altLang="zh-CN" sz="2400" dirty="0" smtClean="0"/>
              <a:t>E.g</a:t>
            </a:r>
            <a:r>
              <a:rPr lang="en-US" altLang="zh-CN" sz="2400" dirty="0"/>
              <a:t>.: Oracle, Sybase, Ingres, Informix, DB2</a:t>
            </a:r>
            <a:r>
              <a:rPr lang="en-US" altLang="zh-CN" sz="2400" dirty="0" smtClean="0"/>
              <a:t>.</a:t>
            </a:r>
            <a:endParaRPr lang="zh-CN" altLang="en-US" sz="2400" dirty="0"/>
          </a:p>
          <a:p>
            <a:pPr eaLnBrk="1" hangingPunct="1"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zh-CN" altLang="en-US" sz="2400" b="1" dirty="0" smtClean="0"/>
              <a:t>目前</a:t>
            </a:r>
            <a:r>
              <a:rPr lang="zh-CN" altLang="en-US" sz="2400" b="1" dirty="0"/>
              <a:t>，没有一个数据库系统能够支持</a:t>
            </a:r>
            <a:r>
              <a:rPr lang="en-US" altLang="zh-CN" sz="2400" b="1" dirty="0"/>
              <a:t>SQL</a:t>
            </a:r>
            <a:r>
              <a:rPr lang="zh-CN" altLang="en-US" sz="2400" b="1" dirty="0"/>
              <a:t>标准的所有概念和特性</a:t>
            </a:r>
          </a:p>
        </p:txBody>
      </p:sp>
    </p:spTree>
    <p:extLst>
      <p:ext uri="{BB962C8B-B14F-4D97-AF65-F5344CB8AC3E}">
        <p14:creationId xmlns:p14="http://schemas.microsoft.com/office/powerpoint/2010/main" xmlns="" val="86757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更新视图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4213" y="1123950"/>
            <a:ext cx="7772400" cy="51276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[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3.95]  </a:t>
            </a:r>
            <a:r>
              <a:rPr lang="zh-CN" altLang="en-US" sz="2400" dirty="0" smtClean="0"/>
              <a:t>将信息系学生视图</a:t>
            </a:r>
            <a:r>
              <a:rPr lang="en-US" altLang="zh-CN" sz="2400" dirty="0" err="1" smtClean="0"/>
              <a:t>IS_Student</a:t>
            </a:r>
            <a:r>
              <a:rPr lang="zh-CN" altLang="en-US" sz="2400" dirty="0" smtClean="0"/>
              <a:t>中学号</a:t>
            </a:r>
            <a:r>
              <a:rPr lang="en-US" altLang="zh-CN" sz="2400" dirty="0" smtClean="0"/>
              <a:t>”201215122”</a:t>
            </a:r>
            <a:r>
              <a:rPr lang="zh-CN" altLang="en-US" sz="2400" dirty="0" smtClean="0"/>
              <a:t>的学生姓名改为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刘辰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。</a:t>
            </a: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UPDATE </a:t>
            </a:r>
            <a:r>
              <a:rPr lang="en-US" altLang="zh-CN" sz="2400" dirty="0" smtClean="0">
                <a:solidFill>
                  <a:srgbClr val="FF00FF"/>
                </a:solidFill>
              </a:rPr>
              <a:t>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IS_Student</a:t>
            </a:r>
            <a:endParaRPr lang="en-US" altLang="zh-CN" sz="2800" dirty="0" smtClean="0">
              <a:solidFill>
                <a:srgbClr val="FF00FF"/>
              </a:solidFill>
            </a:endParaRP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SET 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= '</a:t>
            </a:r>
            <a:r>
              <a:rPr lang="zh-CN" altLang="en-US" sz="2400" dirty="0" smtClean="0"/>
              <a:t>刘辰</a:t>
            </a:r>
            <a:r>
              <a:rPr lang="en-US" altLang="zh-CN" sz="2400" dirty="0" smtClean="0"/>
              <a:t>'</a:t>
            </a: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WHERE 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= ' 201215122 '</a:t>
            </a:r>
            <a:r>
              <a:rPr lang="zh-CN" altLang="en-US" sz="2400" dirty="0" smtClean="0"/>
              <a:t>;</a:t>
            </a:r>
          </a:p>
          <a:p>
            <a:pPr lvl="1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dirty="0" smtClean="0"/>
              <a:t>转换后的语句：</a:t>
            </a: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UPDATE </a:t>
            </a:r>
            <a:r>
              <a:rPr lang="en-US" altLang="zh-CN" sz="2400" dirty="0" smtClean="0">
                <a:solidFill>
                  <a:srgbClr val="FF00FF"/>
                </a:solidFill>
              </a:rPr>
              <a:t> Student</a:t>
            </a: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SET </a:t>
            </a:r>
            <a:r>
              <a:rPr lang="en-US" altLang="zh-CN" sz="2400" dirty="0" err="1" smtClean="0"/>
              <a:t>Sname</a:t>
            </a:r>
            <a:r>
              <a:rPr lang="en-US" altLang="zh-CN" sz="2400" dirty="0" smtClean="0"/>
              <a:t>= '</a:t>
            </a:r>
            <a:r>
              <a:rPr lang="zh-CN" altLang="en-US" sz="2400" dirty="0" smtClean="0"/>
              <a:t>刘辰</a:t>
            </a:r>
            <a:r>
              <a:rPr lang="en-US" altLang="zh-CN" sz="2400" dirty="0" smtClean="0"/>
              <a:t>'</a:t>
            </a:r>
          </a:p>
          <a:p>
            <a:pPr lvl="2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zh-CN" sz="2400" dirty="0" smtClean="0"/>
              <a:t>WHERE </a:t>
            </a:r>
            <a:r>
              <a:rPr lang="en-US" altLang="zh-CN" sz="2400" dirty="0" err="1" smtClean="0"/>
              <a:t>Sno</a:t>
            </a:r>
            <a:r>
              <a:rPr lang="en-US" altLang="zh-CN" sz="2400" dirty="0" smtClean="0"/>
              <a:t>= ' 201215122 ' AND </a:t>
            </a:r>
            <a:r>
              <a:rPr lang="en-US" altLang="zh-CN" sz="2400" dirty="0" err="1" smtClean="0">
                <a:solidFill>
                  <a:srgbClr val="FF00FF"/>
                </a:solidFill>
              </a:rPr>
              <a:t>Sdept</a:t>
            </a:r>
            <a:r>
              <a:rPr lang="en-US" altLang="zh-CN" sz="2400" dirty="0" smtClean="0">
                <a:solidFill>
                  <a:srgbClr val="FF00FF"/>
                </a:solidFill>
              </a:rPr>
              <a:t>= 'IS'</a:t>
            </a:r>
            <a:r>
              <a:rPr lang="zh-CN" altLang="en-US" sz="240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1341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/>
              <a:t>更新视图（续）</a:t>
            </a:r>
            <a:endParaRPr lang="zh-CN" altLang="en-US" sz="3600" smtClean="0">
              <a:latin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9538" y="1052513"/>
            <a:ext cx="9001125" cy="53292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 smtClean="0"/>
              <a:t>DB2</a:t>
            </a:r>
            <a:r>
              <a:rPr lang="zh-CN" altLang="en-US" dirty="0" smtClean="0"/>
              <a:t>对视图更新的限制：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若视图是由两个以上基本表导出的，则此视图不允许更新。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若视图的字段来自字段表达式或常数，则不允许对此视图执行</a:t>
            </a:r>
            <a:r>
              <a:rPr lang="en-US" altLang="zh-CN" dirty="0" smtClean="0"/>
              <a:t>INSERT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UPDATE</a:t>
            </a:r>
            <a:r>
              <a:rPr lang="zh-CN" altLang="en-US" dirty="0" smtClean="0"/>
              <a:t>操作，但允许执行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操作。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若视图的字段来自集函数，则此视图不允许更新。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若视图定义中含有</a:t>
            </a:r>
            <a:r>
              <a:rPr lang="en-US" altLang="zh-CN" dirty="0" smtClean="0"/>
              <a:t>GROUP BY</a:t>
            </a:r>
            <a:r>
              <a:rPr lang="zh-CN" altLang="en-US" dirty="0" smtClean="0"/>
              <a:t>子句，则此视图不允许更新。</a:t>
            </a: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若视图定义中含有</a:t>
            </a:r>
            <a:r>
              <a:rPr lang="en-US" altLang="zh-CN" dirty="0" smtClean="0"/>
              <a:t>DISTINCT</a:t>
            </a:r>
            <a:r>
              <a:rPr lang="zh-CN" altLang="en-US" dirty="0" smtClean="0"/>
              <a:t>短语，则此视图不允许更新。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若视图定义中有嵌套查询，并且内层查询的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子句中涉及的表也是导出该视图的基本表，则此视图不允许更新。</a:t>
            </a:r>
          </a:p>
          <a:p>
            <a:pPr lvl="1">
              <a:lnSpc>
                <a:spcPct val="120000"/>
              </a:lnSpc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95660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修改视图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975"/>
            <a:ext cx="8229600" cy="4854575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ct val="30000"/>
              </a:spcAft>
            </a:pPr>
            <a:r>
              <a:rPr lang="en-US" altLang="zh-CN" dirty="0"/>
              <a:t>ALTER VIEW</a:t>
            </a:r>
          </a:p>
          <a:p>
            <a:pPr>
              <a:buNone/>
            </a:pPr>
            <a:r>
              <a:rPr lang="en-US" altLang="zh-CN" sz="2400" dirty="0"/>
              <a:t>ALTER VIEW </a:t>
            </a:r>
            <a:r>
              <a:rPr lang="en-US" altLang="zh-CN" sz="2400" dirty="0" err="1"/>
              <a:t>view_name</a:t>
            </a:r>
            <a:r>
              <a:rPr lang="en-US" altLang="zh-CN" sz="2400" dirty="0"/>
              <a:t> [(</a:t>
            </a:r>
            <a:r>
              <a:rPr lang="en-US" altLang="zh-CN" sz="2400" dirty="0" err="1"/>
              <a:t>column_list</a:t>
            </a:r>
            <a:r>
              <a:rPr lang="en-US" altLang="zh-CN" sz="2400" dirty="0"/>
              <a:t>)] [WITH ENCRYPTION] AS </a:t>
            </a:r>
            <a:r>
              <a:rPr lang="en-US" altLang="zh-CN" sz="2400" dirty="0" err="1"/>
              <a:t>select_statement</a:t>
            </a:r>
            <a:r>
              <a:rPr lang="en-US" altLang="zh-CN" sz="2400" dirty="0"/>
              <a:t> [WITH CHECK OPTION]</a:t>
            </a:r>
            <a:endParaRPr lang="zh-CN" altLang="en-US" sz="2400" dirty="0"/>
          </a:p>
          <a:p>
            <a:pPr eaLnBrk="1" hangingPunct="1">
              <a:lnSpc>
                <a:spcPct val="130000"/>
              </a:lnSpc>
              <a:spcAft>
                <a:spcPct val="30000"/>
              </a:spcAft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7430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 smtClean="0"/>
              <a:t>视图的作用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39850"/>
            <a:ext cx="8578850" cy="4854575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zh-CN" altLang="en-US" dirty="0" smtClean="0"/>
              <a:t>优点：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视图能够简化用户的操作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视图使用户能以多种角度看待同一数据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视图对重构数据库提供了一定程度的逻辑独立性 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视图能够对机密数据提供安全保护</a:t>
            </a:r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适当的利用视图可以更清晰的表达查询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节约存储成本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缺点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每次引用视图时使用处理</a:t>
            </a:r>
            <a:r>
              <a:rPr lang="zh-CN" altLang="en-US" dirty="0" smtClean="0"/>
              <a:t>时间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可以</a:t>
            </a:r>
            <a:r>
              <a:rPr lang="zh-CN" altLang="en-US" dirty="0"/>
              <a:t>或不可以直接更新</a:t>
            </a:r>
          </a:p>
          <a:p>
            <a:pPr>
              <a:lnSpc>
                <a:spcPct val="150000"/>
              </a:lnSpc>
            </a:pPr>
            <a:endParaRPr lang="en-US" altLang="zh-CN" dirty="0" smtClean="0"/>
          </a:p>
          <a:p>
            <a:pPr eaLnBrk="1" hangingPunct="1">
              <a:lnSpc>
                <a:spcPct val="150000"/>
              </a:lnSpc>
            </a:pPr>
            <a:endParaRPr lang="zh-CN" altLang="en-US" dirty="0" smtClean="0"/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xmlns="" val="305331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 idx="4294967295"/>
          </p:nvPr>
        </p:nvSpPr>
        <p:spPr>
          <a:xfrm>
            <a:off x="457200" y="106363"/>
            <a:ext cx="8229600" cy="874712"/>
          </a:xfrm>
        </p:spPr>
        <p:txBody>
          <a:bodyPr/>
          <a:lstStyle/>
          <a:p>
            <a:r>
              <a:rPr lang="en-US" altLang="zh-CN" sz="3600" smtClean="0"/>
              <a:t>SQL</a:t>
            </a:r>
            <a:r>
              <a:rPr lang="zh-CN" altLang="en-US" sz="3600" smtClean="0"/>
              <a:t>标准的进展过程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59" y="0"/>
            <a:ext cx="7194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45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260350"/>
            <a:ext cx="7391400" cy="561975"/>
          </a:xfrm>
        </p:spPr>
        <p:txBody>
          <a:bodyPr/>
          <a:lstStyle/>
          <a:p>
            <a:r>
              <a:rPr lang="en-US" altLang="zh-CN" sz="3200" dirty="0"/>
              <a:t>1. SQL</a:t>
            </a:r>
            <a:r>
              <a:rPr lang="zh-CN" altLang="en-US" sz="3200" dirty="0"/>
              <a:t>基本介绍</a:t>
            </a:r>
            <a:endParaRPr lang="zh-CN" altLang="en-US" sz="3200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" y="1341438"/>
            <a:ext cx="7715250" cy="4983162"/>
          </a:xfrm>
        </p:spPr>
        <p:txBody>
          <a:bodyPr/>
          <a:lstStyle/>
          <a:p>
            <a:pPr eaLnBrk="1" hangingPunct="1"/>
            <a:r>
              <a:rPr lang="en-US" altLang="zh-CN" smtClean="0"/>
              <a:t>SQL</a:t>
            </a:r>
            <a:r>
              <a:rPr lang="zh-CN" altLang="en-US" smtClean="0"/>
              <a:t>功能极强，完成核心功能只用了</a:t>
            </a:r>
            <a:r>
              <a:rPr lang="en-US" altLang="zh-CN" smtClean="0"/>
              <a:t>9</a:t>
            </a:r>
            <a:r>
              <a:rPr lang="zh-CN" altLang="en-US" smtClean="0"/>
              <a:t>个动词。</a:t>
            </a: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1916220253"/>
              </p:ext>
            </p:extLst>
          </p:nvPr>
        </p:nvGraphicFramePr>
        <p:xfrm>
          <a:off x="266700" y="2132013"/>
          <a:ext cx="8267700" cy="3582987"/>
        </p:xfrm>
        <a:graphic>
          <a:graphicData uri="http://schemas.openxmlformats.org/presentationml/2006/ole">
            <p:oleObj spid="_x0000_s1171" name="Document" r:id="rId3" imgW="4351611" imgH="1885973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961504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Group 1055"/>
          <p:cNvGrpSpPr>
            <a:grpSpLocks/>
          </p:cNvGrpSpPr>
          <p:nvPr/>
        </p:nvGrpSpPr>
        <p:grpSpPr bwMode="auto">
          <a:xfrm>
            <a:off x="755650" y="2036763"/>
            <a:ext cx="7561263" cy="3816350"/>
            <a:chOff x="0" y="0"/>
            <a:chExt cx="4763" cy="2404"/>
          </a:xfrm>
        </p:grpSpPr>
        <p:sp>
          <p:nvSpPr>
            <p:cNvPr id="18437" name="Rectangle 1028"/>
            <p:cNvSpPr>
              <a:spLocks noChangeArrowheads="1"/>
            </p:cNvSpPr>
            <p:nvPr/>
          </p:nvSpPr>
          <p:spPr bwMode="auto">
            <a:xfrm>
              <a:off x="1134" y="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SQL</a:t>
              </a:r>
            </a:p>
          </p:txBody>
        </p:sp>
        <p:sp>
          <p:nvSpPr>
            <p:cNvPr id="18438" name="Rectangle 1029"/>
            <p:cNvSpPr>
              <a:spLocks noChangeArrowheads="1"/>
            </p:cNvSpPr>
            <p:nvPr/>
          </p:nvSpPr>
          <p:spPr bwMode="auto">
            <a:xfrm>
              <a:off x="2812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视图</a:t>
              </a:r>
              <a:r>
                <a:rPr lang="en-US" altLang="zh-CN" b="1"/>
                <a:t>2</a:t>
              </a:r>
            </a:p>
          </p:txBody>
        </p:sp>
        <p:sp>
          <p:nvSpPr>
            <p:cNvPr id="18439" name="Rectangle 1030"/>
            <p:cNvSpPr>
              <a:spLocks noChangeArrowheads="1"/>
            </p:cNvSpPr>
            <p:nvPr/>
          </p:nvSpPr>
          <p:spPr bwMode="auto">
            <a:xfrm>
              <a:off x="1134" y="680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</a:rPr>
                <a:t>视图</a:t>
              </a:r>
              <a:r>
                <a:rPr lang="en-US" altLang="zh-CN" b="1" dirty="0"/>
                <a:t>1</a:t>
              </a:r>
            </a:p>
          </p:txBody>
        </p:sp>
        <p:sp>
          <p:nvSpPr>
            <p:cNvPr id="18440" name="Rectangle 1031"/>
            <p:cNvSpPr>
              <a:spLocks noChangeArrowheads="1"/>
            </p:cNvSpPr>
            <p:nvPr/>
          </p:nvSpPr>
          <p:spPr bwMode="auto">
            <a:xfrm>
              <a:off x="1179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基本表</a:t>
              </a:r>
              <a:r>
                <a:rPr lang="en-US" altLang="zh-CN" b="1"/>
                <a:t>2</a:t>
              </a:r>
            </a:p>
          </p:txBody>
        </p:sp>
        <p:sp>
          <p:nvSpPr>
            <p:cNvPr id="18441" name="Rectangle 1032"/>
            <p:cNvSpPr>
              <a:spLocks noChangeArrowheads="1"/>
            </p:cNvSpPr>
            <p:nvPr/>
          </p:nvSpPr>
          <p:spPr bwMode="auto">
            <a:xfrm>
              <a:off x="90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</a:rPr>
                <a:t>基本表</a:t>
              </a:r>
              <a:r>
                <a:rPr lang="en-US" altLang="zh-CN" b="1" dirty="0"/>
                <a:t>1</a:t>
              </a:r>
            </a:p>
          </p:txBody>
        </p:sp>
        <p:sp>
          <p:nvSpPr>
            <p:cNvPr id="18442" name="Rectangle 1033"/>
            <p:cNvSpPr>
              <a:spLocks noChangeArrowheads="1"/>
            </p:cNvSpPr>
            <p:nvPr/>
          </p:nvSpPr>
          <p:spPr bwMode="auto">
            <a:xfrm>
              <a:off x="2268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基本表</a:t>
              </a:r>
              <a:r>
                <a:rPr lang="en-US" altLang="zh-CN" b="1"/>
                <a:t>3</a:t>
              </a:r>
            </a:p>
          </p:txBody>
        </p:sp>
        <p:sp>
          <p:nvSpPr>
            <p:cNvPr id="18443" name="Rectangle 1034"/>
            <p:cNvSpPr>
              <a:spLocks noChangeArrowheads="1"/>
            </p:cNvSpPr>
            <p:nvPr/>
          </p:nvSpPr>
          <p:spPr bwMode="auto">
            <a:xfrm>
              <a:off x="3311" y="1361"/>
              <a:ext cx="725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基本表</a:t>
              </a:r>
              <a:r>
                <a:rPr lang="en-US" altLang="zh-CN" b="1"/>
                <a:t>4</a:t>
              </a:r>
            </a:p>
          </p:txBody>
        </p:sp>
        <p:sp>
          <p:nvSpPr>
            <p:cNvPr id="18444" name="Rectangle 1035"/>
            <p:cNvSpPr>
              <a:spLocks noChangeArrowheads="1"/>
            </p:cNvSpPr>
            <p:nvPr/>
          </p:nvSpPr>
          <p:spPr bwMode="auto">
            <a:xfrm>
              <a:off x="3311" y="1996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存储文件</a:t>
              </a:r>
              <a:r>
                <a:rPr lang="en-US" altLang="zh-CN" b="1"/>
                <a:t>2</a:t>
              </a:r>
            </a:p>
          </p:txBody>
        </p:sp>
        <p:sp>
          <p:nvSpPr>
            <p:cNvPr id="18445" name="Rectangle 1036"/>
            <p:cNvSpPr>
              <a:spLocks noChangeArrowheads="1"/>
            </p:cNvSpPr>
            <p:nvPr/>
          </p:nvSpPr>
          <p:spPr bwMode="auto">
            <a:xfrm>
              <a:off x="1179" y="2041"/>
              <a:ext cx="748" cy="363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BBBBB"/>
                </a:gs>
              </a:gsLst>
              <a:lin ang="540000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 dirty="0">
                  <a:solidFill>
                    <a:srgbClr val="FF0000"/>
                  </a:solidFill>
                </a:rPr>
                <a:t>存储文件</a:t>
              </a:r>
              <a:r>
                <a:rPr lang="en-US" altLang="zh-CN" b="1" dirty="0"/>
                <a:t>1</a:t>
              </a:r>
            </a:p>
          </p:txBody>
        </p:sp>
        <p:sp>
          <p:nvSpPr>
            <p:cNvPr id="18446" name="Line 1037"/>
            <p:cNvSpPr>
              <a:spLocks noChangeShapeType="1"/>
            </p:cNvSpPr>
            <p:nvPr/>
          </p:nvSpPr>
          <p:spPr bwMode="auto">
            <a:xfrm flipH="1">
              <a:off x="272" y="363"/>
              <a:ext cx="998" cy="9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1038"/>
            <p:cNvSpPr>
              <a:spLocks noChangeShapeType="1"/>
            </p:cNvSpPr>
            <p:nvPr/>
          </p:nvSpPr>
          <p:spPr bwMode="auto">
            <a:xfrm>
              <a:off x="1451" y="36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1039"/>
            <p:cNvSpPr>
              <a:spLocks noChangeShapeType="1"/>
            </p:cNvSpPr>
            <p:nvPr/>
          </p:nvSpPr>
          <p:spPr bwMode="auto">
            <a:xfrm>
              <a:off x="1451" y="1043"/>
              <a:ext cx="0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9" name="Line 1040"/>
            <p:cNvSpPr>
              <a:spLocks noChangeShapeType="1"/>
            </p:cNvSpPr>
            <p:nvPr/>
          </p:nvSpPr>
          <p:spPr bwMode="auto">
            <a:xfrm>
              <a:off x="1451" y="1723"/>
              <a:ext cx="0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0" name="Line 1043"/>
            <p:cNvSpPr>
              <a:spLocks noChangeShapeType="1"/>
            </p:cNvSpPr>
            <p:nvPr/>
          </p:nvSpPr>
          <p:spPr bwMode="auto">
            <a:xfrm>
              <a:off x="1724" y="363"/>
              <a:ext cx="1315" cy="3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1" name="Line 1044"/>
            <p:cNvSpPr>
              <a:spLocks noChangeShapeType="1"/>
            </p:cNvSpPr>
            <p:nvPr/>
          </p:nvSpPr>
          <p:spPr bwMode="auto">
            <a:xfrm flipH="1">
              <a:off x="2676" y="1043"/>
              <a:ext cx="318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2" name="Line 1045"/>
            <p:cNvSpPr>
              <a:spLocks noChangeShapeType="1"/>
            </p:cNvSpPr>
            <p:nvPr/>
          </p:nvSpPr>
          <p:spPr bwMode="auto">
            <a:xfrm>
              <a:off x="3311" y="1043"/>
              <a:ext cx="49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3" name="Line 1046"/>
            <p:cNvSpPr>
              <a:spLocks noChangeShapeType="1"/>
            </p:cNvSpPr>
            <p:nvPr/>
          </p:nvSpPr>
          <p:spPr bwMode="auto">
            <a:xfrm>
              <a:off x="363" y="1723"/>
              <a:ext cx="1043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4" name="Line 1047"/>
            <p:cNvSpPr>
              <a:spLocks noChangeShapeType="1"/>
            </p:cNvSpPr>
            <p:nvPr/>
          </p:nvSpPr>
          <p:spPr bwMode="auto">
            <a:xfrm flipH="1">
              <a:off x="1542" y="1723"/>
              <a:ext cx="1089" cy="3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5" name="Line 1048"/>
            <p:cNvSpPr>
              <a:spLocks noChangeShapeType="1"/>
            </p:cNvSpPr>
            <p:nvPr/>
          </p:nvSpPr>
          <p:spPr bwMode="auto">
            <a:xfrm>
              <a:off x="3674" y="1723"/>
              <a:ext cx="0" cy="2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6" name="Line 1049"/>
            <p:cNvSpPr>
              <a:spLocks noChangeShapeType="1"/>
            </p:cNvSpPr>
            <p:nvPr/>
          </p:nvSpPr>
          <p:spPr bwMode="auto">
            <a:xfrm>
              <a:off x="0" y="499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7" name="Line 1050"/>
            <p:cNvSpPr>
              <a:spLocks noChangeShapeType="1"/>
            </p:cNvSpPr>
            <p:nvPr/>
          </p:nvSpPr>
          <p:spPr bwMode="auto">
            <a:xfrm>
              <a:off x="21" y="1158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8" name="Line 1051"/>
            <p:cNvSpPr>
              <a:spLocks noChangeShapeType="1"/>
            </p:cNvSpPr>
            <p:nvPr/>
          </p:nvSpPr>
          <p:spPr bwMode="auto">
            <a:xfrm>
              <a:off x="21" y="1890"/>
              <a:ext cx="4536" cy="0"/>
            </a:xfrm>
            <a:prstGeom prst="line">
              <a:avLst/>
            </a:prstGeom>
            <a:noFill/>
            <a:ln w="254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Text Box 1052"/>
            <p:cNvSpPr txBox="1">
              <a:spLocks noChangeArrowheads="1"/>
            </p:cNvSpPr>
            <p:nvPr/>
          </p:nvSpPr>
          <p:spPr bwMode="auto">
            <a:xfrm>
              <a:off x="4037" y="771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外模式</a:t>
              </a:r>
            </a:p>
          </p:txBody>
        </p:sp>
        <p:sp>
          <p:nvSpPr>
            <p:cNvPr id="18460" name="Text Box 1053"/>
            <p:cNvSpPr txBox="1">
              <a:spLocks noChangeArrowheads="1"/>
            </p:cNvSpPr>
            <p:nvPr/>
          </p:nvSpPr>
          <p:spPr bwMode="auto">
            <a:xfrm>
              <a:off x="4037" y="140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模 式</a:t>
              </a:r>
            </a:p>
          </p:txBody>
        </p:sp>
        <p:sp>
          <p:nvSpPr>
            <p:cNvPr id="18461" name="Text Box 1054"/>
            <p:cNvSpPr txBox="1">
              <a:spLocks noChangeArrowheads="1"/>
            </p:cNvSpPr>
            <p:nvPr/>
          </p:nvSpPr>
          <p:spPr bwMode="auto">
            <a:xfrm>
              <a:off x="4082" y="2086"/>
              <a:ext cx="6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</a:rPr>
                <a:t>内模式</a:t>
              </a:r>
            </a:p>
          </p:txBody>
        </p:sp>
      </p:grpSp>
      <p:sp>
        <p:nvSpPr>
          <p:cNvPr id="18436" name="Rectangle 1056"/>
          <p:cNvSpPr>
            <a:spLocks noChangeArrowheads="1"/>
          </p:cNvSpPr>
          <p:nvPr/>
        </p:nvSpPr>
        <p:spPr bwMode="auto">
          <a:xfrm>
            <a:off x="457200" y="1098550"/>
            <a:ext cx="5535613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800" b="1"/>
              <a:t>SQL</a:t>
            </a:r>
            <a:r>
              <a:rPr lang="zh-CN" altLang="en-US" sz="2800" b="1"/>
              <a:t>支持关系数据库三级模式结构</a:t>
            </a: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 SQL</a:t>
            </a:r>
            <a:r>
              <a:rPr lang="zh-CN" altLang="en-US" sz="3600" dirty="0" smtClean="0"/>
              <a:t>基本介绍</a:t>
            </a:r>
          </a:p>
        </p:txBody>
      </p:sp>
    </p:spTree>
    <p:extLst>
      <p:ext uri="{BB962C8B-B14F-4D97-AF65-F5344CB8AC3E}">
        <p14:creationId xmlns:p14="http://schemas.microsoft.com/office/powerpoint/2010/main" xmlns="" val="3087968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23900" y="1424889"/>
            <a:ext cx="8229600" cy="4854575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 smtClean="0"/>
              <a:t>基本表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本身独立存在的表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dirty="0" smtClean="0"/>
              <a:t>SQL</a:t>
            </a:r>
            <a:r>
              <a:rPr lang="zh-CN" altLang="en-US" dirty="0" smtClean="0"/>
              <a:t>中一个关系就对应一个基本表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一个</a:t>
            </a:r>
            <a:r>
              <a:rPr lang="en-US" altLang="zh-CN" dirty="0" smtClean="0"/>
              <a:t>（</a:t>
            </a:r>
            <a:r>
              <a:rPr lang="zh-CN" altLang="en-US" dirty="0" smtClean="0"/>
              <a:t>或多个</a:t>
            </a:r>
            <a:r>
              <a:rPr lang="en-US" altLang="zh-CN" dirty="0" smtClean="0"/>
              <a:t>）</a:t>
            </a:r>
            <a:r>
              <a:rPr lang="zh-CN" altLang="en-US" dirty="0" smtClean="0"/>
              <a:t>基本表对应一个存储文件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dirty="0" smtClean="0"/>
              <a:t>一个表可以带若干索引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/>
              <a:t>存储文件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逻辑结构组成了关系数据库的内模式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物理结构对用户是隐蔽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/>
              <a:t>视图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从一个或几个基本表导出的表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数据库中只存放视图的定义而不存放视图对应的数据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视图是一个虚表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用户可以在视图上再定义视图</a:t>
            </a:r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 lvl="1" eaLnBrk="1" hangingPunct="1">
              <a:lnSpc>
                <a:spcPct val="150000"/>
              </a:lnSpc>
            </a:pPr>
            <a:endParaRPr lang="zh-CN" altLang="en-US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 SQL</a:t>
            </a:r>
            <a:r>
              <a:rPr lang="zh-CN" altLang="en-US" sz="3600" dirty="0" smtClean="0"/>
              <a:t>基本介绍</a:t>
            </a:r>
          </a:p>
        </p:txBody>
      </p:sp>
    </p:spTree>
    <p:extLst>
      <p:ext uri="{BB962C8B-B14F-4D97-AF65-F5344CB8AC3E}">
        <p14:creationId xmlns:p14="http://schemas.microsoft.com/office/powerpoint/2010/main" xmlns="" val="3350166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6004809"/>
              </p:ext>
            </p:extLst>
          </p:nvPr>
        </p:nvGraphicFramePr>
        <p:xfrm>
          <a:off x="-219075" y="3140075"/>
          <a:ext cx="9598025" cy="3268663"/>
        </p:xfrm>
        <a:graphic>
          <a:graphicData uri="http://schemas.openxmlformats.org/presentationml/2006/ole">
            <p:oleObj spid="_x0000_s2195" name="Document" r:id="rId4" imgW="5634487" imgH="1919618" progId="Word.Document.8">
              <p:embed/>
            </p:oleObj>
          </a:graphicData>
        </a:graphic>
      </p:graphicFrame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02167" y="1139527"/>
            <a:ext cx="7961313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buClr>
                <a:schemeClr val="tx1"/>
              </a:buClr>
              <a:buSzPct val="100000"/>
              <a:buFont typeface="Wingdings" pitchFamily="2" charset="2"/>
              <a:buChar char="v"/>
              <a:defRPr/>
            </a:pPr>
            <a:r>
              <a:rPr lang="en-US" altLang="zh-CN" sz="2800" b="1" dirty="0">
                <a:latin typeface="+mn-lt"/>
              </a:rPr>
              <a:t>SQL</a:t>
            </a:r>
            <a:r>
              <a:rPr lang="zh-CN" altLang="en-US" sz="2800" b="1" dirty="0">
                <a:latin typeface="+mn-lt"/>
              </a:rPr>
              <a:t>的数据定义功能</a:t>
            </a:r>
            <a:r>
              <a:rPr lang="en-US" altLang="zh-CN" sz="2800" b="1" dirty="0">
                <a:latin typeface="+mn-lt"/>
              </a:rPr>
              <a:t>: </a:t>
            </a:r>
          </a:p>
          <a:p>
            <a:pPr marL="742950" lvl="1" indent="-285750">
              <a:buClr>
                <a:schemeClr val="tx1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 smtClean="0"/>
              <a:t>数据库定义</a:t>
            </a:r>
            <a:endParaRPr lang="en-US" altLang="zh-CN" sz="2400" b="1" dirty="0"/>
          </a:p>
          <a:p>
            <a:pPr marL="742950" lvl="1" indent="-285750">
              <a:buClr>
                <a:schemeClr val="tx1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 smtClean="0">
                <a:latin typeface="+mn-lt"/>
              </a:rPr>
              <a:t>模式</a:t>
            </a:r>
            <a:r>
              <a:rPr lang="zh-CN" altLang="en-US" sz="2400" b="1" dirty="0">
                <a:latin typeface="+mn-lt"/>
              </a:rPr>
              <a:t>定义</a:t>
            </a:r>
            <a:endParaRPr lang="zh-CN" altLang="en-US" sz="2000" b="1" dirty="0">
              <a:latin typeface="+mn-lt"/>
            </a:endParaRPr>
          </a:p>
          <a:p>
            <a:pPr marL="742950" lvl="1" indent="-285750">
              <a:buClr>
                <a:schemeClr val="tx1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lt"/>
              </a:rPr>
              <a:t>表定义</a:t>
            </a:r>
            <a:endParaRPr lang="zh-CN" altLang="en-US" sz="2000" b="1" dirty="0">
              <a:latin typeface="+mn-lt"/>
            </a:endParaRPr>
          </a:p>
          <a:p>
            <a:pPr marL="742950" lvl="1" indent="-285750">
              <a:buClr>
                <a:schemeClr val="tx1"/>
              </a:buClr>
              <a:buSzPct val="10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+mn-lt"/>
              </a:rPr>
              <a:t>视图和索引的定义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3900" y="0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dirty="0" smtClean="0"/>
              <a:t>1. SQL</a:t>
            </a:r>
            <a:r>
              <a:rPr lang="zh-CN" altLang="en-US" sz="3600" dirty="0" smtClean="0"/>
              <a:t>基本介绍</a:t>
            </a:r>
          </a:p>
        </p:txBody>
      </p:sp>
    </p:spTree>
    <p:extLst>
      <p:ext uri="{BB962C8B-B14F-4D97-AF65-F5344CB8AC3E}">
        <p14:creationId xmlns:p14="http://schemas.microsoft.com/office/powerpoint/2010/main" xmlns="" val="288961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</TotalTime>
  <Words>3222</Words>
  <Application>Microsoft Office PowerPoint</Application>
  <PresentationFormat>全屏显示(4:3)</PresentationFormat>
  <Paragraphs>600</Paragraphs>
  <Slides>43</Slides>
  <Notes>18</Notes>
  <HiddenSlides>4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46" baseType="lpstr">
      <vt:lpstr>Office 主题</vt:lpstr>
      <vt:lpstr>Microsoft Office Word 97 - 2003 文档</vt:lpstr>
      <vt:lpstr>Document</vt:lpstr>
      <vt:lpstr>关系数据库标准语言SQL</vt:lpstr>
      <vt:lpstr>内容目录</vt:lpstr>
      <vt:lpstr>1. SQL基本介绍</vt:lpstr>
      <vt:lpstr>SQL标准的进展过程</vt:lpstr>
      <vt:lpstr>SQL标准的进展过程</vt:lpstr>
      <vt:lpstr>1. SQL基本介绍</vt:lpstr>
      <vt:lpstr>幻灯片 7</vt:lpstr>
      <vt:lpstr>幻灯片 8</vt:lpstr>
      <vt:lpstr>幻灯片 9</vt:lpstr>
      <vt:lpstr>2. 数据库定义</vt:lpstr>
      <vt:lpstr>幻灯片 11</vt:lpstr>
      <vt:lpstr>幻灯片 12</vt:lpstr>
      <vt:lpstr>定义模式（续）</vt:lpstr>
      <vt:lpstr> 删除模式</vt:lpstr>
      <vt:lpstr>4. 基本表的定义、删除与修改</vt:lpstr>
      <vt:lpstr>数据表示例</vt:lpstr>
      <vt:lpstr>学生表Student</vt:lpstr>
      <vt:lpstr>课程表Course</vt:lpstr>
      <vt:lpstr>学生选课表SC</vt:lpstr>
      <vt:lpstr>约束 （ Constraint ）</vt:lpstr>
      <vt:lpstr>数据类型</vt:lpstr>
      <vt:lpstr>模式与表</vt:lpstr>
      <vt:lpstr>修改基本表</vt:lpstr>
      <vt:lpstr>修改基本表（续）</vt:lpstr>
      <vt:lpstr>修改基本表（续）</vt:lpstr>
      <vt:lpstr>修改基本表（续）</vt:lpstr>
      <vt:lpstr>删除基本表 </vt:lpstr>
      <vt:lpstr>5. 索引的建立与删除</vt:lpstr>
      <vt:lpstr>建立索引 </vt:lpstr>
      <vt:lpstr>建立索引（续）</vt:lpstr>
      <vt:lpstr>修改和删除索引</vt:lpstr>
      <vt:lpstr>6.  视图 （view）</vt:lpstr>
      <vt:lpstr>建立视图</vt:lpstr>
      <vt:lpstr> 建立视图（续）</vt:lpstr>
      <vt:lpstr>建立视图（续）</vt:lpstr>
      <vt:lpstr>建立视图（续）</vt:lpstr>
      <vt:lpstr>建立视图（续）</vt:lpstr>
      <vt:lpstr>删除视图</vt:lpstr>
      <vt:lpstr>查询视图</vt:lpstr>
      <vt:lpstr>更新视图</vt:lpstr>
      <vt:lpstr>更新视图（续）</vt:lpstr>
      <vt:lpstr>修改视图</vt:lpstr>
      <vt:lpstr>视图的作用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apple</cp:lastModifiedBy>
  <cp:revision>290</cp:revision>
  <dcterms:created xsi:type="dcterms:W3CDTF">2020-09-13T01:44:02Z</dcterms:created>
  <dcterms:modified xsi:type="dcterms:W3CDTF">2021-09-17T13:57:33Z</dcterms:modified>
</cp:coreProperties>
</file>