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4"/>
  </p:notesMasterIdLst>
  <p:handoutMasterIdLst>
    <p:handoutMasterId r:id="rId45"/>
  </p:handoutMasterIdLst>
  <p:sldIdLst>
    <p:sldId id="256" r:id="rId2"/>
    <p:sldId id="827" r:id="rId3"/>
    <p:sldId id="832" r:id="rId4"/>
    <p:sldId id="833" r:id="rId5"/>
    <p:sldId id="700" r:id="rId6"/>
    <p:sldId id="786" r:id="rId7"/>
    <p:sldId id="834" r:id="rId8"/>
    <p:sldId id="787" r:id="rId9"/>
    <p:sldId id="788" r:id="rId10"/>
    <p:sldId id="789" r:id="rId11"/>
    <p:sldId id="790" r:id="rId12"/>
    <p:sldId id="791" r:id="rId13"/>
    <p:sldId id="792" r:id="rId14"/>
    <p:sldId id="793" r:id="rId15"/>
    <p:sldId id="794" r:id="rId16"/>
    <p:sldId id="795" r:id="rId17"/>
    <p:sldId id="796" r:id="rId18"/>
    <p:sldId id="799" r:id="rId19"/>
    <p:sldId id="800" r:id="rId20"/>
    <p:sldId id="801" r:id="rId21"/>
    <p:sldId id="828" r:id="rId22"/>
    <p:sldId id="802" r:id="rId23"/>
    <p:sldId id="803" r:id="rId24"/>
    <p:sldId id="804" r:id="rId25"/>
    <p:sldId id="805" r:id="rId26"/>
    <p:sldId id="806" r:id="rId27"/>
    <p:sldId id="807" r:id="rId28"/>
    <p:sldId id="808" r:id="rId29"/>
    <p:sldId id="810" r:id="rId30"/>
    <p:sldId id="811" r:id="rId31"/>
    <p:sldId id="812" r:id="rId32"/>
    <p:sldId id="813" r:id="rId33"/>
    <p:sldId id="815" r:id="rId34"/>
    <p:sldId id="817" r:id="rId35"/>
    <p:sldId id="818" r:id="rId36"/>
    <p:sldId id="819" r:id="rId37"/>
    <p:sldId id="822" r:id="rId38"/>
    <p:sldId id="823" r:id="rId39"/>
    <p:sldId id="824" r:id="rId40"/>
    <p:sldId id="825" r:id="rId41"/>
    <p:sldId id="829" r:id="rId42"/>
    <p:sldId id="830" r:id="rId43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87" autoAdjust="0"/>
    <p:restoredTop sz="71514" autoAdjust="0"/>
  </p:normalViewPr>
  <p:slideViewPr>
    <p:cSldViewPr snapToGrid="0">
      <p:cViewPr varScale="1">
        <p:scale>
          <a:sx n="52" d="100"/>
          <a:sy n="52" d="100"/>
        </p:scale>
        <p:origin x="-1260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1A9A8-C18D-484C-B828-6040E470E756}" type="datetimeFigureOut">
              <a:rPr lang="zh-CN" altLang="en-US" smtClean="0"/>
              <a:pPr/>
              <a:t>2021/11/24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BC43F-A4E1-4EA4-B1DA-8AFDE111FFC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30712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14743-55CB-4535-BFA3-9EBD9B1C88C9}" type="datetimeFigureOut">
              <a:rPr lang="zh-CN" altLang="en-US" smtClean="0"/>
              <a:pPr/>
              <a:t>2021/11/24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58177-CB7F-483B-8710-93D2E5EA71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185390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43918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781418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67017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E48C81-F679-4553-85AB-FB14200316FA}" type="slidenum">
              <a:rPr lang="zh-CN" altLang="en-US">
                <a:latin typeface="Times New Roman" panose="02020603050405020304" pitchFamily="18" charset="0"/>
              </a:rPr>
              <a:pPr/>
              <a:t>20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416892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99526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727475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685065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825983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008972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514622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75454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900103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900873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99756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68558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00676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87238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77100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76982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83571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dirty="0" smtClean="0"/>
              <a:t>数据库系统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2808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3942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0894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9172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0823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06612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2021/11/24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5278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2021/11/24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21620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2021/11/24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31378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89424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2021/11/24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2334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390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663701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pPr/>
              <a:t>2021/11/24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zh-CN" dirty="0" smtClean="0"/>
              <a:t>数据库系统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31982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p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63777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数据库设计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 smtClean="0"/>
              <a:t>E-R</a:t>
            </a:r>
            <a:r>
              <a:rPr lang="zh-CN" altLang="en-US" dirty="0" smtClean="0"/>
              <a:t>模型图转成关系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zh-CN" altLang="en-US" dirty="0" smtClean="0"/>
              <a:t>深圳大学 计算机与软件学院</a:t>
            </a:r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224279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4845" y="1325563"/>
            <a:ext cx="78867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转换为</a:t>
            </a:r>
            <a:r>
              <a:rPr lang="en-US" altLang="zh-CN" dirty="0" smtClean="0"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ea typeface="宋体" panose="02010600030101010101" pitchFamily="2" charset="-122"/>
              </a:rPr>
              <a:t>个关系表格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Professors                      Students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SSN Name Rank               SSN   Name GPA   PSSN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123   Jack   Prof.               456   John    3.4      123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234   Ann   Prof.               567   Carl     3.2      123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345   Bob    Prof.              678    Ken     3.5      345</a:t>
            </a: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831402" y="2841755"/>
            <a:ext cx="3429000" cy="2590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4403509" y="2841755"/>
            <a:ext cx="4140589" cy="2590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791066" y="3425955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5" name="Line 7"/>
          <p:cNvSpPr>
            <a:spLocks noChangeShapeType="1"/>
          </p:cNvSpPr>
          <p:nvPr/>
        </p:nvSpPr>
        <p:spPr bwMode="auto">
          <a:xfrm>
            <a:off x="810116" y="3921255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6" name="Line 8"/>
          <p:cNvSpPr>
            <a:spLocks noChangeShapeType="1"/>
          </p:cNvSpPr>
          <p:nvPr/>
        </p:nvSpPr>
        <p:spPr bwMode="auto">
          <a:xfrm>
            <a:off x="810116" y="4497518"/>
            <a:ext cx="3429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7" name="Line 9"/>
          <p:cNvSpPr>
            <a:spLocks noChangeShapeType="1"/>
          </p:cNvSpPr>
          <p:nvPr/>
        </p:nvSpPr>
        <p:spPr bwMode="auto">
          <a:xfrm>
            <a:off x="1745154" y="2841755"/>
            <a:ext cx="0" cy="2590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8" name="Line 10"/>
          <p:cNvSpPr>
            <a:spLocks noChangeShapeType="1"/>
          </p:cNvSpPr>
          <p:nvPr/>
        </p:nvSpPr>
        <p:spPr bwMode="auto">
          <a:xfrm>
            <a:off x="2664923" y="2816355"/>
            <a:ext cx="0" cy="2590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19" name="Line 11"/>
          <p:cNvSpPr>
            <a:spLocks noChangeShapeType="1"/>
          </p:cNvSpPr>
          <p:nvPr/>
        </p:nvSpPr>
        <p:spPr bwMode="auto">
          <a:xfrm>
            <a:off x="7003516" y="2816355"/>
            <a:ext cx="0" cy="2590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20" name="Line 12"/>
          <p:cNvSpPr>
            <a:spLocks noChangeShapeType="1"/>
          </p:cNvSpPr>
          <p:nvPr/>
        </p:nvSpPr>
        <p:spPr bwMode="auto">
          <a:xfrm>
            <a:off x="6261462" y="2816355"/>
            <a:ext cx="0" cy="2590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21" name="Line 13"/>
          <p:cNvSpPr>
            <a:spLocks noChangeShapeType="1"/>
          </p:cNvSpPr>
          <p:nvPr/>
        </p:nvSpPr>
        <p:spPr bwMode="auto">
          <a:xfrm>
            <a:off x="5312108" y="2841755"/>
            <a:ext cx="0" cy="2590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22" name="Line 14"/>
          <p:cNvSpPr>
            <a:spLocks noChangeShapeType="1"/>
          </p:cNvSpPr>
          <p:nvPr/>
        </p:nvSpPr>
        <p:spPr bwMode="auto">
          <a:xfrm>
            <a:off x="4509871" y="3425955"/>
            <a:ext cx="403422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23" name="Line 15"/>
          <p:cNvSpPr>
            <a:spLocks noChangeShapeType="1"/>
          </p:cNvSpPr>
          <p:nvPr/>
        </p:nvSpPr>
        <p:spPr bwMode="auto">
          <a:xfrm>
            <a:off x="4509871" y="3915251"/>
            <a:ext cx="4034227" cy="60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624" name="Line 16"/>
          <p:cNvSpPr>
            <a:spLocks noChangeShapeType="1"/>
          </p:cNvSpPr>
          <p:nvPr/>
        </p:nvSpPr>
        <p:spPr bwMode="auto">
          <a:xfrm>
            <a:off x="4509871" y="4380532"/>
            <a:ext cx="4034227" cy="3001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>
          <a:xfrm>
            <a:off x="72390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ea typeface="宋体" panose="02010600030101010101" pitchFamily="2" charset="-122"/>
              </a:rPr>
              <a:t>1 to m </a:t>
            </a:r>
            <a:r>
              <a:rPr lang="zh-CN" altLang="en-US" dirty="0" smtClean="0">
                <a:ea typeface="宋体" panose="02010600030101010101" pitchFamily="2" charset="-122"/>
              </a:rPr>
              <a:t>关系转换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353259" y="5566350"/>
            <a:ext cx="99004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联系</a:t>
            </a:r>
            <a:r>
              <a:rPr lang="en-US" altLang="zh-CN" sz="2400" dirty="0" smtClean="0">
                <a:solidFill>
                  <a:srgbClr val="FF0000"/>
                </a:solidFill>
              </a:rPr>
              <a:t>Advise </a:t>
            </a:r>
            <a:r>
              <a:rPr lang="zh-CN" altLang="en-US" sz="2400" dirty="0" smtClean="0">
                <a:solidFill>
                  <a:srgbClr val="FF0000"/>
                </a:solidFill>
              </a:rPr>
              <a:t>与</a:t>
            </a:r>
            <a:r>
              <a:rPr lang="en-US" altLang="zh-CN" sz="2400" dirty="0" smtClean="0">
                <a:solidFill>
                  <a:srgbClr val="FF0000"/>
                </a:solidFill>
              </a:rPr>
              <a:t>Students </a:t>
            </a:r>
            <a:r>
              <a:rPr lang="zh-CN" altLang="en-US" sz="2400" dirty="0" smtClean="0">
                <a:solidFill>
                  <a:srgbClr val="FF0000"/>
                </a:solidFill>
              </a:rPr>
              <a:t>合并，引入外键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6180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to m </a:t>
            </a:r>
            <a:r>
              <a:rPr lang="zh-CN" altLang="en-US" dirty="0"/>
              <a:t>关系</a:t>
            </a:r>
            <a:r>
              <a:rPr lang="zh-CN" altLang="en-US" dirty="0" smtClean="0"/>
              <a:t>转换规则</a:t>
            </a:r>
            <a:endParaRPr lang="en-US" altLang="zh-CN"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b="1" u="sng" dirty="0" smtClean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b="1" u="sng" dirty="0" smtClean="0">
                <a:ea typeface="宋体" panose="02010600030101010101" pitchFamily="2" charset="-122"/>
              </a:rPr>
              <a:t>Case 1: </a:t>
            </a:r>
            <a:r>
              <a:rPr lang="en-US" altLang="zh-CN" b="1" u="sng" dirty="0"/>
              <a:t>1 to m </a:t>
            </a:r>
            <a:r>
              <a:rPr lang="zh-CN" altLang="en-US" b="1" u="sng" dirty="0"/>
              <a:t>关系</a:t>
            </a:r>
            <a:r>
              <a:rPr lang="en-US" altLang="zh-CN" b="1" u="sng" dirty="0" smtClean="0">
                <a:ea typeface="宋体" panose="02010600030101010101" pitchFamily="2" charset="-122"/>
              </a:rPr>
              <a:t>: </a:t>
            </a:r>
            <a:r>
              <a:rPr lang="en-US" altLang="zh-CN" dirty="0" smtClean="0">
                <a:ea typeface="宋体" panose="02010600030101010101" pitchFamily="2" charset="-122"/>
              </a:rPr>
              <a:t>x = 1 </a:t>
            </a:r>
            <a:r>
              <a:rPr lang="zh-CN" altLang="en-US" dirty="0" smtClean="0">
                <a:ea typeface="宋体" panose="02010600030101010101" pitchFamily="2" charset="-122"/>
              </a:rPr>
              <a:t>和</a:t>
            </a:r>
            <a:r>
              <a:rPr lang="en-US" altLang="zh-CN" dirty="0" smtClean="0">
                <a:ea typeface="宋体" panose="02010600030101010101" pitchFamily="2" charset="-122"/>
              </a:rPr>
              <a:t> y = m (</a:t>
            </a:r>
            <a:r>
              <a:rPr lang="zh-CN" altLang="en-US" dirty="0" smtClean="0">
                <a:ea typeface="宋体" panose="02010600030101010101" pitchFamily="2" charset="-122"/>
              </a:rPr>
              <a:t>或者</a:t>
            </a:r>
            <a:r>
              <a:rPr lang="en-US" altLang="zh-CN" dirty="0" smtClean="0">
                <a:ea typeface="宋体" panose="02010600030101010101" pitchFamily="2" charset="-122"/>
              </a:rPr>
              <a:t> x = (?, m) </a:t>
            </a:r>
            <a:r>
              <a:rPr lang="zh-CN" altLang="en-US" dirty="0" smtClean="0">
                <a:ea typeface="宋体" panose="02010600030101010101" pitchFamily="2" charset="-122"/>
              </a:rPr>
              <a:t>和</a:t>
            </a:r>
            <a:r>
              <a:rPr lang="en-US" altLang="zh-CN" dirty="0" smtClean="0">
                <a:ea typeface="宋体" panose="02010600030101010101" pitchFamily="2" charset="-122"/>
              </a:rPr>
              <a:t> y = (?, 1))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===&gt; E(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A</a:t>
            </a:r>
            <a:r>
              <a:rPr lang="en-US" altLang="zh-CN" dirty="0" smtClean="0">
                <a:ea typeface="宋体" panose="02010600030101010101" pitchFamily="2" charset="-122"/>
              </a:rPr>
              <a:t>, B),  F(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C</a:t>
            </a:r>
            <a:r>
              <a:rPr lang="en-US" altLang="zh-CN" dirty="0" smtClean="0">
                <a:ea typeface="宋体" panose="02010600030101010101" pitchFamily="2" charset="-122"/>
              </a:rPr>
              <a:t>, D, </a:t>
            </a:r>
            <a:r>
              <a:rPr lang="en-US" altLang="zh-CN" dirty="0" smtClean="0">
                <a:solidFill>
                  <a:schemeClr val="accent2"/>
                </a:solidFill>
                <a:ea typeface="宋体" panose="02010600030101010101" pitchFamily="2" charset="-122"/>
              </a:rPr>
              <a:t>A</a:t>
            </a:r>
            <a:r>
              <a:rPr lang="en-US" altLang="zh-CN" dirty="0" smtClean="0">
                <a:ea typeface="宋体" panose="02010600030101010101" pitchFamily="2" charset="-122"/>
              </a:rPr>
              <a:t>) </a:t>
            </a:r>
          </a:p>
          <a:p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</a:rPr>
              <a:t>关系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 R</a:t>
            </a:r>
            <a:r>
              <a:rPr lang="zh-CN" altLang="en-US" dirty="0" smtClean="0">
                <a:solidFill>
                  <a:srgbClr val="FF0000"/>
                </a:solidFill>
              </a:rPr>
              <a:t>与</a:t>
            </a:r>
            <a:r>
              <a:rPr lang="en-US" altLang="zh-CN" dirty="0" smtClean="0">
                <a:solidFill>
                  <a:srgbClr val="FF0000"/>
                </a:solidFill>
              </a:rPr>
              <a:t>m</a:t>
            </a:r>
            <a:r>
              <a:rPr lang="zh-CN" altLang="en-US" dirty="0" smtClean="0">
                <a:solidFill>
                  <a:srgbClr val="FF0000"/>
                </a:solidFill>
              </a:rPr>
              <a:t>端</a:t>
            </a:r>
            <a:r>
              <a:rPr lang="zh-CN" altLang="en-US" dirty="0">
                <a:solidFill>
                  <a:srgbClr val="FF0000"/>
                </a:solidFill>
              </a:rPr>
              <a:t>对应的关系模式</a:t>
            </a:r>
            <a:r>
              <a:rPr lang="zh-CN" altLang="en-US" dirty="0" smtClean="0">
                <a:solidFill>
                  <a:srgbClr val="FF0000"/>
                </a:solidFill>
              </a:rPr>
              <a:t>合并，在</a:t>
            </a:r>
            <a:r>
              <a:rPr lang="en-US" altLang="zh-CN" dirty="0" smtClean="0">
                <a:solidFill>
                  <a:srgbClr val="FF0000"/>
                </a:solidFill>
              </a:rPr>
              <a:t>m</a:t>
            </a:r>
            <a:r>
              <a:rPr lang="zh-CN" altLang="en-US" dirty="0" smtClean="0">
                <a:solidFill>
                  <a:srgbClr val="FF0000"/>
                </a:solidFill>
              </a:rPr>
              <a:t>端</a:t>
            </a:r>
            <a:r>
              <a:rPr lang="zh-CN" altLang="en-US" dirty="0">
                <a:solidFill>
                  <a:srgbClr val="FF0000"/>
                </a:solidFill>
              </a:rPr>
              <a:t>关系中加入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端关系的</a:t>
            </a:r>
            <a:r>
              <a:rPr lang="zh-CN" altLang="en-US" dirty="0" smtClean="0">
                <a:solidFill>
                  <a:srgbClr val="FF0000"/>
                </a:solidFill>
              </a:rPr>
              <a:t>码</a:t>
            </a:r>
            <a:r>
              <a:rPr lang="zh-CN" altLang="en-US" dirty="0">
                <a:solidFill>
                  <a:srgbClr val="FF0000"/>
                </a:solidFill>
              </a:rPr>
              <a:t>（做为外键）</a:t>
            </a:r>
          </a:p>
          <a:p>
            <a:endParaRPr lang="zh-CN" altLang="en-US" dirty="0">
              <a:solidFill>
                <a:srgbClr val="FF0000"/>
              </a:solidFill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6858000" y="2667000"/>
            <a:ext cx="463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6705600" y="2667000"/>
            <a:ext cx="8382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1447800" y="2667000"/>
            <a:ext cx="717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1143000" y="1676400"/>
            <a:ext cx="4778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69640" name="Rectangle 8"/>
          <p:cNvSpPr>
            <a:spLocks noChangeArrowheads="1"/>
          </p:cNvSpPr>
          <p:nvPr/>
        </p:nvSpPr>
        <p:spPr bwMode="auto">
          <a:xfrm>
            <a:off x="1981200" y="1676400"/>
            <a:ext cx="76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69641" name="Rectangle 9"/>
          <p:cNvSpPr>
            <a:spLocks noChangeArrowheads="1"/>
          </p:cNvSpPr>
          <p:nvPr/>
        </p:nvSpPr>
        <p:spPr bwMode="auto">
          <a:xfrm>
            <a:off x="1524000" y="2667000"/>
            <a:ext cx="8382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9642" name="Oval 10"/>
          <p:cNvSpPr>
            <a:spLocks noChangeArrowheads="1"/>
          </p:cNvSpPr>
          <p:nvPr/>
        </p:nvSpPr>
        <p:spPr bwMode="auto">
          <a:xfrm>
            <a:off x="990600" y="1657350"/>
            <a:ext cx="801688" cy="6318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9643" name="Line 11"/>
          <p:cNvSpPr>
            <a:spLocks noChangeShapeType="1"/>
          </p:cNvSpPr>
          <p:nvPr/>
        </p:nvSpPr>
        <p:spPr bwMode="auto">
          <a:xfrm>
            <a:off x="1082675" y="2190750"/>
            <a:ext cx="593725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4" name="Oval 12"/>
          <p:cNvSpPr>
            <a:spLocks noChangeArrowheads="1"/>
          </p:cNvSpPr>
          <p:nvPr/>
        </p:nvSpPr>
        <p:spPr bwMode="auto">
          <a:xfrm>
            <a:off x="1981200" y="1600200"/>
            <a:ext cx="6096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9645" name="Line 13"/>
          <p:cNvSpPr>
            <a:spLocks noChangeShapeType="1"/>
          </p:cNvSpPr>
          <p:nvPr/>
        </p:nvSpPr>
        <p:spPr bwMode="auto">
          <a:xfrm flipH="1" flipV="1">
            <a:off x="1539875" y="2266950"/>
            <a:ext cx="57150" cy="3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6" name="Line 14"/>
          <p:cNvSpPr>
            <a:spLocks noChangeShapeType="1"/>
          </p:cNvSpPr>
          <p:nvPr/>
        </p:nvSpPr>
        <p:spPr bwMode="auto">
          <a:xfrm flipV="1">
            <a:off x="2209800" y="228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7" name="Rectangle 15"/>
          <p:cNvSpPr>
            <a:spLocks noChangeArrowheads="1"/>
          </p:cNvSpPr>
          <p:nvPr/>
        </p:nvSpPr>
        <p:spPr bwMode="auto">
          <a:xfrm>
            <a:off x="7239000" y="1676400"/>
            <a:ext cx="579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69648" name="Oval 16"/>
          <p:cNvSpPr>
            <a:spLocks noChangeArrowheads="1"/>
          </p:cNvSpPr>
          <p:nvPr/>
        </p:nvSpPr>
        <p:spPr bwMode="auto">
          <a:xfrm>
            <a:off x="7162800" y="1676400"/>
            <a:ext cx="838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9649" name="Line 17"/>
          <p:cNvSpPr>
            <a:spLocks noChangeShapeType="1"/>
          </p:cNvSpPr>
          <p:nvPr/>
        </p:nvSpPr>
        <p:spPr bwMode="auto">
          <a:xfrm flipH="1">
            <a:off x="7162800" y="22860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0" name="Line 18"/>
          <p:cNvSpPr>
            <a:spLocks noChangeShapeType="1"/>
          </p:cNvSpPr>
          <p:nvPr/>
        </p:nvSpPr>
        <p:spPr bwMode="auto">
          <a:xfrm>
            <a:off x="2362200" y="2971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1" name="AutoShape 19"/>
          <p:cNvSpPr>
            <a:spLocks noChangeArrowheads="1"/>
          </p:cNvSpPr>
          <p:nvPr/>
        </p:nvSpPr>
        <p:spPr bwMode="auto">
          <a:xfrm>
            <a:off x="3886200" y="2514600"/>
            <a:ext cx="1447800" cy="9144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9652" name="Rectangle 20"/>
          <p:cNvSpPr>
            <a:spLocks noChangeArrowheads="1"/>
          </p:cNvSpPr>
          <p:nvPr/>
        </p:nvSpPr>
        <p:spPr bwMode="auto">
          <a:xfrm>
            <a:off x="4267200" y="2667000"/>
            <a:ext cx="628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69653" name="Line 21"/>
          <p:cNvSpPr>
            <a:spLocks noChangeShapeType="1"/>
          </p:cNvSpPr>
          <p:nvPr/>
        </p:nvSpPr>
        <p:spPr bwMode="auto">
          <a:xfrm>
            <a:off x="5334000" y="2971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4" name="Text Box 22"/>
          <p:cNvSpPr txBox="1">
            <a:spLocks noChangeArrowheads="1"/>
          </p:cNvSpPr>
          <p:nvPr/>
        </p:nvSpPr>
        <p:spPr bwMode="auto">
          <a:xfrm>
            <a:off x="2895600" y="2362200"/>
            <a:ext cx="3905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9655" name="Text Box 23"/>
          <p:cNvSpPr txBox="1">
            <a:spLocks noChangeArrowheads="1"/>
          </p:cNvSpPr>
          <p:nvPr/>
        </p:nvSpPr>
        <p:spPr bwMode="auto">
          <a:xfrm>
            <a:off x="5715000" y="2362200"/>
            <a:ext cx="5254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56" name="Rectangle 24"/>
          <p:cNvSpPr>
            <a:spLocks noChangeArrowheads="1"/>
          </p:cNvSpPr>
          <p:nvPr/>
        </p:nvSpPr>
        <p:spPr bwMode="auto">
          <a:xfrm>
            <a:off x="6248400" y="1676400"/>
            <a:ext cx="579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69657" name="Oval 25"/>
          <p:cNvSpPr>
            <a:spLocks noChangeArrowheads="1"/>
          </p:cNvSpPr>
          <p:nvPr/>
        </p:nvSpPr>
        <p:spPr bwMode="auto">
          <a:xfrm>
            <a:off x="6172200" y="1676400"/>
            <a:ext cx="838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9658" name="Line 26"/>
          <p:cNvSpPr>
            <a:spLocks noChangeShapeType="1"/>
          </p:cNvSpPr>
          <p:nvPr/>
        </p:nvSpPr>
        <p:spPr bwMode="auto">
          <a:xfrm>
            <a:off x="6400800" y="2209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59" name="Line 27"/>
          <p:cNvSpPr>
            <a:spLocks noChangeShapeType="1"/>
          </p:cNvSpPr>
          <p:nvPr/>
        </p:nvSpPr>
        <p:spPr bwMode="auto">
          <a:xfrm>
            <a:off x="6629400" y="22860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-590204" y="6069186"/>
            <a:ext cx="973420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3">
              <a:lnSpc>
                <a:spcPct val="150000"/>
              </a:lnSpc>
              <a:buSzPct val="87000"/>
              <a:defRPr/>
            </a:pPr>
            <a:r>
              <a:rPr lang="zh-CN" altLang="en-US" sz="2200" dirty="0">
                <a:solidFill>
                  <a:srgbClr val="FF0000"/>
                </a:solidFill>
              </a:rPr>
              <a:t>可以减少系统中的关系个数，一般情况下更倾向于采用这种方法</a:t>
            </a:r>
          </a:p>
        </p:txBody>
      </p:sp>
    </p:spTree>
    <p:extLst>
      <p:ext uri="{BB962C8B-B14F-4D97-AF65-F5344CB8AC3E}">
        <p14:creationId xmlns="" xmlns:p14="http://schemas.microsoft.com/office/powerpoint/2010/main" val="139605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m to 1</a:t>
            </a:r>
            <a:r>
              <a:rPr lang="zh-CN" altLang="en-US" dirty="0" smtClean="0">
                <a:ea typeface="宋体" panose="02010600030101010101" pitchFamily="2" charset="-122"/>
              </a:rPr>
              <a:t>关系 与</a:t>
            </a:r>
            <a:r>
              <a:rPr lang="en-US" altLang="zh-CN" dirty="0" smtClean="0">
                <a:ea typeface="宋体" panose="02010600030101010101" pitchFamily="2" charset="-122"/>
              </a:rPr>
              <a:t> (1 to m)</a:t>
            </a:r>
            <a:r>
              <a:rPr lang="zh-CN" altLang="en-US" dirty="0" smtClean="0">
                <a:ea typeface="宋体" panose="02010600030101010101" pitchFamily="2" charset="-122"/>
              </a:rPr>
              <a:t>关系相似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953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==&gt; </a:t>
            </a:r>
            <a:r>
              <a:rPr lang="en-US" altLang="zh-CN" dirty="0" err="1" smtClean="0">
                <a:ea typeface="宋体" panose="02010600030101010101" pitchFamily="2" charset="-122"/>
              </a:rPr>
              <a:t>Depts</a:t>
            </a:r>
            <a:r>
              <a:rPr lang="en-US" altLang="zh-CN" dirty="0" smtClean="0">
                <a:ea typeface="宋体" panose="02010600030101010101" pitchFamily="2" charset="-122"/>
              </a:rPr>
              <a:t>(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Name</a:t>
            </a:r>
            <a:r>
              <a:rPr lang="en-US" altLang="zh-CN" dirty="0" smtClean="0">
                <a:ea typeface="宋体" panose="02010600030101010101" pitchFamily="2" charset="-122"/>
              </a:rPr>
              <a:t>, Location)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Employees(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SSN</a:t>
            </a:r>
            <a:r>
              <a:rPr lang="en-US" altLang="zh-CN" dirty="0" smtClean="0">
                <a:ea typeface="宋体" panose="02010600030101010101" pitchFamily="2" charset="-122"/>
              </a:rPr>
              <a:t>, Name, Age, </a:t>
            </a:r>
            <a:r>
              <a:rPr lang="en-US" altLang="zh-CN" dirty="0" err="1" smtClean="0">
                <a:solidFill>
                  <a:schemeClr val="accent2"/>
                </a:solidFill>
                <a:ea typeface="宋体" panose="02010600030101010101" pitchFamily="2" charset="-122"/>
              </a:rPr>
              <a:t>Dept_name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关系</a:t>
            </a:r>
            <a:r>
              <a:rPr lang="en-US" altLang="zh-CN" dirty="0">
                <a:solidFill>
                  <a:srgbClr val="FF0000"/>
                </a:solidFill>
              </a:rPr>
              <a:t> R</a:t>
            </a:r>
            <a:r>
              <a:rPr lang="zh-CN" altLang="en-US" dirty="0">
                <a:solidFill>
                  <a:srgbClr val="FF0000"/>
                </a:solidFill>
              </a:rPr>
              <a:t>与</a:t>
            </a:r>
            <a:r>
              <a:rPr lang="en-US" altLang="zh-CN" dirty="0">
                <a:solidFill>
                  <a:srgbClr val="FF0000"/>
                </a:solidFill>
              </a:rPr>
              <a:t>m</a:t>
            </a:r>
            <a:r>
              <a:rPr lang="zh-CN" altLang="en-US" dirty="0">
                <a:solidFill>
                  <a:srgbClr val="FF0000"/>
                </a:solidFill>
              </a:rPr>
              <a:t>端对应的关系模式合并，在</a:t>
            </a:r>
            <a:r>
              <a:rPr lang="en-US" altLang="zh-CN" dirty="0">
                <a:solidFill>
                  <a:srgbClr val="FF0000"/>
                </a:solidFill>
              </a:rPr>
              <a:t>m</a:t>
            </a:r>
            <a:r>
              <a:rPr lang="zh-CN" altLang="en-US" dirty="0">
                <a:solidFill>
                  <a:srgbClr val="FF0000"/>
                </a:solidFill>
              </a:rPr>
              <a:t>端关系中加入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端关系的</a:t>
            </a:r>
            <a:r>
              <a:rPr lang="zh-CN" altLang="en-US" dirty="0" smtClean="0">
                <a:solidFill>
                  <a:srgbClr val="FF0000"/>
                </a:solidFill>
              </a:rPr>
              <a:t>码（做为外键）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3733800" y="2895600"/>
            <a:ext cx="1809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work_in</a:t>
            </a: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533400" y="2895600"/>
            <a:ext cx="2292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Employees</a:t>
            </a:r>
          </a:p>
        </p:txBody>
      </p:sp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288925" y="1771650"/>
            <a:ext cx="9286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SSN</a:t>
            </a:r>
          </a:p>
        </p:txBody>
      </p:sp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1524000" y="1828800"/>
            <a:ext cx="1200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2971800" y="1752600"/>
            <a:ext cx="8620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Age</a:t>
            </a:r>
          </a:p>
        </p:txBody>
      </p:sp>
      <p:sp>
        <p:nvSpPr>
          <p:cNvPr id="70665" name="AutoShape 9"/>
          <p:cNvSpPr>
            <a:spLocks noChangeArrowheads="1"/>
          </p:cNvSpPr>
          <p:nvPr/>
        </p:nvSpPr>
        <p:spPr bwMode="auto">
          <a:xfrm>
            <a:off x="3429000" y="2743200"/>
            <a:ext cx="2590800" cy="10668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0666" name="Rectangle 10"/>
          <p:cNvSpPr>
            <a:spLocks noChangeArrowheads="1"/>
          </p:cNvSpPr>
          <p:nvPr/>
        </p:nvSpPr>
        <p:spPr bwMode="auto">
          <a:xfrm>
            <a:off x="533400" y="2895600"/>
            <a:ext cx="22860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0667" name="Text Box 11"/>
          <p:cNvSpPr txBox="1">
            <a:spLocks noChangeArrowheads="1"/>
          </p:cNvSpPr>
          <p:nvPr/>
        </p:nvSpPr>
        <p:spPr bwMode="auto">
          <a:xfrm>
            <a:off x="2971800" y="2720975"/>
            <a:ext cx="5222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70668" name="Text Box 12"/>
          <p:cNvSpPr txBox="1">
            <a:spLocks noChangeArrowheads="1"/>
          </p:cNvSpPr>
          <p:nvPr/>
        </p:nvSpPr>
        <p:spPr bwMode="auto">
          <a:xfrm>
            <a:off x="6096000" y="274320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70669" name="Oval 13"/>
          <p:cNvSpPr>
            <a:spLocks noChangeArrowheads="1"/>
          </p:cNvSpPr>
          <p:nvPr/>
        </p:nvSpPr>
        <p:spPr bwMode="auto">
          <a:xfrm>
            <a:off x="228600" y="1752600"/>
            <a:ext cx="1066800" cy="7620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0670" name="Line 14"/>
          <p:cNvSpPr>
            <a:spLocks noChangeShapeType="1"/>
          </p:cNvSpPr>
          <p:nvPr/>
        </p:nvSpPr>
        <p:spPr bwMode="auto">
          <a:xfrm>
            <a:off x="381000" y="2286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1" name="Oval 15"/>
          <p:cNvSpPr>
            <a:spLocks noChangeArrowheads="1"/>
          </p:cNvSpPr>
          <p:nvPr/>
        </p:nvSpPr>
        <p:spPr bwMode="auto">
          <a:xfrm>
            <a:off x="1447800" y="1752600"/>
            <a:ext cx="12954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0672" name="Oval 16"/>
          <p:cNvSpPr>
            <a:spLocks noChangeArrowheads="1"/>
          </p:cNvSpPr>
          <p:nvPr/>
        </p:nvSpPr>
        <p:spPr bwMode="auto">
          <a:xfrm>
            <a:off x="2895600" y="1752600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0673" name="Line 17"/>
          <p:cNvSpPr>
            <a:spLocks noChangeShapeType="1"/>
          </p:cNvSpPr>
          <p:nvPr/>
        </p:nvSpPr>
        <p:spPr bwMode="auto">
          <a:xfrm flipV="1">
            <a:off x="762000" y="2514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4" name="Line 18"/>
          <p:cNvSpPr>
            <a:spLocks noChangeShapeType="1"/>
          </p:cNvSpPr>
          <p:nvPr/>
        </p:nvSpPr>
        <p:spPr bwMode="auto">
          <a:xfrm flipV="1">
            <a:off x="1981200" y="24384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5" name="Line 19"/>
          <p:cNvSpPr>
            <a:spLocks noChangeShapeType="1"/>
          </p:cNvSpPr>
          <p:nvPr/>
        </p:nvSpPr>
        <p:spPr bwMode="auto">
          <a:xfrm flipH="1">
            <a:off x="2362200" y="23622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76" name="Rectangle 20"/>
          <p:cNvSpPr>
            <a:spLocks noChangeArrowheads="1"/>
          </p:cNvSpPr>
          <p:nvPr/>
        </p:nvSpPr>
        <p:spPr bwMode="auto">
          <a:xfrm>
            <a:off x="7010400" y="2971800"/>
            <a:ext cx="1301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Depts</a:t>
            </a:r>
          </a:p>
        </p:txBody>
      </p:sp>
      <p:sp>
        <p:nvSpPr>
          <p:cNvPr id="70677" name="Rectangle 21"/>
          <p:cNvSpPr>
            <a:spLocks noChangeArrowheads="1"/>
          </p:cNvSpPr>
          <p:nvPr/>
        </p:nvSpPr>
        <p:spPr bwMode="auto">
          <a:xfrm>
            <a:off x="5791200" y="1828800"/>
            <a:ext cx="1200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70678" name="Rectangle 22"/>
          <p:cNvSpPr>
            <a:spLocks noChangeArrowheads="1"/>
          </p:cNvSpPr>
          <p:nvPr/>
        </p:nvSpPr>
        <p:spPr bwMode="auto">
          <a:xfrm>
            <a:off x="7239000" y="1828800"/>
            <a:ext cx="17192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Location</a:t>
            </a:r>
          </a:p>
        </p:txBody>
      </p:sp>
      <p:sp>
        <p:nvSpPr>
          <p:cNvPr id="70679" name="Rectangle 23"/>
          <p:cNvSpPr>
            <a:spLocks noChangeArrowheads="1"/>
          </p:cNvSpPr>
          <p:nvPr/>
        </p:nvSpPr>
        <p:spPr bwMode="auto">
          <a:xfrm>
            <a:off x="6781800" y="2971800"/>
            <a:ext cx="16764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0680" name="Line 24"/>
          <p:cNvSpPr>
            <a:spLocks noChangeShapeType="1"/>
          </p:cNvSpPr>
          <p:nvPr/>
        </p:nvSpPr>
        <p:spPr bwMode="auto">
          <a:xfrm>
            <a:off x="6019800" y="2362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1" name="Oval 25"/>
          <p:cNvSpPr>
            <a:spLocks noChangeArrowheads="1"/>
          </p:cNvSpPr>
          <p:nvPr/>
        </p:nvSpPr>
        <p:spPr bwMode="auto">
          <a:xfrm>
            <a:off x="5715000" y="1828800"/>
            <a:ext cx="12954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0682" name="Oval 26"/>
          <p:cNvSpPr>
            <a:spLocks noChangeArrowheads="1"/>
          </p:cNvSpPr>
          <p:nvPr/>
        </p:nvSpPr>
        <p:spPr bwMode="auto">
          <a:xfrm>
            <a:off x="7162800" y="1752600"/>
            <a:ext cx="1752600" cy="7620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0683" name="Line 27"/>
          <p:cNvSpPr>
            <a:spLocks noChangeShapeType="1"/>
          </p:cNvSpPr>
          <p:nvPr/>
        </p:nvSpPr>
        <p:spPr bwMode="auto">
          <a:xfrm flipH="1" flipV="1">
            <a:off x="6629400" y="25146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4" name="Line 28"/>
          <p:cNvSpPr>
            <a:spLocks noChangeShapeType="1"/>
          </p:cNvSpPr>
          <p:nvPr/>
        </p:nvSpPr>
        <p:spPr bwMode="auto">
          <a:xfrm flipH="1">
            <a:off x="8153400" y="25146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5" name="Line 29"/>
          <p:cNvSpPr>
            <a:spLocks noChangeShapeType="1"/>
          </p:cNvSpPr>
          <p:nvPr/>
        </p:nvSpPr>
        <p:spPr bwMode="auto">
          <a:xfrm>
            <a:off x="2819400" y="32766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0686" name="Line 30"/>
          <p:cNvSpPr>
            <a:spLocks noChangeShapeType="1"/>
          </p:cNvSpPr>
          <p:nvPr/>
        </p:nvSpPr>
        <p:spPr bwMode="auto">
          <a:xfrm>
            <a:off x="6019800" y="3276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97755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1 to 1 </a:t>
            </a:r>
            <a:r>
              <a:rPr lang="zh-CN" altLang="en-US" dirty="0" smtClean="0">
                <a:ea typeface="宋体" panose="02010600030101010101" pitchFamily="2" charset="-122"/>
              </a:rPr>
              <a:t>关系转换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Case 1: </a:t>
            </a:r>
            <a:r>
              <a:rPr lang="en-US" altLang="zh-CN" dirty="0"/>
              <a:t>1 to 1 </a:t>
            </a:r>
            <a:r>
              <a:rPr lang="zh-CN" altLang="en-US" dirty="0"/>
              <a:t>关系</a:t>
            </a:r>
            <a:r>
              <a:rPr lang="en-US" altLang="zh-CN" dirty="0" smtClean="0">
                <a:ea typeface="宋体" panose="02010600030101010101" pitchFamily="2" charset="-122"/>
              </a:rPr>
              <a:t>(</a:t>
            </a:r>
            <a:r>
              <a:rPr lang="zh-CN" altLang="en-US" dirty="0" smtClean="0">
                <a:solidFill>
                  <a:srgbClr val="00B050"/>
                </a:solidFill>
                <a:ea typeface="宋体" panose="02010600030101010101" pitchFamily="2" charset="-122"/>
              </a:rPr>
              <a:t>强制参与</a:t>
            </a:r>
            <a:r>
              <a:rPr lang="en-US" altLang="zh-CN" dirty="0" smtClean="0">
                <a:ea typeface="宋体" panose="02010600030101010101" pitchFamily="2" charset="-122"/>
              </a:rPr>
              <a:t>)    </a:t>
            </a:r>
            <a:r>
              <a:rPr lang="en-US" altLang="zh-CN" dirty="0" err="1" smtClean="0">
                <a:ea typeface="宋体" panose="02010600030101010101" pitchFamily="2" charset="-122"/>
              </a:rPr>
              <a:t>i.e</a:t>
            </a:r>
            <a:r>
              <a:rPr lang="en-US" altLang="zh-CN" dirty="0" smtClean="0">
                <a:ea typeface="宋体" panose="02010600030101010101" pitchFamily="2" charset="-122"/>
              </a:rPr>
              <a:t> x = (1, 1) and y = (1, 1)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关系</a:t>
            </a:r>
            <a:r>
              <a:rPr lang="en-US" altLang="zh-CN" dirty="0" smtClean="0">
                <a:solidFill>
                  <a:srgbClr val="FF0000"/>
                </a:solidFill>
              </a:rPr>
              <a:t>R</a:t>
            </a:r>
            <a:r>
              <a:rPr lang="zh-CN" altLang="en-US" dirty="0">
                <a:solidFill>
                  <a:srgbClr val="FF0000"/>
                </a:solidFill>
              </a:rPr>
              <a:t>与某一端实体对应的关系模式合并，加入对应关系的</a:t>
            </a:r>
            <a:r>
              <a:rPr lang="zh-CN" altLang="en-US" dirty="0" smtClean="0">
                <a:solidFill>
                  <a:srgbClr val="FF0000"/>
                </a:solidFill>
              </a:rPr>
              <a:t>码做为外键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===&gt; E(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A</a:t>
            </a:r>
            <a:r>
              <a:rPr lang="en-US" altLang="zh-CN" dirty="0" smtClean="0">
                <a:ea typeface="宋体" panose="02010600030101010101" pitchFamily="2" charset="-122"/>
              </a:rPr>
              <a:t>, B),  F(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C</a:t>
            </a:r>
            <a:r>
              <a:rPr lang="en-US" altLang="zh-CN" dirty="0" smtClean="0">
                <a:ea typeface="宋体" panose="02010600030101010101" pitchFamily="2" charset="-122"/>
              </a:rPr>
              <a:t>, D, </a:t>
            </a:r>
            <a:r>
              <a:rPr lang="en-US" altLang="zh-CN" dirty="0" smtClean="0">
                <a:solidFill>
                  <a:schemeClr val="accent2"/>
                </a:solidFill>
                <a:ea typeface="宋体" panose="02010600030101010101" pitchFamily="2" charset="-122"/>
              </a:rPr>
              <a:t>A</a:t>
            </a:r>
            <a:r>
              <a:rPr lang="en-US" altLang="zh-CN" dirty="0" smtClean="0">
                <a:ea typeface="宋体" panose="02010600030101010101" pitchFamily="2" charset="-122"/>
              </a:rPr>
              <a:t>)  or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===&gt; E(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A</a:t>
            </a:r>
            <a:r>
              <a:rPr lang="en-US" altLang="zh-CN" dirty="0" smtClean="0">
                <a:ea typeface="宋体" panose="02010600030101010101" pitchFamily="2" charset="-122"/>
              </a:rPr>
              <a:t>, B, </a:t>
            </a:r>
            <a:r>
              <a:rPr lang="en-US" altLang="zh-CN" dirty="0" smtClean="0">
                <a:solidFill>
                  <a:schemeClr val="accent2"/>
                </a:solidFill>
                <a:ea typeface="宋体" panose="02010600030101010101" pitchFamily="2" charset="-122"/>
              </a:rPr>
              <a:t>C</a:t>
            </a:r>
            <a:r>
              <a:rPr lang="en-US" altLang="zh-CN" dirty="0" smtClean="0">
                <a:ea typeface="宋体" panose="02010600030101010101" pitchFamily="2" charset="-122"/>
              </a:rPr>
              <a:t>),  F(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C</a:t>
            </a:r>
            <a:r>
              <a:rPr lang="en-US" altLang="zh-CN" dirty="0" smtClean="0">
                <a:ea typeface="宋体" panose="02010600030101010101" pitchFamily="2" charset="-122"/>
              </a:rPr>
              <a:t>, D) </a:t>
            </a: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6858000" y="2667000"/>
            <a:ext cx="463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6705600" y="2667000"/>
            <a:ext cx="8382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1686" name="Rectangle 6"/>
          <p:cNvSpPr>
            <a:spLocks noChangeArrowheads="1"/>
          </p:cNvSpPr>
          <p:nvPr/>
        </p:nvSpPr>
        <p:spPr bwMode="auto">
          <a:xfrm>
            <a:off x="1447800" y="2667000"/>
            <a:ext cx="717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71687" name="Text Box 7"/>
          <p:cNvSpPr txBox="1">
            <a:spLocks noChangeArrowheads="1"/>
          </p:cNvSpPr>
          <p:nvPr/>
        </p:nvSpPr>
        <p:spPr bwMode="auto">
          <a:xfrm>
            <a:off x="1143000" y="1676400"/>
            <a:ext cx="4778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1981200" y="1676400"/>
            <a:ext cx="76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71689" name="Rectangle 9"/>
          <p:cNvSpPr>
            <a:spLocks noChangeArrowheads="1"/>
          </p:cNvSpPr>
          <p:nvPr/>
        </p:nvSpPr>
        <p:spPr bwMode="auto">
          <a:xfrm>
            <a:off x="1524000" y="2667000"/>
            <a:ext cx="8382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1690" name="Oval 10"/>
          <p:cNvSpPr>
            <a:spLocks noChangeArrowheads="1"/>
          </p:cNvSpPr>
          <p:nvPr/>
        </p:nvSpPr>
        <p:spPr bwMode="auto">
          <a:xfrm>
            <a:off x="990600" y="1657350"/>
            <a:ext cx="801688" cy="6318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1691" name="Line 11"/>
          <p:cNvSpPr>
            <a:spLocks noChangeShapeType="1"/>
          </p:cNvSpPr>
          <p:nvPr/>
        </p:nvSpPr>
        <p:spPr bwMode="auto">
          <a:xfrm>
            <a:off x="1082675" y="2190750"/>
            <a:ext cx="593725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92" name="Oval 12"/>
          <p:cNvSpPr>
            <a:spLocks noChangeArrowheads="1"/>
          </p:cNvSpPr>
          <p:nvPr/>
        </p:nvSpPr>
        <p:spPr bwMode="auto">
          <a:xfrm>
            <a:off x="1981200" y="1600200"/>
            <a:ext cx="6096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1693" name="Line 13"/>
          <p:cNvSpPr>
            <a:spLocks noChangeShapeType="1"/>
          </p:cNvSpPr>
          <p:nvPr/>
        </p:nvSpPr>
        <p:spPr bwMode="auto">
          <a:xfrm flipH="1" flipV="1">
            <a:off x="1539875" y="2266950"/>
            <a:ext cx="57150" cy="3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94" name="Line 14"/>
          <p:cNvSpPr>
            <a:spLocks noChangeShapeType="1"/>
          </p:cNvSpPr>
          <p:nvPr/>
        </p:nvSpPr>
        <p:spPr bwMode="auto">
          <a:xfrm flipV="1">
            <a:off x="2209800" y="228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95" name="Rectangle 15"/>
          <p:cNvSpPr>
            <a:spLocks noChangeArrowheads="1"/>
          </p:cNvSpPr>
          <p:nvPr/>
        </p:nvSpPr>
        <p:spPr bwMode="auto">
          <a:xfrm>
            <a:off x="7239000" y="1676400"/>
            <a:ext cx="579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71696" name="Oval 16"/>
          <p:cNvSpPr>
            <a:spLocks noChangeArrowheads="1"/>
          </p:cNvSpPr>
          <p:nvPr/>
        </p:nvSpPr>
        <p:spPr bwMode="auto">
          <a:xfrm>
            <a:off x="7162800" y="1676400"/>
            <a:ext cx="838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1697" name="Line 17"/>
          <p:cNvSpPr>
            <a:spLocks noChangeShapeType="1"/>
          </p:cNvSpPr>
          <p:nvPr/>
        </p:nvSpPr>
        <p:spPr bwMode="auto">
          <a:xfrm flipH="1">
            <a:off x="7162800" y="22860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98" name="Line 18"/>
          <p:cNvSpPr>
            <a:spLocks noChangeShapeType="1"/>
          </p:cNvSpPr>
          <p:nvPr/>
        </p:nvSpPr>
        <p:spPr bwMode="auto">
          <a:xfrm>
            <a:off x="2362200" y="2971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699" name="AutoShape 19"/>
          <p:cNvSpPr>
            <a:spLocks noChangeArrowheads="1"/>
          </p:cNvSpPr>
          <p:nvPr/>
        </p:nvSpPr>
        <p:spPr bwMode="auto">
          <a:xfrm>
            <a:off x="3886200" y="2514600"/>
            <a:ext cx="1447800" cy="9144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1700" name="Rectangle 20"/>
          <p:cNvSpPr>
            <a:spLocks noChangeArrowheads="1"/>
          </p:cNvSpPr>
          <p:nvPr/>
        </p:nvSpPr>
        <p:spPr bwMode="auto">
          <a:xfrm>
            <a:off x="4267200" y="2667000"/>
            <a:ext cx="628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71701" name="Line 21"/>
          <p:cNvSpPr>
            <a:spLocks noChangeShapeType="1"/>
          </p:cNvSpPr>
          <p:nvPr/>
        </p:nvSpPr>
        <p:spPr bwMode="auto">
          <a:xfrm>
            <a:off x="5334000" y="2971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02" name="Text Box 22"/>
          <p:cNvSpPr txBox="1">
            <a:spLocks noChangeArrowheads="1"/>
          </p:cNvSpPr>
          <p:nvPr/>
        </p:nvSpPr>
        <p:spPr bwMode="auto">
          <a:xfrm>
            <a:off x="2895600" y="236220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71703" name="Text Box 23"/>
          <p:cNvSpPr txBox="1">
            <a:spLocks noChangeArrowheads="1"/>
          </p:cNvSpPr>
          <p:nvPr/>
        </p:nvSpPr>
        <p:spPr bwMode="auto">
          <a:xfrm>
            <a:off x="5715000" y="236220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04" name="Rectangle 24"/>
          <p:cNvSpPr>
            <a:spLocks noChangeArrowheads="1"/>
          </p:cNvSpPr>
          <p:nvPr/>
        </p:nvSpPr>
        <p:spPr bwMode="auto">
          <a:xfrm>
            <a:off x="6248400" y="1676400"/>
            <a:ext cx="579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71705" name="Oval 25"/>
          <p:cNvSpPr>
            <a:spLocks noChangeArrowheads="1"/>
          </p:cNvSpPr>
          <p:nvPr/>
        </p:nvSpPr>
        <p:spPr bwMode="auto">
          <a:xfrm>
            <a:off x="6172200" y="1676400"/>
            <a:ext cx="838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1706" name="Line 26"/>
          <p:cNvSpPr>
            <a:spLocks noChangeShapeType="1"/>
          </p:cNvSpPr>
          <p:nvPr/>
        </p:nvSpPr>
        <p:spPr bwMode="auto">
          <a:xfrm>
            <a:off x="6372225" y="22050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07" name="Line 27"/>
          <p:cNvSpPr>
            <a:spLocks noChangeShapeType="1"/>
          </p:cNvSpPr>
          <p:nvPr/>
        </p:nvSpPr>
        <p:spPr bwMode="auto">
          <a:xfrm>
            <a:off x="6629400" y="22860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06772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to 1 </a:t>
            </a:r>
            <a:r>
              <a:rPr lang="zh-CN" altLang="en-US" dirty="0"/>
              <a:t>关系转换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953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lnSpc>
                <a:spcPct val="5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==&gt; </a:t>
            </a:r>
            <a:r>
              <a:rPr lang="en-US" altLang="zh-CN" dirty="0" err="1" smtClean="0">
                <a:ea typeface="宋体" panose="02010600030101010101" pitchFamily="2" charset="-122"/>
              </a:rPr>
              <a:t>Depts</a:t>
            </a:r>
            <a:r>
              <a:rPr lang="en-US" altLang="zh-CN" dirty="0" smtClean="0">
                <a:ea typeface="宋体" panose="02010600030101010101" pitchFamily="2" charset="-122"/>
              </a:rPr>
              <a:t>(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Name</a:t>
            </a:r>
            <a:r>
              <a:rPr lang="en-US" altLang="zh-CN" dirty="0" smtClean="0">
                <a:ea typeface="宋体" panose="02010600030101010101" pitchFamily="2" charset="-122"/>
              </a:rPr>
              <a:t>, Location)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Managers(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SSN</a:t>
            </a:r>
            <a:r>
              <a:rPr lang="en-US" altLang="zh-CN" dirty="0" smtClean="0">
                <a:ea typeface="宋体" panose="02010600030101010101" pitchFamily="2" charset="-122"/>
              </a:rPr>
              <a:t>, Name, Age, </a:t>
            </a:r>
            <a:r>
              <a:rPr lang="en-US" altLang="zh-CN" dirty="0" err="1" smtClean="0">
                <a:solidFill>
                  <a:schemeClr val="accent2"/>
                </a:solidFill>
                <a:ea typeface="宋体" panose="02010600030101010101" pitchFamily="2" charset="-122"/>
              </a:rPr>
              <a:t>Dept_name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OR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==&gt; </a:t>
            </a:r>
            <a:r>
              <a:rPr lang="en-US" altLang="zh-CN" dirty="0" err="1" smtClean="0">
                <a:ea typeface="宋体" panose="02010600030101010101" pitchFamily="2" charset="-122"/>
              </a:rPr>
              <a:t>Depts</a:t>
            </a:r>
            <a:r>
              <a:rPr lang="en-US" altLang="zh-CN" dirty="0" smtClean="0">
                <a:ea typeface="宋体" panose="02010600030101010101" pitchFamily="2" charset="-122"/>
              </a:rPr>
              <a:t>(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Name</a:t>
            </a:r>
            <a:r>
              <a:rPr lang="en-US" altLang="zh-CN" dirty="0" smtClean="0">
                <a:ea typeface="宋体" panose="02010600030101010101" pitchFamily="2" charset="-122"/>
              </a:rPr>
              <a:t>, Location, </a:t>
            </a:r>
            <a:r>
              <a:rPr lang="en-US" altLang="zh-CN" dirty="0" err="1" smtClean="0">
                <a:solidFill>
                  <a:schemeClr val="accent2"/>
                </a:solidFill>
                <a:ea typeface="宋体" panose="02010600030101010101" pitchFamily="2" charset="-122"/>
              </a:rPr>
              <a:t>Manager_SSN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   Managers(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SSN</a:t>
            </a:r>
            <a:r>
              <a:rPr lang="en-US" altLang="zh-CN" dirty="0" smtClean="0">
                <a:ea typeface="宋体" panose="02010600030101010101" pitchFamily="2" charset="-122"/>
              </a:rPr>
              <a:t>, Name, Age)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3733800" y="2667000"/>
            <a:ext cx="1809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work_in</a:t>
            </a: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609600" y="2667000"/>
            <a:ext cx="213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Managers</a:t>
            </a:r>
          </a:p>
        </p:txBody>
      </p:sp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288925" y="1543050"/>
            <a:ext cx="9286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SSN</a:t>
            </a:r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1524000" y="1600200"/>
            <a:ext cx="1200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72712" name="Rectangle 8"/>
          <p:cNvSpPr>
            <a:spLocks noChangeArrowheads="1"/>
          </p:cNvSpPr>
          <p:nvPr/>
        </p:nvSpPr>
        <p:spPr bwMode="auto">
          <a:xfrm>
            <a:off x="2971800" y="1524000"/>
            <a:ext cx="8620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Age</a:t>
            </a:r>
          </a:p>
        </p:txBody>
      </p:sp>
      <p:sp>
        <p:nvSpPr>
          <p:cNvPr id="72713" name="AutoShape 9"/>
          <p:cNvSpPr>
            <a:spLocks noChangeArrowheads="1"/>
          </p:cNvSpPr>
          <p:nvPr/>
        </p:nvSpPr>
        <p:spPr bwMode="auto">
          <a:xfrm>
            <a:off x="3429000" y="2514600"/>
            <a:ext cx="2590800" cy="10668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2714" name="Rectangle 10"/>
          <p:cNvSpPr>
            <a:spLocks noChangeArrowheads="1"/>
          </p:cNvSpPr>
          <p:nvPr/>
        </p:nvSpPr>
        <p:spPr bwMode="auto">
          <a:xfrm>
            <a:off x="533400" y="2667000"/>
            <a:ext cx="22860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2715" name="Text Box 11"/>
          <p:cNvSpPr txBox="1">
            <a:spLocks noChangeArrowheads="1"/>
          </p:cNvSpPr>
          <p:nvPr/>
        </p:nvSpPr>
        <p:spPr bwMode="auto">
          <a:xfrm>
            <a:off x="2743200" y="2438400"/>
            <a:ext cx="1063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(1, 1)</a:t>
            </a:r>
          </a:p>
        </p:txBody>
      </p:sp>
      <p:sp>
        <p:nvSpPr>
          <p:cNvPr id="72716" name="Text Box 12"/>
          <p:cNvSpPr txBox="1">
            <a:spLocks noChangeArrowheads="1"/>
          </p:cNvSpPr>
          <p:nvPr/>
        </p:nvSpPr>
        <p:spPr bwMode="auto">
          <a:xfrm>
            <a:off x="5791200" y="2438400"/>
            <a:ext cx="1063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(1, 1)</a:t>
            </a:r>
          </a:p>
        </p:txBody>
      </p:sp>
      <p:sp>
        <p:nvSpPr>
          <p:cNvPr id="72717" name="Oval 13"/>
          <p:cNvSpPr>
            <a:spLocks noChangeArrowheads="1"/>
          </p:cNvSpPr>
          <p:nvPr/>
        </p:nvSpPr>
        <p:spPr bwMode="auto">
          <a:xfrm>
            <a:off x="228600" y="1524000"/>
            <a:ext cx="1066800" cy="7620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2718" name="Line 14"/>
          <p:cNvSpPr>
            <a:spLocks noChangeShapeType="1"/>
          </p:cNvSpPr>
          <p:nvPr/>
        </p:nvSpPr>
        <p:spPr bwMode="auto">
          <a:xfrm>
            <a:off x="381000" y="2057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19" name="Oval 15"/>
          <p:cNvSpPr>
            <a:spLocks noChangeArrowheads="1"/>
          </p:cNvSpPr>
          <p:nvPr/>
        </p:nvSpPr>
        <p:spPr bwMode="auto">
          <a:xfrm>
            <a:off x="1447800" y="1524000"/>
            <a:ext cx="12954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2720" name="Oval 16"/>
          <p:cNvSpPr>
            <a:spLocks noChangeArrowheads="1"/>
          </p:cNvSpPr>
          <p:nvPr/>
        </p:nvSpPr>
        <p:spPr bwMode="auto">
          <a:xfrm>
            <a:off x="2895600" y="1524000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2721" name="Line 17"/>
          <p:cNvSpPr>
            <a:spLocks noChangeShapeType="1"/>
          </p:cNvSpPr>
          <p:nvPr/>
        </p:nvSpPr>
        <p:spPr bwMode="auto">
          <a:xfrm flipV="1">
            <a:off x="762000" y="228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22" name="Line 18"/>
          <p:cNvSpPr>
            <a:spLocks noChangeShapeType="1"/>
          </p:cNvSpPr>
          <p:nvPr/>
        </p:nvSpPr>
        <p:spPr bwMode="auto">
          <a:xfrm flipV="1">
            <a:off x="1981200" y="22098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23" name="Line 19"/>
          <p:cNvSpPr>
            <a:spLocks noChangeShapeType="1"/>
          </p:cNvSpPr>
          <p:nvPr/>
        </p:nvSpPr>
        <p:spPr bwMode="auto">
          <a:xfrm flipH="1">
            <a:off x="2362200" y="2133600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24" name="Rectangle 20"/>
          <p:cNvSpPr>
            <a:spLocks noChangeArrowheads="1"/>
          </p:cNvSpPr>
          <p:nvPr/>
        </p:nvSpPr>
        <p:spPr bwMode="auto">
          <a:xfrm>
            <a:off x="7010400" y="2743200"/>
            <a:ext cx="1301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Depts</a:t>
            </a:r>
          </a:p>
        </p:txBody>
      </p:sp>
      <p:sp>
        <p:nvSpPr>
          <p:cNvPr id="72725" name="Rectangle 21"/>
          <p:cNvSpPr>
            <a:spLocks noChangeArrowheads="1"/>
          </p:cNvSpPr>
          <p:nvPr/>
        </p:nvSpPr>
        <p:spPr bwMode="auto">
          <a:xfrm>
            <a:off x="5791200" y="1600200"/>
            <a:ext cx="1200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72726" name="Rectangle 22"/>
          <p:cNvSpPr>
            <a:spLocks noChangeArrowheads="1"/>
          </p:cNvSpPr>
          <p:nvPr/>
        </p:nvSpPr>
        <p:spPr bwMode="auto">
          <a:xfrm>
            <a:off x="7239000" y="1600200"/>
            <a:ext cx="17192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Location</a:t>
            </a:r>
          </a:p>
        </p:txBody>
      </p:sp>
      <p:sp>
        <p:nvSpPr>
          <p:cNvPr id="72727" name="Rectangle 23"/>
          <p:cNvSpPr>
            <a:spLocks noChangeArrowheads="1"/>
          </p:cNvSpPr>
          <p:nvPr/>
        </p:nvSpPr>
        <p:spPr bwMode="auto">
          <a:xfrm>
            <a:off x="6781800" y="2743200"/>
            <a:ext cx="16764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2728" name="Line 24"/>
          <p:cNvSpPr>
            <a:spLocks noChangeShapeType="1"/>
          </p:cNvSpPr>
          <p:nvPr/>
        </p:nvSpPr>
        <p:spPr bwMode="auto">
          <a:xfrm>
            <a:off x="6019800" y="2133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29" name="Oval 25"/>
          <p:cNvSpPr>
            <a:spLocks noChangeArrowheads="1"/>
          </p:cNvSpPr>
          <p:nvPr/>
        </p:nvSpPr>
        <p:spPr bwMode="auto">
          <a:xfrm>
            <a:off x="5715000" y="1600200"/>
            <a:ext cx="12954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2730" name="Oval 26"/>
          <p:cNvSpPr>
            <a:spLocks noChangeArrowheads="1"/>
          </p:cNvSpPr>
          <p:nvPr/>
        </p:nvSpPr>
        <p:spPr bwMode="auto">
          <a:xfrm>
            <a:off x="7162800" y="1524000"/>
            <a:ext cx="1752600" cy="7620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2731" name="Line 27"/>
          <p:cNvSpPr>
            <a:spLocks noChangeShapeType="1"/>
          </p:cNvSpPr>
          <p:nvPr/>
        </p:nvSpPr>
        <p:spPr bwMode="auto">
          <a:xfrm flipH="1" flipV="1">
            <a:off x="6629400" y="22860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32" name="Line 28"/>
          <p:cNvSpPr>
            <a:spLocks noChangeShapeType="1"/>
          </p:cNvSpPr>
          <p:nvPr/>
        </p:nvSpPr>
        <p:spPr bwMode="auto">
          <a:xfrm flipH="1">
            <a:off x="8153400" y="22860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33" name="Line 29"/>
          <p:cNvSpPr>
            <a:spLocks noChangeShapeType="1"/>
          </p:cNvSpPr>
          <p:nvPr/>
        </p:nvSpPr>
        <p:spPr bwMode="auto">
          <a:xfrm>
            <a:off x="2819400" y="3048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34" name="Line 30"/>
          <p:cNvSpPr>
            <a:spLocks noChangeShapeType="1"/>
          </p:cNvSpPr>
          <p:nvPr/>
        </p:nvSpPr>
        <p:spPr bwMode="auto">
          <a:xfrm>
            <a:off x="6019800" y="3048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33651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to 1 </a:t>
            </a:r>
            <a:r>
              <a:rPr lang="zh-CN" altLang="en-US" dirty="0"/>
              <a:t>关系</a:t>
            </a:r>
            <a:r>
              <a:rPr lang="zh-CN" altLang="en-US" dirty="0" smtClean="0"/>
              <a:t>转换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747838"/>
            <a:ext cx="8713788" cy="4560887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Case 2</a:t>
            </a:r>
            <a:r>
              <a:rPr lang="zh-CN" altLang="en-US" dirty="0" smtClean="0">
                <a:ea typeface="宋体" panose="02010600030101010101" pitchFamily="2" charset="-122"/>
              </a:rPr>
              <a:t>（</a:t>
            </a:r>
            <a:r>
              <a:rPr lang="zh-CN" altLang="en-US" dirty="0" smtClean="0">
                <a:solidFill>
                  <a:srgbClr val="00B050"/>
                </a:solidFill>
                <a:ea typeface="宋体" panose="02010600030101010101" pitchFamily="2" charset="-122"/>
              </a:rPr>
              <a:t>部分参与</a:t>
            </a:r>
            <a:r>
              <a:rPr lang="zh-CN" altLang="en-US" dirty="0" smtClean="0">
                <a:ea typeface="宋体" panose="02010600030101010101" pitchFamily="2" charset="-122"/>
              </a:rPr>
              <a:t>）</a:t>
            </a:r>
            <a:r>
              <a:rPr lang="en-US" altLang="zh-CN" dirty="0" smtClean="0">
                <a:ea typeface="宋体" panose="02010600030101010101" pitchFamily="2" charset="-122"/>
              </a:rPr>
              <a:t>: x = (0, 1) and y = (0, 1)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(E </a:t>
            </a:r>
            <a:r>
              <a:rPr lang="zh-CN" altLang="en-US" dirty="0" smtClean="0">
                <a:ea typeface="宋体" panose="02010600030101010101" pitchFamily="2" charset="-122"/>
              </a:rPr>
              <a:t>和</a:t>
            </a:r>
            <a:r>
              <a:rPr lang="en-US" altLang="zh-CN" dirty="0" smtClean="0">
                <a:ea typeface="宋体" panose="02010600030101010101" pitchFamily="2" charset="-122"/>
              </a:rPr>
              <a:t> F</a:t>
            </a:r>
            <a:r>
              <a:rPr lang="zh-CN" altLang="en-US" dirty="0" smtClean="0">
                <a:ea typeface="宋体" panose="02010600030101010101" pitchFamily="2" charset="-122"/>
              </a:rPr>
              <a:t>部分参与关系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</a:p>
          <a:p>
            <a:r>
              <a:rPr lang="zh-CN" altLang="en-US" dirty="0" smtClean="0"/>
              <a:t>与</a:t>
            </a:r>
            <a:r>
              <a:rPr lang="en-US" altLang="zh-CN" dirty="0" smtClean="0"/>
              <a:t>1 </a:t>
            </a:r>
            <a:r>
              <a:rPr lang="en-US" altLang="zh-CN" dirty="0"/>
              <a:t>to 1 </a:t>
            </a:r>
            <a:r>
              <a:rPr lang="zh-CN" altLang="en-US" dirty="0"/>
              <a:t>关系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00B050"/>
                </a:solidFill>
              </a:rPr>
              <a:t>强制参与</a:t>
            </a:r>
            <a:r>
              <a:rPr lang="en-US" altLang="zh-CN" dirty="0" smtClean="0"/>
              <a:t>)</a:t>
            </a:r>
            <a:r>
              <a:rPr lang="zh-CN" altLang="en-US" dirty="0" smtClean="0"/>
              <a:t>同样处理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741622" y="4404360"/>
            <a:ext cx="463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589222" y="4404360"/>
            <a:ext cx="8382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331422" y="4404360"/>
            <a:ext cx="717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026622" y="3413760"/>
            <a:ext cx="4778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864822" y="3413760"/>
            <a:ext cx="76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407622" y="4404360"/>
            <a:ext cx="8382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874222" y="3394710"/>
            <a:ext cx="801688" cy="6318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966297" y="3928110"/>
            <a:ext cx="593725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1864822" y="3337560"/>
            <a:ext cx="6096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H="1" flipV="1">
            <a:off x="1423497" y="4004310"/>
            <a:ext cx="57150" cy="3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V="1">
            <a:off x="2093422" y="402336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7122622" y="3413760"/>
            <a:ext cx="579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7046422" y="3413760"/>
            <a:ext cx="838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7046422" y="402336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2245822" y="470916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AutoShape 19"/>
          <p:cNvSpPr>
            <a:spLocks noChangeArrowheads="1"/>
          </p:cNvSpPr>
          <p:nvPr/>
        </p:nvSpPr>
        <p:spPr bwMode="auto">
          <a:xfrm>
            <a:off x="3769822" y="4251960"/>
            <a:ext cx="1447800" cy="9144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4150822" y="4404360"/>
            <a:ext cx="628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5217622" y="470916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2223547" y="4078635"/>
            <a:ext cx="18309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4942645" y="4073872"/>
            <a:ext cx="18309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32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6132022" y="3413760"/>
            <a:ext cx="579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25" name="Oval 25"/>
          <p:cNvSpPr>
            <a:spLocks noChangeArrowheads="1"/>
          </p:cNvSpPr>
          <p:nvPr/>
        </p:nvSpPr>
        <p:spPr bwMode="auto">
          <a:xfrm>
            <a:off x="6055822" y="3413760"/>
            <a:ext cx="838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6255847" y="394239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6513022" y="402336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715241" y="5512435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===&gt; E(</a:t>
            </a:r>
            <a:r>
              <a:rPr lang="en-US" altLang="zh-CN" sz="2400" dirty="0">
                <a:solidFill>
                  <a:schemeClr val="accent1"/>
                </a:solidFill>
              </a:rPr>
              <a:t>A</a:t>
            </a:r>
            <a:r>
              <a:rPr lang="en-US" altLang="zh-CN" sz="2400" dirty="0"/>
              <a:t>, B),  F(</a:t>
            </a:r>
            <a:r>
              <a:rPr lang="en-US" altLang="zh-CN" sz="2400" dirty="0">
                <a:solidFill>
                  <a:schemeClr val="accent1"/>
                </a:solidFill>
              </a:rPr>
              <a:t>C</a:t>
            </a:r>
            <a:r>
              <a:rPr lang="en-US" altLang="zh-CN" sz="2400" dirty="0"/>
              <a:t>, D, </a:t>
            </a:r>
            <a:r>
              <a:rPr lang="en-US" altLang="zh-CN" sz="2400" dirty="0">
                <a:solidFill>
                  <a:schemeClr val="accent2"/>
                </a:solidFill>
              </a:rPr>
              <a:t>A</a:t>
            </a:r>
            <a:r>
              <a:rPr lang="en-US" altLang="zh-CN" sz="2400" dirty="0"/>
              <a:t>)  or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/>
              <a:t>===&gt; E(</a:t>
            </a:r>
            <a:r>
              <a:rPr lang="en-US" altLang="zh-CN" sz="2400" dirty="0">
                <a:solidFill>
                  <a:schemeClr val="accent1"/>
                </a:solidFill>
              </a:rPr>
              <a:t>A</a:t>
            </a:r>
            <a:r>
              <a:rPr lang="en-US" altLang="zh-CN" sz="2400" dirty="0"/>
              <a:t>, B, </a:t>
            </a:r>
            <a:r>
              <a:rPr lang="en-US" altLang="zh-CN" sz="2400" dirty="0">
                <a:solidFill>
                  <a:schemeClr val="accent2"/>
                </a:solidFill>
              </a:rPr>
              <a:t>C</a:t>
            </a:r>
            <a:r>
              <a:rPr lang="en-US" altLang="zh-CN" sz="2400" dirty="0"/>
              <a:t>),  F(</a:t>
            </a:r>
            <a:r>
              <a:rPr lang="en-US" altLang="zh-CN" sz="2400" dirty="0">
                <a:solidFill>
                  <a:schemeClr val="accent1"/>
                </a:solidFill>
              </a:rPr>
              <a:t>C</a:t>
            </a:r>
            <a:r>
              <a:rPr lang="en-US" altLang="zh-CN" sz="2400" dirty="0"/>
              <a:t>, D) </a:t>
            </a:r>
          </a:p>
        </p:txBody>
      </p:sp>
    </p:spTree>
    <p:extLst>
      <p:ext uri="{BB962C8B-B14F-4D97-AF65-F5344CB8AC3E}">
        <p14:creationId xmlns="" xmlns:p14="http://schemas.microsoft.com/office/powerpoint/2010/main" val="153946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745456"/>
            <a:ext cx="7886700" cy="1325563"/>
          </a:xfrm>
        </p:spPr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Case3: 1:1 but one Mandatory other Optional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Case3</a:t>
            </a:r>
            <a:r>
              <a:rPr lang="zh-CN" altLang="en-US" dirty="0" smtClean="0">
                <a:ea typeface="宋体" panose="02010600030101010101" pitchFamily="2" charset="-122"/>
              </a:rPr>
              <a:t>（</a:t>
            </a:r>
            <a:r>
              <a:rPr lang="zh-CN" altLang="en-US" dirty="0" smtClean="0">
                <a:solidFill>
                  <a:srgbClr val="00B050"/>
                </a:solidFill>
                <a:ea typeface="宋体" panose="02010600030101010101" pitchFamily="2" charset="-122"/>
              </a:rPr>
              <a:t>一个强制参与，一个部分参与</a:t>
            </a:r>
            <a:r>
              <a:rPr lang="zh-CN" altLang="en-US" dirty="0" smtClean="0">
                <a:ea typeface="宋体" panose="02010600030101010101" pitchFamily="2" charset="-122"/>
              </a:rPr>
              <a:t>）</a:t>
            </a:r>
            <a:r>
              <a:rPr lang="en-US" altLang="zh-CN" dirty="0" smtClean="0">
                <a:ea typeface="宋体" panose="02010600030101010101" pitchFamily="2" charset="-122"/>
              </a:rPr>
              <a:t>: x = (0, 1) and y = (1, 1)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===&gt; E(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A</a:t>
            </a:r>
            <a:r>
              <a:rPr lang="en-US" altLang="zh-CN" dirty="0" smtClean="0">
                <a:ea typeface="宋体" panose="02010600030101010101" pitchFamily="2" charset="-122"/>
              </a:rPr>
              <a:t>, B),  F(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C</a:t>
            </a:r>
            <a:r>
              <a:rPr lang="en-US" altLang="zh-CN" dirty="0" smtClean="0">
                <a:ea typeface="宋体" panose="02010600030101010101" pitchFamily="2" charset="-122"/>
              </a:rPr>
              <a:t>, D, </a:t>
            </a:r>
            <a:r>
              <a:rPr lang="en-US" altLang="zh-CN" dirty="0" smtClean="0">
                <a:solidFill>
                  <a:schemeClr val="accent2"/>
                </a:solidFill>
                <a:ea typeface="宋体" panose="02010600030101010101" pitchFamily="2" charset="-122"/>
              </a:rPr>
              <a:t>A</a:t>
            </a:r>
            <a:r>
              <a:rPr lang="en-US" altLang="zh-CN" dirty="0" smtClean="0">
                <a:ea typeface="宋体" panose="02010600030101010101" pitchFamily="2" charset="-122"/>
              </a:rPr>
              <a:t>) </a:t>
            </a:r>
          </a:p>
          <a:p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</a:rPr>
              <a:t>关系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R</a:t>
            </a:r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</a:rPr>
              <a:t>并入强制参与的一端，引入外键。</a:t>
            </a:r>
            <a:endParaRPr lang="en-US" altLang="zh-CN" dirty="0" smtClean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6858000" y="2667000"/>
            <a:ext cx="463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6705600" y="2667000"/>
            <a:ext cx="8382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1447800" y="2667000"/>
            <a:ext cx="717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1143000" y="1676400"/>
            <a:ext cx="4778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74760" name="Rectangle 8"/>
          <p:cNvSpPr>
            <a:spLocks noChangeArrowheads="1"/>
          </p:cNvSpPr>
          <p:nvPr/>
        </p:nvSpPr>
        <p:spPr bwMode="auto">
          <a:xfrm>
            <a:off x="1981200" y="1676400"/>
            <a:ext cx="76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74761" name="Rectangle 9"/>
          <p:cNvSpPr>
            <a:spLocks noChangeArrowheads="1"/>
          </p:cNvSpPr>
          <p:nvPr/>
        </p:nvSpPr>
        <p:spPr bwMode="auto">
          <a:xfrm>
            <a:off x="1524000" y="2667000"/>
            <a:ext cx="8382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4762" name="Oval 10"/>
          <p:cNvSpPr>
            <a:spLocks noChangeArrowheads="1"/>
          </p:cNvSpPr>
          <p:nvPr/>
        </p:nvSpPr>
        <p:spPr bwMode="auto">
          <a:xfrm>
            <a:off x="990600" y="1657350"/>
            <a:ext cx="801688" cy="6318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4763" name="Line 11"/>
          <p:cNvSpPr>
            <a:spLocks noChangeShapeType="1"/>
          </p:cNvSpPr>
          <p:nvPr/>
        </p:nvSpPr>
        <p:spPr bwMode="auto">
          <a:xfrm>
            <a:off x="1082675" y="2190750"/>
            <a:ext cx="593725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64" name="Oval 12"/>
          <p:cNvSpPr>
            <a:spLocks noChangeArrowheads="1"/>
          </p:cNvSpPr>
          <p:nvPr/>
        </p:nvSpPr>
        <p:spPr bwMode="auto">
          <a:xfrm>
            <a:off x="1981200" y="1600200"/>
            <a:ext cx="6096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4765" name="Line 13"/>
          <p:cNvSpPr>
            <a:spLocks noChangeShapeType="1"/>
          </p:cNvSpPr>
          <p:nvPr/>
        </p:nvSpPr>
        <p:spPr bwMode="auto">
          <a:xfrm flipH="1" flipV="1">
            <a:off x="1539875" y="2266950"/>
            <a:ext cx="57150" cy="3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66" name="Line 14"/>
          <p:cNvSpPr>
            <a:spLocks noChangeShapeType="1"/>
          </p:cNvSpPr>
          <p:nvPr/>
        </p:nvSpPr>
        <p:spPr bwMode="auto">
          <a:xfrm flipV="1">
            <a:off x="2209800" y="2286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67" name="Rectangle 15"/>
          <p:cNvSpPr>
            <a:spLocks noChangeArrowheads="1"/>
          </p:cNvSpPr>
          <p:nvPr/>
        </p:nvSpPr>
        <p:spPr bwMode="auto">
          <a:xfrm>
            <a:off x="7239000" y="1676400"/>
            <a:ext cx="579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74768" name="Oval 16"/>
          <p:cNvSpPr>
            <a:spLocks noChangeArrowheads="1"/>
          </p:cNvSpPr>
          <p:nvPr/>
        </p:nvSpPr>
        <p:spPr bwMode="auto">
          <a:xfrm>
            <a:off x="7162800" y="1676400"/>
            <a:ext cx="838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4769" name="Line 17"/>
          <p:cNvSpPr>
            <a:spLocks noChangeShapeType="1"/>
          </p:cNvSpPr>
          <p:nvPr/>
        </p:nvSpPr>
        <p:spPr bwMode="auto">
          <a:xfrm flipH="1">
            <a:off x="7162800" y="22860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70" name="Line 18"/>
          <p:cNvSpPr>
            <a:spLocks noChangeShapeType="1"/>
          </p:cNvSpPr>
          <p:nvPr/>
        </p:nvSpPr>
        <p:spPr bwMode="auto">
          <a:xfrm>
            <a:off x="2362200" y="29718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71" name="AutoShape 19"/>
          <p:cNvSpPr>
            <a:spLocks noChangeArrowheads="1"/>
          </p:cNvSpPr>
          <p:nvPr/>
        </p:nvSpPr>
        <p:spPr bwMode="auto">
          <a:xfrm>
            <a:off x="3886200" y="2514600"/>
            <a:ext cx="1447800" cy="9144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4772" name="Rectangle 20"/>
          <p:cNvSpPr>
            <a:spLocks noChangeArrowheads="1"/>
          </p:cNvSpPr>
          <p:nvPr/>
        </p:nvSpPr>
        <p:spPr bwMode="auto">
          <a:xfrm>
            <a:off x="4267200" y="2667000"/>
            <a:ext cx="628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74773" name="Line 21"/>
          <p:cNvSpPr>
            <a:spLocks noChangeShapeType="1"/>
          </p:cNvSpPr>
          <p:nvPr/>
        </p:nvSpPr>
        <p:spPr bwMode="auto">
          <a:xfrm>
            <a:off x="5334000" y="2971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74" name="Text Box 22"/>
          <p:cNvSpPr txBox="1">
            <a:spLocks noChangeArrowheads="1"/>
          </p:cNvSpPr>
          <p:nvPr/>
        </p:nvSpPr>
        <p:spPr bwMode="auto">
          <a:xfrm>
            <a:off x="2895600" y="236220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74775" name="Text Box 23"/>
          <p:cNvSpPr txBox="1">
            <a:spLocks noChangeArrowheads="1"/>
          </p:cNvSpPr>
          <p:nvPr/>
        </p:nvSpPr>
        <p:spPr bwMode="auto">
          <a:xfrm>
            <a:off x="5715000" y="236220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4776" name="Rectangle 24"/>
          <p:cNvSpPr>
            <a:spLocks noChangeArrowheads="1"/>
          </p:cNvSpPr>
          <p:nvPr/>
        </p:nvSpPr>
        <p:spPr bwMode="auto">
          <a:xfrm>
            <a:off x="6248400" y="1676400"/>
            <a:ext cx="579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74777" name="Oval 25"/>
          <p:cNvSpPr>
            <a:spLocks noChangeArrowheads="1"/>
          </p:cNvSpPr>
          <p:nvPr/>
        </p:nvSpPr>
        <p:spPr bwMode="auto">
          <a:xfrm>
            <a:off x="6172200" y="1676400"/>
            <a:ext cx="838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4778" name="Line 26"/>
          <p:cNvSpPr>
            <a:spLocks noChangeShapeType="1"/>
          </p:cNvSpPr>
          <p:nvPr/>
        </p:nvSpPr>
        <p:spPr bwMode="auto">
          <a:xfrm>
            <a:off x="6400800" y="2209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79" name="Line 27"/>
          <p:cNvSpPr>
            <a:spLocks noChangeShapeType="1"/>
          </p:cNvSpPr>
          <p:nvPr/>
        </p:nvSpPr>
        <p:spPr bwMode="auto">
          <a:xfrm>
            <a:off x="6629400" y="22860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>
          <a:xfrm>
            <a:off x="72390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1 to 1 </a:t>
            </a:r>
            <a:r>
              <a:rPr lang="zh-CN" altLang="en-US" dirty="0" smtClean="0"/>
              <a:t>关系转换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2910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686800" cy="4953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==&gt; </a:t>
            </a:r>
            <a:r>
              <a:rPr lang="en-US" altLang="zh-CN" dirty="0" err="1" smtClean="0">
                <a:ea typeface="宋体" panose="02010600030101010101" pitchFamily="2" charset="-122"/>
              </a:rPr>
              <a:t>Depts</a:t>
            </a:r>
            <a:r>
              <a:rPr lang="en-US" altLang="zh-CN" dirty="0" smtClean="0">
                <a:ea typeface="宋体" panose="02010600030101010101" pitchFamily="2" charset="-122"/>
              </a:rPr>
              <a:t>(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Name</a:t>
            </a:r>
            <a:r>
              <a:rPr lang="en-US" altLang="zh-CN" dirty="0" smtClean="0">
                <a:ea typeface="宋体" panose="02010600030101010101" pitchFamily="2" charset="-122"/>
              </a:rPr>
              <a:t>, Location, </a:t>
            </a:r>
            <a:r>
              <a:rPr lang="en-US" altLang="zh-CN" dirty="0" err="1" smtClean="0">
                <a:solidFill>
                  <a:schemeClr val="accent2"/>
                </a:solidFill>
                <a:ea typeface="宋体" panose="02010600030101010101" pitchFamily="2" charset="-122"/>
              </a:rPr>
              <a:t>Manager_SSN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   Employees(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SSN</a:t>
            </a:r>
            <a:r>
              <a:rPr lang="en-US" altLang="zh-CN" dirty="0" smtClean="0">
                <a:ea typeface="宋体" panose="02010600030101010101" pitchFamily="2" charset="-122"/>
              </a:rPr>
              <a:t>, Name, Age)</a:t>
            </a:r>
          </a:p>
          <a:p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ea typeface="宋体" panose="02010600030101010101" pitchFamily="2" charset="-122"/>
              </a:rPr>
              <a:t>可不可以把关系</a:t>
            </a:r>
            <a:r>
              <a:rPr lang="en-US" altLang="zh-CN" dirty="0" smtClean="0"/>
              <a:t>manages</a:t>
            </a:r>
            <a:r>
              <a:rPr lang="zh-CN" altLang="en-US" dirty="0" smtClean="0"/>
              <a:t>并入</a:t>
            </a:r>
            <a:r>
              <a:rPr lang="en-US" altLang="zh-CN" dirty="0" smtClean="0"/>
              <a:t>Employees</a:t>
            </a:r>
            <a:r>
              <a:rPr lang="zh-CN" altLang="en-US" dirty="0" smtClean="0"/>
              <a:t>？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3810000" y="3020295"/>
            <a:ext cx="1885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manages</a:t>
            </a:r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533400" y="3020295"/>
            <a:ext cx="2292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Employees</a:t>
            </a:r>
          </a:p>
        </p:txBody>
      </p:sp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288925" y="1896345"/>
            <a:ext cx="9286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SSN</a:t>
            </a:r>
          </a:p>
        </p:txBody>
      </p:sp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1524000" y="1953495"/>
            <a:ext cx="1200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2971800" y="1877295"/>
            <a:ext cx="8620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Age</a:t>
            </a:r>
          </a:p>
        </p:txBody>
      </p:sp>
      <p:sp>
        <p:nvSpPr>
          <p:cNvPr id="75785" name="AutoShape 9"/>
          <p:cNvSpPr>
            <a:spLocks noChangeArrowheads="1"/>
          </p:cNvSpPr>
          <p:nvPr/>
        </p:nvSpPr>
        <p:spPr bwMode="auto">
          <a:xfrm>
            <a:off x="3429000" y="2867895"/>
            <a:ext cx="2590800" cy="10668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5786" name="Rectangle 10"/>
          <p:cNvSpPr>
            <a:spLocks noChangeArrowheads="1"/>
          </p:cNvSpPr>
          <p:nvPr/>
        </p:nvSpPr>
        <p:spPr bwMode="auto">
          <a:xfrm>
            <a:off x="533400" y="3020295"/>
            <a:ext cx="22860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5787" name="Text Box 11"/>
          <p:cNvSpPr txBox="1">
            <a:spLocks noChangeArrowheads="1"/>
          </p:cNvSpPr>
          <p:nvPr/>
        </p:nvSpPr>
        <p:spPr bwMode="auto">
          <a:xfrm>
            <a:off x="2819400" y="2791695"/>
            <a:ext cx="1063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(0, 1)</a:t>
            </a:r>
          </a:p>
        </p:txBody>
      </p:sp>
      <p:sp>
        <p:nvSpPr>
          <p:cNvPr id="75788" name="Text Box 12"/>
          <p:cNvSpPr txBox="1">
            <a:spLocks noChangeArrowheads="1"/>
          </p:cNvSpPr>
          <p:nvPr/>
        </p:nvSpPr>
        <p:spPr bwMode="auto">
          <a:xfrm>
            <a:off x="5791200" y="2791695"/>
            <a:ext cx="1063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(1, 1)</a:t>
            </a:r>
          </a:p>
        </p:txBody>
      </p:sp>
      <p:sp>
        <p:nvSpPr>
          <p:cNvPr id="75789" name="Oval 13"/>
          <p:cNvSpPr>
            <a:spLocks noChangeArrowheads="1"/>
          </p:cNvSpPr>
          <p:nvPr/>
        </p:nvSpPr>
        <p:spPr bwMode="auto">
          <a:xfrm>
            <a:off x="228600" y="1877295"/>
            <a:ext cx="1066800" cy="7620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5790" name="Line 14"/>
          <p:cNvSpPr>
            <a:spLocks noChangeShapeType="1"/>
          </p:cNvSpPr>
          <p:nvPr/>
        </p:nvSpPr>
        <p:spPr bwMode="auto">
          <a:xfrm>
            <a:off x="381000" y="241069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91" name="Oval 15"/>
          <p:cNvSpPr>
            <a:spLocks noChangeArrowheads="1"/>
          </p:cNvSpPr>
          <p:nvPr/>
        </p:nvSpPr>
        <p:spPr bwMode="auto">
          <a:xfrm>
            <a:off x="1447800" y="1877295"/>
            <a:ext cx="12954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5792" name="Oval 16"/>
          <p:cNvSpPr>
            <a:spLocks noChangeArrowheads="1"/>
          </p:cNvSpPr>
          <p:nvPr/>
        </p:nvSpPr>
        <p:spPr bwMode="auto">
          <a:xfrm>
            <a:off x="2895600" y="1877295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5793" name="Line 17"/>
          <p:cNvSpPr>
            <a:spLocks noChangeShapeType="1"/>
          </p:cNvSpPr>
          <p:nvPr/>
        </p:nvSpPr>
        <p:spPr bwMode="auto">
          <a:xfrm flipV="1">
            <a:off x="762000" y="263929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94" name="Line 18"/>
          <p:cNvSpPr>
            <a:spLocks noChangeShapeType="1"/>
          </p:cNvSpPr>
          <p:nvPr/>
        </p:nvSpPr>
        <p:spPr bwMode="auto">
          <a:xfrm flipV="1">
            <a:off x="1981200" y="2563095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95" name="Line 19"/>
          <p:cNvSpPr>
            <a:spLocks noChangeShapeType="1"/>
          </p:cNvSpPr>
          <p:nvPr/>
        </p:nvSpPr>
        <p:spPr bwMode="auto">
          <a:xfrm flipH="1">
            <a:off x="2362200" y="2486895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96" name="Rectangle 20"/>
          <p:cNvSpPr>
            <a:spLocks noChangeArrowheads="1"/>
          </p:cNvSpPr>
          <p:nvPr/>
        </p:nvSpPr>
        <p:spPr bwMode="auto">
          <a:xfrm>
            <a:off x="7010400" y="3096495"/>
            <a:ext cx="1301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Depts</a:t>
            </a:r>
          </a:p>
        </p:txBody>
      </p:sp>
      <p:sp>
        <p:nvSpPr>
          <p:cNvPr id="75797" name="Rectangle 21"/>
          <p:cNvSpPr>
            <a:spLocks noChangeArrowheads="1"/>
          </p:cNvSpPr>
          <p:nvPr/>
        </p:nvSpPr>
        <p:spPr bwMode="auto">
          <a:xfrm>
            <a:off x="5791200" y="1953495"/>
            <a:ext cx="1200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75798" name="Rectangle 22"/>
          <p:cNvSpPr>
            <a:spLocks noChangeArrowheads="1"/>
          </p:cNvSpPr>
          <p:nvPr/>
        </p:nvSpPr>
        <p:spPr bwMode="auto">
          <a:xfrm>
            <a:off x="7239000" y="1953495"/>
            <a:ext cx="17192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Location</a:t>
            </a:r>
          </a:p>
        </p:txBody>
      </p:sp>
      <p:sp>
        <p:nvSpPr>
          <p:cNvPr id="75799" name="Rectangle 23"/>
          <p:cNvSpPr>
            <a:spLocks noChangeArrowheads="1"/>
          </p:cNvSpPr>
          <p:nvPr/>
        </p:nvSpPr>
        <p:spPr bwMode="auto">
          <a:xfrm>
            <a:off x="6781800" y="3096495"/>
            <a:ext cx="16764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5800" name="Line 24"/>
          <p:cNvSpPr>
            <a:spLocks noChangeShapeType="1"/>
          </p:cNvSpPr>
          <p:nvPr/>
        </p:nvSpPr>
        <p:spPr bwMode="auto">
          <a:xfrm>
            <a:off x="6019800" y="248689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01" name="Oval 25"/>
          <p:cNvSpPr>
            <a:spLocks noChangeArrowheads="1"/>
          </p:cNvSpPr>
          <p:nvPr/>
        </p:nvSpPr>
        <p:spPr bwMode="auto">
          <a:xfrm>
            <a:off x="5715000" y="1953495"/>
            <a:ext cx="12954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5802" name="Oval 26"/>
          <p:cNvSpPr>
            <a:spLocks noChangeArrowheads="1"/>
          </p:cNvSpPr>
          <p:nvPr/>
        </p:nvSpPr>
        <p:spPr bwMode="auto">
          <a:xfrm>
            <a:off x="7162800" y="1877295"/>
            <a:ext cx="1752600" cy="7620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5803" name="Line 27"/>
          <p:cNvSpPr>
            <a:spLocks noChangeShapeType="1"/>
          </p:cNvSpPr>
          <p:nvPr/>
        </p:nvSpPr>
        <p:spPr bwMode="auto">
          <a:xfrm flipH="1" flipV="1">
            <a:off x="6629400" y="2639295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04" name="Line 28"/>
          <p:cNvSpPr>
            <a:spLocks noChangeShapeType="1"/>
          </p:cNvSpPr>
          <p:nvPr/>
        </p:nvSpPr>
        <p:spPr bwMode="auto">
          <a:xfrm flipH="1">
            <a:off x="8153400" y="2639295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05" name="Line 29"/>
          <p:cNvSpPr>
            <a:spLocks noChangeShapeType="1"/>
          </p:cNvSpPr>
          <p:nvPr/>
        </p:nvSpPr>
        <p:spPr bwMode="auto">
          <a:xfrm>
            <a:off x="2819400" y="340129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06" name="Line 30"/>
          <p:cNvSpPr>
            <a:spLocks noChangeShapeType="1"/>
          </p:cNvSpPr>
          <p:nvPr/>
        </p:nvSpPr>
        <p:spPr bwMode="auto">
          <a:xfrm>
            <a:off x="6019800" y="340129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Rectangle 2"/>
          <p:cNvSpPr txBox="1">
            <a:spLocks noChangeArrowheads="1"/>
          </p:cNvSpPr>
          <p:nvPr/>
        </p:nvSpPr>
        <p:spPr>
          <a:xfrm>
            <a:off x="72390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1 to 1 </a:t>
            </a:r>
            <a:r>
              <a:rPr lang="zh-CN" altLang="en-US" dirty="0" smtClean="0"/>
              <a:t>关系转换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2738" y="1200652"/>
            <a:ext cx="61574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Case3</a:t>
            </a:r>
            <a:r>
              <a:rPr lang="zh-CN" altLang="en-US" sz="2400" dirty="0"/>
              <a:t>（</a:t>
            </a:r>
            <a:r>
              <a:rPr lang="zh-CN" altLang="en-US" sz="2400" dirty="0">
                <a:solidFill>
                  <a:srgbClr val="00B050"/>
                </a:solidFill>
              </a:rPr>
              <a:t>一个强制参与，一个部分参与</a:t>
            </a:r>
            <a:r>
              <a:rPr lang="zh-CN" altLang="en-US" sz="2400" dirty="0" smtClean="0"/>
              <a:t>）</a:t>
            </a:r>
            <a:r>
              <a:rPr lang="zh-CN" altLang="en-US" sz="2400" dirty="0"/>
              <a:t>举例</a:t>
            </a:r>
          </a:p>
        </p:txBody>
      </p:sp>
      <p:sp>
        <p:nvSpPr>
          <p:cNvPr id="4" name="矩形 3"/>
          <p:cNvSpPr/>
          <p:nvPr/>
        </p:nvSpPr>
        <p:spPr>
          <a:xfrm>
            <a:off x="710045" y="5788029"/>
            <a:ext cx="41184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/>
              <a:t>会出现很多</a:t>
            </a:r>
            <a:r>
              <a:rPr lang="en-US" altLang="zh-CN" sz="2400" dirty="0" smtClean="0"/>
              <a:t>NULL</a:t>
            </a:r>
            <a:r>
              <a:rPr lang="zh-CN" altLang="en-US" sz="2400" dirty="0" smtClean="0"/>
              <a:t>，有效性差</a:t>
            </a:r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27221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304800"/>
            <a:ext cx="8636000" cy="685800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ea typeface="宋体" panose="02010600030101010101" pitchFamily="2" charset="-122"/>
              </a:rPr>
              <a:t>二元</a:t>
            </a:r>
            <a:r>
              <a:rPr lang="en-US" altLang="zh-CN" dirty="0" smtClean="0">
                <a:ea typeface="宋体" panose="02010600030101010101" pitchFamily="2" charset="-122"/>
              </a:rPr>
              <a:t>m to n</a:t>
            </a:r>
            <a:r>
              <a:rPr lang="zh-CN" altLang="en-US" dirty="0" smtClean="0">
                <a:ea typeface="宋体" panose="02010600030101010101" pitchFamily="2" charset="-122"/>
              </a:rPr>
              <a:t>关系转换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5181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zh-CN" altLang="en-US" dirty="0">
                <a:solidFill>
                  <a:srgbClr val="FF0000"/>
                </a:solidFill>
              </a:rPr>
              <a:t>一个</a:t>
            </a:r>
            <a:r>
              <a:rPr lang="en-US" altLang="zh-CN" i="1" dirty="0">
                <a:solidFill>
                  <a:srgbClr val="FF0000"/>
                </a:solidFill>
              </a:rPr>
              <a:t>m:n</a:t>
            </a:r>
            <a:r>
              <a:rPr lang="zh-CN" altLang="en-US" dirty="0">
                <a:solidFill>
                  <a:srgbClr val="FF0000"/>
                </a:solidFill>
              </a:rPr>
              <a:t>联系转换为一</a:t>
            </a:r>
            <a:r>
              <a:rPr lang="zh-CN" altLang="en-US" dirty="0" smtClean="0">
                <a:solidFill>
                  <a:srgbClr val="FF0000"/>
                </a:solidFill>
              </a:rPr>
              <a:t>个独立的关系</a:t>
            </a:r>
            <a:r>
              <a:rPr lang="zh-CN" altLang="en-US" dirty="0">
                <a:solidFill>
                  <a:srgbClr val="FF0000"/>
                </a:solidFill>
              </a:rPr>
              <a:t>模式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x = m </a:t>
            </a:r>
            <a:r>
              <a:rPr lang="zh-CN" altLang="en-US" dirty="0" smtClean="0">
                <a:ea typeface="宋体" panose="02010600030101010101" pitchFamily="2" charset="-122"/>
              </a:rPr>
              <a:t>，</a:t>
            </a:r>
            <a:r>
              <a:rPr lang="en-US" altLang="zh-CN" dirty="0" smtClean="0">
                <a:ea typeface="宋体" panose="02010600030101010101" pitchFamily="2" charset="-122"/>
              </a:rPr>
              <a:t>y = 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Case1: </a:t>
            </a:r>
            <a:r>
              <a:rPr lang="zh-CN" altLang="en-US" dirty="0" smtClean="0">
                <a:ea typeface="宋体" panose="02010600030101010101" pitchFamily="2" charset="-122"/>
              </a:rPr>
              <a:t>关系没有属性    </a:t>
            </a:r>
            <a:r>
              <a:rPr lang="en-US" altLang="zh-CN" dirty="0" smtClean="0">
                <a:ea typeface="宋体" panose="02010600030101010101" pitchFamily="2" charset="-122"/>
              </a:rPr>
              <a:t>===&gt; E(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A</a:t>
            </a:r>
            <a:r>
              <a:rPr lang="en-US" altLang="zh-CN" dirty="0" smtClean="0">
                <a:ea typeface="宋体" panose="02010600030101010101" pitchFamily="2" charset="-122"/>
              </a:rPr>
              <a:t>, B), F(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C</a:t>
            </a:r>
            <a:r>
              <a:rPr lang="en-US" altLang="zh-CN" dirty="0" smtClean="0">
                <a:ea typeface="宋体" panose="02010600030101010101" pitchFamily="2" charset="-122"/>
              </a:rPr>
              <a:t>, D), R(</a:t>
            </a:r>
            <a:r>
              <a:rPr lang="en-US" altLang="zh-CN" dirty="0" smtClean="0">
                <a:solidFill>
                  <a:schemeClr val="accent2"/>
                </a:solidFill>
                <a:ea typeface="宋体" panose="02010600030101010101" pitchFamily="2" charset="-122"/>
              </a:rPr>
              <a:t>A</a:t>
            </a:r>
            <a:r>
              <a:rPr lang="en-US" altLang="zh-CN" dirty="0" smtClean="0">
                <a:ea typeface="宋体" panose="02010600030101010101" pitchFamily="2" charset="-122"/>
              </a:rPr>
              <a:t>, </a:t>
            </a:r>
            <a:r>
              <a:rPr lang="en-US" altLang="zh-CN" dirty="0" smtClean="0">
                <a:solidFill>
                  <a:schemeClr val="accent2"/>
                </a:solidFill>
                <a:ea typeface="宋体" panose="02010600030101010101" pitchFamily="2" charset="-122"/>
              </a:rPr>
              <a:t>C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</a:p>
          <a:p>
            <a:r>
              <a:rPr lang="zh-CN" altLang="en-US" dirty="0"/>
              <a:t>一个</a:t>
            </a:r>
            <a:r>
              <a:rPr lang="en-US" altLang="zh-CN" dirty="0"/>
              <a:t>m:n</a:t>
            </a:r>
            <a:r>
              <a:rPr lang="zh-CN" altLang="en-US" dirty="0"/>
              <a:t>联系转换为一</a:t>
            </a:r>
            <a:r>
              <a:rPr lang="zh-CN" altLang="en-US" dirty="0" smtClean="0"/>
              <a:t>个独立的关系模式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</a:p>
          <a:p>
            <a:r>
              <a:rPr lang="zh-CN" altLang="en-US" dirty="0" smtClean="0">
                <a:ea typeface="宋体" panose="02010600030101010101" pitchFamily="2" charset="-122"/>
              </a:rPr>
              <a:t>含两个外键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716683" y="2974571"/>
            <a:ext cx="463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564283" y="2974571"/>
            <a:ext cx="8382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306483" y="2974571"/>
            <a:ext cx="717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001683" y="1983971"/>
            <a:ext cx="4778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839883" y="1983971"/>
            <a:ext cx="76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382683" y="2974571"/>
            <a:ext cx="8382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849283" y="1964921"/>
            <a:ext cx="801688" cy="631825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941358" y="2498321"/>
            <a:ext cx="593725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1839883" y="1907771"/>
            <a:ext cx="6096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H="1" flipV="1">
            <a:off x="1398558" y="2574521"/>
            <a:ext cx="57150" cy="368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V="1">
            <a:off x="2068483" y="259357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7097683" y="1983971"/>
            <a:ext cx="579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7021483" y="1983971"/>
            <a:ext cx="838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7021483" y="2593571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2220883" y="3279371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AutoShape 19"/>
          <p:cNvSpPr>
            <a:spLocks noChangeArrowheads="1"/>
          </p:cNvSpPr>
          <p:nvPr/>
        </p:nvSpPr>
        <p:spPr bwMode="auto">
          <a:xfrm>
            <a:off x="3744883" y="2822171"/>
            <a:ext cx="1447800" cy="9144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4125883" y="2974571"/>
            <a:ext cx="628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5192683" y="3279371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2754283" y="2669771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5573683" y="2669771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6107083" y="1983971"/>
            <a:ext cx="579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25" name="Oval 25"/>
          <p:cNvSpPr>
            <a:spLocks noChangeArrowheads="1"/>
          </p:cNvSpPr>
          <p:nvPr/>
        </p:nvSpPr>
        <p:spPr bwMode="auto">
          <a:xfrm>
            <a:off x="6030883" y="1983971"/>
            <a:ext cx="838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6259483" y="2517371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6488083" y="2593571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9965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" y="304800"/>
            <a:ext cx="8972550" cy="6858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二元</a:t>
            </a:r>
            <a:r>
              <a:rPr lang="en-US" altLang="zh-CN" dirty="0"/>
              <a:t>m to n</a:t>
            </a:r>
            <a:r>
              <a:rPr lang="zh-CN" altLang="en-US" dirty="0"/>
              <a:t>关系转换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57338"/>
            <a:ext cx="8964613" cy="493712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zh-CN" altLang="en-US" sz="2400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2400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2400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2400" dirty="0" smtClean="0">
              <a:ea typeface="宋体" panose="02010600030101010101" pitchFamily="2" charset="-122"/>
            </a:endParaRPr>
          </a:p>
        </p:txBody>
      </p:sp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3937000" y="2860675"/>
            <a:ext cx="1314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takes</a:t>
            </a: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736600" y="2860675"/>
            <a:ext cx="1885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Students</a:t>
            </a:r>
          </a:p>
        </p:txBody>
      </p:sp>
      <p:sp>
        <p:nvSpPr>
          <p:cNvPr id="79878" name="Text Box 6"/>
          <p:cNvSpPr txBox="1">
            <a:spLocks noChangeArrowheads="1"/>
          </p:cNvSpPr>
          <p:nvPr/>
        </p:nvSpPr>
        <p:spPr bwMode="auto">
          <a:xfrm>
            <a:off x="263525" y="1736725"/>
            <a:ext cx="9286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SSN</a:t>
            </a:r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auto">
          <a:xfrm>
            <a:off x="1498600" y="1793875"/>
            <a:ext cx="1200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79880" name="Rectangle 8"/>
          <p:cNvSpPr>
            <a:spLocks noChangeArrowheads="1"/>
          </p:cNvSpPr>
          <p:nvPr/>
        </p:nvSpPr>
        <p:spPr bwMode="auto">
          <a:xfrm>
            <a:off x="2946400" y="1717675"/>
            <a:ext cx="8620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Age</a:t>
            </a:r>
          </a:p>
        </p:txBody>
      </p:sp>
      <p:sp>
        <p:nvSpPr>
          <p:cNvPr id="79881" name="AutoShape 9"/>
          <p:cNvSpPr>
            <a:spLocks noChangeArrowheads="1"/>
          </p:cNvSpPr>
          <p:nvPr/>
        </p:nvSpPr>
        <p:spPr bwMode="auto">
          <a:xfrm>
            <a:off x="3708400" y="2708275"/>
            <a:ext cx="1905000" cy="10668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9882" name="Rectangle 10"/>
          <p:cNvSpPr>
            <a:spLocks noChangeArrowheads="1"/>
          </p:cNvSpPr>
          <p:nvPr/>
        </p:nvSpPr>
        <p:spPr bwMode="auto">
          <a:xfrm>
            <a:off x="508000" y="2860675"/>
            <a:ext cx="22860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9883" name="Text Box 11"/>
          <p:cNvSpPr txBox="1">
            <a:spLocks noChangeArrowheads="1"/>
          </p:cNvSpPr>
          <p:nvPr/>
        </p:nvSpPr>
        <p:spPr bwMode="auto">
          <a:xfrm>
            <a:off x="2794000" y="2632075"/>
            <a:ext cx="7254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79884" name="Text Box 12"/>
          <p:cNvSpPr txBox="1">
            <a:spLocks noChangeArrowheads="1"/>
          </p:cNvSpPr>
          <p:nvPr/>
        </p:nvSpPr>
        <p:spPr bwMode="auto">
          <a:xfrm>
            <a:off x="5765800" y="2632075"/>
            <a:ext cx="6127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79885" name="Oval 13"/>
          <p:cNvSpPr>
            <a:spLocks noChangeArrowheads="1"/>
          </p:cNvSpPr>
          <p:nvPr/>
        </p:nvSpPr>
        <p:spPr bwMode="auto">
          <a:xfrm>
            <a:off x="203200" y="1717675"/>
            <a:ext cx="1066800" cy="7620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9886" name="Line 14"/>
          <p:cNvSpPr>
            <a:spLocks noChangeShapeType="1"/>
          </p:cNvSpPr>
          <p:nvPr/>
        </p:nvSpPr>
        <p:spPr bwMode="auto">
          <a:xfrm>
            <a:off x="355600" y="225107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87" name="Oval 15"/>
          <p:cNvSpPr>
            <a:spLocks noChangeArrowheads="1"/>
          </p:cNvSpPr>
          <p:nvPr/>
        </p:nvSpPr>
        <p:spPr bwMode="auto">
          <a:xfrm>
            <a:off x="1422400" y="1717675"/>
            <a:ext cx="12954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9888" name="Oval 16"/>
          <p:cNvSpPr>
            <a:spLocks noChangeArrowheads="1"/>
          </p:cNvSpPr>
          <p:nvPr/>
        </p:nvSpPr>
        <p:spPr bwMode="auto">
          <a:xfrm>
            <a:off x="2870200" y="1717675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9889" name="Line 17"/>
          <p:cNvSpPr>
            <a:spLocks noChangeShapeType="1"/>
          </p:cNvSpPr>
          <p:nvPr/>
        </p:nvSpPr>
        <p:spPr bwMode="auto">
          <a:xfrm flipV="1">
            <a:off x="736600" y="24796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90" name="Line 18"/>
          <p:cNvSpPr>
            <a:spLocks noChangeShapeType="1"/>
          </p:cNvSpPr>
          <p:nvPr/>
        </p:nvSpPr>
        <p:spPr bwMode="auto">
          <a:xfrm flipV="1">
            <a:off x="1955800" y="2403475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91" name="Line 19"/>
          <p:cNvSpPr>
            <a:spLocks noChangeShapeType="1"/>
          </p:cNvSpPr>
          <p:nvPr/>
        </p:nvSpPr>
        <p:spPr bwMode="auto">
          <a:xfrm flipH="1">
            <a:off x="2336800" y="2327275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92" name="Rectangle 20"/>
          <p:cNvSpPr>
            <a:spLocks noChangeArrowheads="1"/>
          </p:cNvSpPr>
          <p:nvPr/>
        </p:nvSpPr>
        <p:spPr bwMode="auto">
          <a:xfrm>
            <a:off x="6832600" y="2936875"/>
            <a:ext cx="1758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Courses</a:t>
            </a:r>
          </a:p>
        </p:txBody>
      </p:sp>
      <p:sp>
        <p:nvSpPr>
          <p:cNvPr id="79893" name="Rectangle 21"/>
          <p:cNvSpPr>
            <a:spLocks noChangeArrowheads="1"/>
          </p:cNvSpPr>
          <p:nvPr/>
        </p:nvSpPr>
        <p:spPr bwMode="auto">
          <a:xfrm>
            <a:off x="5765800" y="1793875"/>
            <a:ext cx="1676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Course#</a:t>
            </a:r>
          </a:p>
        </p:txBody>
      </p:sp>
      <p:sp>
        <p:nvSpPr>
          <p:cNvPr id="79894" name="Rectangle 22"/>
          <p:cNvSpPr>
            <a:spLocks noChangeArrowheads="1"/>
          </p:cNvSpPr>
          <p:nvPr/>
        </p:nvSpPr>
        <p:spPr bwMode="auto">
          <a:xfrm>
            <a:off x="7747000" y="1793875"/>
            <a:ext cx="996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Title</a:t>
            </a:r>
          </a:p>
        </p:txBody>
      </p:sp>
      <p:sp>
        <p:nvSpPr>
          <p:cNvPr id="79895" name="Rectangle 23"/>
          <p:cNvSpPr>
            <a:spLocks noChangeArrowheads="1"/>
          </p:cNvSpPr>
          <p:nvPr/>
        </p:nvSpPr>
        <p:spPr bwMode="auto">
          <a:xfrm>
            <a:off x="6756400" y="2936875"/>
            <a:ext cx="19050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9896" name="Line 24"/>
          <p:cNvSpPr>
            <a:spLocks noChangeShapeType="1"/>
          </p:cNvSpPr>
          <p:nvPr/>
        </p:nvSpPr>
        <p:spPr bwMode="auto">
          <a:xfrm>
            <a:off x="5994400" y="2327275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897" name="Oval 25"/>
          <p:cNvSpPr>
            <a:spLocks noChangeArrowheads="1"/>
          </p:cNvSpPr>
          <p:nvPr/>
        </p:nvSpPr>
        <p:spPr bwMode="auto">
          <a:xfrm>
            <a:off x="5724525" y="1844675"/>
            <a:ext cx="18288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9898" name="Oval 26"/>
          <p:cNvSpPr>
            <a:spLocks noChangeArrowheads="1"/>
          </p:cNvSpPr>
          <p:nvPr/>
        </p:nvSpPr>
        <p:spPr bwMode="auto">
          <a:xfrm>
            <a:off x="7670800" y="1717675"/>
            <a:ext cx="1219200" cy="7620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9899" name="Line 27"/>
          <p:cNvSpPr>
            <a:spLocks noChangeShapeType="1"/>
          </p:cNvSpPr>
          <p:nvPr/>
        </p:nvSpPr>
        <p:spPr bwMode="auto">
          <a:xfrm flipH="1" flipV="1">
            <a:off x="6604000" y="2479675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00" name="Line 28"/>
          <p:cNvSpPr>
            <a:spLocks noChangeShapeType="1"/>
          </p:cNvSpPr>
          <p:nvPr/>
        </p:nvSpPr>
        <p:spPr bwMode="auto">
          <a:xfrm flipH="1">
            <a:off x="8128000" y="2479675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01" name="Line 29"/>
          <p:cNvSpPr>
            <a:spLocks noChangeShapeType="1"/>
          </p:cNvSpPr>
          <p:nvPr/>
        </p:nvSpPr>
        <p:spPr bwMode="auto">
          <a:xfrm>
            <a:off x="2794000" y="3241675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02" name="Line 30"/>
          <p:cNvSpPr>
            <a:spLocks noChangeShapeType="1"/>
          </p:cNvSpPr>
          <p:nvPr/>
        </p:nvSpPr>
        <p:spPr bwMode="auto">
          <a:xfrm>
            <a:off x="5613400" y="3241675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903" name="Rectangle 21"/>
          <p:cNvSpPr>
            <a:spLocks noChangeArrowheads="1"/>
          </p:cNvSpPr>
          <p:nvPr/>
        </p:nvSpPr>
        <p:spPr bwMode="auto">
          <a:xfrm>
            <a:off x="4932363" y="4005263"/>
            <a:ext cx="1676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Grade</a:t>
            </a:r>
          </a:p>
        </p:txBody>
      </p:sp>
      <p:sp>
        <p:nvSpPr>
          <p:cNvPr id="79904" name="Oval 25"/>
          <p:cNvSpPr>
            <a:spLocks noChangeArrowheads="1"/>
          </p:cNvSpPr>
          <p:nvPr/>
        </p:nvSpPr>
        <p:spPr bwMode="auto">
          <a:xfrm>
            <a:off x="4787900" y="3933825"/>
            <a:ext cx="18288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79905" name="Line 27"/>
          <p:cNvSpPr>
            <a:spLocks noChangeShapeType="1"/>
          </p:cNvSpPr>
          <p:nvPr/>
        </p:nvSpPr>
        <p:spPr bwMode="auto">
          <a:xfrm flipH="1" flipV="1">
            <a:off x="5148263" y="3500438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398780" y="4926012"/>
            <a:ext cx="77841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Case2: </a:t>
            </a:r>
            <a:r>
              <a:rPr lang="zh-CN" altLang="en-US" sz="2400" dirty="0" smtClean="0"/>
              <a:t>关系有</a:t>
            </a:r>
            <a:r>
              <a:rPr lang="zh-CN" altLang="en-US" sz="2400" dirty="0"/>
              <a:t>属性    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===&gt; Students(</a:t>
            </a:r>
            <a:r>
              <a:rPr lang="en-US" altLang="zh-CN" sz="2400" dirty="0" smtClean="0">
                <a:solidFill>
                  <a:schemeClr val="accent1"/>
                </a:solidFill>
              </a:rPr>
              <a:t>SSN</a:t>
            </a:r>
            <a:r>
              <a:rPr lang="en-US" altLang="zh-CN" sz="2400" dirty="0" smtClean="0"/>
              <a:t>, Name, Age),  Course(</a:t>
            </a:r>
            <a:r>
              <a:rPr lang="en-US" altLang="zh-CN" sz="2400" dirty="0" smtClean="0">
                <a:solidFill>
                  <a:schemeClr val="accent1"/>
                </a:solidFill>
              </a:rPr>
              <a:t>Course#</a:t>
            </a:r>
            <a:r>
              <a:rPr lang="en-US" altLang="zh-CN" sz="2400" dirty="0" smtClean="0"/>
              <a:t>, Title),  takes(</a:t>
            </a:r>
            <a:r>
              <a:rPr lang="en-US" altLang="zh-CN" sz="2400" dirty="0" smtClean="0">
                <a:solidFill>
                  <a:schemeClr val="accent2"/>
                </a:solidFill>
              </a:rPr>
              <a:t>SSN</a:t>
            </a:r>
            <a:r>
              <a:rPr lang="en-US" altLang="zh-CN" sz="2400" dirty="0" smtClean="0"/>
              <a:t>, </a:t>
            </a:r>
            <a:r>
              <a:rPr lang="en-US" altLang="zh-CN" sz="2400" dirty="0">
                <a:solidFill>
                  <a:schemeClr val="accent2"/>
                </a:solidFill>
              </a:rPr>
              <a:t>Course#</a:t>
            </a:r>
            <a:r>
              <a:rPr lang="en-US" altLang="zh-CN" sz="2400" dirty="0"/>
              <a:t>, </a:t>
            </a:r>
            <a:r>
              <a:rPr lang="en-US" altLang="zh-CN" sz="2400" dirty="0" smtClean="0"/>
              <a:t>Grade)</a:t>
            </a:r>
            <a:endParaRPr lang="zh-CN" alt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29314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dirty="0" smtClean="0"/>
              <a:t>回顾</a:t>
            </a:r>
          </a:p>
        </p:txBody>
      </p:sp>
      <p:pic>
        <p:nvPicPr>
          <p:cNvPr id="4" name="图片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534" b="7870"/>
          <a:stretch/>
        </p:blipFill>
        <p:spPr bwMode="auto">
          <a:xfrm>
            <a:off x="1697727" y="1200872"/>
            <a:ext cx="5774194" cy="3421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782840" y="4705005"/>
            <a:ext cx="8435975" cy="3350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zh-CN" sz="1800" dirty="0" smtClean="0"/>
              <a:t>E-R </a:t>
            </a:r>
            <a:r>
              <a:rPr lang="zh-CN" altLang="en-US" sz="1800" dirty="0" smtClean="0"/>
              <a:t>（</a:t>
            </a:r>
            <a:r>
              <a:rPr lang="en-US" altLang="zh-CN" sz="1800" dirty="0" smtClean="0"/>
              <a:t>Entity-Relationship</a:t>
            </a:r>
            <a:r>
              <a:rPr lang="zh-CN" altLang="en-US" sz="1800" dirty="0" smtClean="0"/>
              <a:t>）实体</a:t>
            </a:r>
            <a:r>
              <a:rPr lang="en-US" altLang="zh-CN" sz="1800" dirty="0" smtClean="0"/>
              <a:t>-</a:t>
            </a:r>
            <a:r>
              <a:rPr lang="zh-CN" altLang="en-US" sz="1800" dirty="0" smtClean="0"/>
              <a:t>关系模型</a:t>
            </a:r>
            <a:endParaRPr lang="en-US" altLang="zh-CN" sz="1800" dirty="0" smtClean="0"/>
          </a:p>
          <a:p>
            <a:pPr>
              <a:lnSpc>
                <a:spcPct val="125000"/>
              </a:lnSpc>
            </a:pPr>
            <a:r>
              <a:rPr lang="en-US" altLang="zh-CN" sz="1800" dirty="0" smtClean="0"/>
              <a:t>E-R</a:t>
            </a:r>
            <a:r>
              <a:rPr lang="zh-CN" altLang="en-US" sz="1800" dirty="0" smtClean="0"/>
              <a:t>图提供了表示实体型、属性和联系的方法</a:t>
            </a:r>
            <a:endParaRPr lang="en-US" altLang="zh-CN" sz="1800" dirty="0" smtClean="0"/>
          </a:p>
          <a:p>
            <a:r>
              <a:rPr lang="zh-CN" altLang="en-US" sz="1800" dirty="0" smtClean="0"/>
              <a:t>实体型</a:t>
            </a:r>
            <a:r>
              <a:rPr lang="en-US" altLang="zh-CN" sz="1800" dirty="0" smtClean="0"/>
              <a:t>VS</a:t>
            </a:r>
            <a:r>
              <a:rPr lang="zh-CN" altLang="en-US" sz="1800" dirty="0" smtClean="0"/>
              <a:t>实体集</a:t>
            </a:r>
            <a:endParaRPr lang="en-US" altLang="zh-CN" sz="1800" dirty="0" smtClean="0"/>
          </a:p>
          <a:p>
            <a:r>
              <a:rPr lang="zh-CN" altLang="en-US" sz="1800" dirty="0" smtClean="0"/>
              <a:t>属性：简单属性，复合属性，多值属性</a:t>
            </a:r>
            <a:endParaRPr lang="en-US" altLang="zh-CN" sz="1800" dirty="0" smtClean="0"/>
          </a:p>
          <a:p>
            <a:r>
              <a:rPr lang="zh-CN" altLang="en-US" sz="1800" dirty="0" smtClean="0"/>
              <a:t>联系：度，一元，二元，三元关系；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m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，</a:t>
            </a:r>
            <a:r>
              <a:rPr lang="en-US" altLang="zh-CN" sz="1800" dirty="0" smtClean="0"/>
              <a:t>n:m</a:t>
            </a:r>
            <a:r>
              <a:rPr lang="zh-CN" altLang="en-US" sz="1800" dirty="0" smtClean="0"/>
              <a:t>联系</a:t>
            </a:r>
            <a:endParaRPr lang="zh-CN" alt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15987541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397625" y="215901"/>
            <a:ext cx="8305800" cy="838200"/>
          </a:xfrm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三</a:t>
            </a:r>
            <a:r>
              <a:rPr lang="zh-CN" altLang="en-US" dirty="0" smtClean="0">
                <a:ea typeface="宋体" panose="02010600030101010101" pitchFamily="2" charset="-122"/>
              </a:rPr>
              <a:t>元关系转换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3900" y="1663700"/>
            <a:ext cx="7886700" cy="506129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lnSpc>
                <a:spcPct val="6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==&gt; E1(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A</a:t>
            </a:r>
            <a:r>
              <a:rPr lang="en-US" altLang="zh-CN" dirty="0" smtClean="0">
                <a:ea typeface="宋体" panose="02010600030101010101" pitchFamily="2" charset="-122"/>
              </a:rPr>
              <a:t>, B), E2(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C</a:t>
            </a:r>
            <a:r>
              <a:rPr lang="en-US" altLang="zh-CN" dirty="0" smtClean="0">
                <a:ea typeface="宋体" panose="02010600030101010101" pitchFamily="2" charset="-122"/>
              </a:rPr>
              <a:t>, D), E3(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G</a:t>
            </a:r>
            <a:r>
              <a:rPr lang="en-US" altLang="zh-CN" dirty="0" smtClean="0">
                <a:ea typeface="宋体" panose="02010600030101010101" pitchFamily="2" charset="-122"/>
              </a:rPr>
              <a:t>, H),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   R(</a:t>
            </a:r>
            <a:r>
              <a:rPr lang="en-US" altLang="zh-CN" dirty="0" smtClean="0">
                <a:solidFill>
                  <a:schemeClr val="accent2"/>
                </a:solidFill>
                <a:ea typeface="宋体" panose="02010600030101010101" pitchFamily="2" charset="-122"/>
              </a:rPr>
              <a:t>A</a:t>
            </a:r>
            <a:r>
              <a:rPr lang="en-US" altLang="zh-CN" dirty="0" smtClean="0">
                <a:ea typeface="宋体" panose="02010600030101010101" pitchFamily="2" charset="-122"/>
              </a:rPr>
              <a:t>, </a:t>
            </a:r>
            <a:r>
              <a:rPr lang="en-US" altLang="zh-CN" dirty="0" smtClean="0">
                <a:solidFill>
                  <a:schemeClr val="accent2"/>
                </a:solidFill>
                <a:ea typeface="宋体" panose="02010600030101010101" pitchFamily="2" charset="-122"/>
              </a:rPr>
              <a:t>C</a:t>
            </a:r>
            <a:r>
              <a:rPr lang="en-US" altLang="zh-CN" dirty="0" smtClean="0">
                <a:ea typeface="宋体" panose="02010600030101010101" pitchFamily="2" charset="-122"/>
              </a:rPr>
              <a:t>, </a:t>
            </a:r>
            <a:r>
              <a:rPr lang="en-US" altLang="zh-CN" dirty="0" smtClean="0">
                <a:solidFill>
                  <a:schemeClr val="accent2"/>
                </a:solidFill>
                <a:ea typeface="宋体" panose="02010600030101010101" pitchFamily="2" charset="-122"/>
              </a:rPr>
              <a:t>G</a:t>
            </a:r>
            <a:r>
              <a:rPr lang="en-US" altLang="zh-CN" dirty="0" smtClean="0">
                <a:ea typeface="宋体" panose="02010600030101010101" pitchFamily="2" charset="-122"/>
              </a:rPr>
              <a:t>, Z)</a:t>
            </a:r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6781800" y="2514600"/>
            <a:ext cx="717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E2</a:t>
            </a: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6705600" y="2514600"/>
            <a:ext cx="8382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auto">
          <a:xfrm>
            <a:off x="7239000" y="1524000"/>
            <a:ext cx="579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80903" name="Oval 7"/>
          <p:cNvSpPr>
            <a:spLocks noChangeArrowheads="1"/>
          </p:cNvSpPr>
          <p:nvPr/>
        </p:nvSpPr>
        <p:spPr bwMode="auto">
          <a:xfrm>
            <a:off x="7162800" y="1524000"/>
            <a:ext cx="838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0904" name="Line 8"/>
          <p:cNvSpPr>
            <a:spLocks noChangeShapeType="1"/>
          </p:cNvSpPr>
          <p:nvPr/>
        </p:nvSpPr>
        <p:spPr bwMode="auto">
          <a:xfrm flipH="1">
            <a:off x="7162800" y="2133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5" name="AutoShape 9"/>
          <p:cNvSpPr>
            <a:spLocks noChangeArrowheads="1"/>
          </p:cNvSpPr>
          <p:nvPr/>
        </p:nvSpPr>
        <p:spPr bwMode="auto">
          <a:xfrm>
            <a:off x="3962400" y="2438400"/>
            <a:ext cx="1447800" cy="9144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0906" name="Rectangle 10"/>
          <p:cNvSpPr>
            <a:spLocks noChangeArrowheads="1"/>
          </p:cNvSpPr>
          <p:nvPr/>
        </p:nvSpPr>
        <p:spPr bwMode="auto">
          <a:xfrm>
            <a:off x="4343400" y="2590800"/>
            <a:ext cx="628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80907" name="Line 11"/>
          <p:cNvSpPr>
            <a:spLocks noChangeShapeType="1"/>
          </p:cNvSpPr>
          <p:nvPr/>
        </p:nvSpPr>
        <p:spPr bwMode="auto">
          <a:xfrm>
            <a:off x="5334000" y="2895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8" name="Rectangle 12"/>
          <p:cNvSpPr>
            <a:spLocks noChangeArrowheads="1"/>
          </p:cNvSpPr>
          <p:nvPr/>
        </p:nvSpPr>
        <p:spPr bwMode="auto">
          <a:xfrm>
            <a:off x="6248400" y="1524000"/>
            <a:ext cx="579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80909" name="Oval 13"/>
          <p:cNvSpPr>
            <a:spLocks noChangeArrowheads="1"/>
          </p:cNvSpPr>
          <p:nvPr/>
        </p:nvSpPr>
        <p:spPr bwMode="auto">
          <a:xfrm>
            <a:off x="6172200" y="1524000"/>
            <a:ext cx="838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0910" name="Line 14"/>
          <p:cNvSpPr>
            <a:spLocks noChangeShapeType="1"/>
          </p:cNvSpPr>
          <p:nvPr/>
        </p:nvSpPr>
        <p:spPr bwMode="auto">
          <a:xfrm>
            <a:off x="6400800" y="205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11" name="Line 15"/>
          <p:cNvSpPr>
            <a:spLocks noChangeShapeType="1"/>
          </p:cNvSpPr>
          <p:nvPr/>
        </p:nvSpPr>
        <p:spPr bwMode="auto">
          <a:xfrm>
            <a:off x="6629400" y="2133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12" name="Rectangle 16"/>
          <p:cNvSpPr>
            <a:spLocks noChangeArrowheads="1"/>
          </p:cNvSpPr>
          <p:nvPr/>
        </p:nvSpPr>
        <p:spPr bwMode="auto">
          <a:xfrm>
            <a:off x="1828800" y="2514600"/>
            <a:ext cx="717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E1</a:t>
            </a:r>
          </a:p>
        </p:txBody>
      </p:sp>
      <p:sp>
        <p:nvSpPr>
          <p:cNvPr id="80913" name="Rectangle 17"/>
          <p:cNvSpPr>
            <a:spLocks noChangeArrowheads="1"/>
          </p:cNvSpPr>
          <p:nvPr/>
        </p:nvSpPr>
        <p:spPr bwMode="auto">
          <a:xfrm>
            <a:off x="1752600" y="2514600"/>
            <a:ext cx="8382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0914" name="Rectangle 18"/>
          <p:cNvSpPr>
            <a:spLocks noChangeArrowheads="1"/>
          </p:cNvSpPr>
          <p:nvPr/>
        </p:nvSpPr>
        <p:spPr bwMode="auto">
          <a:xfrm>
            <a:off x="2286000" y="1524000"/>
            <a:ext cx="5572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80915" name="Oval 19"/>
          <p:cNvSpPr>
            <a:spLocks noChangeArrowheads="1"/>
          </p:cNvSpPr>
          <p:nvPr/>
        </p:nvSpPr>
        <p:spPr bwMode="auto">
          <a:xfrm>
            <a:off x="2209800" y="1524000"/>
            <a:ext cx="838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0916" name="Line 20"/>
          <p:cNvSpPr>
            <a:spLocks noChangeShapeType="1"/>
          </p:cNvSpPr>
          <p:nvPr/>
        </p:nvSpPr>
        <p:spPr bwMode="auto">
          <a:xfrm flipH="1">
            <a:off x="2209800" y="2133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17" name="Rectangle 21"/>
          <p:cNvSpPr>
            <a:spLocks noChangeArrowheads="1"/>
          </p:cNvSpPr>
          <p:nvPr/>
        </p:nvSpPr>
        <p:spPr bwMode="auto">
          <a:xfrm>
            <a:off x="1295400" y="1524000"/>
            <a:ext cx="579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80918" name="Oval 22"/>
          <p:cNvSpPr>
            <a:spLocks noChangeArrowheads="1"/>
          </p:cNvSpPr>
          <p:nvPr/>
        </p:nvSpPr>
        <p:spPr bwMode="auto">
          <a:xfrm>
            <a:off x="1219200" y="1524000"/>
            <a:ext cx="838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0919" name="Line 23"/>
          <p:cNvSpPr>
            <a:spLocks noChangeShapeType="1"/>
          </p:cNvSpPr>
          <p:nvPr/>
        </p:nvSpPr>
        <p:spPr bwMode="auto">
          <a:xfrm>
            <a:off x="1447800" y="2057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20" name="Line 24"/>
          <p:cNvSpPr>
            <a:spLocks noChangeShapeType="1"/>
          </p:cNvSpPr>
          <p:nvPr/>
        </p:nvSpPr>
        <p:spPr bwMode="auto">
          <a:xfrm>
            <a:off x="1676400" y="2133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21" name="Rectangle 25"/>
          <p:cNvSpPr>
            <a:spLocks noChangeArrowheads="1"/>
          </p:cNvSpPr>
          <p:nvPr/>
        </p:nvSpPr>
        <p:spPr bwMode="auto">
          <a:xfrm>
            <a:off x="4343400" y="3810000"/>
            <a:ext cx="717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E3</a:t>
            </a:r>
          </a:p>
        </p:txBody>
      </p:sp>
      <p:sp>
        <p:nvSpPr>
          <p:cNvPr id="80922" name="Rectangle 26"/>
          <p:cNvSpPr>
            <a:spLocks noChangeArrowheads="1"/>
          </p:cNvSpPr>
          <p:nvPr/>
        </p:nvSpPr>
        <p:spPr bwMode="auto">
          <a:xfrm>
            <a:off x="4267200" y="3810000"/>
            <a:ext cx="8382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0923" name="Rectangle 27"/>
          <p:cNvSpPr>
            <a:spLocks noChangeArrowheads="1"/>
          </p:cNvSpPr>
          <p:nvPr/>
        </p:nvSpPr>
        <p:spPr bwMode="auto">
          <a:xfrm>
            <a:off x="5562600" y="4419600"/>
            <a:ext cx="6016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80924" name="Oval 28"/>
          <p:cNvSpPr>
            <a:spLocks noChangeArrowheads="1"/>
          </p:cNvSpPr>
          <p:nvPr/>
        </p:nvSpPr>
        <p:spPr bwMode="auto">
          <a:xfrm>
            <a:off x="5486400" y="4419600"/>
            <a:ext cx="771525" cy="64135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0925" name="Line 29"/>
          <p:cNvSpPr>
            <a:spLocks noChangeShapeType="1"/>
          </p:cNvSpPr>
          <p:nvPr/>
        </p:nvSpPr>
        <p:spPr bwMode="auto">
          <a:xfrm flipH="1">
            <a:off x="3886200" y="44958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26" name="Rectangle 30"/>
          <p:cNvSpPr>
            <a:spLocks noChangeArrowheads="1"/>
          </p:cNvSpPr>
          <p:nvPr/>
        </p:nvSpPr>
        <p:spPr bwMode="auto">
          <a:xfrm>
            <a:off x="3124200" y="4419600"/>
            <a:ext cx="6016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</a:p>
        </p:txBody>
      </p:sp>
      <p:sp>
        <p:nvSpPr>
          <p:cNvPr id="80927" name="Oval 31"/>
          <p:cNvSpPr>
            <a:spLocks noChangeArrowheads="1"/>
          </p:cNvSpPr>
          <p:nvPr/>
        </p:nvSpPr>
        <p:spPr bwMode="auto">
          <a:xfrm>
            <a:off x="3048000" y="4419600"/>
            <a:ext cx="838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0928" name="Line 32"/>
          <p:cNvSpPr>
            <a:spLocks noChangeShapeType="1"/>
          </p:cNvSpPr>
          <p:nvPr/>
        </p:nvSpPr>
        <p:spPr bwMode="auto">
          <a:xfrm>
            <a:off x="3276600" y="495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29" name="Line 33"/>
          <p:cNvSpPr>
            <a:spLocks noChangeShapeType="1"/>
          </p:cNvSpPr>
          <p:nvPr/>
        </p:nvSpPr>
        <p:spPr bwMode="auto">
          <a:xfrm>
            <a:off x="5105400" y="44958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30" name="Line 34"/>
          <p:cNvSpPr>
            <a:spLocks noChangeShapeType="1"/>
          </p:cNvSpPr>
          <p:nvPr/>
        </p:nvSpPr>
        <p:spPr bwMode="auto">
          <a:xfrm>
            <a:off x="4648200" y="3352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31" name="Line 35"/>
          <p:cNvSpPr>
            <a:spLocks noChangeShapeType="1"/>
          </p:cNvSpPr>
          <p:nvPr/>
        </p:nvSpPr>
        <p:spPr bwMode="auto">
          <a:xfrm>
            <a:off x="2590800" y="28956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32" name="Rectangle 36"/>
          <p:cNvSpPr>
            <a:spLocks noChangeArrowheads="1"/>
          </p:cNvSpPr>
          <p:nvPr/>
        </p:nvSpPr>
        <p:spPr bwMode="auto">
          <a:xfrm>
            <a:off x="4724400" y="1524000"/>
            <a:ext cx="5572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</a:p>
        </p:txBody>
      </p:sp>
      <p:sp>
        <p:nvSpPr>
          <p:cNvPr id="80933" name="Oval 37"/>
          <p:cNvSpPr>
            <a:spLocks noChangeArrowheads="1"/>
          </p:cNvSpPr>
          <p:nvPr/>
        </p:nvSpPr>
        <p:spPr bwMode="auto">
          <a:xfrm>
            <a:off x="4648200" y="1524000"/>
            <a:ext cx="838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0934" name="Line 38"/>
          <p:cNvSpPr>
            <a:spLocks noChangeShapeType="1"/>
          </p:cNvSpPr>
          <p:nvPr/>
        </p:nvSpPr>
        <p:spPr bwMode="auto">
          <a:xfrm flipH="1">
            <a:off x="4648200" y="2133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80935" name="Object 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9097" t="-6644" r="-15521" b="-10815"/>
          <a:stretch>
            <a:fillRect/>
          </a:stretch>
        </p:blipFill>
        <p:spPr bwMode="auto">
          <a:xfrm>
            <a:off x="6800850" y="3573463"/>
            <a:ext cx="201930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11108" y="6230554"/>
            <a:ext cx="826458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lvl="1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三个或三个以上实体间的一个多元联系转换为一</a:t>
            </a:r>
            <a:r>
              <a:rPr lang="zh-CN" altLang="en-US" sz="2000" dirty="0" smtClean="0">
                <a:solidFill>
                  <a:srgbClr val="FF0000"/>
                </a:solidFill>
              </a:rPr>
              <a:t>个独立关系</a:t>
            </a:r>
            <a:r>
              <a:rPr lang="zh-CN" altLang="en-US" sz="2000" dirty="0">
                <a:solidFill>
                  <a:srgbClr val="FF0000"/>
                </a:solidFill>
              </a:rPr>
              <a:t>模式。</a:t>
            </a:r>
          </a:p>
        </p:txBody>
      </p:sp>
    </p:spTree>
    <p:extLst>
      <p:ext uri="{BB962C8B-B14F-4D97-AF65-F5344CB8AC3E}">
        <p14:creationId xmlns="" xmlns:p14="http://schemas.microsoft.com/office/powerpoint/2010/main" val="407021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关系转换示例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663701"/>
            <a:ext cx="7886700" cy="509454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SzPct val="87000"/>
              <a:buFont typeface="Wingdings" panose="05000000000000000000" pitchFamily="2" charset="2"/>
              <a:buChar char="n"/>
              <a:defRPr/>
            </a:pPr>
            <a:endParaRPr lang="en-US" altLang="zh-CN" sz="1800" dirty="0" smtClean="0"/>
          </a:p>
          <a:p>
            <a:pPr>
              <a:lnSpc>
                <a:spcPct val="120000"/>
              </a:lnSpc>
              <a:buSzPct val="87000"/>
              <a:buFont typeface="Wingdings" panose="05000000000000000000" pitchFamily="2" charset="2"/>
              <a:buChar char="n"/>
              <a:defRPr/>
            </a:pPr>
            <a:endParaRPr lang="en-US" altLang="zh-CN" sz="1800" dirty="0"/>
          </a:p>
          <a:p>
            <a:pPr>
              <a:lnSpc>
                <a:spcPct val="120000"/>
              </a:lnSpc>
              <a:buSzPct val="87000"/>
              <a:buFont typeface="Wingdings" panose="05000000000000000000" pitchFamily="2" charset="2"/>
              <a:buChar char="n"/>
              <a:defRPr/>
            </a:pPr>
            <a:endParaRPr lang="en-US" altLang="zh-CN" sz="1800" dirty="0" smtClean="0"/>
          </a:p>
          <a:p>
            <a:pPr>
              <a:lnSpc>
                <a:spcPct val="120000"/>
              </a:lnSpc>
              <a:buSzPct val="87000"/>
              <a:buFont typeface="Wingdings" panose="05000000000000000000" pitchFamily="2" charset="2"/>
              <a:buChar char="n"/>
              <a:defRPr/>
            </a:pPr>
            <a:endParaRPr lang="en-US" altLang="zh-CN" sz="1800" dirty="0" smtClean="0"/>
          </a:p>
          <a:p>
            <a:pPr>
              <a:lnSpc>
                <a:spcPct val="120000"/>
              </a:lnSpc>
              <a:buSzPct val="87000"/>
              <a:buFont typeface="Wingdings" panose="05000000000000000000" pitchFamily="2" charset="2"/>
              <a:buChar char="n"/>
              <a:defRPr/>
            </a:pPr>
            <a:r>
              <a:rPr lang="zh-CN" altLang="zh-CN" sz="1800" dirty="0" smtClean="0"/>
              <a:t>部门</a:t>
            </a:r>
            <a:r>
              <a:rPr lang="zh-CN" altLang="zh-CN" sz="1800" dirty="0"/>
              <a:t>（</a:t>
            </a:r>
            <a:r>
              <a:rPr lang="zh-CN" altLang="zh-CN" sz="1800" u="sng" dirty="0"/>
              <a:t>部门号</a:t>
            </a:r>
            <a:r>
              <a:rPr lang="zh-CN" altLang="zh-CN" sz="1800" dirty="0"/>
              <a:t>，部门名，经理的职工号，…）</a:t>
            </a:r>
          </a:p>
          <a:p>
            <a:pPr>
              <a:lnSpc>
                <a:spcPct val="120000"/>
              </a:lnSpc>
              <a:buSzPct val="87000"/>
              <a:buFont typeface="Wingdings" panose="05000000000000000000" pitchFamily="2" charset="2"/>
              <a:buChar char="n"/>
              <a:defRPr/>
            </a:pPr>
            <a:r>
              <a:rPr lang="zh-CN" altLang="zh-CN" sz="1800" dirty="0"/>
              <a:t>职工（</a:t>
            </a:r>
            <a:r>
              <a:rPr lang="zh-CN" altLang="zh-CN" sz="1800" u="sng" dirty="0"/>
              <a:t>职工号</a:t>
            </a:r>
            <a:r>
              <a:rPr lang="zh-CN" altLang="zh-CN" sz="1800" dirty="0"/>
              <a:t>、部门号，职工名，职务，…）</a:t>
            </a:r>
          </a:p>
          <a:p>
            <a:pPr>
              <a:lnSpc>
                <a:spcPct val="120000"/>
              </a:lnSpc>
              <a:buSzPct val="87000"/>
              <a:buFont typeface="Wingdings" panose="05000000000000000000" pitchFamily="2" charset="2"/>
              <a:buChar char="n"/>
              <a:defRPr/>
            </a:pPr>
            <a:r>
              <a:rPr lang="zh-CN" altLang="zh-CN" sz="1800" dirty="0"/>
              <a:t>产品（</a:t>
            </a:r>
            <a:r>
              <a:rPr lang="zh-CN" altLang="zh-CN" sz="1800" u="sng" dirty="0"/>
              <a:t>产品号</a:t>
            </a:r>
            <a:r>
              <a:rPr lang="zh-CN" altLang="zh-CN" sz="1800" dirty="0"/>
              <a:t>，产品名，产品组长的职工号，…）</a:t>
            </a:r>
          </a:p>
          <a:p>
            <a:pPr>
              <a:lnSpc>
                <a:spcPct val="120000"/>
              </a:lnSpc>
              <a:buSzPct val="87000"/>
              <a:buFont typeface="Wingdings" panose="05000000000000000000" pitchFamily="2" charset="2"/>
              <a:buChar char="n"/>
              <a:defRPr/>
            </a:pPr>
            <a:r>
              <a:rPr lang="zh-CN" altLang="zh-CN" sz="1800" dirty="0"/>
              <a:t>供应商（</a:t>
            </a:r>
            <a:r>
              <a:rPr lang="zh-CN" altLang="zh-CN" sz="1800" u="sng" dirty="0"/>
              <a:t>供应商号</a:t>
            </a:r>
            <a:r>
              <a:rPr lang="zh-CN" altLang="zh-CN" sz="1800" dirty="0"/>
              <a:t>，姓名，…）</a:t>
            </a:r>
          </a:p>
          <a:p>
            <a:pPr>
              <a:lnSpc>
                <a:spcPct val="120000"/>
              </a:lnSpc>
              <a:buSzPct val="87000"/>
              <a:buFont typeface="Wingdings" panose="05000000000000000000" pitchFamily="2" charset="2"/>
              <a:buChar char="n"/>
              <a:defRPr/>
            </a:pPr>
            <a:r>
              <a:rPr lang="zh-CN" altLang="zh-CN" sz="1800" dirty="0"/>
              <a:t>零件（</a:t>
            </a:r>
            <a:r>
              <a:rPr lang="zh-CN" altLang="zh-CN" sz="1800" u="sng" dirty="0"/>
              <a:t>零件号</a:t>
            </a:r>
            <a:r>
              <a:rPr lang="zh-CN" altLang="zh-CN" sz="1800" dirty="0"/>
              <a:t>，零件名，…）</a:t>
            </a:r>
          </a:p>
          <a:p>
            <a:pPr>
              <a:lnSpc>
                <a:spcPct val="120000"/>
              </a:lnSpc>
              <a:buSzPct val="87000"/>
              <a:buFont typeface="Wingdings" panose="05000000000000000000" pitchFamily="2" charset="2"/>
              <a:buChar char="n"/>
              <a:defRPr/>
            </a:pPr>
            <a:r>
              <a:rPr lang="zh-CN" altLang="zh-CN" sz="1800" dirty="0"/>
              <a:t>职工工作（</a:t>
            </a:r>
            <a:r>
              <a:rPr lang="zh-CN" altLang="zh-CN" sz="1800" u="sng" dirty="0"/>
              <a:t>职工号，产品号</a:t>
            </a:r>
            <a:r>
              <a:rPr lang="zh-CN" altLang="zh-CN" sz="1800" dirty="0"/>
              <a:t>，工作天数，…）</a:t>
            </a:r>
          </a:p>
          <a:p>
            <a:pPr>
              <a:lnSpc>
                <a:spcPct val="120000"/>
              </a:lnSpc>
              <a:buSzPct val="87000"/>
              <a:buFont typeface="Wingdings" panose="05000000000000000000" pitchFamily="2" charset="2"/>
              <a:buChar char="n"/>
              <a:defRPr/>
            </a:pPr>
            <a:r>
              <a:rPr lang="zh-CN" altLang="zh-CN" sz="1800" dirty="0"/>
              <a:t>供应（</a:t>
            </a:r>
            <a:r>
              <a:rPr lang="zh-CN" altLang="zh-CN" sz="1800" u="sng" dirty="0"/>
              <a:t>产品号，供应商号，零件号</a:t>
            </a:r>
            <a:r>
              <a:rPr lang="zh-CN" altLang="zh-CN" sz="1800" dirty="0"/>
              <a:t>，供应量）</a:t>
            </a:r>
          </a:p>
          <a:p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112866"/>
            <a:ext cx="68199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60097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一元关系如何转换？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5626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创建</a:t>
            </a:r>
            <a:r>
              <a:rPr lang="zh-CN" altLang="en-US" dirty="0"/>
              <a:t>一个影子实体</a:t>
            </a:r>
            <a:r>
              <a:rPr lang="zh-CN" altLang="en-US" dirty="0" smtClean="0"/>
              <a:t>集</a:t>
            </a:r>
            <a:endParaRPr lang="en-US" altLang="zh-CN" dirty="0" smtClean="0"/>
          </a:p>
          <a:p>
            <a:r>
              <a:rPr lang="zh-CN" altLang="en-US" dirty="0" smtClean="0"/>
              <a:t>并</a:t>
            </a:r>
            <a:r>
              <a:rPr lang="zh-CN" altLang="en-US" dirty="0"/>
              <a:t>将一元关系转换为</a:t>
            </a:r>
            <a:r>
              <a:rPr lang="zh-CN" altLang="en-US" dirty="0" smtClean="0"/>
              <a:t>二元关系，应用二元关系转换的</a:t>
            </a:r>
            <a:r>
              <a:rPr lang="zh-CN" altLang="en-US" dirty="0"/>
              <a:t>规则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转换</a:t>
            </a:r>
            <a:r>
              <a:rPr lang="zh-CN" altLang="en-US" dirty="0"/>
              <a:t>后，删除一个冗余关系，如果没有冗余关系，则删除属性较少的关系。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0627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一元</a:t>
            </a:r>
            <a:r>
              <a:rPr lang="zh-CN" altLang="en-US" dirty="0" smtClean="0"/>
              <a:t>关系转换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304800" y="1600200"/>
            <a:ext cx="8534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zh-CN" altLang="en-US" sz="3200" dirty="0"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zh-CN" altLang="en-US" sz="3200" dirty="0"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zh-CN" altLang="en-US" sz="3200" dirty="0"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zh-CN" altLang="en-US" sz="3200" dirty="0"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zh-CN" altLang="en-US" sz="3200" dirty="0"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zh-CN" altLang="en-US" sz="3200" dirty="0">
              <a:ea typeface="宋体" panose="02010600030101010101" pitchFamily="2" charset="-122"/>
            </a:endParaRPr>
          </a:p>
          <a:p>
            <a:pPr>
              <a:lnSpc>
                <a:spcPct val="5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Courses(Course#, Title)</a:t>
            </a: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dirty="0" err="1">
                <a:ea typeface="宋体" panose="02010600030101010101" pitchFamily="2" charset="-122"/>
              </a:rPr>
              <a:t>Prereq</a:t>
            </a:r>
            <a:r>
              <a:rPr lang="en-US" altLang="zh-CN" sz="2800" dirty="0">
                <a:ea typeface="宋体" panose="02010600030101010101" pitchFamily="2" charset="-122"/>
              </a:rPr>
              <a:t>(Course#, </a:t>
            </a:r>
            <a:r>
              <a:rPr lang="en-US" altLang="zh-CN" sz="2800" dirty="0" err="1">
                <a:ea typeface="宋体" panose="02010600030101010101" pitchFamily="2" charset="-122"/>
              </a:rPr>
              <a:t>Prereq_Course</a:t>
            </a:r>
            <a:r>
              <a:rPr lang="en-US" altLang="zh-CN" sz="2800" dirty="0">
                <a:ea typeface="宋体" panose="02010600030101010101" pitchFamily="2" charset="-122"/>
              </a:rPr>
              <a:t>#)</a:t>
            </a:r>
          </a:p>
        </p:txBody>
      </p:sp>
      <p:sp>
        <p:nvSpPr>
          <p:cNvPr id="82949" name="AutoShape 5"/>
          <p:cNvSpPr>
            <a:spLocks noChangeArrowheads="1"/>
          </p:cNvSpPr>
          <p:nvPr/>
        </p:nvSpPr>
        <p:spPr bwMode="auto">
          <a:xfrm>
            <a:off x="533400" y="3810000"/>
            <a:ext cx="2209800" cy="9144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838200" y="3886200"/>
            <a:ext cx="1504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prereq</a:t>
            </a:r>
          </a:p>
        </p:txBody>
      </p:sp>
      <p:sp>
        <p:nvSpPr>
          <p:cNvPr id="82951" name="Rectangle 7"/>
          <p:cNvSpPr>
            <a:spLocks noChangeArrowheads="1"/>
          </p:cNvSpPr>
          <p:nvPr/>
        </p:nvSpPr>
        <p:spPr bwMode="auto">
          <a:xfrm>
            <a:off x="914400" y="2514600"/>
            <a:ext cx="1758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Courses</a:t>
            </a:r>
          </a:p>
        </p:txBody>
      </p:sp>
      <p:sp>
        <p:nvSpPr>
          <p:cNvPr id="82952" name="Rectangle 8"/>
          <p:cNvSpPr>
            <a:spLocks noChangeArrowheads="1"/>
          </p:cNvSpPr>
          <p:nvPr/>
        </p:nvSpPr>
        <p:spPr bwMode="auto">
          <a:xfrm>
            <a:off x="914400" y="2514600"/>
            <a:ext cx="17526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2953" name="Rectangle 9"/>
          <p:cNvSpPr>
            <a:spLocks noChangeArrowheads="1"/>
          </p:cNvSpPr>
          <p:nvPr/>
        </p:nvSpPr>
        <p:spPr bwMode="auto">
          <a:xfrm>
            <a:off x="2057400" y="1524000"/>
            <a:ext cx="996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Title</a:t>
            </a:r>
          </a:p>
        </p:txBody>
      </p:sp>
      <p:sp>
        <p:nvSpPr>
          <p:cNvPr id="82954" name="Oval 10"/>
          <p:cNvSpPr>
            <a:spLocks noChangeArrowheads="1"/>
          </p:cNvSpPr>
          <p:nvPr/>
        </p:nvSpPr>
        <p:spPr bwMode="auto">
          <a:xfrm>
            <a:off x="2057400" y="1524000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2955" name="Line 11"/>
          <p:cNvSpPr>
            <a:spLocks noChangeShapeType="1"/>
          </p:cNvSpPr>
          <p:nvPr/>
        </p:nvSpPr>
        <p:spPr bwMode="auto">
          <a:xfrm flipH="1">
            <a:off x="1752600" y="2057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56" name="Rectangle 12"/>
          <p:cNvSpPr>
            <a:spLocks noChangeArrowheads="1"/>
          </p:cNvSpPr>
          <p:nvPr/>
        </p:nvSpPr>
        <p:spPr bwMode="auto">
          <a:xfrm>
            <a:off x="304800" y="1524000"/>
            <a:ext cx="16303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Course#</a:t>
            </a:r>
          </a:p>
        </p:txBody>
      </p:sp>
      <p:sp>
        <p:nvSpPr>
          <p:cNvPr id="82957" name="Oval 13"/>
          <p:cNvSpPr>
            <a:spLocks noChangeArrowheads="1"/>
          </p:cNvSpPr>
          <p:nvPr/>
        </p:nvSpPr>
        <p:spPr bwMode="auto">
          <a:xfrm>
            <a:off x="304800" y="1524000"/>
            <a:ext cx="16764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2958" name="Line 14"/>
          <p:cNvSpPr>
            <a:spLocks noChangeShapeType="1"/>
          </p:cNvSpPr>
          <p:nvPr/>
        </p:nvSpPr>
        <p:spPr bwMode="auto">
          <a:xfrm>
            <a:off x="685800" y="2057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59" name="Line 15"/>
          <p:cNvSpPr>
            <a:spLocks noChangeShapeType="1"/>
          </p:cNvSpPr>
          <p:nvPr/>
        </p:nvSpPr>
        <p:spPr bwMode="auto">
          <a:xfrm>
            <a:off x="1219200" y="2133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60" name="Line 16"/>
          <p:cNvSpPr>
            <a:spLocks noChangeShapeType="1"/>
          </p:cNvSpPr>
          <p:nvPr/>
        </p:nvSpPr>
        <p:spPr bwMode="auto">
          <a:xfrm flipV="1">
            <a:off x="1295400" y="32004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61" name="Line 17"/>
          <p:cNvSpPr>
            <a:spLocks noChangeShapeType="1"/>
          </p:cNvSpPr>
          <p:nvPr/>
        </p:nvSpPr>
        <p:spPr bwMode="auto">
          <a:xfrm flipV="1">
            <a:off x="2133600" y="3200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62" name="Text Box 18"/>
          <p:cNvSpPr txBox="1">
            <a:spLocks noChangeArrowheads="1"/>
          </p:cNvSpPr>
          <p:nvPr/>
        </p:nvSpPr>
        <p:spPr bwMode="auto">
          <a:xfrm>
            <a:off x="381000" y="3200400"/>
            <a:ext cx="9255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82963" name="Rectangle 19"/>
          <p:cNvSpPr>
            <a:spLocks noChangeArrowheads="1"/>
          </p:cNvSpPr>
          <p:nvPr/>
        </p:nvSpPr>
        <p:spPr bwMode="auto">
          <a:xfrm>
            <a:off x="2209800" y="3200400"/>
            <a:ext cx="382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82964" name="Rectangle 20"/>
          <p:cNvSpPr>
            <a:spLocks noChangeArrowheads="1"/>
          </p:cNvSpPr>
          <p:nvPr/>
        </p:nvSpPr>
        <p:spPr bwMode="auto">
          <a:xfrm>
            <a:off x="4500563" y="3500438"/>
            <a:ext cx="4343400" cy="1676400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2965" name="Rectangle 21"/>
          <p:cNvSpPr>
            <a:spLocks noChangeArrowheads="1"/>
          </p:cNvSpPr>
          <p:nvPr/>
        </p:nvSpPr>
        <p:spPr bwMode="auto">
          <a:xfrm>
            <a:off x="4343400" y="2590800"/>
            <a:ext cx="1758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Courses</a:t>
            </a:r>
          </a:p>
        </p:txBody>
      </p:sp>
      <p:sp>
        <p:nvSpPr>
          <p:cNvPr id="82966" name="Rectangle 22"/>
          <p:cNvSpPr>
            <a:spLocks noChangeArrowheads="1"/>
          </p:cNvSpPr>
          <p:nvPr/>
        </p:nvSpPr>
        <p:spPr bwMode="auto">
          <a:xfrm>
            <a:off x="4343400" y="2590800"/>
            <a:ext cx="17526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2967" name="Rectangle 23"/>
          <p:cNvSpPr>
            <a:spLocks noChangeArrowheads="1"/>
          </p:cNvSpPr>
          <p:nvPr/>
        </p:nvSpPr>
        <p:spPr bwMode="auto">
          <a:xfrm>
            <a:off x="5486400" y="1600200"/>
            <a:ext cx="996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Title</a:t>
            </a:r>
          </a:p>
        </p:txBody>
      </p:sp>
      <p:sp>
        <p:nvSpPr>
          <p:cNvPr id="82968" name="Oval 24"/>
          <p:cNvSpPr>
            <a:spLocks noChangeArrowheads="1"/>
          </p:cNvSpPr>
          <p:nvPr/>
        </p:nvSpPr>
        <p:spPr bwMode="auto">
          <a:xfrm>
            <a:off x="5486400" y="1600200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2969" name="Line 25"/>
          <p:cNvSpPr>
            <a:spLocks noChangeShapeType="1"/>
          </p:cNvSpPr>
          <p:nvPr/>
        </p:nvSpPr>
        <p:spPr bwMode="auto">
          <a:xfrm flipH="1">
            <a:off x="5181600" y="21336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70" name="Rectangle 26"/>
          <p:cNvSpPr>
            <a:spLocks noChangeArrowheads="1"/>
          </p:cNvSpPr>
          <p:nvPr/>
        </p:nvSpPr>
        <p:spPr bwMode="auto">
          <a:xfrm>
            <a:off x="3733800" y="1600200"/>
            <a:ext cx="16303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Course#</a:t>
            </a:r>
          </a:p>
        </p:txBody>
      </p:sp>
      <p:sp>
        <p:nvSpPr>
          <p:cNvPr id="82971" name="Oval 27"/>
          <p:cNvSpPr>
            <a:spLocks noChangeArrowheads="1"/>
          </p:cNvSpPr>
          <p:nvPr/>
        </p:nvSpPr>
        <p:spPr bwMode="auto">
          <a:xfrm>
            <a:off x="3733800" y="1600200"/>
            <a:ext cx="16764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2972" name="Line 28"/>
          <p:cNvSpPr>
            <a:spLocks noChangeShapeType="1"/>
          </p:cNvSpPr>
          <p:nvPr/>
        </p:nvSpPr>
        <p:spPr bwMode="auto">
          <a:xfrm>
            <a:off x="4114800" y="2133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73" name="Line 29"/>
          <p:cNvSpPr>
            <a:spLocks noChangeShapeType="1"/>
          </p:cNvSpPr>
          <p:nvPr/>
        </p:nvSpPr>
        <p:spPr bwMode="auto">
          <a:xfrm>
            <a:off x="4648200" y="22098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74" name="AutoShape 30"/>
          <p:cNvSpPr>
            <a:spLocks noChangeArrowheads="1"/>
          </p:cNvSpPr>
          <p:nvPr/>
        </p:nvSpPr>
        <p:spPr bwMode="auto">
          <a:xfrm>
            <a:off x="6629400" y="2514600"/>
            <a:ext cx="2209800" cy="9144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2975" name="Rectangle 31"/>
          <p:cNvSpPr>
            <a:spLocks noChangeArrowheads="1"/>
          </p:cNvSpPr>
          <p:nvPr/>
        </p:nvSpPr>
        <p:spPr bwMode="auto">
          <a:xfrm>
            <a:off x="6934200" y="2590800"/>
            <a:ext cx="1504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prereq</a:t>
            </a:r>
          </a:p>
        </p:txBody>
      </p:sp>
      <p:sp>
        <p:nvSpPr>
          <p:cNvPr id="82976" name="Line 32"/>
          <p:cNvSpPr>
            <a:spLocks noChangeShapeType="1"/>
          </p:cNvSpPr>
          <p:nvPr/>
        </p:nvSpPr>
        <p:spPr bwMode="auto">
          <a:xfrm flipH="1" flipV="1">
            <a:off x="6096000" y="2971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77" name="Line 33"/>
          <p:cNvSpPr>
            <a:spLocks noChangeShapeType="1"/>
          </p:cNvSpPr>
          <p:nvPr/>
        </p:nvSpPr>
        <p:spPr bwMode="auto">
          <a:xfrm flipV="1">
            <a:off x="7772400" y="3429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78" name="Text Box 34"/>
          <p:cNvSpPr txBox="1">
            <a:spLocks noChangeArrowheads="1"/>
          </p:cNvSpPr>
          <p:nvPr/>
        </p:nvSpPr>
        <p:spPr bwMode="auto">
          <a:xfrm>
            <a:off x="5791200" y="2438400"/>
            <a:ext cx="9255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82979" name="Rectangle 35"/>
          <p:cNvSpPr>
            <a:spLocks noChangeArrowheads="1"/>
          </p:cNvSpPr>
          <p:nvPr/>
        </p:nvSpPr>
        <p:spPr bwMode="auto">
          <a:xfrm>
            <a:off x="7848600" y="3429000"/>
            <a:ext cx="382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82980" name="Rectangle 36"/>
          <p:cNvSpPr>
            <a:spLocks noChangeArrowheads="1"/>
          </p:cNvSpPr>
          <p:nvPr/>
        </p:nvSpPr>
        <p:spPr bwMode="auto">
          <a:xfrm>
            <a:off x="6858000" y="3962400"/>
            <a:ext cx="1758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Courses</a:t>
            </a:r>
          </a:p>
        </p:txBody>
      </p:sp>
      <p:sp>
        <p:nvSpPr>
          <p:cNvPr id="82981" name="Rectangle 37"/>
          <p:cNvSpPr>
            <a:spLocks noChangeArrowheads="1"/>
          </p:cNvSpPr>
          <p:nvPr/>
        </p:nvSpPr>
        <p:spPr bwMode="auto">
          <a:xfrm>
            <a:off x="6858000" y="3962400"/>
            <a:ext cx="17526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2982" name="Rectangle 38"/>
          <p:cNvSpPr>
            <a:spLocks noChangeArrowheads="1"/>
          </p:cNvSpPr>
          <p:nvPr/>
        </p:nvSpPr>
        <p:spPr bwMode="auto">
          <a:xfrm>
            <a:off x="5334000" y="4495800"/>
            <a:ext cx="996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Title</a:t>
            </a:r>
          </a:p>
        </p:txBody>
      </p:sp>
      <p:sp>
        <p:nvSpPr>
          <p:cNvPr id="82983" name="Oval 39"/>
          <p:cNvSpPr>
            <a:spLocks noChangeArrowheads="1"/>
          </p:cNvSpPr>
          <p:nvPr/>
        </p:nvSpPr>
        <p:spPr bwMode="auto">
          <a:xfrm>
            <a:off x="5334000" y="4495800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2984" name="Line 40"/>
          <p:cNvSpPr>
            <a:spLocks noChangeShapeType="1"/>
          </p:cNvSpPr>
          <p:nvPr/>
        </p:nvSpPr>
        <p:spPr bwMode="auto">
          <a:xfrm flipH="1">
            <a:off x="6400800" y="44196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85" name="Rectangle 41"/>
          <p:cNvSpPr>
            <a:spLocks noChangeArrowheads="1"/>
          </p:cNvSpPr>
          <p:nvPr/>
        </p:nvSpPr>
        <p:spPr bwMode="auto">
          <a:xfrm>
            <a:off x="4724400" y="3657600"/>
            <a:ext cx="16303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Course#</a:t>
            </a:r>
          </a:p>
        </p:txBody>
      </p:sp>
      <p:sp>
        <p:nvSpPr>
          <p:cNvPr id="82986" name="Oval 42"/>
          <p:cNvSpPr>
            <a:spLocks noChangeArrowheads="1"/>
          </p:cNvSpPr>
          <p:nvPr/>
        </p:nvSpPr>
        <p:spPr bwMode="auto">
          <a:xfrm>
            <a:off x="4724400" y="3657600"/>
            <a:ext cx="16764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2987" name="Line 43"/>
          <p:cNvSpPr>
            <a:spLocks noChangeShapeType="1"/>
          </p:cNvSpPr>
          <p:nvPr/>
        </p:nvSpPr>
        <p:spPr bwMode="auto">
          <a:xfrm>
            <a:off x="5105400" y="4191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88" name="Line 44"/>
          <p:cNvSpPr>
            <a:spLocks noChangeShapeType="1"/>
          </p:cNvSpPr>
          <p:nvPr/>
        </p:nvSpPr>
        <p:spPr bwMode="auto">
          <a:xfrm>
            <a:off x="6400800" y="4038600"/>
            <a:ext cx="457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9418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一元关系转换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mtClean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304800" y="1600200"/>
            <a:ext cx="8534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zh-CN" altLang="en-US" sz="3200"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zh-CN" altLang="en-US" sz="3200"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zh-CN" altLang="en-US" sz="3200"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zh-CN" altLang="en-US" sz="3200"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zh-CN" altLang="en-US" sz="3200"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zh-CN" altLang="en-US" sz="3200"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en-US" altLang="zh-CN" sz="3200"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200">
                <a:ea typeface="宋体" panose="02010600030101010101" pitchFamily="2" charset="-122"/>
              </a:rPr>
              <a:t>Persons(SSN, Name, Age, Spouse_SSN)</a:t>
            </a:r>
          </a:p>
        </p:txBody>
      </p:sp>
      <p:sp>
        <p:nvSpPr>
          <p:cNvPr id="83973" name="AutoShape 5"/>
          <p:cNvSpPr>
            <a:spLocks noChangeArrowheads="1"/>
          </p:cNvSpPr>
          <p:nvPr/>
        </p:nvSpPr>
        <p:spPr bwMode="auto">
          <a:xfrm>
            <a:off x="177800" y="4287838"/>
            <a:ext cx="2895600" cy="9144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3974" name="Rectangle 6"/>
          <p:cNvSpPr>
            <a:spLocks noChangeArrowheads="1"/>
          </p:cNvSpPr>
          <p:nvPr/>
        </p:nvSpPr>
        <p:spPr bwMode="auto">
          <a:xfrm>
            <a:off x="330200" y="4364038"/>
            <a:ext cx="2508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married_to</a:t>
            </a:r>
          </a:p>
        </p:txBody>
      </p:sp>
      <p:sp>
        <p:nvSpPr>
          <p:cNvPr id="83975" name="Rectangle 7"/>
          <p:cNvSpPr>
            <a:spLocks noChangeArrowheads="1"/>
          </p:cNvSpPr>
          <p:nvPr/>
        </p:nvSpPr>
        <p:spPr bwMode="auto">
          <a:xfrm>
            <a:off x="863600" y="2992438"/>
            <a:ext cx="1708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Persons</a:t>
            </a:r>
          </a:p>
        </p:txBody>
      </p:sp>
      <p:sp>
        <p:nvSpPr>
          <p:cNvPr id="83976" name="Rectangle 8"/>
          <p:cNvSpPr>
            <a:spLocks noChangeArrowheads="1"/>
          </p:cNvSpPr>
          <p:nvPr/>
        </p:nvSpPr>
        <p:spPr bwMode="auto">
          <a:xfrm>
            <a:off x="863600" y="2992438"/>
            <a:ext cx="17526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3977" name="Rectangle 9"/>
          <p:cNvSpPr>
            <a:spLocks noChangeArrowheads="1"/>
          </p:cNvSpPr>
          <p:nvPr/>
        </p:nvSpPr>
        <p:spPr bwMode="auto">
          <a:xfrm>
            <a:off x="1473200" y="1697038"/>
            <a:ext cx="1200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83978" name="Oval 10"/>
          <p:cNvSpPr>
            <a:spLocks noChangeArrowheads="1"/>
          </p:cNvSpPr>
          <p:nvPr/>
        </p:nvSpPr>
        <p:spPr bwMode="auto">
          <a:xfrm>
            <a:off x="1473200" y="1697038"/>
            <a:ext cx="1219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3979" name="Line 11"/>
          <p:cNvSpPr>
            <a:spLocks noChangeShapeType="1"/>
          </p:cNvSpPr>
          <p:nvPr/>
        </p:nvSpPr>
        <p:spPr bwMode="auto">
          <a:xfrm flipH="1">
            <a:off x="1701800" y="2306638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80" name="Rectangle 12"/>
          <p:cNvSpPr>
            <a:spLocks noChangeArrowheads="1"/>
          </p:cNvSpPr>
          <p:nvPr/>
        </p:nvSpPr>
        <p:spPr bwMode="auto">
          <a:xfrm>
            <a:off x="254000" y="2001838"/>
            <a:ext cx="11318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SSN</a:t>
            </a:r>
          </a:p>
        </p:txBody>
      </p:sp>
      <p:sp>
        <p:nvSpPr>
          <p:cNvPr id="83981" name="Oval 13"/>
          <p:cNvSpPr>
            <a:spLocks noChangeArrowheads="1"/>
          </p:cNvSpPr>
          <p:nvPr/>
        </p:nvSpPr>
        <p:spPr bwMode="auto">
          <a:xfrm>
            <a:off x="330200" y="2001838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3982" name="Line 14"/>
          <p:cNvSpPr>
            <a:spLocks noChangeShapeType="1"/>
          </p:cNvSpPr>
          <p:nvPr/>
        </p:nvSpPr>
        <p:spPr bwMode="auto">
          <a:xfrm>
            <a:off x="558800" y="25352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83" name="Line 15"/>
          <p:cNvSpPr>
            <a:spLocks noChangeShapeType="1"/>
          </p:cNvSpPr>
          <p:nvPr/>
        </p:nvSpPr>
        <p:spPr bwMode="auto">
          <a:xfrm>
            <a:off x="1168400" y="2611438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84" name="Line 16"/>
          <p:cNvSpPr>
            <a:spLocks noChangeShapeType="1"/>
          </p:cNvSpPr>
          <p:nvPr/>
        </p:nvSpPr>
        <p:spPr bwMode="auto">
          <a:xfrm flipV="1">
            <a:off x="1244600" y="3678238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85" name="Line 17"/>
          <p:cNvSpPr>
            <a:spLocks noChangeShapeType="1"/>
          </p:cNvSpPr>
          <p:nvPr/>
        </p:nvSpPr>
        <p:spPr bwMode="auto">
          <a:xfrm flipV="1">
            <a:off x="2082800" y="3678238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86" name="Text Box 18"/>
          <p:cNvSpPr txBox="1">
            <a:spLocks noChangeArrowheads="1"/>
          </p:cNvSpPr>
          <p:nvPr/>
        </p:nvSpPr>
        <p:spPr bwMode="auto">
          <a:xfrm>
            <a:off x="177800" y="3678238"/>
            <a:ext cx="10826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(0,1)</a:t>
            </a:r>
          </a:p>
        </p:txBody>
      </p:sp>
      <p:sp>
        <p:nvSpPr>
          <p:cNvPr id="83987" name="Rectangle 19"/>
          <p:cNvSpPr>
            <a:spLocks noChangeArrowheads="1"/>
          </p:cNvSpPr>
          <p:nvPr/>
        </p:nvSpPr>
        <p:spPr bwMode="auto">
          <a:xfrm>
            <a:off x="2159000" y="3678238"/>
            <a:ext cx="866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(0,1)</a:t>
            </a:r>
          </a:p>
        </p:txBody>
      </p:sp>
      <p:sp>
        <p:nvSpPr>
          <p:cNvPr id="83988" name="Rectangle 20"/>
          <p:cNvSpPr>
            <a:spLocks noChangeArrowheads="1"/>
          </p:cNvSpPr>
          <p:nvPr/>
        </p:nvSpPr>
        <p:spPr bwMode="auto">
          <a:xfrm>
            <a:off x="6578600" y="4059238"/>
            <a:ext cx="2209800" cy="1676400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3989" name="AutoShape 21"/>
          <p:cNvSpPr>
            <a:spLocks noChangeArrowheads="1"/>
          </p:cNvSpPr>
          <p:nvPr/>
        </p:nvSpPr>
        <p:spPr bwMode="auto">
          <a:xfrm>
            <a:off x="6578600" y="2992438"/>
            <a:ext cx="2209800" cy="9144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3990" name="Rectangle 22"/>
          <p:cNvSpPr>
            <a:spLocks noChangeArrowheads="1"/>
          </p:cNvSpPr>
          <p:nvPr/>
        </p:nvSpPr>
        <p:spPr bwMode="auto">
          <a:xfrm>
            <a:off x="6883400" y="3068638"/>
            <a:ext cx="1606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mar_to</a:t>
            </a:r>
          </a:p>
        </p:txBody>
      </p:sp>
      <p:sp>
        <p:nvSpPr>
          <p:cNvPr id="83991" name="Line 23"/>
          <p:cNvSpPr>
            <a:spLocks noChangeShapeType="1"/>
          </p:cNvSpPr>
          <p:nvPr/>
        </p:nvSpPr>
        <p:spPr bwMode="auto">
          <a:xfrm flipH="1" flipV="1">
            <a:off x="5892800" y="344963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92" name="Text Box 24"/>
          <p:cNvSpPr txBox="1">
            <a:spLocks noChangeArrowheads="1"/>
          </p:cNvSpPr>
          <p:nvPr/>
        </p:nvSpPr>
        <p:spPr bwMode="auto">
          <a:xfrm>
            <a:off x="5740400" y="2916238"/>
            <a:ext cx="1133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(0,1)</a:t>
            </a:r>
          </a:p>
        </p:txBody>
      </p:sp>
      <p:sp>
        <p:nvSpPr>
          <p:cNvPr id="83993" name="Rectangle 25"/>
          <p:cNvSpPr>
            <a:spLocks noChangeArrowheads="1"/>
          </p:cNvSpPr>
          <p:nvPr/>
        </p:nvSpPr>
        <p:spPr bwMode="auto">
          <a:xfrm>
            <a:off x="2311400" y="2230438"/>
            <a:ext cx="10652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Age</a:t>
            </a:r>
          </a:p>
        </p:txBody>
      </p:sp>
      <p:sp>
        <p:nvSpPr>
          <p:cNvPr id="83994" name="Oval 26"/>
          <p:cNvSpPr>
            <a:spLocks noChangeArrowheads="1"/>
          </p:cNvSpPr>
          <p:nvPr/>
        </p:nvSpPr>
        <p:spPr bwMode="auto">
          <a:xfrm>
            <a:off x="2387600" y="2230438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3995" name="Line 27"/>
          <p:cNvSpPr>
            <a:spLocks noChangeShapeType="1"/>
          </p:cNvSpPr>
          <p:nvPr/>
        </p:nvSpPr>
        <p:spPr bwMode="auto">
          <a:xfrm flipH="1">
            <a:off x="2082800" y="2687638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96" name="Rectangle 28"/>
          <p:cNvSpPr>
            <a:spLocks noChangeArrowheads="1"/>
          </p:cNvSpPr>
          <p:nvPr/>
        </p:nvSpPr>
        <p:spPr bwMode="auto">
          <a:xfrm>
            <a:off x="4140200" y="3068638"/>
            <a:ext cx="1708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Persons</a:t>
            </a:r>
          </a:p>
        </p:txBody>
      </p:sp>
      <p:sp>
        <p:nvSpPr>
          <p:cNvPr id="83997" name="Rectangle 29"/>
          <p:cNvSpPr>
            <a:spLocks noChangeArrowheads="1"/>
          </p:cNvSpPr>
          <p:nvPr/>
        </p:nvSpPr>
        <p:spPr bwMode="auto">
          <a:xfrm>
            <a:off x="4140200" y="3068638"/>
            <a:ext cx="17526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3998" name="Rectangle 30"/>
          <p:cNvSpPr>
            <a:spLocks noChangeArrowheads="1"/>
          </p:cNvSpPr>
          <p:nvPr/>
        </p:nvSpPr>
        <p:spPr bwMode="auto">
          <a:xfrm>
            <a:off x="4749800" y="1773238"/>
            <a:ext cx="1200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83999" name="Oval 31"/>
          <p:cNvSpPr>
            <a:spLocks noChangeArrowheads="1"/>
          </p:cNvSpPr>
          <p:nvPr/>
        </p:nvSpPr>
        <p:spPr bwMode="auto">
          <a:xfrm>
            <a:off x="4749800" y="1773238"/>
            <a:ext cx="1219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4000" name="Line 32"/>
          <p:cNvSpPr>
            <a:spLocks noChangeShapeType="1"/>
          </p:cNvSpPr>
          <p:nvPr/>
        </p:nvSpPr>
        <p:spPr bwMode="auto">
          <a:xfrm flipH="1">
            <a:off x="4978400" y="2382838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001" name="Rectangle 33"/>
          <p:cNvSpPr>
            <a:spLocks noChangeArrowheads="1"/>
          </p:cNvSpPr>
          <p:nvPr/>
        </p:nvSpPr>
        <p:spPr bwMode="auto">
          <a:xfrm>
            <a:off x="3530600" y="2078038"/>
            <a:ext cx="11318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SSN</a:t>
            </a:r>
          </a:p>
        </p:txBody>
      </p:sp>
      <p:sp>
        <p:nvSpPr>
          <p:cNvPr id="84002" name="Oval 34"/>
          <p:cNvSpPr>
            <a:spLocks noChangeArrowheads="1"/>
          </p:cNvSpPr>
          <p:nvPr/>
        </p:nvSpPr>
        <p:spPr bwMode="auto">
          <a:xfrm>
            <a:off x="3606800" y="2078038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4003" name="Line 35"/>
          <p:cNvSpPr>
            <a:spLocks noChangeShapeType="1"/>
          </p:cNvSpPr>
          <p:nvPr/>
        </p:nvSpPr>
        <p:spPr bwMode="auto">
          <a:xfrm>
            <a:off x="3835400" y="261143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004" name="Line 36"/>
          <p:cNvSpPr>
            <a:spLocks noChangeShapeType="1"/>
          </p:cNvSpPr>
          <p:nvPr/>
        </p:nvSpPr>
        <p:spPr bwMode="auto">
          <a:xfrm>
            <a:off x="4445000" y="2687638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005" name="Rectangle 37"/>
          <p:cNvSpPr>
            <a:spLocks noChangeArrowheads="1"/>
          </p:cNvSpPr>
          <p:nvPr/>
        </p:nvSpPr>
        <p:spPr bwMode="auto">
          <a:xfrm>
            <a:off x="5588000" y="2306638"/>
            <a:ext cx="10652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Age</a:t>
            </a:r>
          </a:p>
        </p:txBody>
      </p:sp>
      <p:sp>
        <p:nvSpPr>
          <p:cNvPr id="84006" name="Oval 38"/>
          <p:cNvSpPr>
            <a:spLocks noChangeArrowheads="1"/>
          </p:cNvSpPr>
          <p:nvPr/>
        </p:nvSpPr>
        <p:spPr bwMode="auto">
          <a:xfrm>
            <a:off x="5664200" y="2306638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4007" name="Line 39"/>
          <p:cNvSpPr>
            <a:spLocks noChangeShapeType="1"/>
          </p:cNvSpPr>
          <p:nvPr/>
        </p:nvSpPr>
        <p:spPr bwMode="auto">
          <a:xfrm flipH="1">
            <a:off x="5359400" y="2763838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008" name="Rectangle 40"/>
          <p:cNvSpPr>
            <a:spLocks noChangeArrowheads="1"/>
          </p:cNvSpPr>
          <p:nvPr/>
        </p:nvSpPr>
        <p:spPr bwMode="auto">
          <a:xfrm>
            <a:off x="6883400" y="4668838"/>
            <a:ext cx="1708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Persons</a:t>
            </a:r>
          </a:p>
        </p:txBody>
      </p:sp>
      <p:sp>
        <p:nvSpPr>
          <p:cNvPr id="84009" name="Rectangle 41"/>
          <p:cNvSpPr>
            <a:spLocks noChangeArrowheads="1"/>
          </p:cNvSpPr>
          <p:nvPr/>
        </p:nvSpPr>
        <p:spPr bwMode="auto">
          <a:xfrm>
            <a:off x="6883400" y="4668838"/>
            <a:ext cx="17526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4010" name="Line 42"/>
          <p:cNvSpPr>
            <a:spLocks noChangeShapeType="1"/>
          </p:cNvSpPr>
          <p:nvPr/>
        </p:nvSpPr>
        <p:spPr bwMode="auto">
          <a:xfrm flipV="1">
            <a:off x="7645400" y="3906838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011" name="Rectangle 43"/>
          <p:cNvSpPr>
            <a:spLocks noChangeArrowheads="1"/>
          </p:cNvSpPr>
          <p:nvPr/>
        </p:nvSpPr>
        <p:spPr bwMode="auto">
          <a:xfrm>
            <a:off x="7721600" y="4059238"/>
            <a:ext cx="866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(0,1)</a:t>
            </a:r>
          </a:p>
        </p:txBody>
      </p:sp>
    </p:spTree>
    <p:extLst>
      <p:ext uri="{BB962C8B-B14F-4D97-AF65-F5344CB8AC3E}">
        <p14:creationId xmlns="" xmlns:p14="http://schemas.microsoft.com/office/powerpoint/2010/main" val="280353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一元关系转换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mtClean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304800" y="1600200"/>
            <a:ext cx="8534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zh-CN" altLang="en-US" sz="3200"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zh-CN" altLang="en-US" sz="3200"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zh-CN" altLang="en-US" sz="3200"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zh-CN" altLang="en-US" sz="3200"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zh-CN" altLang="en-US" sz="3200"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zh-CN" altLang="en-US" sz="3200"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en-US" altLang="zh-CN" sz="3200"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3200">
                <a:ea typeface="宋体" panose="02010600030101010101" pitchFamily="2" charset="-122"/>
              </a:rPr>
              <a:t>Persons(</a:t>
            </a:r>
            <a:r>
              <a:rPr lang="en-US" altLang="zh-CN" sz="3200">
                <a:solidFill>
                  <a:schemeClr val="accent1"/>
                </a:solidFill>
                <a:ea typeface="宋体" panose="02010600030101010101" pitchFamily="2" charset="-122"/>
              </a:rPr>
              <a:t>SSN</a:t>
            </a:r>
            <a:r>
              <a:rPr lang="en-US" altLang="zh-CN" sz="3200">
                <a:ea typeface="宋体" panose="02010600030101010101" pitchFamily="2" charset="-122"/>
              </a:rPr>
              <a:t>, Name, Age, Mother_SSN)</a:t>
            </a:r>
          </a:p>
        </p:txBody>
      </p:sp>
      <p:sp>
        <p:nvSpPr>
          <p:cNvPr id="84997" name="AutoShape 5"/>
          <p:cNvSpPr>
            <a:spLocks noChangeArrowheads="1"/>
          </p:cNvSpPr>
          <p:nvPr/>
        </p:nvSpPr>
        <p:spPr bwMode="auto">
          <a:xfrm>
            <a:off x="228600" y="4360863"/>
            <a:ext cx="2895600" cy="9144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4998" name="Rectangle 6"/>
          <p:cNvSpPr>
            <a:spLocks noChangeArrowheads="1"/>
          </p:cNvSpPr>
          <p:nvPr/>
        </p:nvSpPr>
        <p:spPr bwMode="auto">
          <a:xfrm>
            <a:off x="381000" y="4437063"/>
            <a:ext cx="2330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mother_of</a:t>
            </a:r>
          </a:p>
        </p:txBody>
      </p:sp>
      <p:sp>
        <p:nvSpPr>
          <p:cNvPr id="84999" name="Rectangle 7"/>
          <p:cNvSpPr>
            <a:spLocks noChangeArrowheads="1"/>
          </p:cNvSpPr>
          <p:nvPr/>
        </p:nvSpPr>
        <p:spPr bwMode="auto">
          <a:xfrm>
            <a:off x="914400" y="3065463"/>
            <a:ext cx="1708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Persons</a:t>
            </a:r>
          </a:p>
        </p:txBody>
      </p:sp>
      <p:sp>
        <p:nvSpPr>
          <p:cNvPr id="85000" name="Rectangle 8"/>
          <p:cNvSpPr>
            <a:spLocks noChangeArrowheads="1"/>
          </p:cNvSpPr>
          <p:nvPr/>
        </p:nvSpPr>
        <p:spPr bwMode="auto">
          <a:xfrm>
            <a:off x="914400" y="3065463"/>
            <a:ext cx="17526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5001" name="Rectangle 9"/>
          <p:cNvSpPr>
            <a:spLocks noChangeArrowheads="1"/>
          </p:cNvSpPr>
          <p:nvPr/>
        </p:nvSpPr>
        <p:spPr bwMode="auto">
          <a:xfrm>
            <a:off x="1524000" y="1770063"/>
            <a:ext cx="1200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85002" name="Oval 10"/>
          <p:cNvSpPr>
            <a:spLocks noChangeArrowheads="1"/>
          </p:cNvSpPr>
          <p:nvPr/>
        </p:nvSpPr>
        <p:spPr bwMode="auto">
          <a:xfrm>
            <a:off x="1524000" y="1770063"/>
            <a:ext cx="1219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5003" name="Line 11"/>
          <p:cNvSpPr>
            <a:spLocks noChangeShapeType="1"/>
          </p:cNvSpPr>
          <p:nvPr/>
        </p:nvSpPr>
        <p:spPr bwMode="auto">
          <a:xfrm flipH="1">
            <a:off x="1752600" y="2379663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04" name="Rectangle 12"/>
          <p:cNvSpPr>
            <a:spLocks noChangeArrowheads="1"/>
          </p:cNvSpPr>
          <p:nvPr/>
        </p:nvSpPr>
        <p:spPr bwMode="auto">
          <a:xfrm>
            <a:off x="304800" y="2074863"/>
            <a:ext cx="11318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SSN</a:t>
            </a:r>
          </a:p>
        </p:txBody>
      </p:sp>
      <p:sp>
        <p:nvSpPr>
          <p:cNvPr id="85005" name="Oval 13"/>
          <p:cNvSpPr>
            <a:spLocks noChangeArrowheads="1"/>
          </p:cNvSpPr>
          <p:nvPr/>
        </p:nvSpPr>
        <p:spPr bwMode="auto">
          <a:xfrm>
            <a:off x="381000" y="2074863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5006" name="Line 14"/>
          <p:cNvSpPr>
            <a:spLocks noChangeShapeType="1"/>
          </p:cNvSpPr>
          <p:nvPr/>
        </p:nvSpPr>
        <p:spPr bwMode="auto">
          <a:xfrm>
            <a:off x="609600" y="260826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07" name="Line 15"/>
          <p:cNvSpPr>
            <a:spLocks noChangeShapeType="1"/>
          </p:cNvSpPr>
          <p:nvPr/>
        </p:nvSpPr>
        <p:spPr bwMode="auto">
          <a:xfrm>
            <a:off x="1219200" y="2684463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08" name="Line 16"/>
          <p:cNvSpPr>
            <a:spLocks noChangeShapeType="1"/>
          </p:cNvSpPr>
          <p:nvPr/>
        </p:nvSpPr>
        <p:spPr bwMode="auto">
          <a:xfrm flipV="1">
            <a:off x="1295400" y="375126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09" name="Line 17"/>
          <p:cNvSpPr>
            <a:spLocks noChangeShapeType="1"/>
          </p:cNvSpPr>
          <p:nvPr/>
        </p:nvSpPr>
        <p:spPr bwMode="auto">
          <a:xfrm flipV="1">
            <a:off x="2133600" y="375126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10" name="Text Box 18"/>
          <p:cNvSpPr txBox="1">
            <a:spLocks noChangeArrowheads="1"/>
          </p:cNvSpPr>
          <p:nvPr/>
        </p:nvSpPr>
        <p:spPr bwMode="auto">
          <a:xfrm>
            <a:off x="0" y="3751263"/>
            <a:ext cx="1295400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  <a:p>
            <a:pPr>
              <a:lnSpc>
                <a:spcPct val="9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mother</a:t>
            </a:r>
          </a:p>
        </p:txBody>
      </p:sp>
      <p:sp>
        <p:nvSpPr>
          <p:cNvPr id="85011" name="Rectangle 19"/>
          <p:cNvSpPr>
            <a:spLocks noChangeArrowheads="1"/>
          </p:cNvSpPr>
          <p:nvPr/>
        </p:nvSpPr>
        <p:spPr bwMode="auto">
          <a:xfrm>
            <a:off x="2209800" y="3675063"/>
            <a:ext cx="935038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  <a:p>
            <a:pPr>
              <a:lnSpc>
                <a:spcPct val="9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child</a:t>
            </a:r>
          </a:p>
        </p:txBody>
      </p:sp>
      <p:sp>
        <p:nvSpPr>
          <p:cNvPr id="85012" name="Rectangle 20"/>
          <p:cNvSpPr>
            <a:spLocks noChangeArrowheads="1"/>
          </p:cNvSpPr>
          <p:nvPr/>
        </p:nvSpPr>
        <p:spPr bwMode="auto">
          <a:xfrm>
            <a:off x="6629400" y="4132263"/>
            <a:ext cx="2209800" cy="1676400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5013" name="AutoShape 21"/>
          <p:cNvSpPr>
            <a:spLocks noChangeArrowheads="1"/>
          </p:cNvSpPr>
          <p:nvPr/>
        </p:nvSpPr>
        <p:spPr bwMode="auto">
          <a:xfrm>
            <a:off x="6629400" y="3065463"/>
            <a:ext cx="2209800" cy="9144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5014" name="Rectangle 22"/>
          <p:cNvSpPr>
            <a:spLocks noChangeArrowheads="1"/>
          </p:cNvSpPr>
          <p:nvPr/>
        </p:nvSpPr>
        <p:spPr bwMode="auto">
          <a:xfrm>
            <a:off x="6934200" y="3141663"/>
            <a:ext cx="1517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mo_of</a:t>
            </a:r>
          </a:p>
        </p:txBody>
      </p:sp>
      <p:sp>
        <p:nvSpPr>
          <p:cNvPr id="85015" name="Line 23"/>
          <p:cNvSpPr>
            <a:spLocks noChangeShapeType="1"/>
          </p:cNvSpPr>
          <p:nvPr/>
        </p:nvSpPr>
        <p:spPr bwMode="auto">
          <a:xfrm flipH="1" flipV="1">
            <a:off x="5943600" y="3522663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16" name="Text Box 24"/>
          <p:cNvSpPr txBox="1">
            <a:spLocks noChangeArrowheads="1"/>
          </p:cNvSpPr>
          <p:nvPr/>
        </p:nvSpPr>
        <p:spPr bwMode="auto">
          <a:xfrm>
            <a:off x="5791200" y="2989263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85017" name="Rectangle 25"/>
          <p:cNvSpPr>
            <a:spLocks noChangeArrowheads="1"/>
          </p:cNvSpPr>
          <p:nvPr/>
        </p:nvSpPr>
        <p:spPr bwMode="auto">
          <a:xfrm>
            <a:off x="2362200" y="2303463"/>
            <a:ext cx="10652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Age</a:t>
            </a:r>
          </a:p>
        </p:txBody>
      </p:sp>
      <p:sp>
        <p:nvSpPr>
          <p:cNvPr id="85018" name="Oval 26"/>
          <p:cNvSpPr>
            <a:spLocks noChangeArrowheads="1"/>
          </p:cNvSpPr>
          <p:nvPr/>
        </p:nvSpPr>
        <p:spPr bwMode="auto">
          <a:xfrm>
            <a:off x="2438400" y="2303463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5019" name="Line 27"/>
          <p:cNvSpPr>
            <a:spLocks noChangeShapeType="1"/>
          </p:cNvSpPr>
          <p:nvPr/>
        </p:nvSpPr>
        <p:spPr bwMode="auto">
          <a:xfrm flipH="1">
            <a:off x="2133600" y="2760663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20" name="Rectangle 28"/>
          <p:cNvSpPr>
            <a:spLocks noChangeArrowheads="1"/>
          </p:cNvSpPr>
          <p:nvPr/>
        </p:nvSpPr>
        <p:spPr bwMode="auto">
          <a:xfrm>
            <a:off x="4191000" y="3141663"/>
            <a:ext cx="1708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Persons</a:t>
            </a:r>
          </a:p>
        </p:txBody>
      </p:sp>
      <p:sp>
        <p:nvSpPr>
          <p:cNvPr id="85021" name="Rectangle 29"/>
          <p:cNvSpPr>
            <a:spLocks noChangeArrowheads="1"/>
          </p:cNvSpPr>
          <p:nvPr/>
        </p:nvSpPr>
        <p:spPr bwMode="auto">
          <a:xfrm>
            <a:off x="4191000" y="3141663"/>
            <a:ext cx="17526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5022" name="Rectangle 30"/>
          <p:cNvSpPr>
            <a:spLocks noChangeArrowheads="1"/>
          </p:cNvSpPr>
          <p:nvPr/>
        </p:nvSpPr>
        <p:spPr bwMode="auto">
          <a:xfrm>
            <a:off x="4800600" y="1846263"/>
            <a:ext cx="1200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85023" name="Oval 31"/>
          <p:cNvSpPr>
            <a:spLocks noChangeArrowheads="1"/>
          </p:cNvSpPr>
          <p:nvPr/>
        </p:nvSpPr>
        <p:spPr bwMode="auto">
          <a:xfrm>
            <a:off x="4800600" y="1846263"/>
            <a:ext cx="1219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5024" name="Line 32"/>
          <p:cNvSpPr>
            <a:spLocks noChangeShapeType="1"/>
          </p:cNvSpPr>
          <p:nvPr/>
        </p:nvSpPr>
        <p:spPr bwMode="auto">
          <a:xfrm flipH="1">
            <a:off x="5029200" y="2455863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25" name="Rectangle 33"/>
          <p:cNvSpPr>
            <a:spLocks noChangeArrowheads="1"/>
          </p:cNvSpPr>
          <p:nvPr/>
        </p:nvSpPr>
        <p:spPr bwMode="auto">
          <a:xfrm>
            <a:off x="3581400" y="2151063"/>
            <a:ext cx="11318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SSN</a:t>
            </a:r>
          </a:p>
        </p:txBody>
      </p:sp>
      <p:sp>
        <p:nvSpPr>
          <p:cNvPr id="85026" name="Oval 34"/>
          <p:cNvSpPr>
            <a:spLocks noChangeArrowheads="1"/>
          </p:cNvSpPr>
          <p:nvPr/>
        </p:nvSpPr>
        <p:spPr bwMode="auto">
          <a:xfrm>
            <a:off x="3657600" y="2151063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5027" name="Line 35"/>
          <p:cNvSpPr>
            <a:spLocks noChangeShapeType="1"/>
          </p:cNvSpPr>
          <p:nvPr/>
        </p:nvSpPr>
        <p:spPr bwMode="auto">
          <a:xfrm>
            <a:off x="3886200" y="268446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28" name="Line 36"/>
          <p:cNvSpPr>
            <a:spLocks noChangeShapeType="1"/>
          </p:cNvSpPr>
          <p:nvPr/>
        </p:nvSpPr>
        <p:spPr bwMode="auto">
          <a:xfrm>
            <a:off x="4495800" y="2760663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29" name="Rectangle 37"/>
          <p:cNvSpPr>
            <a:spLocks noChangeArrowheads="1"/>
          </p:cNvSpPr>
          <p:nvPr/>
        </p:nvSpPr>
        <p:spPr bwMode="auto">
          <a:xfrm>
            <a:off x="5638800" y="2379663"/>
            <a:ext cx="10652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Age</a:t>
            </a:r>
          </a:p>
        </p:txBody>
      </p:sp>
      <p:sp>
        <p:nvSpPr>
          <p:cNvPr id="85030" name="Oval 38"/>
          <p:cNvSpPr>
            <a:spLocks noChangeArrowheads="1"/>
          </p:cNvSpPr>
          <p:nvPr/>
        </p:nvSpPr>
        <p:spPr bwMode="auto">
          <a:xfrm>
            <a:off x="5715000" y="2379663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5031" name="Line 39"/>
          <p:cNvSpPr>
            <a:spLocks noChangeShapeType="1"/>
          </p:cNvSpPr>
          <p:nvPr/>
        </p:nvSpPr>
        <p:spPr bwMode="auto">
          <a:xfrm flipH="1">
            <a:off x="5410200" y="2836863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32" name="Rectangle 40"/>
          <p:cNvSpPr>
            <a:spLocks noChangeArrowheads="1"/>
          </p:cNvSpPr>
          <p:nvPr/>
        </p:nvSpPr>
        <p:spPr bwMode="auto">
          <a:xfrm>
            <a:off x="6934200" y="4741863"/>
            <a:ext cx="1708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Persons</a:t>
            </a:r>
          </a:p>
        </p:txBody>
      </p:sp>
      <p:sp>
        <p:nvSpPr>
          <p:cNvPr id="85033" name="Rectangle 41"/>
          <p:cNvSpPr>
            <a:spLocks noChangeArrowheads="1"/>
          </p:cNvSpPr>
          <p:nvPr/>
        </p:nvSpPr>
        <p:spPr bwMode="auto">
          <a:xfrm>
            <a:off x="6934200" y="4741863"/>
            <a:ext cx="17526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5034" name="Line 42"/>
          <p:cNvSpPr>
            <a:spLocks noChangeShapeType="1"/>
          </p:cNvSpPr>
          <p:nvPr/>
        </p:nvSpPr>
        <p:spPr bwMode="auto">
          <a:xfrm flipV="1">
            <a:off x="7696200" y="3979863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5035" name="Rectangle 43"/>
          <p:cNvSpPr>
            <a:spLocks noChangeArrowheads="1"/>
          </p:cNvSpPr>
          <p:nvPr/>
        </p:nvSpPr>
        <p:spPr bwMode="auto">
          <a:xfrm>
            <a:off x="7772400" y="4132263"/>
            <a:ext cx="4810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</p:spTree>
    <p:extLst>
      <p:ext uri="{BB962C8B-B14F-4D97-AF65-F5344CB8AC3E}">
        <p14:creationId xmlns="" xmlns:p14="http://schemas.microsoft.com/office/powerpoint/2010/main" val="429467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314499" y="215901"/>
            <a:ext cx="8458200" cy="838200"/>
          </a:xfrm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多值属性转换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给多值属性创建一个独立的关系模式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E_C.A </a:t>
            </a:r>
            <a:r>
              <a:rPr lang="zh-CN" altLang="en-US" dirty="0" smtClean="0">
                <a:ea typeface="宋体" panose="02010600030101010101" pitchFamily="2" charset="-122"/>
              </a:rPr>
              <a:t>被定义为外键，参考</a:t>
            </a:r>
            <a:r>
              <a:rPr lang="en-US" altLang="zh-CN" dirty="0" smtClean="0">
                <a:ea typeface="宋体" panose="02010600030101010101" pitchFamily="2" charset="-122"/>
              </a:rPr>
              <a:t> E.A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1721024" y="3888971"/>
            <a:ext cx="488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1568624" y="3888971"/>
            <a:ext cx="8382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1644824" y="2898371"/>
            <a:ext cx="5572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86023" name="Oval 7"/>
          <p:cNvSpPr>
            <a:spLocks noChangeArrowheads="1"/>
          </p:cNvSpPr>
          <p:nvPr/>
        </p:nvSpPr>
        <p:spPr bwMode="auto">
          <a:xfrm>
            <a:off x="1568624" y="2898371"/>
            <a:ext cx="838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6024" name="Line 8"/>
          <p:cNvSpPr>
            <a:spLocks noChangeShapeType="1"/>
          </p:cNvSpPr>
          <p:nvPr/>
        </p:nvSpPr>
        <p:spPr bwMode="auto">
          <a:xfrm>
            <a:off x="1949624" y="350797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5" name="Rectangle 9"/>
          <p:cNvSpPr>
            <a:spLocks noChangeArrowheads="1"/>
          </p:cNvSpPr>
          <p:nvPr/>
        </p:nvSpPr>
        <p:spPr bwMode="auto">
          <a:xfrm>
            <a:off x="654224" y="2898371"/>
            <a:ext cx="579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86026" name="Oval 10"/>
          <p:cNvSpPr>
            <a:spLocks noChangeArrowheads="1"/>
          </p:cNvSpPr>
          <p:nvPr/>
        </p:nvSpPr>
        <p:spPr bwMode="auto">
          <a:xfrm>
            <a:off x="578024" y="2898371"/>
            <a:ext cx="838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6027" name="Line 11"/>
          <p:cNvSpPr>
            <a:spLocks noChangeShapeType="1"/>
          </p:cNvSpPr>
          <p:nvPr/>
        </p:nvSpPr>
        <p:spPr bwMode="auto">
          <a:xfrm>
            <a:off x="806624" y="3431771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8" name="Line 12"/>
          <p:cNvSpPr>
            <a:spLocks noChangeShapeType="1"/>
          </p:cNvSpPr>
          <p:nvPr/>
        </p:nvSpPr>
        <p:spPr bwMode="auto">
          <a:xfrm>
            <a:off x="1187624" y="3431771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9" name="Rectangle 13"/>
          <p:cNvSpPr>
            <a:spLocks noChangeArrowheads="1"/>
          </p:cNvSpPr>
          <p:nvPr/>
        </p:nvSpPr>
        <p:spPr bwMode="auto">
          <a:xfrm>
            <a:off x="2711624" y="2898371"/>
            <a:ext cx="579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86030" name="Oval 14"/>
          <p:cNvSpPr>
            <a:spLocks noChangeArrowheads="1"/>
          </p:cNvSpPr>
          <p:nvPr/>
        </p:nvSpPr>
        <p:spPr bwMode="auto">
          <a:xfrm>
            <a:off x="2635424" y="2898371"/>
            <a:ext cx="838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6031" name="Line 15"/>
          <p:cNvSpPr>
            <a:spLocks noChangeShapeType="1"/>
          </p:cNvSpPr>
          <p:nvPr/>
        </p:nvSpPr>
        <p:spPr bwMode="auto">
          <a:xfrm flipH="1">
            <a:off x="2254424" y="3431771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32" name="Oval 16"/>
          <p:cNvSpPr>
            <a:spLocks noChangeArrowheads="1"/>
          </p:cNvSpPr>
          <p:nvPr/>
        </p:nvSpPr>
        <p:spPr bwMode="auto">
          <a:xfrm>
            <a:off x="2711624" y="2974571"/>
            <a:ext cx="685800" cy="4572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6033" name="Text Box 17"/>
          <p:cNvSpPr txBox="1">
            <a:spLocks noChangeArrowheads="1"/>
          </p:cNvSpPr>
          <p:nvPr/>
        </p:nvSpPr>
        <p:spPr bwMode="auto">
          <a:xfrm>
            <a:off x="4600749" y="3476221"/>
            <a:ext cx="4171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E(</a:t>
            </a:r>
            <a:r>
              <a:rPr lang="en-US" altLang="zh-CN" sz="3600" b="1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, B),  E_C(</a:t>
            </a:r>
            <a:r>
              <a:rPr lang="en-US" altLang="zh-CN" sz="3600" b="1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3600" b="1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</a:p>
        </p:txBody>
      </p:sp>
    </p:spTree>
    <p:extLst>
      <p:ext uri="{BB962C8B-B14F-4D97-AF65-F5344CB8AC3E}">
        <p14:creationId xmlns="" xmlns:p14="http://schemas.microsoft.com/office/powerpoint/2010/main" val="363500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4175" y="228600"/>
            <a:ext cx="8458200" cy="838200"/>
          </a:xfrm>
        </p:spPr>
        <p:txBody>
          <a:bodyPr/>
          <a:lstStyle/>
          <a:p>
            <a:r>
              <a:rPr lang="zh-CN" altLang="en-US" dirty="0"/>
              <a:t>多值属性转换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==&gt; Books (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ISBN</a:t>
            </a:r>
            <a:r>
              <a:rPr lang="en-US" altLang="zh-CN" dirty="0" smtClean="0">
                <a:ea typeface="宋体" panose="02010600030101010101" pitchFamily="2" charset="-122"/>
              </a:rPr>
              <a:t>, Title, Publisher)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   </a:t>
            </a:r>
            <a:r>
              <a:rPr lang="en-US" altLang="zh-CN" dirty="0" err="1" smtClean="0">
                <a:ea typeface="宋体" panose="02010600030101010101" pitchFamily="2" charset="-122"/>
              </a:rPr>
              <a:t>Book_Authors</a:t>
            </a:r>
            <a:r>
              <a:rPr lang="en-US" altLang="zh-CN" dirty="0" smtClean="0">
                <a:ea typeface="宋体" panose="02010600030101010101" pitchFamily="2" charset="-122"/>
              </a:rPr>
              <a:t> (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ISBN</a:t>
            </a:r>
            <a:r>
              <a:rPr lang="en-US" altLang="zh-CN" dirty="0" smtClean="0">
                <a:ea typeface="宋体" panose="02010600030101010101" pitchFamily="2" charset="-122"/>
              </a:rPr>
              <a:t>, 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Author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</a:p>
          <a:p>
            <a:r>
              <a:rPr lang="en-US" altLang="zh-CN" dirty="0" err="1" smtClean="0">
                <a:ea typeface="宋体" panose="02010600030101010101" pitchFamily="2" charset="-122"/>
              </a:rPr>
              <a:t>Book_Authors.ISBN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ea typeface="宋体" panose="02010600030101010101" pitchFamily="2" charset="-122"/>
              </a:rPr>
              <a:t>是一个参考</a:t>
            </a:r>
            <a:r>
              <a:rPr lang="en-US" altLang="zh-CN" dirty="0" err="1" smtClean="0">
                <a:ea typeface="宋体" panose="02010600030101010101" pitchFamily="2" charset="-122"/>
              </a:rPr>
              <a:t>Books.ISBN</a:t>
            </a:r>
            <a:r>
              <a:rPr lang="en-US" altLang="zh-CN" dirty="0" smtClean="0">
                <a:ea typeface="宋体" panose="02010600030101010101" pitchFamily="2" charset="-122"/>
              </a:rPr>
              <a:t>  </a:t>
            </a:r>
            <a:r>
              <a:rPr lang="zh-CN" altLang="en-US" dirty="0" smtClean="0">
                <a:ea typeface="宋体" panose="02010600030101010101" pitchFamily="2" charset="-122"/>
              </a:rPr>
              <a:t>的外键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3810000" y="2819400"/>
            <a:ext cx="1606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Books</a:t>
            </a:r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3810000" y="2819400"/>
            <a:ext cx="17526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7046" name="Rectangle 6"/>
          <p:cNvSpPr>
            <a:spLocks noChangeArrowheads="1"/>
          </p:cNvSpPr>
          <p:nvPr/>
        </p:nvSpPr>
        <p:spPr bwMode="auto">
          <a:xfrm>
            <a:off x="4114800" y="1752600"/>
            <a:ext cx="1854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Publisher</a:t>
            </a:r>
          </a:p>
        </p:txBody>
      </p:sp>
      <p:sp>
        <p:nvSpPr>
          <p:cNvPr id="87047" name="Oval 7"/>
          <p:cNvSpPr>
            <a:spLocks noChangeArrowheads="1"/>
          </p:cNvSpPr>
          <p:nvPr/>
        </p:nvSpPr>
        <p:spPr bwMode="auto">
          <a:xfrm>
            <a:off x="4114800" y="1752600"/>
            <a:ext cx="19050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7048" name="Line 8"/>
          <p:cNvSpPr>
            <a:spLocks noChangeShapeType="1"/>
          </p:cNvSpPr>
          <p:nvPr/>
        </p:nvSpPr>
        <p:spPr bwMode="auto">
          <a:xfrm flipH="1">
            <a:off x="5029200" y="23622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49" name="Rectangle 9"/>
          <p:cNvSpPr>
            <a:spLocks noChangeArrowheads="1"/>
          </p:cNvSpPr>
          <p:nvPr/>
        </p:nvSpPr>
        <p:spPr bwMode="auto">
          <a:xfrm>
            <a:off x="1143000" y="1752600"/>
            <a:ext cx="13366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ISBN</a:t>
            </a:r>
          </a:p>
        </p:txBody>
      </p:sp>
      <p:sp>
        <p:nvSpPr>
          <p:cNvPr id="87050" name="Oval 10"/>
          <p:cNvSpPr>
            <a:spLocks noChangeArrowheads="1"/>
          </p:cNvSpPr>
          <p:nvPr/>
        </p:nvSpPr>
        <p:spPr bwMode="auto">
          <a:xfrm>
            <a:off x="1219200" y="1752600"/>
            <a:ext cx="12954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7051" name="Line 11"/>
          <p:cNvSpPr>
            <a:spLocks noChangeShapeType="1"/>
          </p:cNvSpPr>
          <p:nvPr/>
        </p:nvSpPr>
        <p:spPr bwMode="auto">
          <a:xfrm>
            <a:off x="1447800" y="2286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52" name="Line 12"/>
          <p:cNvSpPr>
            <a:spLocks noChangeShapeType="1"/>
          </p:cNvSpPr>
          <p:nvPr/>
        </p:nvSpPr>
        <p:spPr bwMode="auto">
          <a:xfrm>
            <a:off x="3733800" y="22860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53" name="Rectangle 13"/>
          <p:cNvSpPr>
            <a:spLocks noChangeArrowheads="1"/>
          </p:cNvSpPr>
          <p:nvPr/>
        </p:nvSpPr>
        <p:spPr bwMode="auto">
          <a:xfrm>
            <a:off x="6096000" y="1752600"/>
            <a:ext cx="1809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Authors</a:t>
            </a:r>
          </a:p>
        </p:txBody>
      </p:sp>
      <p:sp>
        <p:nvSpPr>
          <p:cNvPr id="87054" name="Oval 14"/>
          <p:cNvSpPr>
            <a:spLocks noChangeArrowheads="1"/>
          </p:cNvSpPr>
          <p:nvPr/>
        </p:nvSpPr>
        <p:spPr bwMode="auto">
          <a:xfrm>
            <a:off x="6172200" y="1752600"/>
            <a:ext cx="17526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7055" name="Line 15"/>
          <p:cNvSpPr>
            <a:spLocks noChangeShapeType="1"/>
          </p:cNvSpPr>
          <p:nvPr/>
        </p:nvSpPr>
        <p:spPr bwMode="auto">
          <a:xfrm flipH="1">
            <a:off x="5486400" y="22860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56" name="Rectangle 16"/>
          <p:cNvSpPr>
            <a:spLocks noChangeArrowheads="1"/>
          </p:cNvSpPr>
          <p:nvPr/>
        </p:nvSpPr>
        <p:spPr bwMode="auto">
          <a:xfrm>
            <a:off x="2667000" y="1752600"/>
            <a:ext cx="1200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Title</a:t>
            </a:r>
          </a:p>
        </p:txBody>
      </p:sp>
      <p:sp>
        <p:nvSpPr>
          <p:cNvPr id="87057" name="Oval 17"/>
          <p:cNvSpPr>
            <a:spLocks noChangeArrowheads="1"/>
          </p:cNvSpPr>
          <p:nvPr/>
        </p:nvSpPr>
        <p:spPr bwMode="auto">
          <a:xfrm>
            <a:off x="2743200" y="1752600"/>
            <a:ext cx="11430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7058" name="Line 18"/>
          <p:cNvSpPr>
            <a:spLocks noChangeShapeType="1"/>
          </p:cNvSpPr>
          <p:nvPr/>
        </p:nvSpPr>
        <p:spPr bwMode="auto">
          <a:xfrm>
            <a:off x="2362200" y="2286000"/>
            <a:ext cx="1600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59" name="Oval 19"/>
          <p:cNvSpPr>
            <a:spLocks noChangeArrowheads="1"/>
          </p:cNvSpPr>
          <p:nvPr/>
        </p:nvSpPr>
        <p:spPr bwMode="auto">
          <a:xfrm>
            <a:off x="6096000" y="1676400"/>
            <a:ext cx="1905000" cy="7620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="" xmlns:p14="http://schemas.microsoft.com/office/powerpoint/2010/main" val="251574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5478" y="228600"/>
            <a:ext cx="8890000" cy="838200"/>
          </a:xfrm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复合属性转换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5105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Method 1: </a:t>
            </a:r>
            <a:r>
              <a:rPr lang="zh-CN" altLang="en-US" dirty="0" smtClean="0">
                <a:ea typeface="宋体" panose="02010600030101010101" pitchFamily="2" charset="-122"/>
              </a:rPr>
              <a:t>使用简单属性，忽略复合属性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 smtClean="0"/>
              <a:t>                                                           ==&gt;  </a:t>
            </a:r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 smtClean="0"/>
              <a:t>Method 2: </a:t>
            </a:r>
            <a:r>
              <a:rPr lang="zh-CN" altLang="en-US" dirty="0" smtClean="0"/>
              <a:t>把复合属性转换为一个独立的关系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                                             </a:t>
            </a:r>
            <a:r>
              <a:rPr lang="en-US" altLang="zh-CN" dirty="0" smtClean="0"/>
              <a:t>==&gt;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1576647" y="4113414"/>
            <a:ext cx="488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1424247" y="4113414"/>
            <a:ext cx="8382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1500447" y="3122814"/>
            <a:ext cx="5572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88071" name="Oval 7"/>
          <p:cNvSpPr>
            <a:spLocks noChangeArrowheads="1"/>
          </p:cNvSpPr>
          <p:nvPr/>
        </p:nvSpPr>
        <p:spPr bwMode="auto">
          <a:xfrm>
            <a:off x="1424247" y="3122814"/>
            <a:ext cx="838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8072" name="Line 8"/>
          <p:cNvSpPr>
            <a:spLocks noChangeShapeType="1"/>
          </p:cNvSpPr>
          <p:nvPr/>
        </p:nvSpPr>
        <p:spPr bwMode="auto">
          <a:xfrm>
            <a:off x="1805247" y="373241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73" name="Rectangle 9"/>
          <p:cNvSpPr>
            <a:spLocks noChangeArrowheads="1"/>
          </p:cNvSpPr>
          <p:nvPr/>
        </p:nvSpPr>
        <p:spPr bwMode="auto">
          <a:xfrm>
            <a:off x="509847" y="3122814"/>
            <a:ext cx="579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88074" name="Oval 10"/>
          <p:cNvSpPr>
            <a:spLocks noChangeArrowheads="1"/>
          </p:cNvSpPr>
          <p:nvPr/>
        </p:nvSpPr>
        <p:spPr bwMode="auto">
          <a:xfrm>
            <a:off x="433647" y="3122814"/>
            <a:ext cx="838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8075" name="Line 11"/>
          <p:cNvSpPr>
            <a:spLocks noChangeShapeType="1"/>
          </p:cNvSpPr>
          <p:nvPr/>
        </p:nvSpPr>
        <p:spPr bwMode="auto">
          <a:xfrm>
            <a:off x="662247" y="3656214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76" name="Line 12"/>
          <p:cNvSpPr>
            <a:spLocks noChangeShapeType="1"/>
          </p:cNvSpPr>
          <p:nvPr/>
        </p:nvSpPr>
        <p:spPr bwMode="auto">
          <a:xfrm>
            <a:off x="1043247" y="3656214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77" name="Rectangle 13"/>
          <p:cNvSpPr>
            <a:spLocks noChangeArrowheads="1"/>
          </p:cNvSpPr>
          <p:nvPr/>
        </p:nvSpPr>
        <p:spPr bwMode="auto">
          <a:xfrm>
            <a:off x="2567247" y="3122814"/>
            <a:ext cx="579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88078" name="Oval 14"/>
          <p:cNvSpPr>
            <a:spLocks noChangeArrowheads="1"/>
          </p:cNvSpPr>
          <p:nvPr/>
        </p:nvSpPr>
        <p:spPr bwMode="auto">
          <a:xfrm>
            <a:off x="2491047" y="3122814"/>
            <a:ext cx="838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8079" name="Line 15"/>
          <p:cNvSpPr>
            <a:spLocks noChangeShapeType="1"/>
          </p:cNvSpPr>
          <p:nvPr/>
        </p:nvSpPr>
        <p:spPr bwMode="auto">
          <a:xfrm flipH="1">
            <a:off x="2110047" y="3656214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80" name="Text Box 16"/>
          <p:cNvSpPr txBox="1">
            <a:spLocks noChangeArrowheads="1"/>
          </p:cNvSpPr>
          <p:nvPr/>
        </p:nvSpPr>
        <p:spPr bwMode="auto">
          <a:xfrm>
            <a:off x="5770418" y="2390977"/>
            <a:ext cx="2825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E(</a:t>
            </a:r>
            <a:r>
              <a:rPr lang="en-US" altLang="zh-CN" sz="3600" b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D, H, C)</a:t>
            </a:r>
          </a:p>
        </p:txBody>
      </p:sp>
      <p:sp>
        <p:nvSpPr>
          <p:cNvPr id="88081" name="Rectangle 17"/>
          <p:cNvSpPr>
            <a:spLocks noChangeArrowheads="1"/>
          </p:cNvSpPr>
          <p:nvPr/>
        </p:nvSpPr>
        <p:spPr bwMode="auto">
          <a:xfrm>
            <a:off x="1195647" y="2132214"/>
            <a:ext cx="579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88082" name="Oval 18"/>
          <p:cNvSpPr>
            <a:spLocks noChangeArrowheads="1"/>
          </p:cNvSpPr>
          <p:nvPr/>
        </p:nvSpPr>
        <p:spPr bwMode="auto">
          <a:xfrm>
            <a:off x="1119447" y="2132214"/>
            <a:ext cx="838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8083" name="Line 19"/>
          <p:cNvSpPr>
            <a:spLocks noChangeShapeType="1"/>
          </p:cNvSpPr>
          <p:nvPr/>
        </p:nvSpPr>
        <p:spPr bwMode="auto">
          <a:xfrm>
            <a:off x="1500447" y="2741814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8084" name="Rectangle 20"/>
          <p:cNvSpPr>
            <a:spLocks noChangeArrowheads="1"/>
          </p:cNvSpPr>
          <p:nvPr/>
        </p:nvSpPr>
        <p:spPr bwMode="auto">
          <a:xfrm>
            <a:off x="2262447" y="2132214"/>
            <a:ext cx="6016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88085" name="Oval 21"/>
          <p:cNvSpPr>
            <a:spLocks noChangeArrowheads="1"/>
          </p:cNvSpPr>
          <p:nvPr/>
        </p:nvSpPr>
        <p:spPr bwMode="auto">
          <a:xfrm>
            <a:off x="2186247" y="2132214"/>
            <a:ext cx="838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8086" name="Line 22"/>
          <p:cNvSpPr>
            <a:spLocks noChangeShapeType="1"/>
          </p:cNvSpPr>
          <p:nvPr/>
        </p:nvSpPr>
        <p:spPr bwMode="auto">
          <a:xfrm flipH="1">
            <a:off x="2033847" y="2665614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5177328" y="5454389"/>
            <a:ext cx="29146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E(</a:t>
            </a:r>
            <a:r>
              <a:rPr lang="en-US" altLang="zh-CN" sz="3600" b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C),  </a:t>
            </a:r>
          </a:p>
          <a:p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E_B (</a:t>
            </a:r>
            <a:r>
              <a:rPr lang="en-US" altLang="zh-CN" sz="3600" b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D, H)</a:t>
            </a:r>
          </a:p>
        </p:txBody>
      </p:sp>
    </p:spTree>
    <p:extLst>
      <p:ext uri="{BB962C8B-B14F-4D97-AF65-F5344CB8AC3E}">
        <p14:creationId xmlns="" xmlns:p14="http://schemas.microsoft.com/office/powerpoint/2010/main" val="232736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" y="190500"/>
            <a:ext cx="8972550" cy="838200"/>
          </a:xfrm>
        </p:spPr>
        <p:txBody>
          <a:bodyPr/>
          <a:lstStyle/>
          <a:p>
            <a:r>
              <a:rPr lang="zh-CN" altLang="en-US" dirty="0"/>
              <a:t>复合属性转换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534400" cy="5029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 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2973185" y="3920837"/>
            <a:ext cx="2514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Employees</a:t>
            </a:r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2973185" y="3920837"/>
            <a:ext cx="23622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0118" name="Rectangle 6"/>
          <p:cNvSpPr>
            <a:spLocks noChangeArrowheads="1"/>
          </p:cNvSpPr>
          <p:nvPr/>
        </p:nvSpPr>
        <p:spPr bwMode="auto">
          <a:xfrm>
            <a:off x="3735185" y="2930237"/>
            <a:ext cx="1447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Picture</a:t>
            </a:r>
          </a:p>
        </p:txBody>
      </p:sp>
      <p:sp>
        <p:nvSpPr>
          <p:cNvPr id="90119" name="Oval 7"/>
          <p:cNvSpPr>
            <a:spLocks noChangeArrowheads="1"/>
          </p:cNvSpPr>
          <p:nvPr/>
        </p:nvSpPr>
        <p:spPr bwMode="auto">
          <a:xfrm>
            <a:off x="3658985" y="2930237"/>
            <a:ext cx="16764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0120" name="Line 8"/>
          <p:cNvSpPr>
            <a:spLocks noChangeShapeType="1"/>
          </p:cNvSpPr>
          <p:nvPr/>
        </p:nvSpPr>
        <p:spPr bwMode="auto">
          <a:xfrm>
            <a:off x="3201785" y="3539837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21" name="Rectangle 9"/>
          <p:cNvSpPr>
            <a:spLocks noChangeArrowheads="1"/>
          </p:cNvSpPr>
          <p:nvPr/>
        </p:nvSpPr>
        <p:spPr bwMode="auto">
          <a:xfrm>
            <a:off x="915785" y="2930237"/>
            <a:ext cx="10302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SSN</a:t>
            </a:r>
          </a:p>
        </p:txBody>
      </p:sp>
      <p:sp>
        <p:nvSpPr>
          <p:cNvPr id="90122" name="Oval 10"/>
          <p:cNvSpPr>
            <a:spLocks noChangeArrowheads="1"/>
          </p:cNvSpPr>
          <p:nvPr/>
        </p:nvSpPr>
        <p:spPr bwMode="auto">
          <a:xfrm>
            <a:off x="991985" y="2930237"/>
            <a:ext cx="9906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0123" name="Line 11"/>
          <p:cNvSpPr>
            <a:spLocks noChangeShapeType="1"/>
          </p:cNvSpPr>
          <p:nvPr/>
        </p:nvSpPr>
        <p:spPr bwMode="auto">
          <a:xfrm>
            <a:off x="1296785" y="3463637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24" name="Line 12"/>
          <p:cNvSpPr>
            <a:spLocks noChangeShapeType="1"/>
          </p:cNvSpPr>
          <p:nvPr/>
        </p:nvSpPr>
        <p:spPr bwMode="auto">
          <a:xfrm>
            <a:off x="1830185" y="3463637"/>
            <a:ext cx="1219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25" name="Rectangle 13"/>
          <p:cNvSpPr>
            <a:spLocks noChangeArrowheads="1"/>
          </p:cNvSpPr>
          <p:nvPr/>
        </p:nvSpPr>
        <p:spPr bwMode="auto">
          <a:xfrm>
            <a:off x="5563985" y="2930237"/>
            <a:ext cx="8620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Age</a:t>
            </a:r>
          </a:p>
        </p:txBody>
      </p:sp>
      <p:sp>
        <p:nvSpPr>
          <p:cNvPr id="90126" name="Oval 14"/>
          <p:cNvSpPr>
            <a:spLocks noChangeArrowheads="1"/>
          </p:cNvSpPr>
          <p:nvPr/>
        </p:nvSpPr>
        <p:spPr bwMode="auto">
          <a:xfrm>
            <a:off x="5487785" y="2930237"/>
            <a:ext cx="9144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0127" name="Line 15"/>
          <p:cNvSpPr>
            <a:spLocks noChangeShapeType="1"/>
          </p:cNvSpPr>
          <p:nvPr/>
        </p:nvSpPr>
        <p:spPr bwMode="auto">
          <a:xfrm flipH="1">
            <a:off x="4801985" y="3463637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28" name="Text Box 16"/>
          <p:cNvSpPr txBox="1">
            <a:spLocks noChangeArrowheads="1"/>
          </p:cNvSpPr>
          <p:nvPr/>
        </p:nvSpPr>
        <p:spPr bwMode="auto">
          <a:xfrm>
            <a:off x="153785" y="4808250"/>
            <a:ext cx="8564563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Employees (</a:t>
            </a:r>
            <a:r>
              <a:rPr lang="en-US" altLang="zh-CN" sz="3200" b="1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SSN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, Name, Age, Salary)</a:t>
            </a:r>
            <a:endParaRPr lang="en-US" altLang="zh-CN" sz="36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Emp_Pic (</a:t>
            </a:r>
            <a:r>
              <a:rPr lang="en-US" altLang="zh-CN" sz="3200" b="1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SSN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, Bitmap, Format, Height, Width)</a:t>
            </a:r>
          </a:p>
        </p:txBody>
      </p:sp>
      <p:sp>
        <p:nvSpPr>
          <p:cNvPr id="90129" name="Rectangle 17"/>
          <p:cNvSpPr>
            <a:spLocks noChangeArrowheads="1"/>
          </p:cNvSpPr>
          <p:nvPr/>
        </p:nvSpPr>
        <p:spPr bwMode="auto">
          <a:xfrm>
            <a:off x="1525385" y="1939637"/>
            <a:ext cx="14922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Format</a:t>
            </a:r>
          </a:p>
        </p:txBody>
      </p:sp>
      <p:sp>
        <p:nvSpPr>
          <p:cNvPr id="90130" name="Oval 18"/>
          <p:cNvSpPr>
            <a:spLocks noChangeArrowheads="1"/>
          </p:cNvSpPr>
          <p:nvPr/>
        </p:nvSpPr>
        <p:spPr bwMode="auto">
          <a:xfrm>
            <a:off x="1449185" y="1939637"/>
            <a:ext cx="1600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0131" name="Line 19"/>
          <p:cNvSpPr>
            <a:spLocks noChangeShapeType="1"/>
          </p:cNvSpPr>
          <p:nvPr/>
        </p:nvSpPr>
        <p:spPr bwMode="auto">
          <a:xfrm>
            <a:off x="2744585" y="2473037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32" name="Rectangle 20"/>
          <p:cNvSpPr>
            <a:spLocks noChangeArrowheads="1"/>
          </p:cNvSpPr>
          <p:nvPr/>
        </p:nvSpPr>
        <p:spPr bwMode="auto">
          <a:xfrm>
            <a:off x="4801985" y="1939637"/>
            <a:ext cx="14589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Height</a:t>
            </a:r>
          </a:p>
        </p:txBody>
      </p:sp>
      <p:sp>
        <p:nvSpPr>
          <p:cNvPr id="90133" name="Oval 21"/>
          <p:cNvSpPr>
            <a:spLocks noChangeArrowheads="1"/>
          </p:cNvSpPr>
          <p:nvPr/>
        </p:nvSpPr>
        <p:spPr bwMode="auto">
          <a:xfrm>
            <a:off x="4878185" y="1939637"/>
            <a:ext cx="1447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0134" name="Line 22"/>
          <p:cNvSpPr>
            <a:spLocks noChangeShapeType="1"/>
          </p:cNvSpPr>
          <p:nvPr/>
        </p:nvSpPr>
        <p:spPr bwMode="auto">
          <a:xfrm>
            <a:off x="3963785" y="2549237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35" name="Rectangle 23"/>
          <p:cNvSpPr>
            <a:spLocks noChangeArrowheads="1"/>
          </p:cNvSpPr>
          <p:nvPr/>
        </p:nvSpPr>
        <p:spPr bwMode="auto">
          <a:xfrm>
            <a:off x="2287385" y="2930237"/>
            <a:ext cx="1200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90136" name="Oval 24"/>
          <p:cNvSpPr>
            <a:spLocks noChangeArrowheads="1"/>
          </p:cNvSpPr>
          <p:nvPr/>
        </p:nvSpPr>
        <p:spPr bwMode="auto">
          <a:xfrm>
            <a:off x="2134985" y="2930237"/>
            <a:ext cx="13716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0137" name="Rectangle 25"/>
          <p:cNvSpPr>
            <a:spLocks noChangeArrowheads="1"/>
          </p:cNvSpPr>
          <p:nvPr/>
        </p:nvSpPr>
        <p:spPr bwMode="auto">
          <a:xfrm>
            <a:off x="6478385" y="1939637"/>
            <a:ext cx="14922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Width</a:t>
            </a:r>
          </a:p>
        </p:txBody>
      </p:sp>
      <p:sp>
        <p:nvSpPr>
          <p:cNvPr id="90138" name="Oval 26"/>
          <p:cNvSpPr>
            <a:spLocks noChangeArrowheads="1"/>
          </p:cNvSpPr>
          <p:nvPr/>
        </p:nvSpPr>
        <p:spPr bwMode="auto">
          <a:xfrm>
            <a:off x="6554585" y="1939637"/>
            <a:ext cx="1447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0139" name="Line 27"/>
          <p:cNvSpPr>
            <a:spLocks noChangeShapeType="1"/>
          </p:cNvSpPr>
          <p:nvPr/>
        </p:nvSpPr>
        <p:spPr bwMode="auto">
          <a:xfrm flipH="1">
            <a:off x="4649585" y="2473037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40" name="Line 28"/>
          <p:cNvSpPr>
            <a:spLocks noChangeShapeType="1"/>
          </p:cNvSpPr>
          <p:nvPr/>
        </p:nvSpPr>
        <p:spPr bwMode="auto">
          <a:xfrm>
            <a:off x="4420985" y="3539837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41" name="Rectangle 29"/>
          <p:cNvSpPr>
            <a:spLocks noChangeArrowheads="1"/>
          </p:cNvSpPr>
          <p:nvPr/>
        </p:nvSpPr>
        <p:spPr bwMode="auto">
          <a:xfrm>
            <a:off x="6706985" y="2930237"/>
            <a:ext cx="13128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Salary</a:t>
            </a:r>
          </a:p>
        </p:txBody>
      </p:sp>
      <p:sp>
        <p:nvSpPr>
          <p:cNvPr id="90142" name="Oval 30"/>
          <p:cNvSpPr>
            <a:spLocks noChangeArrowheads="1"/>
          </p:cNvSpPr>
          <p:nvPr/>
        </p:nvSpPr>
        <p:spPr bwMode="auto">
          <a:xfrm>
            <a:off x="6630785" y="2930237"/>
            <a:ext cx="1447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0143" name="Line 31"/>
          <p:cNvSpPr>
            <a:spLocks noChangeShapeType="1"/>
          </p:cNvSpPr>
          <p:nvPr/>
        </p:nvSpPr>
        <p:spPr bwMode="auto">
          <a:xfrm flipH="1">
            <a:off x="5259185" y="3539837"/>
            <a:ext cx="1676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144" name="Rectangle 32"/>
          <p:cNvSpPr>
            <a:spLocks noChangeArrowheads="1"/>
          </p:cNvSpPr>
          <p:nvPr/>
        </p:nvSpPr>
        <p:spPr bwMode="auto">
          <a:xfrm>
            <a:off x="3125585" y="1939637"/>
            <a:ext cx="15716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Bitmap</a:t>
            </a:r>
          </a:p>
        </p:txBody>
      </p:sp>
      <p:sp>
        <p:nvSpPr>
          <p:cNvPr id="90145" name="Oval 33"/>
          <p:cNvSpPr>
            <a:spLocks noChangeArrowheads="1"/>
          </p:cNvSpPr>
          <p:nvPr/>
        </p:nvSpPr>
        <p:spPr bwMode="auto">
          <a:xfrm>
            <a:off x="3201785" y="1939637"/>
            <a:ext cx="15240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0146" name="Line 34"/>
          <p:cNvSpPr>
            <a:spLocks noChangeShapeType="1"/>
          </p:cNvSpPr>
          <p:nvPr/>
        </p:nvSpPr>
        <p:spPr bwMode="auto">
          <a:xfrm flipH="1">
            <a:off x="5182985" y="2473037"/>
            <a:ext cx="1524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21057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回顾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基数约束：说明实体型中的任何一个实体可以在联系中出现的</a:t>
            </a:r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</a:rPr>
              <a:t>最少次数</a:t>
            </a:r>
            <a:r>
              <a:rPr lang="zh-CN" altLang="en-US" dirty="0" smtClean="0">
                <a:ea typeface="宋体" panose="02010600030101010101" pitchFamily="2" charset="-122"/>
              </a:rPr>
              <a:t>和</a:t>
            </a:r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</a:rPr>
              <a:t>最多次数</a:t>
            </a:r>
            <a:r>
              <a:rPr lang="zh-CN" altLang="en-US" dirty="0" smtClean="0">
                <a:ea typeface="宋体" panose="02010600030101010101" pitchFamily="2" charset="-122"/>
              </a:rPr>
              <a:t>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/>
              <a:t>0 &lt;= </a:t>
            </a:r>
            <a:r>
              <a:rPr lang="en-US" altLang="zh-CN" dirty="0" err="1"/>
              <a:t>min_card</a:t>
            </a:r>
            <a:r>
              <a:rPr lang="en-US" altLang="zh-CN" dirty="0"/>
              <a:t> &lt;= </a:t>
            </a:r>
            <a:r>
              <a:rPr lang="en-US" altLang="zh-CN" dirty="0" err="1"/>
              <a:t>max_card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zh-CN" altLang="en-US" dirty="0" smtClean="0"/>
              <a:t>解释</a:t>
            </a:r>
            <a:r>
              <a:rPr lang="en-US" altLang="zh-CN" dirty="0"/>
              <a:t>: E</a:t>
            </a:r>
            <a:r>
              <a:rPr lang="zh-CN" altLang="en-US" dirty="0"/>
              <a:t>中的每个实体都可能涉及</a:t>
            </a:r>
            <a:r>
              <a:rPr lang="en-US" altLang="zh-CN" dirty="0"/>
              <a:t>R</a:t>
            </a:r>
            <a:r>
              <a:rPr lang="zh-CN" altLang="en-US" dirty="0" smtClean="0"/>
              <a:t>中</a:t>
            </a:r>
            <a:r>
              <a:rPr lang="en-US" altLang="zh-CN" b="1" dirty="0" err="1">
                <a:latin typeface="Times New Roman" panose="02020603050405020304" pitchFamily="18" charset="0"/>
              </a:rPr>
              <a:t>min_card</a:t>
            </a:r>
            <a:r>
              <a:rPr lang="zh-CN" altLang="en-US" dirty="0" smtClean="0"/>
              <a:t>和</a:t>
            </a:r>
            <a:r>
              <a:rPr lang="en-US" altLang="zh-CN" b="1" dirty="0" err="1">
                <a:latin typeface="Times New Roman" panose="02020603050405020304" pitchFamily="18" charset="0"/>
              </a:rPr>
              <a:t>max_card</a:t>
            </a:r>
            <a:r>
              <a:rPr lang="zh-CN" altLang="en-US" dirty="0" smtClean="0"/>
              <a:t>之间</a:t>
            </a:r>
            <a:r>
              <a:rPr lang="zh-CN" altLang="en-US" dirty="0"/>
              <a:t>的关系。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6454588" y="2958353"/>
            <a:ext cx="1085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272988" y="2882153"/>
            <a:ext cx="488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6606988" y="2882153"/>
            <a:ext cx="1371600" cy="7620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1120588" y="2882153"/>
            <a:ext cx="7620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2187388" y="2653553"/>
            <a:ext cx="40655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32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min_card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3200" b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max_card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>
            <a:off x="1882588" y="3263153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>
            <a:off x="7978588" y="326315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4168588" y="5748339"/>
            <a:ext cx="1200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takes</a:t>
            </a: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968188" y="5748339"/>
            <a:ext cx="1885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Students</a:t>
            </a:r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auto">
          <a:xfrm>
            <a:off x="3635188" y="5595939"/>
            <a:ext cx="2286000" cy="9906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815788" y="5748339"/>
            <a:ext cx="21336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5965322" y="5576889"/>
            <a:ext cx="844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(1, 5)</a:t>
            </a: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2881833" y="5595940"/>
            <a:ext cx="996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(5, 60)</a:t>
            </a:r>
          </a:p>
        </p:txBody>
      </p:sp>
      <p:sp>
        <p:nvSpPr>
          <p:cNvPr id="28" name="Rectangle 10"/>
          <p:cNvSpPr>
            <a:spLocks noChangeArrowheads="1"/>
          </p:cNvSpPr>
          <p:nvPr/>
        </p:nvSpPr>
        <p:spPr bwMode="auto">
          <a:xfrm>
            <a:off x="6911788" y="5824539"/>
            <a:ext cx="1758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Courses</a:t>
            </a:r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6835588" y="5824539"/>
            <a:ext cx="19812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>
            <a:off x="2949388" y="6129339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13"/>
          <p:cNvSpPr>
            <a:spLocks noChangeShapeType="1"/>
          </p:cNvSpPr>
          <p:nvPr/>
        </p:nvSpPr>
        <p:spPr bwMode="auto">
          <a:xfrm>
            <a:off x="5921188" y="6129339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400310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弱实体集转换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==&gt; E (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A</a:t>
            </a:r>
            <a:r>
              <a:rPr lang="en-US" altLang="zh-CN" dirty="0" smtClean="0">
                <a:ea typeface="宋体" panose="02010600030101010101" pitchFamily="2" charset="-122"/>
              </a:rPr>
              <a:t>, B, C),   F(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A</a:t>
            </a:r>
            <a:r>
              <a:rPr lang="en-US" altLang="zh-CN" dirty="0" smtClean="0">
                <a:ea typeface="宋体" panose="02010600030101010101" pitchFamily="2" charset="-122"/>
              </a:rPr>
              <a:t>,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 D</a:t>
            </a:r>
            <a:r>
              <a:rPr lang="en-US" altLang="zh-CN" dirty="0" smtClean="0">
                <a:ea typeface="宋体" panose="02010600030101010101" pitchFamily="2" charset="-122"/>
              </a:rPr>
              <a:t>, G, H)</a:t>
            </a:r>
          </a:p>
          <a:p>
            <a:r>
              <a:rPr lang="en-US" altLang="zh-CN" dirty="0" smtClean="0">
                <a:ea typeface="宋体" panose="02010600030101010101" pitchFamily="2" charset="-122"/>
              </a:rPr>
              <a:t>F </a:t>
            </a:r>
            <a:r>
              <a:rPr lang="zh-CN" altLang="en-US" dirty="0" smtClean="0">
                <a:ea typeface="宋体" panose="02010600030101010101" pitchFamily="2" charset="-122"/>
              </a:rPr>
              <a:t>的码包含</a:t>
            </a:r>
            <a:r>
              <a:rPr lang="en-US" altLang="zh-CN" dirty="0" smtClean="0">
                <a:ea typeface="宋体" panose="02010600030101010101" pitchFamily="2" charset="-122"/>
              </a:rPr>
              <a:t>A</a:t>
            </a:r>
            <a:r>
              <a:rPr lang="zh-CN" altLang="en-US" dirty="0" smtClean="0">
                <a:ea typeface="宋体" panose="02010600030101010101" pitchFamily="2" charset="-122"/>
              </a:rPr>
              <a:t>和</a:t>
            </a:r>
            <a:r>
              <a:rPr lang="en-US" altLang="zh-CN" dirty="0" smtClean="0">
                <a:ea typeface="宋体" panose="02010600030101010101" pitchFamily="2" charset="-122"/>
              </a:rPr>
              <a:t>D.</a:t>
            </a:r>
          </a:p>
          <a:p>
            <a:r>
              <a:rPr lang="en-US" altLang="zh-CN" dirty="0" smtClean="0">
                <a:ea typeface="宋体" panose="02010600030101010101" pitchFamily="2" charset="-122"/>
              </a:rPr>
              <a:t>F.A </a:t>
            </a:r>
            <a:r>
              <a:rPr lang="zh-CN" altLang="en-US" dirty="0" smtClean="0">
                <a:ea typeface="宋体" panose="02010600030101010101" pitchFamily="2" charset="-122"/>
              </a:rPr>
              <a:t>是参考</a:t>
            </a:r>
            <a:r>
              <a:rPr lang="en-US" altLang="zh-CN" dirty="0" smtClean="0">
                <a:ea typeface="宋体" panose="02010600030101010101" pitchFamily="2" charset="-122"/>
              </a:rPr>
              <a:t>E.A</a:t>
            </a:r>
            <a:r>
              <a:rPr lang="zh-CN" altLang="en-US" dirty="0" smtClean="0">
                <a:ea typeface="宋体" panose="02010600030101010101" pitchFamily="2" charset="-122"/>
              </a:rPr>
              <a:t>的外键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1981200" y="2743200"/>
            <a:ext cx="488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1828800" y="2743200"/>
            <a:ext cx="8382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1142" name="Rectangle 6"/>
          <p:cNvSpPr>
            <a:spLocks noChangeArrowheads="1"/>
          </p:cNvSpPr>
          <p:nvPr/>
        </p:nvSpPr>
        <p:spPr bwMode="auto">
          <a:xfrm>
            <a:off x="1905000" y="1752600"/>
            <a:ext cx="5572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91143" name="Oval 7"/>
          <p:cNvSpPr>
            <a:spLocks noChangeArrowheads="1"/>
          </p:cNvSpPr>
          <p:nvPr/>
        </p:nvSpPr>
        <p:spPr bwMode="auto">
          <a:xfrm>
            <a:off x="1828800" y="1752600"/>
            <a:ext cx="838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1144" name="Line 8"/>
          <p:cNvSpPr>
            <a:spLocks noChangeShapeType="1"/>
          </p:cNvSpPr>
          <p:nvPr/>
        </p:nvSpPr>
        <p:spPr bwMode="auto">
          <a:xfrm>
            <a:off x="2209800" y="2362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45" name="Rectangle 9"/>
          <p:cNvSpPr>
            <a:spLocks noChangeArrowheads="1"/>
          </p:cNvSpPr>
          <p:nvPr/>
        </p:nvSpPr>
        <p:spPr bwMode="auto">
          <a:xfrm>
            <a:off x="914400" y="1752600"/>
            <a:ext cx="579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91146" name="Oval 10"/>
          <p:cNvSpPr>
            <a:spLocks noChangeArrowheads="1"/>
          </p:cNvSpPr>
          <p:nvPr/>
        </p:nvSpPr>
        <p:spPr bwMode="auto">
          <a:xfrm>
            <a:off x="838200" y="1752600"/>
            <a:ext cx="838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1147" name="Line 11"/>
          <p:cNvSpPr>
            <a:spLocks noChangeShapeType="1"/>
          </p:cNvSpPr>
          <p:nvPr/>
        </p:nvSpPr>
        <p:spPr bwMode="auto">
          <a:xfrm>
            <a:off x="1066800" y="2286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48" name="Line 12"/>
          <p:cNvSpPr>
            <a:spLocks noChangeShapeType="1"/>
          </p:cNvSpPr>
          <p:nvPr/>
        </p:nvSpPr>
        <p:spPr bwMode="auto">
          <a:xfrm>
            <a:off x="1447800" y="22860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49" name="Rectangle 13"/>
          <p:cNvSpPr>
            <a:spLocks noChangeArrowheads="1"/>
          </p:cNvSpPr>
          <p:nvPr/>
        </p:nvSpPr>
        <p:spPr bwMode="auto">
          <a:xfrm>
            <a:off x="2971800" y="1752600"/>
            <a:ext cx="579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91150" name="Oval 14"/>
          <p:cNvSpPr>
            <a:spLocks noChangeArrowheads="1"/>
          </p:cNvSpPr>
          <p:nvPr/>
        </p:nvSpPr>
        <p:spPr bwMode="auto">
          <a:xfrm>
            <a:off x="2895600" y="1752600"/>
            <a:ext cx="838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1151" name="Line 15"/>
          <p:cNvSpPr>
            <a:spLocks noChangeShapeType="1"/>
          </p:cNvSpPr>
          <p:nvPr/>
        </p:nvSpPr>
        <p:spPr bwMode="auto">
          <a:xfrm flipH="1">
            <a:off x="2514600" y="22860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52" name="Rectangle 16"/>
          <p:cNvSpPr>
            <a:spLocks noChangeArrowheads="1"/>
          </p:cNvSpPr>
          <p:nvPr/>
        </p:nvSpPr>
        <p:spPr bwMode="auto">
          <a:xfrm>
            <a:off x="6629400" y="2743200"/>
            <a:ext cx="488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91153" name="Rectangle 17"/>
          <p:cNvSpPr>
            <a:spLocks noChangeArrowheads="1"/>
          </p:cNvSpPr>
          <p:nvPr/>
        </p:nvSpPr>
        <p:spPr bwMode="auto">
          <a:xfrm>
            <a:off x="6477000" y="2743200"/>
            <a:ext cx="8382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1154" name="Rectangle 18"/>
          <p:cNvSpPr>
            <a:spLocks noChangeArrowheads="1"/>
          </p:cNvSpPr>
          <p:nvPr/>
        </p:nvSpPr>
        <p:spPr bwMode="auto">
          <a:xfrm>
            <a:off x="6553200" y="1752600"/>
            <a:ext cx="6016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</a:p>
        </p:txBody>
      </p:sp>
      <p:sp>
        <p:nvSpPr>
          <p:cNvPr id="91155" name="Oval 19"/>
          <p:cNvSpPr>
            <a:spLocks noChangeArrowheads="1"/>
          </p:cNvSpPr>
          <p:nvPr/>
        </p:nvSpPr>
        <p:spPr bwMode="auto">
          <a:xfrm>
            <a:off x="6477000" y="1752600"/>
            <a:ext cx="838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1156" name="Line 20"/>
          <p:cNvSpPr>
            <a:spLocks noChangeShapeType="1"/>
          </p:cNvSpPr>
          <p:nvPr/>
        </p:nvSpPr>
        <p:spPr bwMode="auto">
          <a:xfrm>
            <a:off x="6858000" y="2362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57" name="Rectangle 21"/>
          <p:cNvSpPr>
            <a:spLocks noChangeArrowheads="1"/>
          </p:cNvSpPr>
          <p:nvPr/>
        </p:nvSpPr>
        <p:spPr bwMode="auto">
          <a:xfrm>
            <a:off x="5562600" y="1752600"/>
            <a:ext cx="579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91158" name="Oval 22"/>
          <p:cNvSpPr>
            <a:spLocks noChangeArrowheads="1"/>
          </p:cNvSpPr>
          <p:nvPr/>
        </p:nvSpPr>
        <p:spPr bwMode="auto">
          <a:xfrm>
            <a:off x="5486400" y="1752600"/>
            <a:ext cx="838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1159" name="Line 23"/>
          <p:cNvSpPr>
            <a:spLocks noChangeShapeType="1"/>
          </p:cNvSpPr>
          <p:nvPr/>
        </p:nvSpPr>
        <p:spPr bwMode="auto">
          <a:xfrm>
            <a:off x="5715000" y="2286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60" name="Line 24"/>
          <p:cNvSpPr>
            <a:spLocks noChangeShapeType="1"/>
          </p:cNvSpPr>
          <p:nvPr/>
        </p:nvSpPr>
        <p:spPr bwMode="auto">
          <a:xfrm>
            <a:off x="6096000" y="22860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61" name="Rectangle 25"/>
          <p:cNvSpPr>
            <a:spLocks noChangeArrowheads="1"/>
          </p:cNvSpPr>
          <p:nvPr/>
        </p:nvSpPr>
        <p:spPr bwMode="auto">
          <a:xfrm>
            <a:off x="7620000" y="1752600"/>
            <a:ext cx="6016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91162" name="Oval 26"/>
          <p:cNvSpPr>
            <a:spLocks noChangeArrowheads="1"/>
          </p:cNvSpPr>
          <p:nvPr/>
        </p:nvSpPr>
        <p:spPr bwMode="auto">
          <a:xfrm>
            <a:off x="7543800" y="1752600"/>
            <a:ext cx="838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1163" name="Line 27"/>
          <p:cNvSpPr>
            <a:spLocks noChangeShapeType="1"/>
          </p:cNvSpPr>
          <p:nvPr/>
        </p:nvSpPr>
        <p:spPr bwMode="auto">
          <a:xfrm flipH="1">
            <a:off x="7162800" y="22860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64" name="Rectangle 28"/>
          <p:cNvSpPr>
            <a:spLocks noChangeArrowheads="1"/>
          </p:cNvSpPr>
          <p:nvPr/>
        </p:nvSpPr>
        <p:spPr bwMode="auto">
          <a:xfrm>
            <a:off x="6553200" y="2819400"/>
            <a:ext cx="685800" cy="533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1165" name="Line 29"/>
          <p:cNvSpPr>
            <a:spLocks noChangeShapeType="1"/>
          </p:cNvSpPr>
          <p:nvPr/>
        </p:nvSpPr>
        <p:spPr bwMode="auto">
          <a:xfrm>
            <a:off x="2667000" y="30480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66" name="AutoShape 30"/>
          <p:cNvSpPr>
            <a:spLocks noChangeArrowheads="1"/>
          </p:cNvSpPr>
          <p:nvPr/>
        </p:nvSpPr>
        <p:spPr bwMode="auto">
          <a:xfrm>
            <a:off x="3886200" y="2590800"/>
            <a:ext cx="1447800" cy="9144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1167" name="Rectangle 31"/>
          <p:cNvSpPr>
            <a:spLocks noChangeArrowheads="1"/>
          </p:cNvSpPr>
          <p:nvPr/>
        </p:nvSpPr>
        <p:spPr bwMode="auto">
          <a:xfrm>
            <a:off x="4267200" y="2743200"/>
            <a:ext cx="628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91168" name="Line 32"/>
          <p:cNvSpPr>
            <a:spLocks noChangeShapeType="1"/>
          </p:cNvSpPr>
          <p:nvPr/>
        </p:nvSpPr>
        <p:spPr bwMode="auto">
          <a:xfrm>
            <a:off x="5334000" y="29718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69" name="Text Box 33"/>
          <p:cNvSpPr txBox="1">
            <a:spLocks noChangeArrowheads="1"/>
          </p:cNvSpPr>
          <p:nvPr/>
        </p:nvSpPr>
        <p:spPr bwMode="auto">
          <a:xfrm>
            <a:off x="2895600" y="2438400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91170" name="Text Box 34"/>
          <p:cNvSpPr txBox="1">
            <a:spLocks noChangeArrowheads="1"/>
          </p:cNvSpPr>
          <p:nvPr/>
        </p:nvSpPr>
        <p:spPr bwMode="auto">
          <a:xfrm>
            <a:off x="5715000" y="2438400"/>
            <a:ext cx="5222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endParaRPr lang="en-US" altLang="zh-CN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1171" name="Line 35"/>
          <p:cNvSpPr>
            <a:spLocks noChangeShapeType="1"/>
          </p:cNvSpPr>
          <p:nvPr/>
        </p:nvSpPr>
        <p:spPr bwMode="auto">
          <a:xfrm>
            <a:off x="5334000" y="3048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172" name="AutoShape 36"/>
          <p:cNvSpPr>
            <a:spLocks noChangeArrowheads="1"/>
          </p:cNvSpPr>
          <p:nvPr/>
        </p:nvSpPr>
        <p:spPr bwMode="auto">
          <a:xfrm>
            <a:off x="4038600" y="2667000"/>
            <a:ext cx="1143000" cy="7620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="" xmlns:p14="http://schemas.microsoft.com/office/powerpoint/2010/main" val="29831892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IS_A </a:t>
            </a:r>
            <a:r>
              <a:rPr lang="zh-CN" altLang="en-US" dirty="0" smtClean="0">
                <a:ea typeface="宋体" panose="02010600030101010101" pitchFamily="2" charset="-122"/>
              </a:rPr>
              <a:t>层次结构转换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51816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4114800" y="2743200"/>
            <a:ext cx="654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3810000" y="2743200"/>
            <a:ext cx="1120775" cy="6762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2166" name="Rectangle 6"/>
          <p:cNvSpPr>
            <a:spLocks noChangeArrowheads="1"/>
          </p:cNvSpPr>
          <p:nvPr/>
        </p:nvSpPr>
        <p:spPr bwMode="auto">
          <a:xfrm>
            <a:off x="3962400" y="1828800"/>
            <a:ext cx="5572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92167" name="Oval 7"/>
          <p:cNvSpPr>
            <a:spLocks noChangeArrowheads="1"/>
          </p:cNvSpPr>
          <p:nvPr/>
        </p:nvSpPr>
        <p:spPr bwMode="auto">
          <a:xfrm>
            <a:off x="3760788" y="1784350"/>
            <a:ext cx="1120775" cy="601663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2168" name="Line 8"/>
          <p:cNvSpPr>
            <a:spLocks noChangeShapeType="1"/>
          </p:cNvSpPr>
          <p:nvPr/>
        </p:nvSpPr>
        <p:spPr bwMode="auto">
          <a:xfrm>
            <a:off x="4292600" y="2362200"/>
            <a:ext cx="50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69" name="Rectangle 9"/>
          <p:cNvSpPr>
            <a:spLocks noChangeArrowheads="1"/>
          </p:cNvSpPr>
          <p:nvPr/>
        </p:nvSpPr>
        <p:spPr bwMode="auto">
          <a:xfrm>
            <a:off x="2667000" y="1752600"/>
            <a:ext cx="579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92170" name="Oval 10"/>
          <p:cNvSpPr>
            <a:spLocks noChangeArrowheads="1"/>
          </p:cNvSpPr>
          <p:nvPr/>
        </p:nvSpPr>
        <p:spPr bwMode="auto">
          <a:xfrm>
            <a:off x="2438400" y="1828800"/>
            <a:ext cx="1120775" cy="601663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2171" name="Line 11"/>
          <p:cNvSpPr>
            <a:spLocks noChangeShapeType="1"/>
          </p:cNvSpPr>
          <p:nvPr/>
        </p:nvSpPr>
        <p:spPr bwMode="auto">
          <a:xfrm>
            <a:off x="2743200" y="2286000"/>
            <a:ext cx="61118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72" name="Line 12"/>
          <p:cNvSpPr>
            <a:spLocks noChangeShapeType="1"/>
          </p:cNvSpPr>
          <p:nvPr/>
        </p:nvSpPr>
        <p:spPr bwMode="auto">
          <a:xfrm>
            <a:off x="3352800" y="23622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73" name="Rectangle 13"/>
          <p:cNvSpPr>
            <a:spLocks noChangeArrowheads="1"/>
          </p:cNvSpPr>
          <p:nvPr/>
        </p:nvSpPr>
        <p:spPr bwMode="auto">
          <a:xfrm>
            <a:off x="5257800" y="1905000"/>
            <a:ext cx="579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92174" name="Oval 14"/>
          <p:cNvSpPr>
            <a:spLocks noChangeArrowheads="1"/>
          </p:cNvSpPr>
          <p:nvPr/>
        </p:nvSpPr>
        <p:spPr bwMode="auto">
          <a:xfrm>
            <a:off x="5056188" y="1860550"/>
            <a:ext cx="1120775" cy="601663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2175" name="Line 15"/>
          <p:cNvSpPr>
            <a:spLocks noChangeShapeType="1"/>
          </p:cNvSpPr>
          <p:nvPr/>
        </p:nvSpPr>
        <p:spPr bwMode="auto">
          <a:xfrm flipH="1">
            <a:off x="4724400" y="2438400"/>
            <a:ext cx="609600" cy="296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76" name="Rectangle 16"/>
          <p:cNvSpPr>
            <a:spLocks noChangeArrowheads="1"/>
          </p:cNvSpPr>
          <p:nvPr/>
        </p:nvSpPr>
        <p:spPr bwMode="auto">
          <a:xfrm>
            <a:off x="2590800" y="4038600"/>
            <a:ext cx="12541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E1</a:t>
            </a:r>
          </a:p>
        </p:txBody>
      </p:sp>
      <p:sp>
        <p:nvSpPr>
          <p:cNvPr id="92177" name="Rectangle 17"/>
          <p:cNvSpPr>
            <a:spLocks noChangeArrowheads="1"/>
          </p:cNvSpPr>
          <p:nvPr/>
        </p:nvSpPr>
        <p:spPr bwMode="auto">
          <a:xfrm>
            <a:off x="2557463" y="4073525"/>
            <a:ext cx="1120775" cy="6762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2178" name="Rectangle 18"/>
          <p:cNvSpPr>
            <a:spLocks noChangeArrowheads="1"/>
          </p:cNvSpPr>
          <p:nvPr/>
        </p:nvSpPr>
        <p:spPr bwMode="auto">
          <a:xfrm>
            <a:off x="5105400" y="4038600"/>
            <a:ext cx="12541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6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E2</a:t>
            </a:r>
          </a:p>
        </p:txBody>
      </p:sp>
      <p:sp>
        <p:nvSpPr>
          <p:cNvPr id="92179" name="Rectangle 19"/>
          <p:cNvSpPr>
            <a:spLocks noChangeArrowheads="1"/>
          </p:cNvSpPr>
          <p:nvPr/>
        </p:nvSpPr>
        <p:spPr bwMode="auto">
          <a:xfrm>
            <a:off x="5148263" y="4073525"/>
            <a:ext cx="1120775" cy="6762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2180" name="Rectangle 20"/>
          <p:cNvSpPr>
            <a:spLocks noChangeArrowheads="1"/>
          </p:cNvSpPr>
          <p:nvPr/>
        </p:nvSpPr>
        <p:spPr bwMode="auto">
          <a:xfrm>
            <a:off x="2133600" y="5105400"/>
            <a:ext cx="579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92181" name="Oval 21"/>
          <p:cNvSpPr>
            <a:spLocks noChangeArrowheads="1"/>
          </p:cNvSpPr>
          <p:nvPr/>
        </p:nvSpPr>
        <p:spPr bwMode="auto">
          <a:xfrm>
            <a:off x="1935163" y="5137150"/>
            <a:ext cx="1120775" cy="601663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2182" name="Rectangle 22"/>
          <p:cNvSpPr>
            <a:spLocks noChangeArrowheads="1"/>
          </p:cNvSpPr>
          <p:nvPr/>
        </p:nvSpPr>
        <p:spPr bwMode="auto">
          <a:xfrm>
            <a:off x="3505200" y="5105400"/>
            <a:ext cx="53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92183" name="Oval 23"/>
          <p:cNvSpPr>
            <a:spLocks noChangeArrowheads="1"/>
          </p:cNvSpPr>
          <p:nvPr/>
        </p:nvSpPr>
        <p:spPr bwMode="auto">
          <a:xfrm>
            <a:off x="3303588" y="5137150"/>
            <a:ext cx="1120775" cy="601663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2184" name="Rectangle 24"/>
          <p:cNvSpPr>
            <a:spLocks noChangeArrowheads="1"/>
          </p:cNvSpPr>
          <p:nvPr/>
        </p:nvSpPr>
        <p:spPr bwMode="auto">
          <a:xfrm>
            <a:off x="4800600" y="5105400"/>
            <a:ext cx="6016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</a:p>
        </p:txBody>
      </p:sp>
      <p:sp>
        <p:nvSpPr>
          <p:cNvPr id="92185" name="Oval 25"/>
          <p:cNvSpPr>
            <a:spLocks noChangeArrowheads="1"/>
          </p:cNvSpPr>
          <p:nvPr/>
        </p:nvSpPr>
        <p:spPr bwMode="auto">
          <a:xfrm>
            <a:off x="4648200" y="5105400"/>
            <a:ext cx="1120775" cy="601663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2186" name="Rectangle 26"/>
          <p:cNvSpPr>
            <a:spLocks noChangeArrowheads="1"/>
          </p:cNvSpPr>
          <p:nvPr/>
        </p:nvSpPr>
        <p:spPr bwMode="auto">
          <a:xfrm>
            <a:off x="6172200" y="5105400"/>
            <a:ext cx="6016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92187" name="Oval 27"/>
          <p:cNvSpPr>
            <a:spLocks noChangeArrowheads="1"/>
          </p:cNvSpPr>
          <p:nvPr/>
        </p:nvSpPr>
        <p:spPr bwMode="auto">
          <a:xfrm>
            <a:off x="5970588" y="5137150"/>
            <a:ext cx="1120775" cy="601663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2188" name="Line 28"/>
          <p:cNvSpPr>
            <a:spLocks noChangeShapeType="1"/>
          </p:cNvSpPr>
          <p:nvPr/>
        </p:nvSpPr>
        <p:spPr bwMode="auto">
          <a:xfrm flipH="1">
            <a:off x="2667000" y="4724400"/>
            <a:ext cx="228600" cy="425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89" name="Line 29"/>
          <p:cNvSpPr>
            <a:spLocks noChangeShapeType="1"/>
          </p:cNvSpPr>
          <p:nvPr/>
        </p:nvSpPr>
        <p:spPr bwMode="auto">
          <a:xfrm>
            <a:off x="3352800" y="47244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90" name="Line 30"/>
          <p:cNvSpPr>
            <a:spLocks noChangeShapeType="1"/>
          </p:cNvSpPr>
          <p:nvPr/>
        </p:nvSpPr>
        <p:spPr bwMode="auto">
          <a:xfrm flipH="1">
            <a:off x="5105400" y="4724400"/>
            <a:ext cx="304800" cy="425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91" name="Line 31"/>
          <p:cNvSpPr>
            <a:spLocks noChangeShapeType="1"/>
          </p:cNvSpPr>
          <p:nvPr/>
        </p:nvSpPr>
        <p:spPr bwMode="auto">
          <a:xfrm>
            <a:off x="5867400" y="47244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192" name="AutoShape 34"/>
          <p:cNvSpPr>
            <a:spLocks noChangeArrowheads="1"/>
          </p:cNvSpPr>
          <p:nvPr/>
        </p:nvSpPr>
        <p:spPr bwMode="auto">
          <a:xfrm rot="-2714595">
            <a:off x="3278187" y="3616326"/>
            <a:ext cx="841375" cy="228600"/>
          </a:xfrm>
          <a:prstGeom prst="rightArrow">
            <a:avLst>
              <a:gd name="adj1" fmla="val 50000"/>
              <a:gd name="adj2" fmla="val 920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2193" name="AutoShape 35"/>
          <p:cNvSpPr>
            <a:spLocks noChangeArrowheads="1"/>
          </p:cNvSpPr>
          <p:nvPr/>
        </p:nvSpPr>
        <p:spPr bwMode="auto">
          <a:xfrm rot="-8073062">
            <a:off x="4646612" y="3582988"/>
            <a:ext cx="841375" cy="228600"/>
          </a:xfrm>
          <a:prstGeom prst="rightArrow">
            <a:avLst>
              <a:gd name="adj1" fmla="val 50000"/>
              <a:gd name="adj2" fmla="val 920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="" xmlns:p14="http://schemas.microsoft.com/office/powerpoint/2010/main" val="314495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IS_A </a:t>
            </a:r>
            <a:r>
              <a:rPr lang="zh-CN" altLang="en-US" dirty="0"/>
              <a:t>层次结构转换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610600" cy="49530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900" dirty="0" smtClean="0">
                <a:ea typeface="宋体" panose="02010600030101010101" pitchFamily="2" charset="-122"/>
              </a:rPr>
              <a:t>Method 1: ==&gt;  E(</a:t>
            </a:r>
            <a:r>
              <a:rPr lang="en-US" altLang="zh-CN" sz="2900" dirty="0" smtClean="0">
                <a:solidFill>
                  <a:schemeClr val="accent1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900" dirty="0" smtClean="0">
                <a:ea typeface="宋体" panose="02010600030101010101" pitchFamily="2" charset="-122"/>
              </a:rPr>
              <a:t>, B, C),  E1(</a:t>
            </a:r>
            <a:r>
              <a:rPr lang="en-US" altLang="zh-CN" sz="2900" dirty="0" smtClean="0">
                <a:solidFill>
                  <a:schemeClr val="accent1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900" dirty="0" smtClean="0">
                <a:ea typeface="宋体" panose="02010600030101010101" pitchFamily="2" charset="-122"/>
              </a:rPr>
              <a:t>, D, F),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900" dirty="0" smtClean="0">
                <a:ea typeface="宋体" panose="02010600030101010101" pitchFamily="2" charset="-122"/>
              </a:rPr>
              <a:t>                           E2(</a:t>
            </a:r>
            <a:r>
              <a:rPr lang="en-US" altLang="zh-CN" sz="2900" dirty="0" smtClean="0">
                <a:solidFill>
                  <a:schemeClr val="accent1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900" dirty="0" smtClean="0">
                <a:ea typeface="宋体" panose="02010600030101010101" pitchFamily="2" charset="-122"/>
              </a:rPr>
              <a:t>, G, H)</a:t>
            </a:r>
          </a:p>
          <a:p>
            <a:r>
              <a:rPr lang="zh-CN" altLang="en-US" dirty="0" smtClean="0">
                <a:ea typeface="宋体" panose="02010600030101010101" pitchFamily="2" charset="-122"/>
              </a:rPr>
              <a:t>子类从父类中继承码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E1.A </a:t>
            </a:r>
            <a:r>
              <a:rPr lang="zh-CN" altLang="en-US" dirty="0" smtClean="0">
                <a:ea typeface="宋体" panose="02010600030101010101" pitchFamily="2" charset="-122"/>
              </a:rPr>
              <a:t>和</a:t>
            </a:r>
            <a:r>
              <a:rPr lang="en-US" altLang="zh-CN" dirty="0" smtClean="0">
                <a:ea typeface="宋体" panose="02010600030101010101" pitchFamily="2" charset="-122"/>
              </a:rPr>
              <a:t> E2.A </a:t>
            </a:r>
            <a:r>
              <a:rPr lang="zh-CN" altLang="en-US" dirty="0" smtClean="0">
                <a:ea typeface="宋体" panose="02010600030101010101" pitchFamily="2" charset="-122"/>
              </a:rPr>
              <a:t>是参考 </a:t>
            </a:r>
            <a:r>
              <a:rPr lang="en-US" altLang="zh-CN" dirty="0" smtClean="0">
                <a:ea typeface="宋体" panose="02010600030101010101" pitchFamily="2" charset="-122"/>
              </a:rPr>
              <a:t>E.A</a:t>
            </a:r>
            <a:r>
              <a:rPr lang="zh-CN" altLang="en-US" dirty="0" smtClean="0">
                <a:ea typeface="宋体" panose="02010600030101010101" pitchFamily="2" charset="-122"/>
              </a:rPr>
              <a:t>的外键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en-US" altLang="zh-CN" dirty="0"/>
              <a:t>Method 2: ==&gt; E(</a:t>
            </a:r>
            <a:r>
              <a:rPr lang="en-US" altLang="zh-CN" dirty="0">
                <a:solidFill>
                  <a:schemeClr val="accent1"/>
                </a:solidFill>
              </a:rPr>
              <a:t>A</a:t>
            </a:r>
            <a:r>
              <a:rPr lang="en-US" altLang="zh-CN" dirty="0"/>
              <a:t>, B, C),                     </a:t>
            </a:r>
          </a:p>
          <a:p>
            <a:pPr>
              <a:buNone/>
            </a:pPr>
            <a:r>
              <a:rPr lang="en-US" altLang="zh-CN" dirty="0"/>
              <a:t>         E1(</a:t>
            </a:r>
            <a:r>
              <a:rPr lang="en-US" altLang="zh-CN" dirty="0">
                <a:solidFill>
                  <a:schemeClr val="accent1"/>
                </a:solidFill>
              </a:rPr>
              <a:t>A</a:t>
            </a:r>
            <a:r>
              <a:rPr lang="en-US" altLang="zh-CN" dirty="0"/>
              <a:t>, D, F, B, C), E2(</a:t>
            </a:r>
            <a:r>
              <a:rPr lang="en-US" altLang="zh-CN" dirty="0">
                <a:solidFill>
                  <a:schemeClr val="accent1"/>
                </a:solidFill>
              </a:rPr>
              <a:t>A</a:t>
            </a:r>
            <a:r>
              <a:rPr lang="en-US" altLang="zh-CN" dirty="0"/>
              <a:t>, G, H, B, C)</a:t>
            </a:r>
          </a:p>
          <a:p>
            <a:r>
              <a:rPr lang="zh-CN" altLang="en-US" dirty="0"/>
              <a:t>子类从父类中</a:t>
            </a:r>
            <a:r>
              <a:rPr lang="zh-CN" altLang="en-US" dirty="0" smtClean="0"/>
              <a:t>继承所有属性</a:t>
            </a:r>
            <a:endParaRPr lang="en-US" altLang="zh-CN" dirty="0"/>
          </a:p>
          <a:p>
            <a:r>
              <a:rPr lang="en-US" altLang="zh-CN" dirty="0" smtClean="0"/>
              <a:t>E</a:t>
            </a:r>
            <a:r>
              <a:rPr lang="zh-CN" altLang="en-US" dirty="0" smtClean="0"/>
              <a:t>中包含的元组不属于任何子类</a:t>
            </a:r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en-US" altLang="zh-CN" dirty="0" smtClean="0"/>
              <a:t>E </a:t>
            </a:r>
            <a:r>
              <a:rPr lang="zh-CN" altLang="en-US" dirty="0" smtClean="0"/>
              <a:t>为空，丢弃</a:t>
            </a:r>
            <a:r>
              <a:rPr lang="en-US" altLang="zh-CN" dirty="0" smtClean="0"/>
              <a:t>. </a:t>
            </a:r>
            <a:endParaRPr lang="en-US" altLang="zh-CN" dirty="0"/>
          </a:p>
          <a:p>
            <a:endParaRPr lang="en-US" altLang="zh-CN" dirty="0" smtClean="0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015" y="1974668"/>
            <a:ext cx="3258870" cy="265239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11942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 </a:t>
            </a:r>
            <a:r>
              <a:rPr lang="en-US" altLang="zh-CN" dirty="0"/>
              <a:t>IS_A </a:t>
            </a:r>
            <a:r>
              <a:rPr lang="zh-CN" altLang="en-US" dirty="0"/>
              <a:t>层次结构转换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3422072" y="1986378"/>
            <a:ext cx="15611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Persons</a:t>
            </a:r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3345872" y="1986379"/>
            <a:ext cx="1561152" cy="517288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 sz="1400"/>
          </a:p>
        </p:txBody>
      </p:sp>
      <p:sp>
        <p:nvSpPr>
          <p:cNvPr id="95238" name="Rectangle 6"/>
          <p:cNvSpPr>
            <a:spLocks noChangeArrowheads="1"/>
          </p:cNvSpPr>
          <p:nvPr/>
        </p:nvSpPr>
        <p:spPr bwMode="auto">
          <a:xfrm>
            <a:off x="3650672" y="1095534"/>
            <a:ext cx="9641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95239" name="Oval 7"/>
          <p:cNvSpPr>
            <a:spLocks noChangeArrowheads="1"/>
          </p:cNvSpPr>
          <p:nvPr/>
        </p:nvSpPr>
        <p:spPr bwMode="auto">
          <a:xfrm>
            <a:off x="3508239" y="1108588"/>
            <a:ext cx="1153895" cy="542789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 sz="1400"/>
          </a:p>
        </p:txBody>
      </p:sp>
      <p:sp>
        <p:nvSpPr>
          <p:cNvPr id="95240" name="Line 8"/>
          <p:cNvSpPr>
            <a:spLocks noChangeShapeType="1"/>
          </p:cNvSpPr>
          <p:nvPr/>
        </p:nvSpPr>
        <p:spPr bwMode="auto">
          <a:xfrm>
            <a:off x="4209472" y="1605378"/>
            <a:ext cx="45251" cy="2914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95241" name="Rectangle 9"/>
          <p:cNvSpPr>
            <a:spLocks noChangeArrowheads="1"/>
          </p:cNvSpPr>
          <p:nvPr/>
        </p:nvSpPr>
        <p:spPr bwMode="auto">
          <a:xfrm>
            <a:off x="2507672" y="1095534"/>
            <a:ext cx="7527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SSN</a:t>
            </a:r>
          </a:p>
        </p:txBody>
      </p:sp>
      <p:sp>
        <p:nvSpPr>
          <p:cNvPr id="95242" name="Oval 10"/>
          <p:cNvSpPr>
            <a:spLocks noChangeArrowheads="1"/>
          </p:cNvSpPr>
          <p:nvPr/>
        </p:nvSpPr>
        <p:spPr bwMode="auto">
          <a:xfrm>
            <a:off x="2355273" y="1171734"/>
            <a:ext cx="998346" cy="460217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 sz="1400"/>
          </a:p>
        </p:txBody>
      </p:sp>
      <p:sp>
        <p:nvSpPr>
          <p:cNvPr id="95243" name="Line 11"/>
          <p:cNvSpPr>
            <a:spLocks noChangeShapeType="1"/>
          </p:cNvSpPr>
          <p:nvPr/>
        </p:nvSpPr>
        <p:spPr bwMode="auto">
          <a:xfrm>
            <a:off x="2528197" y="1503317"/>
            <a:ext cx="544424" cy="121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95244" name="Line 12"/>
          <p:cNvSpPr>
            <a:spLocks noChangeShapeType="1"/>
          </p:cNvSpPr>
          <p:nvPr/>
        </p:nvSpPr>
        <p:spPr bwMode="auto">
          <a:xfrm>
            <a:off x="3269672" y="1605378"/>
            <a:ext cx="543009" cy="2914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95245" name="Rectangle 13"/>
          <p:cNvSpPr>
            <a:spLocks noChangeArrowheads="1"/>
          </p:cNvSpPr>
          <p:nvPr/>
        </p:nvSpPr>
        <p:spPr bwMode="auto">
          <a:xfrm>
            <a:off x="5098473" y="1171734"/>
            <a:ext cx="6971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Age</a:t>
            </a:r>
          </a:p>
        </p:txBody>
      </p:sp>
      <p:sp>
        <p:nvSpPr>
          <p:cNvPr id="95246" name="Oval 14"/>
          <p:cNvSpPr>
            <a:spLocks noChangeArrowheads="1"/>
          </p:cNvSpPr>
          <p:nvPr/>
        </p:nvSpPr>
        <p:spPr bwMode="auto">
          <a:xfrm>
            <a:off x="4973061" y="1203484"/>
            <a:ext cx="998346" cy="460217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 sz="1400"/>
          </a:p>
        </p:txBody>
      </p:sp>
      <p:sp>
        <p:nvSpPr>
          <p:cNvPr id="95247" name="Line 15"/>
          <p:cNvSpPr>
            <a:spLocks noChangeShapeType="1"/>
          </p:cNvSpPr>
          <p:nvPr/>
        </p:nvSpPr>
        <p:spPr bwMode="auto">
          <a:xfrm flipH="1">
            <a:off x="4641272" y="1681578"/>
            <a:ext cx="543009" cy="22707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95248" name="Rectangle 16"/>
          <p:cNvSpPr>
            <a:spLocks noChangeArrowheads="1"/>
          </p:cNvSpPr>
          <p:nvPr/>
        </p:nvSpPr>
        <p:spPr bwMode="auto">
          <a:xfrm>
            <a:off x="1986119" y="3033709"/>
            <a:ext cx="179589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Students</a:t>
            </a:r>
          </a:p>
        </p:txBody>
      </p:sp>
      <p:sp>
        <p:nvSpPr>
          <p:cNvPr id="95249" name="Rectangle 17"/>
          <p:cNvSpPr>
            <a:spLocks noChangeArrowheads="1"/>
          </p:cNvSpPr>
          <p:nvPr/>
        </p:nvSpPr>
        <p:spPr bwMode="auto">
          <a:xfrm>
            <a:off x="1986119" y="3068635"/>
            <a:ext cx="1696905" cy="517288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 sz="1400"/>
          </a:p>
        </p:txBody>
      </p:sp>
      <p:sp>
        <p:nvSpPr>
          <p:cNvPr id="95250" name="Rectangle 18"/>
          <p:cNvSpPr>
            <a:spLocks noChangeArrowheads="1"/>
          </p:cNvSpPr>
          <p:nvPr/>
        </p:nvSpPr>
        <p:spPr bwMode="auto">
          <a:xfrm>
            <a:off x="4805519" y="3033709"/>
            <a:ext cx="15611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Faculty</a:t>
            </a:r>
          </a:p>
        </p:txBody>
      </p:sp>
      <p:sp>
        <p:nvSpPr>
          <p:cNvPr id="95251" name="Rectangle 19"/>
          <p:cNvSpPr>
            <a:spLocks noChangeArrowheads="1"/>
          </p:cNvSpPr>
          <p:nvPr/>
        </p:nvSpPr>
        <p:spPr bwMode="auto">
          <a:xfrm>
            <a:off x="4805519" y="3068635"/>
            <a:ext cx="1493276" cy="517288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 sz="1400"/>
          </a:p>
        </p:txBody>
      </p:sp>
      <p:sp>
        <p:nvSpPr>
          <p:cNvPr id="95252" name="Rectangle 20"/>
          <p:cNvSpPr>
            <a:spLocks noChangeArrowheads="1"/>
          </p:cNvSpPr>
          <p:nvPr/>
        </p:nvSpPr>
        <p:spPr bwMode="auto">
          <a:xfrm>
            <a:off x="1982683" y="3967396"/>
            <a:ext cx="81612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GPA</a:t>
            </a:r>
          </a:p>
        </p:txBody>
      </p:sp>
      <p:sp>
        <p:nvSpPr>
          <p:cNvPr id="95253" name="Oval 21"/>
          <p:cNvSpPr>
            <a:spLocks noChangeArrowheads="1"/>
          </p:cNvSpPr>
          <p:nvPr/>
        </p:nvSpPr>
        <p:spPr bwMode="auto">
          <a:xfrm>
            <a:off x="1906483" y="3999146"/>
            <a:ext cx="1018143" cy="460217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 sz="1400"/>
          </a:p>
        </p:txBody>
      </p:sp>
      <p:sp>
        <p:nvSpPr>
          <p:cNvPr id="95254" name="Rectangle 22"/>
          <p:cNvSpPr>
            <a:spLocks noChangeArrowheads="1"/>
          </p:cNvSpPr>
          <p:nvPr/>
        </p:nvSpPr>
        <p:spPr bwMode="auto">
          <a:xfrm>
            <a:off x="5868883" y="3967396"/>
            <a:ext cx="9127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Rank</a:t>
            </a:r>
          </a:p>
        </p:txBody>
      </p:sp>
      <p:sp>
        <p:nvSpPr>
          <p:cNvPr id="95255" name="Oval 23"/>
          <p:cNvSpPr>
            <a:spLocks noChangeArrowheads="1"/>
          </p:cNvSpPr>
          <p:nvPr/>
        </p:nvSpPr>
        <p:spPr bwMode="auto">
          <a:xfrm>
            <a:off x="5819671" y="3999146"/>
            <a:ext cx="1061979" cy="460217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 sz="1400"/>
          </a:p>
        </p:txBody>
      </p:sp>
      <p:sp>
        <p:nvSpPr>
          <p:cNvPr id="95256" name="Line 24"/>
          <p:cNvSpPr>
            <a:spLocks noChangeShapeType="1"/>
          </p:cNvSpPr>
          <p:nvPr/>
        </p:nvSpPr>
        <p:spPr bwMode="auto">
          <a:xfrm flipH="1">
            <a:off x="2516083" y="3586396"/>
            <a:ext cx="203629" cy="3254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95257" name="Line 25"/>
          <p:cNvSpPr>
            <a:spLocks noChangeShapeType="1"/>
          </p:cNvSpPr>
          <p:nvPr/>
        </p:nvSpPr>
        <p:spPr bwMode="auto">
          <a:xfrm>
            <a:off x="5716483" y="3586396"/>
            <a:ext cx="339381" cy="3497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400"/>
          </a:p>
        </p:txBody>
      </p:sp>
      <p:sp>
        <p:nvSpPr>
          <p:cNvPr id="95258" name="AutoShape 28"/>
          <p:cNvSpPr>
            <a:spLocks noChangeArrowheads="1"/>
          </p:cNvSpPr>
          <p:nvPr/>
        </p:nvSpPr>
        <p:spPr bwMode="auto">
          <a:xfrm rot="-2714595">
            <a:off x="3246755" y="2660839"/>
            <a:ext cx="643574" cy="203629"/>
          </a:xfrm>
          <a:prstGeom prst="rightArrow">
            <a:avLst>
              <a:gd name="adj1" fmla="val 50000"/>
              <a:gd name="adj2" fmla="val 920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 sz="1400"/>
          </a:p>
        </p:txBody>
      </p:sp>
      <p:sp>
        <p:nvSpPr>
          <p:cNvPr id="95259" name="AutoShape 29"/>
          <p:cNvSpPr>
            <a:spLocks noChangeArrowheads="1"/>
          </p:cNvSpPr>
          <p:nvPr/>
        </p:nvSpPr>
        <p:spPr bwMode="auto">
          <a:xfrm rot="-8166181">
            <a:off x="4564769" y="2668093"/>
            <a:ext cx="749465" cy="174858"/>
          </a:xfrm>
          <a:prstGeom prst="rightArrow">
            <a:avLst>
              <a:gd name="adj1" fmla="val 50000"/>
              <a:gd name="adj2" fmla="val 9201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 sz="1400"/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671438" y="4403180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>
                <a:ea typeface="宋体" panose="02010600030101010101" pitchFamily="2" charset="-122"/>
              </a:rPr>
              <a:t>Real world information: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       SSN              Name   Age    GPA    Rank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stud:   123456789  John     27      3.5  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err="1" smtClean="0">
                <a:ea typeface="宋体" panose="02010600030101010101" pitchFamily="2" charset="-122"/>
              </a:rPr>
              <a:t>facul</a:t>
            </a:r>
            <a:r>
              <a:rPr lang="en-US" altLang="zh-CN" dirty="0" smtClean="0">
                <a:ea typeface="宋体" panose="02010600030101010101" pitchFamily="2" charset="-122"/>
              </a:rPr>
              <a:t>:  234567891   Bill       43                 Prof.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staff:   345678912  Mary    37           </a:t>
            </a:r>
          </a:p>
        </p:txBody>
      </p:sp>
    </p:spTree>
    <p:extLst>
      <p:ext uri="{BB962C8B-B14F-4D97-AF65-F5344CB8AC3E}">
        <p14:creationId xmlns="" xmlns:p14="http://schemas.microsoft.com/office/powerpoint/2010/main" val="422640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IS_A </a:t>
            </a:r>
            <a:r>
              <a:rPr lang="zh-CN" altLang="en-US" dirty="0"/>
              <a:t>层次结构转换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Method 1: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       Persons                         Students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SSN          Name    Age         SSN                    GPA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123456789  John     27            123456789       3.5  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234567891   Bill       43              Faculty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345678912   Mary    37            SSN                    Rank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                                                234567891       Prof.</a:t>
            </a: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571501" y="2599805"/>
            <a:ext cx="3884121" cy="26670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7285" name="Line 5"/>
          <p:cNvSpPr>
            <a:spLocks noChangeShapeType="1"/>
          </p:cNvSpPr>
          <p:nvPr/>
        </p:nvSpPr>
        <p:spPr bwMode="auto">
          <a:xfrm flipV="1">
            <a:off x="571501" y="3185072"/>
            <a:ext cx="3884121" cy="1810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6" name="Line 6"/>
          <p:cNvSpPr>
            <a:spLocks noChangeShapeType="1"/>
          </p:cNvSpPr>
          <p:nvPr/>
        </p:nvSpPr>
        <p:spPr bwMode="auto">
          <a:xfrm flipV="1">
            <a:off x="571501" y="3665913"/>
            <a:ext cx="3884121" cy="3463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7" name="Line 7"/>
          <p:cNvSpPr>
            <a:spLocks noChangeShapeType="1"/>
          </p:cNvSpPr>
          <p:nvPr/>
        </p:nvSpPr>
        <p:spPr bwMode="auto">
          <a:xfrm>
            <a:off x="571501" y="4191000"/>
            <a:ext cx="3884121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8" name="Line 8"/>
          <p:cNvSpPr>
            <a:spLocks noChangeShapeType="1"/>
          </p:cNvSpPr>
          <p:nvPr/>
        </p:nvSpPr>
        <p:spPr bwMode="auto">
          <a:xfrm>
            <a:off x="2473036" y="2637905"/>
            <a:ext cx="0" cy="266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89" name="Line 9"/>
          <p:cNvSpPr>
            <a:spLocks noChangeShapeType="1"/>
          </p:cNvSpPr>
          <p:nvPr/>
        </p:nvSpPr>
        <p:spPr bwMode="auto">
          <a:xfrm>
            <a:off x="3628505" y="2599805"/>
            <a:ext cx="0" cy="2667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90" name="Rectangle 10"/>
          <p:cNvSpPr>
            <a:spLocks noChangeArrowheads="1"/>
          </p:cNvSpPr>
          <p:nvPr/>
        </p:nvSpPr>
        <p:spPr bwMode="auto">
          <a:xfrm>
            <a:off x="4894118" y="2696095"/>
            <a:ext cx="3581400" cy="100445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7291" name="Line 11"/>
          <p:cNvSpPr>
            <a:spLocks noChangeShapeType="1"/>
          </p:cNvSpPr>
          <p:nvPr/>
        </p:nvSpPr>
        <p:spPr bwMode="auto">
          <a:xfrm>
            <a:off x="4894118" y="3208625"/>
            <a:ext cx="3581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92" name="Line 12"/>
          <p:cNvSpPr>
            <a:spLocks noChangeShapeType="1"/>
          </p:cNvSpPr>
          <p:nvPr/>
        </p:nvSpPr>
        <p:spPr bwMode="auto">
          <a:xfrm>
            <a:off x="7187737" y="2696095"/>
            <a:ext cx="2771" cy="100445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93" name="Rectangle 13"/>
          <p:cNvSpPr>
            <a:spLocks noChangeArrowheads="1"/>
          </p:cNvSpPr>
          <p:nvPr/>
        </p:nvSpPr>
        <p:spPr bwMode="auto">
          <a:xfrm>
            <a:off x="4894117" y="4191000"/>
            <a:ext cx="3581400" cy="1295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7294" name="Line 14"/>
          <p:cNvSpPr>
            <a:spLocks noChangeShapeType="1"/>
          </p:cNvSpPr>
          <p:nvPr/>
        </p:nvSpPr>
        <p:spPr bwMode="auto">
          <a:xfrm>
            <a:off x="4894117" y="4727171"/>
            <a:ext cx="3581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295" name="Line 15"/>
          <p:cNvSpPr>
            <a:spLocks noChangeShapeType="1"/>
          </p:cNvSpPr>
          <p:nvPr/>
        </p:nvSpPr>
        <p:spPr bwMode="auto">
          <a:xfrm>
            <a:off x="7180117" y="4191000"/>
            <a:ext cx="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3611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304800"/>
            <a:ext cx="8636000" cy="762000"/>
          </a:xfrm>
        </p:spPr>
        <p:txBody>
          <a:bodyPr/>
          <a:lstStyle/>
          <a:p>
            <a:r>
              <a:rPr lang="en-US" altLang="zh-CN" dirty="0"/>
              <a:t>IS_A </a:t>
            </a:r>
            <a:r>
              <a:rPr lang="zh-CN" altLang="en-US" dirty="0"/>
              <a:t>层次结构转换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Method 2:                     Persons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                           SSN                     Name   Age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                        345678912           Mary    37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             Students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SSN                 Name      Age       GPA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123456789       John         27         3.5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                             Faculty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              SSN                Name        Age       Rank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         234567891           Bill            43         Prof.</a:t>
            </a:r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2590800" y="1676400"/>
            <a:ext cx="4724400" cy="11430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8309" name="Line 5"/>
          <p:cNvSpPr>
            <a:spLocks noChangeShapeType="1"/>
          </p:cNvSpPr>
          <p:nvPr/>
        </p:nvSpPr>
        <p:spPr bwMode="auto">
          <a:xfrm>
            <a:off x="2590800" y="2286000"/>
            <a:ext cx="47244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0" name="Line 6"/>
          <p:cNvSpPr>
            <a:spLocks noChangeShapeType="1"/>
          </p:cNvSpPr>
          <p:nvPr/>
        </p:nvSpPr>
        <p:spPr bwMode="auto">
          <a:xfrm>
            <a:off x="4876800" y="16764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1" name="Line 7"/>
          <p:cNvSpPr>
            <a:spLocks noChangeShapeType="1"/>
          </p:cNvSpPr>
          <p:nvPr/>
        </p:nvSpPr>
        <p:spPr bwMode="auto">
          <a:xfrm>
            <a:off x="6248400" y="1676400"/>
            <a:ext cx="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2" name="Rectangle 8"/>
          <p:cNvSpPr>
            <a:spLocks noChangeArrowheads="1"/>
          </p:cNvSpPr>
          <p:nvPr/>
        </p:nvSpPr>
        <p:spPr bwMode="auto">
          <a:xfrm>
            <a:off x="362989" y="3162300"/>
            <a:ext cx="5943600" cy="11430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8313" name="Line 9"/>
          <p:cNvSpPr>
            <a:spLocks noChangeShapeType="1"/>
          </p:cNvSpPr>
          <p:nvPr/>
        </p:nvSpPr>
        <p:spPr bwMode="auto">
          <a:xfrm>
            <a:off x="362989" y="3771900"/>
            <a:ext cx="59436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4" name="Line 10"/>
          <p:cNvSpPr>
            <a:spLocks noChangeShapeType="1"/>
          </p:cNvSpPr>
          <p:nvPr/>
        </p:nvSpPr>
        <p:spPr bwMode="auto">
          <a:xfrm>
            <a:off x="2572789" y="3162300"/>
            <a:ext cx="1588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5" name="Line 11"/>
          <p:cNvSpPr>
            <a:spLocks noChangeShapeType="1"/>
          </p:cNvSpPr>
          <p:nvPr/>
        </p:nvSpPr>
        <p:spPr bwMode="auto">
          <a:xfrm>
            <a:off x="3944389" y="3162300"/>
            <a:ext cx="1588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6" name="Line 12"/>
          <p:cNvSpPr>
            <a:spLocks noChangeShapeType="1"/>
          </p:cNvSpPr>
          <p:nvPr/>
        </p:nvSpPr>
        <p:spPr bwMode="auto">
          <a:xfrm>
            <a:off x="5011189" y="3162300"/>
            <a:ext cx="1588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7" name="Rectangle 13"/>
          <p:cNvSpPr>
            <a:spLocks noChangeArrowheads="1"/>
          </p:cNvSpPr>
          <p:nvPr/>
        </p:nvSpPr>
        <p:spPr bwMode="auto">
          <a:xfrm>
            <a:off x="1346662" y="4686300"/>
            <a:ext cx="6172200" cy="11430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8318" name="Line 14"/>
          <p:cNvSpPr>
            <a:spLocks noChangeShapeType="1"/>
          </p:cNvSpPr>
          <p:nvPr/>
        </p:nvSpPr>
        <p:spPr bwMode="auto">
          <a:xfrm>
            <a:off x="1346662" y="5295900"/>
            <a:ext cx="61722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19" name="Line 15"/>
          <p:cNvSpPr>
            <a:spLocks noChangeShapeType="1"/>
          </p:cNvSpPr>
          <p:nvPr/>
        </p:nvSpPr>
        <p:spPr bwMode="auto">
          <a:xfrm>
            <a:off x="3556462" y="4686300"/>
            <a:ext cx="1588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20" name="Line 16"/>
          <p:cNvSpPr>
            <a:spLocks noChangeShapeType="1"/>
          </p:cNvSpPr>
          <p:nvPr/>
        </p:nvSpPr>
        <p:spPr bwMode="auto">
          <a:xfrm>
            <a:off x="5004262" y="4686300"/>
            <a:ext cx="1588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321" name="Line 17"/>
          <p:cNvSpPr>
            <a:spLocks noChangeShapeType="1"/>
          </p:cNvSpPr>
          <p:nvPr/>
        </p:nvSpPr>
        <p:spPr bwMode="auto">
          <a:xfrm>
            <a:off x="6147262" y="4686300"/>
            <a:ext cx="1588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88314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06432"/>
            <a:ext cx="8686800" cy="914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3400" dirty="0" smtClean="0">
                <a:ea typeface="宋体" panose="02010600030101010101" pitchFamily="2" charset="-122"/>
              </a:rPr>
              <a:t>复杂</a:t>
            </a:r>
            <a:r>
              <a:rPr lang="en-US" altLang="zh-CN" sz="3400" dirty="0" smtClean="0">
                <a:ea typeface="宋体" panose="02010600030101010101" pitchFamily="2" charset="-122"/>
              </a:rPr>
              <a:t>EER </a:t>
            </a:r>
            <a:r>
              <a:rPr lang="zh-CN" altLang="en-US" sz="3400" dirty="0" smtClean="0">
                <a:ea typeface="宋体" panose="02010600030101010101" pitchFamily="2" charset="-122"/>
              </a:rPr>
              <a:t>图转换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47832"/>
            <a:ext cx="8686800" cy="5029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规则</a:t>
            </a:r>
            <a:r>
              <a:rPr lang="en-US" altLang="zh-CN" dirty="0" smtClean="0">
                <a:ea typeface="宋体" panose="02010600030101010101" pitchFamily="2" charset="-122"/>
              </a:rPr>
              <a:t>:</a:t>
            </a:r>
          </a:p>
          <a:p>
            <a:r>
              <a:rPr lang="zh-CN" altLang="en-US" dirty="0"/>
              <a:t>一个</a:t>
            </a:r>
            <a:r>
              <a:rPr lang="zh-CN" altLang="en-US" dirty="0" smtClean="0"/>
              <a:t>实体集转换</a:t>
            </a:r>
            <a:r>
              <a:rPr lang="zh-CN" altLang="en-US" dirty="0"/>
              <a:t>为一个关系模式</a:t>
            </a:r>
            <a:r>
              <a:rPr lang="en-US" altLang="zh-CN" dirty="0" smtClean="0">
                <a:ea typeface="宋体" panose="02010600030101010101" pitchFamily="2" charset="-122"/>
              </a:rPr>
              <a:t>(</a:t>
            </a:r>
            <a:r>
              <a:rPr lang="zh-CN" altLang="en-US" dirty="0" smtClean="0">
                <a:ea typeface="宋体" panose="02010600030101010101" pitchFamily="2" charset="-122"/>
              </a:rPr>
              <a:t>不包含复合属性和多值属性</a:t>
            </a:r>
            <a:r>
              <a:rPr lang="en-US" altLang="zh-CN" dirty="0" smtClean="0">
                <a:ea typeface="宋体" panose="02010600030101010101" pitchFamily="2" charset="-122"/>
              </a:rPr>
              <a:t>).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转换</a:t>
            </a:r>
            <a:r>
              <a:rPr lang="en-US" altLang="zh-CN" dirty="0" smtClean="0">
                <a:ea typeface="宋体" panose="02010600030101010101" pitchFamily="2" charset="-122"/>
              </a:rPr>
              <a:t>IS_A </a:t>
            </a:r>
            <a:r>
              <a:rPr lang="zh-CN" altLang="en-US" dirty="0" smtClean="0">
                <a:ea typeface="宋体" panose="02010600030101010101" pitchFamily="2" charset="-122"/>
              </a:rPr>
              <a:t>层次结构，从上往下</a:t>
            </a:r>
            <a:r>
              <a:rPr lang="en-US" altLang="zh-CN" dirty="0" smtClean="0">
                <a:ea typeface="宋体" panose="02010600030101010101" pitchFamily="2" charset="-122"/>
              </a:rPr>
              <a:t>. </a:t>
            </a:r>
          </a:p>
          <a:p>
            <a:pPr lvl="1">
              <a:lnSpc>
                <a:spcPct val="90000"/>
              </a:lnSpc>
            </a:pPr>
            <a:r>
              <a:rPr lang="zh-CN" altLang="en-US" dirty="0" smtClean="0">
                <a:ea typeface="宋体" panose="02010600030101010101" pitchFamily="2" charset="-122"/>
              </a:rPr>
              <a:t>转换多值属性为独立的关系模式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zh-CN" altLang="en-US" dirty="0" smtClean="0"/>
              <a:t>为每个关系确定码</a:t>
            </a:r>
            <a:endParaRPr lang="en-US" altLang="zh-CN" dirty="0"/>
          </a:p>
          <a:p>
            <a:r>
              <a:rPr lang="zh-CN" altLang="en-US" dirty="0" smtClean="0"/>
              <a:t>转换联系（关系）</a:t>
            </a:r>
            <a:r>
              <a:rPr lang="en-US" altLang="zh-CN" dirty="0" smtClean="0"/>
              <a:t>. </a:t>
            </a:r>
            <a:endParaRPr lang="en-US" altLang="zh-CN" dirty="0"/>
          </a:p>
          <a:p>
            <a:pPr lvl="1"/>
            <a:r>
              <a:rPr lang="zh-CN" altLang="en-US" dirty="0" smtClean="0"/>
              <a:t>一元、二元</a:t>
            </a:r>
            <a:r>
              <a:rPr lang="en-US" altLang="zh-CN" dirty="0" smtClean="0"/>
              <a:t>1-to-1 </a:t>
            </a:r>
            <a:r>
              <a:rPr lang="en-US" altLang="zh-CN" dirty="0"/>
              <a:t>or 1-to-m </a:t>
            </a:r>
            <a:r>
              <a:rPr lang="zh-CN" altLang="en-US" dirty="0" smtClean="0"/>
              <a:t>关系</a:t>
            </a:r>
            <a:r>
              <a:rPr lang="en-US" altLang="zh-CN" dirty="0" smtClean="0"/>
              <a:t>, </a:t>
            </a:r>
            <a:r>
              <a:rPr lang="zh-CN" altLang="en-US" dirty="0" smtClean="0"/>
              <a:t>和并关系到一端，并添加外键</a:t>
            </a:r>
            <a:r>
              <a:rPr lang="en-US" altLang="zh-CN" dirty="0" smtClean="0"/>
              <a:t>. 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ea typeface="宋体" panose="02010600030101010101" pitchFamily="2" charset="-122"/>
              </a:rPr>
              <a:t>多元关系（</a:t>
            </a:r>
            <a:r>
              <a:rPr lang="en-US" altLang="zh-CN" dirty="0" smtClean="0">
                <a:ea typeface="宋体" panose="02010600030101010101" pitchFamily="2" charset="-122"/>
              </a:rPr>
              <a:t>&gt;2</a:t>
            </a:r>
            <a:r>
              <a:rPr lang="zh-CN" altLang="en-US" dirty="0" smtClean="0">
                <a:ea typeface="宋体" panose="02010600030101010101" pitchFamily="2" charset="-122"/>
              </a:rPr>
              <a:t>）</a:t>
            </a:r>
            <a:r>
              <a:rPr lang="en-US" altLang="zh-CN" dirty="0" smtClean="0">
                <a:ea typeface="宋体" panose="02010600030101010101" pitchFamily="2" charset="-122"/>
              </a:rPr>
              <a:t>,</a:t>
            </a:r>
            <a:r>
              <a:rPr lang="zh-CN" altLang="en-US" dirty="0" smtClean="0">
                <a:ea typeface="宋体" panose="02010600030101010101" pitchFamily="2" charset="-122"/>
              </a:rPr>
              <a:t>联系转换为独立的关系模式，添加码和外键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7761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838200"/>
          </a:xfrm>
        </p:spPr>
        <p:txBody>
          <a:bodyPr/>
          <a:lstStyle/>
          <a:p>
            <a:r>
              <a:rPr lang="zh-CN" altLang="en-US" sz="3400" dirty="0"/>
              <a:t>复杂</a:t>
            </a:r>
            <a:r>
              <a:rPr lang="en-US" altLang="zh-CN" sz="3400" dirty="0"/>
              <a:t>EER </a:t>
            </a:r>
            <a:r>
              <a:rPr lang="zh-CN" altLang="en-US" sz="3400" dirty="0"/>
              <a:t>图转换</a:t>
            </a:r>
            <a:endParaRPr lang="en-US" altLang="zh-CN" sz="3400" dirty="0" smtClean="0">
              <a:ea typeface="宋体" panose="02010600030101010101" pitchFamily="2" charset="-122"/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mtClean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1981200" y="1447800"/>
            <a:ext cx="1371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Cities</a:t>
            </a:r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1905000" y="1447800"/>
            <a:ext cx="1447800" cy="6762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2406" name="Rectangle 6"/>
          <p:cNvSpPr>
            <a:spLocks noChangeArrowheads="1"/>
          </p:cNvSpPr>
          <p:nvPr/>
        </p:nvSpPr>
        <p:spPr bwMode="auto">
          <a:xfrm>
            <a:off x="3810000" y="1219200"/>
            <a:ext cx="16287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C_name</a:t>
            </a:r>
          </a:p>
        </p:txBody>
      </p:sp>
      <p:sp>
        <p:nvSpPr>
          <p:cNvPr id="102407" name="Line 7"/>
          <p:cNvSpPr>
            <a:spLocks noChangeShapeType="1"/>
          </p:cNvSpPr>
          <p:nvPr/>
        </p:nvSpPr>
        <p:spPr bwMode="auto">
          <a:xfrm>
            <a:off x="3352800" y="1524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08" name="Rectangle 8"/>
          <p:cNvSpPr>
            <a:spLocks noChangeArrowheads="1"/>
          </p:cNvSpPr>
          <p:nvPr/>
        </p:nvSpPr>
        <p:spPr bwMode="auto">
          <a:xfrm>
            <a:off x="228600" y="3048000"/>
            <a:ext cx="1222375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Emp#</a:t>
            </a:r>
          </a:p>
          <a:p>
            <a:pPr>
              <a:lnSpc>
                <a:spcPct val="120000"/>
              </a:lnSpc>
            </a:pP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Age</a:t>
            </a:r>
          </a:p>
        </p:txBody>
      </p:sp>
      <p:sp>
        <p:nvSpPr>
          <p:cNvPr id="102409" name="Line 9"/>
          <p:cNvSpPr>
            <a:spLocks noChangeShapeType="1"/>
          </p:cNvSpPr>
          <p:nvPr/>
        </p:nvSpPr>
        <p:spPr bwMode="auto">
          <a:xfrm>
            <a:off x="4038600" y="1828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10" name="Rectangle 10"/>
          <p:cNvSpPr>
            <a:spLocks noChangeArrowheads="1"/>
          </p:cNvSpPr>
          <p:nvPr/>
        </p:nvSpPr>
        <p:spPr bwMode="auto">
          <a:xfrm>
            <a:off x="3810000" y="1905000"/>
            <a:ext cx="20780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Population</a:t>
            </a:r>
          </a:p>
        </p:txBody>
      </p:sp>
      <p:sp>
        <p:nvSpPr>
          <p:cNvPr id="102411" name="Line 11"/>
          <p:cNvSpPr>
            <a:spLocks noChangeShapeType="1"/>
          </p:cNvSpPr>
          <p:nvPr/>
        </p:nvSpPr>
        <p:spPr bwMode="auto">
          <a:xfrm flipH="1" flipV="1">
            <a:off x="3352800" y="1973263"/>
            <a:ext cx="457200" cy="160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12" name="Rectangle 12"/>
          <p:cNvSpPr>
            <a:spLocks noChangeArrowheads="1"/>
          </p:cNvSpPr>
          <p:nvPr/>
        </p:nvSpPr>
        <p:spPr bwMode="auto">
          <a:xfrm>
            <a:off x="1600200" y="3810000"/>
            <a:ext cx="2362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Employees</a:t>
            </a:r>
          </a:p>
        </p:txBody>
      </p:sp>
      <p:sp>
        <p:nvSpPr>
          <p:cNvPr id="102413" name="Rectangle 13"/>
          <p:cNvSpPr>
            <a:spLocks noChangeArrowheads="1"/>
          </p:cNvSpPr>
          <p:nvPr/>
        </p:nvSpPr>
        <p:spPr bwMode="auto">
          <a:xfrm>
            <a:off x="1524000" y="3810000"/>
            <a:ext cx="2362200" cy="6762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2414" name="Rectangle 14"/>
          <p:cNvSpPr>
            <a:spLocks noChangeArrowheads="1"/>
          </p:cNvSpPr>
          <p:nvPr/>
        </p:nvSpPr>
        <p:spPr bwMode="auto">
          <a:xfrm>
            <a:off x="381000" y="5105400"/>
            <a:ext cx="2362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Managers</a:t>
            </a:r>
          </a:p>
        </p:txBody>
      </p:sp>
      <p:sp>
        <p:nvSpPr>
          <p:cNvPr id="102415" name="Rectangle 15"/>
          <p:cNvSpPr>
            <a:spLocks noChangeArrowheads="1"/>
          </p:cNvSpPr>
          <p:nvPr/>
        </p:nvSpPr>
        <p:spPr bwMode="auto">
          <a:xfrm>
            <a:off x="304800" y="5105400"/>
            <a:ext cx="2209800" cy="6762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2416" name="Rectangle 16"/>
          <p:cNvSpPr>
            <a:spLocks noChangeArrowheads="1"/>
          </p:cNvSpPr>
          <p:nvPr/>
        </p:nvSpPr>
        <p:spPr bwMode="auto">
          <a:xfrm>
            <a:off x="2971800" y="5105400"/>
            <a:ext cx="2971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Programmers</a:t>
            </a:r>
          </a:p>
        </p:txBody>
      </p:sp>
      <p:sp>
        <p:nvSpPr>
          <p:cNvPr id="102417" name="Rectangle 17"/>
          <p:cNvSpPr>
            <a:spLocks noChangeArrowheads="1"/>
          </p:cNvSpPr>
          <p:nvPr/>
        </p:nvSpPr>
        <p:spPr bwMode="auto">
          <a:xfrm>
            <a:off x="2895600" y="5105400"/>
            <a:ext cx="3048000" cy="6762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2418" name="AutoShape 20"/>
          <p:cNvSpPr>
            <a:spLocks noChangeArrowheads="1"/>
          </p:cNvSpPr>
          <p:nvPr/>
        </p:nvSpPr>
        <p:spPr bwMode="auto">
          <a:xfrm>
            <a:off x="1600200" y="2514600"/>
            <a:ext cx="2209800" cy="7620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2419" name="Text Box 21"/>
          <p:cNvSpPr txBox="1">
            <a:spLocks noChangeArrowheads="1"/>
          </p:cNvSpPr>
          <p:nvPr/>
        </p:nvSpPr>
        <p:spPr bwMode="auto">
          <a:xfrm>
            <a:off x="1981200" y="2590800"/>
            <a:ext cx="13350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live_in</a:t>
            </a:r>
          </a:p>
        </p:txBody>
      </p:sp>
      <p:sp>
        <p:nvSpPr>
          <p:cNvPr id="102420" name="Line 22"/>
          <p:cNvSpPr>
            <a:spLocks noChangeShapeType="1"/>
          </p:cNvSpPr>
          <p:nvPr/>
        </p:nvSpPr>
        <p:spPr bwMode="auto">
          <a:xfrm>
            <a:off x="304800" y="3657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21" name="Rectangle 23"/>
          <p:cNvSpPr>
            <a:spLocks noChangeArrowheads="1"/>
          </p:cNvSpPr>
          <p:nvPr/>
        </p:nvSpPr>
        <p:spPr bwMode="auto">
          <a:xfrm>
            <a:off x="4191000" y="4191000"/>
            <a:ext cx="1606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Hobbies</a:t>
            </a:r>
          </a:p>
        </p:txBody>
      </p:sp>
      <p:sp>
        <p:nvSpPr>
          <p:cNvPr id="102422" name="Rectangle 24"/>
          <p:cNvSpPr>
            <a:spLocks noChangeArrowheads="1"/>
          </p:cNvSpPr>
          <p:nvPr/>
        </p:nvSpPr>
        <p:spPr bwMode="auto">
          <a:xfrm>
            <a:off x="685800" y="6096000"/>
            <a:ext cx="1425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Budget</a:t>
            </a:r>
          </a:p>
        </p:txBody>
      </p:sp>
      <p:sp>
        <p:nvSpPr>
          <p:cNvPr id="102423" name="Rectangle 25"/>
          <p:cNvSpPr>
            <a:spLocks noChangeArrowheads="1"/>
          </p:cNvSpPr>
          <p:nvPr/>
        </p:nvSpPr>
        <p:spPr bwMode="auto">
          <a:xfrm>
            <a:off x="2514600" y="6096000"/>
            <a:ext cx="3708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years_of_experience</a:t>
            </a:r>
          </a:p>
        </p:txBody>
      </p:sp>
      <p:sp>
        <p:nvSpPr>
          <p:cNvPr id="102424" name="Rectangle 26"/>
          <p:cNvSpPr>
            <a:spLocks noChangeArrowheads="1"/>
          </p:cNvSpPr>
          <p:nvPr/>
        </p:nvSpPr>
        <p:spPr bwMode="auto">
          <a:xfrm>
            <a:off x="6858000" y="2286000"/>
            <a:ext cx="1905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Projects</a:t>
            </a:r>
          </a:p>
        </p:txBody>
      </p:sp>
      <p:sp>
        <p:nvSpPr>
          <p:cNvPr id="102425" name="Rectangle 27"/>
          <p:cNvSpPr>
            <a:spLocks noChangeArrowheads="1"/>
          </p:cNvSpPr>
          <p:nvPr/>
        </p:nvSpPr>
        <p:spPr bwMode="auto">
          <a:xfrm>
            <a:off x="6781800" y="2286000"/>
            <a:ext cx="1905000" cy="6762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2426" name="AutoShape 28"/>
          <p:cNvSpPr>
            <a:spLocks noChangeArrowheads="1"/>
          </p:cNvSpPr>
          <p:nvPr/>
        </p:nvSpPr>
        <p:spPr bwMode="auto">
          <a:xfrm>
            <a:off x="3962400" y="2895600"/>
            <a:ext cx="2590800" cy="7620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2427" name="Text Box 29"/>
          <p:cNvSpPr txBox="1">
            <a:spLocks noChangeArrowheads="1"/>
          </p:cNvSpPr>
          <p:nvPr/>
        </p:nvSpPr>
        <p:spPr bwMode="auto">
          <a:xfrm>
            <a:off x="4343400" y="2971800"/>
            <a:ext cx="17192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work_on</a:t>
            </a:r>
          </a:p>
        </p:txBody>
      </p:sp>
      <p:sp>
        <p:nvSpPr>
          <p:cNvPr id="102428" name="AutoShape 30"/>
          <p:cNvSpPr>
            <a:spLocks noChangeArrowheads="1"/>
          </p:cNvSpPr>
          <p:nvPr/>
        </p:nvSpPr>
        <p:spPr bwMode="auto">
          <a:xfrm>
            <a:off x="7086600" y="3733800"/>
            <a:ext cx="1524000" cy="7620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2429" name="Text Box 31"/>
          <p:cNvSpPr txBox="1">
            <a:spLocks noChangeArrowheads="1"/>
          </p:cNvSpPr>
          <p:nvPr/>
        </p:nvSpPr>
        <p:spPr bwMode="auto">
          <a:xfrm>
            <a:off x="7467600" y="3810000"/>
            <a:ext cx="7493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use</a:t>
            </a:r>
          </a:p>
        </p:txBody>
      </p:sp>
      <p:sp>
        <p:nvSpPr>
          <p:cNvPr id="102430" name="Rectangle 32"/>
          <p:cNvSpPr>
            <a:spLocks noChangeArrowheads="1"/>
          </p:cNvSpPr>
          <p:nvPr/>
        </p:nvSpPr>
        <p:spPr bwMode="auto">
          <a:xfrm>
            <a:off x="6553200" y="5105400"/>
            <a:ext cx="2362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Languages</a:t>
            </a:r>
          </a:p>
        </p:txBody>
      </p:sp>
      <p:sp>
        <p:nvSpPr>
          <p:cNvPr id="102431" name="Rectangle 33"/>
          <p:cNvSpPr>
            <a:spLocks noChangeArrowheads="1"/>
          </p:cNvSpPr>
          <p:nvPr/>
        </p:nvSpPr>
        <p:spPr bwMode="auto">
          <a:xfrm>
            <a:off x="6553200" y="5105400"/>
            <a:ext cx="2286000" cy="6762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2432" name="Rectangle 34"/>
          <p:cNvSpPr>
            <a:spLocks noChangeArrowheads="1"/>
          </p:cNvSpPr>
          <p:nvPr/>
        </p:nvSpPr>
        <p:spPr bwMode="auto">
          <a:xfrm>
            <a:off x="6096000" y="1295400"/>
            <a:ext cx="11541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Proj#</a:t>
            </a:r>
          </a:p>
        </p:txBody>
      </p:sp>
      <p:sp>
        <p:nvSpPr>
          <p:cNvPr id="102433" name="Rectangle 35"/>
          <p:cNvSpPr>
            <a:spLocks noChangeArrowheads="1"/>
          </p:cNvSpPr>
          <p:nvPr/>
        </p:nvSpPr>
        <p:spPr bwMode="auto">
          <a:xfrm>
            <a:off x="7620000" y="1295400"/>
            <a:ext cx="1200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102434" name="Line 36"/>
          <p:cNvSpPr>
            <a:spLocks noChangeShapeType="1"/>
          </p:cNvSpPr>
          <p:nvPr/>
        </p:nvSpPr>
        <p:spPr bwMode="auto">
          <a:xfrm>
            <a:off x="7848600" y="4495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35" name="Line 37"/>
          <p:cNvSpPr>
            <a:spLocks noChangeShapeType="1"/>
          </p:cNvSpPr>
          <p:nvPr/>
        </p:nvSpPr>
        <p:spPr bwMode="auto">
          <a:xfrm flipV="1">
            <a:off x="784860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36" name="Line 38"/>
          <p:cNvSpPr>
            <a:spLocks noChangeShapeType="1"/>
          </p:cNvSpPr>
          <p:nvPr/>
        </p:nvSpPr>
        <p:spPr bwMode="auto">
          <a:xfrm flipV="1">
            <a:off x="5715000" y="4114800"/>
            <a:ext cx="1371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37" name="Line 39"/>
          <p:cNvSpPr>
            <a:spLocks noChangeShapeType="1"/>
          </p:cNvSpPr>
          <p:nvPr/>
        </p:nvSpPr>
        <p:spPr bwMode="auto">
          <a:xfrm>
            <a:off x="2667000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38" name="Line 40"/>
          <p:cNvSpPr>
            <a:spLocks noChangeShapeType="1"/>
          </p:cNvSpPr>
          <p:nvPr/>
        </p:nvSpPr>
        <p:spPr bwMode="auto">
          <a:xfrm flipH="1" flipV="1">
            <a:off x="2667000" y="2133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39" name="Line 41"/>
          <p:cNvSpPr>
            <a:spLocks noChangeShapeType="1"/>
          </p:cNvSpPr>
          <p:nvPr/>
        </p:nvSpPr>
        <p:spPr bwMode="auto">
          <a:xfrm flipV="1">
            <a:off x="5791200" y="2667000"/>
            <a:ext cx="990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40" name="Line 42"/>
          <p:cNvSpPr>
            <a:spLocks noChangeShapeType="1"/>
          </p:cNvSpPr>
          <p:nvPr/>
        </p:nvSpPr>
        <p:spPr bwMode="auto">
          <a:xfrm flipV="1">
            <a:off x="3810000" y="3505200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41" name="Line 43"/>
          <p:cNvSpPr>
            <a:spLocks noChangeShapeType="1"/>
          </p:cNvSpPr>
          <p:nvPr/>
        </p:nvSpPr>
        <p:spPr bwMode="auto">
          <a:xfrm>
            <a:off x="6248400" y="1905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42" name="Line 44"/>
          <p:cNvSpPr>
            <a:spLocks noChangeShapeType="1"/>
          </p:cNvSpPr>
          <p:nvPr/>
        </p:nvSpPr>
        <p:spPr bwMode="auto">
          <a:xfrm flipV="1">
            <a:off x="4343400" y="57912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43" name="Line 45"/>
          <p:cNvSpPr>
            <a:spLocks noChangeShapeType="1"/>
          </p:cNvSpPr>
          <p:nvPr/>
        </p:nvSpPr>
        <p:spPr bwMode="auto">
          <a:xfrm flipV="1">
            <a:off x="1371600" y="57912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44" name="Line 46"/>
          <p:cNvSpPr>
            <a:spLocks noChangeShapeType="1"/>
          </p:cNvSpPr>
          <p:nvPr/>
        </p:nvSpPr>
        <p:spPr bwMode="auto">
          <a:xfrm>
            <a:off x="7467600" y="5791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45" name="Line 47"/>
          <p:cNvSpPr>
            <a:spLocks noChangeShapeType="1"/>
          </p:cNvSpPr>
          <p:nvPr/>
        </p:nvSpPr>
        <p:spPr bwMode="auto">
          <a:xfrm>
            <a:off x="8153400" y="1905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46" name="Line 48"/>
          <p:cNvSpPr>
            <a:spLocks noChangeShapeType="1"/>
          </p:cNvSpPr>
          <p:nvPr/>
        </p:nvSpPr>
        <p:spPr bwMode="auto">
          <a:xfrm flipH="1" flipV="1">
            <a:off x="6629400" y="1905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47" name="Rectangle 49"/>
          <p:cNvSpPr>
            <a:spLocks noChangeArrowheads="1"/>
          </p:cNvSpPr>
          <p:nvPr/>
        </p:nvSpPr>
        <p:spPr bwMode="auto">
          <a:xfrm>
            <a:off x="6934200" y="6096000"/>
            <a:ext cx="1606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L_name</a:t>
            </a:r>
          </a:p>
        </p:txBody>
      </p:sp>
      <p:sp>
        <p:nvSpPr>
          <p:cNvPr id="102448" name="Rectangle 50"/>
          <p:cNvSpPr>
            <a:spLocks noChangeArrowheads="1"/>
          </p:cNvSpPr>
          <p:nvPr/>
        </p:nvSpPr>
        <p:spPr bwMode="auto">
          <a:xfrm>
            <a:off x="5943600" y="3581400"/>
            <a:ext cx="12684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Hours</a:t>
            </a:r>
          </a:p>
        </p:txBody>
      </p:sp>
      <p:sp>
        <p:nvSpPr>
          <p:cNvPr id="102449" name="Line 51"/>
          <p:cNvSpPr>
            <a:spLocks noChangeShapeType="1"/>
          </p:cNvSpPr>
          <p:nvPr/>
        </p:nvSpPr>
        <p:spPr bwMode="auto">
          <a:xfrm>
            <a:off x="5562600" y="35814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50" name="Oval 52"/>
          <p:cNvSpPr>
            <a:spLocks noChangeArrowheads="1"/>
          </p:cNvSpPr>
          <p:nvPr/>
        </p:nvSpPr>
        <p:spPr bwMode="auto">
          <a:xfrm>
            <a:off x="4114800" y="4267200"/>
            <a:ext cx="1752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2451" name="Oval 53"/>
          <p:cNvSpPr>
            <a:spLocks noChangeArrowheads="1"/>
          </p:cNvSpPr>
          <p:nvPr/>
        </p:nvSpPr>
        <p:spPr bwMode="auto">
          <a:xfrm>
            <a:off x="4038600" y="4191000"/>
            <a:ext cx="19050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2452" name="Line 54"/>
          <p:cNvSpPr>
            <a:spLocks noChangeShapeType="1"/>
          </p:cNvSpPr>
          <p:nvPr/>
        </p:nvSpPr>
        <p:spPr bwMode="auto">
          <a:xfrm>
            <a:off x="3886200" y="4114800"/>
            <a:ext cx="609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53" name="Line 55"/>
          <p:cNvSpPr>
            <a:spLocks noChangeShapeType="1"/>
          </p:cNvSpPr>
          <p:nvPr/>
        </p:nvSpPr>
        <p:spPr bwMode="auto">
          <a:xfrm>
            <a:off x="1295400" y="41148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54" name="Line 56"/>
          <p:cNvSpPr>
            <a:spLocks noChangeShapeType="1"/>
          </p:cNvSpPr>
          <p:nvPr/>
        </p:nvSpPr>
        <p:spPr bwMode="auto">
          <a:xfrm flipV="1">
            <a:off x="1143000" y="4495800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55" name="Line 57"/>
          <p:cNvSpPr>
            <a:spLocks noChangeShapeType="1"/>
          </p:cNvSpPr>
          <p:nvPr/>
        </p:nvSpPr>
        <p:spPr bwMode="auto">
          <a:xfrm>
            <a:off x="1447800" y="3429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56" name="Text Box 58"/>
          <p:cNvSpPr txBox="1">
            <a:spLocks noChangeArrowheads="1"/>
          </p:cNvSpPr>
          <p:nvPr/>
        </p:nvSpPr>
        <p:spPr bwMode="auto">
          <a:xfrm>
            <a:off x="2651125" y="2022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02457" name="Text Box 59"/>
          <p:cNvSpPr txBox="1">
            <a:spLocks noChangeArrowheads="1"/>
          </p:cNvSpPr>
          <p:nvPr/>
        </p:nvSpPr>
        <p:spPr bwMode="auto">
          <a:xfrm>
            <a:off x="2651125" y="3267075"/>
            <a:ext cx="4810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102458" name="Text Box 60"/>
          <p:cNvSpPr txBox="1">
            <a:spLocks noChangeArrowheads="1"/>
          </p:cNvSpPr>
          <p:nvPr/>
        </p:nvSpPr>
        <p:spPr bwMode="auto">
          <a:xfrm>
            <a:off x="3733800" y="3276600"/>
            <a:ext cx="382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102459" name="Text Box 61"/>
          <p:cNvSpPr txBox="1">
            <a:spLocks noChangeArrowheads="1"/>
          </p:cNvSpPr>
          <p:nvPr/>
        </p:nvSpPr>
        <p:spPr bwMode="auto">
          <a:xfrm>
            <a:off x="6096000" y="2438400"/>
            <a:ext cx="3413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102460" name="AutoShape 62"/>
          <p:cNvSpPr>
            <a:spLocks noChangeArrowheads="1"/>
          </p:cNvSpPr>
          <p:nvPr/>
        </p:nvSpPr>
        <p:spPr bwMode="auto">
          <a:xfrm rot="-3684537">
            <a:off x="1849437" y="4703763"/>
            <a:ext cx="688975" cy="228600"/>
          </a:xfrm>
          <a:prstGeom prst="rightArrow">
            <a:avLst>
              <a:gd name="adj1" fmla="val 50000"/>
              <a:gd name="adj2" fmla="val 7534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02461" name="AutoShape 63"/>
          <p:cNvSpPr>
            <a:spLocks noChangeArrowheads="1"/>
          </p:cNvSpPr>
          <p:nvPr/>
        </p:nvSpPr>
        <p:spPr bwMode="auto">
          <a:xfrm rot="-6416096">
            <a:off x="2997200" y="4687888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="" xmlns:p14="http://schemas.microsoft.com/office/powerpoint/2010/main" val="293509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685800"/>
          </a:xfrm>
        </p:spPr>
        <p:txBody>
          <a:bodyPr/>
          <a:lstStyle/>
          <a:p>
            <a:r>
              <a:rPr lang="zh-CN" altLang="en-US" sz="3400" dirty="0"/>
              <a:t>复杂</a:t>
            </a:r>
            <a:r>
              <a:rPr lang="en-US" altLang="zh-CN" sz="3400" dirty="0"/>
              <a:t>EER </a:t>
            </a:r>
            <a:r>
              <a:rPr lang="zh-CN" altLang="en-US" sz="3400" dirty="0"/>
              <a:t>图转换</a:t>
            </a:r>
            <a:endParaRPr lang="en-US" altLang="zh-CN" sz="3400" dirty="0" smtClean="0">
              <a:ea typeface="宋体" panose="02010600030101010101" pitchFamily="2" charset="-122"/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153400" cy="5334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ea typeface="宋体" panose="02010600030101010101" pitchFamily="2" charset="-122"/>
              </a:rPr>
              <a:t>Use method 1: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ea typeface="宋体" panose="02010600030101010101" pitchFamily="2" charset="-122"/>
              </a:rPr>
              <a:t>Employees(</a:t>
            </a:r>
            <a:r>
              <a:rPr lang="en-US" altLang="zh-CN" sz="2800" smtClean="0">
                <a:solidFill>
                  <a:schemeClr val="accent1"/>
                </a:solidFill>
                <a:ea typeface="宋体" panose="02010600030101010101" pitchFamily="2" charset="-122"/>
              </a:rPr>
              <a:t>Emp#</a:t>
            </a:r>
            <a:r>
              <a:rPr lang="en-US" altLang="zh-CN" sz="2800" smtClean="0">
                <a:ea typeface="宋体" panose="02010600030101010101" pitchFamily="2" charset="-122"/>
              </a:rPr>
              <a:t>, Name, Age, C_name)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ea typeface="宋体" panose="02010600030101010101" pitchFamily="2" charset="-122"/>
              </a:rPr>
              <a:t>Employee-Hobby(</a:t>
            </a:r>
            <a:r>
              <a:rPr lang="en-US" altLang="zh-CN" sz="2800" smtClean="0">
                <a:solidFill>
                  <a:schemeClr val="accent1"/>
                </a:solidFill>
                <a:ea typeface="宋体" panose="02010600030101010101" pitchFamily="2" charset="-122"/>
              </a:rPr>
              <a:t>Emp#</a:t>
            </a:r>
            <a:r>
              <a:rPr lang="en-US" altLang="zh-CN" sz="2800" smtClean="0">
                <a:ea typeface="宋体" panose="02010600030101010101" pitchFamily="2" charset="-122"/>
              </a:rPr>
              <a:t>, </a:t>
            </a:r>
            <a:r>
              <a:rPr lang="en-US" altLang="zh-CN" sz="2800" smtClean="0">
                <a:solidFill>
                  <a:schemeClr val="accent1"/>
                </a:solidFill>
                <a:ea typeface="宋体" panose="02010600030101010101" pitchFamily="2" charset="-122"/>
              </a:rPr>
              <a:t>Hobby</a:t>
            </a:r>
            <a:r>
              <a:rPr lang="en-US" altLang="zh-CN" sz="2800" smtClean="0"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ea typeface="宋体" panose="02010600030101010101" pitchFamily="2" charset="-122"/>
              </a:rPr>
              <a:t>Managers(</a:t>
            </a:r>
            <a:r>
              <a:rPr lang="en-US" altLang="zh-CN" sz="2800" smtClean="0">
                <a:solidFill>
                  <a:schemeClr val="accent1"/>
                </a:solidFill>
                <a:ea typeface="宋体" panose="02010600030101010101" pitchFamily="2" charset="-122"/>
              </a:rPr>
              <a:t>Emp#</a:t>
            </a:r>
            <a:r>
              <a:rPr lang="en-US" altLang="zh-CN" sz="2800" smtClean="0">
                <a:ea typeface="宋体" panose="02010600030101010101" pitchFamily="2" charset="-122"/>
              </a:rPr>
              <a:t>, Budget)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ea typeface="宋体" panose="02010600030101010101" pitchFamily="2" charset="-122"/>
              </a:rPr>
              <a:t>Programmers(</a:t>
            </a:r>
            <a:r>
              <a:rPr lang="en-US" altLang="zh-CN" sz="2800" smtClean="0">
                <a:solidFill>
                  <a:schemeClr val="accent1"/>
                </a:solidFill>
                <a:ea typeface="宋体" panose="02010600030101010101" pitchFamily="2" charset="-122"/>
              </a:rPr>
              <a:t>Emp#</a:t>
            </a:r>
            <a:r>
              <a:rPr lang="en-US" altLang="zh-CN" sz="2800" smtClean="0">
                <a:ea typeface="宋体" panose="02010600030101010101" pitchFamily="2" charset="-122"/>
              </a:rPr>
              <a:t>, Years_of_experience)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ea typeface="宋体" panose="02010600030101010101" pitchFamily="2" charset="-122"/>
              </a:rPr>
              <a:t>Cities(</a:t>
            </a:r>
            <a:r>
              <a:rPr lang="en-US" altLang="zh-CN" sz="2800" smtClean="0">
                <a:solidFill>
                  <a:schemeClr val="accent1"/>
                </a:solidFill>
                <a:ea typeface="宋体" panose="02010600030101010101" pitchFamily="2" charset="-122"/>
              </a:rPr>
              <a:t>C_name</a:t>
            </a:r>
            <a:r>
              <a:rPr lang="en-US" altLang="zh-CN" sz="2800" smtClean="0">
                <a:ea typeface="宋体" panose="02010600030101010101" pitchFamily="2" charset="-122"/>
              </a:rPr>
              <a:t>, Population)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ea typeface="宋体" panose="02010600030101010101" pitchFamily="2" charset="-122"/>
              </a:rPr>
              <a:t>Projects(</a:t>
            </a:r>
            <a:r>
              <a:rPr lang="en-US" altLang="zh-CN" sz="2800" smtClean="0">
                <a:solidFill>
                  <a:schemeClr val="accent1"/>
                </a:solidFill>
                <a:ea typeface="宋体" panose="02010600030101010101" pitchFamily="2" charset="-122"/>
              </a:rPr>
              <a:t>Proj#</a:t>
            </a:r>
            <a:r>
              <a:rPr lang="en-US" altLang="zh-CN" sz="2800" smtClean="0">
                <a:ea typeface="宋体" panose="02010600030101010101" pitchFamily="2" charset="-122"/>
              </a:rPr>
              <a:t>, Name)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ea typeface="宋体" panose="02010600030101010101" pitchFamily="2" charset="-122"/>
              </a:rPr>
              <a:t>Languages(</a:t>
            </a:r>
            <a:r>
              <a:rPr lang="en-US" altLang="zh-CN" sz="2800" smtClean="0">
                <a:solidFill>
                  <a:schemeClr val="accent1"/>
                </a:solidFill>
                <a:ea typeface="宋体" panose="02010600030101010101" pitchFamily="2" charset="-122"/>
              </a:rPr>
              <a:t>L_name</a:t>
            </a:r>
            <a:r>
              <a:rPr lang="en-US" altLang="zh-CN" sz="2800" smtClean="0"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ea typeface="宋体" panose="02010600030101010101" pitchFamily="2" charset="-122"/>
              </a:rPr>
              <a:t>Work_on(</a:t>
            </a:r>
            <a:r>
              <a:rPr lang="en-US" altLang="zh-CN" sz="2800" smtClean="0">
                <a:solidFill>
                  <a:schemeClr val="accent1"/>
                </a:solidFill>
                <a:ea typeface="宋体" panose="02010600030101010101" pitchFamily="2" charset="-122"/>
              </a:rPr>
              <a:t>Emp#</a:t>
            </a:r>
            <a:r>
              <a:rPr lang="en-US" altLang="zh-CN" sz="2800" smtClean="0">
                <a:ea typeface="宋体" panose="02010600030101010101" pitchFamily="2" charset="-122"/>
              </a:rPr>
              <a:t>, </a:t>
            </a:r>
            <a:r>
              <a:rPr lang="en-US" altLang="zh-CN" sz="2800" smtClean="0">
                <a:solidFill>
                  <a:schemeClr val="accent1"/>
                </a:solidFill>
                <a:ea typeface="宋体" panose="02010600030101010101" pitchFamily="2" charset="-122"/>
              </a:rPr>
              <a:t>Proj#</a:t>
            </a:r>
            <a:r>
              <a:rPr lang="en-US" altLang="zh-CN" sz="2800" smtClean="0">
                <a:ea typeface="宋体" panose="02010600030101010101" pitchFamily="2" charset="-122"/>
              </a:rPr>
              <a:t>, Hours)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smtClean="0">
                <a:ea typeface="宋体" panose="02010600030101010101" pitchFamily="2" charset="-122"/>
              </a:rPr>
              <a:t>Use(</a:t>
            </a:r>
            <a:r>
              <a:rPr lang="en-US" altLang="zh-CN" sz="2800" smtClean="0">
                <a:solidFill>
                  <a:schemeClr val="accent1"/>
                </a:solidFill>
                <a:ea typeface="宋体" panose="02010600030101010101" pitchFamily="2" charset="-122"/>
              </a:rPr>
              <a:t>Emp#</a:t>
            </a:r>
            <a:r>
              <a:rPr lang="en-US" altLang="zh-CN" sz="2800" smtClean="0">
                <a:ea typeface="宋体" panose="02010600030101010101" pitchFamily="2" charset="-122"/>
              </a:rPr>
              <a:t>, </a:t>
            </a:r>
            <a:r>
              <a:rPr lang="en-US" altLang="zh-CN" sz="2800" smtClean="0">
                <a:solidFill>
                  <a:schemeClr val="accent1"/>
                </a:solidFill>
                <a:ea typeface="宋体" panose="02010600030101010101" pitchFamily="2" charset="-122"/>
              </a:rPr>
              <a:t>Proj#</a:t>
            </a:r>
            <a:r>
              <a:rPr lang="en-US" altLang="zh-CN" sz="2800" smtClean="0">
                <a:ea typeface="宋体" panose="02010600030101010101" pitchFamily="2" charset="-122"/>
              </a:rPr>
              <a:t>, </a:t>
            </a:r>
            <a:r>
              <a:rPr lang="en-US" altLang="zh-CN" sz="2800" smtClean="0">
                <a:solidFill>
                  <a:schemeClr val="accent1"/>
                </a:solidFill>
                <a:ea typeface="宋体" panose="02010600030101010101" pitchFamily="2" charset="-122"/>
              </a:rPr>
              <a:t>L_name</a:t>
            </a:r>
            <a:r>
              <a:rPr lang="en-US" altLang="zh-CN" sz="2800" smtClean="0">
                <a:ea typeface="宋体" panose="02010600030101010101" pitchFamily="2" charset="-122"/>
              </a:rPr>
              <a:t>)</a:t>
            </a:r>
            <a:endParaRPr lang="en-US" altLang="zh-CN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9045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685800"/>
          </a:xfrm>
        </p:spPr>
        <p:txBody>
          <a:bodyPr/>
          <a:lstStyle/>
          <a:p>
            <a:r>
              <a:rPr lang="zh-CN" altLang="en-US" sz="3400" dirty="0"/>
              <a:t>复杂</a:t>
            </a:r>
            <a:r>
              <a:rPr lang="en-US" altLang="zh-CN" sz="3400" dirty="0"/>
              <a:t>EER </a:t>
            </a:r>
            <a:r>
              <a:rPr lang="zh-CN" altLang="en-US" sz="3400" dirty="0"/>
              <a:t>图转换</a:t>
            </a:r>
            <a:endParaRPr lang="en-US" altLang="zh-CN" sz="3400" dirty="0" smtClean="0">
              <a:ea typeface="宋体" panose="02010600030101010101" pitchFamily="2" charset="-122"/>
            </a:endParaRP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Use method 2: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Employees(</a:t>
            </a:r>
            <a:r>
              <a:rPr lang="en-US" altLang="zh-CN" dirty="0" err="1" smtClean="0">
                <a:solidFill>
                  <a:schemeClr val="accent1"/>
                </a:solidFill>
                <a:ea typeface="宋体" panose="02010600030101010101" pitchFamily="2" charset="-122"/>
              </a:rPr>
              <a:t>Emp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#</a:t>
            </a:r>
            <a:r>
              <a:rPr lang="en-US" altLang="zh-CN" dirty="0" smtClean="0">
                <a:ea typeface="宋体" panose="02010600030101010101" pitchFamily="2" charset="-122"/>
              </a:rPr>
              <a:t>, Name, Age, </a:t>
            </a:r>
            <a:r>
              <a:rPr lang="en-US" altLang="zh-CN" dirty="0" err="1" smtClean="0">
                <a:ea typeface="宋体" panose="02010600030101010101" pitchFamily="2" charset="-122"/>
              </a:rPr>
              <a:t>C_name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Employee-Hobby(</a:t>
            </a:r>
            <a:r>
              <a:rPr lang="en-US" altLang="zh-CN" dirty="0" err="1" smtClean="0">
                <a:solidFill>
                  <a:schemeClr val="accent1"/>
                </a:solidFill>
                <a:ea typeface="宋体" panose="02010600030101010101" pitchFamily="2" charset="-122"/>
              </a:rPr>
              <a:t>Emp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#</a:t>
            </a:r>
            <a:r>
              <a:rPr lang="en-US" altLang="zh-CN" dirty="0" smtClean="0">
                <a:ea typeface="宋体" panose="02010600030101010101" pitchFamily="2" charset="-122"/>
              </a:rPr>
              <a:t>, 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Hobby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Managers(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Manager-</a:t>
            </a:r>
            <a:r>
              <a:rPr lang="en-US" altLang="zh-CN" dirty="0" err="1" smtClean="0">
                <a:solidFill>
                  <a:schemeClr val="accent1"/>
                </a:solidFill>
                <a:ea typeface="宋体" panose="02010600030101010101" pitchFamily="2" charset="-122"/>
              </a:rPr>
              <a:t>Emp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#</a:t>
            </a:r>
            <a:r>
              <a:rPr lang="en-US" altLang="zh-CN" dirty="0" smtClean="0">
                <a:ea typeface="宋体" panose="02010600030101010101" pitchFamily="2" charset="-122"/>
              </a:rPr>
              <a:t>, Name, Age, Budget, </a:t>
            </a:r>
            <a:r>
              <a:rPr lang="en-US" altLang="zh-CN" dirty="0" err="1" smtClean="0">
                <a:ea typeface="宋体" panose="02010600030101010101" pitchFamily="2" charset="-122"/>
              </a:rPr>
              <a:t>C_name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Manager-Hobby(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Manager-</a:t>
            </a:r>
            <a:r>
              <a:rPr lang="en-US" altLang="zh-CN" dirty="0" err="1" smtClean="0">
                <a:solidFill>
                  <a:schemeClr val="accent1"/>
                </a:solidFill>
                <a:ea typeface="宋体" panose="02010600030101010101" pitchFamily="2" charset="-122"/>
              </a:rPr>
              <a:t>Emp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#</a:t>
            </a:r>
            <a:r>
              <a:rPr lang="en-US" altLang="zh-CN" dirty="0" smtClean="0">
                <a:ea typeface="宋体" panose="02010600030101010101" pitchFamily="2" charset="-122"/>
              </a:rPr>
              <a:t>, 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Hobby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Programmers(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Programmer-</a:t>
            </a:r>
            <a:r>
              <a:rPr lang="en-US" altLang="zh-CN" dirty="0" err="1" smtClean="0">
                <a:solidFill>
                  <a:schemeClr val="accent1"/>
                </a:solidFill>
                <a:ea typeface="宋体" panose="02010600030101010101" pitchFamily="2" charset="-122"/>
              </a:rPr>
              <a:t>Emp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#</a:t>
            </a:r>
            <a:r>
              <a:rPr lang="en-US" altLang="zh-CN" dirty="0" smtClean="0">
                <a:ea typeface="宋体" panose="02010600030101010101" pitchFamily="2" charset="-122"/>
              </a:rPr>
              <a:t>, Name, Age, </a:t>
            </a:r>
            <a:r>
              <a:rPr lang="en-US" altLang="zh-CN" dirty="0" err="1" smtClean="0">
                <a:ea typeface="宋体" panose="02010600030101010101" pitchFamily="2" charset="-122"/>
              </a:rPr>
              <a:t>Years_of_experience</a:t>
            </a:r>
            <a:r>
              <a:rPr lang="en-US" altLang="zh-CN" dirty="0" smtClean="0">
                <a:ea typeface="宋体" panose="02010600030101010101" pitchFamily="2" charset="-122"/>
              </a:rPr>
              <a:t>, </a:t>
            </a:r>
            <a:r>
              <a:rPr lang="en-US" altLang="zh-CN" dirty="0" err="1" smtClean="0">
                <a:ea typeface="宋体" panose="02010600030101010101" pitchFamily="2" charset="-122"/>
              </a:rPr>
              <a:t>C_name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Programmer-Hobby(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Programmer-</a:t>
            </a:r>
            <a:r>
              <a:rPr lang="en-US" altLang="zh-CN" dirty="0" err="1" smtClean="0">
                <a:solidFill>
                  <a:schemeClr val="accent1"/>
                </a:solidFill>
                <a:ea typeface="宋体" panose="02010600030101010101" pitchFamily="2" charset="-122"/>
              </a:rPr>
              <a:t>Emp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#</a:t>
            </a:r>
            <a:r>
              <a:rPr lang="en-US" altLang="zh-CN" dirty="0" smtClean="0">
                <a:ea typeface="宋体" panose="02010600030101010101" pitchFamily="2" charset="-122"/>
              </a:rPr>
              <a:t>, 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Hobby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56917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838200"/>
          </a:xfrm>
        </p:spPr>
        <p:txBody>
          <a:bodyPr/>
          <a:lstStyle/>
          <a:p>
            <a:r>
              <a:rPr lang="en-US" altLang="zh-CN" sz="3400" smtClean="0">
                <a:ea typeface="宋体" panose="02010600030101010101" pitchFamily="2" charset="-122"/>
              </a:rPr>
              <a:t>An Example EER Diagram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 smtClean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1981200" y="1447800"/>
            <a:ext cx="1371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Cities</a:t>
            </a: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1905000" y="1447800"/>
            <a:ext cx="1447800" cy="6762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3810000" y="1219200"/>
            <a:ext cx="16287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C_name</a:t>
            </a:r>
          </a:p>
        </p:txBody>
      </p:sp>
      <p:sp>
        <p:nvSpPr>
          <p:cNvPr id="61447" name="Line 7"/>
          <p:cNvSpPr>
            <a:spLocks noChangeShapeType="1"/>
          </p:cNvSpPr>
          <p:nvPr/>
        </p:nvSpPr>
        <p:spPr bwMode="auto">
          <a:xfrm>
            <a:off x="3352800" y="1524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48" name="Rectangle 8"/>
          <p:cNvSpPr>
            <a:spLocks noChangeArrowheads="1"/>
          </p:cNvSpPr>
          <p:nvPr/>
        </p:nvSpPr>
        <p:spPr bwMode="auto">
          <a:xfrm>
            <a:off x="228600" y="3048000"/>
            <a:ext cx="1222375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Emp#</a:t>
            </a:r>
          </a:p>
          <a:p>
            <a:pPr>
              <a:lnSpc>
                <a:spcPct val="120000"/>
              </a:lnSpc>
            </a:pP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Age</a:t>
            </a:r>
          </a:p>
        </p:txBody>
      </p:sp>
      <p:sp>
        <p:nvSpPr>
          <p:cNvPr id="61449" name="Line 9"/>
          <p:cNvSpPr>
            <a:spLocks noChangeShapeType="1"/>
          </p:cNvSpPr>
          <p:nvPr/>
        </p:nvSpPr>
        <p:spPr bwMode="auto">
          <a:xfrm>
            <a:off x="4038600" y="1828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0" name="Rectangle 10"/>
          <p:cNvSpPr>
            <a:spLocks noChangeArrowheads="1"/>
          </p:cNvSpPr>
          <p:nvPr/>
        </p:nvSpPr>
        <p:spPr bwMode="auto">
          <a:xfrm>
            <a:off x="3810000" y="1905000"/>
            <a:ext cx="20780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Population</a:t>
            </a:r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 flipH="1" flipV="1">
            <a:off x="3352800" y="1973263"/>
            <a:ext cx="457200" cy="160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1600200" y="3810000"/>
            <a:ext cx="2362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Employees</a:t>
            </a:r>
          </a:p>
        </p:txBody>
      </p:sp>
      <p:sp>
        <p:nvSpPr>
          <p:cNvPr id="61453" name="Rectangle 13"/>
          <p:cNvSpPr>
            <a:spLocks noChangeArrowheads="1"/>
          </p:cNvSpPr>
          <p:nvPr/>
        </p:nvSpPr>
        <p:spPr bwMode="auto">
          <a:xfrm>
            <a:off x="1524000" y="3810000"/>
            <a:ext cx="2362200" cy="6762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454" name="Rectangle 14"/>
          <p:cNvSpPr>
            <a:spLocks noChangeArrowheads="1"/>
          </p:cNvSpPr>
          <p:nvPr/>
        </p:nvSpPr>
        <p:spPr bwMode="auto">
          <a:xfrm>
            <a:off x="381000" y="5105400"/>
            <a:ext cx="2362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Managers</a:t>
            </a:r>
          </a:p>
        </p:txBody>
      </p:sp>
      <p:sp>
        <p:nvSpPr>
          <p:cNvPr id="61455" name="Rectangle 15"/>
          <p:cNvSpPr>
            <a:spLocks noChangeArrowheads="1"/>
          </p:cNvSpPr>
          <p:nvPr/>
        </p:nvSpPr>
        <p:spPr bwMode="auto">
          <a:xfrm>
            <a:off x="304800" y="5105400"/>
            <a:ext cx="2209800" cy="6762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456" name="Rectangle 16"/>
          <p:cNvSpPr>
            <a:spLocks noChangeArrowheads="1"/>
          </p:cNvSpPr>
          <p:nvPr/>
        </p:nvSpPr>
        <p:spPr bwMode="auto">
          <a:xfrm>
            <a:off x="2971800" y="5105400"/>
            <a:ext cx="2971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Programmers</a:t>
            </a:r>
          </a:p>
        </p:txBody>
      </p:sp>
      <p:sp>
        <p:nvSpPr>
          <p:cNvPr id="61457" name="Rectangle 17"/>
          <p:cNvSpPr>
            <a:spLocks noChangeArrowheads="1"/>
          </p:cNvSpPr>
          <p:nvPr/>
        </p:nvSpPr>
        <p:spPr bwMode="auto">
          <a:xfrm>
            <a:off x="2895600" y="5105400"/>
            <a:ext cx="3048000" cy="6762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458" name="AutoShape 20"/>
          <p:cNvSpPr>
            <a:spLocks noChangeArrowheads="1"/>
          </p:cNvSpPr>
          <p:nvPr/>
        </p:nvSpPr>
        <p:spPr bwMode="auto">
          <a:xfrm>
            <a:off x="1600200" y="2514600"/>
            <a:ext cx="2209800" cy="7620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459" name="Text Box 21"/>
          <p:cNvSpPr txBox="1">
            <a:spLocks noChangeArrowheads="1"/>
          </p:cNvSpPr>
          <p:nvPr/>
        </p:nvSpPr>
        <p:spPr bwMode="auto">
          <a:xfrm>
            <a:off x="1981200" y="2590800"/>
            <a:ext cx="13350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live_in</a:t>
            </a:r>
          </a:p>
        </p:txBody>
      </p:sp>
      <p:sp>
        <p:nvSpPr>
          <p:cNvPr id="61460" name="Line 22"/>
          <p:cNvSpPr>
            <a:spLocks noChangeShapeType="1"/>
          </p:cNvSpPr>
          <p:nvPr/>
        </p:nvSpPr>
        <p:spPr bwMode="auto">
          <a:xfrm>
            <a:off x="304800" y="3657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61" name="Rectangle 23"/>
          <p:cNvSpPr>
            <a:spLocks noChangeArrowheads="1"/>
          </p:cNvSpPr>
          <p:nvPr/>
        </p:nvSpPr>
        <p:spPr bwMode="auto">
          <a:xfrm>
            <a:off x="4191000" y="4191000"/>
            <a:ext cx="1606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Hobbies</a:t>
            </a:r>
          </a:p>
        </p:txBody>
      </p:sp>
      <p:sp>
        <p:nvSpPr>
          <p:cNvPr id="61462" name="Rectangle 24"/>
          <p:cNvSpPr>
            <a:spLocks noChangeArrowheads="1"/>
          </p:cNvSpPr>
          <p:nvPr/>
        </p:nvSpPr>
        <p:spPr bwMode="auto">
          <a:xfrm>
            <a:off x="685800" y="6096000"/>
            <a:ext cx="1425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Budget</a:t>
            </a:r>
          </a:p>
        </p:txBody>
      </p:sp>
      <p:sp>
        <p:nvSpPr>
          <p:cNvPr id="61463" name="Rectangle 25"/>
          <p:cNvSpPr>
            <a:spLocks noChangeArrowheads="1"/>
          </p:cNvSpPr>
          <p:nvPr/>
        </p:nvSpPr>
        <p:spPr bwMode="auto">
          <a:xfrm>
            <a:off x="2514600" y="6096000"/>
            <a:ext cx="3708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years_of_experience</a:t>
            </a:r>
          </a:p>
        </p:txBody>
      </p:sp>
      <p:sp>
        <p:nvSpPr>
          <p:cNvPr id="61464" name="Rectangle 26"/>
          <p:cNvSpPr>
            <a:spLocks noChangeArrowheads="1"/>
          </p:cNvSpPr>
          <p:nvPr/>
        </p:nvSpPr>
        <p:spPr bwMode="auto">
          <a:xfrm>
            <a:off x="6858000" y="2286000"/>
            <a:ext cx="1905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Projects</a:t>
            </a:r>
          </a:p>
        </p:txBody>
      </p:sp>
      <p:sp>
        <p:nvSpPr>
          <p:cNvPr id="61465" name="Rectangle 27"/>
          <p:cNvSpPr>
            <a:spLocks noChangeArrowheads="1"/>
          </p:cNvSpPr>
          <p:nvPr/>
        </p:nvSpPr>
        <p:spPr bwMode="auto">
          <a:xfrm>
            <a:off x="6781800" y="2286000"/>
            <a:ext cx="1905000" cy="6762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466" name="AutoShape 28"/>
          <p:cNvSpPr>
            <a:spLocks noChangeArrowheads="1"/>
          </p:cNvSpPr>
          <p:nvPr/>
        </p:nvSpPr>
        <p:spPr bwMode="auto">
          <a:xfrm>
            <a:off x="3962400" y="2895600"/>
            <a:ext cx="2590800" cy="7620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467" name="Text Box 29"/>
          <p:cNvSpPr txBox="1">
            <a:spLocks noChangeArrowheads="1"/>
          </p:cNvSpPr>
          <p:nvPr/>
        </p:nvSpPr>
        <p:spPr bwMode="auto">
          <a:xfrm>
            <a:off x="4343400" y="2971800"/>
            <a:ext cx="17192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work_on</a:t>
            </a:r>
          </a:p>
        </p:txBody>
      </p:sp>
      <p:sp>
        <p:nvSpPr>
          <p:cNvPr id="61468" name="AutoShape 30"/>
          <p:cNvSpPr>
            <a:spLocks noChangeArrowheads="1"/>
          </p:cNvSpPr>
          <p:nvPr/>
        </p:nvSpPr>
        <p:spPr bwMode="auto">
          <a:xfrm>
            <a:off x="7086600" y="3733800"/>
            <a:ext cx="1524000" cy="7620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469" name="Text Box 31"/>
          <p:cNvSpPr txBox="1">
            <a:spLocks noChangeArrowheads="1"/>
          </p:cNvSpPr>
          <p:nvPr/>
        </p:nvSpPr>
        <p:spPr bwMode="auto">
          <a:xfrm>
            <a:off x="7467600" y="3810000"/>
            <a:ext cx="7493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use</a:t>
            </a:r>
          </a:p>
        </p:txBody>
      </p:sp>
      <p:sp>
        <p:nvSpPr>
          <p:cNvPr id="61470" name="Rectangle 32"/>
          <p:cNvSpPr>
            <a:spLocks noChangeArrowheads="1"/>
          </p:cNvSpPr>
          <p:nvPr/>
        </p:nvSpPr>
        <p:spPr bwMode="auto">
          <a:xfrm>
            <a:off x="6553200" y="5105400"/>
            <a:ext cx="2362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Languages</a:t>
            </a:r>
          </a:p>
        </p:txBody>
      </p:sp>
      <p:sp>
        <p:nvSpPr>
          <p:cNvPr id="61471" name="Rectangle 33"/>
          <p:cNvSpPr>
            <a:spLocks noChangeArrowheads="1"/>
          </p:cNvSpPr>
          <p:nvPr/>
        </p:nvSpPr>
        <p:spPr bwMode="auto">
          <a:xfrm>
            <a:off x="6553200" y="5105400"/>
            <a:ext cx="2286000" cy="67627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472" name="Rectangle 34"/>
          <p:cNvSpPr>
            <a:spLocks noChangeArrowheads="1"/>
          </p:cNvSpPr>
          <p:nvPr/>
        </p:nvSpPr>
        <p:spPr bwMode="auto">
          <a:xfrm>
            <a:off x="6096000" y="1295400"/>
            <a:ext cx="11541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Proj#</a:t>
            </a:r>
          </a:p>
        </p:txBody>
      </p:sp>
      <p:sp>
        <p:nvSpPr>
          <p:cNvPr id="61473" name="Rectangle 35"/>
          <p:cNvSpPr>
            <a:spLocks noChangeArrowheads="1"/>
          </p:cNvSpPr>
          <p:nvPr/>
        </p:nvSpPr>
        <p:spPr bwMode="auto">
          <a:xfrm>
            <a:off x="7620000" y="1295400"/>
            <a:ext cx="1200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61474" name="Line 36"/>
          <p:cNvSpPr>
            <a:spLocks noChangeShapeType="1"/>
          </p:cNvSpPr>
          <p:nvPr/>
        </p:nvSpPr>
        <p:spPr bwMode="auto">
          <a:xfrm>
            <a:off x="7848600" y="4495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5" name="Line 37"/>
          <p:cNvSpPr>
            <a:spLocks noChangeShapeType="1"/>
          </p:cNvSpPr>
          <p:nvPr/>
        </p:nvSpPr>
        <p:spPr bwMode="auto">
          <a:xfrm flipV="1">
            <a:off x="7848600" y="2971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6" name="Line 38"/>
          <p:cNvSpPr>
            <a:spLocks noChangeShapeType="1"/>
          </p:cNvSpPr>
          <p:nvPr/>
        </p:nvSpPr>
        <p:spPr bwMode="auto">
          <a:xfrm flipV="1">
            <a:off x="5715000" y="4114800"/>
            <a:ext cx="1371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7" name="Line 39"/>
          <p:cNvSpPr>
            <a:spLocks noChangeShapeType="1"/>
          </p:cNvSpPr>
          <p:nvPr/>
        </p:nvSpPr>
        <p:spPr bwMode="auto">
          <a:xfrm>
            <a:off x="2667000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8" name="Line 40"/>
          <p:cNvSpPr>
            <a:spLocks noChangeShapeType="1"/>
          </p:cNvSpPr>
          <p:nvPr/>
        </p:nvSpPr>
        <p:spPr bwMode="auto">
          <a:xfrm flipH="1" flipV="1">
            <a:off x="2667000" y="2133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9" name="Line 41"/>
          <p:cNvSpPr>
            <a:spLocks noChangeShapeType="1"/>
          </p:cNvSpPr>
          <p:nvPr/>
        </p:nvSpPr>
        <p:spPr bwMode="auto">
          <a:xfrm flipV="1">
            <a:off x="5791200" y="2667000"/>
            <a:ext cx="990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80" name="Line 42"/>
          <p:cNvSpPr>
            <a:spLocks noChangeShapeType="1"/>
          </p:cNvSpPr>
          <p:nvPr/>
        </p:nvSpPr>
        <p:spPr bwMode="auto">
          <a:xfrm flipV="1">
            <a:off x="3810000" y="3505200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81" name="Line 43"/>
          <p:cNvSpPr>
            <a:spLocks noChangeShapeType="1"/>
          </p:cNvSpPr>
          <p:nvPr/>
        </p:nvSpPr>
        <p:spPr bwMode="auto">
          <a:xfrm>
            <a:off x="6248400" y="1905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82" name="Line 44"/>
          <p:cNvSpPr>
            <a:spLocks noChangeShapeType="1"/>
          </p:cNvSpPr>
          <p:nvPr/>
        </p:nvSpPr>
        <p:spPr bwMode="auto">
          <a:xfrm flipV="1">
            <a:off x="4343400" y="57912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83" name="Line 45"/>
          <p:cNvSpPr>
            <a:spLocks noChangeShapeType="1"/>
          </p:cNvSpPr>
          <p:nvPr/>
        </p:nvSpPr>
        <p:spPr bwMode="auto">
          <a:xfrm flipV="1">
            <a:off x="1371600" y="57912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84" name="Line 46"/>
          <p:cNvSpPr>
            <a:spLocks noChangeShapeType="1"/>
          </p:cNvSpPr>
          <p:nvPr/>
        </p:nvSpPr>
        <p:spPr bwMode="auto">
          <a:xfrm>
            <a:off x="7467600" y="5791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85" name="Line 47"/>
          <p:cNvSpPr>
            <a:spLocks noChangeShapeType="1"/>
          </p:cNvSpPr>
          <p:nvPr/>
        </p:nvSpPr>
        <p:spPr bwMode="auto">
          <a:xfrm>
            <a:off x="8153400" y="1905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86" name="Line 48"/>
          <p:cNvSpPr>
            <a:spLocks noChangeShapeType="1"/>
          </p:cNvSpPr>
          <p:nvPr/>
        </p:nvSpPr>
        <p:spPr bwMode="auto">
          <a:xfrm flipH="1" flipV="1">
            <a:off x="6629400" y="1905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87" name="Rectangle 49"/>
          <p:cNvSpPr>
            <a:spLocks noChangeArrowheads="1"/>
          </p:cNvSpPr>
          <p:nvPr/>
        </p:nvSpPr>
        <p:spPr bwMode="auto">
          <a:xfrm>
            <a:off x="6934200" y="6096000"/>
            <a:ext cx="1606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L_name</a:t>
            </a:r>
          </a:p>
        </p:txBody>
      </p:sp>
      <p:sp>
        <p:nvSpPr>
          <p:cNvPr id="61488" name="Rectangle 50"/>
          <p:cNvSpPr>
            <a:spLocks noChangeArrowheads="1"/>
          </p:cNvSpPr>
          <p:nvPr/>
        </p:nvSpPr>
        <p:spPr bwMode="auto">
          <a:xfrm>
            <a:off x="5943600" y="3581400"/>
            <a:ext cx="12684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Hours</a:t>
            </a:r>
          </a:p>
        </p:txBody>
      </p:sp>
      <p:sp>
        <p:nvSpPr>
          <p:cNvPr id="61489" name="Line 51"/>
          <p:cNvSpPr>
            <a:spLocks noChangeShapeType="1"/>
          </p:cNvSpPr>
          <p:nvPr/>
        </p:nvSpPr>
        <p:spPr bwMode="auto">
          <a:xfrm>
            <a:off x="5562600" y="35814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0" name="Oval 52"/>
          <p:cNvSpPr>
            <a:spLocks noChangeArrowheads="1"/>
          </p:cNvSpPr>
          <p:nvPr/>
        </p:nvSpPr>
        <p:spPr bwMode="auto">
          <a:xfrm>
            <a:off x="4114800" y="4267200"/>
            <a:ext cx="17526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491" name="Oval 53"/>
          <p:cNvSpPr>
            <a:spLocks noChangeArrowheads="1"/>
          </p:cNvSpPr>
          <p:nvPr/>
        </p:nvSpPr>
        <p:spPr bwMode="auto">
          <a:xfrm>
            <a:off x="4038600" y="4191000"/>
            <a:ext cx="19050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492" name="Line 54"/>
          <p:cNvSpPr>
            <a:spLocks noChangeShapeType="1"/>
          </p:cNvSpPr>
          <p:nvPr/>
        </p:nvSpPr>
        <p:spPr bwMode="auto">
          <a:xfrm>
            <a:off x="3886200" y="4114800"/>
            <a:ext cx="609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3" name="Line 55"/>
          <p:cNvSpPr>
            <a:spLocks noChangeShapeType="1"/>
          </p:cNvSpPr>
          <p:nvPr/>
        </p:nvSpPr>
        <p:spPr bwMode="auto">
          <a:xfrm>
            <a:off x="1295400" y="4114800"/>
            <a:ext cx="228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4" name="Line 56"/>
          <p:cNvSpPr>
            <a:spLocks noChangeShapeType="1"/>
          </p:cNvSpPr>
          <p:nvPr/>
        </p:nvSpPr>
        <p:spPr bwMode="auto">
          <a:xfrm flipV="1">
            <a:off x="1143000" y="4495800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5" name="Line 57"/>
          <p:cNvSpPr>
            <a:spLocks noChangeShapeType="1"/>
          </p:cNvSpPr>
          <p:nvPr/>
        </p:nvSpPr>
        <p:spPr bwMode="auto">
          <a:xfrm>
            <a:off x="1447800" y="3429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96" name="Text Box 58"/>
          <p:cNvSpPr txBox="1">
            <a:spLocks noChangeArrowheads="1"/>
          </p:cNvSpPr>
          <p:nvPr/>
        </p:nvSpPr>
        <p:spPr bwMode="auto">
          <a:xfrm>
            <a:off x="2651125" y="20224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1497" name="Text Box 59"/>
          <p:cNvSpPr txBox="1">
            <a:spLocks noChangeArrowheads="1"/>
          </p:cNvSpPr>
          <p:nvPr/>
        </p:nvSpPr>
        <p:spPr bwMode="auto">
          <a:xfrm>
            <a:off x="2651125" y="3267075"/>
            <a:ext cx="4810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61498" name="Text Box 60"/>
          <p:cNvSpPr txBox="1">
            <a:spLocks noChangeArrowheads="1"/>
          </p:cNvSpPr>
          <p:nvPr/>
        </p:nvSpPr>
        <p:spPr bwMode="auto">
          <a:xfrm>
            <a:off x="3733800" y="3276600"/>
            <a:ext cx="382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61499" name="Text Box 61"/>
          <p:cNvSpPr txBox="1">
            <a:spLocks noChangeArrowheads="1"/>
          </p:cNvSpPr>
          <p:nvPr/>
        </p:nvSpPr>
        <p:spPr bwMode="auto">
          <a:xfrm>
            <a:off x="6096000" y="2438400"/>
            <a:ext cx="3413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61500" name="AutoShape 62"/>
          <p:cNvSpPr>
            <a:spLocks noChangeArrowheads="1"/>
          </p:cNvSpPr>
          <p:nvPr/>
        </p:nvSpPr>
        <p:spPr bwMode="auto">
          <a:xfrm rot="-4582092">
            <a:off x="1710531" y="4690269"/>
            <a:ext cx="612775" cy="223838"/>
          </a:xfrm>
          <a:prstGeom prst="rightArrow">
            <a:avLst>
              <a:gd name="adj1" fmla="val 50000"/>
              <a:gd name="adj2" fmla="val 6844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1501" name="AutoShape 63"/>
          <p:cNvSpPr>
            <a:spLocks noChangeArrowheads="1"/>
          </p:cNvSpPr>
          <p:nvPr/>
        </p:nvSpPr>
        <p:spPr bwMode="auto">
          <a:xfrm rot="-6187411">
            <a:off x="3082131" y="4690269"/>
            <a:ext cx="612775" cy="223838"/>
          </a:xfrm>
          <a:prstGeom prst="rightArrow">
            <a:avLst>
              <a:gd name="adj1" fmla="val 50000"/>
              <a:gd name="adj2" fmla="val 6844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="" xmlns:p14="http://schemas.microsoft.com/office/powerpoint/2010/main" val="177010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534400" cy="685800"/>
          </a:xfrm>
        </p:spPr>
        <p:txBody>
          <a:bodyPr/>
          <a:lstStyle/>
          <a:p>
            <a:r>
              <a:rPr lang="zh-CN" altLang="en-US" sz="3400" dirty="0"/>
              <a:t>复杂</a:t>
            </a:r>
            <a:r>
              <a:rPr lang="en-US" altLang="zh-CN" sz="3400" dirty="0"/>
              <a:t>EER </a:t>
            </a:r>
            <a:r>
              <a:rPr lang="zh-CN" altLang="en-US" sz="3400" dirty="0"/>
              <a:t>图转换</a:t>
            </a:r>
            <a:endParaRPr lang="en-US" altLang="zh-CN" sz="3400" dirty="0" smtClean="0">
              <a:ea typeface="宋体" panose="02010600030101010101" pitchFamily="2" charset="-122"/>
            </a:endParaRP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51816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Cities(</a:t>
            </a:r>
            <a:r>
              <a:rPr lang="en-US" altLang="zh-CN" dirty="0" err="1" smtClean="0">
                <a:solidFill>
                  <a:schemeClr val="accent1"/>
                </a:solidFill>
                <a:ea typeface="宋体" panose="02010600030101010101" pitchFamily="2" charset="-122"/>
              </a:rPr>
              <a:t>C_name</a:t>
            </a:r>
            <a:r>
              <a:rPr lang="en-US" altLang="zh-CN" dirty="0" smtClean="0">
                <a:ea typeface="宋体" panose="02010600030101010101" pitchFamily="2" charset="-122"/>
              </a:rPr>
              <a:t>, Population)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Projects(</a:t>
            </a:r>
            <a:r>
              <a:rPr lang="en-US" altLang="zh-CN" dirty="0" err="1" smtClean="0">
                <a:solidFill>
                  <a:schemeClr val="accent1"/>
                </a:solidFill>
                <a:ea typeface="宋体" panose="02010600030101010101" pitchFamily="2" charset="-122"/>
              </a:rPr>
              <a:t>Proj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#</a:t>
            </a:r>
            <a:r>
              <a:rPr lang="en-US" altLang="zh-CN" dirty="0" smtClean="0">
                <a:ea typeface="宋体" panose="02010600030101010101" pitchFamily="2" charset="-122"/>
              </a:rPr>
              <a:t>, Name)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Languages(</a:t>
            </a:r>
            <a:r>
              <a:rPr lang="en-US" altLang="zh-CN" dirty="0" err="1" smtClean="0">
                <a:solidFill>
                  <a:schemeClr val="accent1"/>
                </a:solidFill>
                <a:ea typeface="宋体" panose="02010600030101010101" pitchFamily="2" charset="-122"/>
              </a:rPr>
              <a:t>L_name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err="1" smtClean="0">
                <a:ea typeface="宋体" panose="02010600030101010101" pitchFamily="2" charset="-122"/>
              </a:rPr>
              <a:t>Work_on</a:t>
            </a:r>
            <a:r>
              <a:rPr lang="en-US" altLang="zh-CN" dirty="0" smtClean="0">
                <a:ea typeface="宋体" panose="02010600030101010101" pitchFamily="2" charset="-122"/>
              </a:rPr>
              <a:t>(</a:t>
            </a:r>
            <a:r>
              <a:rPr lang="en-US" altLang="zh-CN" dirty="0" err="1" smtClean="0">
                <a:solidFill>
                  <a:schemeClr val="accent1"/>
                </a:solidFill>
                <a:ea typeface="宋体" panose="02010600030101010101" pitchFamily="2" charset="-122"/>
              </a:rPr>
              <a:t>Emp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#</a:t>
            </a:r>
            <a:r>
              <a:rPr lang="en-US" altLang="zh-CN" dirty="0" smtClean="0">
                <a:ea typeface="宋体" panose="02010600030101010101" pitchFamily="2" charset="-122"/>
              </a:rPr>
              <a:t>, </a:t>
            </a:r>
            <a:r>
              <a:rPr lang="en-US" altLang="zh-CN" dirty="0" err="1" smtClean="0">
                <a:solidFill>
                  <a:schemeClr val="accent1"/>
                </a:solidFill>
                <a:ea typeface="宋体" panose="02010600030101010101" pitchFamily="2" charset="-122"/>
              </a:rPr>
              <a:t>Proj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#</a:t>
            </a:r>
            <a:r>
              <a:rPr lang="en-US" altLang="zh-CN" dirty="0" smtClean="0">
                <a:ea typeface="宋体" panose="02010600030101010101" pitchFamily="2" charset="-122"/>
              </a:rPr>
              <a:t>, Hours)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Manager-</a:t>
            </a:r>
            <a:r>
              <a:rPr lang="en-US" altLang="zh-CN" dirty="0" err="1" smtClean="0">
                <a:ea typeface="宋体" panose="02010600030101010101" pitchFamily="2" charset="-122"/>
              </a:rPr>
              <a:t>Work_on</a:t>
            </a:r>
            <a:r>
              <a:rPr lang="en-US" altLang="zh-CN" dirty="0" smtClean="0">
                <a:ea typeface="宋体" panose="02010600030101010101" pitchFamily="2" charset="-122"/>
              </a:rPr>
              <a:t>(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Manager-</a:t>
            </a:r>
            <a:r>
              <a:rPr lang="en-US" altLang="zh-CN" dirty="0" err="1" smtClean="0">
                <a:solidFill>
                  <a:schemeClr val="accent1"/>
                </a:solidFill>
                <a:ea typeface="宋体" panose="02010600030101010101" pitchFamily="2" charset="-122"/>
              </a:rPr>
              <a:t>Emp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#</a:t>
            </a:r>
            <a:r>
              <a:rPr lang="en-US" altLang="zh-CN" dirty="0" smtClean="0">
                <a:ea typeface="宋体" panose="02010600030101010101" pitchFamily="2" charset="-122"/>
              </a:rPr>
              <a:t>, </a:t>
            </a:r>
            <a:r>
              <a:rPr lang="en-US" altLang="zh-CN" dirty="0" err="1" smtClean="0">
                <a:solidFill>
                  <a:schemeClr val="accent1"/>
                </a:solidFill>
                <a:ea typeface="宋体" panose="02010600030101010101" pitchFamily="2" charset="-122"/>
              </a:rPr>
              <a:t>Proj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#</a:t>
            </a:r>
            <a:r>
              <a:rPr lang="en-US" altLang="zh-CN" dirty="0" smtClean="0">
                <a:ea typeface="宋体" panose="02010600030101010101" pitchFamily="2" charset="-122"/>
              </a:rPr>
              <a:t>, Hours)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Programmer-</a:t>
            </a:r>
            <a:r>
              <a:rPr lang="en-US" altLang="zh-CN" dirty="0" err="1" smtClean="0">
                <a:ea typeface="宋体" panose="02010600030101010101" pitchFamily="2" charset="-122"/>
              </a:rPr>
              <a:t>Work_on</a:t>
            </a:r>
            <a:r>
              <a:rPr lang="en-US" altLang="zh-CN" dirty="0" smtClean="0">
                <a:ea typeface="宋体" panose="02010600030101010101" pitchFamily="2" charset="-122"/>
              </a:rPr>
              <a:t>(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Programmer-</a:t>
            </a:r>
            <a:r>
              <a:rPr lang="en-US" altLang="zh-CN" dirty="0" err="1" smtClean="0">
                <a:solidFill>
                  <a:schemeClr val="accent1"/>
                </a:solidFill>
                <a:ea typeface="宋体" panose="02010600030101010101" pitchFamily="2" charset="-122"/>
              </a:rPr>
              <a:t>Emp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#</a:t>
            </a:r>
            <a:r>
              <a:rPr lang="en-US" altLang="zh-CN" dirty="0" smtClean="0">
                <a:ea typeface="宋体" panose="02010600030101010101" pitchFamily="2" charset="-122"/>
              </a:rPr>
              <a:t>, </a:t>
            </a:r>
            <a:r>
              <a:rPr lang="en-US" altLang="zh-CN" dirty="0" err="1" smtClean="0">
                <a:solidFill>
                  <a:schemeClr val="accent1"/>
                </a:solidFill>
                <a:ea typeface="宋体" panose="02010600030101010101" pitchFamily="2" charset="-122"/>
              </a:rPr>
              <a:t>Proj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#</a:t>
            </a:r>
            <a:r>
              <a:rPr lang="en-US" altLang="zh-CN" dirty="0" smtClean="0">
                <a:ea typeface="宋体" panose="02010600030101010101" pitchFamily="2" charset="-122"/>
              </a:rPr>
              <a:t>, Hours)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Use(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Programmer-</a:t>
            </a:r>
            <a:r>
              <a:rPr lang="en-US" altLang="zh-CN" dirty="0" err="1" smtClean="0">
                <a:solidFill>
                  <a:schemeClr val="accent1"/>
                </a:solidFill>
                <a:ea typeface="宋体" panose="02010600030101010101" pitchFamily="2" charset="-122"/>
              </a:rPr>
              <a:t>Emp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#</a:t>
            </a:r>
            <a:r>
              <a:rPr lang="en-US" altLang="zh-CN" dirty="0" smtClean="0">
                <a:ea typeface="宋体" panose="02010600030101010101" pitchFamily="2" charset="-122"/>
              </a:rPr>
              <a:t>, </a:t>
            </a:r>
            <a:r>
              <a:rPr lang="en-US" altLang="zh-CN" dirty="0" err="1" smtClean="0">
                <a:solidFill>
                  <a:schemeClr val="accent1"/>
                </a:solidFill>
                <a:ea typeface="宋体" panose="02010600030101010101" pitchFamily="2" charset="-122"/>
              </a:rPr>
              <a:t>Proj</a:t>
            </a:r>
            <a:r>
              <a:rPr lang="en-US" altLang="zh-CN" dirty="0" smtClean="0">
                <a:solidFill>
                  <a:schemeClr val="accent1"/>
                </a:solidFill>
                <a:ea typeface="宋体" panose="02010600030101010101" pitchFamily="2" charset="-122"/>
              </a:rPr>
              <a:t>#</a:t>
            </a:r>
            <a:r>
              <a:rPr lang="en-US" altLang="zh-CN" dirty="0" smtClean="0">
                <a:ea typeface="宋体" panose="02010600030101010101" pitchFamily="2" charset="-122"/>
              </a:rPr>
              <a:t>, </a:t>
            </a:r>
            <a:r>
              <a:rPr lang="en-US" altLang="zh-CN" dirty="0" err="1" smtClean="0">
                <a:solidFill>
                  <a:schemeClr val="accent1"/>
                </a:solidFill>
                <a:ea typeface="宋体" panose="02010600030101010101" pitchFamily="2" charset="-122"/>
              </a:rPr>
              <a:t>L_name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42290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dirty="0" smtClean="0"/>
              <a:t>把下列</a:t>
            </a:r>
            <a:r>
              <a:rPr lang="en-US" altLang="zh-CN" sz="3600" dirty="0" smtClean="0"/>
              <a:t>E-R</a:t>
            </a:r>
            <a:r>
              <a:rPr lang="zh-CN" altLang="en-US" sz="3600" dirty="0" smtClean="0"/>
              <a:t>模型转换为关系模型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28" y="1402642"/>
            <a:ext cx="7592485" cy="7716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10905" b="23841"/>
          <a:stretch/>
        </p:blipFill>
        <p:spPr>
          <a:xfrm>
            <a:off x="3861798" y="1900589"/>
            <a:ext cx="5265578" cy="485765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50" y="2174275"/>
            <a:ext cx="3581900" cy="19624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8982"/>
          <a:stretch/>
        </p:blipFill>
        <p:spPr>
          <a:xfrm>
            <a:off x="1" y="4572388"/>
            <a:ext cx="5436524" cy="188621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5808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dirty="0"/>
              <a:t>把下列</a:t>
            </a:r>
            <a:r>
              <a:rPr lang="en-US" altLang="zh-CN" sz="3600" dirty="0"/>
              <a:t>E-R</a:t>
            </a:r>
            <a:r>
              <a:rPr lang="zh-CN" altLang="en-US" sz="3600" dirty="0"/>
              <a:t>模型转换为关系模型</a:t>
            </a:r>
            <a:endParaRPr lang="zh-CN" altLang="en-US" sz="36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995" b="71256"/>
          <a:stretch/>
        </p:blipFill>
        <p:spPr>
          <a:xfrm>
            <a:off x="337859" y="1407460"/>
            <a:ext cx="8002117" cy="70397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9861" r="2754"/>
          <a:stretch/>
        </p:blipFill>
        <p:spPr>
          <a:xfrm>
            <a:off x="4962698" y="2111434"/>
            <a:ext cx="4272742" cy="4655126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65640" y="2258364"/>
            <a:ext cx="5078457" cy="2018980"/>
            <a:chOff x="65640" y="2258364"/>
            <a:chExt cx="5078457" cy="201898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r="9261"/>
            <a:stretch/>
          </p:blipFill>
          <p:spPr>
            <a:xfrm>
              <a:off x="156461" y="2258364"/>
              <a:ext cx="4987636" cy="809738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 t="3089"/>
            <a:stretch/>
          </p:blipFill>
          <p:spPr>
            <a:xfrm>
              <a:off x="65640" y="3049483"/>
              <a:ext cx="4077269" cy="12278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37027342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/>
              <a:t>E-R</a:t>
            </a:r>
            <a:r>
              <a:rPr lang="zh-CN" altLang="en-US" sz="3600" dirty="0"/>
              <a:t>图向关系模型的转换</a:t>
            </a:r>
            <a:endParaRPr lang="zh-CN" altLang="en-US" sz="3600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52450" y="1325563"/>
            <a:ext cx="8229600" cy="50958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将</a:t>
            </a:r>
            <a:r>
              <a:rPr lang="en-US" altLang="zh-CN" dirty="0"/>
              <a:t>E-R</a:t>
            </a:r>
            <a:r>
              <a:rPr lang="zh-CN" altLang="en-US" dirty="0"/>
              <a:t>图转换为关系模型：将实体型、实体的属性和实体型之间的联系转化为关系模式</a:t>
            </a:r>
          </a:p>
          <a:p>
            <a:pPr lvl="1"/>
            <a:endParaRPr lang="zh-CN" altLang="en-US" dirty="0" smtClean="0"/>
          </a:p>
        </p:txBody>
      </p:sp>
      <p:pic>
        <p:nvPicPr>
          <p:cNvPr id="4" name="图片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534" b="7870"/>
          <a:stretch/>
        </p:blipFill>
        <p:spPr bwMode="auto">
          <a:xfrm>
            <a:off x="1330037" y="2713788"/>
            <a:ext cx="6616337" cy="3919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42256357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E-R</a:t>
            </a:r>
            <a:r>
              <a:rPr lang="zh-CN" altLang="en-US" dirty="0"/>
              <a:t>图向关系模型的转换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534400" cy="5029200"/>
          </a:xfrm>
        </p:spPr>
        <p:txBody>
          <a:bodyPr/>
          <a:lstStyle/>
          <a:p>
            <a:r>
              <a:rPr lang="zh-CN" altLang="en-US" dirty="0"/>
              <a:t>转型的</a:t>
            </a:r>
            <a:r>
              <a:rPr lang="zh-CN" altLang="en-US" dirty="0">
                <a:solidFill>
                  <a:srgbClr val="FF0000"/>
                </a:solidFill>
              </a:rPr>
              <a:t>基本</a:t>
            </a:r>
            <a:r>
              <a:rPr lang="zh-CN" altLang="en-US" dirty="0" smtClean="0">
                <a:solidFill>
                  <a:srgbClr val="FF0000"/>
                </a:solidFill>
              </a:rPr>
              <a:t>思路：实体型和属性的转换</a:t>
            </a:r>
            <a:endParaRPr lang="en-US" altLang="zh-CN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3200" dirty="0" smtClean="0">
                <a:ea typeface="宋体" panose="02010600030101010101" pitchFamily="2" charset="-122"/>
              </a:rPr>
              <a:t>Entity         ====&gt; Tuple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3200" dirty="0" smtClean="0">
                <a:ea typeface="宋体" panose="02010600030101010101" pitchFamily="2" charset="-122"/>
              </a:rPr>
              <a:t>Entity set   ====&gt; Relation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3200" dirty="0" smtClean="0">
                <a:ea typeface="宋体" panose="02010600030101010101" pitchFamily="2" charset="-122"/>
              </a:rPr>
              <a:t>Attribute    ====&gt; Attribute   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3200" dirty="0" smtClean="0">
                <a:ea typeface="宋体" panose="02010600030101010101" pitchFamily="2" charset="-122"/>
              </a:rPr>
              <a:t>Key             ====&gt; Key </a:t>
            </a:r>
          </a:p>
        </p:txBody>
      </p:sp>
      <p:sp>
        <p:nvSpPr>
          <p:cNvPr id="2" name="矩形 1"/>
          <p:cNvSpPr/>
          <p:nvPr/>
        </p:nvSpPr>
        <p:spPr>
          <a:xfrm>
            <a:off x="5496848" y="2466873"/>
            <a:ext cx="3647152" cy="4603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0000"/>
                </a:solidFill>
              </a:rPr>
              <a:t>一个</a:t>
            </a:r>
            <a:r>
              <a:rPr lang="zh-CN" altLang="en-US" dirty="0" smtClean="0">
                <a:solidFill>
                  <a:srgbClr val="FF0000"/>
                </a:solidFill>
              </a:rPr>
              <a:t>实体集转换</a:t>
            </a:r>
            <a:r>
              <a:rPr lang="zh-CN" altLang="en-US" dirty="0">
                <a:solidFill>
                  <a:srgbClr val="FF0000"/>
                </a:solidFill>
              </a:rPr>
              <a:t>为一个关系模式。</a:t>
            </a:r>
          </a:p>
        </p:txBody>
      </p:sp>
      <p:sp>
        <p:nvSpPr>
          <p:cNvPr id="5" name="矩形 4"/>
          <p:cNvSpPr/>
          <p:nvPr/>
        </p:nvSpPr>
        <p:spPr>
          <a:xfrm>
            <a:off x="5496848" y="1959042"/>
            <a:ext cx="295465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一个</a:t>
            </a:r>
            <a:r>
              <a:rPr lang="zh-CN" altLang="en-US" dirty="0" smtClean="0"/>
              <a:t>实体转换</a:t>
            </a:r>
            <a:r>
              <a:rPr lang="zh-CN" altLang="en-US" dirty="0"/>
              <a:t>为一</a:t>
            </a:r>
            <a:r>
              <a:rPr lang="zh-CN" altLang="en-US" dirty="0" smtClean="0"/>
              <a:t>个元组。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5910950" y="2996610"/>
            <a:ext cx="2031325" cy="4603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属性转换为属性。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10950" y="3472718"/>
            <a:ext cx="1569660" cy="4603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码转换为码。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9" name="图片 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534" b="7870"/>
          <a:stretch/>
        </p:blipFill>
        <p:spPr bwMode="auto">
          <a:xfrm>
            <a:off x="1953491" y="4097006"/>
            <a:ext cx="5132573" cy="3040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2152995" y="3934280"/>
            <a:ext cx="1898073" cy="15687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26727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E-R</a:t>
            </a:r>
            <a:r>
              <a:rPr lang="zh-CN" altLang="en-US" dirty="0"/>
              <a:t>图向关系模型的转换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534400" cy="5029200"/>
          </a:xfrm>
        </p:spPr>
        <p:txBody>
          <a:bodyPr/>
          <a:lstStyle/>
          <a:p>
            <a:r>
              <a:rPr lang="zh-CN" altLang="en-US" dirty="0"/>
              <a:t>转型的</a:t>
            </a:r>
            <a:r>
              <a:rPr lang="zh-CN" altLang="en-US" dirty="0">
                <a:solidFill>
                  <a:srgbClr val="FF0000"/>
                </a:solidFill>
              </a:rPr>
              <a:t>基本</a:t>
            </a:r>
            <a:r>
              <a:rPr lang="zh-CN" altLang="en-US" dirty="0" smtClean="0">
                <a:solidFill>
                  <a:srgbClr val="FF0000"/>
                </a:solidFill>
              </a:rPr>
              <a:t>思路：联系（关系）的转换</a:t>
            </a:r>
            <a:endParaRPr lang="en-US" altLang="zh-CN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3200" dirty="0" smtClean="0">
                <a:ea typeface="宋体" panose="02010600030101010101" pitchFamily="2" charset="-122"/>
              </a:rPr>
              <a:t>Relationship  ====&gt; Tuple or foreign key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3200" dirty="0" smtClean="0">
                <a:ea typeface="宋体" panose="02010600030101010101" pitchFamily="2" charset="-122"/>
              </a:rPr>
              <a:t>                                    value(s)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3200" dirty="0" smtClean="0">
                <a:ea typeface="宋体" panose="02010600030101010101" pitchFamily="2" charset="-122"/>
              </a:rPr>
              <a:t>Relationship set  ====&gt; Relation or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3200" dirty="0" smtClean="0">
                <a:ea typeface="宋体" panose="02010600030101010101" pitchFamily="2" charset="-122"/>
              </a:rPr>
              <a:t>                                          foreign key(s)</a:t>
            </a:r>
          </a:p>
        </p:txBody>
      </p:sp>
      <p:sp>
        <p:nvSpPr>
          <p:cNvPr id="6" name="矩形 5"/>
          <p:cNvSpPr/>
          <p:nvPr/>
        </p:nvSpPr>
        <p:spPr>
          <a:xfrm>
            <a:off x="5518204" y="4120277"/>
            <a:ext cx="344954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rgbClr val="FF0000"/>
                </a:solidFill>
              </a:rPr>
              <a:t>一个关系转换</a:t>
            </a:r>
            <a:r>
              <a:rPr lang="zh-CN" altLang="en-US" dirty="0">
                <a:solidFill>
                  <a:srgbClr val="FF0000"/>
                </a:solidFill>
              </a:rPr>
              <a:t>为一</a:t>
            </a:r>
            <a:r>
              <a:rPr lang="zh-CN" altLang="en-US" dirty="0" smtClean="0">
                <a:solidFill>
                  <a:srgbClr val="FF0000"/>
                </a:solidFill>
              </a:rPr>
              <a:t>个独立关系模式，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 smtClean="0">
                <a:solidFill>
                  <a:srgbClr val="FF0000"/>
                </a:solidFill>
              </a:rPr>
              <a:t>或者与一端的关系合并，引用外键。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00B050"/>
                </a:solidFill>
              </a:rPr>
              <a:t>怎么选择？根据关系的类型和度</a:t>
            </a:r>
            <a:endParaRPr lang="en-US" altLang="zh-CN" dirty="0" smtClean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00B050"/>
                </a:solidFill>
              </a:rPr>
              <a:t>如：</a:t>
            </a:r>
            <a:r>
              <a:rPr lang="en-US" altLang="zh-CN" dirty="0" smtClean="0">
                <a:solidFill>
                  <a:srgbClr val="00B050"/>
                </a:solidFill>
              </a:rPr>
              <a:t>1</a:t>
            </a:r>
            <a:r>
              <a:rPr lang="zh-CN" altLang="en-US" dirty="0" smtClean="0">
                <a:solidFill>
                  <a:srgbClr val="00B050"/>
                </a:solidFill>
              </a:rPr>
              <a:t>：</a:t>
            </a:r>
            <a:r>
              <a:rPr lang="en-US" altLang="zh-CN" dirty="0" smtClean="0">
                <a:solidFill>
                  <a:srgbClr val="00B050"/>
                </a:solidFill>
              </a:rPr>
              <a:t>1</a:t>
            </a:r>
            <a:r>
              <a:rPr lang="zh-CN" altLang="en-US" dirty="0" smtClean="0">
                <a:solidFill>
                  <a:srgbClr val="00B050"/>
                </a:solidFill>
              </a:rPr>
              <a:t>，</a:t>
            </a:r>
            <a:r>
              <a:rPr lang="en-US" altLang="zh-CN" dirty="0" smtClean="0">
                <a:solidFill>
                  <a:srgbClr val="00B050"/>
                </a:solidFill>
              </a:rPr>
              <a:t>1</a:t>
            </a:r>
            <a:r>
              <a:rPr lang="zh-CN" altLang="en-US" dirty="0" smtClean="0">
                <a:solidFill>
                  <a:srgbClr val="00B050"/>
                </a:solidFill>
              </a:rPr>
              <a:t>：</a:t>
            </a:r>
            <a:r>
              <a:rPr lang="en-US" altLang="zh-CN" dirty="0" smtClean="0">
                <a:solidFill>
                  <a:srgbClr val="00B050"/>
                </a:solidFill>
              </a:rPr>
              <a:t>m</a:t>
            </a:r>
            <a:r>
              <a:rPr lang="zh-CN" altLang="en-US" dirty="0" smtClean="0">
                <a:solidFill>
                  <a:srgbClr val="00B050"/>
                </a:solidFill>
              </a:rPr>
              <a:t>，</a:t>
            </a:r>
            <a:r>
              <a:rPr lang="en-US" altLang="zh-CN" dirty="0" smtClean="0">
                <a:solidFill>
                  <a:srgbClr val="00B050"/>
                </a:solidFill>
              </a:rPr>
              <a:t>n:m</a:t>
            </a:r>
            <a:endParaRPr lang="zh-CN" altLang="en-US" dirty="0">
              <a:solidFill>
                <a:srgbClr val="00B050"/>
              </a:solidFill>
            </a:endParaRPr>
          </a:p>
        </p:txBody>
      </p:sp>
      <p:pic>
        <p:nvPicPr>
          <p:cNvPr id="9" name="图片 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3534" b="7870"/>
          <a:stretch/>
        </p:blipFill>
        <p:spPr bwMode="auto">
          <a:xfrm>
            <a:off x="433344" y="3817134"/>
            <a:ext cx="5132573" cy="3040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椭圆 9"/>
          <p:cNvSpPr/>
          <p:nvPr/>
        </p:nvSpPr>
        <p:spPr>
          <a:xfrm>
            <a:off x="839584" y="4164676"/>
            <a:ext cx="1895302" cy="2219498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16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1 to m </a:t>
            </a:r>
            <a:r>
              <a:rPr lang="zh-CN" altLang="en-US" dirty="0" smtClean="0">
                <a:ea typeface="宋体" panose="02010600030101010101" pitchFamily="2" charset="-122"/>
              </a:rPr>
              <a:t>关系转换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257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600" dirty="0" smtClean="0">
                <a:ea typeface="宋体" panose="02010600030101010101" pitchFamily="2" charset="-122"/>
              </a:rPr>
              <a:t>      </a:t>
            </a:r>
            <a:r>
              <a:rPr lang="en-US" altLang="zh-CN" sz="2800" dirty="0" smtClean="0">
                <a:ea typeface="宋体" panose="02010600030101010101" pitchFamily="2" charset="-122"/>
              </a:rPr>
              <a:t>Professors              Advise               Students</a:t>
            </a:r>
            <a:endParaRPr lang="en-US" altLang="zh-CN" sz="2600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600" dirty="0" smtClean="0">
                <a:ea typeface="宋体" panose="02010600030101010101" pitchFamily="2" charset="-122"/>
              </a:rPr>
              <a:t>    p1: 123, Jack, Prof.  p1 advises s1        </a:t>
            </a:r>
            <a:r>
              <a:rPr lang="en-US" altLang="zh-CN" sz="2600" dirty="0" err="1" smtClean="0">
                <a:ea typeface="宋体" panose="02010600030101010101" pitchFamily="2" charset="-122"/>
              </a:rPr>
              <a:t>s1</a:t>
            </a:r>
            <a:r>
              <a:rPr lang="en-US" altLang="zh-CN" sz="2600" dirty="0" smtClean="0">
                <a:ea typeface="宋体" panose="02010600030101010101" pitchFamily="2" charset="-122"/>
              </a:rPr>
              <a:t>: 456, John, 3.4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600" dirty="0" smtClean="0">
                <a:ea typeface="宋体" panose="02010600030101010101" pitchFamily="2" charset="-122"/>
              </a:rPr>
              <a:t>    p2: 234, Ann, Prof.  p1 advises s2        </a:t>
            </a:r>
            <a:r>
              <a:rPr lang="en-US" altLang="zh-CN" sz="2600" dirty="0" err="1" smtClean="0">
                <a:ea typeface="宋体" panose="02010600030101010101" pitchFamily="2" charset="-122"/>
              </a:rPr>
              <a:t>s2</a:t>
            </a:r>
            <a:r>
              <a:rPr lang="en-US" altLang="zh-CN" sz="2600" dirty="0" smtClean="0">
                <a:ea typeface="宋体" panose="02010600030101010101" pitchFamily="2" charset="-122"/>
              </a:rPr>
              <a:t>: 567, Carl, 3.2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600" dirty="0" smtClean="0">
                <a:ea typeface="宋体" panose="02010600030101010101" pitchFamily="2" charset="-122"/>
              </a:rPr>
              <a:t>    p3: 345, Bob, Prof.   p3 advises s3       </a:t>
            </a:r>
            <a:r>
              <a:rPr lang="en-US" altLang="zh-CN" sz="2600" dirty="0" err="1" smtClean="0">
                <a:ea typeface="宋体" panose="02010600030101010101" pitchFamily="2" charset="-122"/>
              </a:rPr>
              <a:t>s3</a:t>
            </a:r>
            <a:r>
              <a:rPr lang="en-US" altLang="zh-CN" sz="2600" dirty="0" smtClean="0">
                <a:ea typeface="宋体" panose="02010600030101010101" pitchFamily="2" charset="-122"/>
              </a:rPr>
              <a:t>: 678, Ken, 3.5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3886200" y="1676400"/>
            <a:ext cx="1403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advise</a:t>
            </a:r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685800" y="1676400"/>
            <a:ext cx="2216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Professors</a:t>
            </a:r>
          </a:p>
        </p:txBody>
      </p:sp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288925" y="2990850"/>
            <a:ext cx="9286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SSN</a:t>
            </a:r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1524000" y="3048000"/>
            <a:ext cx="1200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2971800" y="2971800"/>
            <a:ext cx="11318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Rank</a:t>
            </a:r>
          </a:p>
        </p:txBody>
      </p:sp>
      <p:sp>
        <p:nvSpPr>
          <p:cNvPr id="66569" name="AutoShape 9"/>
          <p:cNvSpPr>
            <a:spLocks noChangeArrowheads="1"/>
          </p:cNvSpPr>
          <p:nvPr/>
        </p:nvSpPr>
        <p:spPr bwMode="auto">
          <a:xfrm>
            <a:off x="3429000" y="1524000"/>
            <a:ext cx="2286000" cy="990600"/>
          </a:xfrm>
          <a:prstGeom prst="diamond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609600" y="1676400"/>
            <a:ext cx="22860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6571" name="Text Box 11"/>
          <p:cNvSpPr txBox="1">
            <a:spLocks noChangeArrowheads="1"/>
          </p:cNvSpPr>
          <p:nvPr/>
        </p:nvSpPr>
        <p:spPr bwMode="auto">
          <a:xfrm>
            <a:off x="3048000" y="1600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6572" name="Text Box 12"/>
          <p:cNvSpPr txBox="1">
            <a:spLocks noChangeArrowheads="1"/>
          </p:cNvSpPr>
          <p:nvPr/>
        </p:nvSpPr>
        <p:spPr bwMode="auto">
          <a:xfrm>
            <a:off x="6019800" y="16002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66573" name="Oval 13"/>
          <p:cNvSpPr>
            <a:spLocks noChangeArrowheads="1"/>
          </p:cNvSpPr>
          <p:nvPr/>
        </p:nvSpPr>
        <p:spPr bwMode="auto">
          <a:xfrm>
            <a:off x="228600" y="2971800"/>
            <a:ext cx="1066800" cy="7620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6574" name="Line 14"/>
          <p:cNvSpPr>
            <a:spLocks noChangeShapeType="1"/>
          </p:cNvSpPr>
          <p:nvPr/>
        </p:nvSpPr>
        <p:spPr bwMode="auto">
          <a:xfrm>
            <a:off x="381000" y="3505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5" name="Oval 15"/>
          <p:cNvSpPr>
            <a:spLocks noChangeArrowheads="1"/>
          </p:cNvSpPr>
          <p:nvPr/>
        </p:nvSpPr>
        <p:spPr bwMode="auto">
          <a:xfrm>
            <a:off x="1447800" y="2971800"/>
            <a:ext cx="12954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6576" name="Oval 16"/>
          <p:cNvSpPr>
            <a:spLocks noChangeArrowheads="1"/>
          </p:cNvSpPr>
          <p:nvPr/>
        </p:nvSpPr>
        <p:spPr bwMode="auto">
          <a:xfrm>
            <a:off x="2895600" y="2971800"/>
            <a:ext cx="12192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6577" name="Line 17"/>
          <p:cNvSpPr>
            <a:spLocks noChangeShapeType="1"/>
          </p:cNvSpPr>
          <p:nvPr/>
        </p:nvSpPr>
        <p:spPr bwMode="auto">
          <a:xfrm flipV="1">
            <a:off x="838200" y="2362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8" name="Line 18"/>
          <p:cNvSpPr>
            <a:spLocks noChangeShapeType="1"/>
          </p:cNvSpPr>
          <p:nvPr/>
        </p:nvSpPr>
        <p:spPr bwMode="auto">
          <a:xfrm flipH="1" flipV="1">
            <a:off x="1600200" y="23622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79" name="Line 19"/>
          <p:cNvSpPr>
            <a:spLocks noChangeShapeType="1"/>
          </p:cNvSpPr>
          <p:nvPr/>
        </p:nvSpPr>
        <p:spPr bwMode="auto">
          <a:xfrm>
            <a:off x="2590800" y="23622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80" name="Rectangle 20"/>
          <p:cNvSpPr>
            <a:spLocks noChangeArrowheads="1"/>
          </p:cNvSpPr>
          <p:nvPr/>
        </p:nvSpPr>
        <p:spPr bwMode="auto">
          <a:xfrm>
            <a:off x="6705600" y="1752600"/>
            <a:ext cx="1885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Students</a:t>
            </a:r>
          </a:p>
        </p:txBody>
      </p:sp>
      <p:sp>
        <p:nvSpPr>
          <p:cNvPr id="66581" name="Text Box 21"/>
          <p:cNvSpPr txBox="1">
            <a:spLocks noChangeArrowheads="1"/>
          </p:cNvSpPr>
          <p:nvPr/>
        </p:nvSpPr>
        <p:spPr bwMode="auto">
          <a:xfrm>
            <a:off x="5241925" y="3067050"/>
            <a:ext cx="9286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SSN</a:t>
            </a:r>
          </a:p>
        </p:txBody>
      </p:sp>
      <p:sp>
        <p:nvSpPr>
          <p:cNvPr id="66582" name="Rectangle 22"/>
          <p:cNvSpPr>
            <a:spLocks noChangeArrowheads="1"/>
          </p:cNvSpPr>
          <p:nvPr/>
        </p:nvSpPr>
        <p:spPr bwMode="auto">
          <a:xfrm>
            <a:off x="6477000" y="3124200"/>
            <a:ext cx="1200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Name</a:t>
            </a:r>
          </a:p>
        </p:txBody>
      </p:sp>
      <p:sp>
        <p:nvSpPr>
          <p:cNvPr id="66583" name="Rectangle 23"/>
          <p:cNvSpPr>
            <a:spLocks noChangeArrowheads="1"/>
          </p:cNvSpPr>
          <p:nvPr/>
        </p:nvSpPr>
        <p:spPr bwMode="auto">
          <a:xfrm>
            <a:off x="7924800" y="3124200"/>
            <a:ext cx="1041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GPA</a:t>
            </a:r>
          </a:p>
        </p:txBody>
      </p:sp>
      <p:sp>
        <p:nvSpPr>
          <p:cNvPr id="66584" name="Rectangle 24"/>
          <p:cNvSpPr>
            <a:spLocks noChangeArrowheads="1"/>
          </p:cNvSpPr>
          <p:nvPr/>
        </p:nvSpPr>
        <p:spPr bwMode="auto">
          <a:xfrm>
            <a:off x="6477000" y="1752600"/>
            <a:ext cx="2133600" cy="685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6585" name="Oval 25"/>
          <p:cNvSpPr>
            <a:spLocks noChangeArrowheads="1"/>
          </p:cNvSpPr>
          <p:nvPr/>
        </p:nvSpPr>
        <p:spPr bwMode="auto">
          <a:xfrm>
            <a:off x="5181600" y="3048000"/>
            <a:ext cx="1066800" cy="7620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6586" name="Line 26"/>
          <p:cNvSpPr>
            <a:spLocks noChangeShapeType="1"/>
          </p:cNvSpPr>
          <p:nvPr/>
        </p:nvSpPr>
        <p:spPr bwMode="auto">
          <a:xfrm>
            <a:off x="5334000" y="3581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87" name="Oval 27"/>
          <p:cNvSpPr>
            <a:spLocks noChangeArrowheads="1"/>
          </p:cNvSpPr>
          <p:nvPr/>
        </p:nvSpPr>
        <p:spPr bwMode="auto">
          <a:xfrm>
            <a:off x="6400800" y="3048000"/>
            <a:ext cx="1295400" cy="6858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6588" name="Oval 28"/>
          <p:cNvSpPr>
            <a:spLocks noChangeArrowheads="1"/>
          </p:cNvSpPr>
          <p:nvPr/>
        </p:nvSpPr>
        <p:spPr bwMode="auto">
          <a:xfrm>
            <a:off x="7848600" y="3124200"/>
            <a:ext cx="1066800" cy="609600"/>
          </a:xfrm>
          <a:prstGeom prst="ellips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66589" name="Line 29"/>
          <p:cNvSpPr>
            <a:spLocks noChangeShapeType="1"/>
          </p:cNvSpPr>
          <p:nvPr/>
        </p:nvSpPr>
        <p:spPr bwMode="auto">
          <a:xfrm flipV="1">
            <a:off x="5791200" y="24384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90" name="Line 30"/>
          <p:cNvSpPr>
            <a:spLocks noChangeShapeType="1"/>
          </p:cNvSpPr>
          <p:nvPr/>
        </p:nvSpPr>
        <p:spPr bwMode="auto">
          <a:xfrm flipV="1">
            <a:off x="7010400" y="24384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91" name="Line 31"/>
          <p:cNvSpPr>
            <a:spLocks noChangeShapeType="1"/>
          </p:cNvSpPr>
          <p:nvPr/>
        </p:nvSpPr>
        <p:spPr bwMode="auto">
          <a:xfrm flipH="1">
            <a:off x="8382000" y="2438400"/>
            <a:ext cx="76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92" name="Line 32"/>
          <p:cNvSpPr>
            <a:spLocks noChangeShapeType="1"/>
          </p:cNvSpPr>
          <p:nvPr/>
        </p:nvSpPr>
        <p:spPr bwMode="auto">
          <a:xfrm>
            <a:off x="2895600" y="2057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93" name="Line 33"/>
          <p:cNvSpPr>
            <a:spLocks noChangeShapeType="1"/>
          </p:cNvSpPr>
          <p:nvPr/>
        </p:nvSpPr>
        <p:spPr bwMode="auto">
          <a:xfrm>
            <a:off x="5715000" y="2057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94" name="Line 34"/>
          <p:cNvSpPr>
            <a:spLocks noChangeShapeType="1"/>
          </p:cNvSpPr>
          <p:nvPr/>
        </p:nvSpPr>
        <p:spPr bwMode="auto">
          <a:xfrm>
            <a:off x="3276600" y="4500322"/>
            <a:ext cx="0" cy="152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95" name="Line 35"/>
          <p:cNvSpPr>
            <a:spLocks noChangeShapeType="1"/>
          </p:cNvSpPr>
          <p:nvPr/>
        </p:nvSpPr>
        <p:spPr bwMode="auto">
          <a:xfrm>
            <a:off x="5466783" y="4500322"/>
            <a:ext cx="0" cy="1524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596" name="Line 36"/>
          <p:cNvSpPr>
            <a:spLocks noChangeShapeType="1"/>
          </p:cNvSpPr>
          <p:nvPr/>
        </p:nvSpPr>
        <p:spPr bwMode="auto">
          <a:xfrm>
            <a:off x="463831" y="4891020"/>
            <a:ext cx="830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081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9916" y="1264631"/>
            <a:ext cx="8713788" cy="4489450"/>
          </a:xfrm>
        </p:spPr>
        <p:txBody>
          <a:bodyPr/>
          <a:lstStyle/>
          <a:p>
            <a:pPr>
              <a:buNone/>
            </a:pPr>
            <a:r>
              <a:rPr lang="zh-CN" altLang="en-US" dirty="0" smtClean="0"/>
              <a:t>转换</a:t>
            </a:r>
            <a:r>
              <a:rPr lang="zh-CN" altLang="en-US" dirty="0"/>
              <a:t>为</a:t>
            </a:r>
            <a:r>
              <a:rPr lang="en-US" altLang="zh-CN" dirty="0"/>
              <a:t>3</a:t>
            </a:r>
            <a:r>
              <a:rPr lang="zh-CN" altLang="en-US" dirty="0" smtClean="0"/>
              <a:t>个关系表格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    Professors          Advise               Students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 smtClean="0">
                <a:ea typeface="宋体" panose="02010600030101010101" pitchFamily="2" charset="-122"/>
              </a:rPr>
              <a:t>SSN Name Rank  PSSN SSSN          SSN  Name GPA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123  Jack  Prof.    123   456             456   John   3.4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234  Ann  Prof.    123   567             567  Carl   3.2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345  Bob  Prof.     345  678             678  Ken   3.5 </a:t>
            </a:r>
          </a:p>
        </p:txBody>
      </p:sp>
      <p:sp>
        <p:nvSpPr>
          <p:cNvPr id="67588" name="Line 4"/>
          <p:cNvSpPr>
            <a:spLocks noChangeShapeType="1"/>
          </p:cNvSpPr>
          <p:nvPr/>
        </p:nvSpPr>
        <p:spPr bwMode="auto">
          <a:xfrm>
            <a:off x="957043" y="2667000"/>
            <a:ext cx="799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89" name="Line 5"/>
          <p:cNvSpPr>
            <a:spLocks noChangeShapeType="1"/>
          </p:cNvSpPr>
          <p:nvPr/>
        </p:nvSpPr>
        <p:spPr bwMode="auto">
          <a:xfrm>
            <a:off x="3708181" y="2082800"/>
            <a:ext cx="0" cy="3276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0" name="Line 6"/>
          <p:cNvSpPr>
            <a:spLocks noChangeShapeType="1"/>
          </p:cNvSpPr>
          <p:nvPr/>
        </p:nvSpPr>
        <p:spPr bwMode="auto">
          <a:xfrm>
            <a:off x="6078145" y="2057400"/>
            <a:ext cx="0" cy="3276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1" name="Line 7"/>
          <p:cNvSpPr>
            <a:spLocks noChangeShapeType="1"/>
          </p:cNvSpPr>
          <p:nvPr/>
        </p:nvSpPr>
        <p:spPr bwMode="auto">
          <a:xfrm>
            <a:off x="957043" y="3276600"/>
            <a:ext cx="795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2" name="Line 8"/>
          <p:cNvSpPr>
            <a:spLocks noChangeShapeType="1"/>
          </p:cNvSpPr>
          <p:nvPr/>
        </p:nvSpPr>
        <p:spPr bwMode="auto">
          <a:xfrm>
            <a:off x="957043" y="5334000"/>
            <a:ext cx="8028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3" name="Line 9"/>
          <p:cNvSpPr>
            <a:spLocks noChangeShapeType="1"/>
          </p:cNvSpPr>
          <p:nvPr/>
        </p:nvSpPr>
        <p:spPr bwMode="auto">
          <a:xfrm>
            <a:off x="957043" y="2057400"/>
            <a:ext cx="8028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72390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ea typeface="宋体" panose="02010600030101010101" pitchFamily="2" charset="-122"/>
              </a:rPr>
              <a:t>1 to m </a:t>
            </a:r>
            <a:r>
              <a:rPr lang="zh-CN" altLang="en-US" dirty="0" smtClean="0">
                <a:ea typeface="宋体" panose="02010600030101010101" pitchFamily="2" charset="-122"/>
              </a:rPr>
              <a:t>关系转换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369885" y="5465672"/>
            <a:ext cx="99004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联系</a:t>
            </a:r>
            <a:r>
              <a:rPr lang="en-US" altLang="zh-CN" sz="2400" dirty="0" smtClean="0">
                <a:solidFill>
                  <a:srgbClr val="FF0000"/>
                </a:solidFill>
              </a:rPr>
              <a:t>Advise </a:t>
            </a:r>
            <a:r>
              <a:rPr lang="zh-CN" altLang="en-US" sz="2400" dirty="0" smtClean="0">
                <a:solidFill>
                  <a:srgbClr val="FF0000"/>
                </a:solidFill>
              </a:rPr>
              <a:t>转换</a:t>
            </a:r>
            <a:r>
              <a:rPr lang="zh-CN" altLang="en-US" sz="2400" dirty="0">
                <a:solidFill>
                  <a:srgbClr val="FF0000"/>
                </a:solidFill>
              </a:rPr>
              <a:t>为一个独立的关系</a:t>
            </a:r>
            <a:r>
              <a:rPr lang="zh-CN" altLang="en-US" sz="2400" dirty="0" smtClean="0">
                <a:solidFill>
                  <a:srgbClr val="FF0000"/>
                </a:solidFill>
              </a:rPr>
              <a:t>模式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lvl="2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400" dirty="0" smtClean="0">
                <a:solidFill>
                  <a:srgbClr val="FF0000"/>
                </a:solidFill>
              </a:rPr>
              <a:t>关系</a:t>
            </a:r>
            <a:r>
              <a:rPr lang="zh-CN" altLang="en-US" sz="2400" dirty="0">
                <a:solidFill>
                  <a:srgbClr val="FF0000"/>
                </a:solidFill>
              </a:rPr>
              <a:t>的属性：与该联系相连的各实体的码以及联系本身的属性</a:t>
            </a:r>
          </a:p>
        </p:txBody>
      </p:sp>
    </p:spTree>
    <p:extLst>
      <p:ext uri="{BB962C8B-B14F-4D97-AF65-F5344CB8AC3E}">
        <p14:creationId xmlns="" xmlns:p14="http://schemas.microsoft.com/office/powerpoint/2010/main" val="364441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2955</TotalTime>
  <Words>2305</Words>
  <Application>Microsoft Office PowerPoint</Application>
  <PresentationFormat>全屏显示(4:3)</PresentationFormat>
  <Paragraphs>621</Paragraphs>
  <Slides>42</Slides>
  <Notes>20</Notes>
  <HiddenSlides>1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3" baseType="lpstr">
      <vt:lpstr>Office 主题</vt:lpstr>
      <vt:lpstr>数据库设计 E-R模型图转成关系</vt:lpstr>
      <vt:lpstr>回顾</vt:lpstr>
      <vt:lpstr>回顾</vt:lpstr>
      <vt:lpstr>An Example EER Diagram</vt:lpstr>
      <vt:lpstr>E-R图向关系模型的转换</vt:lpstr>
      <vt:lpstr>E-R图向关系模型的转换</vt:lpstr>
      <vt:lpstr>E-R图向关系模型的转换</vt:lpstr>
      <vt:lpstr>1 to m 关系转换</vt:lpstr>
      <vt:lpstr>幻灯片 9</vt:lpstr>
      <vt:lpstr>幻灯片 10</vt:lpstr>
      <vt:lpstr>1 to m 关系转换规则</vt:lpstr>
      <vt:lpstr>m to 1关系 与 (1 to m)关系相似</vt:lpstr>
      <vt:lpstr>1 to 1 关系转换</vt:lpstr>
      <vt:lpstr>1 to 1 关系转换</vt:lpstr>
      <vt:lpstr>1 to 1 关系转换</vt:lpstr>
      <vt:lpstr>Case3: 1:1 but one Mandatory other Optional</vt:lpstr>
      <vt:lpstr>幻灯片 17</vt:lpstr>
      <vt:lpstr>二元m to n关系转换</vt:lpstr>
      <vt:lpstr>二元m to n关系转换</vt:lpstr>
      <vt:lpstr>三元关系转换</vt:lpstr>
      <vt:lpstr>关系转换示例</vt:lpstr>
      <vt:lpstr>一元关系如何转换？</vt:lpstr>
      <vt:lpstr>一元关系转换</vt:lpstr>
      <vt:lpstr>一元关系转换</vt:lpstr>
      <vt:lpstr>一元关系转换</vt:lpstr>
      <vt:lpstr>多值属性转换</vt:lpstr>
      <vt:lpstr>多值属性转换</vt:lpstr>
      <vt:lpstr>复合属性转换</vt:lpstr>
      <vt:lpstr>复合属性转换</vt:lpstr>
      <vt:lpstr>弱实体集转换</vt:lpstr>
      <vt:lpstr>IS_A 层次结构转换</vt:lpstr>
      <vt:lpstr>IS_A 层次结构转换</vt:lpstr>
      <vt:lpstr> IS_A 层次结构转换</vt:lpstr>
      <vt:lpstr>IS_A 层次结构转换</vt:lpstr>
      <vt:lpstr>IS_A 层次结构转换</vt:lpstr>
      <vt:lpstr>复杂EER 图转换</vt:lpstr>
      <vt:lpstr>复杂EER 图转换</vt:lpstr>
      <vt:lpstr>复杂EER 图转换</vt:lpstr>
      <vt:lpstr>复杂EER 图转换</vt:lpstr>
      <vt:lpstr>复杂EER 图转换</vt:lpstr>
      <vt:lpstr>把下列E-R模型转换为关系模型</vt:lpstr>
      <vt:lpstr>把下列E-R模型转换为关系模型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apple</cp:lastModifiedBy>
  <cp:revision>841</cp:revision>
  <cp:lastPrinted>2020-11-03T04:09:11Z</cp:lastPrinted>
  <dcterms:created xsi:type="dcterms:W3CDTF">2020-09-13T01:44:02Z</dcterms:created>
  <dcterms:modified xsi:type="dcterms:W3CDTF">2021-11-24T07:28:30Z</dcterms:modified>
</cp:coreProperties>
</file>