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jUbvgv9fr7fDw7WefrQKztOg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566BB5-C2CC-4A38-AE7A-6971D5A13E07}">
  <a:tblStyle styleId="{90566BB5-C2CC-4A38-AE7A-6971D5A13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ac2b34c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fac2b34c7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5C69F5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103384" y="-167508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12542441" y="859120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741048" y="53781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4180105" y="618159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-2904533" y="-494599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-3275713" y="46256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3"/>
                </a:lnTo>
                <a:lnTo>
                  <a:pt x="0" y="3021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4960748" y="77601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16481741" y="265415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4517383" y="3732783"/>
            <a:ext cx="92532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6">
                <a:solidFill>
                  <a:srgbClr val="FFFFFF"/>
                </a:solidFill>
              </a:rPr>
              <a:t>Proyecto: </a:t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5531401" y="6981613"/>
            <a:ext cx="7225199" cy="751152"/>
            <a:chOff x="0" y="-9525"/>
            <a:chExt cx="1356880" cy="141065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356880" cy="131540"/>
            </a:xfrm>
            <a:custGeom>
              <a:rect b="b" l="l" r="r" t="t"/>
              <a:pathLst>
                <a:path extrusionOk="0" h="131540" w="1356880">
                  <a:moveTo>
                    <a:pt x="65770" y="0"/>
                  </a:moveTo>
                  <a:lnTo>
                    <a:pt x="1291110" y="0"/>
                  </a:lnTo>
                  <a:cubicBezTo>
                    <a:pt x="1327434" y="0"/>
                    <a:pt x="1356880" y="29446"/>
                    <a:pt x="1356880" y="65770"/>
                  </a:cubicBezTo>
                  <a:lnTo>
                    <a:pt x="1356880" y="65770"/>
                  </a:lnTo>
                  <a:cubicBezTo>
                    <a:pt x="1356880" y="83213"/>
                    <a:pt x="1349951" y="99942"/>
                    <a:pt x="1337617" y="112276"/>
                  </a:cubicBezTo>
                  <a:cubicBezTo>
                    <a:pt x="1325283" y="124611"/>
                    <a:pt x="1308554" y="131540"/>
                    <a:pt x="1291110" y="131540"/>
                  </a:cubicBezTo>
                  <a:lnTo>
                    <a:pt x="65770" y="131540"/>
                  </a:lnTo>
                  <a:cubicBezTo>
                    <a:pt x="29446" y="131540"/>
                    <a:pt x="0" y="102094"/>
                    <a:pt x="0" y="65770"/>
                  </a:cubicBezTo>
                  <a:lnTo>
                    <a:pt x="0" y="65770"/>
                  </a:lnTo>
                  <a:cubicBezTo>
                    <a:pt x="0" y="29446"/>
                    <a:pt x="29446" y="0"/>
                    <a:pt x="65770" y="0"/>
                  </a:cubicBezTo>
                  <a:close/>
                </a:path>
              </a:pathLst>
            </a:custGeom>
            <a:solidFill>
              <a:srgbClr val="566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9525"/>
              <a:ext cx="1356880" cy="141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76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6521477" y="7235129"/>
            <a:ext cx="5244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400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87">
                <a:solidFill>
                  <a:srgbClr val="E4E5EC"/>
                </a:solidFill>
              </a:rPr>
              <a:t>PRESENTACIÓN CAPSTONE</a:t>
            </a:r>
            <a:endParaRPr sz="2787">
              <a:solidFill>
                <a:srgbClr val="E4E5EC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613950" y="1825372"/>
            <a:ext cx="955143" cy="1002536"/>
          </a:xfrm>
          <a:custGeom>
            <a:rect b="b" l="l" r="r" t="t"/>
            <a:pathLst>
              <a:path extrusionOk="0" h="1002536" w="955143">
                <a:moveTo>
                  <a:pt x="0" y="0"/>
                </a:moveTo>
                <a:lnTo>
                  <a:pt x="955143" y="0"/>
                </a:lnTo>
                <a:lnTo>
                  <a:pt x="955143" y="1002536"/>
                </a:lnTo>
                <a:lnTo>
                  <a:pt x="0" y="1002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 txBox="1"/>
          <p:nvPr/>
        </p:nvSpPr>
        <p:spPr>
          <a:xfrm>
            <a:off x="8719795" y="2047208"/>
            <a:ext cx="195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89">
                <a:solidFill>
                  <a:srgbClr val="FFFFFF"/>
                </a:solidFill>
              </a:rPr>
              <a:t>Equipo 6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5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5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5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5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5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5"/>
          <p:cNvGrpSpPr/>
          <p:nvPr/>
        </p:nvGrpSpPr>
        <p:grpSpPr>
          <a:xfrm>
            <a:off x="1639547" y="3672834"/>
            <a:ext cx="2475371" cy="2475371"/>
            <a:chOff x="0" y="0"/>
            <a:chExt cx="812800" cy="812800"/>
          </a:xfrm>
        </p:grpSpPr>
        <p:sp>
          <p:nvSpPr>
            <p:cNvPr id="110" name="Google Shape;11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78189" y="0"/>
                  </a:moveTo>
                  <a:lnTo>
                    <a:pt x="734610" y="0"/>
                  </a:lnTo>
                  <a:cubicBezTo>
                    <a:pt x="755348" y="0"/>
                    <a:pt x="775235" y="8238"/>
                    <a:pt x="789899" y="22901"/>
                  </a:cubicBezTo>
                  <a:cubicBezTo>
                    <a:pt x="804562" y="37565"/>
                    <a:pt x="812800" y="57452"/>
                    <a:pt x="812800" y="78189"/>
                  </a:cubicBezTo>
                  <a:lnTo>
                    <a:pt x="812800" y="734610"/>
                  </a:lnTo>
                  <a:cubicBezTo>
                    <a:pt x="812800" y="755348"/>
                    <a:pt x="804562" y="775235"/>
                    <a:pt x="789899" y="789899"/>
                  </a:cubicBezTo>
                  <a:cubicBezTo>
                    <a:pt x="775235" y="804562"/>
                    <a:pt x="755348" y="812800"/>
                    <a:pt x="734610" y="812800"/>
                  </a:cubicBezTo>
                  <a:lnTo>
                    <a:pt x="78189" y="812800"/>
                  </a:lnTo>
                  <a:cubicBezTo>
                    <a:pt x="57452" y="812800"/>
                    <a:pt x="37565" y="804562"/>
                    <a:pt x="22901" y="789899"/>
                  </a:cubicBezTo>
                  <a:cubicBezTo>
                    <a:pt x="8238" y="775235"/>
                    <a:pt x="0" y="755348"/>
                    <a:pt x="0" y="734610"/>
                  </a:cubicBezTo>
                  <a:lnTo>
                    <a:pt x="0" y="78189"/>
                  </a:lnTo>
                  <a:cubicBezTo>
                    <a:pt x="0" y="57452"/>
                    <a:pt x="8238" y="37565"/>
                    <a:pt x="22901" y="22901"/>
                  </a:cubicBezTo>
                  <a:cubicBezTo>
                    <a:pt x="37565" y="8238"/>
                    <a:pt x="57452" y="0"/>
                    <a:pt x="78189" y="0"/>
                  </a:cubicBezTo>
                  <a:close/>
                </a:path>
              </a:pathLst>
            </a:custGeom>
            <a:solidFill>
              <a:srgbClr val="566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9527835" y="3675159"/>
            <a:ext cx="2475382" cy="2475382"/>
            <a:chOff x="0" y="0"/>
            <a:chExt cx="812800" cy="812800"/>
          </a:xfrm>
        </p:grpSpPr>
        <p:sp>
          <p:nvSpPr>
            <p:cNvPr id="113" name="Google Shape;11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78189" y="0"/>
                  </a:moveTo>
                  <a:lnTo>
                    <a:pt x="734610" y="0"/>
                  </a:lnTo>
                  <a:cubicBezTo>
                    <a:pt x="755348" y="0"/>
                    <a:pt x="775235" y="8238"/>
                    <a:pt x="789899" y="22901"/>
                  </a:cubicBezTo>
                  <a:cubicBezTo>
                    <a:pt x="804562" y="37565"/>
                    <a:pt x="812800" y="57452"/>
                    <a:pt x="812800" y="78189"/>
                  </a:cubicBezTo>
                  <a:lnTo>
                    <a:pt x="812800" y="734610"/>
                  </a:lnTo>
                  <a:cubicBezTo>
                    <a:pt x="812800" y="755348"/>
                    <a:pt x="804562" y="775235"/>
                    <a:pt x="789899" y="789899"/>
                  </a:cubicBezTo>
                  <a:cubicBezTo>
                    <a:pt x="775235" y="804562"/>
                    <a:pt x="755348" y="812800"/>
                    <a:pt x="734610" y="812800"/>
                  </a:cubicBezTo>
                  <a:lnTo>
                    <a:pt x="78189" y="812800"/>
                  </a:lnTo>
                  <a:cubicBezTo>
                    <a:pt x="57452" y="812800"/>
                    <a:pt x="37565" y="804562"/>
                    <a:pt x="22901" y="789899"/>
                  </a:cubicBezTo>
                  <a:cubicBezTo>
                    <a:pt x="8238" y="775235"/>
                    <a:pt x="0" y="755348"/>
                    <a:pt x="0" y="734610"/>
                  </a:cubicBezTo>
                  <a:lnTo>
                    <a:pt x="0" y="78189"/>
                  </a:lnTo>
                  <a:cubicBezTo>
                    <a:pt x="0" y="57452"/>
                    <a:pt x="8238" y="37565"/>
                    <a:pt x="22901" y="22901"/>
                  </a:cubicBezTo>
                  <a:cubicBezTo>
                    <a:pt x="37565" y="8238"/>
                    <a:pt x="57452" y="0"/>
                    <a:pt x="78189" y="0"/>
                  </a:cubicBezTo>
                  <a:close/>
                </a:path>
              </a:pathLst>
            </a:custGeom>
            <a:solidFill>
              <a:srgbClr val="566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175909" y="6361334"/>
            <a:ext cx="2475382" cy="2475382"/>
            <a:chOff x="0" y="0"/>
            <a:chExt cx="812800" cy="812800"/>
          </a:xfrm>
        </p:grpSpPr>
        <p:sp>
          <p:nvSpPr>
            <p:cNvPr id="116" name="Google Shape;11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59424" y="0"/>
                  </a:moveTo>
                  <a:lnTo>
                    <a:pt x="753376" y="0"/>
                  </a:lnTo>
                  <a:cubicBezTo>
                    <a:pt x="786195" y="0"/>
                    <a:pt x="812800" y="26605"/>
                    <a:pt x="812800" y="59424"/>
                  </a:cubicBezTo>
                  <a:lnTo>
                    <a:pt x="812800" y="753376"/>
                  </a:lnTo>
                  <a:cubicBezTo>
                    <a:pt x="812800" y="786195"/>
                    <a:pt x="786195" y="812800"/>
                    <a:pt x="753376" y="812800"/>
                  </a:cubicBezTo>
                  <a:lnTo>
                    <a:pt x="59424" y="812800"/>
                  </a:lnTo>
                  <a:cubicBezTo>
                    <a:pt x="26605" y="812800"/>
                    <a:pt x="0" y="786195"/>
                    <a:pt x="0" y="753376"/>
                  </a:cubicBezTo>
                  <a:lnTo>
                    <a:pt x="0" y="59424"/>
                  </a:lnTo>
                  <a:cubicBezTo>
                    <a:pt x="0" y="26605"/>
                    <a:pt x="26605" y="0"/>
                    <a:pt x="59424" y="0"/>
                  </a:cubicBezTo>
                  <a:close/>
                </a:path>
              </a:pathLst>
            </a:custGeom>
            <a:solidFill>
              <a:srgbClr val="566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grpSp>
        <p:nvGrpSpPr>
          <p:cNvPr id="119" name="Google Shape;119;p5"/>
          <p:cNvGrpSpPr/>
          <p:nvPr/>
        </p:nvGrpSpPr>
        <p:grpSpPr>
          <a:xfrm>
            <a:off x="4423922" y="5689098"/>
            <a:ext cx="3107455" cy="392227"/>
            <a:chOff x="0" y="-9525"/>
            <a:chExt cx="1092866" cy="137943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1092866" cy="128418"/>
            </a:xfrm>
            <a:custGeom>
              <a:rect b="b" l="l" r="r" t="t"/>
              <a:pathLst>
                <a:path extrusionOk="0" h="128418" w="1092866">
                  <a:moveTo>
                    <a:pt x="44846" y="0"/>
                  </a:moveTo>
                  <a:lnTo>
                    <a:pt x="1048020" y="0"/>
                  </a:lnTo>
                  <a:cubicBezTo>
                    <a:pt x="1059913" y="0"/>
                    <a:pt x="1071320" y="4725"/>
                    <a:pt x="1079731" y="13135"/>
                  </a:cubicBezTo>
                  <a:cubicBezTo>
                    <a:pt x="1088141" y="21545"/>
                    <a:pt x="1092866" y="32952"/>
                    <a:pt x="1092866" y="44846"/>
                  </a:cubicBezTo>
                  <a:lnTo>
                    <a:pt x="1092866" y="83572"/>
                  </a:lnTo>
                  <a:cubicBezTo>
                    <a:pt x="1092866" y="95466"/>
                    <a:pt x="1088141" y="106873"/>
                    <a:pt x="1079731" y="115283"/>
                  </a:cubicBezTo>
                  <a:cubicBezTo>
                    <a:pt x="1071320" y="123693"/>
                    <a:pt x="1059913" y="128418"/>
                    <a:pt x="1048020" y="128418"/>
                  </a:cubicBezTo>
                  <a:lnTo>
                    <a:pt x="44846" y="128418"/>
                  </a:lnTo>
                  <a:cubicBezTo>
                    <a:pt x="32952" y="128418"/>
                    <a:pt x="21545" y="123693"/>
                    <a:pt x="13135" y="115283"/>
                  </a:cubicBezTo>
                  <a:cubicBezTo>
                    <a:pt x="4725" y="106873"/>
                    <a:pt x="0" y="95466"/>
                    <a:pt x="0" y="83572"/>
                  </a:cubicBezTo>
                  <a:lnTo>
                    <a:pt x="0" y="44846"/>
                  </a:lnTo>
                  <a:cubicBezTo>
                    <a:pt x="0" y="32952"/>
                    <a:pt x="4725" y="21545"/>
                    <a:pt x="13135" y="13135"/>
                  </a:cubicBezTo>
                  <a:cubicBezTo>
                    <a:pt x="21545" y="4725"/>
                    <a:pt x="32952" y="0"/>
                    <a:pt x="44846" y="0"/>
                  </a:cubicBezTo>
                  <a:close/>
                </a:path>
              </a:pathLst>
            </a:custGeom>
            <a:solidFill>
              <a:srgbClr val="FFB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-9525"/>
              <a:ext cx="1092866" cy="137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76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12518651" y="5654498"/>
            <a:ext cx="3107455" cy="392227"/>
            <a:chOff x="0" y="-9525"/>
            <a:chExt cx="1092866" cy="137943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1092866" cy="128418"/>
            </a:xfrm>
            <a:custGeom>
              <a:rect b="b" l="l" r="r" t="t"/>
              <a:pathLst>
                <a:path extrusionOk="0" h="128418" w="1092866">
                  <a:moveTo>
                    <a:pt x="44846" y="0"/>
                  </a:moveTo>
                  <a:lnTo>
                    <a:pt x="1048020" y="0"/>
                  </a:lnTo>
                  <a:cubicBezTo>
                    <a:pt x="1059913" y="0"/>
                    <a:pt x="1071320" y="4725"/>
                    <a:pt x="1079731" y="13135"/>
                  </a:cubicBezTo>
                  <a:cubicBezTo>
                    <a:pt x="1088141" y="21545"/>
                    <a:pt x="1092866" y="32952"/>
                    <a:pt x="1092866" y="44846"/>
                  </a:cubicBezTo>
                  <a:lnTo>
                    <a:pt x="1092866" y="83572"/>
                  </a:lnTo>
                  <a:cubicBezTo>
                    <a:pt x="1092866" y="95466"/>
                    <a:pt x="1088141" y="106873"/>
                    <a:pt x="1079731" y="115283"/>
                  </a:cubicBezTo>
                  <a:cubicBezTo>
                    <a:pt x="1071320" y="123693"/>
                    <a:pt x="1059913" y="128418"/>
                    <a:pt x="1048020" y="128418"/>
                  </a:cubicBezTo>
                  <a:lnTo>
                    <a:pt x="44846" y="128418"/>
                  </a:lnTo>
                  <a:cubicBezTo>
                    <a:pt x="32952" y="128418"/>
                    <a:pt x="21545" y="123693"/>
                    <a:pt x="13135" y="115283"/>
                  </a:cubicBezTo>
                  <a:cubicBezTo>
                    <a:pt x="4725" y="106873"/>
                    <a:pt x="0" y="95466"/>
                    <a:pt x="0" y="83572"/>
                  </a:cubicBezTo>
                  <a:lnTo>
                    <a:pt x="0" y="44846"/>
                  </a:lnTo>
                  <a:cubicBezTo>
                    <a:pt x="0" y="32952"/>
                    <a:pt x="4725" y="21545"/>
                    <a:pt x="13135" y="13135"/>
                  </a:cubicBezTo>
                  <a:cubicBezTo>
                    <a:pt x="21545" y="4725"/>
                    <a:pt x="32952" y="0"/>
                    <a:pt x="44846" y="0"/>
                  </a:cubicBezTo>
                  <a:close/>
                </a:path>
              </a:pathLst>
            </a:custGeom>
            <a:solidFill>
              <a:srgbClr val="FFB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-9525"/>
              <a:ext cx="1092866" cy="137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76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9004635" y="8359448"/>
            <a:ext cx="3107455" cy="392227"/>
            <a:chOff x="0" y="-9525"/>
            <a:chExt cx="1092866" cy="137943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1092866" cy="128418"/>
            </a:xfrm>
            <a:custGeom>
              <a:rect b="b" l="l" r="r" t="t"/>
              <a:pathLst>
                <a:path extrusionOk="0" h="128418" w="1092866">
                  <a:moveTo>
                    <a:pt x="44846" y="0"/>
                  </a:moveTo>
                  <a:lnTo>
                    <a:pt x="1048020" y="0"/>
                  </a:lnTo>
                  <a:cubicBezTo>
                    <a:pt x="1059913" y="0"/>
                    <a:pt x="1071320" y="4725"/>
                    <a:pt x="1079731" y="13135"/>
                  </a:cubicBezTo>
                  <a:cubicBezTo>
                    <a:pt x="1088141" y="21545"/>
                    <a:pt x="1092866" y="32952"/>
                    <a:pt x="1092866" y="44846"/>
                  </a:cubicBezTo>
                  <a:lnTo>
                    <a:pt x="1092866" y="83572"/>
                  </a:lnTo>
                  <a:cubicBezTo>
                    <a:pt x="1092866" y="95466"/>
                    <a:pt x="1088141" y="106873"/>
                    <a:pt x="1079731" y="115283"/>
                  </a:cubicBezTo>
                  <a:cubicBezTo>
                    <a:pt x="1071320" y="123693"/>
                    <a:pt x="1059913" y="128418"/>
                    <a:pt x="1048020" y="128418"/>
                  </a:cubicBezTo>
                  <a:lnTo>
                    <a:pt x="44846" y="128418"/>
                  </a:lnTo>
                  <a:cubicBezTo>
                    <a:pt x="32952" y="128418"/>
                    <a:pt x="21545" y="123693"/>
                    <a:pt x="13135" y="115283"/>
                  </a:cubicBezTo>
                  <a:cubicBezTo>
                    <a:pt x="4725" y="106873"/>
                    <a:pt x="0" y="95466"/>
                    <a:pt x="0" y="83572"/>
                  </a:cubicBezTo>
                  <a:lnTo>
                    <a:pt x="0" y="44846"/>
                  </a:lnTo>
                  <a:cubicBezTo>
                    <a:pt x="0" y="32952"/>
                    <a:pt x="4725" y="21545"/>
                    <a:pt x="13135" y="13135"/>
                  </a:cubicBezTo>
                  <a:cubicBezTo>
                    <a:pt x="21545" y="4725"/>
                    <a:pt x="32952" y="0"/>
                    <a:pt x="44846" y="0"/>
                  </a:cubicBezTo>
                  <a:close/>
                </a:path>
              </a:pathLst>
            </a:custGeom>
            <a:solidFill>
              <a:srgbClr val="FFB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-9525"/>
              <a:ext cx="1092866" cy="137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76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5"/>
          <p:cNvSpPr txBox="1"/>
          <p:nvPr/>
        </p:nvSpPr>
        <p:spPr>
          <a:xfrm>
            <a:off x="1639550" y="1428150"/>
            <a:ext cx="7272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INTEGRANTES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639547" y="2255139"/>
            <a:ext cx="6816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FFB02C"/>
                </a:solidFill>
                <a:latin typeface="Ultra"/>
                <a:ea typeface="Ultra"/>
                <a:cs typeface="Ultra"/>
                <a:sym typeface="Ultra"/>
              </a:rPr>
              <a:t>D</a:t>
            </a:r>
            <a:r>
              <a:rPr b="1" i="0" lang="en-US" sz="6399" u="none" cap="none" strike="noStrike">
                <a:solidFill>
                  <a:srgbClr val="FFB02C"/>
                </a:solidFill>
                <a:latin typeface="Ultra"/>
                <a:ea typeface="Ultra"/>
                <a:cs typeface="Ultra"/>
                <a:sym typeface="Ultra"/>
              </a:rPr>
              <a:t>EL EQUIPO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4271450" y="3774263"/>
            <a:ext cx="37938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66">
                <a:solidFill>
                  <a:srgbClr val="15193E"/>
                </a:solidFill>
              </a:rPr>
              <a:t>Julio Ulloa Puma</a:t>
            </a:r>
            <a:endParaRPr sz="5666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2234050" y="3675150"/>
            <a:ext cx="53184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66">
                <a:solidFill>
                  <a:srgbClr val="15193E"/>
                </a:solidFill>
              </a:rPr>
              <a:t>Sergio Carcamo Chiuca</a:t>
            </a:r>
            <a:endParaRPr sz="5666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004617" y="6719950"/>
            <a:ext cx="51990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66">
                <a:solidFill>
                  <a:srgbClr val="15193E"/>
                </a:solidFill>
              </a:rPr>
              <a:t>Ignacio Ramirez Carrasco</a:t>
            </a:r>
            <a:endParaRPr sz="5666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66">
              <a:solidFill>
                <a:srgbClr val="15193E"/>
              </a:solidFill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620805" y="5828494"/>
            <a:ext cx="238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6" u="none" cap="none" strike="noStrike">
                <a:solidFill>
                  <a:srgbClr val="15193E"/>
                </a:solidFill>
                <a:latin typeface="Arial"/>
                <a:ea typeface="Arial"/>
                <a:cs typeface="Arial"/>
                <a:sym typeface="Arial"/>
              </a:rPr>
              <a:t>DIRECTORA GENERAL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2640352" y="5793894"/>
            <a:ext cx="238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6" u="none" cap="none" strike="noStrike">
                <a:solidFill>
                  <a:srgbClr val="15193E"/>
                </a:solidFill>
                <a:latin typeface="Arial"/>
                <a:ea typeface="Arial"/>
                <a:cs typeface="Arial"/>
                <a:sym typeface="Arial"/>
              </a:rPr>
              <a:t>EJECUTIVO DE VENTAS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9201518" y="8492615"/>
            <a:ext cx="2713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6">
                <a:solidFill>
                  <a:srgbClr val="15193E"/>
                </a:solidFill>
              </a:rPr>
              <a:t>Lider de equipo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 flipH="1">
            <a:off x="0" y="0"/>
            <a:ext cx="7668455" cy="10401374"/>
          </a:xfrm>
          <a:custGeom>
            <a:rect b="b" l="l" r="r" t="t"/>
            <a:pathLst>
              <a:path extrusionOk="0" h="10401374" w="7668455">
                <a:moveTo>
                  <a:pt x="7668455" y="0"/>
                </a:moveTo>
                <a:lnTo>
                  <a:pt x="0" y="0"/>
                </a:lnTo>
                <a:lnTo>
                  <a:pt x="0" y="10401374"/>
                </a:lnTo>
                <a:lnTo>
                  <a:pt x="7668455" y="10401374"/>
                </a:lnTo>
                <a:lnTo>
                  <a:pt x="766845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35637" t="0"/>
            </a:stretch>
          </a:blipFill>
          <a:ln>
            <a:noFill/>
          </a:ln>
        </p:spPr>
      </p:sp>
      <p:sp>
        <p:nvSpPr>
          <p:cNvPr id="141" name="Google Shape;141;p6"/>
          <p:cNvSpPr/>
          <p:nvPr/>
        </p:nvSpPr>
        <p:spPr>
          <a:xfrm flipH="1">
            <a:off x="15682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6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6"/>
          <p:cNvSpPr txBox="1"/>
          <p:nvPr/>
        </p:nvSpPr>
        <p:spPr>
          <a:xfrm>
            <a:off x="8762422" y="858974"/>
            <a:ext cx="67029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3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Problema o dolor</a:t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8762422" y="5163426"/>
            <a:ext cx="67029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3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Propuesta de solución</a:t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9286150" y="2760625"/>
            <a:ext cx="6702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00">
                <a:solidFill>
                  <a:srgbClr val="15193E"/>
                </a:solidFill>
              </a:rPr>
              <a:t>Debido que aun el día de hoy existe una gran cantidad de adultos mayores que tienen problemas a la hora de usar celulares y comunicarse con sus familiares </a:t>
            </a:r>
            <a:r>
              <a:rPr lang="en-US" sz="2100">
                <a:solidFill>
                  <a:srgbClr val="15193E"/>
                </a:solidFill>
              </a:rPr>
              <a:t>más</a:t>
            </a:r>
            <a:r>
              <a:rPr lang="en-US" sz="2100">
                <a:solidFill>
                  <a:srgbClr val="15193E"/>
                </a:solidFill>
              </a:rPr>
              <a:t> lejanos dejando a estos sin </a:t>
            </a:r>
            <a:r>
              <a:rPr lang="en-US" sz="2100">
                <a:solidFill>
                  <a:srgbClr val="15193E"/>
                </a:solidFill>
              </a:rPr>
              <a:t>información</a:t>
            </a:r>
            <a:r>
              <a:rPr lang="en-US" sz="2100">
                <a:solidFill>
                  <a:srgbClr val="15193E"/>
                </a:solidFill>
              </a:rPr>
              <a:t> de la </a:t>
            </a:r>
            <a:r>
              <a:rPr lang="en-US" sz="2100">
                <a:solidFill>
                  <a:srgbClr val="15193E"/>
                </a:solidFill>
              </a:rPr>
              <a:t>condición</a:t>
            </a:r>
            <a:r>
              <a:rPr lang="en-US" sz="2100">
                <a:solidFill>
                  <a:srgbClr val="15193E"/>
                </a:solidFill>
              </a:rPr>
              <a:t> de vida de sus familiares, y si es que estos </a:t>
            </a:r>
            <a:r>
              <a:rPr lang="en-US" sz="2100">
                <a:solidFill>
                  <a:srgbClr val="15193E"/>
                </a:solidFill>
              </a:rPr>
              <a:t>están </a:t>
            </a:r>
            <a:r>
              <a:rPr lang="en-US" sz="2100">
                <a:solidFill>
                  <a:srgbClr val="15193E"/>
                </a:solidFill>
              </a:rPr>
              <a:t>llevando a cabo sus cuidados propios o no.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9524197" y="7429202"/>
            <a:ext cx="67029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5193E"/>
                </a:solidFill>
              </a:rPr>
              <a:t>El desarrollo de VitaLink </a:t>
            </a:r>
            <a:r>
              <a:rPr lang="en-US" sz="2100">
                <a:solidFill>
                  <a:srgbClr val="15193E"/>
                </a:solidFill>
              </a:rPr>
              <a:t>otorgará</a:t>
            </a:r>
            <a:r>
              <a:rPr lang="en-US" sz="2100">
                <a:solidFill>
                  <a:srgbClr val="15193E"/>
                </a:solidFill>
              </a:rPr>
              <a:t> a todos los familiares que vivan lejos de sus familiares, poder estar atento de la </a:t>
            </a:r>
            <a:r>
              <a:rPr lang="en-US" sz="2100">
                <a:solidFill>
                  <a:srgbClr val="15193E"/>
                </a:solidFill>
              </a:rPr>
              <a:t>condición</a:t>
            </a:r>
            <a:r>
              <a:rPr lang="en-US" sz="2100">
                <a:solidFill>
                  <a:srgbClr val="15193E"/>
                </a:solidFill>
              </a:rPr>
              <a:t> y estado de manera remota </a:t>
            </a:r>
            <a:r>
              <a:rPr lang="en-US" sz="2100">
                <a:solidFill>
                  <a:srgbClr val="15193E"/>
                </a:solidFill>
              </a:rPr>
              <a:t>dándoles</a:t>
            </a:r>
            <a:r>
              <a:rPr lang="en-US" sz="2100">
                <a:solidFill>
                  <a:srgbClr val="15193E"/>
                </a:solidFill>
              </a:rPr>
              <a:t> la oportunidad de poder ayudar con el orden en los tratamientos que necesite el usuario.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15682795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/>
          <p:nvPr/>
        </p:nvSpPr>
        <p:spPr>
          <a:xfrm rot="10800000">
            <a:off x="16559302" y="8234368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6"/>
          <p:cNvSpPr/>
          <p:nvPr/>
        </p:nvSpPr>
        <p:spPr>
          <a:xfrm rot="10800000">
            <a:off x="16772825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1" name="Google Shape;15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7" y="6016825"/>
            <a:ext cx="2517878" cy="251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075" y="5898625"/>
            <a:ext cx="2741756" cy="365567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333375">
              <a:srgbClr val="000000">
                <a:alpha val="50000"/>
              </a:srgbClr>
            </a:outerShdw>
          </a:effectLst>
        </p:spPr>
      </p:pic>
      <p:pic>
        <p:nvPicPr>
          <p:cNvPr id="153" name="Google Shape;153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00" y="1072425"/>
            <a:ext cx="6419850" cy="3276600"/>
          </a:xfrm>
          <a:prstGeom prst="rect">
            <a:avLst/>
          </a:prstGeom>
          <a:noFill/>
          <a:ln>
            <a:noFill/>
          </a:ln>
          <a:effectLst>
            <a:outerShdw blurRad="1028700" rotWithShape="0" algn="bl" dir="900000" dist="5810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10720624" y="0"/>
            <a:ext cx="7668455" cy="10401374"/>
          </a:xfrm>
          <a:custGeom>
            <a:rect b="b" l="l" r="r" t="t"/>
            <a:pathLst>
              <a:path extrusionOk="0" h="10401374" w="7668455">
                <a:moveTo>
                  <a:pt x="0" y="0"/>
                </a:moveTo>
                <a:lnTo>
                  <a:pt x="7668455" y="0"/>
                </a:lnTo>
                <a:lnTo>
                  <a:pt x="7668455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35637" t="0"/>
            </a:stretch>
          </a:blipFill>
          <a:ln>
            <a:noFill/>
          </a:ln>
        </p:spPr>
      </p:sp>
      <p:sp>
        <p:nvSpPr>
          <p:cNvPr id="159" name="Google Shape;159;p3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3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3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3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3"/>
          <p:cNvSpPr/>
          <p:nvPr/>
        </p:nvSpPr>
        <p:spPr>
          <a:xfrm flipH="1" rot="10800000">
            <a:off x="-1214315" y="8234368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3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3"/>
          <p:cNvSpPr txBox="1"/>
          <p:nvPr/>
        </p:nvSpPr>
        <p:spPr>
          <a:xfrm>
            <a:off x="1618477" y="2058450"/>
            <a:ext cx="49734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3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Objetivo General</a:t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278525" y="4161675"/>
            <a:ext cx="73680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5193E"/>
                </a:solidFill>
              </a:rPr>
              <a:t>Desarrollar una aplicación web que proporcione herramientas de asistencia accesibles y efectivas para adultos mayores y sus cuidadores.</a:t>
            </a:r>
            <a:endParaRPr b="1" sz="2300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5193E"/>
                </a:solidFill>
              </a:rPr>
              <a:t>Fomentar la inclusión tecnológica de personas de la tercera edad mediante una interfaz sencilla y funcionalidades adaptadas a sus necesidades.</a:t>
            </a:r>
            <a:endParaRPr b="1" sz="2300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5193E"/>
                </a:solidFill>
              </a:rPr>
              <a:t>Implementar tecnologías de inteligencia artificial para mejorar la interacción y usabilidad de la aplicación por parte de los usuarios finales.</a:t>
            </a:r>
            <a:endParaRPr b="1" sz="2300">
              <a:solidFill>
                <a:srgbClr val="15193E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15193E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5193E"/>
              </a:solidFill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00" y="2567901"/>
            <a:ext cx="7062952" cy="5496625"/>
          </a:xfrm>
          <a:prstGeom prst="rect">
            <a:avLst/>
          </a:prstGeom>
          <a:noFill/>
          <a:ln>
            <a:noFill/>
          </a:ln>
          <a:effectLst>
            <a:outerShdw blurRad="1271588" rotWithShape="0" algn="bl" dir="9000000" dist="466725">
              <a:srgbClr val="000000">
                <a:alpha val="9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93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7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7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p7"/>
          <p:cNvGrpSpPr/>
          <p:nvPr/>
        </p:nvGrpSpPr>
        <p:grpSpPr>
          <a:xfrm>
            <a:off x="1639547" y="4489318"/>
            <a:ext cx="3584619" cy="4281739"/>
            <a:chOff x="0" y="-38100"/>
            <a:chExt cx="1242401" cy="1484018"/>
          </a:xfrm>
        </p:grpSpPr>
        <p:sp>
          <p:nvSpPr>
            <p:cNvPr id="176" name="Google Shape;176;p7"/>
            <p:cNvSpPr/>
            <p:nvPr/>
          </p:nvSpPr>
          <p:spPr>
            <a:xfrm>
              <a:off x="0" y="0"/>
              <a:ext cx="1242401" cy="1445918"/>
            </a:xfrm>
            <a:custGeom>
              <a:rect b="b" l="l" r="r" t="t"/>
              <a:pathLst>
                <a:path extrusionOk="0"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5473201" y="4489318"/>
            <a:ext cx="3584619" cy="4281739"/>
            <a:chOff x="0" y="-38100"/>
            <a:chExt cx="1242401" cy="1484018"/>
          </a:xfrm>
        </p:grpSpPr>
        <p:sp>
          <p:nvSpPr>
            <p:cNvPr id="179" name="Google Shape;179;p7"/>
            <p:cNvSpPr/>
            <p:nvPr/>
          </p:nvSpPr>
          <p:spPr>
            <a:xfrm>
              <a:off x="0" y="0"/>
              <a:ext cx="1242401" cy="1445918"/>
            </a:xfrm>
            <a:custGeom>
              <a:rect b="b" l="l" r="r" t="t"/>
              <a:pathLst>
                <a:path extrusionOk="0"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9307204" y="4489318"/>
            <a:ext cx="3584619" cy="4281739"/>
            <a:chOff x="0" y="-38100"/>
            <a:chExt cx="1242401" cy="1484018"/>
          </a:xfrm>
        </p:grpSpPr>
        <p:sp>
          <p:nvSpPr>
            <p:cNvPr id="182" name="Google Shape;182;p7"/>
            <p:cNvSpPr/>
            <p:nvPr/>
          </p:nvSpPr>
          <p:spPr>
            <a:xfrm>
              <a:off x="0" y="0"/>
              <a:ext cx="1242401" cy="1445918"/>
            </a:xfrm>
            <a:custGeom>
              <a:rect b="b" l="l" r="r" t="t"/>
              <a:pathLst>
                <a:path extrusionOk="0"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13141206" y="4489318"/>
            <a:ext cx="3584619" cy="4281739"/>
            <a:chOff x="0" y="-38100"/>
            <a:chExt cx="1242401" cy="1484018"/>
          </a:xfrm>
        </p:grpSpPr>
        <p:sp>
          <p:nvSpPr>
            <p:cNvPr id="185" name="Google Shape;185;p7"/>
            <p:cNvSpPr/>
            <p:nvPr/>
          </p:nvSpPr>
          <p:spPr>
            <a:xfrm>
              <a:off x="0" y="0"/>
              <a:ext cx="1242401" cy="1445918"/>
            </a:xfrm>
            <a:custGeom>
              <a:rect b="b" l="l" r="r" t="t"/>
              <a:pathLst>
                <a:path extrusionOk="0"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1639547" y="4489318"/>
            <a:ext cx="3507247" cy="4212703"/>
            <a:chOff x="0" y="-38100"/>
            <a:chExt cx="1215584" cy="1460090"/>
          </a:xfrm>
        </p:grpSpPr>
        <p:sp>
          <p:nvSpPr>
            <p:cNvPr id="188" name="Google Shape;188;p7"/>
            <p:cNvSpPr/>
            <p:nvPr/>
          </p:nvSpPr>
          <p:spPr>
            <a:xfrm>
              <a:off x="0" y="0"/>
              <a:ext cx="1215584" cy="1421990"/>
            </a:xfrm>
            <a:custGeom>
              <a:rect b="b" l="l" r="r" t="t"/>
              <a:pathLst>
                <a:path extrusionOk="0"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7"/>
          <p:cNvGrpSpPr/>
          <p:nvPr/>
        </p:nvGrpSpPr>
        <p:grpSpPr>
          <a:xfrm>
            <a:off x="9306855" y="4489318"/>
            <a:ext cx="3507247" cy="4212703"/>
            <a:chOff x="0" y="-38100"/>
            <a:chExt cx="1215584" cy="1460090"/>
          </a:xfrm>
        </p:grpSpPr>
        <p:sp>
          <p:nvSpPr>
            <p:cNvPr id="191" name="Google Shape;191;p7"/>
            <p:cNvSpPr/>
            <p:nvPr/>
          </p:nvSpPr>
          <p:spPr>
            <a:xfrm>
              <a:off x="0" y="0"/>
              <a:ext cx="1215584" cy="1421990"/>
            </a:xfrm>
            <a:custGeom>
              <a:rect b="b" l="l" r="r" t="t"/>
              <a:pathLst>
                <a:path extrusionOk="0"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7"/>
          <p:cNvGrpSpPr/>
          <p:nvPr/>
        </p:nvGrpSpPr>
        <p:grpSpPr>
          <a:xfrm>
            <a:off x="5473898" y="4489318"/>
            <a:ext cx="3507247" cy="4212703"/>
            <a:chOff x="0" y="-38100"/>
            <a:chExt cx="1215584" cy="1460090"/>
          </a:xfrm>
        </p:grpSpPr>
        <p:sp>
          <p:nvSpPr>
            <p:cNvPr id="194" name="Google Shape;194;p7"/>
            <p:cNvSpPr/>
            <p:nvPr/>
          </p:nvSpPr>
          <p:spPr>
            <a:xfrm>
              <a:off x="0" y="0"/>
              <a:ext cx="1215584" cy="1421990"/>
            </a:xfrm>
            <a:custGeom>
              <a:rect b="b" l="l" r="r" t="t"/>
              <a:pathLst>
                <a:path extrusionOk="0"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13141206" y="4489318"/>
            <a:ext cx="3507247" cy="4212703"/>
            <a:chOff x="0" y="-38100"/>
            <a:chExt cx="1215584" cy="1460090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1215584" cy="1421990"/>
            </a:xfrm>
            <a:custGeom>
              <a:rect b="b" l="l" r="r" t="t"/>
              <a:pathLst>
                <a:path extrusionOk="0"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2376429" y="4323842"/>
            <a:ext cx="2033483" cy="2033483"/>
            <a:chOff x="0" y="0"/>
            <a:chExt cx="812800" cy="812800"/>
          </a:xfrm>
        </p:grpSpPr>
        <p:sp>
          <p:nvSpPr>
            <p:cNvPr id="200" name="Google Shape;20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B46B6"/>
                </a:gs>
                <a:gs pos="100000">
                  <a:srgbClr val="5C69F5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6210780" y="4323842"/>
            <a:ext cx="2033483" cy="2033483"/>
            <a:chOff x="0" y="0"/>
            <a:chExt cx="812800" cy="812800"/>
          </a:xfrm>
        </p:grpSpPr>
        <p:sp>
          <p:nvSpPr>
            <p:cNvPr id="203" name="Google Shape;203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B46B6"/>
                </a:gs>
                <a:gs pos="100000">
                  <a:srgbClr val="5C69F5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10046918" y="4323842"/>
            <a:ext cx="2033483" cy="2033483"/>
            <a:chOff x="0" y="0"/>
            <a:chExt cx="812800" cy="812800"/>
          </a:xfrm>
        </p:grpSpPr>
        <p:sp>
          <p:nvSpPr>
            <p:cNvPr id="206" name="Google Shape;206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B46B6"/>
                </a:gs>
                <a:gs pos="100000">
                  <a:srgbClr val="5C69F5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13878088" y="4323842"/>
            <a:ext cx="2033463" cy="2033463"/>
            <a:chOff x="0" y="0"/>
            <a:chExt cx="812800" cy="812800"/>
          </a:xfrm>
        </p:grpSpPr>
        <p:sp>
          <p:nvSpPr>
            <p:cNvPr id="209" name="Google Shape;209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B46B6"/>
                </a:gs>
                <a:gs pos="100000">
                  <a:srgbClr val="5C69F5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7"/>
          <p:cNvSpPr/>
          <p:nvPr/>
        </p:nvSpPr>
        <p:spPr>
          <a:xfrm>
            <a:off x="2787093" y="4775254"/>
            <a:ext cx="1130636" cy="1130636"/>
          </a:xfrm>
          <a:custGeom>
            <a:rect b="b" l="l" r="r" t="t"/>
            <a:pathLst>
              <a:path extrusionOk="0" h="1130636" w="1130636">
                <a:moveTo>
                  <a:pt x="0" y="0"/>
                </a:moveTo>
                <a:lnTo>
                  <a:pt x="1130636" y="0"/>
                </a:lnTo>
                <a:lnTo>
                  <a:pt x="1130636" y="1130636"/>
                </a:lnTo>
                <a:lnTo>
                  <a:pt x="0" y="1130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7"/>
          <p:cNvSpPr/>
          <p:nvPr/>
        </p:nvSpPr>
        <p:spPr>
          <a:xfrm>
            <a:off x="10494807" y="4775254"/>
            <a:ext cx="1132696" cy="1130636"/>
          </a:xfrm>
          <a:custGeom>
            <a:rect b="b" l="l" r="r" t="t"/>
            <a:pathLst>
              <a:path extrusionOk="0" h="1130636" w="1132696">
                <a:moveTo>
                  <a:pt x="0" y="0"/>
                </a:moveTo>
                <a:lnTo>
                  <a:pt x="1132695" y="0"/>
                </a:lnTo>
                <a:lnTo>
                  <a:pt x="1132695" y="1130636"/>
                </a:lnTo>
                <a:lnTo>
                  <a:pt x="0" y="1130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7"/>
          <p:cNvSpPr txBox="1"/>
          <p:nvPr/>
        </p:nvSpPr>
        <p:spPr>
          <a:xfrm>
            <a:off x="1639551" y="1428150"/>
            <a:ext cx="70023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399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Objetivos</a:t>
            </a:r>
            <a:endParaRPr b="1" sz="6399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978010" y="6704201"/>
            <a:ext cx="2830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Recordatorios de consumo de medicamentos.</a:t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5811710" y="7002151"/>
            <a:ext cx="28302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Repositorio de documentos.</a:t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9684353" y="6704201"/>
            <a:ext cx="28302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Diseñar una interfaz de usuario amigable y accesible.</a:t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3518350" y="6704200"/>
            <a:ext cx="28302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Integrar un sistema de números de contacto rápido.</a:t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9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639550" y="2255150"/>
            <a:ext cx="57477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399">
                <a:solidFill>
                  <a:srgbClr val="FFB02C"/>
                </a:solidFill>
                <a:latin typeface="Ultra"/>
                <a:ea typeface="Ultra"/>
                <a:cs typeface="Ultra"/>
                <a:sym typeface="Ultra"/>
              </a:rPr>
              <a:t>Específicos</a:t>
            </a:r>
            <a:endParaRPr b="1" sz="6399">
              <a:solidFill>
                <a:srgbClr val="FFB02C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FFB02C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FFB02C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19" name="Google Shape;219;p7"/>
          <p:cNvSpPr/>
          <p:nvPr/>
        </p:nvSpPr>
        <p:spPr>
          <a:xfrm rot="10800000">
            <a:off x="15682795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7"/>
          <p:cNvSpPr/>
          <p:nvPr/>
        </p:nvSpPr>
        <p:spPr>
          <a:xfrm rot="10800000">
            <a:off x="16559302" y="8234368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7"/>
          <p:cNvSpPr/>
          <p:nvPr/>
        </p:nvSpPr>
        <p:spPr>
          <a:xfrm rot="10800000">
            <a:off x="16772825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7"/>
          <p:cNvSpPr/>
          <p:nvPr/>
        </p:nvSpPr>
        <p:spPr>
          <a:xfrm>
            <a:off x="14417225" y="4839310"/>
            <a:ext cx="955143" cy="1002536"/>
          </a:xfrm>
          <a:custGeom>
            <a:rect b="b" l="l" r="r" t="t"/>
            <a:pathLst>
              <a:path extrusionOk="0" h="1002536" w="955143">
                <a:moveTo>
                  <a:pt x="0" y="0"/>
                </a:moveTo>
                <a:lnTo>
                  <a:pt x="955143" y="0"/>
                </a:lnTo>
                <a:lnTo>
                  <a:pt x="955143" y="1002536"/>
                </a:lnTo>
                <a:lnTo>
                  <a:pt x="0" y="1002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7"/>
          <p:cNvSpPr/>
          <p:nvPr/>
        </p:nvSpPr>
        <p:spPr>
          <a:xfrm>
            <a:off x="6849112" y="4635850"/>
            <a:ext cx="755400" cy="12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6959475" y="47836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6959475" y="48911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6959500" y="49986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6959500" y="51061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6959500" y="52136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6959500" y="53211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6959500" y="54286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6959500" y="55361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6959475" y="5643650"/>
            <a:ext cx="534600" cy="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/>
          <p:nvPr/>
        </p:nvSpPr>
        <p:spPr>
          <a:xfrm>
            <a:off x="7987705" y="0"/>
            <a:ext cx="10401374" cy="10401374"/>
          </a:xfrm>
          <a:custGeom>
            <a:rect b="b" l="l" r="r" t="t"/>
            <a:pathLst>
              <a:path extrusionOk="0" h="10401374" w="10401374">
                <a:moveTo>
                  <a:pt x="0" y="0"/>
                </a:moveTo>
                <a:lnTo>
                  <a:pt x="10401374" y="0"/>
                </a:lnTo>
                <a:lnTo>
                  <a:pt x="10401374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9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9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9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9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3" name="Google Shape;243;p9"/>
          <p:cNvCxnSpPr/>
          <p:nvPr/>
        </p:nvCxnSpPr>
        <p:spPr>
          <a:xfrm>
            <a:off x="9331591" y="1028700"/>
            <a:ext cx="0" cy="8229600"/>
          </a:xfrm>
          <a:prstGeom prst="straightConnector1">
            <a:avLst/>
          </a:prstGeom>
          <a:noFill/>
          <a:ln cap="flat" cmpd="sng" w="38100">
            <a:solidFill>
              <a:srgbClr val="F0F2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p9"/>
          <p:cNvGrpSpPr/>
          <p:nvPr/>
        </p:nvGrpSpPr>
        <p:grpSpPr>
          <a:xfrm>
            <a:off x="8854074" y="2254542"/>
            <a:ext cx="955034" cy="955034"/>
            <a:chOff x="0" y="0"/>
            <a:chExt cx="812800" cy="812800"/>
          </a:xfrm>
        </p:grpSpPr>
        <p:sp>
          <p:nvSpPr>
            <p:cNvPr id="245" name="Google Shape;245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8854074" y="5658871"/>
            <a:ext cx="955040" cy="955040"/>
            <a:chOff x="0" y="0"/>
            <a:chExt cx="812800" cy="812800"/>
          </a:xfrm>
        </p:grpSpPr>
        <p:sp>
          <p:nvSpPr>
            <p:cNvPr id="248" name="Google Shape;248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9"/>
          <p:cNvSpPr txBox="1"/>
          <p:nvPr/>
        </p:nvSpPr>
        <p:spPr>
          <a:xfrm>
            <a:off x="524725" y="3807275"/>
            <a:ext cx="7131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Alcances y limitaciones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10049824" y="2570500"/>
            <a:ext cx="71865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Los objetivos principales </a:t>
            </a:r>
            <a:r>
              <a:rPr lang="en-US" sz="2100">
                <a:solidFill>
                  <a:srgbClr val="F0F2FD"/>
                </a:solidFill>
              </a:rPr>
              <a:t>serían</a:t>
            </a:r>
            <a:r>
              <a:rPr lang="en-US" sz="2100">
                <a:solidFill>
                  <a:srgbClr val="F0F2FD"/>
                </a:solidFill>
              </a:rPr>
              <a:t>: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Construcción</a:t>
            </a:r>
            <a:r>
              <a:rPr lang="en-US" sz="2100">
                <a:solidFill>
                  <a:srgbClr val="F0F2FD"/>
                </a:solidFill>
              </a:rPr>
              <a:t> de la base de datos y la plataforma web,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Sistema de </a:t>
            </a:r>
            <a:r>
              <a:rPr lang="en-US" sz="2100">
                <a:solidFill>
                  <a:srgbClr val="F0F2FD"/>
                </a:solidFill>
              </a:rPr>
              <a:t>comunicación</a:t>
            </a:r>
            <a:r>
              <a:rPr lang="en-US" sz="2100">
                <a:solidFill>
                  <a:srgbClr val="F0F2FD"/>
                </a:solidFill>
              </a:rPr>
              <a:t> y agenda de medicamentos,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implementación</a:t>
            </a:r>
            <a:r>
              <a:rPr lang="en-US" sz="2100">
                <a:solidFill>
                  <a:srgbClr val="F0F2FD"/>
                </a:solidFill>
              </a:rPr>
              <a:t> de IA y sistema de </a:t>
            </a:r>
            <a:r>
              <a:rPr lang="en-US" sz="2100">
                <a:solidFill>
                  <a:srgbClr val="F0F2FD"/>
                </a:solidFill>
              </a:rPr>
              <a:t>comunicación</a:t>
            </a:r>
            <a:r>
              <a:rPr lang="en-US" sz="2100">
                <a:solidFill>
                  <a:srgbClr val="F0F2FD"/>
                </a:solidFill>
              </a:rPr>
              <a:t>.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Al completar estos objetivos y dependiendo del tiempo de </a:t>
            </a:r>
            <a:r>
              <a:rPr lang="en-US" sz="2100">
                <a:solidFill>
                  <a:srgbClr val="F0F2FD"/>
                </a:solidFill>
              </a:rPr>
              <a:t>elaboración</a:t>
            </a:r>
            <a:r>
              <a:rPr lang="en-US" sz="2100">
                <a:solidFill>
                  <a:srgbClr val="F0F2FD"/>
                </a:solidFill>
              </a:rPr>
              <a:t> se </a:t>
            </a:r>
            <a:r>
              <a:rPr lang="en-US" sz="2100">
                <a:solidFill>
                  <a:srgbClr val="F0F2FD"/>
                </a:solidFill>
              </a:rPr>
              <a:t>tomará</a:t>
            </a:r>
            <a:r>
              <a:rPr lang="en-US" sz="2100">
                <a:solidFill>
                  <a:srgbClr val="F0F2FD"/>
                </a:solidFill>
              </a:rPr>
              <a:t> la iniciativa a agregar </a:t>
            </a:r>
            <a:r>
              <a:rPr lang="en-US" sz="2100">
                <a:solidFill>
                  <a:srgbClr val="F0F2FD"/>
                </a:solidFill>
              </a:rPr>
              <a:t>más</a:t>
            </a:r>
            <a:r>
              <a:rPr lang="en-US" sz="2100">
                <a:solidFill>
                  <a:srgbClr val="F0F2FD"/>
                </a:solidFill>
              </a:rPr>
              <a:t> servicios al proyecto.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0F2FD"/>
              </a:solidFill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10049823" y="6035651"/>
            <a:ext cx="65757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Debido al plazo en el que el proyecto es acotado se deben eliminar </a:t>
            </a:r>
            <a:r>
              <a:rPr lang="en-US" sz="2100">
                <a:solidFill>
                  <a:srgbClr val="F0F2FD"/>
                </a:solidFill>
              </a:rPr>
              <a:t>ciertas</a:t>
            </a:r>
            <a:r>
              <a:rPr lang="en-US" sz="2100">
                <a:solidFill>
                  <a:srgbClr val="F0F2FD"/>
                </a:solidFill>
              </a:rPr>
              <a:t> secciones del plan original para logar con los plazos y los </a:t>
            </a:r>
            <a:r>
              <a:rPr lang="en-US" sz="2100">
                <a:solidFill>
                  <a:srgbClr val="F0F2FD"/>
                </a:solidFill>
              </a:rPr>
              <a:t>estándares</a:t>
            </a:r>
            <a:r>
              <a:rPr lang="en-US" sz="2100">
                <a:solidFill>
                  <a:srgbClr val="F0F2FD"/>
                </a:solidFill>
              </a:rPr>
              <a:t> requeridos.</a:t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0F2FD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0F2FD"/>
                </a:solidFill>
              </a:rPr>
              <a:t>El equipo de desarrollo </a:t>
            </a:r>
            <a:r>
              <a:rPr lang="en-US" sz="2100">
                <a:solidFill>
                  <a:srgbClr val="F0F2FD"/>
                </a:solidFill>
              </a:rPr>
              <a:t>deberá</a:t>
            </a:r>
            <a:r>
              <a:rPr lang="en-US" sz="2100">
                <a:solidFill>
                  <a:srgbClr val="F0F2FD"/>
                </a:solidFill>
              </a:rPr>
              <a:t> implementar IA en la </a:t>
            </a:r>
            <a:r>
              <a:rPr lang="en-US" sz="2100">
                <a:solidFill>
                  <a:srgbClr val="F0F2FD"/>
                </a:solidFill>
              </a:rPr>
              <a:t>elaboración</a:t>
            </a:r>
            <a:r>
              <a:rPr lang="en-US" sz="2100">
                <a:solidFill>
                  <a:srgbClr val="F0F2FD"/>
                </a:solidFill>
              </a:rPr>
              <a:t> del proyecto, por ende </a:t>
            </a:r>
            <a:r>
              <a:rPr lang="en-US" sz="2100">
                <a:solidFill>
                  <a:srgbClr val="F0F2FD"/>
                </a:solidFill>
              </a:rPr>
              <a:t>deberá</a:t>
            </a:r>
            <a:r>
              <a:rPr lang="en-US" sz="2100">
                <a:solidFill>
                  <a:srgbClr val="F0F2FD"/>
                </a:solidFill>
              </a:rPr>
              <a:t> buscar/crear una que se adapte al proyecto.</a:t>
            </a:r>
            <a:endParaRPr sz="2100">
              <a:solidFill>
                <a:srgbClr val="F0F2FD"/>
              </a:solidFill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8970503" y="2562811"/>
            <a:ext cx="722176" cy="4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4" u="none" cap="none" strike="noStrike">
                <a:solidFill>
                  <a:srgbClr val="5666F8"/>
                </a:solidFill>
                <a:latin typeface="Ultra"/>
                <a:ea typeface="Ultra"/>
                <a:cs typeface="Ultra"/>
                <a:sym typeface="Ultra"/>
              </a:rPr>
              <a:t>01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8970503" y="5914752"/>
            <a:ext cx="722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4" u="none" cap="none" strike="noStrike">
                <a:solidFill>
                  <a:srgbClr val="5666F8"/>
                </a:solidFill>
                <a:latin typeface="Ultra"/>
                <a:ea typeface="Ultra"/>
                <a:cs typeface="Ultra"/>
                <a:sym typeface="Ultra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ac2b34c74_0_22"/>
          <p:cNvSpPr/>
          <p:nvPr/>
        </p:nvSpPr>
        <p:spPr>
          <a:xfrm>
            <a:off x="7987705" y="0"/>
            <a:ext cx="10401374" cy="10401374"/>
          </a:xfrm>
          <a:custGeom>
            <a:rect b="b" l="l" r="r" t="t"/>
            <a:pathLst>
              <a:path extrusionOk="0" h="10401374" w="10401374">
                <a:moveTo>
                  <a:pt x="0" y="0"/>
                </a:moveTo>
                <a:lnTo>
                  <a:pt x="10401374" y="0"/>
                </a:lnTo>
                <a:lnTo>
                  <a:pt x="10401374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g2fac2b34c74_0_22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g2fac2b34c74_0_22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g2fac2b34c74_0_22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g2fac2b34c74_0_22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g2fac2b34c74_0_22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5" name="Google Shape;265;g2fac2b34c74_0_22"/>
          <p:cNvCxnSpPr/>
          <p:nvPr/>
        </p:nvCxnSpPr>
        <p:spPr>
          <a:xfrm>
            <a:off x="9331591" y="1028700"/>
            <a:ext cx="0" cy="8229600"/>
          </a:xfrm>
          <a:prstGeom prst="straightConnector1">
            <a:avLst/>
          </a:prstGeom>
          <a:noFill/>
          <a:ln cap="flat" cmpd="sng" w="38100">
            <a:solidFill>
              <a:srgbClr val="F0F2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g2fac2b34c74_0_22"/>
          <p:cNvGrpSpPr/>
          <p:nvPr/>
        </p:nvGrpSpPr>
        <p:grpSpPr>
          <a:xfrm>
            <a:off x="8854074" y="2833258"/>
            <a:ext cx="955040" cy="955040"/>
            <a:chOff x="0" y="0"/>
            <a:chExt cx="812800" cy="812800"/>
          </a:xfrm>
        </p:grpSpPr>
        <p:sp>
          <p:nvSpPr>
            <p:cNvPr id="267" name="Google Shape;267;g2fac2b34c74_0_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2fac2b34c74_0_2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g2fac2b34c74_0_22"/>
          <p:cNvSpPr txBox="1"/>
          <p:nvPr/>
        </p:nvSpPr>
        <p:spPr>
          <a:xfrm>
            <a:off x="776000" y="3285497"/>
            <a:ext cx="71313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9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Metodología de trabajo para el desarrollo del proyecto</a:t>
            </a:r>
            <a:endParaRPr b="1" sz="49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70" name="Google Shape;270;g2fac2b34c74_0_22"/>
          <p:cNvSpPr txBox="1"/>
          <p:nvPr/>
        </p:nvSpPr>
        <p:spPr>
          <a:xfrm>
            <a:off x="10049778" y="3095225"/>
            <a:ext cx="467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0F2FD"/>
                </a:solidFill>
              </a:rPr>
              <a:t>Uso de metodologia </a:t>
            </a:r>
            <a:r>
              <a:rPr b="1" lang="en-US" sz="2800">
                <a:solidFill>
                  <a:srgbClr val="F0F2FD"/>
                </a:solidFill>
              </a:rPr>
              <a:t>SCRUM</a:t>
            </a:r>
            <a:endParaRPr b="1" sz="2100"/>
          </a:p>
        </p:txBody>
      </p:sp>
      <p:pic>
        <p:nvPicPr>
          <p:cNvPr id="271" name="Google Shape;271;g2fac2b34c74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9582" y="4942850"/>
            <a:ext cx="5032748" cy="2348616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19260000" dist="590550">
              <a:srgbClr val="000000">
                <a:alpha val="56000"/>
              </a:srgbClr>
            </a:outerShdw>
            <a:reflection blurRad="0" dir="5400000" dist="142875" endA="0" endPos="30000" fadeDir="5400012" kx="0" rotWithShape="0" algn="bl" stA="23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8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8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8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8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8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8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283" name="Google Shape;283;p8"/>
          <p:cNvSpPr txBox="1"/>
          <p:nvPr/>
        </p:nvSpPr>
        <p:spPr>
          <a:xfrm>
            <a:off x="2953500" y="165900"/>
            <a:ext cx="94767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50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Cronograma para el desarrollo del proyecto</a:t>
            </a:r>
            <a:endParaRPr b="1" sz="50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50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99">
              <a:solidFill>
                <a:srgbClr val="15193E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graphicFrame>
        <p:nvGraphicFramePr>
          <p:cNvPr id="284" name="Google Shape;284;p8"/>
          <p:cNvGraphicFramePr/>
          <p:nvPr/>
        </p:nvGraphicFramePr>
        <p:xfrm>
          <a:off x="924425" y="25281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{90566BB5-C2CC-4A38-AE7A-6971D5A13E07}</a:tableStyleId>
              </a:tblPr>
              <a:tblGrid>
                <a:gridCol w="1704450"/>
                <a:gridCol w="676225"/>
                <a:gridCol w="711550"/>
                <a:gridCol w="711550"/>
                <a:gridCol w="711550"/>
                <a:gridCol w="659825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  <a:gridCol w="711550"/>
              </a:tblGrid>
              <a:tr h="4943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623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7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Primera Presentación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7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7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Segunda Presentación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arreglos finales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7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Presentacion final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10686241" y="0"/>
            <a:ext cx="7601759" cy="10287000"/>
          </a:xfrm>
          <a:custGeom>
            <a:rect b="b" l="l" r="r" t="t"/>
            <a:pathLst>
              <a:path extrusionOk="0" h="1593725" w="1177711">
                <a:moveTo>
                  <a:pt x="0" y="0"/>
                </a:moveTo>
                <a:lnTo>
                  <a:pt x="1177711" y="0"/>
                </a:lnTo>
                <a:lnTo>
                  <a:pt x="1177711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9446" r="-43657" t="0"/>
            </a:stretch>
          </a:blipFill>
          <a:ln>
            <a:noFill/>
          </a:ln>
        </p:spPr>
      </p:sp>
      <p:sp>
        <p:nvSpPr>
          <p:cNvPr id="290" name="Google Shape;290;p14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14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4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4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14"/>
          <p:cNvSpPr/>
          <p:nvPr/>
        </p:nvSpPr>
        <p:spPr>
          <a:xfrm flipH="1" rot="10800000">
            <a:off x="-1214315" y="8234368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14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14"/>
          <p:cNvSpPr txBox="1"/>
          <p:nvPr/>
        </p:nvSpPr>
        <p:spPr>
          <a:xfrm>
            <a:off x="1516244" y="2799888"/>
            <a:ext cx="67029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99">
                <a:solidFill>
                  <a:srgbClr val="15193E"/>
                </a:solidFill>
                <a:latin typeface="Ultra"/>
                <a:ea typeface="Ultra"/>
                <a:cs typeface="Ultra"/>
                <a:sym typeface="Ultra"/>
              </a:rPr>
              <a:t>Muchas Gracias por su atención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