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Bold" charset="1" panose="020B0806030504020204"/>
      <p:regular r:id="rId17"/>
    </p:embeddedFont>
    <p:embeddedFont>
      <p:font typeface="Arimo" charset="1"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crumblr.ca/video%20juego%20"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4.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865968" y="5963416"/>
            <a:ext cx="502771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Atomic Proyect</a:t>
            </a:r>
          </a:p>
        </p:txBody>
      </p:sp>
      <p:sp>
        <p:nvSpPr>
          <p:cNvPr name="TextBox 3" id="3"/>
          <p:cNvSpPr txBox="true"/>
          <p:nvPr/>
        </p:nvSpPr>
        <p:spPr>
          <a:xfrm rot="0">
            <a:off x="10358884" y="7091437"/>
            <a:ext cx="6646997"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Estatus y evidencia de sprint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8256" y="2126522"/>
            <a:ext cx="5818037" cy="5458899"/>
          </a:xfrm>
          <a:custGeom>
            <a:avLst/>
            <a:gdLst/>
            <a:ahLst/>
            <a:cxnLst/>
            <a:rect r="r" b="b" t="t" l="l"/>
            <a:pathLst>
              <a:path h="5458899" w="5818037">
                <a:moveTo>
                  <a:pt x="0" y="0"/>
                </a:moveTo>
                <a:lnTo>
                  <a:pt x="5818037" y="0"/>
                </a:lnTo>
                <a:lnTo>
                  <a:pt x="5818037" y="5458899"/>
                </a:lnTo>
                <a:lnTo>
                  <a:pt x="0" y="5458899"/>
                </a:lnTo>
                <a:lnTo>
                  <a:pt x="0" y="0"/>
                </a:lnTo>
                <a:close/>
              </a:path>
            </a:pathLst>
          </a:custGeom>
          <a:blipFill>
            <a:blip r:embed="rId2"/>
            <a:stretch>
              <a:fillRect l="0" t="0" r="0" b="0"/>
            </a:stretch>
          </a:blipFill>
        </p:spPr>
      </p:sp>
      <p:sp>
        <p:nvSpPr>
          <p:cNvPr name="Freeform 3" id="3"/>
          <p:cNvSpPr/>
          <p:nvPr/>
        </p:nvSpPr>
        <p:spPr>
          <a:xfrm flipH="false" flipV="false" rot="0">
            <a:off x="12442245" y="1952467"/>
            <a:ext cx="5845755" cy="5632954"/>
          </a:xfrm>
          <a:custGeom>
            <a:avLst/>
            <a:gdLst/>
            <a:ahLst/>
            <a:cxnLst/>
            <a:rect r="r" b="b" t="t" l="l"/>
            <a:pathLst>
              <a:path h="5632954" w="5845755">
                <a:moveTo>
                  <a:pt x="0" y="0"/>
                </a:moveTo>
                <a:lnTo>
                  <a:pt x="5845755" y="0"/>
                </a:lnTo>
                <a:lnTo>
                  <a:pt x="5845755" y="5632954"/>
                </a:lnTo>
                <a:lnTo>
                  <a:pt x="0" y="5632954"/>
                </a:lnTo>
                <a:lnTo>
                  <a:pt x="0" y="0"/>
                </a:lnTo>
                <a:close/>
              </a:path>
            </a:pathLst>
          </a:custGeom>
          <a:blipFill>
            <a:blip r:embed="rId3"/>
            <a:stretch>
              <a:fillRect l="0" t="0" r="0" b="0"/>
            </a:stretch>
          </a:blipFill>
        </p:spPr>
      </p:sp>
      <p:sp>
        <p:nvSpPr>
          <p:cNvPr name="Freeform 4" id="4"/>
          <p:cNvSpPr/>
          <p:nvPr/>
        </p:nvSpPr>
        <p:spPr>
          <a:xfrm flipH="false" flipV="false" rot="0">
            <a:off x="5028564" y="4768944"/>
            <a:ext cx="8230872" cy="5448605"/>
          </a:xfrm>
          <a:custGeom>
            <a:avLst/>
            <a:gdLst/>
            <a:ahLst/>
            <a:cxnLst/>
            <a:rect r="r" b="b" t="t" l="l"/>
            <a:pathLst>
              <a:path h="5448605" w="8230872">
                <a:moveTo>
                  <a:pt x="0" y="0"/>
                </a:moveTo>
                <a:lnTo>
                  <a:pt x="8230872" y="0"/>
                </a:lnTo>
                <a:lnTo>
                  <a:pt x="8230872" y="5448605"/>
                </a:lnTo>
                <a:lnTo>
                  <a:pt x="0" y="5448605"/>
                </a:lnTo>
                <a:lnTo>
                  <a:pt x="0" y="0"/>
                </a:lnTo>
                <a:close/>
              </a:path>
            </a:pathLst>
          </a:custGeom>
          <a:blipFill>
            <a:blip r:embed="rId4"/>
            <a:stretch>
              <a:fillRect l="0" t="0" r="0" b="0"/>
            </a:stretch>
          </a:blipFill>
        </p:spPr>
      </p:sp>
      <p:sp>
        <p:nvSpPr>
          <p:cNvPr name="TextBox 5" id="5"/>
          <p:cNvSpPr txBox="true"/>
          <p:nvPr/>
        </p:nvSpPr>
        <p:spPr>
          <a:xfrm rot="0">
            <a:off x="789417" y="628015"/>
            <a:ext cx="9361289" cy="76327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Open Sans Bold"/>
                <a:ea typeface="Open Sans Bold"/>
                <a:cs typeface="Open Sans Bold"/>
                <a:sym typeface="Open Sans Bold"/>
              </a:rPr>
              <a:t>Evidencia de Progreso de la aplicación</a:t>
            </a:r>
          </a:p>
          <a:p>
            <a:pPr algn="l">
              <a:lnSpc>
                <a:spcPts val="3079"/>
              </a:lnSpc>
              <a:spcBef>
                <a:spcPct val="0"/>
              </a:spcBef>
            </a:pPr>
            <a:r>
              <a:rPr lang="en-US" b="true" sz="2199">
                <a:solidFill>
                  <a:srgbClr val="000000"/>
                </a:solidFill>
                <a:latin typeface="Open Sans Bold"/>
                <a:ea typeface="Open Sans Bold"/>
                <a:cs typeface="Open Sans Bold"/>
                <a:sym typeface="Open Sans Bold"/>
              </a:rPr>
              <a:t>Pantallas de las funcionalidades de la aplicación que ya están listas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0063" y="1238443"/>
            <a:ext cx="3360837" cy="8153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Retrospectiva Sprint 2</a:t>
            </a:r>
          </a:p>
          <a:p>
            <a:pPr algn="ctr">
              <a:lnSpc>
                <a:spcPts val="3359"/>
              </a:lnSpc>
              <a:spcBef>
                <a:spcPct val="0"/>
              </a:spcBef>
            </a:pPr>
            <a:r>
              <a:rPr lang="en-US" b="true" sz="2399">
                <a:solidFill>
                  <a:srgbClr val="000000"/>
                </a:solidFill>
                <a:latin typeface="Open Sans Bold"/>
                <a:ea typeface="Open Sans Bold"/>
                <a:cs typeface="Open Sans Bold"/>
                <a:sym typeface="Open Sans Bold"/>
              </a:rPr>
              <a:t>Que hicimos bien</a:t>
            </a:r>
          </a:p>
        </p:txBody>
      </p:sp>
      <p:sp>
        <p:nvSpPr>
          <p:cNvPr name="TextBox 3" id="3"/>
          <p:cNvSpPr txBox="true"/>
          <p:nvPr/>
        </p:nvSpPr>
        <p:spPr>
          <a:xfrm rot="0">
            <a:off x="12339277" y="1657543"/>
            <a:ext cx="3387775" cy="3962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Que debemos mejorar</a:t>
            </a:r>
          </a:p>
        </p:txBody>
      </p:sp>
      <p:sp>
        <p:nvSpPr>
          <p:cNvPr name="TextBox 4" id="4"/>
          <p:cNvSpPr txBox="true"/>
          <p:nvPr/>
        </p:nvSpPr>
        <p:spPr>
          <a:xfrm rot="0">
            <a:off x="10660719" y="2229503"/>
            <a:ext cx="6744891" cy="2325370"/>
          </a:xfrm>
          <a:prstGeom prst="rect">
            <a:avLst/>
          </a:prstGeom>
        </p:spPr>
        <p:txBody>
          <a:bodyPr anchor="t" rtlCol="false" tIns="0" lIns="0" bIns="0" rIns="0">
            <a:spAutoFit/>
          </a:bodyPr>
          <a:lstStyle/>
          <a:p>
            <a:pPr algn="just"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La atencion que le ponemos a las actividades</a:t>
            </a:r>
          </a:p>
          <a:p>
            <a:pPr algn="just"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Mejorar los tiempos de entrega</a:t>
            </a:r>
          </a:p>
          <a:p>
            <a:pPr algn="just"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Revisar los entregables organizarnos mejor.</a:t>
            </a:r>
          </a:p>
          <a:p>
            <a:pPr algn="just"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La comunicacion.</a:t>
            </a:r>
          </a:p>
          <a:p>
            <a:pPr algn="just"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El compromiso con el equipo.</a:t>
            </a:r>
          </a:p>
          <a:p>
            <a:pPr algn="just"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Todo la verdad.</a:t>
            </a:r>
          </a:p>
        </p:txBody>
      </p:sp>
      <p:sp>
        <p:nvSpPr>
          <p:cNvPr name="TextBox 5" id="5"/>
          <p:cNvSpPr txBox="true"/>
          <p:nvPr/>
        </p:nvSpPr>
        <p:spPr>
          <a:xfrm rot="0">
            <a:off x="1402098" y="2535887"/>
            <a:ext cx="3896767"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Enfocarnos en los proyectos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0381" y="1414948"/>
            <a:ext cx="2753767"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Descripcion general</a:t>
            </a:r>
          </a:p>
        </p:txBody>
      </p:sp>
      <p:sp>
        <p:nvSpPr>
          <p:cNvPr name="TextBox 3" id="3"/>
          <p:cNvSpPr txBox="true"/>
          <p:nvPr/>
        </p:nvSpPr>
        <p:spPr>
          <a:xfrm rot="0">
            <a:off x="155114" y="2124146"/>
            <a:ext cx="1933426" cy="349250"/>
          </a:xfrm>
          <a:prstGeom prst="rect">
            <a:avLst/>
          </a:prstGeom>
        </p:spPr>
        <p:txBody>
          <a:bodyPr anchor="t" rtlCol="false" tIns="0" lIns="0" bIns="0" rIns="0">
            <a:spAutoFit/>
          </a:bodyPr>
          <a:lstStyle/>
          <a:p>
            <a:pPr algn="ctr">
              <a:lnSpc>
                <a:spcPts val="2800"/>
              </a:lnSpc>
            </a:pPr>
            <a:r>
              <a:rPr lang="en-US" sz="2000" b="true">
                <a:solidFill>
                  <a:srgbClr val="000000"/>
                </a:solidFill>
                <a:latin typeface="Open Sans Bold"/>
                <a:ea typeface="Open Sans Bold"/>
                <a:cs typeface="Open Sans Bold"/>
                <a:sym typeface="Open Sans Bold"/>
              </a:rPr>
              <a:t>Atomic Proyect</a:t>
            </a:r>
          </a:p>
        </p:txBody>
      </p:sp>
      <p:sp>
        <p:nvSpPr>
          <p:cNvPr name="TextBox 4" id="4"/>
          <p:cNvSpPr txBox="true"/>
          <p:nvPr/>
        </p:nvSpPr>
        <p:spPr>
          <a:xfrm rot="0">
            <a:off x="270381" y="2816296"/>
            <a:ext cx="16564075" cy="193484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Open Sans Bold"/>
                <a:ea typeface="Open Sans Bold"/>
                <a:cs typeface="Open Sans Bold"/>
                <a:sym typeface="Open Sans Bold"/>
              </a:rPr>
              <a:t>El juego pertenece al género postapocalíptico/supervivencia, con elementos de RPG y estrategia. Este juego se desarrolla en un mundo devastado por un evento catastrófico que ha provocado mutaciones en algunos seres humanos. Los pocos supervivientes que quedan se dividen en facciones hostiles que compiten por los escasos recursos. El jugador deberá gestionar recursos, enfrentarse a mutantes y otros supervivientes mientras avanza en una narrativa inmersiva.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600950" y="1589711"/>
            <a:ext cx="3086100" cy="1022384"/>
            <a:chOff x="0" y="0"/>
            <a:chExt cx="812800" cy="269270"/>
          </a:xfrm>
        </p:grpSpPr>
        <p:sp>
          <p:nvSpPr>
            <p:cNvPr name="Freeform 3" id="3"/>
            <p:cNvSpPr/>
            <p:nvPr/>
          </p:nvSpPr>
          <p:spPr>
            <a:xfrm flipH="false" flipV="false" rot="0">
              <a:off x="0" y="0"/>
              <a:ext cx="812800" cy="269270"/>
            </a:xfrm>
            <a:custGeom>
              <a:avLst/>
              <a:gdLst/>
              <a:ahLst/>
              <a:cxnLst/>
              <a:rect r="r" b="b" t="t" l="l"/>
              <a:pathLst>
                <a:path h="269270" w="812800">
                  <a:moveTo>
                    <a:pt x="0" y="0"/>
                  </a:moveTo>
                  <a:lnTo>
                    <a:pt x="812800" y="0"/>
                  </a:lnTo>
                  <a:lnTo>
                    <a:pt x="812800" y="269270"/>
                  </a:lnTo>
                  <a:lnTo>
                    <a:pt x="0" y="269270"/>
                  </a:lnTo>
                  <a:close/>
                </a:path>
              </a:pathLst>
            </a:custGeom>
            <a:solidFill>
              <a:srgbClr val="C1FF72"/>
            </a:solidFill>
          </p:spPr>
        </p:sp>
        <p:sp>
          <p:nvSpPr>
            <p:cNvPr name="TextBox 4" id="4"/>
            <p:cNvSpPr txBox="true"/>
            <p:nvPr/>
          </p:nvSpPr>
          <p:spPr>
            <a:xfrm>
              <a:off x="0" y="-38100"/>
              <a:ext cx="812800" cy="307370"/>
            </a:xfrm>
            <a:prstGeom prst="rect">
              <a:avLst/>
            </a:prstGeom>
          </p:spPr>
          <p:txBody>
            <a:bodyPr anchor="ctr" rtlCol="false" tIns="50800" lIns="50800" bIns="50800" rIns="50800"/>
            <a:lstStyle/>
            <a:p>
              <a:pPr algn="ctr">
                <a:lnSpc>
                  <a:spcPts val="3079"/>
                </a:lnSpc>
              </a:pPr>
              <a:r>
                <a:rPr lang="en-US" sz="2199" b="true">
                  <a:solidFill>
                    <a:srgbClr val="000000"/>
                  </a:solidFill>
                  <a:latin typeface="Open Sans Bold"/>
                  <a:ea typeface="Open Sans Bold"/>
                  <a:cs typeface="Open Sans Bold"/>
                  <a:sym typeface="Open Sans Bold"/>
                </a:rPr>
                <a:t>PRODUCT OWNER</a:t>
              </a:r>
            </a:p>
            <a:p>
              <a:pPr algn="ctr">
                <a:lnSpc>
                  <a:spcPts val="3079"/>
                </a:lnSpc>
              </a:pPr>
              <a:r>
                <a:rPr lang="en-US" b="true" sz="2199">
                  <a:solidFill>
                    <a:srgbClr val="000000"/>
                  </a:solidFill>
                  <a:latin typeface="Open Sans Bold"/>
                  <a:ea typeface="Open Sans Bold"/>
                  <a:cs typeface="Open Sans Bold"/>
                  <a:sym typeface="Open Sans Bold"/>
                </a:rPr>
                <a:t>Dionisio Huerta</a:t>
              </a:r>
            </a:p>
          </p:txBody>
        </p:sp>
      </p:grpSp>
      <p:sp>
        <p:nvSpPr>
          <p:cNvPr name="TextBox 5" id="5"/>
          <p:cNvSpPr txBox="true"/>
          <p:nvPr/>
        </p:nvSpPr>
        <p:spPr>
          <a:xfrm rot="0">
            <a:off x="1028700" y="826441"/>
            <a:ext cx="3886458" cy="763270"/>
          </a:xfrm>
          <a:prstGeom prst="rect">
            <a:avLst/>
          </a:prstGeom>
        </p:spPr>
        <p:txBody>
          <a:bodyPr anchor="t" rtlCol="false" tIns="0" lIns="0" bIns="0" rIns="0">
            <a:spAutoFit/>
          </a:bodyPr>
          <a:lstStyle/>
          <a:p>
            <a:pPr algn="ctr">
              <a:lnSpc>
                <a:spcPts val="3079"/>
              </a:lnSpc>
            </a:pPr>
            <a:r>
              <a:rPr lang="en-US" b="true" sz="2199">
                <a:solidFill>
                  <a:srgbClr val="000000"/>
                </a:solidFill>
                <a:latin typeface="Open Sans Bold"/>
                <a:ea typeface="Open Sans Bold"/>
                <a:cs typeface="Open Sans Bold"/>
                <a:sym typeface="Open Sans Bold"/>
              </a:rPr>
              <a:t>Organigrama</a:t>
            </a:r>
            <a:r>
              <a:rPr lang="en-US" b="true" sz="2199">
                <a:solidFill>
                  <a:srgbClr val="000000"/>
                </a:solidFill>
                <a:latin typeface="Open Sans Bold"/>
                <a:ea typeface="Open Sans Bold"/>
                <a:cs typeface="Open Sans Bold"/>
                <a:sym typeface="Open Sans Bold"/>
              </a:rPr>
              <a:t> del proyecto</a:t>
            </a:r>
          </a:p>
          <a:p>
            <a:pPr algn="ctr">
              <a:lnSpc>
                <a:spcPts val="3079"/>
              </a:lnSpc>
            </a:pPr>
          </a:p>
        </p:txBody>
      </p:sp>
      <p:grpSp>
        <p:nvGrpSpPr>
          <p:cNvPr name="Group 6" id="6"/>
          <p:cNvGrpSpPr/>
          <p:nvPr/>
        </p:nvGrpSpPr>
        <p:grpSpPr>
          <a:xfrm rot="0">
            <a:off x="4096578" y="4408712"/>
            <a:ext cx="3086100" cy="1022384"/>
            <a:chOff x="0" y="0"/>
            <a:chExt cx="812800" cy="269270"/>
          </a:xfrm>
        </p:grpSpPr>
        <p:sp>
          <p:nvSpPr>
            <p:cNvPr name="Freeform 7" id="7"/>
            <p:cNvSpPr/>
            <p:nvPr/>
          </p:nvSpPr>
          <p:spPr>
            <a:xfrm flipH="false" flipV="false" rot="0">
              <a:off x="0" y="0"/>
              <a:ext cx="812800" cy="269270"/>
            </a:xfrm>
            <a:custGeom>
              <a:avLst/>
              <a:gdLst/>
              <a:ahLst/>
              <a:cxnLst/>
              <a:rect r="r" b="b" t="t" l="l"/>
              <a:pathLst>
                <a:path h="269270" w="812800">
                  <a:moveTo>
                    <a:pt x="0" y="0"/>
                  </a:moveTo>
                  <a:lnTo>
                    <a:pt x="812800" y="0"/>
                  </a:lnTo>
                  <a:lnTo>
                    <a:pt x="812800" y="269270"/>
                  </a:lnTo>
                  <a:lnTo>
                    <a:pt x="0" y="269270"/>
                  </a:lnTo>
                  <a:close/>
                </a:path>
              </a:pathLst>
            </a:custGeom>
            <a:solidFill>
              <a:srgbClr val="FFDE59"/>
            </a:solidFill>
          </p:spPr>
        </p:sp>
        <p:sp>
          <p:nvSpPr>
            <p:cNvPr name="TextBox 8" id="8"/>
            <p:cNvSpPr txBox="true"/>
            <p:nvPr/>
          </p:nvSpPr>
          <p:spPr>
            <a:xfrm>
              <a:off x="0" y="-38100"/>
              <a:ext cx="812800" cy="307370"/>
            </a:xfrm>
            <a:prstGeom prst="rect">
              <a:avLst/>
            </a:prstGeom>
          </p:spPr>
          <p:txBody>
            <a:bodyPr anchor="ctr" rtlCol="false" tIns="50800" lIns="50800" bIns="50800" rIns="50800"/>
            <a:lstStyle/>
            <a:p>
              <a:pPr algn="ctr">
                <a:lnSpc>
                  <a:spcPts val="3079"/>
                </a:lnSpc>
              </a:pPr>
              <a:r>
                <a:rPr lang="en-US" sz="2199" b="true">
                  <a:solidFill>
                    <a:srgbClr val="000000"/>
                  </a:solidFill>
                  <a:latin typeface="Open Sans Bold"/>
                  <a:ea typeface="Open Sans Bold"/>
                  <a:cs typeface="Open Sans Bold"/>
                  <a:sym typeface="Open Sans Bold"/>
                </a:rPr>
                <a:t>SCRUM MASTER</a:t>
              </a:r>
            </a:p>
            <a:p>
              <a:pPr algn="ctr">
                <a:lnSpc>
                  <a:spcPts val="3079"/>
                </a:lnSpc>
              </a:pPr>
              <a:r>
                <a:rPr lang="en-US" b="true" sz="2199">
                  <a:solidFill>
                    <a:srgbClr val="000000"/>
                  </a:solidFill>
                  <a:latin typeface="Open Sans Bold"/>
                  <a:ea typeface="Open Sans Bold"/>
                  <a:cs typeface="Open Sans Bold"/>
                  <a:sym typeface="Open Sans Bold"/>
                </a:rPr>
                <a:t>Eduardo Sena</a:t>
              </a:r>
            </a:p>
          </p:txBody>
        </p:sp>
      </p:grpSp>
      <p:grpSp>
        <p:nvGrpSpPr>
          <p:cNvPr name="Group 9" id="9"/>
          <p:cNvGrpSpPr/>
          <p:nvPr/>
        </p:nvGrpSpPr>
        <p:grpSpPr>
          <a:xfrm rot="0">
            <a:off x="11040280" y="4206279"/>
            <a:ext cx="3321424" cy="1874441"/>
            <a:chOff x="0" y="0"/>
            <a:chExt cx="874778" cy="493680"/>
          </a:xfrm>
        </p:grpSpPr>
        <p:sp>
          <p:nvSpPr>
            <p:cNvPr name="Freeform 10" id="10"/>
            <p:cNvSpPr/>
            <p:nvPr/>
          </p:nvSpPr>
          <p:spPr>
            <a:xfrm flipH="false" flipV="false" rot="0">
              <a:off x="0" y="0"/>
              <a:ext cx="874778" cy="493680"/>
            </a:xfrm>
            <a:custGeom>
              <a:avLst/>
              <a:gdLst/>
              <a:ahLst/>
              <a:cxnLst/>
              <a:rect r="r" b="b" t="t" l="l"/>
              <a:pathLst>
                <a:path h="493680" w="874778">
                  <a:moveTo>
                    <a:pt x="0" y="0"/>
                  </a:moveTo>
                  <a:lnTo>
                    <a:pt x="874778" y="0"/>
                  </a:lnTo>
                  <a:lnTo>
                    <a:pt x="874778" y="493680"/>
                  </a:lnTo>
                  <a:lnTo>
                    <a:pt x="0" y="493680"/>
                  </a:lnTo>
                  <a:close/>
                </a:path>
              </a:pathLst>
            </a:custGeom>
            <a:solidFill>
              <a:srgbClr val="FFDE59"/>
            </a:solidFill>
          </p:spPr>
        </p:sp>
        <p:sp>
          <p:nvSpPr>
            <p:cNvPr name="TextBox 11" id="11"/>
            <p:cNvSpPr txBox="true"/>
            <p:nvPr/>
          </p:nvSpPr>
          <p:spPr>
            <a:xfrm>
              <a:off x="0" y="-38100"/>
              <a:ext cx="874778" cy="531780"/>
            </a:xfrm>
            <a:prstGeom prst="rect">
              <a:avLst/>
            </a:prstGeom>
          </p:spPr>
          <p:txBody>
            <a:bodyPr anchor="ctr" rtlCol="false" tIns="50800" lIns="50800" bIns="50800" rIns="50800"/>
            <a:lstStyle/>
            <a:p>
              <a:pPr algn="ctr">
                <a:lnSpc>
                  <a:spcPts val="3079"/>
                </a:lnSpc>
              </a:pPr>
              <a:r>
                <a:rPr lang="en-US" sz="2199" b="true">
                  <a:solidFill>
                    <a:srgbClr val="000000"/>
                  </a:solidFill>
                  <a:latin typeface="Open Sans Bold"/>
                  <a:ea typeface="Open Sans Bold"/>
                  <a:cs typeface="Open Sans Bold"/>
                  <a:sym typeface="Open Sans Bold"/>
                </a:rPr>
                <a:t>SCRUM TEAM</a:t>
              </a:r>
            </a:p>
            <a:p>
              <a:pPr algn="ctr">
                <a:lnSpc>
                  <a:spcPts val="3079"/>
                </a:lnSpc>
              </a:pPr>
              <a:r>
                <a:rPr lang="en-US" b="true" sz="2199">
                  <a:solidFill>
                    <a:srgbClr val="000000"/>
                  </a:solidFill>
                  <a:latin typeface="Open Sans Bold"/>
                  <a:ea typeface="Open Sans Bold"/>
                  <a:cs typeface="Open Sans Bold"/>
                  <a:sym typeface="Open Sans Bold"/>
                </a:rPr>
                <a:t>Evelin Torres, Abraham Armendariz y Gerardo Monsivais</a:t>
              </a:r>
            </a:p>
          </p:txBody>
        </p:sp>
      </p:grpSp>
      <p:sp>
        <p:nvSpPr>
          <p:cNvPr name="AutoShape 12" id="12"/>
          <p:cNvSpPr/>
          <p:nvPr/>
        </p:nvSpPr>
        <p:spPr>
          <a:xfrm flipH="true">
            <a:off x="9144000" y="2612095"/>
            <a:ext cx="0" cy="835742"/>
          </a:xfrm>
          <a:prstGeom prst="line">
            <a:avLst/>
          </a:prstGeom>
          <a:ln cap="flat" w="38100">
            <a:solidFill>
              <a:srgbClr val="000000"/>
            </a:solidFill>
            <a:prstDash val="solid"/>
            <a:headEnd type="none" len="sm" w="sm"/>
            <a:tailEnd type="none" len="sm" w="sm"/>
          </a:ln>
        </p:spPr>
      </p:sp>
      <p:sp>
        <p:nvSpPr>
          <p:cNvPr name="AutoShape 13" id="13"/>
          <p:cNvSpPr/>
          <p:nvPr/>
        </p:nvSpPr>
        <p:spPr>
          <a:xfrm>
            <a:off x="5639628" y="3447836"/>
            <a:ext cx="7061364" cy="0"/>
          </a:xfrm>
          <a:prstGeom prst="line">
            <a:avLst/>
          </a:prstGeom>
          <a:ln cap="flat" w="38100">
            <a:solidFill>
              <a:srgbClr val="000000"/>
            </a:solidFill>
            <a:prstDash val="solid"/>
            <a:headEnd type="none" len="sm" w="sm"/>
            <a:tailEnd type="none" len="sm" w="sm"/>
          </a:ln>
        </p:spPr>
      </p:sp>
      <p:sp>
        <p:nvSpPr>
          <p:cNvPr name="AutoShape 14" id="14"/>
          <p:cNvSpPr/>
          <p:nvPr/>
        </p:nvSpPr>
        <p:spPr>
          <a:xfrm flipH="true">
            <a:off x="5639628" y="3447836"/>
            <a:ext cx="0" cy="960876"/>
          </a:xfrm>
          <a:prstGeom prst="line">
            <a:avLst/>
          </a:prstGeom>
          <a:ln cap="flat" w="38100">
            <a:solidFill>
              <a:srgbClr val="000000"/>
            </a:solidFill>
            <a:prstDash val="solid"/>
            <a:headEnd type="none" len="sm" w="sm"/>
            <a:tailEnd type="none" len="sm" w="sm"/>
          </a:ln>
        </p:spPr>
      </p:sp>
      <p:sp>
        <p:nvSpPr>
          <p:cNvPr name="AutoShape 15" id="15"/>
          <p:cNvSpPr/>
          <p:nvPr/>
        </p:nvSpPr>
        <p:spPr>
          <a:xfrm>
            <a:off x="12700992" y="3447836"/>
            <a:ext cx="0" cy="758443"/>
          </a:xfrm>
          <a:prstGeom prst="line">
            <a:avLst/>
          </a:prstGeom>
          <a:ln cap="flat" w="38100">
            <a:solidFill>
              <a:srgbClr val="000000"/>
            </a:solidFill>
            <a:prstDash val="solid"/>
            <a:headEnd type="none" len="sm" w="sm"/>
            <a:tailEnd type="none" len="sm" w="sm"/>
          </a:ln>
        </p:spPr>
      </p:sp>
      <p:sp>
        <p:nvSpPr>
          <p:cNvPr name="AutoShape 16" id="16"/>
          <p:cNvSpPr/>
          <p:nvPr/>
        </p:nvSpPr>
        <p:spPr>
          <a:xfrm flipH="true">
            <a:off x="9144000" y="3447836"/>
            <a:ext cx="26310" cy="2854368"/>
          </a:xfrm>
          <a:prstGeom prst="line">
            <a:avLst/>
          </a:prstGeom>
          <a:ln cap="flat" w="38100">
            <a:solidFill>
              <a:srgbClr val="000000"/>
            </a:solidFill>
            <a:prstDash val="solid"/>
            <a:headEnd type="none" len="sm" w="sm"/>
            <a:tailEnd type="none" len="sm" w="sm"/>
          </a:ln>
        </p:spPr>
      </p:sp>
      <p:sp>
        <p:nvSpPr>
          <p:cNvPr name="AutoShape 17" id="17"/>
          <p:cNvSpPr/>
          <p:nvPr/>
        </p:nvSpPr>
        <p:spPr>
          <a:xfrm>
            <a:off x="4915158" y="6302204"/>
            <a:ext cx="8719182" cy="0"/>
          </a:xfrm>
          <a:prstGeom prst="line">
            <a:avLst/>
          </a:prstGeom>
          <a:ln cap="flat" w="38100">
            <a:solidFill>
              <a:srgbClr val="000000"/>
            </a:solidFill>
            <a:prstDash val="solid"/>
            <a:headEnd type="none" len="sm" w="sm"/>
            <a:tailEnd type="none" len="sm" w="sm"/>
          </a:ln>
        </p:spPr>
      </p:sp>
      <p:sp>
        <p:nvSpPr>
          <p:cNvPr name="AutoShape 18" id="18"/>
          <p:cNvSpPr/>
          <p:nvPr/>
        </p:nvSpPr>
        <p:spPr>
          <a:xfrm>
            <a:off x="4915158" y="6302204"/>
            <a:ext cx="0" cy="904354"/>
          </a:xfrm>
          <a:prstGeom prst="line">
            <a:avLst/>
          </a:prstGeom>
          <a:ln cap="flat" w="38100">
            <a:solidFill>
              <a:srgbClr val="000000"/>
            </a:solidFill>
            <a:prstDash val="solid"/>
            <a:headEnd type="none" len="sm" w="sm"/>
            <a:tailEnd type="none" len="sm" w="sm"/>
          </a:ln>
        </p:spPr>
      </p:sp>
      <p:sp>
        <p:nvSpPr>
          <p:cNvPr name="AutoShape 19" id="19"/>
          <p:cNvSpPr/>
          <p:nvPr/>
        </p:nvSpPr>
        <p:spPr>
          <a:xfrm flipH="true">
            <a:off x="13634340" y="6302204"/>
            <a:ext cx="0" cy="904354"/>
          </a:xfrm>
          <a:prstGeom prst="line">
            <a:avLst/>
          </a:prstGeom>
          <a:ln cap="flat" w="38100">
            <a:solidFill>
              <a:srgbClr val="000000"/>
            </a:solidFill>
            <a:prstDash val="solid"/>
            <a:headEnd type="none" len="sm" w="sm"/>
            <a:tailEnd type="none" len="sm" w="sm"/>
          </a:ln>
        </p:spPr>
      </p:sp>
      <p:sp>
        <p:nvSpPr>
          <p:cNvPr name="AutoShape 20" id="20"/>
          <p:cNvSpPr/>
          <p:nvPr/>
        </p:nvSpPr>
        <p:spPr>
          <a:xfrm>
            <a:off x="9144000" y="6302204"/>
            <a:ext cx="26310" cy="904354"/>
          </a:xfrm>
          <a:prstGeom prst="line">
            <a:avLst/>
          </a:prstGeom>
          <a:ln cap="flat" w="38100">
            <a:solidFill>
              <a:srgbClr val="000000"/>
            </a:solidFill>
            <a:prstDash val="solid"/>
            <a:headEnd type="none" len="sm" w="sm"/>
            <a:tailEnd type="none" len="sm" w="sm"/>
          </a:ln>
        </p:spPr>
      </p:sp>
      <p:grpSp>
        <p:nvGrpSpPr>
          <p:cNvPr name="Group 21" id="21"/>
          <p:cNvGrpSpPr/>
          <p:nvPr/>
        </p:nvGrpSpPr>
        <p:grpSpPr>
          <a:xfrm rot="0">
            <a:off x="3372108" y="7206558"/>
            <a:ext cx="3086100" cy="1022384"/>
            <a:chOff x="0" y="0"/>
            <a:chExt cx="812800" cy="269270"/>
          </a:xfrm>
        </p:grpSpPr>
        <p:sp>
          <p:nvSpPr>
            <p:cNvPr name="Freeform 22" id="22"/>
            <p:cNvSpPr/>
            <p:nvPr/>
          </p:nvSpPr>
          <p:spPr>
            <a:xfrm flipH="false" flipV="false" rot="0">
              <a:off x="0" y="0"/>
              <a:ext cx="812800" cy="269270"/>
            </a:xfrm>
            <a:custGeom>
              <a:avLst/>
              <a:gdLst/>
              <a:ahLst/>
              <a:cxnLst/>
              <a:rect r="r" b="b" t="t" l="l"/>
              <a:pathLst>
                <a:path h="269270" w="812800">
                  <a:moveTo>
                    <a:pt x="0" y="0"/>
                  </a:moveTo>
                  <a:lnTo>
                    <a:pt x="812800" y="0"/>
                  </a:lnTo>
                  <a:lnTo>
                    <a:pt x="812800" y="269270"/>
                  </a:lnTo>
                  <a:lnTo>
                    <a:pt x="0" y="269270"/>
                  </a:lnTo>
                  <a:close/>
                </a:path>
              </a:pathLst>
            </a:custGeom>
            <a:solidFill>
              <a:srgbClr val="C1FF72"/>
            </a:solidFill>
          </p:spPr>
        </p:sp>
        <p:sp>
          <p:nvSpPr>
            <p:cNvPr name="TextBox 23" id="23"/>
            <p:cNvSpPr txBox="true"/>
            <p:nvPr/>
          </p:nvSpPr>
          <p:spPr>
            <a:xfrm>
              <a:off x="0" y="-38100"/>
              <a:ext cx="812800" cy="307370"/>
            </a:xfrm>
            <a:prstGeom prst="rect">
              <a:avLst/>
            </a:prstGeom>
          </p:spPr>
          <p:txBody>
            <a:bodyPr anchor="ctr" rtlCol="false" tIns="50800" lIns="50800" bIns="50800" rIns="50800"/>
            <a:lstStyle/>
            <a:p>
              <a:pPr algn="ctr">
                <a:lnSpc>
                  <a:spcPts val="3079"/>
                </a:lnSpc>
              </a:pPr>
              <a:r>
                <a:rPr lang="en-US" sz="2199" b="true">
                  <a:solidFill>
                    <a:srgbClr val="000000"/>
                  </a:solidFill>
                  <a:latin typeface="Open Sans Bold"/>
                  <a:ea typeface="Open Sans Bold"/>
                  <a:cs typeface="Open Sans Bold"/>
                  <a:sym typeface="Open Sans Bold"/>
                </a:rPr>
                <a:t>DESARROLLADOR</a:t>
              </a:r>
            </a:p>
            <a:p>
              <a:pPr algn="ctr">
                <a:lnSpc>
                  <a:spcPts val="3079"/>
                </a:lnSpc>
              </a:pPr>
              <a:r>
                <a:rPr lang="en-US" b="true" sz="2199">
                  <a:solidFill>
                    <a:srgbClr val="000000"/>
                  </a:solidFill>
                  <a:latin typeface="Open Sans Bold"/>
                  <a:ea typeface="Open Sans Bold"/>
                  <a:cs typeface="Open Sans Bold"/>
                  <a:sym typeface="Open Sans Bold"/>
                </a:rPr>
                <a:t>Eduardo Sena</a:t>
              </a:r>
            </a:p>
          </p:txBody>
        </p:sp>
      </p:grpSp>
      <p:grpSp>
        <p:nvGrpSpPr>
          <p:cNvPr name="Group 24" id="24"/>
          <p:cNvGrpSpPr/>
          <p:nvPr/>
        </p:nvGrpSpPr>
        <p:grpSpPr>
          <a:xfrm rot="0">
            <a:off x="7627260" y="7206558"/>
            <a:ext cx="3530682" cy="1315360"/>
            <a:chOff x="0" y="0"/>
            <a:chExt cx="929892" cy="346432"/>
          </a:xfrm>
        </p:grpSpPr>
        <p:sp>
          <p:nvSpPr>
            <p:cNvPr name="Freeform 25" id="25"/>
            <p:cNvSpPr/>
            <p:nvPr/>
          </p:nvSpPr>
          <p:spPr>
            <a:xfrm flipH="false" flipV="false" rot="0">
              <a:off x="0" y="0"/>
              <a:ext cx="929891" cy="346432"/>
            </a:xfrm>
            <a:custGeom>
              <a:avLst/>
              <a:gdLst/>
              <a:ahLst/>
              <a:cxnLst/>
              <a:rect r="r" b="b" t="t" l="l"/>
              <a:pathLst>
                <a:path h="346432" w="929891">
                  <a:moveTo>
                    <a:pt x="0" y="0"/>
                  </a:moveTo>
                  <a:lnTo>
                    <a:pt x="929891" y="0"/>
                  </a:lnTo>
                  <a:lnTo>
                    <a:pt x="929891" y="346432"/>
                  </a:lnTo>
                  <a:lnTo>
                    <a:pt x="0" y="346432"/>
                  </a:lnTo>
                  <a:close/>
                </a:path>
              </a:pathLst>
            </a:custGeom>
            <a:solidFill>
              <a:srgbClr val="C1FF72"/>
            </a:solidFill>
          </p:spPr>
        </p:sp>
        <p:sp>
          <p:nvSpPr>
            <p:cNvPr name="TextBox 26" id="26"/>
            <p:cNvSpPr txBox="true"/>
            <p:nvPr/>
          </p:nvSpPr>
          <p:spPr>
            <a:xfrm>
              <a:off x="0" y="-38100"/>
              <a:ext cx="929892" cy="384532"/>
            </a:xfrm>
            <a:prstGeom prst="rect">
              <a:avLst/>
            </a:prstGeom>
          </p:spPr>
          <p:txBody>
            <a:bodyPr anchor="ctr" rtlCol="false" tIns="50800" lIns="50800" bIns="50800" rIns="50800"/>
            <a:lstStyle/>
            <a:p>
              <a:pPr algn="ctr">
                <a:lnSpc>
                  <a:spcPts val="3079"/>
                </a:lnSpc>
              </a:pPr>
              <a:r>
                <a:rPr lang="en-US" sz="2199" b="true">
                  <a:solidFill>
                    <a:srgbClr val="000000"/>
                  </a:solidFill>
                  <a:latin typeface="Open Sans Bold"/>
                  <a:ea typeface="Open Sans Bold"/>
                  <a:cs typeface="Open Sans Bold"/>
                  <a:sym typeface="Open Sans Bold"/>
                </a:rPr>
                <a:t>BASE DE DATOS</a:t>
              </a:r>
            </a:p>
            <a:p>
              <a:pPr algn="ctr">
                <a:lnSpc>
                  <a:spcPts val="3079"/>
                </a:lnSpc>
              </a:pPr>
              <a:r>
                <a:rPr lang="en-US" b="true" sz="2199">
                  <a:solidFill>
                    <a:srgbClr val="000000"/>
                  </a:solidFill>
                  <a:latin typeface="Open Sans Bold"/>
                  <a:ea typeface="Open Sans Bold"/>
                  <a:cs typeface="Open Sans Bold"/>
                  <a:sym typeface="Open Sans Bold"/>
                </a:rPr>
                <a:t>Abraham Armendariz y Gerardo Monsivais</a:t>
              </a:r>
            </a:p>
          </p:txBody>
        </p:sp>
      </p:grpSp>
      <p:grpSp>
        <p:nvGrpSpPr>
          <p:cNvPr name="Group 27" id="27"/>
          <p:cNvGrpSpPr/>
          <p:nvPr/>
        </p:nvGrpSpPr>
        <p:grpSpPr>
          <a:xfrm rot="0">
            <a:off x="12091290" y="7206558"/>
            <a:ext cx="3086100" cy="1022384"/>
            <a:chOff x="0" y="0"/>
            <a:chExt cx="812800" cy="269270"/>
          </a:xfrm>
        </p:grpSpPr>
        <p:sp>
          <p:nvSpPr>
            <p:cNvPr name="Freeform 28" id="28"/>
            <p:cNvSpPr/>
            <p:nvPr/>
          </p:nvSpPr>
          <p:spPr>
            <a:xfrm flipH="false" flipV="false" rot="0">
              <a:off x="0" y="0"/>
              <a:ext cx="812800" cy="269270"/>
            </a:xfrm>
            <a:custGeom>
              <a:avLst/>
              <a:gdLst/>
              <a:ahLst/>
              <a:cxnLst/>
              <a:rect r="r" b="b" t="t" l="l"/>
              <a:pathLst>
                <a:path h="269270" w="812800">
                  <a:moveTo>
                    <a:pt x="0" y="0"/>
                  </a:moveTo>
                  <a:lnTo>
                    <a:pt x="812800" y="0"/>
                  </a:lnTo>
                  <a:lnTo>
                    <a:pt x="812800" y="269270"/>
                  </a:lnTo>
                  <a:lnTo>
                    <a:pt x="0" y="269270"/>
                  </a:lnTo>
                  <a:close/>
                </a:path>
              </a:pathLst>
            </a:custGeom>
            <a:solidFill>
              <a:srgbClr val="C1FF72"/>
            </a:solidFill>
          </p:spPr>
        </p:sp>
        <p:sp>
          <p:nvSpPr>
            <p:cNvPr name="TextBox 29" id="29"/>
            <p:cNvSpPr txBox="true"/>
            <p:nvPr/>
          </p:nvSpPr>
          <p:spPr>
            <a:xfrm>
              <a:off x="0" y="-38100"/>
              <a:ext cx="812800" cy="307370"/>
            </a:xfrm>
            <a:prstGeom prst="rect">
              <a:avLst/>
            </a:prstGeom>
          </p:spPr>
          <p:txBody>
            <a:bodyPr anchor="ctr" rtlCol="false" tIns="50800" lIns="50800" bIns="50800" rIns="50800"/>
            <a:lstStyle/>
            <a:p>
              <a:pPr algn="ctr">
                <a:lnSpc>
                  <a:spcPts val="3079"/>
                </a:lnSpc>
              </a:pPr>
              <a:r>
                <a:rPr lang="en-US" sz="2199" b="true">
                  <a:solidFill>
                    <a:srgbClr val="000000"/>
                  </a:solidFill>
                  <a:latin typeface="Open Sans Bold"/>
                  <a:ea typeface="Open Sans Bold"/>
                  <a:cs typeface="Open Sans Bold"/>
                  <a:sym typeface="Open Sans Bold"/>
                </a:rPr>
                <a:t>TESTER</a:t>
              </a:r>
            </a:p>
            <a:p>
              <a:pPr algn="ctr">
                <a:lnSpc>
                  <a:spcPts val="3079"/>
                </a:lnSpc>
              </a:pPr>
              <a:r>
                <a:rPr lang="en-US" b="true" sz="2199">
                  <a:solidFill>
                    <a:srgbClr val="000000"/>
                  </a:solidFill>
                  <a:latin typeface="Open Sans Bold"/>
                  <a:ea typeface="Open Sans Bold"/>
                  <a:cs typeface="Open Sans Bold"/>
                  <a:sym typeface="Open Sans Bold"/>
                </a:rPr>
                <a:t>Evelin Torres</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155812"/>
            <a:ext cx="16230600" cy="7102488"/>
            <a:chOff x="0" y="0"/>
            <a:chExt cx="4274726" cy="1870614"/>
          </a:xfrm>
        </p:grpSpPr>
        <p:sp>
          <p:nvSpPr>
            <p:cNvPr name="Freeform 3" id="3"/>
            <p:cNvSpPr/>
            <p:nvPr/>
          </p:nvSpPr>
          <p:spPr>
            <a:xfrm flipH="false" flipV="false" rot="0">
              <a:off x="0" y="0"/>
              <a:ext cx="4274726" cy="1870614"/>
            </a:xfrm>
            <a:custGeom>
              <a:avLst/>
              <a:gdLst/>
              <a:ahLst/>
              <a:cxnLst/>
              <a:rect r="r" b="b" t="t" l="l"/>
              <a:pathLst>
                <a:path h="1870614" w="4274726">
                  <a:moveTo>
                    <a:pt x="0" y="0"/>
                  </a:moveTo>
                  <a:lnTo>
                    <a:pt x="4274726" y="0"/>
                  </a:lnTo>
                  <a:lnTo>
                    <a:pt x="4274726" y="1870614"/>
                  </a:lnTo>
                  <a:lnTo>
                    <a:pt x="0" y="1870614"/>
                  </a:lnTo>
                  <a:close/>
                </a:path>
              </a:pathLst>
            </a:custGeom>
            <a:solidFill>
              <a:srgbClr val="C1FF72"/>
            </a:solidFill>
          </p:spPr>
        </p:sp>
        <p:sp>
          <p:nvSpPr>
            <p:cNvPr name="TextBox 4" id="4"/>
            <p:cNvSpPr txBox="true"/>
            <p:nvPr/>
          </p:nvSpPr>
          <p:spPr>
            <a:xfrm>
              <a:off x="0" y="-38100"/>
              <a:ext cx="4274726" cy="1908714"/>
            </a:xfrm>
            <a:prstGeom prst="rect">
              <a:avLst/>
            </a:prstGeom>
          </p:spPr>
          <p:txBody>
            <a:bodyPr anchor="ctr" rtlCol="false" tIns="50800" lIns="50800" bIns="50800" rIns="50800"/>
            <a:lstStyle/>
            <a:p>
              <a:pPr algn="ctr">
                <a:lnSpc>
                  <a:spcPts val="3079"/>
                </a:lnSpc>
              </a:pPr>
            </a:p>
          </p:txBody>
        </p:sp>
      </p:grpSp>
      <p:sp>
        <p:nvSpPr>
          <p:cNvPr name="TextBox 5" id="5"/>
          <p:cNvSpPr txBox="true"/>
          <p:nvPr/>
        </p:nvSpPr>
        <p:spPr>
          <a:xfrm rot="0">
            <a:off x="2147194" y="1298291"/>
            <a:ext cx="3436888" cy="372745"/>
          </a:xfrm>
          <a:prstGeom prst="rect">
            <a:avLst/>
          </a:prstGeom>
        </p:spPr>
        <p:txBody>
          <a:bodyPr anchor="t" rtlCol="false" tIns="0" lIns="0" bIns="0" rIns="0">
            <a:spAutoFit/>
          </a:bodyPr>
          <a:lstStyle/>
          <a:p>
            <a:pPr algn="ctr">
              <a:lnSpc>
                <a:spcPts val="3079"/>
              </a:lnSpc>
            </a:pPr>
            <a:r>
              <a:rPr lang="en-US" sz="2199" b="true">
                <a:solidFill>
                  <a:srgbClr val="000000"/>
                </a:solidFill>
                <a:latin typeface="Open Sans Bold"/>
                <a:ea typeface="Open Sans Bold"/>
                <a:cs typeface="Open Sans Bold"/>
                <a:sym typeface="Open Sans Bold"/>
              </a:rPr>
              <a:t>Estatus Product Backlog </a:t>
            </a:r>
          </a:p>
        </p:txBody>
      </p:sp>
      <p:sp>
        <p:nvSpPr>
          <p:cNvPr name="TextBox 6" id="6"/>
          <p:cNvSpPr txBox="true"/>
          <p:nvPr/>
        </p:nvSpPr>
        <p:spPr>
          <a:xfrm rot="0">
            <a:off x="4399522" y="2409763"/>
            <a:ext cx="8388279" cy="763270"/>
          </a:xfrm>
          <a:prstGeom prst="rect">
            <a:avLst/>
          </a:prstGeom>
        </p:spPr>
        <p:txBody>
          <a:bodyPr anchor="t" rtlCol="false" tIns="0" lIns="0" bIns="0" rIns="0">
            <a:spAutoFit/>
          </a:bodyPr>
          <a:lstStyle/>
          <a:p>
            <a:pPr algn="ctr">
              <a:lnSpc>
                <a:spcPts val="3079"/>
              </a:lnSpc>
            </a:pPr>
            <a:r>
              <a:rPr lang="en-US" b="true" sz="2199">
                <a:solidFill>
                  <a:srgbClr val="000000"/>
                </a:solidFill>
                <a:latin typeface="Open Sans Bold"/>
                <a:ea typeface="Open Sans Bold"/>
                <a:cs typeface="Open Sans Bold"/>
                <a:sym typeface="Open Sans Bold"/>
              </a:rPr>
              <a:t>Lista</a:t>
            </a:r>
            <a:r>
              <a:rPr lang="en-US" b="true" sz="2199">
                <a:solidFill>
                  <a:srgbClr val="000000"/>
                </a:solidFill>
                <a:latin typeface="Open Sans Bold"/>
                <a:ea typeface="Open Sans Bold"/>
                <a:cs typeface="Open Sans Bold"/>
                <a:sym typeface="Open Sans Bold"/>
              </a:rPr>
              <a:t> de requerimientos terminados en Sprint #1 y #2</a:t>
            </a:r>
          </a:p>
          <a:p>
            <a:pPr algn="ctr">
              <a:lnSpc>
                <a:spcPts val="3079"/>
              </a:lnSpc>
            </a:pPr>
          </a:p>
        </p:txBody>
      </p:sp>
      <p:sp>
        <p:nvSpPr>
          <p:cNvPr name="TextBox 7" id="7"/>
          <p:cNvSpPr txBox="true"/>
          <p:nvPr/>
        </p:nvSpPr>
        <p:spPr>
          <a:xfrm rot="0">
            <a:off x="1310454" y="3134933"/>
            <a:ext cx="7833546" cy="115379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Estructura y planeacion del videojuego.</a:t>
            </a:r>
          </a:p>
          <a:p>
            <a:pPr algn="l"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Diseño de personajes y enemigos.</a:t>
            </a:r>
          </a:p>
          <a:p>
            <a:pPr algn="l"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Diseño de sprite.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155812"/>
            <a:ext cx="16230600" cy="7102488"/>
            <a:chOff x="0" y="0"/>
            <a:chExt cx="4274726" cy="1870614"/>
          </a:xfrm>
        </p:grpSpPr>
        <p:sp>
          <p:nvSpPr>
            <p:cNvPr name="Freeform 3" id="3"/>
            <p:cNvSpPr/>
            <p:nvPr/>
          </p:nvSpPr>
          <p:spPr>
            <a:xfrm flipH="false" flipV="false" rot="0">
              <a:off x="0" y="0"/>
              <a:ext cx="4274726" cy="1870614"/>
            </a:xfrm>
            <a:custGeom>
              <a:avLst/>
              <a:gdLst/>
              <a:ahLst/>
              <a:cxnLst/>
              <a:rect r="r" b="b" t="t" l="l"/>
              <a:pathLst>
                <a:path h="1870614" w="4274726">
                  <a:moveTo>
                    <a:pt x="0" y="0"/>
                  </a:moveTo>
                  <a:lnTo>
                    <a:pt x="4274726" y="0"/>
                  </a:lnTo>
                  <a:lnTo>
                    <a:pt x="4274726" y="1870614"/>
                  </a:lnTo>
                  <a:lnTo>
                    <a:pt x="0" y="1870614"/>
                  </a:lnTo>
                  <a:close/>
                </a:path>
              </a:pathLst>
            </a:custGeom>
            <a:solidFill>
              <a:srgbClr val="FFDE59"/>
            </a:solidFill>
          </p:spPr>
        </p:sp>
        <p:sp>
          <p:nvSpPr>
            <p:cNvPr name="TextBox 4" id="4"/>
            <p:cNvSpPr txBox="true"/>
            <p:nvPr/>
          </p:nvSpPr>
          <p:spPr>
            <a:xfrm>
              <a:off x="0" y="-38100"/>
              <a:ext cx="4274726" cy="1908714"/>
            </a:xfrm>
            <a:prstGeom prst="rect">
              <a:avLst/>
            </a:prstGeom>
          </p:spPr>
          <p:txBody>
            <a:bodyPr anchor="ctr" rtlCol="false" tIns="50800" lIns="50800" bIns="50800" rIns="50800"/>
            <a:lstStyle/>
            <a:p>
              <a:pPr algn="ctr">
                <a:lnSpc>
                  <a:spcPts val="3079"/>
                </a:lnSpc>
              </a:pPr>
            </a:p>
          </p:txBody>
        </p:sp>
      </p:grpSp>
      <p:sp>
        <p:nvSpPr>
          <p:cNvPr name="TextBox 5" id="5"/>
          <p:cNvSpPr txBox="true"/>
          <p:nvPr/>
        </p:nvSpPr>
        <p:spPr>
          <a:xfrm rot="0">
            <a:off x="2147194" y="1298291"/>
            <a:ext cx="3436888" cy="372745"/>
          </a:xfrm>
          <a:prstGeom prst="rect">
            <a:avLst/>
          </a:prstGeom>
        </p:spPr>
        <p:txBody>
          <a:bodyPr anchor="t" rtlCol="false" tIns="0" lIns="0" bIns="0" rIns="0">
            <a:spAutoFit/>
          </a:bodyPr>
          <a:lstStyle/>
          <a:p>
            <a:pPr algn="ctr">
              <a:lnSpc>
                <a:spcPts val="3079"/>
              </a:lnSpc>
            </a:pPr>
            <a:r>
              <a:rPr lang="en-US" sz="2199" b="true">
                <a:solidFill>
                  <a:srgbClr val="000000"/>
                </a:solidFill>
                <a:latin typeface="Open Sans Bold"/>
                <a:ea typeface="Open Sans Bold"/>
                <a:cs typeface="Open Sans Bold"/>
                <a:sym typeface="Open Sans Bold"/>
              </a:rPr>
              <a:t>Estatus Product Backlog </a:t>
            </a:r>
          </a:p>
        </p:txBody>
      </p:sp>
      <p:sp>
        <p:nvSpPr>
          <p:cNvPr name="TextBox 6" id="6"/>
          <p:cNvSpPr txBox="true"/>
          <p:nvPr/>
        </p:nvSpPr>
        <p:spPr>
          <a:xfrm rot="0">
            <a:off x="6704130" y="2395197"/>
            <a:ext cx="420007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Open Sans Bold"/>
                <a:ea typeface="Open Sans Bold"/>
                <a:cs typeface="Open Sans Bold"/>
                <a:sym typeface="Open Sans Bold"/>
              </a:rPr>
              <a:t>Requerimientos pendientes</a:t>
            </a:r>
          </a:p>
        </p:txBody>
      </p:sp>
      <p:sp>
        <p:nvSpPr>
          <p:cNvPr name="TextBox 7" id="7"/>
          <p:cNvSpPr txBox="true"/>
          <p:nvPr/>
        </p:nvSpPr>
        <p:spPr>
          <a:xfrm rot="0">
            <a:off x="1960456" y="3273034"/>
            <a:ext cx="4470648" cy="115379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Programacion de combate.</a:t>
            </a:r>
          </a:p>
          <a:p>
            <a:pPr algn="l"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Diseño de mapa.</a:t>
            </a:r>
          </a:p>
          <a:p>
            <a:pPr algn="l"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Programacion de mecanicas.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28736" y="2270498"/>
            <a:ext cx="9230527" cy="5746003"/>
          </a:xfrm>
          <a:custGeom>
            <a:avLst/>
            <a:gdLst/>
            <a:ahLst/>
            <a:cxnLst/>
            <a:rect r="r" b="b" t="t" l="l"/>
            <a:pathLst>
              <a:path h="5746003" w="9230527">
                <a:moveTo>
                  <a:pt x="0" y="0"/>
                </a:moveTo>
                <a:lnTo>
                  <a:pt x="9230528" y="0"/>
                </a:lnTo>
                <a:lnTo>
                  <a:pt x="9230528" y="5746004"/>
                </a:lnTo>
                <a:lnTo>
                  <a:pt x="0" y="5746004"/>
                </a:lnTo>
                <a:lnTo>
                  <a:pt x="0" y="0"/>
                </a:lnTo>
                <a:close/>
              </a:path>
            </a:pathLst>
          </a:custGeom>
          <a:blipFill>
            <a:blip r:embed="rId2"/>
            <a:stretch>
              <a:fillRect l="0" t="0" r="0" b="0"/>
            </a:stretch>
          </a:blipFill>
        </p:spPr>
      </p:sp>
      <p:sp>
        <p:nvSpPr>
          <p:cNvPr name="TextBox 3" id="3"/>
          <p:cNvSpPr txBox="true"/>
          <p:nvPr/>
        </p:nvSpPr>
        <p:spPr>
          <a:xfrm rot="0">
            <a:off x="2778604" y="628015"/>
            <a:ext cx="12180455" cy="763270"/>
          </a:xfrm>
          <a:prstGeom prst="rect">
            <a:avLst/>
          </a:prstGeom>
        </p:spPr>
        <p:txBody>
          <a:bodyPr anchor="t" rtlCol="false" tIns="0" lIns="0" bIns="0" rIns="0">
            <a:spAutoFit/>
          </a:bodyPr>
          <a:lstStyle/>
          <a:p>
            <a:pPr algn="ctr">
              <a:lnSpc>
                <a:spcPts val="3079"/>
              </a:lnSpc>
            </a:pPr>
            <a:r>
              <a:rPr lang="en-US" b="true" sz="2199">
                <a:solidFill>
                  <a:srgbClr val="000000"/>
                </a:solidFill>
                <a:latin typeface="Open Sans Bold"/>
                <a:ea typeface="Open Sans Bold"/>
                <a:cs typeface="Open Sans Bold"/>
                <a:sym typeface="Open Sans Bold"/>
              </a:rPr>
              <a:t>Tab</a:t>
            </a:r>
            <a:r>
              <a:rPr lang="en-US" b="true" sz="2199">
                <a:solidFill>
                  <a:srgbClr val="000000"/>
                </a:solidFill>
                <a:latin typeface="Open Sans Bold"/>
                <a:ea typeface="Open Sans Bold"/>
                <a:cs typeface="Open Sans Bold"/>
                <a:sym typeface="Open Sans Bold"/>
              </a:rPr>
              <a:t>lero Kanban Final del Sprint #2</a:t>
            </a:r>
          </a:p>
          <a:p>
            <a:pPr algn="ctr">
              <a:lnSpc>
                <a:spcPts val="3079"/>
              </a:lnSpc>
              <a:spcBef>
                <a:spcPct val="0"/>
              </a:spcBef>
            </a:pPr>
          </a:p>
        </p:txBody>
      </p:sp>
      <p:sp>
        <p:nvSpPr>
          <p:cNvPr name="TextBox 4" id="4"/>
          <p:cNvSpPr txBox="true"/>
          <p:nvPr/>
        </p:nvSpPr>
        <p:spPr>
          <a:xfrm rot="0">
            <a:off x="5200129" y="8599806"/>
            <a:ext cx="7887742" cy="658494"/>
          </a:xfrm>
          <a:prstGeom prst="rect">
            <a:avLst/>
          </a:prstGeom>
        </p:spPr>
        <p:txBody>
          <a:bodyPr anchor="t" rtlCol="false" tIns="0" lIns="0" bIns="0" rIns="0">
            <a:spAutoFit/>
          </a:bodyPr>
          <a:lstStyle/>
          <a:p>
            <a:pPr algn="l">
              <a:lnSpc>
                <a:spcPts val="5180"/>
              </a:lnSpc>
            </a:pPr>
            <a:r>
              <a:rPr lang="en-US" sz="3700" u="sng">
                <a:solidFill>
                  <a:srgbClr val="000000"/>
                </a:solidFill>
                <a:latin typeface="Arimo"/>
                <a:ea typeface="Arimo"/>
                <a:cs typeface="Arimo"/>
                <a:sym typeface="Arimo"/>
                <a:hlinkClick r:id="rId3" tooltip="http://scrumblr.ca/video%20juego%20"/>
              </a:rPr>
              <a:t>http://scrumblr.ca/video%20juego%20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0692" y="2327716"/>
            <a:ext cx="8422226" cy="4726141"/>
          </a:xfrm>
          <a:custGeom>
            <a:avLst/>
            <a:gdLst/>
            <a:ahLst/>
            <a:cxnLst/>
            <a:rect r="r" b="b" t="t" l="l"/>
            <a:pathLst>
              <a:path h="4726141" w="8422226">
                <a:moveTo>
                  <a:pt x="0" y="0"/>
                </a:moveTo>
                <a:lnTo>
                  <a:pt x="8422226" y="0"/>
                </a:lnTo>
                <a:lnTo>
                  <a:pt x="8422226" y="4726141"/>
                </a:lnTo>
                <a:lnTo>
                  <a:pt x="0" y="4726141"/>
                </a:lnTo>
                <a:lnTo>
                  <a:pt x="0" y="0"/>
                </a:lnTo>
                <a:close/>
              </a:path>
            </a:pathLst>
          </a:custGeom>
          <a:blipFill>
            <a:blip r:embed="rId2"/>
            <a:stretch>
              <a:fillRect l="0" t="0" r="0" b="0"/>
            </a:stretch>
          </a:blipFill>
        </p:spPr>
      </p:sp>
      <p:sp>
        <p:nvSpPr>
          <p:cNvPr name="Freeform 3" id="3"/>
          <p:cNvSpPr/>
          <p:nvPr/>
        </p:nvSpPr>
        <p:spPr>
          <a:xfrm flipH="false" flipV="false" rot="0">
            <a:off x="9144000" y="2327716"/>
            <a:ext cx="8386387" cy="4726141"/>
          </a:xfrm>
          <a:custGeom>
            <a:avLst/>
            <a:gdLst/>
            <a:ahLst/>
            <a:cxnLst/>
            <a:rect r="r" b="b" t="t" l="l"/>
            <a:pathLst>
              <a:path h="4726141" w="8386387">
                <a:moveTo>
                  <a:pt x="0" y="0"/>
                </a:moveTo>
                <a:lnTo>
                  <a:pt x="8386387" y="0"/>
                </a:lnTo>
                <a:lnTo>
                  <a:pt x="8386387" y="4726141"/>
                </a:lnTo>
                <a:lnTo>
                  <a:pt x="0" y="4726141"/>
                </a:lnTo>
                <a:lnTo>
                  <a:pt x="0" y="0"/>
                </a:lnTo>
                <a:close/>
              </a:path>
            </a:pathLst>
          </a:custGeom>
          <a:blipFill>
            <a:blip r:embed="rId3"/>
            <a:stretch>
              <a:fillRect l="0" t="0" r="0" b="0"/>
            </a:stretch>
          </a:blipFill>
        </p:spPr>
      </p:sp>
      <p:sp>
        <p:nvSpPr>
          <p:cNvPr name="Freeform 4" id="4"/>
          <p:cNvSpPr/>
          <p:nvPr/>
        </p:nvSpPr>
        <p:spPr>
          <a:xfrm flipH="false" flipV="false" rot="0">
            <a:off x="3403816" y="1028700"/>
            <a:ext cx="10573168" cy="412874"/>
          </a:xfrm>
          <a:custGeom>
            <a:avLst/>
            <a:gdLst/>
            <a:ahLst/>
            <a:cxnLst/>
            <a:rect r="r" b="b" t="t" l="l"/>
            <a:pathLst>
              <a:path h="412874" w="10573168">
                <a:moveTo>
                  <a:pt x="0" y="0"/>
                </a:moveTo>
                <a:lnTo>
                  <a:pt x="10573168" y="0"/>
                </a:lnTo>
                <a:lnTo>
                  <a:pt x="10573168" y="412874"/>
                </a:lnTo>
                <a:lnTo>
                  <a:pt x="0" y="412874"/>
                </a:lnTo>
                <a:lnTo>
                  <a:pt x="0" y="0"/>
                </a:lnTo>
                <a:close/>
              </a:path>
            </a:pathLst>
          </a:custGeom>
          <a:blipFill>
            <a:blip r:embed="rId4"/>
            <a:stretch>
              <a:fillRect l="0" t="0" r="0" b="0"/>
            </a:stretch>
          </a:blipFill>
        </p:spPr>
      </p:sp>
      <p:grpSp>
        <p:nvGrpSpPr>
          <p:cNvPr name="Group 5" id="5"/>
          <p:cNvGrpSpPr/>
          <p:nvPr/>
        </p:nvGrpSpPr>
        <p:grpSpPr>
          <a:xfrm rot="0">
            <a:off x="2852732" y="5143500"/>
            <a:ext cx="734774" cy="73477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004AAD"/>
            </a:solidFill>
          </p:spPr>
        </p:sp>
        <p:sp>
          <p:nvSpPr>
            <p:cNvPr name="TextBox 7" id="7"/>
            <p:cNvSpPr txBox="true"/>
            <p:nvPr/>
          </p:nvSpPr>
          <p:spPr>
            <a:xfrm>
              <a:off x="101600" y="165100"/>
              <a:ext cx="711200" cy="444500"/>
            </a:xfrm>
            <a:prstGeom prst="rect">
              <a:avLst/>
            </a:prstGeom>
          </p:spPr>
          <p:txBody>
            <a:bodyPr anchor="ctr" rtlCol="false" tIns="50800" lIns="50800" bIns="50800" rIns="50800"/>
            <a:lstStyle/>
            <a:p>
              <a:pPr algn="ctr">
                <a:lnSpc>
                  <a:spcPts val="3079"/>
                </a:lnSpc>
              </a:pPr>
            </a:p>
          </p:txBody>
        </p:sp>
      </p:grpSp>
      <p:sp>
        <p:nvSpPr>
          <p:cNvPr name="TextBox 8" id="8"/>
          <p:cNvSpPr txBox="true"/>
          <p:nvPr/>
        </p:nvSpPr>
        <p:spPr>
          <a:xfrm rot="0">
            <a:off x="5846415" y="7307539"/>
            <a:ext cx="6595170" cy="763270"/>
          </a:xfrm>
          <a:prstGeom prst="rect">
            <a:avLst/>
          </a:prstGeom>
        </p:spPr>
        <p:txBody>
          <a:bodyPr anchor="t" rtlCol="false" tIns="0" lIns="0" bIns="0" rIns="0">
            <a:spAutoFit/>
          </a:bodyPr>
          <a:lstStyle/>
          <a:p>
            <a:pPr algn="ctr">
              <a:lnSpc>
                <a:spcPts val="3079"/>
              </a:lnSpc>
            </a:pPr>
            <a:r>
              <a:rPr lang="en-US" sz="2199" b="true">
                <a:solidFill>
                  <a:srgbClr val="000000"/>
                </a:solidFill>
                <a:latin typeface="Open Sans Bold"/>
                <a:ea typeface="Open Sans Bold"/>
                <a:cs typeface="Open Sans Bold"/>
                <a:sym typeface="Open Sans Bold"/>
              </a:rPr>
              <a:t>Impedimentos</a:t>
            </a:r>
          </a:p>
          <a:p>
            <a:pPr algn="ctr" marL="474979" indent="-237490" lvl="1">
              <a:lnSpc>
                <a:spcPts val="3079"/>
              </a:lnSpc>
              <a:buFont typeface="Arial"/>
              <a:buChar char="•"/>
            </a:pPr>
            <a:r>
              <a:rPr lang="en-US" b="true" sz="2199">
                <a:solidFill>
                  <a:srgbClr val="000000"/>
                </a:solidFill>
                <a:latin typeface="Open Sans Bold"/>
                <a:ea typeface="Open Sans Bold"/>
                <a:cs typeface="Open Sans Bold"/>
                <a:sym typeface="Open Sans Bold"/>
              </a:rPr>
              <a:t>No teniamos conocimientos de el proyecto</a:t>
            </a:r>
            <a:r>
              <a:rPr lang="en-US" b="true" sz="2199">
                <a:solidFill>
                  <a:srgbClr val="FFFFFF"/>
                </a:solidFill>
                <a:latin typeface="Open Sans Bold"/>
                <a:ea typeface="Open Sans Bold"/>
                <a:cs typeface="Open Sans Bold"/>
                <a:sym typeface="Open Sans Bold"/>
              </a:rPr>
              <a:t>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94650" y="1664869"/>
            <a:ext cx="7898701" cy="5983266"/>
          </a:xfrm>
          <a:custGeom>
            <a:avLst/>
            <a:gdLst/>
            <a:ahLst/>
            <a:cxnLst/>
            <a:rect r="r" b="b" t="t" l="l"/>
            <a:pathLst>
              <a:path h="5983266" w="7898701">
                <a:moveTo>
                  <a:pt x="0" y="0"/>
                </a:moveTo>
                <a:lnTo>
                  <a:pt x="7898700" y="0"/>
                </a:lnTo>
                <a:lnTo>
                  <a:pt x="7898700" y="5983266"/>
                </a:lnTo>
                <a:lnTo>
                  <a:pt x="0" y="5983266"/>
                </a:lnTo>
                <a:lnTo>
                  <a:pt x="0" y="0"/>
                </a:lnTo>
                <a:close/>
              </a:path>
            </a:pathLst>
          </a:custGeom>
          <a:blipFill>
            <a:blip r:embed="rId2"/>
            <a:stretch>
              <a:fillRect l="0" t="0" r="0" b="0"/>
            </a:stretch>
          </a:blipFill>
        </p:spPr>
      </p:sp>
      <p:sp>
        <p:nvSpPr>
          <p:cNvPr name="Freeform 3" id="3"/>
          <p:cNvSpPr/>
          <p:nvPr/>
        </p:nvSpPr>
        <p:spPr>
          <a:xfrm flipH="false" flipV="false" rot="0">
            <a:off x="4674383" y="1028700"/>
            <a:ext cx="10573168" cy="412874"/>
          </a:xfrm>
          <a:custGeom>
            <a:avLst/>
            <a:gdLst/>
            <a:ahLst/>
            <a:cxnLst/>
            <a:rect r="r" b="b" t="t" l="l"/>
            <a:pathLst>
              <a:path h="412874" w="10573168">
                <a:moveTo>
                  <a:pt x="0" y="0"/>
                </a:moveTo>
                <a:lnTo>
                  <a:pt x="10573168" y="0"/>
                </a:lnTo>
                <a:lnTo>
                  <a:pt x="10573168" y="412874"/>
                </a:lnTo>
                <a:lnTo>
                  <a:pt x="0" y="412874"/>
                </a:lnTo>
                <a:lnTo>
                  <a:pt x="0" y="0"/>
                </a:lnTo>
                <a:close/>
              </a:path>
            </a:pathLst>
          </a:custGeom>
          <a:blipFill>
            <a:blip r:embed="rId3"/>
            <a:stretch>
              <a:fillRect l="0" t="0" r="0" b="0"/>
            </a:stretch>
          </a:blipFill>
        </p:spPr>
      </p:sp>
      <p:sp>
        <p:nvSpPr>
          <p:cNvPr name="TextBox 4" id="4"/>
          <p:cNvSpPr txBox="true"/>
          <p:nvPr/>
        </p:nvSpPr>
        <p:spPr>
          <a:xfrm rot="0">
            <a:off x="5877096" y="7833330"/>
            <a:ext cx="6533807" cy="763270"/>
          </a:xfrm>
          <a:prstGeom prst="rect">
            <a:avLst/>
          </a:prstGeom>
        </p:spPr>
        <p:txBody>
          <a:bodyPr anchor="t" rtlCol="false" tIns="0" lIns="0" bIns="0" rIns="0">
            <a:spAutoFit/>
          </a:bodyPr>
          <a:lstStyle/>
          <a:p>
            <a:pPr algn="ctr">
              <a:lnSpc>
                <a:spcPts val="3079"/>
              </a:lnSpc>
            </a:pPr>
            <a:r>
              <a:rPr lang="en-US" sz="2199" b="true">
                <a:solidFill>
                  <a:srgbClr val="000000"/>
                </a:solidFill>
                <a:latin typeface="Open Sans Bold"/>
                <a:ea typeface="Open Sans Bold"/>
                <a:cs typeface="Open Sans Bold"/>
                <a:sym typeface="Open Sans Bold"/>
              </a:rPr>
              <a:t>Impedimentos </a:t>
            </a:r>
          </a:p>
          <a:p>
            <a:pPr algn="ctr">
              <a:lnSpc>
                <a:spcPts val="3079"/>
              </a:lnSpc>
            </a:pPr>
            <a:r>
              <a:rPr lang="en-US" b="true" sz="2199">
                <a:solidFill>
                  <a:srgbClr val="000000"/>
                </a:solidFill>
                <a:latin typeface="Open Sans Bold"/>
                <a:ea typeface="Open Sans Bold"/>
                <a:cs typeface="Open Sans Bold"/>
                <a:sym typeface="Open Sans Bold"/>
              </a:rPr>
              <a:t>Falta organisacion de documentacion</a:t>
            </a:r>
          </a:p>
        </p:txBody>
      </p:sp>
      <p:grpSp>
        <p:nvGrpSpPr>
          <p:cNvPr name="Group 5" id="5"/>
          <p:cNvGrpSpPr/>
          <p:nvPr/>
        </p:nvGrpSpPr>
        <p:grpSpPr>
          <a:xfrm rot="0">
            <a:off x="9593580" y="1893478"/>
            <a:ext cx="734774" cy="73477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004AAD"/>
            </a:solidFill>
          </p:spPr>
        </p:sp>
        <p:sp>
          <p:nvSpPr>
            <p:cNvPr name="TextBox 7" id="7"/>
            <p:cNvSpPr txBox="true"/>
            <p:nvPr/>
          </p:nvSpPr>
          <p:spPr>
            <a:xfrm>
              <a:off x="101600" y="165100"/>
              <a:ext cx="711200" cy="444500"/>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0">
            <a:off x="12725963" y="7136656"/>
            <a:ext cx="734774" cy="73477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004AAD"/>
            </a:solidFill>
          </p:spPr>
        </p:sp>
        <p:sp>
          <p:nvSpPr>
            <p:cNvPr name="TextBox 10" id="10"/>
            <p:cNvSpPr txBox="true"/>
            <p:nvPr/>
          </p:nvSpPr>
          <p:spPr>
            <a:xfrm>
              <a:off x="101600" y="165100"/>
              <a:ext cx="711200" cy="444500"/>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3484" y="2362598"/>
            <a:ext cx="8570786" cy="5234358"/>
          </a:xfrm>
          <a:custGeom>
            <a:avLst/>
            <a:gdLst/>
            <a:ahLst/>
            <a:cxnLst/>
            <a:rect r="r" b="b" t="t" l="l"/>
            <a:pathLst>
              <a:path h="5234358" w="8570786">
                <a:moveTo>
                  <a:pt x="0" y="0"/>
                </a:moveTo>
                <a:lnTo>
                  <a:pt x="8570786" y="0"/>
                </a:lnTo>
                <a:lnTo>
                  <a:pt x="8570786" y="5234358"/>
                </a:lnTo>
                <a:lnTo>
                  <a:pt x="0" y="5234358"/>
                </a:lnTo>
                <a:lnTo>
                  <a:pt x="0" y="0"/>
                </a:lnTo>
                <a:close/>
              </a:path>
            </a:pathLst>
          </a:custGeom>
          <a:blipFill>
            <a:blip r:embed="rId2"/>
            <a:stretch>
              <a:fillRect l="0" t="0" r="-9057" b="0"/>
            </a:stretch>
          </a:blipFill>
        </p:spPr>
      </p:sp>
      <p:sp>
        <p:nvSpPr>
          <p:cNvPr name="Freeform 3" id="3"/>
          <p:cNvSpPr/>
          <p:nvPr/>
        </p:nvSpPr>
        <p:spPr>
          <a:xfrm flipH="false" flipV="false" rot="0">
            <a:off x="9144000" y="2362598"/>
            <a:ext cx="8924771" cy="5018871"/>
          </a:xfrm>
          <a:custGeom>
            <a:avLst/>
            <a:gdLst/>
            <a:ahLst/>
            <a:cxnLst/>
            <a:rect r="r" b="b" t="t" l="l"/>
            <a:pathLst>
              <a:path h="5018871" w="8924771">
                <a:moveTo>
                  <a:pt x="0" y="0"/>
                </a:moveTo>
                <a:lnTo>
                  <a:pt x="8924771" y="0"/>
                </a:lnTo>
                <a:lnTo>
                  <a:pt x="8924771" y="5018871"/>
                </a:lnTo>
                <a:lnTo>
                  <a:pt x="0" y="5018871"/>
                </a:lnTo>
                <a:lnTo>
                  <a:pt x="0" y="0"/>
                </a:lnTo>
                <a:close/>
              </a:path>
            </a:pathLst>
          </a:custGeom>
          <a:blipFill>
            <a:blip r:embed="rId3"/>
            <a:stretch>
              <a:fillRect l="0" t="0" r="0" b="0"/>
            </a:stretch>
          </a:blipFill>
        </p:spPr>
      </p:sp>
      <p:sp>
        <p:nvSpPr>
          <p:cNvPr name="Freeform 4" id="4"/>
          <p:cNvSpPr/>
          <p:nvPr/>
        </p:nvSpPr>
        <p:spPr>
          <a:xfrm flipH="false" flipV="false" rot="0">
            <a:off x="3857416" y="822263"/>
            <a:ext cx="10573168" cy="412874"/>
          </a:xfrm>
          <a:custGeom>
            <a:avLst/>
            <a:gdLst/>
            <a:ahLst/>
            <a:cxnLst/>
            <a:rect r="r" b="b" t="t" l="l"/>
            <a:pathLst>
              <a:path h="412874" w="10573168">
                <a:moveTo>
                  <a:pt x="0" y="0"/>
                </a:moveTo>
                <a:lnTo>
                  <a:pt x="10573168" y="0"/>
                </a:lnTo>
                <a:lnTo>
                  <a:pt x="10573168" y="412874"/>
                </a:lnTo>
                <a:lnTo>
                  <a:pt x="0" y="412874"/>
                </a:lnTo>
                <a:lnTo>
                  <a:pt x="0" y="0"/>
                </a:lnTo>
                <a:close/>
              </a:path>
            </a:pathLst>
          </a:custGeom>
          <a:blipFill>
            <a:blip r:embed="rId4"/>
            <a:stretch>
              <a:fillRect l="0" t="0" r="0" b="0"/>
            </a:stretch>
          </a:blipFill>
        </p:spPr>
      </p:sp>
      <p:sp>
        <p:nvSpPr>
          <p:cNvPr name="TextBox 5" id="5"/>
          <p:cNvSpPr txBox="true"/>
          <p:nvPr/>
        </p:nvSpPr>
        <p:spPr>
          <a:xfrm rot="0">
            <a:off x="5877096" y="7833330"/>
            <a:ext cx="6533807" cy="763270"/>
          </a:xfrm>
          <a:prstGeom prst="rect">
            <a:avLst/>
          </a:prstGeom>
        </p:spPr>
        <p:txBody>
          <a:bodyPr anchor="t" rtlCol="false" tIns="0" lIns="0" bIns="0" rIns="0">
            <a:spAutoFit/>
          </a:bodyPr>
          <a:lstStyle/>
          <a:p>
            <a:pPr algn="ctr">
              <a:lnSpc>
                <a:spcPts val="3079"/>
              </a:lnSpc>
            </a:pPr>
            <a:r>
              <a:rPr lang="en-US" sz="2199" b="true">
                <a:solidFill>
                  <a:srgbClr val="000000"/>
                </a:solidFill>
                <a:latin typeface="Open Sans Bold"/>
                <a:ea typeface="Open Sans Bold"/>
                <a:cs typeface="Open Sans Bold"/>
                <a:sym typeface="Open Sans Bold"/>
              </a:rPr>
              <a:t>Impedimentos </a:t>
            </a:r>
          </a:p>
          <a:p>
            <a:pPr algn="ctr">
              <a:lnSpc>
                <a:spcPts val="3079"/>
              </a:lnSpc>
            </a:pPr>
            <a:r>
              <a:rPr lang="en-US" b="true" sz="2199">
                <a:solidFill>
                  <a:srgbClr val="000000"/>
                </a:solidFill>
                <a:latin typeface="Open Sans Bold"/>
                <a:ea typeface="Open Sans Bold"/>
                <a:cs typeface="Open Sans Bold"/>
                <a:sym typeface="Open Sans Bold"/>
              </a:rPr>
              <a:t>Falta de documentacion de documentacion</a:t>
            </a:r>
          </a:p>
        </p:txBody>
      </p:sp>
      <p:grpSp>
        <p:nvGrpSpPr>
          <p:cNvPr name="Group 6" id="6"/>
          <p:cNvGrpSpPr/>
          <p:nvPr/>
        </p:nvGrpSpPr>
        <p:grpSpPr>
          <a:xfrm rot="0">
            <a:off x="11676130" y="5397850"/>
            <a:ext cx="734774" cy="73477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004AAD"/>
            </a:solidFill>
          </p:spPr>
        </p:sp>
        <p:sp>
          <p:nvSpPr>
            <p:cNvPr name="TextBox 8" id="8"/>
            <p:cNvSpPr txBox="true"/>
            <p:nvPr/>
          </p:nvSpPr>
          <p:spPr>
            <a:xfrm>
              <a:off x="101600" y="165100"/>
              <a:ext cx="711200" cy="444500"/>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DAGVL7HNsxY</dc:identifier>
  <dcterms:modified xsi:type="dcterms:W3CDTF">2011-08-01T06:04:30Z</dcterms:modified>
  <cp:revision>1</cp:revision>
  <dc:title>Atomic Proyect</dc:title>
</cp:coreProperties>
</file>