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Source Code Pr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SourceCodePro-bold.fntdata"/><Relationship Id="rId27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8e3b6987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8e3b6987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386B"/>
              </a:buClr>
              <a:buSzPts val="1500"/>
              <a:buFont typeface="Lato"/>
              <a:buChar char="●"/>
            </a:pPr>
            <a:r>
              <a:rPr lang="en" sz="13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Das Problem: Wenn der User mehrere Filter mehrmals ändert und die App alles Real-time ausführen will, wird die Logik ziememlich kompliziert</a:t>
            </a:r>
            <a:endParaRPr sz="1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8e3b6987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8e3b6987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8e3b69878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8e3b69878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8d85ce4e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8d85ce4e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Die Applikation sollte auch die Interesse an den angebotenen Kursen durch den freundlichen Design der Webseite erhöhen.</a:t>
            </a:r>
            <a:br>
              <a:rPr lang="en"/>
            </a:br>
            <a:r>
              <a:rPr lang="en"/>
              <a:t>Diese Applikation sollte eine angenehme Suchfunktion dem User anbieten, wodurch der User durch mehrere Filtern seinen idealen Kurs unter mehr als 1800 Kurse aussucht.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8d85ce4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8d85ce4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8d85ce4e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8d85ce4e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8d85ce4e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8d85ce4e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8d85ce4e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8d85ce4e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8d85ce4e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8d85ce4e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8d85ce4e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8d85ce4e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5386B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VHS Kurse</a:t>
            </a:r>
            <a:br>
              <a:rPr lang="en" sz="7000"/>
            </a:br>
            <a:r>
              <a:rPr lang="en" sz="2400"/>
              <a:t>n</a:t>
            </a:r>
            <a:r>
              <a:rPr lang="en" sz="2400"/>
              <a:t>och kein Plan für die Post-Corona-Zeit?</a:t>
            </a:r>
            <a:br>
              <a:rPr lang="en" sz="2400"/>
            </a:br>
            <a:r>
              <a:rPr lang="en" sz="2400"/>
              <a:t>Besuch mal </a:t>
            </a:r>
            <a:r>
              <a:rPr lang="en" sz="2400">
                <a:solidFill>
                  <a:srgbClr val="5CDB95"/>
                </a:solidFill>
              </a:rPr>
              <a:t>vhs-kurse.de</a:t>
            </a:r>
            <a:endParaRPr sz="2400">
              <a:solidFill>
                <a:srgbClr val="5CDB95"/>
              </a:solidFill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Mortzea Jalilifar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CDB95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idx="4294967295" type="title"/>
          </p:nvPr>
        </p:nvSpPr>
        <p:spPr>
          <a:xfrm>
            <a:off x="305150" y="178750"/>
            <a:ext cx="8498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5386B"/>
                </a:solidFill>
              </a:rPr>
              <a:t>Schwierigkeiten,</a:t>
            </a:r>
            <a:r>
              <a:rPr lang="en">
                <a:solidFill>
                  <a:srgbClr val="05386B"/>
                </a:solidFill>
              </a:rPr>
              <a:t> Gelungen</a:t>
            </a:r>
            <a:endParaRPr>
              <a:solidFill>
                <a:srgbClr val="05386B"/>
              </a:solidFill>
            </a:endParaRPr>
          </a:p>
        </p:txBody>
      </p:sp>
      <p:sp>
        <p:nvSpPr>
          <p:cNvPr id="156" name="Google Shape;156;p22"/>
          <p:cNvSpPr txBox="1"/>
          <p:nvPr>
            <p:ph idx="4294967295" type="title"/>
          </p:nvPr>
        </p:nvSpPr>
        <p:spPr>
          <a:xfrm>
            <a:off x="513450" y="1436400"/>
            <a:ext cx="82899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386B"/>
              </a:buClr>
              <a:buSzPts val="2700"/>
              <a:buFont typeface="Lato"/>
              <a:buChar char="●"/>
            </a:pPr>
            <a:r>
              <a:rPr b="0" lang="en" sz="25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Nicht-valider JSON Schlüssel </a:t>
            </a:r>
            <a:r>
              <a:rPr b="0" lang="en" sz="2500">
                <a:solidFill>
                  <a:srgbClr val="05386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“#text” </a:t>
            </a:r>
            <a:r>
              <a:rPr b="0" lang="en" sz="25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für Firebase</a:t>
            </a:r>
            <a:endParaRPr b="0" sz="1200"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386B"/>
              </a:buClr>
              <a:buSzPts val="2500"/>
              <a:buFont typeface="Lato"/>
              <a:buChar char="●"/>
            </a:pPr>
            <a:r>
              <a:rPr b="0" lang="en" sz="25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Styling (from Scratch)</a:t>
            </a:r>
            <a:endParaRPr b="0" sz="500"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386B"/>
              </a:buClr>
              <a:buSzPts val="2500"/>
              <a:buFont typeface="Lato"/>
              <a:buChar char="●"/>
            </a:pPr>
            <a:r>
              <a:rPr lang="en" sz="25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Multifilter</a:t>
            </a:r>
            <a:endParaRPr b="0" sz="2500"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73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386B"/>
              </a:buClr>
              <a:buSzPts val="2500"/>
              <a:buFont typeface="Lato"/>
              <a:buChar char="○"/>
            </a:pPr>
            <a:r>
              <a:rPr b="0" i="1" lang="en" sz="23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r>
              <a:rPr i="1" lang="en" sz="23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Multi</a:t>
            </a:r>
            <a:r>
              <a:rPr b="0" i="1" lang="en" sz="23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” macht aus P9 , </a:t>
            </a:r>
            <a:r>
              <a:rPr i="1" lang="en" sz="23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P9+P11</a:t>
            </a:r>
            <a:r>
              <a:rPr b="0" i="1" lang="en" sz="23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sz="2500"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73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386B"/>
              </a:buClr>
              <a:buSzPts val="2500"/>
              <a:buFont typeface="Lato"/>
              <a:buChar char="○"/>
            </a:pPr>
            <a:r>
              <a:rPr b="0" i="1" lang="en" sz="23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Problem: Mehrere Filters mehrmals ändern und Real-time anwenden</a:t>
            </a:r>
            <a:endParaRPr b="0" i="1" sz="2300"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73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386B"/>
              </a:buClr>
              <a:buSzPts val="2500"/>
              <a:buFont typeface="Lato"/>
              <a:buChar char="○"/>
            </a:pPr>
            <a:r>
              <a:rPr b="0" i="1" lang="en" sz="23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z.B. wie mediamarkt.de, ebay.com, amazone.com, mobile.de</a:t>
            </a:r>
            <a:endParaRPr b="0" i="1" sz="2300"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8386350" y="4688750"/>
            <a:ext cx="660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5386B"/>
                </a:solidFill>
              </a:rPr>
              <a:t>10</a:t>
            </a:r>
            <a:r>
              <a:rPr lang="en" sz="1200">
                <a:solidFill>
                  <a:srgbClr val="05386B"/>
                </a:solidFill>
              </a:rPr>
              <a:t>/12</a:t>
            </a:r>
            <a:endParaRPr sz="1200">
              <a:solidFill>
                <a:srgbClr val="05386B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CDB95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idx="4294967295" type="title"/>
          </p:nvPr>
        </p:nvSpPr>
        <p:spPr>
          <a:xfrm>
            <a:off x="611975" y="331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200">
                <a:solidFill>
                  <a:srgbClr val="05386B"/>
                </a:solidFill>
              </a:rPr>
              <a:t>Verbesserungen</a:t>
            </a:r>
            <a:endParaRPr>
              <a:solidFill>
                <a:srgbClr val="05386B"/>
              </a:solidFill>
            </a:endParaRPr>
          </a:p>
        </p:txBody>
      </p:sp>
      <p:sp>
        <p:nvSpPr>
          <p:cNvPr id="163" name="Google Shape;163;p23"/>
          <p:cNvSpPr txBox="1"/>
          <p:nvPr>
            <p:ph idx="4294967295" type="title"/>
          </p:nvPr>
        </p:nvSpPr>
        <p:spPr>
          <a:xfrm>
            <a:off x="535775" y="1403950"/>
            <a:ext cx="76878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386B"/>
              </a:buClr>
              <a:buSzPts val="2400"/>
              <a:buFont typeface="Lato"/>
              <a:buChar char="●"/>
            </a:pPr>
            <a:r>
              <a:rPr lang="en" sz="24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Authentication</a:t>
            </a:r>
            <a:r>
              <a:rPr b="0" lang="en" sz="24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, z.B.</a:t>
            </a:r>
            <a:endParaRPr b="0" sz="2400"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386B"/>
              </a:buClr>
              <a:buSzPts val="2400"/>
              <a:buFont typeface="Lato"/>
              <a:buChar char="○"/>
            </a:pPr>
            <a:r>
              <a:rPr lang="en" sz="24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Admin</a:t>
            </a:r>
            <a:r>
              <a:rPr b="0" lang="en" sz="24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 kann neue Kurse hinzufügen</a:t>
            </a:r>
            <a:endParaRPr b="0" sz="2400"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386B"/>
              </a:buClr>
              <a:buSzPts val="2400"/>
              <a:buFont typeface="Lato"/>
              <a:buChar char="○"/>
            </a:pPr>
            <a:r>
              <a:rPr lang="en" sz="24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User</a:t>
            </a:r>
            <a:r>
              <a:rPr b="0" lang="en" sz="24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 kann die Kurse zu seinem “Cart” hinzufügen</a:t>
            </a:r>
            <a:br>
              <a:rPr b="0" lang="en" sz="24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</a:br>
            <a:endParaRPr b="0" sz="1000"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5386B"/>
              </a:buClr>
              <a:buSzPts val="2400"/>
              <a:buFont typeface="Lato"/>
              <a:buChar char="●"/>
            </a:pPr>
            <a:r>
              <a:rPr lang="en" sz="24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Kursdetails</a:t>
            </a:r>
            <a:r>
              <a:rPr b="0" lang="en" sz="24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 (wenn User auf </a:t>
            </a:r>
            <a:r>
              <a:rPr lang="en" sz="24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Mehr</a:t>
            </a:r>
            <a:r>
              <a:rPr b="0" lang="en" sz="24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-Button klickt)</a:t>
            </a:r>
            <a:endParaRPr b="0" sz="2400"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3"/>
          <p:cNvSpPr txBox="1"/>
          <p:nvPr>
            <p:ph idx="12" type="sldNum"/>
          </p:nvPr>
        </p:nvSpPr>
        <p:spPr>
          <a:xfrm>
            <a:off x="8223575" y="4688750"/>
            <a:ext cx="82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05386B"/>
                </a:solidFill>
              </a:rPr>
              <a:t>‹#›</a:t>
            </a:fld>
            <a:r>
              <a:rPr lang="en" sz="1200">
                <a:solidFill>
                  <a:srgbClr val="05386B"/>
                </a:solidFill>
              </a:rPr>
              <a:t>/12</a:t>
            </a:r>
            <a:endParaRPr sz="1200">
              <a:solidFill>
                <a:srgbClr val="05386B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CDB95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idx="4294967295" type="title"/>
          </p:nvPr>
        </p:nvSpPr>
        <p:spPr>
          <a:xfrm>
            <a:off x="611975" y="331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200">
                <a:solidFill>
                  <a:srgbClr val="05386B"/>
                </a:solidFill>
              </a:rPr>
              <a:t>Applikation</a:t>
            </a:r>
            <a:endParaRPr>
              <a:solidFill>
                <a:srgbClr val="05386B"/>
              </a:solidFill>
            </a:endParaRPr>
          </a:p>
        </p:txBody>
      </p:sp>
      <p:sp>
        <p:nvSpPr>
          <p:cNvPr id="170" name="Google Shape;170;p24"/>
          <p:cNvSpPr txBox="1"/>
          <p:nvPr>
            <p:ph idx="4294967295" type="title"/>
          </p:nvPr>
        </p:nvSpPr>
        <p:spPr>
          <a:xfrm>
            <a:off x="2691450" y="2187750"/>
            <a:ext cx="3761100" cy="768000"/>
          </a:xfrm>
          <a:prstGeom prst="rect">
            <a:avLst/>
          </a:prstGeom>
          <a:solidFill>
            <a:srgbClr val="05386B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npm start ...</a:t>
            </a:r>
            <a:endParaRPr b="0" sz="2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1" name="Google Shape;171;p24"/>
          <p:cNvSpPr txBox="1"/>
          <p:nvPr>
            <p:ph idx="12" type="sldNum"/>
          </p:nvPr>
        </p:nvSpPr>
        <p:spPr>
          <a:xfrm>
            <a:off x="8223575" y="4688750"/>
            <a:ext cx="82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05386B"/>
                </a:solidFill>
              </a:rPr>
              <a:t>‹#›</a:t>
            </a:fld>
            <a:r>
              <a:rPr lang="en" sz="1200">
                <a:solidFill>
                  <a:srgbClr val="05386B"/>
                </a:solidFill>
              </a:rPr>
              <a:t>/12</a:t>
            </a:r>
            <a:endParaRPr sz="1200">
              <a:solidFill>
                <a:srgbClr val="05386B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5386B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1326450" y="2143800"/>
            <a:ext cx="6491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5CDB95"/>
                </a:solidFill>
                <a:latin typeface="Lato"/>
                <a:ea typeface="Lato"/>
                <a:cs typeface="Lato"/>
                <a:sym typeface="Lato"/>
              </a:rPr>
              <a:t>Danke!</a:t>
            </a:r>
            <a:endParaRPr b="1" sz="4000">
              <a:solidFill>
                <a:srgbClr val="5CDB9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CDB95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611975" y="331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200">
                <a:solidFill>
                  <a:srgbClr val="05386B"/>
                </a:solidFill>
              </a:rPr>
              <a:t>Gliederung</a:t>
            </a:r>
            <a:endParaRPr>
              <a:solidFill>
                <a:srgbClr val="05386B"/>
              </a:solidFill>
            </a:endParaRPr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03950"/>
            <a:ext cx="76878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386B"/>
              </a:buClr>
              <a:buSzPts val="2400"/>
              <a:buFont typeface="Lato"/>
              <a:buChar char="●"/>
            </a:pPr>
            <a:r>
              <a:rPr b="0" lang="en" sz="24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Die Idee</a:t>
            </a:r>
            <a:endParaRPr b="0" sz="2400"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386B"/>
              </a:buClr>
              <a:buSzPts val="2400"/>
              <a:buFont typeface="Lato"/>
              <a:buChar char="●"/>
            </a:pPr>
            <a:r>
              <a:rPr b="0" lang="en" sz="24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Rohdaten und Datenbank </a:t>
            </a:r>
            <a:r>
              <a:rPr b="0" lang="en" sz="16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(P4)</a:t>
            </a:r>
            <a:endParaRPr b="0" sz="2400"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386B"/>
              </a:buClr>
              <a:buSzPts val="2400"/>
              <a:buFont typeface="Lato"/>
              <a:buChar char="●"/>
            </a:pPr>
            <a:r>
              <a:rPr b="0" lang="en" sz="24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Design Pattern </a:t>
            </a:r>
            <a:r>
              <a:rPr b="0" lang="en" sz="16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(P5)</a:t>
            </a:r>
            <a:endParaRPr b="0" sz="2400"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386B"/>
              </a:buClr>
              <a:buSzPts val="2400"/>
              <a:buFont typeface="Lato"/>
              <a:buChar char="●"/>
            </a:pPr>
            <a:r>
              <a:rPr b="0" lang="en" sz="24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State-Management &amp; REST-API </a:t>
            </a:r>
            <a:r>
              <a:rPr b="0" lang="en" sz="16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(P3)</a:t>
            </a:r>
            <a:endParaRPr b="0" sz="1600"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386B"/>
              </a:buClr>
              <a:buSzPts val="2400"/>
              <a:buFont typeface="Lato"/>
              <a:buChar char="●"/>
            </a:pPr>
            <a:r>
              <a:rPr b="0" lang="en" sz="24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Schwierigkeiten, Gelungen &amp; Verbesserungen </a:t>
            </a:r>
            <a:r>
              <a:rPr b="0" lang="en" sz="16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(P9 &amp; P11)</a:t>
            </a:r>
            <a:endParaRPr b="0" sz="2400"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386B"/>
              </a:buClr>
              <a:buSzPts val="2400"/>
              <a:buFont typeface="Lato"/>
              <a:buChar char="●"/>
            </a:pPr>
            <a:r>
              <a:rPr b="0" lang="en" sz="24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Applikation </a:t>
            </a:r>
            <a:r>
              <a:rPr b="0" lang="en" sz="16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(P2)</a:t>
            </a:r>
            <a:endParaRPr b="0" sz="2400"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05386B"/>
                </a:solidFill>
              </a:rPr>
              <a:t>‹#›</a:t>
            </a:fld>
            <a:r>
              <a:rPr lang="en" sz="1200">
                <a:solidFill>
                  <a:srgbClr val="05386B"/>
                </a:solidFill>
              </a:rPr>
              <a:t>/12</a:t>
            </a:r>
            <a:endParaRPr sz="1200">
              <a:solidFill>
                <a:srgbClr val="05386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CDB95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611975" y="483550"/>
            <a:ext cx="7040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200">
                <a:solidFill>
                  <a:srgbClr val="05386B"/>
                </a:solidFill>
              </a:rPr>
              <a:t>Die Idee von VHS-Kurse</a:t>
            </a:r>
            <a:endParaRPr>
              <a:solidFill>
                <a:srgbClr val="05386B"/>
              </a:solidFill>
            </a:endParaRPr>
          </a:p>
        </p:txBody>
      </p:sp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535775" y="1480150"/>
            <a:ext cx="76878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386B"/>
              </a:buClr>
              <a:buSzPts val="2400"/>
              <a:buFont typeface="Lato"/>
              <a:buChar char="●"/>
            </a:pPr>
            <a:r>
              <a:rPr b="0" lang="en" sz="24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Freundliches Design</a:t>
            </a:r>
            <a:endParaRPr b="0" sz="2400"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386B"/>
              </a:buClr>
              <a:buSzPts val="2400"/>
              <a:buFont typeface="Lato"/>
              <a:buChar char="●"/>
            </a:pPr>
            <a:r>
              <a:rPr b="0" lang="en" sz="24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Angenehme Suchfunktion</a:t>
            </a:r>
            <a:endParaRPr b="0" sz="2400"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386B"/>
              </a:buClr>
              <a:buSzPts val="2400"/>
              <a:buFont typeface="Lato"/>
              <a:buChar char="●"/>
            </a:pPr>
            <a:r>
              <a:rPr b="0" lang="en" sz="24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Praktische Filter</a:t>
            </a:r>
            <a:endParaRPr b="0" sz="2400"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5386B"/>
                </a:solidFill>
              </a:rPr>
              <a:t>3/12</a:t>
            </a:r>
            <a:endParaRPr sz="1200">
              <a:solidFill>
                <a:srgbClr val="05386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CDB95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4294967295" type="title"/>
          </p:nvPr>
        </p:nvSpPr>
        <p:spPr>
          <a:xfrm>
            <a:off x="459575" y="407350"/>
            <a:ext cx="7886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200">
                <a:solidFill>
                  <a:srgbClr val="05386B"/>
                </a:solidFill>
              </a:rPr>
              <a:t>Rohdaten &amp; Datenbank </a:t>
            </a:r>
            <a:r>
              <a:rPr lang="en" sz="2800">
                <a:solidFill>
                  <a:srgbClr val="05386B"/>
                </a:solidFill>
              </a:rPr>
              <a:t>(P4)</a:t>
            </a:r>
            <a:endParaRPr sz="1600">
              <a:solidFill>
                <a:srgbClr val="05386B"/>
              </a:solidFill>
            </a:endParaRPr>
          </a:p>
        </p:txBody>
      </p:sp>
      <p:sp>
        <p:nvSpPr>
          <p:cNvPr id="93" name="Google Shape;93;p16"/>
          <p:cNvSpPr txBox="1"/>
          <p:nvPr>
            <p:ph idx="4294967295" type="title"/>
          </p:nvPr>
        </p:nvSpPr>
        <p:spPr>
          <a:xfrm>
            <a:off x="305150" y="1480150"/>
            <a:ext cx="46251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386B"/>
              </a:buClr>
              <a:buSzPts val="2300"/>
              <a:buFont typeface="Lato"/>
              <a:buChar char="●"/>
            </a:pPr>
            <a:r>
              <a:rPr b="0" lang="en" sz="23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Berliner Fachhochschulkurse</a:t>
            </a:r>
            <a:endParaRPr b="0" sz="2300"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386B"/>
              </a:buClr>
              <a:buSzPts val="2300"/>
              <a:buFont typeface="Lato"/>
              <a:buChar char="●"/>
            </a:pPr>
            <a:r>
              <a:rPr b="0" lang="en" sz="23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JSON-Datei</a:t>
            </a:r>
            <a:endParaRPr b="0" sz="2300"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386B"/>
              </a:buClr>
              <a:buSzPts val="2300"/>
              <a:buFont typeface="Lato"/>
              <a:buChar char="●"/>
            </a:pPr>
            <a:r>
              <a:rPr b="0" lang="en" sz="23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Über 1800 Datensätze</a:t>
            </a:r>
            <a:endParaRPr b="0" sz="2300"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386B"/>
              </a:buClr>
              <a:buSzPts val="2300"/>
              <a:buFont typeface="Lato"/>
              <a:buChar char="●"/>
            </a:pPr>
            <a:r>
              <a:rPr b="0" lang="en" sz="23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“#text”</a:t>
            </a:r>
            <a:endParaRPr b="0" sz="2300"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386B"/>
              </a:buClr>
              <a:buSzPts val="2300"/>
              <a:buFont typeface="Lato"/>
              <a:buChar char="●"/>
            </a:pPr>
            <a:r>
              <a:rPr b="0" lang="en" sz="23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Firebase (NoSQL)</a:t>
            </a:r>
            <a:endParaRPr b="0" sz="2300"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05386B"/>
                </a:solidFill>
              </a:rPr>
              <a:t>‹#›</a:t>
            </a:fld>
            <a:r>
              <a:rPr lang="en" sz="1200">
                <a:solidFill>
                  <a:srgbClr val="05386B"/>
                </a:solidFill>
              </a:rPr>
              <a:t>/12</a:t>
            </a:r>
            <a:endParaRPr sz="1200">
              <a:solidFill>
                <a:srgbClr val="05386B"/>
              </a:solidFill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b="36011" l="0" r="36443" t="8968"/>
          <a:stretch/>
        </p:blipFill>
        <p:spPr>
          <a:xfrm>
            <a:off x="4244450" y="2602850"/>
            <a:ext cx="3567751" cy="239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0250" y="1173650"/>
            <a:ext cx="3977525" cy="112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CDB95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4294967295" type="title"/>
          </p:nvPr>
        </p:nvSpPr>
        <p:spPr>
          <a:xfrm>
            <a:off x="332450" y="254950"/>
            <a:ext cx="8602500" cy="8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400">
                <a:solidFill>
                  <a:srgbClr val="05386B"/>
                </a:solidFill>
              </a:rPr>
              <a:t>Design Pattern  </a:t>
            </a:r>
            <a:r>
              <a:rPr lang="en">
                <a:solidFill>
                  <a:srgbClr val="05386B"/>
                </a:solidFill>
              </a:rPr>
              <a:t>(P5)</a:t>
            </a:r>
            <a:r>
              <a:rPr lang="en" sz="3400">
                <a:solidFill>
                  <a:srgbClr val="05386B"/>
                </a:solidFill>
              </a:rPr>
              <a:t> </a:t>
            </a:r>
            <a:br>
              <a:rPr lang="en" sz="3400">
                <a:solidFill>
                  <a:srgbClr val="05386B"/>
                </a:solidFill>
              </a:rPr>
            </a:br>
            <a:r>
              <a:rPr b="0" lang="en" sz="34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“Data Down, Actions Up”</a:t>
            </a:r>
            <a:endParaRPr sz="3400">
              <a:solidFill>
                <a:srgbClr val="05386B"/>
              </a:solidFill>
            </a:endParaRPr>
          </a:p>
        </p:txBody>
      </p:sp>
      <p:sp>
        <p:nvSpPr>
          <p:cNvPr id="102" name="Google Shape;102;p17"/>
          <p:cNvSpPr txBox="1"/>
          <p:nvPr>
            <p:ph idx="4294967295" type="title"/>
          </p:nvPr>
        </p:nvSpPr>
        <p:spPr>
          <a:xfrm>
            <a:off x="1064450" y="1830075"/>
            <a:ext cx="7104900" cy="25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386B"/>
              </a:buClr>
              <a:buSzPts val="2400"/>
              <a:buFont typeface="Lato"/>
              <a:buChar char="●"/>
            </a:pPr>
            <a:r>
              <a:rPr b="0" lang="en" sz="24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Unidirektionaler Datenfluss</a:t>
            </a:r>
            <a:endParaRPr b="0" sz="2400"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386B"/>
              </a:buClr>
              <a:buSzPts val="2400"/>
              <a:buFont typeface="Lato"/>
              <a:buChar char="●"/>
            </a:pPr>
            <a:r>
              <a:rPr b="0" lang="en" sz="24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Stateful Components (“Actions” auf Daten)</a:t>
            </a:r>
            <a:endParaRPr b="0" sz="2400"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386B"/>
              </a:buClr>
              <a:buSzPts val="2400"/>
              <a:buFont typeface="Lato"/>
              <a:buChar char="●"/>
            </a:pPr>
            <a:r>
              <a:rPr b="0" lang="en" sz="24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Stateless Components (Präsentiert die “Data”)</a:t>
            </a:r>
            <a:endParaRPr b="0" sz="2400"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05386B"/>
                </a:solidFill>
              </a:rPr>
              <a:t>‹#›</a:t>
            </a:fld>
            <a:r>
              <a:rPr lang="en" sz="1200">
                <a:solidFill>
                  <a:srgbClr val="05386B"/>
                </a:solidFill>
              </a:rPr>
              <a:t>/12</a:t>
            </a:r>
            <a:endParaRPr sz="1200">
              <a:solidFill>
                <a:srgbClr val="05386B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CDB95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idx="4294967295" type="title"/>
          </p:nvPr>
        </p:nvSpPr>
        <p:spPr>
          <a:xfrm>
            <a:off x="316925" y="537625"/>
            <a:ext cx="35481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Stateful Components</a:t>
            </a:r>
            <a:r>
              <a:rPr b="0" lang="en" sz="24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0" sz="2400"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5386B"/>
              </a:buClr>
              <a:buSzPts val="2400"/>
              <a:buFont typeface="Lato"/>
              <a:buChar char="●"/>
            </a:pPr>
            <a:r>
              <a:rPr b="0" lang="en" sz="24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bekommt Daten von Datenbank oder Statemnager</a:t>
            </a:r>
            <a:endParaRPr b="0" sz="2400"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386B"/>
              </a:buClr>
              <a:buSzPts val="2400"/>
              <a:buFont typeface="Lato"/>
              <a:buChar char="●"/>
            </a:pPr>
            <a:r>
              <a:rPr b="0" lang="en" sz="24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Kann die Daten ändern</a:t>
            </a:r>
            <a:endParaRPr b="0" sz="2400"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386B"/>
              </a:buClr>
              <a:buSzPts val="2400"/>
              <a:buFont typeface="Lato"/>
              <a:buChar char="●"/>
            </a:pPr>
            <a:r>
              <a:rPr b="0" lang="en" sz="24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Übergibt Daten zu den Stateless Komponenten</a:t>
            </a:r>
            <a:endParaRPr b="0" sz="2400"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05386B"/>
                </a:solidFill>
              </a:rPr>
              <a:t>‹#›</a:t>
            </a:fld>
            <a:r>
              <a:rPr lang="en" sz="1200">
                <a:solidFill>
                  <a:srgbClr val="05386B"/>
                </a:solidFill>
              </a:rPr>
              <a:t>/12</a:t>
            </a:r>
            <a:endParaRPr sz="1200">
              <a:solidFill>
                <a:srgbClr val="05386B"/>
              </a:solidFill>
            </a:endParaRPr>
          </a:p>
        </p:txBody>
      </p:sp>
      <p:sp>
        <p:nvSpPr>
          <p:cNvPr id="110" name="Google Shape;110;p18"/>
          <p:cNvSpPr txBox="1"/>
          <p:nvPr>
            <p:ph idx="4294967295" type="title"/>
          </p:nvPr>
        </p:nvSpPr>
        <p:spPr>
          <a:xfrm>
            <a:off x="4257525" y="537625"/>
            <a:ext cx="40830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Stateless Components</a:t>
            </a:r>
            <a:endParaRPr sz="2400"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5386B"/>
              </a:buClr>
              <a:buSzPts val="2400"/>
              <a:buFont typeface="Lato"/>
              <a:buChar char="●"/>
            </a:pPr>
            <a:r>
              <a:rPr b="0" lang="en" sz="24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bekommt Daten von Eltern Komponente</a:t>
            </a:r>
            <a:endParaRPr b="0" sz="2400"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386B"/>
              </a:buClr>
              <a:buSzPts val="2400"/>
              <a:buFont typeface="Lato"/>
              <a:buChar char="●"/>
            </a:pPr>
            <a:r>
              <a:rPr b="0" lang="en" sz="24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k</a:t>
            </a:r>
            <a:r>
              <a:rPr b="0" lang="en" sz="24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eine Änderung in Daten</a:t>
            </a:r>
            <a:endParaRPr b="0" sz="2400"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386B"/>
              </a:buClr>
              <a:buSzPts val="2400"/>
              <a:buFont typeface="Lato"/>
              <a:buChar char="●"/>
            </a:pPr>
            <a:r>
              <a:rPr b="0" lang="en" sz="24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b="0" lang="en" sz="24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ur präsentiert die Daten</a:t>
            </a:r>
            <a:endParaRPr b="0" sz="2400"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386B"/>
              </a:buClr>
              <a:buSzPts val="2400"/>
              <a:buFont typeface="Lato"/>
              <a:buChar char="●"/>
            </a:pPr>
            <a:r>
              <a:rPr b="0" lang="en" sz="24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daher reusable</a:t>
            </a:r>
            <a:endParaRPr b="0" sz="2400"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CDB95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05386B"/>
                </a:solidFill>
              </a:rPr>
              <a:t>‹#›</a:t>
            </a:fld>
            <a:r>
              <a:rPr lang="en" sz="1200">
                <a:solidFill>
                  <a:srgbClr val="05386B"/>
                </a:solidFill>
              </a:rPr>
              <a:t>/12</a:t>
            </a:r>
            <a:endParaRPr sz="1200">
              <a:solidFill>
                <a:srgbClr val="05386B"/>
              </a:solidFill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291788" y="680275"/>
            <a:ext cx="2010600" cy="1053900"/>
          </a:xfrm>
          <a:prstGeom prst="ellipse">
            <a:avLst/>
          </a:prstGeom>
          <a:solidFill>
            <a:srgbClr val="0538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highlight>
                  <a:srgbClr val="05386B"/>
                </a:highlight>
              </a:rPr>
              <a:t>Datenbank</a:t>
            </a:r>
            <a:endParaRPr sz="2000">
              <a:solidFill>
                <a:srgbClr val="FFFFFF"/>
              </a:solidFill>
              <a:highlight>
                <a:srgbClr val="05386B"/>
              </a:highlight>
            </a:endParaRPr>
          </a:p>
        </p:txBody>
      </p:sp>
      <p:cxnSp>
        <p:nvCxnSpPr>
          <p:cNvPr id="117" name="Google Shape;117;p19"/>
          <p:cNvCxnSpPr>
            <a:stCxn id="116" idx="6"/>
            <a:endCxn id="118" idx="1"/>
          </p:cNvCxnSpPr>
          <p:nvPr/>
        </p:nvCxnSpPr>
        <p:spPr>
          <a:xfrm>
            <a:off x="2302388" y="1207225"/>
            <a:ext cx="164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9"/>
          <p:cNvSpPr txBox="1"/>
          <p:nvPr/>
        </p:nvSpPr>
        <p:spPr>
          <a:xfrm rot="5400000">
            <a:off x="2196263" y="796025"/>
            <a:ext cx="15666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Durch Redux (State-Manager)</a:t>
            </a:r>
            <a:endParaRPr sz="1500"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3949388" y="724138"/>
            <a:ext cx="1742250" cy="966175"/>
          </a:xfrm>
          <a:prstGeom prst="flowChartProcess">
            <a:avLst/>
          </a:prstGeom>
          <a:solidFill>
            <a:srgbClr val="05386B"/>
          </a:solidFill>
          <a:ln cap="flat" cmpd="sng" w="9525">
            <a:solidFill>
              <a:srgbClr val="0538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Courses.js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-------------------------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bearbeitet die Daten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3873688" y="1787000"/>
            <a:ext cx="1922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Stateful Component</a:t>
            </a:r>
            <a:endParaRPr b="1" sz="1500"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6841238" y="762225"/>
            <a:ext cx="1742250" cy="966175"/>
          </a:xfrm>
          <a:prstGeom prst="flowChartProcess">
            <a:avLst/>
          </a:prstGeom>
          <a:solidFill>
            <a:srgbClr val="05386B"/>
          </a:solidFill>
          <a:ln cap="flat" cmpd="sng" w="9525">
            <a:solidFill>
              <a:srgbClr val="0538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CourseCard</a:t>
            </a:r>
            <a:r>
              <a:rPr lang="en">
                <a:solidFill>
                  <a:srgbClr val="FFFFFF"/>
                </a:solidFill>
              </a:rPr>
              <a:t>.js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-------------------------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</a:t>
            </a:r>
            <a:r>
              <a:rPr lang="en">
                <a:solidFill>
                  <a:srgbClr val="FFFFFF"/>
                </a:solidFill>
              </a:rPr>
              <a:t>räsentiert die Daten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2" name="Google Shape;122;p19"/>
          <p:cNvCxnSpPr>
            <a:stCxn id="118" idx="3"/>
            <a:endCxn id="121" idx="1"/>
          </p:cNvCxnSpPr>
          <p:nvPr/>
        </p:nvCxnSpPr>
        <p:spPr>
          <a:xfrm>
            <a:off x="5691638" y="1207225"/>
            <a:ext cx="1149600" cy="3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9"/>
          <p:cNvSpPr txBox="1"/>
          <p:nvPr/>
        </p:nvSpPr>
        <p:spPr>
          <a:xfrm rot="2492">
            <a:off x="5132737" y="262050"/>
            <a:ext cx="2069101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Eltern-Kinder Beziehung</a:t>
            </a:r>
            <a:endParaRPr sz="1300"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 rot="5400000">
            <a:off x="5473688" y="930825"/>
            <a:ext cx="13872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Daten </a:t>
            </a:r>
            <a:r>
              <a:rPr lang="en" sz="15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weitergeleitet</a:t>
            </a:r>
            <a:endParaRPr sz="1500"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5" name="Google Shape;125;p19"/>
          <p:cNvCxnSpPr>
            <a:endCxn id="118" idx="0"/>
          </p:cNvCxnSpPr>
          <p:nvPr/>
        </p:nvCxnSpPr>
        <p:spPr>
          <a:xfrm flipH="1">
            <a:off x="4820513" y="465238"/>
            <a:ext cx="331800" cy="258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9"/>
          <p:cNvCxnSpPr>
            <a:stCxn id="123" idx="3"/>
            <a:endCxn id="121" idx="0"/>
          </p:cNvCxnSpPr>
          <p:nvPr/>
        </p:nvCxnSpPr>
        <p:spPr>
          <a:xfrm>
            <a:off x="7201838" y="464400"/>
            <a:ext cx="510600" cy="297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9"/>
          <p:cNvSpPr txBox="1"/>
          <p:nvPr/>
        </p:nvSpPr>
        <p:spPr>
          <a:xfrm>
            <a:off x="6724913" y="1774613"/>
            <a:ext cx="2127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Stateless Components</a:t>
            </a:r>
            <a:br>
              <a:rPr b="1" lang="en" sz="15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(mehrere von dieser Kmp werden durch Coures.js gerendert)</a:t>
            </a:r>
            <a:endParaRPr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369225" y="3362804"/>
            <a:ext cx="2211375" cy="1240800"/>
          </a:xfrm>
          <a:prstGeom prst="flowChartProcess">
            <a:avLst/>
          </a:prstGeom>
          <a:solidFill>
            <a:srgbClr val="05386B"/>
          </a:solidFill>
          <a:ln cap="flat" cmpd="sng" w="9525">
            <a:solidFill>
              <a:srgbClr val="0538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SearchFeatureXYZ</a:t>
            </a:r>
            <a:r>
              <a:rPr lang="en">
                <a:solidFill>
                  <a:srgbClr val="FFFFFF"/>
                </a:solidFill>
              </a:rPr>
              <a:t>.js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-------------------------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User ändert einen Filter durch die Widgets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(Slider und Switch)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497925" y="195825"/>
            <a:ext cx="1073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Beispiel 1</a:t>
            </a:r>
            <a:endParaRPr b="1" sz="1600"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459813" y="2571750"/>
            <a:ext cx="11496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Beispiel 2</a:t>
            </a:r>
            <a:endParaRPr b="1" sz="1600"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1" name="Google Shape;131;p19"/>
          <p:cNvCxnSpPr/>
          <p:nvPr/>
        </p:nvCxnSpPr>
        <p:spPr>
          <a:xfrm flipH="1" rot="10800000">
            <a:off x="2557300" y="3813813"/>
            <a:ext cx="866400" cy="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9"/>
          <p:cNvSpPr txBox="1"/>
          <p:nvPr/>
        </p:nvSpPr>
        <p:spPr>
          <a:xfrm>
            <a:off x="369225" y="4656038"/>
            <a:ext cx="2127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Stateless Components</a:t>
            </a:r>
            <a:br>
              <a:rPr b="1" lang="en" sz="15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3423700" y="3216400"/>
            <a:ext cx="2578850" cy="1387200"/>
          </a:xfrm>
          <a:prstGeom prst="flowChartProcess">
            <a:avLst/>
          </a:prstGeom>
          <a:solidFill>
            <a:srgbClr val="05386B"/>
          </a:solidFill>
          <a:ln cap="flat" cmpd="sng" w="9525">
            <a:solidFill>
              <a:srgbClr val="0538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Search.js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-------------------------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Registriert die Filter und die Daten nach der Veränderung und schicke diese Daten weiter zu </a:t>
            </a:r>
            <a:r>
              <a:rPr b="1" lang="en">
                <a:solidFill>
                  <a:srgbClr val="FFFFFF"/>
                </a:solidFill>
              </a:rPr>
              <a:t>Redux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3568038" y="4603600"/>
            <a:ext cx="1922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Stateful Component</a:t>
            </a:r>
            <a:endParaRPr b="1" sz="1500"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6703525" y="3433225"/>
            <a:ext cx="2010600" cy="1053900"/>
          </a:xfrm>
          <a:prstGeom prst="ellipse">
            <a:avLst/>
          </a:prstGeom>
          <a:solidFill>
            <a:srgbClr val="0538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highlight>
                  <a:srgbClr val="05386B"/>
                </a:highlight>
              </a:rPr>
              <a:t>Redux</a:t>
            </a:r>
            <a:endParaRPr sz="2000">
              <a:solidFill>
                <a:srgbClr val="FFFFFF"/>
              </a:solidFill>
              <a:highlight>
                <a:srgbClr val="05386B"/>
              </a:highlight>
            </a:endParaRPr>
          </a:p>
        </p:txBody>
      </p:sp>
      <p:cxnSp>
        <p:nvCxnSpPr>
          <p:cNvPr id="136" name="Google Shape;136;p19"/>
          <p:cNvCxnSpPr>
            <a:stCxn id="133" idx="3"/>
          </p:cNvCxnSpPr>
          <p:nvPr/>
        </p:nvCxnSpPr>
        <p:spPr>
          <a:xfrm>
            <a:off x="6002550" y="3910000"/>
            <a:ext cx="697800" cy="56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CDB95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idx="4294967295" type="title"/>
          </p:nvPr>
        </p:nvSpPr>
        <p:spPr>
          <a:xfrm>
            <a:off x="403475" y="483550"/>
            <a:ext cx="7912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>
                <a:solidFill>
                  <a:srgbClr val="05386B"/>
                </a:solidFill>
              </a:rPr>
              <a:t>Datentrennung: Redux &amp; Rest-API </a:t>
            </a:r>
            <a:r>
              <a:rPr lang="en" sz="2500">
                <a:solidFill>
                  <a:srgbClr val="05386B"/>
                </a:solidFill>
              </a:rPr>
              <a:t>(P3)</a:t>
            </a:r>
            <a:r>
              <a:rPr lang="en" sz="3200">
                <a:solidFill>
                  <a:srgbClr val="05386B"/>
                </a:solidFill>
              </a:rPr>
              <a:t> </a:t>
            </a:r>
            <a:endParaRPr sz="2000">
              <a:solidFill>
                <a:srgbClr val="05386B"/>
              </a:solidFill>
            </a:endParaRPr>
          </a:p>
        </p:txBody>
      </p:sp>
      <p:sp>
        <p:nvSpPr>
          <p:cNvPr id="142" name="Google Shape;142;p20"/>
          <p:cNvSpPr txBox="1"/>
          <p:nvPr>
            <p:ph idx="4294967295" type="title"/>
          </p:nvPr>
        </p:nvSpPr>
        <p:spPr>
          <a:xfrm>
            <a:off x="535775" y="1480150"/>
            <a:ext cx="76878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386B"/>
              </a:buClr>
              <a:buSzPts val="2400"/>
              <a:buFont typeface="Lato"/>
              <a:buChar char="●"/>
            </a:pPr>
            <a:r>
              <a:rPr lang="en" sz="24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Firebase REST API: </a:t>
            </a:r>
            <a:br>
              <a:rPr b="0" lang="en" sz="24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lang="en" sz="22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Separation der </a:t>
            </a:r>
            <a:r>
              <a:rPr lang="en" sz="22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Server-Side</a:t>
            </a:r>
            <a:r>
              <a:rPr b="0" lang="en" sz="22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 &amp; </a:t>
            </a:r>
            <a:r>
              <a:rPr lang="en" sz="22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Client-Side</a:t>
            </a:r>
            <a:br>
              <a:rPr b="0" lang="en" sz="24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</a:br>
            <a:endParaRPr b="0" sz="2400"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386B"/>
              </a:buClr>
              <a:buSzPts val="2400"/>
              <a:buFont typeface="Lato"/>
              <a:buChar char="●"/>
            </a:pPr>
            <a:r>
              <a:rPr lang="en" sz="24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Redux (</a:t>
            </a:r>
            <a:r>
              <a:rPr b="0" lang="en" sz="24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State-Management):</a:t>
            </a:r>
            <a:endParaRPr b="0" sz="2400"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386B"/>
              </a:buClr>
              <a:buSzPts val="2400"/>
              <a:buFont typeface="Lato"/>
              <a:buChar char="○"/>
            </a:pPr>
            <a:r>
              <a:rPr b="0" lang="en" sz="22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Übertragung der Daten unter </a:t>
            </a:r>
            <a:r>
              <a:rPr lang="en" sz="22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React Komponenten</a:t>
            </a:r>
            <a:r>
              <a:rPr b="0" lang="en" sz="22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 ohne Komplikation</a:t>
            </a:r>
            <a:endParaRPr b="0" sz="2200"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386B"/>
              </a:buClr>
              <a:buSzPts val="2400"/>
              <a:buFont typeface="Lato"/>
              <a:buChar char="○"/>
            </a:pPr>
            <a:r>
              <a:rPr b="0" lang="en" sz="22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z.B. zwischen </a:t>
            </a:r>
            <a:r>
              <a:rPr lang="en" sz="22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Search.js</a:t>
            </a:r>
            <a:r>
              <a:rPr b="0" lang="en" sz="22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 und </a:t>
            </a:r>
            <a:r>
              <a:rPr lang="en" sz="22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Courses.js</a:t>
            </a:r>
            <a:r>
              <a:rPr b="0" lang="en" sz="22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0" sz="2200"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05386B"/>
                </a:solidFill>
              </a:rPr>
              <a:t>‹#›</a:t>
            </a:fld>
            <a:r>
              <a:rPr lang="en" sz="1200">
                <a:solidFill>
                  <a:srgbClr val="05386B"/>
                </a:solidFill>
              </a:rPr>
              <a:t>/12</a:t>
            </a:r>
            <a:endParaRPr sz="1200">
              <a:solidFill>
                <a:srgbClr val="05386B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CDB95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idx="4294967295" type="title"/>
          </p:nvPr>
        </p:nvSpPr>
        <p:spPr>
          <a:xfrm>
            <a:off x="403475" y="483550"/>
            <a:ext cx="7912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>
                <a:solidFill>
                  <a:srgbClr val="05386B"/>
                </a:solidFill>
              </a:rPr>
              <a:t>Redux (Ablaufschritte)</a:t>
            </a:r>
            <a:endParaRPr sz="2000">
              <a:solidFill>
                <a:srgbClr val="05386B"/>
              </a:solidFill>
            </a:endParaRPr>
          </a:p>
        </p:txBody>
      </p:sp>
      <p:sp>
        <p:nvSpPr>
          <p:cNvPr id="149" name="Google Shape;149;p21"/>
          <p:cNvSpPr txBox="1"/>
          <p:nvPr>
            <p:ph idx="4294967295" type="title"/>
          </p:nvPr>
        </p:nvSpPr>
        <p:spPr>
          <a:xfrm>
            <a:off x="513450" y="1436400"/>
            <a:ext cx="81171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386B"/>
              </a:buClr>
              <a:buSzPts val="2200"/>
              <a:buFont typeface="Lato"/>
              <a:buAutoNum type="arabicPeriod"/>
            </a:pPr>
            <a:r>
              <a:rPr b="0" lang="en" sz="22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Ein </a:t>
            </a:r>
            <a:r>
              <a:rPr lang="en" sz="22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Event</a:t>
            </a:r>
            <a:r>
              <a:rPr b="0" lang="en" sz="22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  löst Aufruf einer </a:t>
            </a:r>
            <a:r>
              <a:rPr lang="en" sz="22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Action</a:t>
            </a:r>
            <a:r>
              <a:rPr b="0" lang="en" sz="22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 in </a:t>
            </a:r>
            <a:r>
              <a:rPr lang="en" sz="22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ReduxStore </a:t>
            </a:r>
            <a:r>
              <a:rPr b="0" lang="en" sz="22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aus.</a:t>
            </a:r>
            <a:endParaRPr b="0" sz="2200"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386B"/>
              </a:buClr>
              <a:buSzPts val="2400"/>
              <a:buFont typeface="Lato"/>
              <a:buAutoNum type="arabicPeriod"/>
            </a:pPr>
            <a:r>
              <a:rPr lang="en" sz="24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ReduxStore </a:t>
            </a:r>
            <a:r>
              <a:rPr b="0" lang="en" sz="24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ruft </a:t>
            </a:r>
            <a:r>
              <a:rPr lang="en" sz="24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RootReducer</a:t>
            </a:r>
            <a:r>
              <a:rPr b="0" lang="en" sz="24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 auf.</a:t>
            </a:r>
            <a:endParaRPr b="0" sz="2400"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386B"/>
              </a:buClr>
              <a:buSzPts val="2400"/>
              <a:buFont typeface="Lato"/>
              <a:buAutoNum type="arabicPeriod"/>
            </a:pPr>
            <a:r>
              <a:rPr b="0" lang="en" sz="24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Die neuen </a:t>
            </a:r>
            <a:r>
              <a:rPr lang="en" sz="24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States</a:t>
            </a:r>
            <a:r>
              <a:rPr b="0" lang="en" sz="24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 werden gesetzt</a:t>
            </a:r>
            <a:endParaRPr b="0" sz="2400"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386B"/>
              </a:buClr>
              <a:buSzPts val="2400"/>
              <a:buFont typeface="Lato"/>
              <a:buAutoNum type="arabicPeriod"/>
            </a:pPr>
            <a:r>
              <a:rPr b="0" lang="en" sz="24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Den </a:t>
            </a:r>
            <a:r>
              <a:rPr lang="en" sz="24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Subscribers</a:t>
            </a:r>
            <a:r>
              <a:rPr b="0" lang="en" sz="2400">
                <a:solidFill>
                  <a:srgbClr val="05386B"/>
                </a:solidFill>
                <a:latin typeface="Lato"/>
                <a:ea typeface="Lato"/>
                <a:cs typeface="Lato"/>
                <a:sym typeface="Lato"/>
              </a:rPr>
              <a:t> werden Änderungen mitgeteilt.</a:t>
            </a:r>
            <a:endParaRPr b="0" sz="2400">
              <a:solidFill>
                <a:srgbClr val="05386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05386B"/>
                </a:solidFill>
              </a:rPr>
              <a:t>‹#›</a:t>
            </a:fld>
            <a:r>
              <a:rPr lang="en" sz="1200">
                <a:solidFill>
                  <a:srgbClr val="05386B"/>
                </a:solidFill>
              </a:rPr>
              <a:t>/12</a:t>
            </a:r>
            <a:endParaRPr sz="1200">
              <a:solidFill>
                <a:srgbClr val="05386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