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7" r:id="rId2"/>
    <p:sldId id="261" r:id="rId3"/>
    <p:sldId id="262" r:id="rId4"/>
    <p:sldId id="263" r:id="rId5"/>
    <p:sldId id="264" r:id="rId6"/>
    <p:sldId id="265" r:id="rId7"/>
    <p:sldId id="266" r:id="rId8"/>
    <p:sldId id="300" r:id="rId9"/>
    <p:sldId id="267" r:id="rId10"/>
    <p:sldId id="268" r:id="rId11"/>
    <p:sldId id="274" r:id="rId12"/>
    <p:sldId id="311" r:id="rId13"/>
    <p:sldId id="312" r:id="rId14"/>
    <p:sldId id="313" r:id="rId15"/>
    <p:sldId id="314" r:id="rId16"/>
    <p:sldId id="315" r:id="rId17"/>
    <p:sldId id="316" r:id="rId18"/>
    <p:sldId id="317" r:id="rId19"/>
    <p:sldId id="306" r:id="rId20"/>
    <p:sldId id="278" r:id="rId21"/>
    <p:sldId id="318" r:id="rId22"/>
    <p:sldId id="319" r:id="rId23"/>
    <p:sldId id="320" r:id="rId24"/>
    <p:sldId id="321" r:id="rId25"/>
    <p:sldId id="284" r:id="rId26"/>
    <p:sldId id="322" r:id="rId27"/>
    <p:sldId id="323" r:id="rId28"/>
    <p:sldId id="324" r:id="rId29"/>
    <p:sldId id="325" r:id="rId30"/>
    <p:sldId id="298" r:id="rId31"/>
  </p:sldIdLst>
  <p:sldSz cx="12192000" cy="6858000"/>
  <p:notesSz cx="6858000" cy="9144000"/>
  <p:embeddedFontLst>
    <p:embeddedFont>
      <p:font typeface="Georgia" panose="02040502050405020303" pitchFamily="18" charset="0"/>
      <p:regular r:id="rId33"/>
      <p:bold r:id="rId34"/>
      <p:italic r:id="rId35"/>
      <p:boldItalic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jGYy2F1iOzr4u3C8zgahSUKoB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B3CAF-F45A-410B-A82D-8E3C3E5BEE18}" v="154" dt="2023-10-20T09:44:42.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59" Type="http://schemas.openxmlformats.org/officeDocument/2006/relationships/presProps" Target="presProps.xml"/><Relationship Id="rId20" Type="http://schemas.openxmlformats.org/officeDocument/2006/relationships/slide" Target="slides/slide19.xml"/><Relationship Id="rId6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3" name="Google Shape;243;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4734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932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7479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3137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7174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800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420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53" name="Google Shape;153;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274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1" name="Google Shape;291;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899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01" name="Google Shape;301;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err="1"/>
              <a:t>Piee</a:t>
            </a:r>
            <a:endParaRPr dirty="0"/>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321" name="Google Shape;321;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11" name="Google Shape;311;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706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31" name="Google Shape;331;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08" name="Google Shape;408;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74" name="Google Shape;1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90" name="Google Shape;19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90" name="Google Shape;19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21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8"/>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p:nvPr/>
        </p:nvSpPr>
        <p:spPr>
          <a:xfrm>
            <a:off x="0" y="0"/>
            <a:ext cx="12192000" cy="6858000"/>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105" name="Google Shape;105;p3"/>
          <p:cNvSpPr/>
          <p:nvPr/>
        </p:nvSpPr>
        <p:spPr>
          <a:xfrm>
            <a:off x="1344320" y="2851082"/>
            <a:ext cx="9503360" cy="577918"/>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r>
              <a:rPr lang="en-MY" sz="4400" b="1" i="0" strike="noStrike" dirty="0">
                <a:solidFill>
                  <a:schemeClr val="tx1"/>
                </a:solidFill>
                <a:effectLst/>
                <a:latin typeface="Times New Roman" panose="02020603050405020304" pitchFamily="18" charset="0"/>
                <a:cs typeface="Times New Roman" panose="02020603050405020304" pitchFamily="18" charset="0"/>
              </a:rPr>
              <a:t>Project 1 - Inventory of Steel Rods</a:t>
            </a:r>
            <a:endParaRPr sz="4400" dirty="0"/>
          </a:p>
        </p:txBody>
      </p:sp>
      <p:sp>
        <p:nvSpPr>
          <p:cNvPr id="106" name="Google Shape;106;p3"/>
          <p:cNvSpPr/>
          <p:nvPr/>
        </p:nvSpPr>
        <p:spPr>
          <a:xfrm>
            <a:off x="2381031" y="1999615"/>
            <a:ext cx="7430000" cy="2764000"/>
          </a:xfrm>
          <a:prstGeom prst="rect">
            <a:avLst/>
          </a:prstGeom>
          <a:noFill/>
          <a:ln>
            <a:noFill/>
          </a:ln>
        </p:spPr>
        <p:txBody>
          <a:bodyPr spcFirstLastPara="1" wrap="square" lIns="91425" tIns="45675" rIns="91425" bIns="45675" anchor="ctr" anchorCtr="0">
            <a:noAutofit/>
          </a:bodyPr>
          <a:lstStyle/>
          <a:p>
            <a:pPr marL="0" marR="0" lvl="0" indent="0" algn="ctr" rtl="0">
              <a:lnSpc>
                <a:spcPct val="90000"/>
              </a:lnSpc>
              <a:spcBef>
                <a:spcPts val="0"/>
              </a:spcBef>
              <a:spcAft>
                <a:spcPts val="0"/>
              </a:spcAft>
              <a:buNone/>
            </a:pP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a:p>
        </p:txBody>
      </p:sp>
      <p:graphicFrame>
        <p:nvGraphicFramePr>
          <p:cNvPr id="3" name="Table 2">
            <a:extLst>
              <a:ext uri="{FF2B5EF4-FFF2-40B4-BE49-F238E27FC236}">
                <a16:creationId xmlns:a16="http://schemas.microsoft.com/office/drawing/2014/main" id="{6CC92AD6-4667-C5A4-94C4-51D2CBB6142D}"/>
              </a:ext>
            </a:extLst>
          </p:cNvPr>
          <p:cNvGraphicFramePr>
            <a:graphicFrameLocks noGrp="1"/>
          </p:cNvGraphicFramePr>
          <p:nvPr>
            <p:extLst>
              <p:ext uri="{D42A27DB-BD31-4B8C-83A1-F6EECF244321}">
                <p14:modId xmlns:p14="http://schemas.microsoft.com/office/powerpoint/2010/main" val="994833154"/>
              </p:ext>
            </p:extLst>
          </p:nvPr>
        </p:nvGraphicFramePr>
        <p:xfrm>
          <a:off x="688258" y="857868"/>
          <a:ext cx="10815484" cy="5319246"/>
        </p:xfrm>
        <a:graphic>
          <a:graphicData uri="http://schemas.openxmlformats.org/drawingml/2006/table">
            <a:tbl>
              <a:tblPr>
                <a:tableStyleId>{5C22544A-7EE6-4342-B048-85BDC9FD1C3A}</a:tableStyleId>
              </a:tblPr>
              <a:tblGrid>
                <a:gridCol w="1556091">
                  <a:extLst>
                    <a:ext uri="{9D8B030D-6E8A-4147-A177-3AD203B41FA5}">
                      <a16:colId xmlns:a16="http://schemas.microsoft.com/office/drawing/2014/main" val="2497700463"/>
                    </a:ext>
                  </a:extLst>
                </a:gridCol>
                <a:gridCol w="7174954">
                  <a:extLst>
                    <a:ext uri="{9D8B030D-6E8A-4147-A177-3AD203B41FA5}">
                      <a16:colId xmlns:a16="http://schemas.microsoft.com/office/drawing/2014/main" val="705670402"/>
                    </a:ext>
                  </a:extLst>
                </a:gridCol>
                <a:gridCol w="2084439">
                  <a:extLst>
                    <a:ext uri="{9D8B030D-6E8A-4147-A177-3AD203B41FA5}">
                      <a16:colId xmlns:a16="http://schemas.microsoft.com/office/drawing/2014/main" val="300359634"/>
                    </a:ext>
                  </a:extLst>
                </a:gridCol>
              </a:tblGrid>
              <a:tr h="275606">
                <a:tc>
                  <a:txBody>
                    <a:bodyPr/>
                    <a:lstStyle/>
                    <a:p>
                      <a:pPr algn="just" fontAlgn="b"/>
                      <a:r>
                        <a:rPr lang="en-MY" sz="1400" b="1" u="none" strike="noStrike">
                          <a:effectLst/>
                        </a:rPr>
                        <a:t>Column Name</a:t>
                      </a:r>
                      <a:endParaRPr lang="en-MY" sz="1400" b="1" i="0" u="none" strike="noStrike">
                        <a:solidFill>
                          <a:srgbClr val="000000"/>
                        </a:solidFill>
                        <a:effectLst/>
                        <a:latin typeface="Calibri" panose="020F0502020204030204" pitchFamily="34" charset="0"/>
                      </a:endParaRPr>
                    </a:p>
                  </a:txBody>
                  <a:tcPr marL="7502" marR="7502" marT="7502" marB="0" anchor="b"/>
                </a:tc>
                <a:tc>
                  <a:txBody>
                    <a:bodyPr/>
                    <a:lstStyle/>
                    <a:p>
                      <a:pPr algn="just" fontAlgn="b"/>
                      <a:r>
                        <a:rPr lang="en-MY" sz="1400" b="1" u="none" strike="noStrike" dirty="0">
                          <a:effectLst/>
                        </a:rPr>
                        <a:t>Description</a:t>
                      </a:r>
                      <a:endParaRPr lang="en-MY" sz="1400" b="1" i="0" u="none" strike="noStrike" dirty="0">
                        <a:solidFill>
                          <a:srgbClr val="000000"/>
                        </a:solidFill>
                        <a:effectLst/>
                        <a:latin typeface="Calibri" panose="020F0502020204030204" pitchFamily="34" charset="0"/>
                      </a:endParaRPr>
                    </a:p>
                  </a:txBody>
                  <a:tcPr marL="7502" marR="7502" marT="7502" marB="0" anchor="b"/>
                </a:tc>
                <a:tc>
                  <a:txBody>
                    <a:bodyPr/>
                    <a:lstStyle/>
                    <a:p>
                      <a:pPr algn="just" fontAlgn="b"/>
                      <a:r>
                        <a:rPr lang="en-MY" sz="1400" b="1" u="none" strike="noStrike" dirty="0">
                          <a:effectLst/>
                        </a:rPr>
                        <a:t>Data-Type</a:t>
                      </a:r>
                      <a:endParaRPr lang="en-MY" sz="1400" b="1" i="0" u="none" strike="noStrike" dirty="0">
                        <a:solidFill>
                          <a:srgbClr val="000000"/>
                        </a:solidFill>
                        <a:effectLst/>
                        <a:latin typeface="Calibri" panose="020F0502020204030204" pitchFamily="34" charset="0"/>
                      </a:endParaRPr>
                    </a:p>
                  </a:txBody>
                  <a:tcPr marL="7502" marR="7502" marT="7502" marB="0" anchor="b"/>
                </a:tc>
                <a:extLst>
                  <a:ext uri="{0D108BD9-81ED-4DB2-BD59-A6C34878D82A}">
                    <a16:rowId xmlns:a16="http://schemas.microsoft.com/office/drawing/2014/main" val="3546848081"/>
                  </a:ext>
                </a:extLst>
              </a:tr>
              <a:tr h="655324">
                <a:tc>
                  <a:txBody>
                    <a:bodyPr/>
                    <a:lstStyle/>
                    <a:p>
                      <a:pPr algn="just" fontAlgn="ctr"/>
                      <a:r>
                        <a:rPr lang="en-MY" sz="1400" u="none" strike="noStrike">
                          <a:effectLst/>
                        </a:rPr>
                        <a:t>Date</a:t>
                      </a:r>
                      <a:endParaRPr lang="en-MY"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US" sz="1400" u="none" strike="noStrike" dirty="0">
                          <a:effectLst/>
                        </a:rPr>
                        <a:t>The specific day, month, and year on which the order or supply of TMT rods was made.</a:t>
                      </a:r>
                      <a:endParaRPr lang="en-US" sz="1400" b="0" i="0" u="none" strike="noStrike" dirty="0">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Datetime</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324084568"/>
                  </a:ext>
                </a:extLst>
              </a:tr>
              <a:tr h="468087">
                <a:tc>
                  <a:txBody>
                    <a:bodyPr/>
                    <a:lstStyle/>
                    <a:p>
                      <a:pPr algn="just" fontAlgn="b"/>
                      <a:r>
                        <a:rPr lang="en-MY" sz="1400" u="none" strike="noStrike">
                          <a:effectLst/>
                        </a:rPr>
                        <a:t>FY</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MY" sz="1400" u="none" strike="noStrike">
                          <a:effectLst/>
                        </a:rPr>
                        <a:t>Financial Year</a:t>
                      </a:r>
                      <a:endParaRPr lang="en-MY"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994512980"/>
                  </a:ext>
                </a:extLst>
              </a:tr>
              <a:tr h="643620">
                <a:tc>
                  <a:txBody>
                    <a:bodyPr/>
                    <a:lstStyle/>
                    <a:p>
                      <a:pPr algn="just" fontAlgn="b"/>
                      <a:r>
                        <a:rPr lang="en-MY" sz="1400" u="none" strike="noStrike">
                          <a:effectLst/>
                        </a:rPr>
                        <a:t>Customer Name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dirty="0">
                          <a:effectLst/>
                        </a:rPr>
                        <a:t>The party that has entered into a contract for the supply or manufacture of TMT rods.</a:t>
                      </a:r>
                      <a:endParaRPr lang="en-US" sz="1400" b="0" i="0" u="none" strike="noStrike" dirty="0">
                        <a:solidFill>
                          <a:srgbClr val="040C28"/>
                        </a:solidFill>
                        <a:effectLst/>
                        <a:latin typeface="Arial" panose="020B060402020202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264722097"/>
                  </a:ext>
                </a:extLst>
              </a:tr>
              <a:tr h="468087">
                <a:tc>
                  <a:txBody>
                    <a:bodyPr/>
                    <a:lstStyle/>
                    <a:p>
                      <a:pPr algn="just" fontAlgn="b"/>
                      <a:r>
                        <a:rPr lang="en-MY" sz="1400" u="none" strike="noStrike">
                          <a:effectLst/>
                        </a:rPr>
                        <a:t>Dia</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dirty="0">
                          <a:effectLst/>
                        </a:rPr>
                        <a:t>The thickness of the TMT rod, measured in millimeters.</a:t>
                      </a:r>
                      <a:endParaRPr lang="en-US" sz="1400" b="0" i="0" u="none" strike="noStrike" dirty="0">
                        <a:solidFill>
                          <a:srgbClr val="000000"/>
                        </a:solidFill>
                        <a:effectLst/>
                        <a:latin typeface="Arial" panose="020B060402020202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60054865"/>
                  </a:ext>
                </a:extLst>
              </a:tr>
              <a:tr h="468087">
                <a:tc>
                  <a:txBody>
                    <a:bodyPr/>
                    <a:lstStyle/>
                    <a:p>
                      <a:pPr algn="just" fontAlgn="b"/>
                      <a:r>
                        <a:rPr lang="en-MY" sz="1400" u="none" strike="noStrike">
                          <a:effectLst/>
                        </a:rPr>
                        <a:t>Dia Group</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Assorted set of different length of rods</a:t>
                      </a:r>
                      <a:endParaRPr lang="en-US" sz="1400" b="0" i="0" u="none" strike="noStrike">
                        <a:solidFill>
                          <a:srgbClr val="000000"/>
                        </a:solidFill>
                        <a:effectLst/>
                        <a:latin typeface="Arial" panose="020B060402020202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1639746471"/>
                  </a:ext>
                </a:extLst>
              </a:tr>
              <a:tr h="468087">
                <a:tc>
                  <a:txBody>
                    <a:bodyPr/>
                    <a:lstStyle/>
                    <a:p>
                      <a:pPr algn="just" fontAlgn="b"/>
                      <a:r>
                        <a:rPr lang="en-MY" sz="1400" u="none" strike="noStrike">
                          <a:effectLst/>
                        </a:rPr>
                        <a:t>Grade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quality level of the TMT rod, indicating its strength and durability.</a:t>
                      </a:r>
                      <a:endParaRPr lang="en-US" sz="1400" b="0" i="0" u="none" strike="noStrike">
                        <a:solidFill>
                          <a:srgbClr val="000000"/>
                        </a:solidFill>
                        <a:effectLst/>
                        <a:latin typeface="Arial" panose="020B0604020202020204" pitchFamily="34" charset="0"/>
                      </a:endParaRPr>
                    </a:p>
                  </a:txBody>
                  <a:tcPr marL="7502" marR="7502" marT="7502" marB="0" anchor="ctr"/>
                </a:tc>
                <a:tc>
                  <a:txBody>
                    <a:bodyPr/>
                    <a:lstStyle/>
                    <a:p>
                      <a:pPr algn="just" fontAlgn="ctr"/>
                      <a:r>
                        <a:rPr lang="en-MY" sz="1400" u="none" strike="noStrike">
                          <a:effectLst/>
                        </a:rPr>
                        <a:t>Object</a:t>
                      </a:r>
                      <a:endParaRPr lang="en-MY" sz="1400" b="0" i="0" u="none" strike="noStrike">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907676101"/>
                  </a:ext>
                </a:extLst>
              </a:tr>
              <a:tr h="468087">
                <a:tc>
                  <a:txBody>
                    <a:bodyPr/>
                    <a:lstStyle/>
                    <a:p>
                      <a:pPr algn="just" fontAlgn="b"/>
                      <a:r>
                        <a:rPr lang="en-MY" sz="1400" u="none" strike="noStrike">
                          <a:effectLst/>
                        </a:rPr>
                        <a:t>Type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category of TMT rods, such as construction or industrial use.</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a:effectLst/>
                        </a:rPr>
                        <a:t>Object</a:t>
                      </a:r>
                      <a:endParaRPr lang="en-MY" sz="1400" b="0" i="0" u="none" strike="noStrike">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707954577"/>
                  </a:ext>
                </a:extLst>
              </a:tr>
              <a:tr h="468087">
                <a:tc>
                  <a:txBody>
                    <a:bodyPr/>
                    <a:lstStyle/>
                    <a:p>
                      <a:pPr algn="just" fontAlgn="b"/>
                      <a:r>
                        <a:rPr lang="en-MY" sz="1400" u="none" strike="noStrike">
                          <a:effectLst/>
                        </a:rPr>
                        <a:t>Length</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size of the TMT rod, measured in meters.</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011027381"/>
                  </a:ext>
                </a:extLst>
              </a:tr>
              <a:tr h="468087">
                <a:tc>
                  <a:txBody>
                    <a:bodyPr/>
                    <a:lstStyle/>
                    <a:p>
                      <a:pPr algn="just" fontAlgn="b"/>
                      <a:r>
                        <a:rPr lang="en-MY" sz="1400" u="none" strike="noStrike">
                          <a:effectLst/>
                        </a:rPr>
                        <a:t>Quantity</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amount of TMT rods ordered or supplied, measured in metric tonnes.</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Float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1440692806"/>
                  </a:ext>
                </a:extLst>
              </a:tr>
              <a:tr h="468087">
                <a:tc>
                  <a:txBody>
                    <a:bodyPr/>
                    <a:lstStyle/>
                    <a:p>
                      <a:pPr algn="just" fontAlgn="b"/>
                      <a:r>
                        <a:rPr lang="en-MY" sz="1400" u="none" strike="noStrike">
                          <a:effectLst/>
                        </a:rPr>
                        <a:t>Rate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cost of the TMT rods per metric tonne.</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Float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16681884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38462ABF-25A5-0A47-EA3F-111569AD5E01}"/>
              </a:ext>
            </a:extLst>
          </p:cNvPr>
          <p:cNvSpPr txBox="1"/>
          <p:nvPr/>
        </p:nvSpPr>
        <p:spPr>
          <a:xfrm>
            <a:off x="951271" y="1539879"/>
            <a:ext cx="10289458" cy="4739759"/>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Device Requirements</a:t>
            </a:r>
            <a:r>
              <a:rPr lang="en-MY" sz="2000" dirty="0">
                <a:latin typeface="Times New Roman" panose="02020603050405020304" pitchFamily="18" charset="0"/>
                <a:cs typeface="Times New Roman" panose="02020603050405020304" pitchFamily="18" charset="0"/>
              </a:rPr>
              <a:t>:</a:t>
            </a:r>
          </a:p>
          <a:p>
            <a:pPr algn="just"/>
            <a:r>
              <a:rPr lang="en-MY" sz="2000" dirty="0">
                <a:latin typeface="Times New Roman" panose="02020603050405020304" pitchFamily="18" charset="0"/>
                <a:cs typeface="Times New Roman" panose="02020603050405020304" pitchFamily="18" charset="0"/>
              </a:rPr>
              <a:t>Processor	12th Gen Intel(R) Core(TM) i3-1215U 1.20 GHz</a:t>
            </a:r>
          </a:p>
          <a:p>
            <a:pPr algn="just"/>
            <a:r>
              <a:rPr lang="en-MY" sz="2000" dirty="0">
                <a:latin typeface="Times New Roman" panose="02020603050405020304" pitchFamily="18" charset="0"/>
                <a:cs typeface="Times New Roman" panose="02020603050405020304" pitchFamily="18" charset="0"/>
              </a:rPr>
              <a:t>Installed RAM	8.00 GB (7.69 GB usable)</a:t>
            </a:r>
          </a:p>
          <a:p>
            <a:pPr algn="just"/>
            <a:r>
              <a:rPr lang="en-MY" sz="2000" dirty="0">
                <a:latin typeface="Times New Roman" panose="02020603050405020304" pitchFamily="18" charset="0"/>
                <a:cs typeface="Times New Roman" panose="02020603050405020304" pitchFamily="18" charset="0"/>
              </a:rPr>
              <a:t>Storage Device	256GB M.2 PCIe </a:t>
            </a:r>
            <a:r>
              <a:rPr lang="en-MY" sz="2000" dirty="0" err="1">
                <a:latin typeface="Times New Roman" panose="02020603050405020304" pitchFamily="18" charset="0"/>
                <a:cs typeface="Times New Roman" panose="02020603050405020304" pitchFamily="18" charset="0"/>
              </a:rPr>
              <a:t>NVMe</a:t>
            </a:r>
            <a:r>
              <a:rPr lang="en-MY" sz="2000" dirty="0">
                <a:latin typeface="Times New Roman" panose="02020603050405020304" pitchFamily="18" charset="0"/>
                <a:cs typeface="Times New Roman" panose="02020603050405020304" pitchFamily="18" charset="0"/>
              </a:rPr>
              <a:t> Solid State Drive</a:t>
            </a:r>
          </a:p>
          <a:p>
            <a:pPr algn="just"/>
            <a:r>
              <a:rPr lang="en-MY" sz="2000" dirty="0">
                <a:latin typeface="Times New Roman" panose="02020603050405020304" pitchFamily="18" charset="0"/>
                <a:cs typeface="Times New Roman" panose="02020603050405020304" pitchFamily="18" charset="0"/>
              </a:rPr>
              <a:t>System type	64-bit operating system, x64-based processor</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Windows Requirements:</a:t>
            </a:r>
          </a:p>
          <a:p>
            <a:pPr algn="just"/>
            <a:r>
              <a:rPr lang="en-US" sz="2000" dirty="0">
                <a:latin typeface="Times New Roman" panose="02020603050405020304" pitchFamily="18" charset="0"/>
                <a:cs typeface="Times New Roman" panose="02020603050405020304" pitchFamily="18" charset="0"/>
              </a:rPr>
              <a:t>Edition		Windows 11 Home Single Language</a:t>
            </a:r>
          </a:p>
          <a:p>
            <a:pPr algn="just"/>
            <a:r>
              <a:rPr lang="en-US" sz="2000" dirty="0">
                <a:latin typeface="Times New Roman" panose="02020603050405020304" pitchFamily="18" charset="0"/>
                <a:cs typeface="Times New Roman" panose="02020603050405020304" pitchFamily="18" charset="0"/>
              </a:rPr>
              <a:t>Version		22H2</a:t>
            </a:r>
          </a:p>
          <a:p>
            <a:pPr algn="just"/>
            <a:r>
              <a:rPr lang="en-US" sz="2000" dirty="0">
                <a:latin typeface="Times New Roman" panose="02020603050405020304" pitchFamily="18" charset="0"/>
                <a:cs typeface="Times New Roman" panose="02020603050405020304" pitchFamily="18" charset="0"/>
              </a:rPr>
              <a:t>Installed on	‎6/‎18/‎2023</a:t>
            </a:r>
          </a:p>
          <a:p>
            <a:pPr algn="just"/>
            <a:r>
              <a:rPr lang="en-US" sz="2000" dirty="0">
                <a:latin typeface="Times New Roman" panose="02020603050405020304" pitchFamily="18" charset="0"/>
                <a:cs typeface="Times New Roman" panose="02020603050405020304" pitchFamily="18" charset="0"/>
              </a:rPr>
              <a:t>OS build		22621.2428</a:t>
            </a:r>
          </a:p>
          <a:p>
            <a:pPr algn="just"/>
            <a:r>
              <a:rPr lang="en-US" sz="2000" dirty="0">
                <a:latin typeface="Times New Roman" panose="02020603050405020304" pitchFamily="18" charset="0"/>
                <a:cs typeface="Times New Roman" panose="02020603050405020304" pitchFamily="18" charset="0"/>
              </a:rPr>
              <a:t>Experience	Windows Feature Experience Pack 1000.22674.1000.0</a:t>
            </a:r>
          </a:p>
          <a:p>
            <a:pPr algn="just"/>
            <a:endParaRPr lang="en-US" sz="2000" dirty="0">
              <a:latin typeface="Times New Roman" panose="02020603050405020304" pitchFamily="18" charset="0"/>
              <a:cs typeface="Times New Roman" panose="02020603050405020304" pitchFamily="18" charset="0"/>
            </a:endParaRPr>
          </a:p>
          <a:p>
            <a:endParaRPr lang="en-US" dirty="0"/>
          </a:p>
          <a:p>
            <a:endParaRPr lang="en-MY" dirty="0"/>
          </a:p>
          <a:p>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422786" y="878712"/>
            <a:ext cx="10540182" cy="3108543"/>
          </a:xfrm>
          <a:prstGeom prst="rect">
            <a:avLst/>
          </a:prstGeom>
          <a:noFill/>
        </p:spPr>
        <p:txBody>
          <a:bodyPr wrap="square" rtlCol="0">
            <a:spAutoFit/>
          </a:bodyPr>
          <a:lstStyle/>
          <a:p>
            <a:pPr algn="just"/>
            <a:r>
              <a:rPr lang="en-US" b="1" dirty="0">
                <a:solidFill>
                  <a:srgbClr val="0070C0"/>
                </a:solidFill>
                <a:latin typeface="Times New Roman" panose="02020603050405020304" pitchFamily="18" charset="0"/>
                <a:cs typeface="Times New Roman" panose="02020603050405020304" pitchFamily="18" charset="0"/>
              </a:rPr>
              <a:t>Selected features: ‘Dia’, ‘Dia group’, ‘Grade’, ‘Quantity’, ‘Rate’</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‘Dia’ business decision moments:</a:t>
            </a:r>
          </a:p>
          <a:p>
            <a:pPr algn="just"/>
            <a:r>
              <a:rPr lang="en-US" dirty="0">
                <a:latin typeface="Times New Roman" panose="02020603050405020304" pitchFamily="18" charset="0"/>
                <a:cs typeface="Times New Roman" panose="02020603050405020304" pitchFamily="18" charset="0"/>
              </a:rPr>
              <a:t># 1st: Mode =  08 MM</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‘Dia group’ business decision moments:</a:t>
            </a:r>
          </a:p>
          <a:p>
            <a:pPr algn="just"/>
            <a:r>
              <a:rPr lang="en-US" dirty="0">
                <a:latin typeface="Times New Roman" panose="02020603050405020304" pitchFamily="18" charset="0"/>
                <a:cs typeface="Times New Roman" panose="02020603050405020304" pitchFamily="18" charset="0"/>
              </a:rPr>
              <a:t># 1st: Mode = 12 MM - 32 MM</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‘Grade’ business decision moments:</a:t>
            </a:r>
          </a:p>
          <a:p>
            <a:pPr algn="just"/>
            <a:r>
              <a:rPr lang="en-US" dirty="0">
                <a:latin typeface="Times New Roman" panose="02020603050405020304" pitchFamily="18" charset="0"/>
                <a:cs typeface="Times New Roman" panose="02020603050405020304" pitchFamily="18" charset="0"/>
              </a:rPr>
              <a:t># 1st: Mode = 500D</a:t>
            </a: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82F3164C-6D99-36AD-3AFA-6E7A8598ACF9}"/>
              </a:ext>
            </a:extLst>
          </p:cNvPr>
          <p:cNvPicPr>
            <a:picLocks noChangeAspect="1"/>
          </p:cNvPicPr>
          <p:nvPr/>
        </p:nvPicPr>
        <p:blipFill>
          <a:blip r:embed="rId3"/>
          <a:stretch>
            <a:fillRect/>
          </a:stretch>
        </p:blipFill>
        <p:spPr>
          <a:xfrm>
            <a:off x="422786" y="3071843"/>
            <a:ext cx="3342969" cy="3370945"/>
          </a:xfrm>
          <a:prstGeom prst="rect">
            <a:avLst/>
          </a:prstGeom>
        </p:spPr>
      </p:pic>
      <p:pic>
        <p:nvPicPr>
          <p:cNvPr id="7" name="Picture 6">
            <a:extLst>
              <a:ext uri="{FF2B5EF4-FFF2-40B4-BE49-F238E27FC236}">
                <a16:creationId xmlns:a16="http://schemas.microsoft.com/office/drawing/2014/main" id="{6663A5EA-B102-6F05-1111-5F815AFBA7E2}"/>
              </a:ext>
            </a:extLst>
          </p:cNvPr>
          <p:cNvPicPr>
            <a:picLocks noChangeAspect="1"/>
          </p:cNvPicPr>
          <p:nvPr/>
        </p:nvPicPr>
        <p:blipFill>
          <a:blip r:embed="rId4"/>
          <a:stretch>
            <a:fillRect/>
          </a:stretch>
        </p:blipFill>
        <p:spPr>
          <a:xfrm>
            <a:off x="4871762" y="1391026"/>
            <a:ext cx="3833143" cy="2415102"/>
          </a:xfrm>
          <a:prstGeom prst="rect">
            <a:avLst/>
          </a:prstGeom>
        </p:spPr>
      </p:pic>
      <p:pic>
        <p:nvPicPr>
          <p:cNvPr id="9" name="Picture 8">
            <a:extLst>
              <a:ext uri="{FF2B5EF4-FFF2-40B4-BE49-F238E27FC236}">
                <a16:creationId xmlns:a16="http://schemas.microsoft.com/office/drawing/2014/main" id="{3CDCAEFE-A505-A8CE-1A30-2E6E9D04BDCE}"/>
              </a:ext>
            </a:extLst>
          </p:cNvPr>
          <p:cNvPicPr>
            <a:picLocks noChangeAspect="1"/>
          </p:cNvPicPr>
          <p:nvPr/>
        </p:nvPicPr>
        <p:blipFill>
          <a:blip r:embed="rId5"/>
          <a:stretch>
            <a:fillRect/>
          </a:stretch>
        </p:blipFill>
        <p:spPr>
          <a:xfrm>
            <a:off x="4871762" y="4300542"/>
            <a:ext cx="5273497" cy="18289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522168" y="1440720"/>
            <a:ext cx="10540182" cy="1415772"/>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1) ‘Dia’ count &amp; frequency (in %):</a:t>
            </a:r>
            <a:endParaRPr lang="en-US" sz="1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90079CB6-B036-5AFB-BE10-1468D4462050}"/>
              </a:ext>
            </a:extLst>
          </p:cNvPr>
          <p:cNvPicPr>
            <a:picLocks noChangeAspect="1"/>
          </p:cNvPicPr>
          <p:nvPr/>
        </p:nvPicPr>
        <p:blipFill>
          <a:blip r:embed="rId3"/>
          <a:stretch>
            <a:fillRect/>
          </a:stretch>
        </p:blipFill>
        <p:spPr>
          <a:xfrm>
            <a:off x="647865" y="2132104"/>
            <a:ext cx="3130976" cy="3737754"/>
          </a:xfrm>
          <a:prstGeom prst="rect">
            <a:avLst/>
          </a:prstGeom>
        </p:spPr>
      </p:pic>
      <p:sp>
        <p:nvSpPr>
          <p:cNvPr id="6" name="TextBox 5">
            <a:extLst>
              <a:ext uri="{FF2B5EF4-FFF2-40B4-BE49-F238E27FC236}">
                <a16:creationId xmlns:a16="http://schemas.microsoft.com/office/drawing/2014/main" id="{C318ED69-E679-3211-19C8-74C4E1265B51}"/>
              </a:ext>
            </a:extLst>
          </p:cNvPr>
          <p:cNvSpPr txBox="1"/>
          <p:nvPr/>
        </p:nvSpPr>
        <p:spPr>
          <a:xfrm>
            <a:off x="4093325" y="1447670"/>
            <a:ext cx="4650659" cy="769441"/>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2) ‘Dia group’ count &amp; frequency (in %):</a:t>
            </a:r>
            <a:endParaRPr lang="en-US" sz="1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MY" dirty="0"/>
          </a:p>
        </p:txBody>
      </p:sp>
      <p:pic>
        <p:nvPicPr>
          <p:cNvPr id="10" name="Picture 9">
            <a:extLst>
              <a:ext uri="{FF2B5EF4-FFF2-40B4-BE49-F238E27FC236}">
                <a16:creationId xmlns:a16="http://schemas.microsoft.com/office/drawing/2014/main" id="{984C918B-42DF-6C01-A393-4FE924F5E647}"/>
              </a:ext>
            </a:extLst>
          </p:cNvPr>
          <p:cNvPicPr>
            <a:picLocks noChangeAspect="1"/>
          </p:cNvPicPr>
          <p:nvPr/>
        </p:nvPicPr>
        <p:blipFill>
          <a:blip r:embed="rId4"/>
          <a:stretch>
            <a:fillRect/>
          </a:stretch>
        </p:blipFill>
        <p:spPr>
          <a:xfrm>
            <a:off x="4211312" y="2132104"/>
            <a:ext cx="3772155" cy="2223586"/>
          </a:xfrm>
          <a:prstGeom prst="rect">
            <a:avLst/>
          </a:prstGeom>
        </p:spPr>
      </p:pic>
      <p:sp>
        <p:nvSpPr>
          <p:cNvPr id="11" name="TextBox 10">
            <a:extLst>
              <a:ext uri="{FF2B5EF4-FFF2-40B4-BE49-F238E27FC236}">
                <a16:creationId xmlns:a16="http://schemas.microsoft.com/office/drawing/2014/main" id="{882161AA-505B-FBE7-14C0-5D3912F247B1}"/>
              </a:ext>
            </a:extLst>
          </p:cNvPr>
          <p:cNvSpPr txBox="1"/>
          <p:nvPr/>
        </p:nvSpPr>
        <p:spPr>
          <a:xfrm>
            <a:off x="8330427" y="1440720"/>
            <a:ext cx="3507630"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3) ‘Grade’ count &amp; frequency (in %):</a:t>
            </a:r>
            <a:endParaRPr lang="en-US" sz="1600" dirty="0">
              <a:latin typeface="Times New Roman" panose="02020603050405020304" pitchFamily="18" charset="0"/>
              <a:cs typeface="Times New Roman" panose="02020603050405020304" pitchFamily="18" charset="0"/>
            </a:endParaRPr>
          </a:p>
          <a:p>
            <a:endParaRPr lang="en-MY" dirty="0"/>
          </a:p>
        </p:txBody>
      </p:sp>
      <p:pic>
        <p:nvPicPr>
          <p:cNvPr id="13" name="Picture 12">
            <a:extLst>
              <a:ext uri="{FF2B5EF4-FFF2-40B4-BE49-F238E27FC236}">
                <a16:creationId xmlns:a16="http://schemas.microsoft.com/office/drawing/2014/main" id="{56478D5B-CB9D-67A8-6F4C-0729D099DD89}"/>
              </a:ext>
            </a:extLst>
          </p:cNvPr>
          <p:cNvPicPr>
            <a:picLocks noChangeAspect="1"/>
          </p:cNvPicPr>
          <p:nvPr/>
        </p:nvPicPr>
        <p:blipFill>
          <a:blip r:embed="rId5"/>
          <a:stretch>
            <a:fillRect/>
          </a:stretch>
        </p:blipFill>
        <p:spPr>
          <a:xfrm>
            <a:off x="8445379" y="2131590"/>
            <a:ext cx="3277726" cy="1415772"/>
          </a:xfrm>
          <a:prstGeom prst="rect">
            <a:avLst/>
          </a:prstGeom>
        </p:spPr>
      </p:pic>
    </p:spTree>
    <p:extLst>
      <p:ext uri="{BB962C8B-B14F-4D97-AF65-F5344CB8AC3E}">
        <p14:creationId xmlns:p14="http://schemas.microsoft.com/office/powerpoint/2010/main" val="73602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983225" y="1291862"/>
            <a:ext cx="10087898" cy="329320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Inferences:</a:t>
            </a:r>
          </a:p>
          <a:p>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The most popular types of TMT rods which have received the maximum numbers of orders are: 8mm in thickness, with assorted set of thickness in 12mm - 32mm, and 500D in grade.</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Except for thickness ('Dia' feature), the difference in popularity among the most preferred and less preferred options in terms of quality level ('Grade’) and assorted set of different thickness ('Dia group') are more than &amp; about 50% respectively. </a:t>
            </a:r>
          </a:p>
          <a:p>
            <a:pPr marL="457200" indent="-457200">
              <a:buFont typeface="+mj-lt"/>
              <a:buAutoNum type="arabicParenR"/>
            </a:pP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75588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871296"/>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4) ‘Quantity’ business decision moments: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5.92</a:t>
            </a:r>
          </a:p>
          <a:p>
            <a:pPr algn="just"/>
            <a:r>
              <a:rPr lang="en-US" dirty="0">
                <a:latin typeface="Times New Roman" panose="02020603050405020304" pitchFamily="18" charset="0"/>
                <a:cs typeface="Times New Roman" panose="02020603050405020304" pitchFamily="18" charset="0"/>
              </a:rPr>
              <a:t>Mode = 2.0</a:t>
            </a:r>
          </a:p>
          <a:p>
            <a:pPr algn="just"/>
            <a:r>
              <a:rPr lang="en-US" dirty="0">
                <a:latin typeface="Times New Roman" panose="02020603050405020304" pitchFamily="18" charset="0"/>
                <a:cs typeface="Times New Roman" panose="02020603050405020304" pitchFamily="18" charset="0"/>
              </a:rPr>
              <a:t>Median = 3.9</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050438" y="1301205"/>
            <a:ext cx="2084439"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 44.46</a:t>
            </a:r>
          </a:p>
          <a:p>
            <a:pPr algn="just"/>
            <a:r>
              <a:rPr lang="en-US" dirty="0">
                <a:latin typeface="Times New Roman" panose="02020603050405020304" pitchFamily="18" charset="0"/>
                <a:cs typeface="Times New Roman" panose="02020603050405020304" pitchFamily="18" charset="0"/>
              </a:rPr>
              <a:t>Standard deviation = 6.67</a:t>
            </a:r>
          </a:p>
          <a:p>
            <a:pPr algn="just"/>
            <a:r>
              <a:rPr lang="en-US" dirty="0">
                <a:latin typeface="Times New Roman" panose="02020603050405020304" pitchFamily="18" charset="0"/>
                <a:cs typeface="Times New Roman" panose="02020603050405020304" pitchFamily="18" charset="0"/>
              </a:rPr>
              <a:t>Range = 74.02</a:t>
            </a: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4654353" y="1301205"/>
            <a:ext cx="1905025"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 2.20</a:t>
            </a:r>
          </a:p>
          <a:p>
            <a:pPr algn="just"/>
            <a:r>
              <a:rPr lang="en-US" dirty="0">
                <a:latin typeface="Times New Roman" panose="02020603050405020304" pitchFamily="18" charset="0"/>
                <a:cs typeface="Times New Roman" panose="02020603050405020304" pitchFamily="18" charset="0"/>
              </a:rPr>
              <a:t># 4th: Kurtosis = 5.01</a:t>
            </a:r>
            <a:endParaRPr lang="en-US" dirty="0"/>
          </a:p>
          <a:p>
            <a:endParaRPr lang="en-MY" dirty="0"/>
          </a:p>
        </p:txBody>
      </p:sp>
      <p:pic>
        <p:nvPicPr>
          <p:cNvPr id="9" name="Picture 8">
            <a:extLst>
              <a:ext uri="{FF2B5EF4-FFF2-40B4-BE49-F238E27FC236}">
                <a16:creationId xmlns:a16="http://schemas.microsoft.com/office/drawing/2014/main" id="{FF3C04C3-FD8C-5AE9-8D46-55D166478DF7}"/>
              </a:ext>
            </a:extLst>
          </p:cNvPr>
          <p:cNvPicPr>
            <a:picLocks noChangeAspect="1"/>
          </p:cNvPicPr>
          <p:nvPr/>
        </p:nvPicPr>
        <p:blipFill>
          <a:blip r:embed="rId3"/>
          <a:stretch>
            <a:fillRect/>
          </a:stretch>
        </p:blipFill>
        <p:spPr>
          <a:xfrm>
            <a:off x="336775" y="2471245"/>
            <a:ext cx="3170195" cy="2446232"/>
          </a:xfrm>
          <a:prstGeom prst="rect">
            <a:avLst/>
          </a:prstGeom>
        </p:spPr>
      </p:pic>
      <p:pic>
        <p:nvPicPr>
          <p:cNvPr id="11" name="Picture 10">
            <a:extLst>
              <a:ext uri="{FF2B5EF4-FFF2-40B4-BE49-F238E27FC236}">
                <a16:creationId xmlns:a16="http://schemas.microsoft.com/office/drawing/2014/main" id="{C9C2418A-7719-9E40-A0A7-1E370300A736}"/>
              </a:ext>
            </a:extLst>
          </p:cNvPr>
          <p:cNvPicPr>
            <a:picLocks noChangeAspect="1"/>
          </p:cNvPicPr>
          <p:nvPr/>
        </p:nvPicPr>
        <p:blipFill>
          <a:blip r:embed="rId4"/>
          <a:stretch>
            <a:fillRect/>
          </a:stretch>
        </p:blipFill>
        <p:spPr>
          <a:xfrm>
            <a:off x="3906066" y="2470756"/>
            <a:ext cx="3482642" cy="2423370"/>
          </a:xfrm>
          <a:prstGeom prst="rect">
            <a:avLst/>
          </a:prstGeom>
        </p:spPr>
      </p:pic>
      <p:pic>
        <p:nvPicPr>
          <p:cNvPr id="13" name="Picture 12">
            <a:extLst>
              <a:ext uri="{FF2B5EF4-FFF2-40B4-BE49-F238E27FC236}">
                <a16:creationId xmlns:a16="http://schemas.microsoft.com/office/drawing/2014/main" id="{E41D6052-09EB-9BBB-F486-99BC219F3E09}"/>
              </a:ext>
            </a:extLst>
          </p:cNvPr>
          <p:cNvPicPr>
            <a:picLocks noChangeAspect="1"/>
          </p:cNvPicPr>
          <p:nvPr/>
        </p:nvPicPr>
        <p:blipFill>
          <a:blip r:embed="rId5"/>
          <a:stretch>
            <a:fillRect/>
          </a:stretch>
        </p:blipFill>
        <p:spPr>
          <a:xfrm>
            <a:off x="7855714" y="1009870"/>
            <a:ext cx="3391194" cy="2400508"/>
          </a:xfrm>
          <a:prstGeom prst="rect">
            <a:avLst/>
          </a:prstGeom>
        </p:spPr>
      </p:pic>
      <p:pic>
        <p:nvPicPr>
          <p:cNvPr id="15" name="Picture 14">
            <a:extLst>
              <a:ext uri="{FF2B5EF4-FFF2-40B4-BE49-F238E27FC236}">
                <a16:creationId xmlns:a16="http://schemas.microsoft.com/office/drawing/2014/main" id="{215654F4-1FDD-C303-BDF8-9DC4B1E4923C}"/>
              </a:ext>
            </a:extLst>
          </p:cNvPr>
          <p:cNvPicPr>
            <a:picLocks noChangeAspect="1"/>
          </p:cNvPicPr>
          <p:nvPr/>
        </p:nvPicPr>
        <p:blipFill>
          <a:blip r:embed="rId6"/>
          <a:stretch>
            <a:fillRect/>
          </a:stretch>
        </p:blipFill>
        <p:spPr>
          <a:xfrm>
            <a:off x="7907721" y="3548952"/>
            <a:ext cx="3368332" cy="2415749"/>
          </a:xfrm>
          <a:prstGeom prst="rect">
            <a:avLst/>
          </a:prstGeom>
        </p:spPr>
      </p:pic>
    </p:spTree>
    <p:extLst>
      <p:ext uri="{BB962C8B-B14F-4D97-AF65-F5344CB8AC3E}">
        <p14:creationId xmlns:p14="http://schemas.microsoft.com/office/powerpoint/2010/main" val="74255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871296"/>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5) ‘Rate’ business decision moments: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a:t>
            </a:r>
            <a:r>
              <a:rPr lang="en-US" sz="1400" dirty="0">
                <a:latin typeface="Times New Roman" panose="02020603050405020304" pitchFamily="18" charset="0"/>
                <a:cs typeface="Times New Roman" panose="02020603050405020304" pitchFamily="18" charset="0"/>
              </a:rPr>
              <a:t>48521.11</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Mode = </a:t>
            </a:r>
            <a:r>
              <a:rPr lang="en-US" sz="1400" dirty="0">
                <a:latin typeface="Times New Roman" panose="02020603050405020304" pitchFamily="18" charset="0"/>
                <a:cs typeface="Times New Roman" panose="02020603050405020304" pitchFamily="18" charset="0"/>
              </a:rPr>
              <a:t>44000.0</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Median = </a:t>
            </a:r>
            <a:r>
              <a:rPr lang="en-US" sz="1400" dirty="0">
                <a:latin typeface="Times New Roman" panose="02020603050405020304" pitchFamily="18" charset="0"/>
                <a:cs typeface="Times New Roman" panose="02020603050405020304" pitchFamily="18" charset="0"/>
              </a:rPr>
              <a:t>45700.0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340075" y="1301694"/>
            <a:ext cx="2340080"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 </a:t>
            </a:r>
            <a:r>
              <a:rPr lang="en-US" sz="1400" dirty="0">
                <a:latin typeface="Times New Roman" panose="02020603050405020304" pitchFamily="18" charset="0"/>
                <a:cs typeface="Times New Roman" panose="02020603050405020304" pitchFamily="18" charset="0"/>
              </a:rPr>
              <a:t>92965999.36</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Standard deviation = </a:t>
            </a:r>
            <a:r>
              <a:rPr lang="en-US" sz="1400" dirty="0">
                <a:latin typeface="Times New Roman" panose="02020603050405020304" pitchFamily="18" charset="0"/>
                <a:cs typeface="Times New Roman" panose="02020603050405020304" pitchFamily="18" charset="0"/>
              </a:rPr>
              <a:t>9641.89</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Range = </a:t>
            </a:r>
            <a:r>
              <a:rPr lang="en-US" sz="1400" dirty="0">
                <a:latin typeface="Times New Roman" panose="02020603050405020304" pitchFamily="18" charset="0"/>
                <a:cs typeface="Times New Roman" panose="02020603050405020304" pitchFamily="18" charset="0"/>
              </a:rPr>
              <a:t>63410.0</a:t>
            </a:r>
            <a:endParaRPr lang="en-US" dirty="0">
              <a:latin typeface="Times New Roman" panose="02020603050405020304" pitchFamily="18" charset="0"/>
              <a:cs typeface="Times New Roman" panose="02020603050405020304" pitchFamily="18" charset="0"/>
            </a:endParaRP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5068501" y="1301694"/>
            <a:ext cx="1905025"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 </a:t>
            </a:r>
            <a:r>
              <a:rPr lang="en-US" sz="1400" dirty="0">
                <a:latin typeface="Times New Roman" panose="02020603050405020304" pitchFamily="18" charset="0"/>
                <a:cs typeface="Times New Roman" panose="02020603050405020304" pitchFamily="18" charset="0"/>
              </a:rPr>
              <a:t>0.70</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4th: Kurtosis = </a:t>
            </a:r>
            <a:r>
              <a:rPr lang="en-US" sz="1400" dirty="0">
                <a:latin typeface="Times New Roman" panose="02020603050405020304" pitchFamily="18" charset="0"/>
                <a:cs typeface="Times New Roman" panose="02020603050405020304" pitchFamily="18" charset="0"/>
              </a:rPr>
              <a:t>-0.08</a:t>
            </a:r>
            <a:endParaRPr lang="en-US" dirty="0"/>
          </a:p>
          <a:p>
            <a:endParaRPr lang="en-MY" dirty="0"/>
          </a:p>
        </p:txBody>
      </p:sp>
      <p:pic>
        <p:nvPicPr>
          <p:cNvPr id="6" name="Picture 5">
            <a:extLst>
              <a:ext uri="{FF2B5EF4-FFF2-40B4-BE49-F238E27FC236}">
                <a16:creationId xmlns:a16="http://schemas.microsoft.com/office/drawing/2014/main" id="{121FE410-7AF0-572B-FE40-5E703A61C892}"/>
              </a:ext>
            </a:extLst>
          </p:cNvPr>
          <p:cNvPicPr>
            <a:picLocks noChangeAspect="1"/>
          </p:cNvPicPr>
          <p:nvPr/>
        </p:nvPicPr>
        <p:blipFill>
          <a:blip r:embed="rId3"/>
          <a:stretch>
            <a:fillRect/>
          </a:stretch>
        </p:blipFill>
        <p:spPr>
          <a:xfrm>
            <a:off x="336775" y="2622036"/>
            <a:ext cx="3101609" cy="2400508"/>
          </a:xfrm>
          <a:prstGeom prst="rect">
            <a:avLst/>
          </a:prstGeom>
        </p:spPr>
      </p:pic>
      <p:pic>
        <p:nvPicPr>
          <p:cNvPr id="8" name="Picture 7">
            <a:extLst>
              <a:ext uri="{FF2B5EF4-FFF2-40B4-BE49-F238E27FC236}">
                <a16:creationId xmlns:a16="http://schemas.microsoft.com/office/drawing/2014/main" id="{2069DE06-0592-DED3-D9F0-407C88B49F66}"/>
              </a:ext>
            </a:extLst>
          </p:cNvPr>
          <p:cNvPicPr>
            <a:picLocks noChangeAspect="1"/>
          </p:cNvPicPr>
          <p:nvPr/>
        </p:nvPicPr>
        <p:blipFill>
          <a:blip r:embed="rId4"/>
          <a:stretch>
            <a:fillRect/>
          </a:stretch>
        </p:blipFill>
        <p:spPr>
          <a:xfrm>
            <a:off x="3521367" y="2622036"/>
            <a:ext cx="3452159" cy="2400508"/>
          </a:xfrm>
          <a:prstGeom prst="rect">
            <a:avLst/>
          </a:prstGeom>
        </p:spPr>
      </p:pic>
      <p:pic>
        <p:nvPicPr>
          <p:cNvPr id="12" name="Picture 11">
            <a:extLst>
              <a:ext uri="{FF2B5EF4-FFF2-40B4-BE49-F238E27FC236}">
                <a16:creationId xmlns:a16="http://schemas.microsoft.com/office/drawing/2014/main" id="{5F20D28B-8E19-C3D7-0229-FE3349F29B24}"/>
              </a:ext>
            </a:extLst>
          </p:cNvPr>
          <p:cNvPicPr>
            <a:picLocks noChangeAspect="1"/>
          </p:cNvPicPr>
          <p:nvPr/>
        </p:nvPicPr>
        <p:blipFill>
          <a:blip r:embed="rId5"/>
          <a:stretch>
            <a:fillRect/>
          </a:stretch>
        </p:blipFill>
        <p:spPr>
          <a:xfrm>
            <a:off x="7696855" y="871296"/>
            <a:ext cx="3596952" cy="2400508"/>
          </a:xfrm>
          <a:prstGeom prst="rect">
            <a:avLst/>
          </a:prstGeom>
        </p:spPr>
      </p:pic>
      <p:pic>
        <p:nvPicPr>
          <p:cNvPr id="16" name="Picture 15">
            <a:extLst>
              <a:ext uri="{FF2B5EF4-FFF2-40B4-BE49-F238E27FC236}">
                <a16:creationId xmlns:a16="http://schemas.microsoft.com/office/drawing/2014/main" id="{76DD8584-3FA3-C9E3-9AEE-64E2DBD8B3FB}"/>
              </a:ext>
            </a:extLst>
          </p:cNvPr>
          <p:cNvPicPr>
            <a:picLocks noChangeAspect="1"/>
          </p:cNvPicPr>
          <p:nvPr/>
        </p:nvPicPr>
        <p:blipFill>
          <a:blip r:embed="rId6"/>
          <a:stretch>
            <a:fillRect/>
          </a:stretch>
        </p:blipFill>
        <p:spPr>
          <a:xfrm>
            <a:off x="7696855" y="3451467"/>
            <a:ext cx="3444538" cy="2408129"/>
          </a:xfrm>
          <a:prstGeom prst="rect">
            <a:avLst/>
          </a:prstGeom>
        </p:spPr>
      </p:pic>
    </p:spTree>
    <p:extLst>
      <p:ext uri="{BB962C8B-B14F-4D97-AF65-F5344CB8AC3E}">
        <p14:creationId xmlns:p14="http://schemas.microsoft.com/office/powerpoint/2010/main" val="237802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727587" y="1210131"/>
            <a:ext cx="10540182" cy="513986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Inferences:</a:t>
            </a:r>
          </a:p>
          <a:p>
            <a:pPr algn="just"/>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Both ‘Quantity’ and ‘Rate’ features are having outliers, but there are more outliers in 'Quantity’.</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Both features are right skewed, which means high frequencies at lower order quantity side with cheaper charging cost for TMT rods are more common.</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As a larger standard deviation indicates greater variability or dispersion of data points from the mean, therefore the costs of TMT rods per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are greatly deviated from its mean compared to the order quantity in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as standard deviation of 'Rate’ and 'Quantity' are 9641.89 &amp; 6.67 respectively.</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For both ‘Quantity’ and ‘Rate’, theoretical quantiles for data normality test are not showing up on the x-axis of Q-Q plots as expected, which potentially due to the presence of missing values in the raw dataset.</a:t>
            </a:r>
          </a:p>
          <a:p>
            <a:endParaRPr lang="en-US" dirty="0"/>
          </a:p>
          <a:p>
            <a:endParaRPr lang="en-US" dirty="0"/>
          </a:p>
        </p:txBody>
      </p:sp>
    </p:spTree>
    <p:extLst>
      <p:ext uri="{BB962C8B-B14F-4D97-AF65-F5344CB8AC3E}">
        <p14:creationId xmlns:p14="http://schemas.microsoft.com/office/powerpoint/2010/main" val="341067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462116" y="993821"/>
            <a:ext cx="10540182" cy="113877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Relationship between 'Rate' &amp; 'Quantity' with scatter plot:</a:t>
            </a:r>
          </a:p>
          <a:p>
            <a:pPr algn="just"/>
            <a:endParaRPr lang="en-US" sz="2000" b="1"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A483F132-BF99-CA15-E621-BD600A35B49D}"/>
              </a:ext>
            </a:extLst>
          </p:cNvPr>
          <p:cNvPicPr>
            <a:picLocks noChangeAspect="1"/>
          </p:cNvPicPr>
          <p:nvPr/>
        </p:nvPicPr>
        <p:blipFill>
          <a:blip r:embed="rId3"/>
          <a:stretch>
            <a:fillRect/>
          </a:stretch>
        </p:blipFill>
        <p:spPr>
          <a:xfrm>
            <a:off x="0" y="1579422"/>
            <a:ext cx="4991652" cy="3523519"/>
          </a:xfrm>
          <a:prstGeom prst="rect">
            <a:avLst/>
          </a:prstGeom>
        </p:spPr>
      </p:pic>
      <p:sp>
        <p:nvSpPr>
          <p:cNvPr id="5" name="TextBox 4">
            <a:extLst>
              <a:ext uri="{FF2B5EF4-FFF2-40B4-BE49-F238E27FC236}">
                <a16:creationId xmlns:a16="http://schemas.microsoft.com/office/drawing/2014/main" id="{AC4B9B9D-C393-9395-74F9-291ED2CA35AC}"/>
              </a:ext>
            </a:extLst>
          </p:cNvPr>
          <p:cNvSpPr txBox="1"/>
          <p:nvPr/>
        </p:nvSpPr>
        <p:spPr>
          <a:xfrm>
            <a:off x="5312897" y="1657137"/>
            <a:ext cx="6326655" cy="3785652"/>
          </a:xfrm>
          <a:prstGeom prst="rect">
            <a:avLst/>
          </a:prstGeom>
          <a:noFill/>
        </p:spPr>
        <p:txBody>
          <a:bodyPr wrap="square" rtlCol="0">
            <a:spAutoFit/>
          </a:bodyPr>
          <a:lstStyle/>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x-axis = ‘Rate’, y-axis = ‘Quantity’ </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From the scatter plot, a big tight cluster &amp; outliers both exist.</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solidFill>
                  <a:srgbClr val="0070C0"/>
                </a:solidFill>
                <a:latin typeface="Times New Roman" panose="02020603050405020304" pitchFamily="18" charset="0"/>
                <a:cs typeface="Times New Roman" panose="02020603050405020304" pitchFamily="18" charset="0"/>
              </a:rPr>
              <a:t>Cluster:</a:t>
            </a:r>
            <a:r>
              <a:rPr lang="en-US" sz="2000" dirty="0">
                <a:latin typeface="Times New Roman" panose="02020603050405020304" pitchFamily="18" charset="0"/>
                <a:cs typeface="Times New Roman" panose="02020603050405020304" pitchFamily="18" charset="0"/>
              </a:rPr>
              <a:t> Tight cluster suggests there is a strong some kind of positive relationship between cost per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and quantity ordered in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which means cheaper cost is resulting in a more orders.</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solidFill>
                  <a:srgbClr val="0070C0"/>
                </a:solidFill>
                <a:latin typeface="Times New Roman" panose="02020603050405020304" pitchFamily="18" charset="0"/>
                <a:cs typeface="Times New Roman" panose="02020603050405020304" pitchFamily="18" charset="0"/>
              </a:rPr>
              <a:t>Outliers: </a:t>
            </a:r>
            <a:r>
              <a:rPr lang="en-US" sz="2000" dirty="0">
                <a:latin typeface="Times New Roman" panose="02020603050405020304" pitchFamily="18" charset="0"/>
                <a:cs typeface="Times New Roman" panose="02020603050405020304" pitchFamily="18" charset="0"/>
              </a:rPr>
              <a:t>Suggests the presence of outliers in both features.</a:t>
            </a:r>
            <a:endParaRPr lang="en-MY"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44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1268361" y="1582341"/>
            <a:ext cx="9488129" cy="184665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EDA Conclusion: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there are outliers, potential missing values, data distribution skewness, non-numeric categorical and unnecessary features present in the dataset, a subsequential data cleaning &amp; organizing is needed.</a:t>
            </a:r>
          </a:p>
          <a:p>
            <a:endParaRPr lang="en-US" dirty="0"/>
          </a:p>
        </p:txBody>
      </p:sp>
    </p:spTree>
    <p:extLst>
      <p:ext uri="{BB962C8B-B14F-4D97-AF65-F5344CB8AC3E}">
        <p14:creationId xmlns:p14="http://schemas.microsoft.com/office/powerpoint/2010/main" val="36397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156" name="Google Shape;156;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dirty="0"/>
          </a:p>
        </p:txBody>
      </p:sp>
      <p:sp>
        <p:nvSpPr>
          <p:cNvPr id="3" name="TextBox 2">
            <a:extLst>
              <a:ext uri="{FF2B5EF4-FFF2-40B4-BE49-F238E27FC236}">
                <a16:creationId xmlns:a16="http://schemas.microsoft.com/office/drawing/2014/main" id="{BF0BCC6F-0108-E407-6134-A0A0C8D7844D}"/>
              </a:ext>
            </a:extLst>
          </p:cNvPr>
          <p:cNvSpPr txBox="1"/>
          <p:nvPr/>
        </p:nvSpPr>
        <p:spPr>
          <a:xfrm>
            <a:off x="2426110" y="1418864"/>
            <a:ext cx="7339780" cy="3908762"/>
          </a:xfrm>
          <a:prstGeom prst="rect">
            <a:avLst/>
          </a:prstGeom>
          <a:noFill/>
        </p:spPr>
        <p:txBody>
          <a:bodyPr wrap="square" rtlCol="0">
            <a:spAutoFit/>
          </a:bodyPr>
          <a:lstStyle/>
          <a:p>
            <a:pPr algn="just"/>
            <a:endParaRPr lang="en-US" dirty="0"/>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Topic research</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Business &amp; data understanding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Exploratory data analysis (EDA) before data cleaning/preparation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cleaning/Preparation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Exploratory data analysis (EDA) after data cleaning/preparation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Saving of cleaned &amp; processed data</a:t>
            </a:r>
          </a:p>
          <a:p>
            <a:pPr marL="342900" indent="-342900">
              <a:buAutoNum type="arabicParen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71" name="Google Shape;271;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72" name="Google Shape;27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490B87C5-EB80-9C72-EFE0-15DC9CD291D4}"/>
              </a:ext>
            </a:extLst>
          </p:cNvPr>
          <p:cNvPicPr>
            <a:picLocks noChangeAspect="1"/>
          </p:cNvPicPr>
          <p:nvPr/>
        </p:nvPicPr>
        <p:blipFill>
          <a:blip r:embed="rId3"/>
          <a:stretch>
            <a:fillRect/>
          </a:stretch>
        </p:blipFill>
        <p:spPr>
          <a:xfrm>
            <a:off x="452445" y="2093069"/>
            <a:ext cx="3105634" cy="3265212"/>
          </a:xfrm>
          <a:prstGeom prst="rect">
            <a:avLst/>
          </a:prstGeom>
        </p:spPr>
      </p:pic>
      <p:sp>
        <p:nvSpPr>
          <p:cNvPr id="4" name="TextBox 3">
            <a:extLst>
              <a:ext uri="{FF2B5EF4-FFF2-40B4-BE49-F238E27FC236}">
                <a16:creationId xmlns:a16="http://schemas.microsoft.com/office/drawing/2014/main" id="{9DF62790-E34F-C9EE-C669-8B1FB60E54BB}"/>
              </a:ext>
            </a:extLst>
          </p:cNvPr>
          <p:cNvSpPr txBox="1"/>
          <p:nvPr/>
        </p:nvSpPr>
        <p:spPr>
          <a:xfrm>
            <a:off x="452445" y="973394"/>
            <a:ext cx="11061451" cy="123110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EDA, as theoretical quantiles (the red diagonal line) is missing from Q-Q plots for both ‘Quantity’ and ‘Rate’ numeric features, which is a potential sign of missing values, a further investigation on the raw dataset is needed:</a:t>
            </a:r>
          </a:p>
          <a:p>
            <a:endParaRPr lang="en-MY" dirty="0"/>
          </a:p>
        </p:txBody>
      </p:sp>
      <p:sp>
        <p:nvSpPr>
          <p:cNvPr id="5" name="TextBox 4">
            <a:extLst>
              <a:ext uri="{FF2B5EF4-FFF2-40B4-BE49-F238E27FC236}">
                <a16:creationId xmlns:a16="http://schemas.microsoft.com/office/drawing/2014/main" id="{2231C484-392B-B6CD-A5F6-B7D8551060BF}"/>
              </a:ext>
            </a:extLst>
          </p:cNvPr>
          <p:cNvSpPr txBox="1"/>
          <p:nvPr/>
        </p:nvSpPr>
        <p:spPr>
          <a:xfrm>
            <a:off x="4100212" y="1888565"/>
            <a:ext cx="7413684" cy="3785652"/>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Inferences:</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In raw dataset, there are 14 missing values in ‘Quantity’, and 16 in the ‘Rate’.</a:t>
            </a:r>
          </a:p>
          <a:p>
            <a:pPr marL="342900" indent="-3429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As it is essential to maintain data integrity, accuracy and reliability, missing values was addressed first in data cleaning/preparation process. This was to avoid any potential strange outcomes along the process, at the same time allowed a meaningful analysis and interpretation in data.</a:t>
            </a:r>
          </a:p>
          <a:p>
            <a:pPr marL="342900" indent="-3429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In the EDA scatter plot of "</a:t>
            </a:r>
            <a:r>
              <a:rPr lang="en-US" sz="1600" dirty="0">
                <a:solidFill>
                  <a:srgbClr val="0070C0"/>
                </a:solidFill>
                <a:latin typeface="Times New Roman" panose="02020603050405020304" pitchFamily="18" charset="0"/>
                <a:cs typeface="Times New Roman" panose="02020603050405020304" pitchFamily="18" charset="0"/>
              </a:rPr>
              <a:t>Cost vs Order Quantity</a:t>
            </a:r>
            <a:r>
              <a:rPr lang="en-US" sz="1600" dirty="0">
                <a:latin typeface="Times New Roman" panose="02020603050405020304" pitchFamily="18" charset="0"/>
                <a:cs typeface="Times New Roman" panose="02020603050405020304" pitchFamily="18" charset="0"/>
              </a:rPr>
              <a:t>’’, 'Quantity' &amp; 'Rate’ are somehow strong positively correlated, having outliers and are positively skewed.</a:t>
            </a:r>
          </a:p>
          <a:p>
            <a:pPr marL="342900" indent="-3429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Hence, median imputation was used for both, as median is a more representative measure of central tendency than the mean in this case due to the presence of skewness.</a:t>
            </a:r>
          </a:p>
        </p:txBody>
      </p:sp>
      <p:sp>
        <p:nvSpPr>
          <p:cNvPr id="6" name="TextBox 5">
            <a:extLst>
              <a:ext uri="{FF2B5EF4-FFF2-40B4-BE49-F238E27FC236}">
                <a16:creationId xmlns:a16="http://schemas.microsoft.com/office/drawing/2014/main" id="{FA097532-30DD-C89F-F800-38F4D015B431}"/>
              </a:ext>
            </a:extLst>
          </p:cNvPr>
          <p:cNvSpPr txBox="1"/>
          <p:nvPr/>
        </p:nvSpPr>
        <p:spPr>
          <a:xfrm>
            <a:off x="452445" y="5709041"/>
            <a:ext cx="11061451" cy="738664"/>
          </a:xfrm>
          <a:prstGeom prst="rect">
            <a:avLst/>
          </a:prstGeom>
          <a:noFill/>
        </p:spPr>
        <p:txBody>
          <a:bodyPr wrap="square" rtlCol="0">
            <a:spAutoFit/>
          </a:bodyPr>
          <a:lstStyle/>
          <a:p>
            <a:pPr algn="just"/>
            <a:r>
              <a:rPr lang="en-MY" b="1" dirty="0">
                <a:solidFill>
                  <a:srgbClr val="0070C0"/>
                </a:solidFill>
                <a:latin typeface="Times New Roman" panose="02020603050405020304" pitchFamily="18" charset="0"/>
                <a:cs typeface="Times New Roman" panose="02020603050405020304" pitchFamily="18" charset="0"/>
              </a:rPr>
              <a:t>Data pre-processing steps: </a:t>
            </a:r>
            <a:r>
              <a:rPr lang="en-MY" dirty="0">
                <a:solidFill>
                  <a:srgbClr val="0070C0"/>
                </a:solidFill>
                <a:latin typeface="Times New Roman" panose="02020603050405020304" pitchFamily="18" charset="0"/>
                <a:cs typeface="Times New Roman" panose="02020603050405020304" pitchFamily="18" charset="0"/>
              </a:rPr>
              <a:t>Median imputation, check/remove </a:t>
            </a:r>
            <a:r>
              <a:rPr lang="en-US" dirty="0">
                <a:solidFill>
                  <a:srgbClr val="0070C0"/>
                </a:solidFill>
                <a:latin typeface="Times New Roman" panose="02020603050405020304" pitchFamily="18" charset="0"/>
                <a:cs typeface="Times New Roman" panose="02020603050405020304" pitchFamily="18" charset="0"/>
              </a:rPr>
              <a:t>zero variance</a:t>
            </a:r>
            <a:r>
              <a:rPr lang="en-MY" dirty="0">
                <a:solidFill>
                  <a:srgbClr val="0070C0"/>
                </a:solidFill>
                <a:latin typeface="Times New Roman" panose="02020603050405020304" pitchFamily="18" charset="0"/>
                <a:cs typeface="Times New Roman" panose="02020603050405020304" pitchFamily="18" charset="0"/>
              </a:rPr>
              <a:t>, label encoding, Yeo-Johnson transformation, robust </a:t>
            </a:r>
            <a:r>
              <a:rPr lang="en-US" dirty="0">
                <a:solidFill>
                  <a:srgbClr val="0070C0"/>
                </a:solidFill>
                <a:latin typeface="Times New Roman" panose="02020603050405020304" pitchFamily="18" charset="0"/>
                <a:cs typeface="Times New Roman" panose="02020603050405020304" pitchFamily="18" charset="0"/>
              </a:rPr>
              <a:t>scaling, IQR 		        </a:t>
            </a:r>
            <a:r>
              <a:rPr lang="en-US" dirty="0" err="1">
                <a:solidFill>
                  <a:srgbClr val="0070C0"/>
                </a:solidFill>
                <a:latin typeface="Times New Roman" panose="02020603050405020304" pitchFamily="18" charset="0"/>
                <a:cs typeface="Times New Roman" panose="02020603050405020304" pitchFamily="18" charset="0"/>
              </a:rPr>
              <a:t>winsorized</a:t>
            </a:r>
            <a:r>
              <a:rPr lang="en-US" dirty="0">
                <a:solidFill>
                  <a:srgbClr val="0070C0"/>
                </a:solidFill>
                <a:latin typeface="Times New Roman" panose="02020603050405020304" pitchFamily="18" charset="0"/>
                <a:cs typeface="Times New Roman" panose="02020603050405020304" pitchFamily="18" charset="0"/>
              </a:rPr>
              <a:t> outliers, </a:t>
            </a:r>
            <a:r>
              <a:rPr lang="en-MY" dirty="0">
                <a:solidFill>
                  <a:srgbClr val="0070C0"/>
                </a:solidFill>
                <a:latin typeface="Times New Roman" panose="02020603050405020304" pitchFamily="18" charset="0"/>
                <a:cs typeface="Times New Roman" panose="02020603050405020304" pitchFamily="18" charset="0"/>
              </a:rPr>
              <a:t>select required features and </a:t>
            </a:r>
            <a:r>
              <a:rPr lang="en-US" dirty="0">
                <a:solidFill>
                  <a:srgbClr val="0070C0"/>
                </a:solidFill>
                <a:latin typeface="Times New Roman" panose="02020603050405020304" pitchFamily="18" charset="0"/>
                <a:cs typeface="Times New Roman" panose="02020603050405020304" pitchFamily="18" charset="0"/>
              </a:rPr>
              <a:t>remove duplicates.</a:t>
            </a:r>
            <a:endParaRPr lang="en-MY" dirty="0">
              <a:solidFill>
                <a:srgbClr val="0070C0"/>
              </a:solidFill>
              <a:latin typeface="Times New Roman" panose="02020603050405020304" pitchFamily="18" charset="0"/>
              <a:cs typeface="Times New Roman" panose="02020603050405020304" pitchFamily="18" charset="0"/>
            </a:endParaRPr>
          </a:p>
          <a:p>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1462329"/>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 ‘Quantity’ business decision moments: (Figure in </a:t>
            </a:r>
            <a:r>
              <a:rPr lang="en-US" b="1" dirty="0">
                <a:solidFill>
                  <a:srgbClr val="FF0000"/>
                </a:solidFill>
                <a:latin typeface="Times New Roman" panose="02020603050405020304" pitchFamily="18" charset="0"/>
                <a:cs typeface="Times New Roman" panose="02020603050405020304" pitchFamily="18" charset="0"/>
              </a:rPr>
              <a:t>red</a:t>
            </a:r>
            <a:r>
              <a:rPr lang="en-US" b="1" dirty="0">
                <a:latin typeface="Times New Roman" panose="02020603050405020304" pitchFamily="18" charset="0"/>
                <a:cs typeface="Times New Roman" panose="02020603050405020304" pitchFamily="18" charset="0"/>
              </a:rPr>
              <a:t> = before data cleaning/preparation)</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0.12 </a:t>
            </a:r>
            <a:r>
              <a:rPr lang="en-US" dirty="0">
                <a:solidFill>
                  <a:srgbClr val="FF0000"/>
                </a:solidFill>
                <a:latin typeface="Times New Roman" panose="02020603050405020304" pitchFamily="18" charset="0"/>
                <a:cs typeface="Times New Roman" panose="02020603050405020304" pitchFamily="18" charset="0"/>
              </a:rPr>
              <a:t>(5.92)</a:t>
            </a:r>
          </a:p>
          <a:p>
            <a:pPr algn="just"/>
            <a:r>
              <a:rPr lang="en-US" dirty="0">
                <a:latin typeface="Times New Roman" panose="02020603050405020304" pitchFamily="18" charset="0"/>
                <a:cs typeface="Times New Roman" panose="02020603050405020304" pitchFamily="18" charset="0"/>
              </a:rPr>
              <a:t>Mode = 2.07 </a:t>
            </a:r>
            <a:r>
              <a:rPr lang="en-US" dirty="0">
                <a:solidFill>
                  <a:srgbClr val="FF0000"/>
                </a:solidFill>
                <a:latin typeface="Times New Roman" panose="02020603050405020304" pitchFamily="18" charset="0"/>
                <a:cs typeface="Times New Roman" panose="02020603050405020304" pitchFamily="18" charset="0"/>
              </a:rPr>
              <a:t>(2.0)</a:t>
            </a:r>
          </a:p>
          <a:p>
            <a:pPr algn="just"/>
            <a:r>
              <a:rPr lang="en-US" dirty="0">
                <a:latin typeface="Times New Roman" panose="02020603050405020304" pitchFamily="18" charset="0"/>
                <a:cs typeface="Times New Roman" panose="02020603050405020304" pitchFamily="18" charset="0"/>
              </a:rPr>
              <a:t>Median = -0.002 </a:t>
            </a:r>
            <a:r>
              <a:rPr lang="en-US" dirty="0">
                <a:solidFill>
                  <a:srgbClr val="FF0000"/>
                </a:solidFill>
                <a:latin typeface="Times New Roman" panose="02020603050405020304" pitchFamily="18" charset="0"/>
                <a:cs typeface="Times New Roman" panose="02020603050405020304" pitchFamily="18" charset="0"/>
              </a:rPr>
              <a:t>(3.9)</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479151" y="1885928"/>
            <a:ext cx="2524263"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 0.58 </a:t>
            </a:r>
            <a:r>
              <a:rPr lang="en-US" dirty="0">
                <a:solidFill>
                  <a:srgbClr val="FF0000"/>
                </a:solidFill>
                <a:latin typeface="Times New Roman" panose="02020603050405020304" pitchFamily="18" charset="0"/>
                <a:cs typeface="Times New Roman" panose="02020603050405020304" pitchFamily="18" charset="0"/>
              </a:rPr>
              <a:t>(44.46)</a:t>
            </a:r>
          </a:p>
          <a:p>
            <a:pPr algn="just"/>
            <a:r>
              <a:rPr lang="en-US" dirty="0">
                <a:latin typeface="Times New Roman" panose="02020603050405020304" pitchFamily="18" charset="0"/>
                <a:cs typeface="Times New Roman" panose="02020603050405020304" pitchFamily="18" charset="0"/>
              </a:rPr>
              <a:t>Standard deviation = 0.76 </a:t>
            </a:r>
            <a:r>
              <a:rPr lang="en-US" dirty="0">
                <a:solidFill>
                  <a:srgbClr val="FF0000"/>
                </a:solidFill>
                <a:latin typeface="Times New Roman" panose="02020603050405020304" pitchFamily="18" charset="0"/>
                <a:cs typeface="Times New Roman" panose="02020603050405020304" pitchFamily="18" charset="0"/>
              </a:rPr>
              <a:t>(6.67)</a:t>
            </a:r>
          </a:p>
          <a:p>
            <a:pPr algn="just"/>
            <a:r>
              <a:rPr lang="en-US" dirty="0">
                <a:latin typeface="Times New Roman" panose="02020603050405020304" pitchFamily="18" charset="0"/>
                <a:cs typeface="Times New Roman" panose="02020603050405020304" pitchFamily="18" charset="0"/>
              </a:rPr>
              <a:t>Range = 4.0 </a:t>
            </a:r>
            <a:r>
              <a:rPr lang="en-US" dirty="0">
                <a:solidFill>
                  <a:srgbClr val="FF0000"/>
                </a:solidFill>
                <a:latin typeface="Times New Roman" panose="02020603050405020304" pitchFamily="18" charset="0"/>
                <a:cs typeface="Times New Roman" panose="02020603050405020304" pitchFamily="18" charset="0"/>
              </a:rPr>
              <a:t>(74.02)</a:t>
            </a: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5319211" y="1885928"/>
            <a:ext cx="2328280"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 0.88 </a:t>
            </a:r>
            <a:r>
              <a:rPr lang="en-US" dirty="0">
                <a:solidFill>
                  <a:srgbClr val="FF0000"/>
                </a:solidFill>
                <a:latin typeface="Times New Roman" panose="02020603050405020304" pitchFamily="18" charset="0"/>
                <a:cs typeface="Times New Roman" panose="02020603050405020304" pitchFamily="18" charset="0"/>
              </a:rPr>
              <a:t>(2.20)</a:t>
            </a:r>
          </a:p>
          <a:p>
            <a:pPr algn="just"/>
            <a:r>
              <a:rPr lang="en-US" dirty="0">
                <a:latin typeface="Times New Roman" panose="02020603050405020304" pitchFamily="18" charset="0"/>
                <a:cs typeface="Times New Roman" panose="02020603050405020304" pitchFamily="18" charset="0"/>
              </a:rPr>
              <a:t># 4th: Kurtosis = 0.32 </a:t>
            </a:r>
            <a:r>
              <a:rPr lang="en-US" dirty="0">
                <a:solidFill>
                  <a:srgbClr val="FF0000"/>
                </a:solidFill>
                <a:latin typeface="Times New Roman" panose="02020603050405020304" pitchFamily="18" charset="0"/>
                <a:cs typeface="Times New Roman" panose="02020603050405020304" pitchFamily="18" charset="0"/>
              </a:rPr>
              <a:t>(5.01)</a:t>
            </a:r>
            <a:endParaRPr lang="en-US" dirty="0">
              <a:solidFill>
                <a:srgbClr val="FF0000"/>
              </a:solidFill>
            </a:endParaRPr>
          </a:p>
          <a:p>
            <a:endParaRPr lang="en-MY" dirty="0"/>
          </a:p>
        </p:txBody>
      </p:sp>
      <p:pic>
        <p:nvPicPr>
          <p:cNvPr id="9" name="Picture 8">
            <a:extLst>
              <a:ext uri="{FF2B5EF4-FFF2-40B4-BE49-F238E27FC236}">
                <a16:creationId xmlns:a16="http://schemas.microsoft.com/office/drawing/2014/main" id="{FF3C04C3-FD8C-5AE9-8D46-55D166478DF7}"/>
              </a:ext>
            </a:extLst>
          </p:cNvPr>
          <p:cNvPicPr>
            <a:picLocks noChangeAspect="1"/>
          </p:cNvPicPr>
          <p:nvPr/>
        </p:nvPicPr>
        <p:blipFill>
          <a:blip r:embed="rId3"/>
          <a:stretch>
            <a:fillRect/>
          </a:stretch>
        </p:blipFill>
        <p:spPr>
          <a:xfrm>
            <a:off x="511383" y="3164129"/>
            <a:ext cx="3170195" cy="2446232"/>
          </a:xfrm>
          <a:prstGeom prst="rect">
            <a:avLst/>
          </a:prstGeom>
        </p:spPr>
      </p:pic>
      <p:pic>
        <p:nvPicPr>
          <p:cNvPr id="11" name="Picture 10">
            <a:extLst>
              <a:ext uri="{FF2B5EF4-FFF2-40B4-BE49-F238E27FC236}">
                <a16:creationId xmlns:a16="http://schemas.microsoft.com/office/drawing/2014/main" id="{C9C2418A-7719-9E40-A0A7-1E370300A736}"/>
              </a:ext>
            </a:extLst>
          </p:cNvPr>
          <p:cNvPicPr>
            <a:picLocks noChangeAspect="1"/>
          </p:cNvPicPr>
          <p:nvPr/>
        </p:nvPicPr>
        <p:blipFill>
          <a:blip r:embed="rId4"/>
          <a:stretch>
            <a:fillRect/>
          </a:stretch>
        </p:blipFill>
        <p:spPr>
          <a:xfrm>
            <a:off x="7971528" y="1141172"/>
            <a:ext cx="3482642" cy="2423370"/>
          </a:xfrm>
          <a:prstGeom prst="rect">
            <a:avLst/>
          </a:prstGeom>
        </p:spPr>
      </p:pic>
      <p:sp>
        <p:nvSpPr>
          <p:cNvPr id="4" name="TextBox 3">
            <a:extLst>
              <a:ext uri="{FF2B5EF4-FFF2-40B4-BE49-F238E27FC236}">
                <a16:creationId xmlns:a16="http://schemas.microsoft.com/office/drawing/2014/main" id="{BE9091C8-A736-29FD-3096-CB7575252864}"/>
              </a:ext>
            </a:extLst>
          </p:cNvPr>
          <p:cNvSpPr txBox="1"/>
          <p:nvPr/>
        </p:nvSpPr>
        <p:spPr>
          <a:xfrm>
            <a:off x="248194" y="941117"/>
            <a:ext cx="73963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data cleaning/Preparation/Munging/Wrangling/Data Organizing:</a:t>
            </a:r>
          </a:p>
        </p:txBody>
      </p:sp>
      <p:pic>
        <p:nvPicPr>
          <p:cNvPr id="7" name="Picture 6">
            <a:extLst>
              <a:ext uri="{FF2B5EF4-FFF2-40B4-BE49-F238E27FC236}">
                <a16:creationId xmlns:a16="http://schemas.microsoft.com/office/drawing/2014/main" id="{33E99A58-EA84-AE5E-1082-39733A5AE10D}"/>
              </a:ext>
            </a:extLst>
          </p:cNvPr>
          <p:cNvPicPr>
            <a:picLocks noChangeAspect="1"/>
          </p:cNvPicPr>
          <p:nvPr/>
        </p:nvPicPr>
        <p:blipFill>
          <a:blip r:embed="rId5"/>
          <a:stretch>
            <a:fillRect/>
          </a:stretch>
        </p:blipFill>
        <p:spPr>
          <a:xfrm>
            <a:off x="3964929" y="3164129"/>
            <a:ext cx="3170195" cy="2474492"/>
          </a:xfrm>
          <a:prstGeom prst="rect">
            <a:avLst/>
          </a:prstGeom>
        </p:spPr>
      </p:pic>
      <p:pic>
        <p:nvPicPr>
          <p:cNvPr id="10" name="Picture 9">
            <a:extLst>
              <a:ext uri="{FF2B5EF4-FFF2-40B4-BE49-F238E27FC236}">
                <a16:creationId xmlns:a16="http://schemas.microsoft.com/office/drawing/2014/main" id="{B6EBBD52-D61E-4C58-4C89-8A2F6CB7A71A}"/>
              </a:ext>
            </a:extLst>
          </p:cNvPr>
          <p:cNvPicPr>
            <a:picLocks noChangeAspect="1"/>
          </p:cNvPicPr>
          <p:nvPr/>
        </p:nvPicPr>
        <p:blipFill>
          <a:blip r:embed="rId6"/>
          <a:stretch>
            <a:fillRect/>
          </a:stretch>
        </p:blipFill>
        <p:spPr>
          <a:xfrm>
            <a:off x="8085838" y="3730322"/>
            <a:ext cx="3368332" cy="2377646"/>
          </a:xfrm>
          <a:prstGeom prst="rect">
            <a:avLst/>
          </a:prstGeom>
        </p:spPr>
      </p:pic>
    </p:spTree>
    <p:extLst>
      <p:ext uri="{BB962C8B-B14F-4D97-AF65-F5344CB8AC3E}">
        <p14:creationId xmlns:p14="http://schemas.microsoft.com/office/powerpoint/2010/main" val="260822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294" name="Google Shape;294;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5" name="Google Shape;295;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6" name="Google Shape;296;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C2FA389E-CBD5-5E5C-0EC0-E42430230083}"/>
              </a:ext>
            </a:extLst>
          </p:cNvPr>
          <p:cNvPicPr>
            <a:picLocks noChangeAspect="1"/>
          </p:cNvPicPr>
          <p:nvPr/>
        </p:nvPicPr>
        <p:blipFill>
          <a:blip r:embed="rId3"/>
          <a:stretch>
            <a:fillRect/>
          </a:stretch>
        </p:blipFill>
        <p:spPr>
          <a:xfrm>
            <a:off x="460375" y="1028492"/>
            <a:ext cx="3391194" cy="2400508"/>
          </a:xfrm>
          <a:prstGeom prst="rect">
            <a:avLst/>
          </a:prstGeom>
        </p:spPr>
      </p:pic>
      <p:pic>
        <p:nvPicPr>
          <p:cNvPr id="3" name="Picture 2">
            <a:extLst>
              <a:ext uri="{FF2B5EF4-FFF2-40B4-BE49-F238E27FC236}">
                <a16:creationId xmlns:a16="http://schemas.microsoft.com/office/drawing/2014/main" id="{FB333B96-96AE-7C87-AE1E-8AF26EE0181B}"/>
              </a:ext>
            </a:extLst>
          </p:cNvPr>
          <p:cNvPicPr>
            <a:picLocks noChangeAspect="1"/>
          </p:cNvPicPr>
          <p:nvPr/>
        </p:nvPicPr>
        <p:blipFill>
          <a:blip r:embed="rId4"/>
          <a:stretch>
            <a:fillRect/>
          </a:stretch>
        </p:blipFill>
        <p:spPr>
          <a:xfrm>
            <a:off x="483237" y="3624353"/>
            <a:ext cx="3368332" cy="2415749"/>
          </a:xfrm>
          <a:prstGeom prst="rect">
            <a:avLst/>
          </a:prstGeom>
        </p:spPr>
      </p:pic>
      <p:pic>
        <p:nvPicPr>
          <p:cNvPr id="5" name="Picture 4">
            <a:extLst>
              <a:ext uri="{FF2B5EF4-FFF2-40B4-BE49-F238E27FC236}">
                <a16:creationId xmlns:a16="http://schemas.microsoft.com/office/drawing/2014/main" id="{24D43A25-2D19-41EE-900E-87731FCF8BBC}"/>
              </a:ext>
            </a:extLst>
          </p:cNvPr>
          <p:cNvPicPr>
            <a:picLocks noChangeAspect="1"/>
          </p:cNvPicPr>
          <p:nvPr/>
        </p:nvPicPr>
        <p:blipFill>
          <a:blip r:embed="rId5"/>
          <a:stretch>
            <a:fillRect/>
          </a:stretch>
        </p:blipFill>
        <p:spPr>
          <a:xfrm>
            <a:off x="4430885" y="1051354"/>
            <a:ext cx="3330229" cy="2377646"/>
          </a:xfrm>
          <a:prstGeom prst="rect">
            <a:avLst/>
          </a:prstGeom>
        </p:spPr>
      </p:pic>
      <p:pic>
        <p:nvPicPr>
          <p:cNvPr id="7" name="Picture 6">
            <a:extLst>
              <a:ext uri="{FF2B5EF4-FFF2-40B4-BE49-F238E27FC236}">
                <a16:creationId xmlns:a16="http://schemas.microsoft.com/office/drawing/2014/main" id="{468395E2-D7A5-EAF1-E5B5-4775612A57B9}"/>
              </a:ext>
            </a:extLst>
          </p:cNvPr>
          <p:cNvPicPr>
            <a:picLocks noChangeAspect="1"/>
          </p:cNvPicPr>
          <p:nvPr/>
        </p:nvPicPr>
        <p:blipFill>
          <a:blip r:embed="rId6"/>
          <a:stretch>
            <a:fillRect/>
          </a:stretch>
        </p:blipFill>
        <p:spPr>
          <a:xfrm>
            <a:off x="8340433" y="3624353"/>
            <a:ext cx="3292125" cy="2362405"/>
          </a:xfrm>
          <a:prstGeom prst="rect">
            <a:avLst/>
          </a:prstGeom>
        </p:spPr>
      </p:pic>
      <p:pic>
        <p:nvPicPr>
          <p:cNvPr id="11" name="Picture 10">
            <a:extLst>
              <a:ext uri="{FF2B5EF4-FFF2-40B4-BE49-F238E27FC236}">
                <a16:creationId xmlns:a16="http://schemas.microsoft.com/office/drawing/2014/main" id="{D8027D57-6F60-0BD6-AE71-054CC56FDEC6}"/>
              </a:ext>
            </a:extLst>
          </p:cNvPr>
          <p:cNvPicPr>
            <a:picLocks noChangeAspect="1"/>
          </p:cNvPicPr>
          <p:nvPr/>
        </p:nvPicPr>
        <p:blipFill>
          <a:blip r:embed="rId7"/>
          <a:stretch>
            <a:fillRect/>
          </a:stretch>
        </p:blipFill>
        <p:spPr>
          <a:xfrm>
            <a:off x="4392782" y="3624353"/>
            <a:ext cx="3368332" cy="239714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1148444"/>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2) ‘Rate’ business decision moments: (Figure in </a:t>
            </a:r>
            <a:r>
              <a:rPr lang="en-US" b="1" dirty="0">
                <a:solidFill>
                  <a:srgbClr val="FF0000"/>
                </a:solidFill>
                <a:latin typeface="Times New Roman" panose="02020603050405020304" pitchFamily="18" charset="0"/>
                <a:cs typeface="Times New Roman" panose="02020603050405020304" pitchFamily="18" charset="0"/>
              </a:rPr>
              <a:t>red</a:t>
            </a:r>
            <a:r>
              <a:rPr lang="en-US" b="1" dirty="0">
                <a:latin typeface="Times New Roman" panose="02020603050405020304" pitchFamily="18" charset="0"/>
                <a:cs typeface="Times New Roman" panose="02020603050405020304" pitchFamily="18" charset="0"/>
              </a:rPr>
              <a:t> = before data cleaning/preparation)</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0.22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48521.11)</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Mode = -0.12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44000.0)</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Median = 0.02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45700.0)</a:t>
            </a:r>
            <a:endParaRPr lang="en-US" dirty="0">
              <a:solidFill>
                <a:srgbClr val="FF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684603" y="1596226"/>
            <a:ext cx="2772699"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 0.47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92965999.36)</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Standard deviation = 0.69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9641.89)</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Range = 4.0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63410.0)</a:t>
            </a:r>
            <a:endParaRPr lang="en-US" dirty="0">
              <a:solidFill>
                <a:srgbClr val="FF0000"/>
              </a:solidFill>
              <a:latin typeface="Times New Roman" panose="02020603050405020304" pitchFamily="18" charset="0"/>
              <a:cs typeface="Times New Roman" panose="02020603050405020304" pitchFamily="18" charset="0"/>
            </a:endParaRP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5771537" y="1596226"/>
            <a:ext cx="2443346"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 0.64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0.70)</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4th: Kurtosis = -0.26 </a:t>
            </a:r>
            <a:r>
              <a:rPr lang="en-US" dirty="0">
                <a:solidFill>
                  <a:srgbClr val="FF0000"/>
                </a:solidFill>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-0.08)</a:t>
            </a:r>
            <a:endParaRPr lang="en-US" dirty="0">
              <a:solidFill>
                <a:srgbClr val="FF0000"/>
              </a:solidFill>
            </a:endParaRPr>
          </a:p>
          <a:p>
            <a:endParaRPr lang="en-MY" dirty="0"/>
          </a:p>
        </p:txBody>
      </p:sp>
      <p:pic>
        <p:nvPicPr>
          <p:cNvPr id="6" name="Picture 5">
            <a:extLst>
              <a:ext uri="{FF2B5EF4-FFF2-40B4-BE49-F238E27FC236}">
                <a16:creationId xmlns:a16="http://schemas.microsoft.com/office/drawing/2014/main" id="{121FE410-7AF0-572B-FE40-5E703A61C892}"/>
              </a:ext>
            </a:extLst>
          </p:cNvPr>
          <p:cNvPicPr>
            <a:picLocks noChangeAspect="1"/>
          </p:cNvPicPr>
          <p:nvPr/>
        </p:nvPicPr>
        <p:blipFill>
          <a:blip r:embed="rId3"/>
          <a:stretch>
            <a:fillRect/>
          </a:stretch>
        </p:blipFill>
        <p:spPr>
          <a:xfrm>
            <a:off x="336775" y="3000349"/>
            <a:ext cx="3237543" cy="2505715"/>
          </a:xfrm>
          <a:prstGeom prst="rect">
            <a:avLst/>
          </a:prstGeom>
        </p:spPr>
      </p:pic>
      <p:pic>
        <p:nvPicPr>
          <p:cNvPr id="8" name="Picture 7">
            <a:extLst>
              <a:ext uri="{FF2B5EF4-FFF2-40B4-BE49-F238E27FC236}">
                <a16:creationId xmlns:a16="http://schemas.microsoft.com/office/drawing/2014/main" id="{2069DE06-0592-DED3-D9F0-407C88B49F66}"/>
              </a:ext>
            </a:extLst>
          </p:cNvPr>
          <p:cNvPicPr>
            <a:picLocks noChangeAspect="1"/>
          </p:cNvPicPr>
          <p:nvPr/>
        </p:nvPicPr>
        <p:blipFill>
          <a:blip r:embed="rId4"/>
          <a:stretch>
            <a:fillRect/>
          </a:stretch>
        </p:blipFill>
        <p:spPr>
          <a:xfrm>
            <a:off x="8121047" y="1148444"/>
            <a:ext cx="3452159" cy="2400508"/>
          </a:xfrm>
          <a:prstGeom prst="rect">
            <a:avLst/>
          </a:prstGeom>
        </p:spPr>
      </p:pic>
      <p:pic>
        <p:nvPicPr>
          <p:cNvPr id="7" name="Picture 6">
            <a:extLst>
              <a:ext uri="{FF2B5EF4-FFF2-40B4-BE49-F238E27FC236}">
                <a16:creationId xmlns:a16="http://schemas.microsoft.com/office/drawing/2014/main" id="{EC39AA65-3BEE-1061-FA74-166A3404D605}"/>
              </a:ext>
            </a:extLst>
          </p:cNvPr>
          <p:cNvPicPr>
            <a:picLocks noChangeAspect="1"/>
          </p:cNvPicPr>
          <p:nvPr/>
        </p:nvPicPr>
        <p:blipFill>
          <a:blip r:embed="rId5"/>
          <a:stretch>
            <a:fillRect/>
          </a:stretch>
        </p:blipFill>
        <p:spPr>
          <a:xfrm>
            <a:off x="4070953" y="2998414"/>
            <a:ext cx="3260642" cy="2505715"/>
          </a:xfrm>
          <a:prstGeom prst="rect">
            <a:avLst/>
          </a:prstGeom>
        </p:spPr>
      </p:pic>
      <p:pic>
        <p:nvPicPr>
          <p:cNvPr id="10" name="Picture 9">
            <a:extLst>
              <a:ext uri="{FF2B5EF4-FFF2-40B4-BE49-F238E27FC236}">
                <a16:creationId xmlns:a16="http://schemas.microsoft.com/office/drawing/2014/main" id="{2D2B2F3C-9816-20E9-9588-54AB05927ACD}"/>
              </a:ext>
            </a:extLst>
          </p:cNvPr>
          <p:cNvPicPr>
            <a:picLocks noChangeAspect="1"/>
          </p:cNvPicPr>
          <p:nvPr/>
        </p:nvPicPr>
        <p:blipFill>
          <a:blip r:embed="rId6"/>
          <a:stretch>
            <a:fillRect/>
          </a:stretch>
        </p:blipFill>
        <p:spPr>
          <a:xfrm>
            <a:off x="8214883" y="3744278"/>
            <a:ext cx="3368332" cy="2377646"/>
          </a:xfrm>
          <a:prstGeom prst="rect">
            <a:avLst/>
          </a:prstGeom>
        </p:spPr>
      </p:pic>
    </p:spTree>
    <p:extLst>
      <p:ext uri="{BB962C8B-B14F-4D97-AF65-F5344CB8AC3E}">
        <p14:creationId xmlns:p14="http://schemas.microsoft.com/office/powerpoint/2010/main" val="76879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304" name="Google Shape;304;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05" name="Google Shape;305;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06" name="Google Shape;306;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82ECE55C-3431-5B20-912F-3FA5F360F8AE}"/>
              </a:ext>
            </a:extLst>
          </p:cNvPr>
          <p:cNvPicPr>
            <a:picLocks noChangeAspect="1"/>
          </p:cNvPicPr>
          <p:nvPr/>
        </p:nvPicPr>
        <p:blipFill>
          <a:blip r:embed="rId3"/>
          <a:stretch>
            <a:fillRect/>
          </a:stretch>
        </p:blipFill>
        <p:spPr>
          <a:xfrm>
            <a:off x="460375" y="1056232"/>
            <a:ext cx="3596952" cy="2400508"/>
          </a:xfrm>
          <a:prstGeom prst="rect">
            <a:avLst/>
          </a:prstGeom>
        </p:spPr>
      </p:pic>
      <p:pic>
        <p:nvPicPr>
          <p:cNvPr id="3" name="Picture 2">
            <a:extLst>
              <a:ext uri="{FF2B5EF4-FFF2-40B4-BE49-F238E27FC236}">
                <a16:creationId xmlns:a16="http://schemas.microsoft.com/office/drawing/2014/main" id="{BCBB0605-DF00-1815-B182-7179A31F9F3E}"/>
              </a:ext>
            </a:extLst>
          </p:cNvPr>
          <p:cNvPicPr>
            <a:picLocks noChangeAspect="1"/>
          </p:cNvPicPr>
          <p:nvPr/>
        </p:nvPicPr>
        <p:blipFill>
          <a:blip r:embed="rId4"/>
          <a:stretch>
            <a:fillRect/>
          </a:stretch>
        </p:blipFill>
        <p:spPr>
          <a:xfrm>
            <a:off x="546304" y="3736426"/>
            <a:ext cx="3444538" cy="2408129"/>
          </a:xfrm>
          <a:prstGeom prst="rect">
            <a:avLst/>
          </a:prstGeom>
        </p:spPr>
      </p:pic>
      <p:pic>
        <p:nvPicPr>
          <p:cNvPr id="5" name="Picture 4">
            <a:extLst>
              <a:ext uri="{FF2B5EF4-FFF2-40B4-BE49-F238E27FC236}">
                <a16:creationId xmlns:a16="http://schemas.microsoft.com/office/drawing/2014/main" id="{A430431D-4CA1-E1DD-7391-E631B14BCEF3}"/>
              </a:ext>
            </a:extLst>
          </p:cNvPr>
          <p:cNvPicPr>
            <a:picLocks noChangeAspect="1"/>
          </p:cNvPicPr>
          <p:nvPr/>
        </p:nvPicPr>
        <p:blipFill>
          <a:blip r:embed="rId5"/>
          <a:stretch>
            <a:fillRect/>
          </a:stretch>
        </p:blipFill>
        <p:spPr>
          <a:xfrm>
            <a:off x="4438506" y="1079094"/>
            <a:ext cx="3314987" cy="2377646"/>
          </a:xfrm>
          <a:prstGeom prst="rect">
            <a:avLst/>
          </a:prstGeom>
        </p:spPr>
      </p:pic>
      <p:pic>
        <p:nvPicPr>
          <p:cNvPr id="7" name="Picture 6">
            <a:extLst>
              <a:ext uri="{FF2B5EF4-FFF2-40B4-BE49-F238E27FC236}">
                <a16:creationId xmlns:a16="http://schemas.microsoft.com/office/drawing/2014/main" id="{C0E06284-5298-2B7C-6976-24386020C6DF}"/>
              </a:ext>
            </a:extLst>
          </p:cNvPr>
          <p:cNvPicPr>
            <a:picLocks noChangeAspect="1"/>
          </p:cNvPicPr>
          <p:nvPr/>
        </p:nvPicPr>
        <p:blipFill>
          <a:blip r:embed="rId6"/>
          <a:stretch>
            <a:fillRect/>
          </a:stretch>
        </p:blipFill>
        <p:spPr>
          <a:xfrm>
            <a:off x="4308955" y="3757603"/>
            <a:ext cx="3444538" cy="2427359"/>
          </a:xfrm>
          <a:prstGeom prst="rect">
            <a:avLst/>
          </a:prstGeom>
        </p:spPr>
      </p:pic>
      <p:pic>
        <p:nvPicPr>
          <p:cNvPr id="9" name="Picture 8">
            <a:extLst>
              <a:ext uri="{FF2B5EF4-FFF2-40B4-BE49-F238E27FC236}">
                <a16:creationId xmlns:a16="http://schemas.microsoft.com/office/drawing/2014/main" id="{E3B9256E-683B-2037-C976-C9B43B929582}"/>
              </a:ext>
            </a:extLst>
          </p:cNvPr>
          <p:cNvPicPr>
            <a:picLocks noChangeAspect="1"/>
          </p:cNvPicPr>
          <p:nvPr/>
        </p:nvPicPr>
        <p:blipFill>
          <a:blip r:embed="rId7"/>
          <a:stretch>
            <a:fillRect/>
          </a:stretch>
        </p:blipFill>
        <p:spPr>
          <a:xfrm>
            <a:off x="8071606" y="3736426"/>
            <a:ext cx="3322608" cy="23852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324" name="Google Shape;324;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25" name="Google Shape;325;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26" name="Google Shape;326;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B93A214-FF9E-9F35-0DA6-DCE6109B0B21}"/>
              </a:ext>
            </a:extLst>
          </p:cNvPr>
          <p:cNvSpPr txBox="1"/>
          <p:nvPr/>
        </p:nvSpPr>
        <p:spPr>
          <a:xfrm>
            <a:off x="460375" y="713277"/>
            <a:ext cx="11021962" cy="563231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Inferences:</a:t>
            </a:r>
          </a:p>
          <a:p>
            <a:pPr algn="just"/>
            <a:r>
              <a:rPr lang="en-US" sz="2000" dirty="0">
                <a:latin typeface="Times New Roman" panose="02020603050405020304" pitchFamily="18" charset="0"/>
                <a:cs typeface="Times New Roman" panose="02020603050405020304" pitchFamily="18" charset="0"/>
              </a:rPr>
              <a:t> </a:t>
            </a: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From boxplots, after data pre-processing, there is no visible outliers in 'Rate', but there are visible outliers in 'Quantity’ which is much fewer, which potentially due to an excessive presence of outliers in the raw 'Quantity’ data.</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For ‘Quantity’, based on histograms and density plots, after data pre-processing, there is a significant improvement in data distribution skewness (much fewer extreme data points), which is confirmed by  the much smaller skewness reading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moment). For ‘Rate’ feature, there is a slightly improvement in the same.</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For 'Quantity’, based on Q-Q plots, after data pre-processing there is a significant improvement in data distribution normality (data points follow theoretical quantiles closer in Q-Q plot), which is confirmed by the closer to zero kurtosis reading (4</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moment). For ‘Rate’ feature, as indicated by the reduced kurtosis reading after data pre-processing, there are lesser extreme values and flatter peak than the normal distribution.</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In conclusion, after pre-processed, data are less skewed and are closer to normal distribution. </a:t>
            </a:r>
            <a:endParaRPr lang="en-MY"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dirty="0"/>
          </a:p>
        </p:txBody>
      </p:sp>
      <p:sp>
        <p:nvSpPr>
          <p:cNvPr id="314" name="Google Shape;314;p5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15" name="Google Shape;315;p5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16" name="Google Shape;316;p5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07AB94F-D252-133F-BFF8-50B1103D3CD0}"/>
              </a:ext>
            </a:extLst>
          </p:cNvPr>
          <p:cNvSpPr txBox="1"/>
          <p:nvPr/>
        </p:nvSpPr>
        <p:spPr>
          <a:xfrm>
            <a:off x="497883" y="957557"/>
            <a:ext cx="8239432" cy="61555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Relationship between processed 'Rate' &amp; 'Quantity':</a:t>
            </a:r>
          </a:p>
          <a:p>
            <a:endParaRPr lang="en-MY" dirty="0"/>
          </a:p>
        </p:txBody>
      </p:sp>
      <p:pic>
        <p:nvPicPr>
          <p:cNvPr id="3" name="Picture 2">
            <a:extLst>
              <a:ext uri="{FF2B5EF4-FFF2-40B4-BE49-F238E27FC236}">
                <a16:creationId xmlns:a16="http://schemas.microsoft.com/office/drawing/2014/main" id="{93AFD96C-75D9-EA45-0721-ECB519F590E7}"/>
              </a:ext>
            </a:extLst>
          </p:cNvPr>
          <p:cNvPicPr>
            <a:picLocks noChangeAspect="1"/>
          </p:cNvPicPr>
          <p:nvPr/>
        </p:nvPicPr>
        <p:blipFill>
          <a:blip r:embed="rId3"/>
          <a:stretch>
            <a:fillRect/>
          </a:stretch>
        </p:blipFill>
        <p:spPr>
          <a:xfrm>
            <a:off x="497883" y="1667240"/>
            <a:ext cx="4991652" cy="3523519"/>
          </a:xfrm>
          <a:prstGeom prst="rect">
            <a:avLst/>
          </a:prstGeom>
        </p:spPr>
      </p:pic>
      <p:pic>
        <p:nvPicPr>
          <p:cNvPr id="5" name="Picture 4">
            <a:extLst>
              <a:ext uri="{FF2B5EF4-FFF2-40B4-BE49-F238E27FC236}">
                <a16:creationId xmlns:a16="http://schemas.microsoft.com/office/drawing/2014/main" id="{46C1A521-385C-50D9-E694-E6ED748B2021}"/>
              </a:ext>
            </a:extLst>
          </p:cNvPr>
          <p:cNvPicPr>
            <a:picLocks noChangeAspect="1"/>
          </p:cNvPicPr>
          <p:nvPr/>
        </p:nvPicPr>
        <p:blipFill>
          <a:blip r:embed="rId4"/>
          <a:stretch>
            <a:fillRect/>
          </a:stretch>
        </p:blipFill>
        <p:spPr>
          <a:xfrm>
            <a:off x="6096000" y="1667240"/>
            <a:ext cx="4991650" cy="3523518"/>
          </a:xfrm>
          <a:prstGeom prst="rect">
            <a:avLst/>
          </a:prstGeom>
        </p:spPr>
      </p:pic>
      <p:sp>
        <p:nvSpPr>
          <p:cNvPr id="6" name="TextBox 5">
            <a:extLst>
              <a:ext uri="{FF2B5EF4-FFF2-40B4-BE49-F238E27FC236}">
                <a16:creationId xmlns:a16="http://schemas.microsoft.com/office/drawing/2014/main" id="{19FDBEB6-C892-B636-0298-F5439F340DD6}"/>
              </a:ext>
            </a:extLst>
          </p:cNvPr>
          <p:cNvSpPr txBox="1"/>
          <p:nvPr/>
        </p:nvSpPr>
        <p:spPr>
          <a:xfrm>
            <a:off x="497883" y="5190758"/>
            <a:ext cx="9825989" cy="1292662"/>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Inferences: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strong some kind of positive relationship between cost per metric </a:t>
            </a:r>
            <a:r>
              <a:rPr lang="en-US" sz="1600" dirty="0" err="1">
                <a:latin typeface="Times New Roman" panose="02020603050405020304" pitchFamily="18" charset="0"/>
                <a:cs typeface="Times New Roman" panose="02020603050405020304" pitchFamily="18" charset="0"/>
              </a:rPr>
              <a:t>tonne</a:t>
            </a:r>
            <a:r>
              <a:rPr lang="en-US" sz="1600" dirty="0">
                <a:latin typeface="Times New Roman" panose="02020603050405020304" pitchFamily="18" charset="0"/>
                <a:cs typeface="Times New Roman" panose="02020603050405020304" pitchFamily="18" charset="0"/>
              </a:rPr>
              <a:t> and quantity ordered in metric </a:t>
            </a:r>
            <a:r>
              <a:rPr lang="en-US" sz="1600" dirty="0" err="1">
                <a:latin typeface="Times New Roman" panose="02020603050405020304" pitchFamily="18" charset="0"/>
                <a:cs typeface="Times New Roman" panose="02020603050405020304" pitchFamily="18" charset="0"/>
              </a:rPr>
              <a:t>tonne</a:t>
            </a:r>
            <a:r>
              <a:rPr lang="en-US" sz="1600" dirty="0">
                <a:latin typeface="Times New Roman" panose="02020603050405020304" pitchFamily="18" charset="0"/>
                <a:cs typeface="Times New Roman" panose="02020603050405020304" pitchFamily="18" charset="0"/>
              </a:rPr>
              <a:t>, which means cheaper cost is resulting in a more orders, is remain the same after data cleaning/preparation process.</a:t>
            </a:r>
          </a:p>
          <a:p>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248194" y="868161"/>
            <a:ext cx="10540182" cy="1477328"/>
          </a:xfrm>
          <a:prstGeom prst="rect">
            <a:avLst/>
          </a:prstGeom>
          <a:noFill/>
        </p:spPr>
        <p:txBody>
          <a:bodyPr wrap="square" rtlCol="0">
            <a:sp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Bar charts comparison for ‘Dia’:</a:t>
            </a:r>
          </a:p>
          <a:p>
            <a:pPr algn="just"/>
            <a:endParaRPr lang="en-US" b="1" dirty="0">
              <a:solidFill>
                <a:srgbClr val="0070C0"/>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82F3164C-6D99-36AD-3AFA-6E7A8598ACF9}"/>
              </a:ext>
            </a:extLst>
          </p:cNvPr>
          <p:cNvPicPr>
            <a:picLocks noChangeAspect="1"/>
          </p:cNvPicPr>
          <p:nvPr/>
        </p:nvPicPr>
        <p:blipFill>
          <a:blip r:embed="rId3"/>
          <a:stretch>
            <a:fillRect/>
          </a:stretch>
        </p:blipFill>
        <p:spPr>
          <a:xfrm>
            <a:off x="506658" y="1527218"/>
            <a:ext cx="4365104" cy="4401634"/>
          </a:xfrm>
          <a:prstGeom prst="rect">
            <a:avLst/>
          </a:prstGeom>
        </p:spPr>
      </p:pic>
      <p:pic>
        <p:nvPicPr>
          <p:cNvPr id="4" name="Picture 3">
            <a:extLst>
              <a:ext uri="{FF2B5EF4-FFF2-40B4-BE49-F238E27FC236}">
                <a16:creationId xmlns:a16="http://schemas.microsoft.com/office/drawing/2014/main" id="{750ADCB8-BC87-5FCC-BC5A-79DD2E6AA743}"/>
              </a:ext>
            </a:extLst>
          </p:cNvPr>
          <p:cNvPicPr>
            <a:picLocks noChangeAspect="1"/>
          </p:cNvPicPr>
          <p:nvPr/>
        </p:nvPicPr>
        <p:blipFill>
          <a:blip r:embed="rId4"/>
          <a:stretch>
            <a:fillRect/>
          </a:stretch>
        </p:blipFill>
        <p:spPr>
          <a:xfrm>
            <a:off x="5790522" y="1449215"/>
            <a:ext cx="4365104" cy="4590887"/>
          </a:xfrm>
          <a:prstGeom prst="rect">
            <a:avLst/>
          </a:prstGeom>
        </p:spPr>
      </p:pic>
    </p:spTree>
    <p:extLst>
      <p:ext uri="{BB962C8B-B14F-4D97-AF65-F5344CB8AC3E}">
        <p14:creationId xmlns:p14="http://schemas.microsoft.com/office/powerpoint/2010/main" val="260044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dirty="0"/>
          </a:p>
        </p:txBody>
      </p:sp>
      <p:pic>
        <p:nvPicPr>
          <p:cNvPr id="2" name="Picture 1">
            <a:extLst>
              <a:ext uri="{FF2B5EF4-FFF2-40B4-BE49-F238E27FC236}">
                <a16:creationId xmlns:a16="http://schemas.microsoft.com/office/drawing/2014/main" id="{A280DF55-30A0-6E9C-0256-F17CBA556BC4}"/>
              </a:ext>
            </a:extLst>
          </p:cNvPr>
          <p:cNvPicPr>
            <a:picLocks noChangeAspect="1"/>
          </p:cNvPicPr>
          <p:nvPr/>
        </p:nvPicPr>
        <p:blipFill>
          <a:blip r:embed="rId3"/>
          <a:stretch>
            <a:fillRect/>
          </a:stretch>
        </p:blipFill>
        <p:spPr>
          <a:xfrm>
            <a:off x="422788" y="4016989"/>
            <a:ext cx="5041972" cy="1748660"/>
          </a:xfrm>
          <a:prstGeom prst="rect">
            <a:avLst/>
          </a:prstGeom>
        </p:spPr>
      </p:pic>
      <p:pic>
        <p:nvPicPr>
          <p:cNvPr id="3" name="Picture 2">
            <a:extLst>
              <a:ext uri="{FF2B5EF4-FFF2-40B4-BE49-F238E27FC236}">
                <a16:creationId xmlns:a16="http://schemas.microsoft.com/office/drawing/2014/main" id="{BB0B4F96-9757-30F9-724B-A087396F949D}"/>
              </a:ext>
            </a:extLst>
          </p:cNvPr>
          <p:cNvPicPr>
            <a:picLocks noChangeAspect="1"/>
          </p:cNvPicPr>
          <p:nvPr/>
        </p:nvPicPr>
        <p:blipFill>
          <a:blip r:embed="rId4"/>
          <a:stretch>
            <a:fillRect/>
          </a:stretch>
        </p:blipFill>
        <p:spPr>
          <a:xfrm>
            <a:off x="422787" y="1487549"/>
            <a:ext cx="3833143" cy="2415102"/>
          </a:xfrm>
          <a:prstGeom prst="rect">
            <a:avLst/>
          </a:prstGeom>
        </p:spPr>
      </p:pic>
      <p:sp>
        <p:nvSpPr>
          <p:cNvPr id="6" name="TextBox 5">
            <a:extLst>
              <a:ext uri="{FF2B5EF4-FFF2-40B4-BE49-F238E27FC236}">
                <a16:creationId xmlns:a16="http://schemas.microsoft.com/office/drawing/2014/main" id="{80543AC0-E769-0FD7-17B9-854C7EDED698}"/>
              </a:ext>
            </a:extLst>
          </p:cNvPr>
          <p:cNvSpPr txBox="1"/>
          <p:nvPr/>
        </p:nvSpPr>
        <p:spPr>
          <a:xfrm>
            <a:off x="228600" y="928855"/>
            <a:ext cx="7295536" cy="400110"/>
          </a:xfrm>
          <a:prstGeom prst="rect">
            <a:avLst/>
          </a:prstGeom>
          <a:noFill/>
        </p:spPr>
        <p:txBody>
          <a:bodyPr wrap="square">
            <a:sp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Bar charts comparison for ‘Dia group’ and ‘Grade’:</a:t>
            </a:r>
          </a:p>
        </p:txBody>
      </p:sp>
      <p:pic>
        <p:nvPicPr>
          <p:cNvPr id="8" name="Picture 7">
            <a:extLst>
              <a:ext uri="{FF2B5EF4-FFF2-40B4-BE49-F238E27FC236}">
                <a16:creationId xmlns:a16="http://schemas.microsoft.com/office/drawing/2014/main" id="{35C2ECA8-AF65-14AF-CBD4-6EE5270BFBBF}"/>
              </a:ext>
            </a:extLst>
          </p:cNvPr>
          <p:cNvPicPr>
            <a:picLocks noChangeAspect="1"/>
          </p:cNvPicPr>
          <p:nvPr/>
        </p:nvPicPr>
        <p:blipFill>
          <a:blip r:embed="rId5"/>
          <a:stretch>
            <a:fillRect/>
          </a:stretch>
        </p:blipFill>
        <p:spPr>
          <a:xfrm>
            <a:off x="5343372" y="1431513"/>
            <a:ext cx="3938280" cy="2460014"/>
          </a:xfrm>
          <a:prstGeom prst="rect">
            <a:avLst/>
          </a:prstGeom>
        </p:spPr>
      </p:pic>
      <p:pic>
        <p:nvPicPr>
          <p:cNvPr id="10" name="Picture 9">
            <a:extLst>
              <a:ext uri="{FF2B5EF4-FFF2-40B4-BE49-F238E27FC236}">
                <a16:creationId xmlns:a16="http://schemas.microsoft.com/office/drawing/2014/main" id="{89AE4AF1-0403-B1D5-3BBA-C216B3C9B763}"/>
              </a:ext>
            </a:extLst>
          </p:cNvPr>
          <p:cNvPicPr>
            <a:picLocks noChangeAspect="1"/>
          </p:cNvPicPr>
          <p:nvPr/>
        </p:nvPicPr>
        <p:blipFill>
          <a:blip r:embed="rId6"/>
          <a:stretch>
            <a:fillRect/>
          </a:stretch>
        </p:blipFill>
        <p:spPr>
          <a:xfrm>
            <a:off x="5968796" y="4120896"/>
            <a:ext cx="5041972" cy="1621144"/>
          </a:xfrm>
          <a:prstGeom prst="rect">
            <a:avLst/>
          </a:prstGeom>
        </p:spPr>
      </p:pic>
      <p:sp>
        <p:nvSpPr>
          <p:cNvPr id="11" name="TextBox 10">
            <a:extLst>
              <a:ext uri="{FF2B5EF4-FFF2-40B4-BE49-F238E27FC236}">
                <a16:creationId xmlns:a16="http://schemas.microsoft.com/office/drawing/2014/main" id="{BACADE50-05F4-1AC7-9705-301A8C04C076}"/>
              </a:ext>
            </a:extLst>
          </p:cNvPr>
          <p:cNvSpPr txBox="1"/>
          <p:nvPr/>
        </p:nvSpPr>
        <p:spPr>
          <a:xfrm>
            <a:off x="247035" y="5794963"/>
            <a:ext cx="11697930" cy="4001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Inference: </a:t>
            </a:r>
            <a:r>
              <a:rPr lang="en-US" sz="2000" dirty="0">
                <a:latin typeface="Times New Roman" panose="02020603050405020304" pitchFamily="18" charset="0"/>
                <a:cs typeface="Times New Roman" panose="02020603050405020304" pitchFamily="18" charset="0"/>
              </a:rPr>
              <a:t>Non-numeric ordinal features in the dataset have been encoded into numeric with order preservation.</a:t>
            </a:r>
            <a:endParaRPr lang="en-MY"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Future Scopes </a:t>
            </a:r>
            <a:endParaRPr sz="3200" b="1" dirty="0">
              <a:latin typeface="Times New Roman"/>
              <a:ea typeface="Times New Roman"/>
              <a:cs typeface="Times New Roman"/>
              <a:sym typeface="Times New Roman"/>
            </a:endParaRPr>
          </a:p>
        </p:txBody>
      </p:sp>
      <p:sp>
        <p:nvSpPr>
          <p:cNvPr id="411" name="Google Shape;411;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99769FB5-734E-0BF0-E52A-2939E49D9D45}"/>
              </a:ext>
            </a:extLst>
          </p:cNvPr>
          <p:cNvSpPr txBox="1"/>
          <p:nvPr/>
        </p:nvSpPr>
        <p:spPr>
          <a:xfrm>
            <a:off x="1278193" y="1441556"/>
            <a:ext cx="9193162" cy="4431983"/>
          </a:xfrm>
          <a:prstGeom prst="rect">
            <a:avLst/>
          </a:prstGeom>
          <a:noFill/>
        </p:spPr>
        <p:txBody>
          <a:bodyPr wrap="square" rtlCol="0">
            <a:spAutoFit/>
          </a:bodyPr>
          <a:lstStyle/>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The most popular types of TMT rods which have received the maximum numbers of orders are: 8mm in thickness, with assorted set of thickness in 12mm - 32mm, and 500D in grade. Hence, future product quality and characteristics improvement R&amp;D in existing TMT rods products may focus on these specifications. Besides, new innovative types of TMT rods product can also be developed based on these specifications.</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As the mode of ‘Rate’ before data cleaning/preparation process is 44000.0, which means the cost of 44000.0 per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is seems to be the most acceptable price level by customers in general for a specific category of TMT rods, costing and future product price determination may take this specific price level as a reference for gaining the maximum possible profit margin. </a:t>
            </a:r>
          </a:p>
          <a:p>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63" name="Google Shape;163;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2" name="TextBox 1">
            <a:extLst>
              <a:ext uri="{FF2B5EF4-FFF2-40B4-BE49-F238E27FC236}">
                <a16:creationId xmlns:a16="http://schemas.microsoft.com/office/drawing/2014/main" id="{F32EC1DC-CD8C-9544-E048-1235FD4A258F}"/>
              </a:ext>
            </a:extLst>
          </p:cNvPr>
          <p:cNvSpPr txBox="1"/>
          <p:nvPr/>
        </p:nvSpPr>
        <p:spPr>
          <a:xfrm>
            <a:off x="1469922" y="936780"/>
            <a:ext cx="9121350" cy="1631216"/>
          </a:xfrm>
          <a:prstGeom prst="rect">
            <a:avLst/>
          </a:prstGeom>
          <a:noFill/>
        </p:spPr>
        <p:txBody>
          <a:bodyPr wrap="square" rtlCol="0">
            <a:spAutoFit/>
          </a:bodyPr>
          <a:lstStyle/>
          <a:p>
            <a:pPr algn="just"/>
            <a:r>
              <a:rPr lang="en-MY" sz="2000" b="1" i="0" u="sng" strike="noStrike" dirty="0">
                <a:solidFill>
                  <a:srgbClr val="000000"/>
                </a:solidFill>
                <a:effectLst/>
                <a:latin typeface="Times New Roman" panose="02020603050405020304" pitchFamily="18" charset="0"/>
                <a:cs typeface="Times New Roman" panose="02020603050405020304" pitchFamily="18" charset="0"/>
              </a:rPr>
              <a:t>Inventory of Steel Rods:</a:t>
            </a:r>
            <a:r>
              <a:rPr lang="en-MY"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business is facing a problem of underutilizing the offcuts steel rods, which are eventually sold as scrap at a loss of revenue. This inefficient use of resources is negatively impacting the company's profitability.</a:t>
            </a:r>
            <a:endParaRPr lang="en-MY"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DA3D90-D98B-E46E-8B28-FA6A1853929F}"/>
              </a:ext>
            </a:extLst>
          </p:cNvPr>
          <p:cNvSpPr txBox="1"/>
          <p:nvPr/>
        </p:nvSpPr>
        <p:spPr>
          <a:xfrm>
            <a:off x="1469922" y="4718787"/>
            <a:ext cx="9121350" cy="1631216"/>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Goals</a:t>
            </a:r>
            <a:r>
              <a:rPr lang="en-MY" sz="2000" b="1" i="0" u="sng" strike="noStrike" dirty="0">
                <a:solidFill>
                  <a:srgbClr val="000000"/>
                </a:solidFill>
                <a:effectLst/>
                <a:latin typeface="Times New Roman" panose="02020603050405020304" pitchFamily="18" charset="0"/>
                <a:cs typeface="Times New Roman" panose="02020603050405020304" pitchFamily="18" charset="0"/>
              </a:rPr>
              <a:t>:</a:t>
            </a:r>
            <a:r>
              <a:rPr lang="en-MY" sz="2000" dirty="0">
                <a:latin typeface="Times New Roman" panose="02020603050405020304" pitchFamily="18" charset="0"/>
                <a:cs typeface="Times New Roman" panose="02020603050405020304" pitchFamily="18" charset="0"/>
              </a:rPr>
              <a:t> </a:t>
            </a:r>
          </a:p>
          <a:p>
            <a:pPr algn="just"/>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It could help to reduce the underutilization the offcuts of steel rods by at least 35%.</a:t>
            </a:r>
          </a:p>
          <a:p>
            <a:pPr marL="457200" indent="-457200" algn="just">
              <a:buFont typeface="+mj-lt"/>
              <a:buAutoNum type="arabicParenR"/>
            </a:pPr>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Minimize the manual calculations of using inventory.</a:t>
            </a:r>
          </a:p>
        </p:txBody>
      </p:sp>
      <p:sp>
        <p:nvSpPr>
          <p:cNvPr id="4" name="TextBox 3">
            <a:extLst>
              <a:ext uri="{FF2B5EF4-FFF2-40B4-BE49-F238E27FC236}">
                <a16:creationId xmlns:a16="http://schemas.microsoft.com/office/drawing/2014/main" id="{92F20A55-9728-29CD-15F3-B3F2AA601C1D}"/>
              </a:ext>
            </a:extLst>
          </p:cNvPr>
          <p:cNvSpPr txBox="1"/>
          <p:nvPr/>
        </p:nvSpPr>
        <p:spPr>
          <a:xfrm>
            <a:off x="1469922" y="2827783"/>
            <a:ext cx="9121350" cy="1631216"/>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Objectives</a:t>
            </a:r>
            <a:r>
              <a:rPr lang="en-MY" sz="2000" b="1" i="0" u="sng" strike="noStrike" dirty="0">
                <a:solidFill>
                  <a:srgbClr val="000000"/>
                </a:solidFill>
                <a:effectLst/>
                <a:latin typeface="Times New Roman" panose="02020603050405020304" pitchFamily="18" charset="0"/>
                <a:cs typeface="Times New Roman" panose="02020603050405020304" pitchFamily="18" charset="0"/>
              </a:rPr>
              <a:t>:</a:t>
            </a:r>
            <a:r>
              <a:rPr lang="en-MY" sz="2000" dirty="0">
                <a:latin typeface="Times New Roman" panose="02020603050405020304" pitchFamily="18" charset="0"/>
                <a:cs typeface="Times New Roman" panose="02020603050405020304" pitchFamily="18" charset="0"/>
              </a:rPr>
              <a:t> </a:t>
            </a:r>
          </a:p>
          <a:p>
            <a:pPr algn="just"/>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Minimize the underutilization of offcuts rods.</a:t>
            </a:r>
          </a:p>
          <a:p>
            <a:pPr marL="457200" indent="-457200" algn="just">
              <a:buFont typeface="+mj-lt"/>
              <a:buAutoNum type="arabicParenR"/>
            </a:pPr>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Maximize the profitability.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7" name="Google Shape;427;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Business Problem</a:t>
            </a:r>
            <a:endParaRPr sz="3200" b="1" dirty="0">
              <a:latin typeface="Times New Roman"/>
              <a:ea typeface="Times New Roman"/>
              <a:cs typeface="Times New Roman"/>
              <a:sym typeface="Times New Roman"/>
            </a:endParaRPr>
          </a:p>
        </p:txBody>
      </p:sp>
      <p:sp>
        <p:nvSpPr>
          <p:cNvPr id="170" name="Google Shape;170;p12"/>
          <p:cNvSpPr txBox="1">
            <a:spLocks noGrp="1"/>
          </p:cNvSpPr>
          <p:nvPr>
            <p:ph type="body" idx="1"/>
          </p:nvPr>
        </p:nvSpPr>
        <p:spPr>
          <a:xfrm>
            <a:off x="838200" y="2009980"/>
            <a:ext cx="9839632" cy="1419020"/>
          </a:xfrm>
          <a:prstGeom prst="rect">
            <a:avLst/>
          </a:prstGeom>
          <a:noFill/>
          <a:ln>
            <a:noFill/>
          </a:ln>
        </p:spPr>
        <p:txBody>
          <a:bodyPr spcFirstLastPara="1" wrap="square" lIns="91400" tIns="45675" rIns="91400" bIns="45675" anchor="t" anchorCtr="0">
            <a:normAutofit/>
          </a:bodyPr>
          <a:lstStyle/>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underutilized offcuts of steel rods, which are eventually sold as scrap at a loss of revenue, is negatively impacting the company's profitability.</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7"/>
          <p:cNvSpPr txBox="1">
            <a:spLocks noGrp="1"/>
          </p:cNvSpPr>
          <p:nvPr>
            <p:ph type="body" idx="1"/>
          </p:nvPr>
        </p:nvSpPr>
        <p:spPr>
          <a:xfrm>
            <a:off x="593983"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b="1" dirty="0">
                <a:latin typeface="Times New Roman"/>
                <a:ea typeface="Times New Roman"/>
                <a:cs typeface="Times New Roman"/>
                <a:sym typeface="Times New Roman"/>
              </a:rPr>
              <a:t>Objectives</a:t>
            </a:r>
            <a:endParaRPr sz="3200" dirty="0"/>
          </a:p>
        </p:txBody>
      </p:sp>
      <p:sp>
        <p:nvSpPr>
          <p:cNvPr id="178" name="Google Shape;178;p7"/>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Minimize underutilization.</a:t>
            </a:r>
          </a:p>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Maximize profitability.</a:t>
            </a:r>
          </a:p>
          <a:p>
            <a:pPr marL="457095" lvl="0" indent="-342826" algn="l" rtl="0">
              <a:lnSpc>
                <a:spcPct val="90000"/>
              </a:lnSpc>
              <a:spcBef>
                <a:spcPts val="1000"/>
              </a:spcBef>
              <a:spcAft>
                <a:spcPts val="0"/>
              </a:spcAft>
              <a:buClr>
                <a:schemeClr val="dk1"/>
              </a:buClr>
              <a:buSzPts val="1800"/>
              <a:buChar char="•"/>
            </a:pPr>
            <a:endParaRPr lang="en-US" sz="1800" b="0" i="0" u="none" strike="noStrike" dirty="0">
              <a:solidFill>
                <a:srgbClr val="353744"/>
              </a:solidFill>
              <a:latin typeface="Proxima Nova"/>
              <a:ea typeface="Proxima Nova"/>
              <a:cs typeface="Proxima Nova"/>
              <a:sym typeface="Proxima Nova"/>
            </a:endParaRPr>
          </a:p>
        </p:txBody>
      </p:sp>
      <p:sp>
        <p:nvSpPr>
          <p:cNvPr id="179" name="Google Shape;179;p7"/>
          <p:cNvSpPr txBox="1">
            <a:spLocks noGrp="1"/>
          </p:cNvSpPr>
          <p:nvPr>
            <p:ph type="body" idx="3"/>
          </p:nvPr>
        </p:nvSpPr>
        <p:spPr>
          <a:xfrm>
            <a:off x="5955894"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dirty="0">
                <a:latin typeface="Times New Roman" panose="02020603050405020304" pitchFamily="18" charset="0"/>
                <a:cs typeface="Times New Roman" panose="02020603050405020304" pitchFamily="18" charset="0"/>
              </a:rPr>
              <a:t>Constraints</a:t>
            </a:r>
            <a:endParaRPr sz="3200" dirty="0">
              <a:latin typeface="Times New Roman" panose="02020603050405020304" pitchFamily="18" charset="0"/>
              <a:cs typeface="Times New Roman" panose="02020603050405020304" pitchFamily="18" charset="0"/>
            </a:endParaRPr>
          </a:p>
        </p:txBody>
      </p:sp>
      <p:sp>
        <p:nvSpPr>
          <p:cNvPr id="180" name="Google Shape;180;p7"/>
          <p:cNvSpPr txBox="1">
            <a:spLocks noGrp="1"/>
          </p:cNvSpPr>
          <p:nvPr>
            <p:ph type="body" idx="4"/>
          </p:nvPr>
        </p:nvSpPr>
        <p:spPr>
          <a:xfrm>
            <a:off x="6172203" y="2505075"/>
            <a:ext cx="4653113" cy="3684588"/>
          </a:xfrm>
          <a:prstGeom prst="rect">
            <a:avLst/>
          </a:prstGeom>
          <a:noFill/>
          <a:ln>
            <a:noFill/>
          </a:ln>
        </p:spPr>
        <p:txBody>
          <a:bodyPr spcFirstLastPara="1" wrap="square" lIns="91400" tIns="45675" rIns="91400" bIns="45675" anchor="t" anchorCtr="0">
            <a:normAutofit/>
          </a:bodyPr>
          <a:lstStyle/>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Maximize manual calculations in inventory use.</a:t>
            </a:r>
          </a:p>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Lack of inventory usage planning and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CRISP-ML(Q) Methodology</a:t>
            </a:r>
            <a:endParaRPr sz="3200" b="1"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9950C9EC-4DBB-97A1-D09E-134C02016782}"/>
              </a:ext>
            </a:extLst>
          </p:cNvPr>
          <p:cNvSpPr txBox="1"/>
          <p:nvPr/>
        </p:nvSpPr>
        <p:spPr>
          <a:xfrm>
            <a:off x="1873043" y="1882877"/>
            <a:ext cx="7707907" cy="3477875"/>
          </a:xfrm>
          <a:prstGeom prst="rect">
            <a:avLst/>
          </a:prstGeom>
          <a:noFill/>
        </p:spPr>
        <p:txBody>
          <a:bodyPr wrap="square" rtlCol="0">
            <a:spAutoFit/>
          </a:bodyPr>
          <a:lstStyle/>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Business Understanding and Data Understanding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Model Building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Evaluation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Model Deployment</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Monitoring and Maintenance</a:t>
            </a:r>
            <a:endParaRPr lang="en-MY"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sp>
        <p:nvSpPr>
          <p:cNvPr id="193" name="Google Shape;19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94" name="Google Shape;19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3094E8B-C26D-9854-8A93-97A30617498E}"/>
              </a:ext>
            </a:extLst>
          </p:cNvPr>
          <p:cNvSpPr txBox="1"/>
          <p:nvPr/>
        </p:nvSpPr>
        <p:spPr>
          <a:xfrm>
            <a:off x="924232" y="892194"/>
            <a:ext cx="10280643" cy="6186309"/>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Programming Language:</a:t>
            </a:r>
          </a:p>
          <a:p>
            <a:pPr algn="just"/>
            <a:r>
              <a:rPr lang="en-US" sz="2000" dirty="0">
                <a:latin typeface="Times New Roman" panose="02020603050405020304" pitchFamily="18" charset="0"/>
                <a:cs typeface="Times New Roman" panose="02020603050405020304" pitchFamily="18" charset="0"/>
              </a:rPr>
              <a:t>Python 3.11.5 (Spyder 5.4.3)</a:t>
            </a:r>
          </a:p>
          <a:p>
            <a:pPr algn="just"/>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8.15.0</a:t>
            </a:r>
          </a:p>
          <a:p>
            <a:pPr algn="just"/>
            <a:endParaRPr lang="en-US"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Data Manipulation Libraries:</a:t>
            </a:r>
          </a:p>
          <a:p>
            <a:pPr algn="just"/>
            <a:r>
              <a:rPr lang="en-MY" sz="2000" dirty="0">
                <a:latin typeface="Times New Roman" panose="02020603050405020304" pitchFamily="18" charset="0"/>
                <a:cs typeface="Times New Roman" panose="02020603050405020304" pitchFamily="18" charset="0"/>
              </a:rPr>
              <a:t>Pandas</a:t>
            </a:r>
          </a:p>
          <a:p>
            <a:pPr algn="just"/>
            <a:r>
              <a:rPr lang="en-MY" sz="2000" dirty="0">
                <a:latin typeface="Times New Roman" panose="02020603050405020304" pitchFamily="18" charset="0"/>
                <a:cs typeface="Times New Roman" panose="02020603050405020304" pitchFamily="18" charset="0"/>
              </a:rPr>
              <a:t>NumPy</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Data Visualization Libraries:</a:t>
            </a:r>
          </a:p>
          <a:p>
            <a:pPr algn="just"/>
            <a:r>
              <a:rPr lang="en-MY" sz="2000" dirty="0">
                <a:latin typeface="Times New Roman" panose="02020603050405020304" pitchFamily="18" charset="0"/>
                <a:cs typeface="Times New Roman" panose="02020603050405020304" pitchFamily="18" charset="0"/>
              </a:rPr>
              <a:t>Matplotlib</a:t>
            </a:r>
          </a:p>
          <a:p>
            <a:pPr algn="just"/>
            <a:r>
              <a:rPr lang="en-MY" sz="2000" dirty="0">
                <a:latin typeface="Times New Roman" panose="02020603050405020304" pitchFamily="18" charset="0"/>
                <a:cs typeface="Times New Roman" panose="02020603050405020304" pitchFamily="18" charset="0"/>
              </a:rPr>
              <a:t>Seaborn </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Statistical Analysis Library:</a:t>
            </a:r>
          </a:p>
          <a:p>
            <a:pPr algn="just"/>
            <a:r>
              <a:rPr lang="en-MY" sz="2000" dirty="0" err="1">
                <a:latin typeface="Times New Roman" panose="02020603050405020304" pitchFamily="18" charset="0"/>
                <a:cs typeface="Times New Roman" panose="02020603050405020304" pitchFamily="18" charset="0"/>
              </a:rPr>
              <a:t>Scipy</a:t>
            </a:r>
            <a:r>
              <a:rPr lang="en-MY" sz="2000" dirty="0">
                <a:latin typeface="Times New Roman" panose="02020603050405020304" pitchFamily="18" charset="0"/>
                <a:cs typeface="Times New Roman" panose="02020603050405020304" pitchFamily="18" charset="0"/>
              </a:rPr>
              <a:t> (“stats” module)</a:t>
            </a:r>
          </a:p>
          <a:p>
            <a:pPr algn="just"/>
            <a:endParaRPr lang="en-MY" sz="200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Automated Exploratory Data Analysis (Auto-EDA) Libraries:</a:t>
            </a:r>
          </a:p>
          <a:p>
            <a:pPr algn="just"/>
            <a:r>
              <a:rPr lang="en-MY" sz="2000" dirty="0" err="1">
                <a:latin typeface="Times New Roman" panose="02020603050405020304" pitchFamily="18" charset="0"/>
                <a:cs typeface="Times New Roman" panose="02020603050405020304" pitchFamily="18" charset="0"/>
              </a:rPr>
              <a:t>SweetViz</a:t>
            </a:r>
            <a:endParaRPr lang="en-MY" sz="2000" dirty="0">
              <a:latin typeface="Times New Roman" panose="02020603050405020304" pitchFamily="18" charset="0"/>
              <a:cs typeface="Times New Roman" panose="02020603050405020304" pitchFamily="18" charset="0"/>
            </a:endParaRPr>
          </a:p>
          <a:p>
            <a:endParaRPr lang="en-MY" dirty="0"/>
          </a:p>
          <a:p>
            <a:endParaRPr lang="en-MY" dirty="0"/>
          </a:p>
          <a:p>
            <a:endParaRPr lang="en-MY" dirty="0"/>
          </a:p>
          <a:p>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sp>
        <p:nvSpPr>
          <p:cNvPr id="193" name="Google Shape;19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94" name="Google Shape;19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3094E8B-C26D-9854-8A93-97A30617498E}"/>
              </a:ext>
            </a:extLst>
          </p:cNvPr>
          <p:cNvSpPr txBox="1"/>
          <p:nvPr/>
        </p:nvSpPr>
        <p:spPr>
          <a:xfrm>
            <a:off x="924232" y="892193"/>
            <a:ext cx="10343535" cy="5539978"/>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Python Standard Library:</a:t>
            </a:r>
          </a:p>
          <a:p>
            <a:pPr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module</a:t>
            </a:r>
            <a:endParaRPr lang="en-MY" sz="2000" dirty="0">
              <a:latin typeface="Times New Roman" panose="02020603050405020304" pitchFamily="18" charset="0"/>
              <a:cs typeface="Times New Roman" panose="02020603050405020304" pitchFamily="18" charset="0"/>
            </a:endParaRP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Machine Learning Library:</a:t>
            </a:r>
          </a:p>
          <a:p>
            <a:pPr algn="just"/>
            <a:r>
              <a:rPr lang="en-MY" sz="2000" dirty="0">
                <a:latin typeface="Times New Roman" panose="02020603050405020304" pitchFamily="18" charset="0"/>
                <a:cs typeface="Times New Roman" panose="02020603050405020304" pitchFamily="18" charset="0"/>
              </a:rPr>
              <a:t>scikit-learn (</a:t>
            </a:r>
            <a:r>
              <a:rPr lang="en-MY" sz="2000" dirty="0" err="1">
                <a:latin typeface="Times New Roman" panose="02020603050405020304" pitchFamily="18" charset="0"/>
                <a:cs typeface="Times New Roman" panose="02020603050405020304" pitchFamily="18" charset="0"/>
              </a:rPr>
              <a:t>SimpleImputer</a:t>
            </a:r>
            <a:r>
              <a:rPr lang="en-MY" sz="2000" dirty="0">
                <a:latin typeface="Times New Roman" panose="02020603050405020304" pitchFamily="18" charset="0"/>
                <a:cs typeface="Times New Roman" panose="02020603050405020304" pitchFamily="18" charset="0"/>
              </a:rPr>
              <a:t>, </a:t>
            </a:r>
            <a:r>
              <a:rPr lang="en-MY" sz="2000" dirty="0" err="1">
                <a:latin typeface="Times New Roman" panose="02020603050405020304" pitchFamily="18" charset="0"/>
                <a:cs typeface="Times New Roman" panose="02020603050405020304" pitchFamily="18" charset="0"/>
              </a:rPr>
              <a:t>LabelEncoder</a:t>
            </a:r>
            <a:r>
              <a:rPr lang="en-MY"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RobustScaler</a:t>
            </a:r>
            <a:r>
              <a:rPr lang="en-US" sz="2000" dirty="0">
                <a:latin typeface="Times New Roman" panose="02020603050405020304" pitchFamily="18" charset="0"/>
                <a:cs typeface="Times New Roman" panose="02020603050405020304" pitchFamily="18" charset="0"/>
              </a:rPr>
              <a:t> </a:t>
            </a:r>
            <a:r>
              <a:rPr lang="en-MY" sz="2000" dirty="0">
                <a:latin typeface="Times New Roman" panose="02020603050405020304" pitchFamily="18" charset="0"/>
                <a:cs typeface="Times New Roman" panose="02020603050405020304" pitchFamily="18" charset="0"/>
              </a:rPr>
              <a:t>classes)</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Feature Engineering Library:</a:t>
            </a:r>
          </a:p>
          <a:p>
            <a:pPr algn="just"/>
            <a:r>
              <a:rPr lang="en-MY" sz="2000" dirty="0" err="1">
                <a:latin typeface="Times New Roman" panose="02020603050405020304" pitchFamily="18" charset="0"/>
                <a:cs typeface="Times New Roman" panose="02020603050405020304" pitchFamily="18" charset="0"/>
              </a:rPr>
              <a:t>feature_engine</a:t>
            </a:r>
            <a:r>
              <a:rPr lang="en-MY" sz="2000" dirty="0">
                <a:latin typeface="Times New Roman" panose="02020603050405020304" pitchFamily="18" charset="0"/>
                <a:cs typeface="Times New Roman" panose="02020603050405020304" pitchFamily="18" charset="0"/>
              </a:rPr>
              <a:t> (“transformation” module &amp; “</a:t>
            </a:r>
            <a:r>
              <a:rPr lang="en-US" sz="2000" dirty="0" err="1">
                <a:latin typeface="Times New Roman" panose="02020603050405020304" pitchFamily="18" charset="0"/>
                <a:cs typeface="Times New Roman" panose="02020603050405020304" pitchFamily="18" charset="0"/>
              </a:rPr>
              <a:t>Winsorizer</a:t>
            </a:r>
            <a:r>
              <a:rPr lang="en-US" sz="2000" dirty="0">
                <a:latin typeface="Times New Roman" panose="02020603050405020304" pitchFamily="18" charset="0"/>
                <a:cs typeface="Times New Roman" panose="02020603050405020304" pitchFamily="18" charset="0"/>
              </a:rPr>
              <a:t>” class from “</a:t>
            </a:r>
            <a:r>
              <a:rPr lang="en-US" sz="2000" dirty="0" err="1">
                <a:latin typeface="Times New Roman" panose="02020603050405020304" pitchFamily="18" charset="0"/>
                <a:cs typeface="Times New Roman" panose="02020603050405020304" pitchFamily="18" charset="0"/>
              </a:rPr>
              <a:t>feature_engine.outliers</a:t>
            </a:r>
            <a:r>
              <a:rPr lang="en-US" sz="2000" dirty="0">
                <a:latin typeface="Times New Roman" panose="02020603050405020304" pitchFamily="18" charset="0"/>
                <a:cs typeface="Times New Roman" panose="02020603050405020304" pitchFamily="18" charset="0"/>
              </a:rPr>
              <a:t>” module)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Others:</a:t>
            </a:r>
          </a:p>
          <a:p>
            <a:pPr algn="just"/>
            <a:r>
              <a:rPr lang="en-US" sz="2000" dirty="0">
                <a:latin typeface="Times New Roman" panose="02020603050405020304" pitchFamily="18" charset="0"/>
                <a:cs typeface="Times New Roman" panose="02020603050405020304" pitchFamily="18" charset="0"/>
              </a:rPr>
              <a:t>Microsoft Office 2021</a:t>
            </a:r>
          </a:p>
          <a:p>
            <a:pPr algn="just"/>
            <a:r>
              <a:rPr lang="en-US" sz="2000" dirty="0">
                <a:latin typeface="Times New Roman" panose="02020603050405020304" pitchFamily="18" charset="0"/>
                <a:cs typeface="Times New Roman" panose="02020603050405020304" pitchFamily="18" charset="0"/>
              </a:rPr>
              <a:t>Microsoft Edge</a:t>
            </a:r>
          </a:p>
          <a:p>
            <a:pPr algn="just"/>
            <a:r>
              <a:rPr lang="en-US" sz="2000" dirty="0">
                <a:latin typeface="Times New Roman" panose="02020603050405020304" pitchFamily="18" charset="0"/>
                <a:cs typeface="Times New Roman" panose="02020603050405020304" pitchFamily="18" charset="0"/>
              </a:rPr>
              <a:t>Google Chrome</a:t>
            </a:r>
          </a:p>
          <a:p>
            <a:pPr algn="just"/>
            <a:r>
              <a:rPr lang="en-US" sz="2000" dirty="0">
                <a:latin typeface="Times New Roman" panose="02020603050405020304" pitchFamily="18" charset="0"/>
                <a:cs typeface="Times New Roman" panose="02020603050405020304" pitchFamily="18" charset="0"/>
              </a:rPr>
              <a:t>Chat GPT</a:t>
            </a:r>
          </a:p>
          <a:p>
            <a:pPr algn="just"/>
            <a:endParaRPr lang="en-MY" sz="2000" dirty="0">
              <a:latin typeface="Times New Roman" panose="02020603050405020304" pitchFamily="18" charset="0"/>
              <a:cs typeface="Times New Roman" panose="02020603050405020304" pitchFamily="18" charset="0"/>
            </a:endParaRPr>
          </a:p>
          <a:p>
            <a:pPr algn="just"/>
            <a:endParaRPr lang="en-MY" sz="2000" dirty="0">
              <a:latin typeface="Times New Roman" panose="02020603050405020304" pitchFamily="18" charset="0"/>
              <a:cs typeface="Times New Roman" panose="02020603050405020304" pitchFamily="18" charset="0"/>
            </a:endParaRPr>
          </a:p>
          <a:p>
            <a:endParaRPr lang="en-MY" dirty="0"/>
          </a:p>
        </p:txBody>
      </p:sp>
    </p:spTree>
    <p:extLst>
      <p:ext uri="{BB962C8B-B14F-4D97-AF65-F5344CB8AC3E}">
        <p14:creationId xmlns:p14="http://schemas.microsoft.com/office/powerpoint/2010/main" val="107684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Project Architecture</a:t>
            </a:r>
            <a:endParaRPr sz="3200" dirty="0"/>
          </a:p>
        </p:txBody>
      </p:sp>
      <p:pic>
        <p:nvPicPr>
          <p:cNvPr id="3" name="Picture 2">
            <a:extLst>
              <a:ext uri="{FF2B5EF4-FFF2-40B4-BE49-F238E27FC236}">
                <a16:creationId xmlns:a16="http://schemas.microsoft.com/office/drawing/2014/main" id="{48473E3C-1D77-C42D-7CB1-5DDAD039DD20}"/>
              </a:ext>
            </a:extLst>
          </p:cNvPr>
          <p:cNvPicPr>
            <a:picLocks noChangeAspect="1"/>
          </p:cNvPicPr>
          <p:nvPr/>
        </p:nvPicPr>
        <p:blipFill>
          <a:blip r:embed="rId3"/>
          <a:stretch>
            <a:fillRect/>
          </a:stretch>
        </p:blipFill>
        <p:spPr>
          <a:xfrm>
            <a:off x="3440894" y="580103"/>
            <a:ext cx="5398306" cy="58763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TotalTime>
  <Words>2329</Words>
  <Application>Microsoft Office PowerPoint</Application>
  <PresentationFormat>Widescreen</PresentationFormat>
  <Paragraphs>361</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Times New Roman</vt:lpstr>
      <vt:lpstr>Georgia</vt:lpstr>
      <vt:lpstr>Calibri</vt:lpstr>
      <vt:lpstr>Proxima Nova</vt:lpstr>
      <vt:lpstr>Office Theme</vt:lpstr>
      <vt:lpstr>PowerPoint Presentation</vt:lpstr>
      <vt:lpstr>Contents</vt:lpstr>
      <vt:lpstr>Project Overview and Scope</vt:lpstr>
      <vt:lpstr>Business Problem</vt:lpstr>
      <vt:lpstr>PowerPoint Presentation</vt:lpstr>
      <vt:lpstr>CRISP-ML(Q) Methodology</vt:lpstr>
      <vt:lpstr>Technical Stacks</vt:lpstr>
      <vt:lpstr>Technical Stacks</vt:lpstr>
      <vt:lpstr>Project Architecture</vt:lpstr>
      <vt:lpstr>Data Collection and Understanding</vt:lpstr>
      <vt:lpstr>System Requirements</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Missing Values Observation </vt:lpstr>
      <vt:lpstr>Data Visualization</vt:lpstr>
      <vt:lpstr>Data Visualization</vt:lpstr>
      <vt:lpstr>Data Visualization</vt:lpstr>
      <vt:lpstr>Data Visualization</vt:lpstr>
      <vt:lpstr>Data Visualization</vt:lpstr>
      <vt:lpstr>Data Visualization</vt:lpstr>
      <vt:lpstr>Data Visualization</vt:lpstr>
      <vt:lpstr>Data Visualization</vt:lpstr>
      <vt:lpstr>Future Scopes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Hannah Joo</cp:lastModifiedBy>
  <cp:revision>32</cp:revision>
  <dcterms:created xsi:type="dcterms:W3CDTF">2022-02-16T01:47:29Z</dcterms:created>
  <dcterms:modified xsi:type="dcterms:W3CDTF">2024-02-26T13:49:28Z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