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7" r:id="rId2"/>
    <p:sldId id="261" r:id="rId3"/>
    <p:sldId id="262" r:id="rId4"/>
    <p:sldId id="263" r:id="rId5"/>
    <p:sldId id="264" r:id="rId6"/>
    <p:sldId id="265" r:id="rId7"/>
    <p:sldId id="266" r:id="rId8"/>
    <p:sldId id="299" r:id="rId9"/>
    <p:sldId id="267" r:id="rId10"/>
    <p:sldId id="268" r:id="rId11"/>
    <p:sldId id="274" r:id="rId12"/>
    <p:sldId id="313" r:id="rId13"/>
    <p:sldId id="314" r:id="rId14"/>
    <p:sldId id="315" r:id="rId15"/>
    <p:sldId id="316" r:id="rId16"/>
    <p:sldId id="303" r:id="rId17"/>
    <p:sldId id="317" r:id="rId18"/>
    <p:sldId id="305" r:id="rId19"/>
    <p:sldId id="278" r:id="rId20"/>
    <p:sldId id="279" r:id="rId21"/>
    <p:sldId id="307" r:id="rId22"/>
    <p:sldId id="318" r:id="rId23"/>
    <p:sldId id="319" r:id="rId24"/>
    <p:sldId id="320" r:id="rId25"/>
    <p:sldId id="321" r:id="rId26"/>
    <p:sldId id="322" r:id="rId27"/>
    <p:sldId id="296" r:id="rId28"/>
    <p:sldId id="298" r:id="rId29"/>
  </p:sldIdLst>
  <p:sldSz cx="12192000" cy="6858000"/>
  <p:notesSz cx="6858000" cy="9144000"/>
  <p:embeddedFontLst>
    <p:embeddedFont>
      <p:font typeface="Georgia" panose="02040502050405020303" pitchFamily="18" charset="0"/>
      <p:regular r:id="rId31"/>
      <p:bold r:id="rId32"/>
      <p:italic r:id="rId33"/>
      <p:boldItalic r:id="rId34"/>
    </p:embeddedFont>
    <p:embeddedFont>
      <p:font typeface="Proxima Nova"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gjGYy2F1iOzr4u3C8zgahSUKoB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3" name="Google Shape;243;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dirty="0"/>
              <a:t>EDA is used for </a:t>
            </a:r>
            <a:r>
              <a:rPr lang="en-US" sz="1200" b="1" dirty="0"/>
              <a:t>seeing what the data can tell us before the modeling task</a:t>
            </a:r>
            <a:r>
              <a:rPr lang="en-US" sz="1200" dirty="0"/>
              <a:t>.</a:t>
            </a:r>
            <a:endParaRPr dirty="0"/>
          </a:p>
          <a:p>
            <a:pPr marL="0" lvl="0" indent="0" algn="l" rtl="0">
              <a:lnSpc>
                <a:spcPct val="100000"/>
              </a:lnSpc>
              <a:spcBef>
                <a:spcPts val="0"/>
              </a:spcBef>
              <a:spcAft>
                <a:spcPts val="0"/>
              </a:spcAft>
              <a:buSzPts val="1400"/>
              <a:buNone/>
            </a:pPr>
            <a:endParaRPr sz="1200" dirty="0"/>
          </a:p>
          <a:p>
            <a:pPr marL="0" lvl="0" indent="0" algn="l" rtl="0">
              <a:lnSpc>
                <a:spcPct val="100000"/>
              </a:lnSpc>
              <a:spcBef>
                <a:spcPts val="0"/>
              </a:spcBef>
              <a:spcAft>
                <a:spcPts val="0"/>
              </a:spcAft>
              <a:buSzPts val="1400"/>
              <a:buNone/>
            </a:pPr>
            <a:r>
              <a:rPr lang="en-US" sz="1200" dirty="0"/>
              <a:t>Change</a:t>
            </a:r>
            <a:endParaRPr dirty="0"/>
          </a:p>
          <a:p>
            <a:pPr marL="0" lvl="0" indent="0" algn="l" rtl="0">
              <a:lnSpc>
                <a:spcPct val="100000"/>
              </a:lnSpc>
              <a:spcBef>
                <a:spcPts val="0"/>
              </a:spcBef>
              <a:spcAft>
                <a:spcPts val="0"/>
              </a:spcAft>
              <a:buSzPts val="1400"/>
              <a:buNone/>
            </a:pPr>
            <a:endParaRPr dirty="0"/>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193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6443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7535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9857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467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46247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53" name="Google Shape;153;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dirty="0"/>
              <a:t>Keep observations </a:t>
            </a:r>
            <a:endParaRPr dirty="0"/>
          </a:p>
        </p:txBody>
      </p:sp>
      <p:sp>
        <p:nvSpPr>
          <p:cNvPr id="277" name="Google Shape;27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8394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08646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7283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0835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50458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08" name="Google Shape;408;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74" name="Google Shape;1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90" name="Google Shape;19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90" name="Google Shape;19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559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38"/>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8"/>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p:nvPr/>
        </p:nvSpPr>
        <p:spPr>
          <a:xfrm>
            <a:off x="1344320" y="2971800"/>
            <a:ext cx="9503360" cy="577918"/>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None/>
            </a:pPr>
            <a:r>
              <a:rPr lang="en-US" sz="4400" b="1" i="0" u="none" strike="noStrike" cap="none" dirty="0">
                <a:solidFill>
                  <a:srgbClr val="000000"/>
                </a:solidFill>
                <a:latin typeface="Times New Roman"/>
                <a:ea typeface="Times New Roman"/>
                <a:cs typeface="Times New Roman"/>
                <a:sym typeface="Times New Roman"/>
              </a:rPr>
              <a:t>Project 2 - Wind Turbine Failure</a:t>
            </a:r>
            <a:endParaRPr dirty="0"/>
          </a:p>
        </p:txBody>
      </p:sp>
      <p:sp>
        <p:nvSpPr>
          <p:cNvPr id="106" name="Google Shape;106;p3"/>
          <p:cNvSpPr/>
          <p:nvPr/>
        </p:nvSpPr>
        <p:spPr>
          <a:xfrm>
            <a:off x="2381031" y="1999615"/>
            <a:ext cx="7430000" cy="2764000"/>
          </a:xfrm>
          <a:prstGeom prst="rect">
            <a:avLst/>
          </a:prstGeom>
          <a:noFill/>
          <a:ln>
            <a:noFill/>
          </a:ln>
        </p:spPr>
        <p:txBody>
          <a:bodyPr spcFirstLastPara="1" wrap="square" lIns="91425" tIns="45675" rIns="91425" bIns="45675" anchor="ctr" anchorCtr="0">
            <a:noAutofit/>
          </a:bodyPr>
          <a:lstStyle/>
          <a:p>
            <a:pPr marL="0" marR="0" lvl="0" indent="0" algn="ctr" rtl="0">
              <a:lnSpc>
                <a:spcPct val="90000"/>
              </a:lnSpc>
              <a:spcBef>
                <a:spcPts val="0"/>
              </a:spcBef>
              <a:spcAft>
                <a:spcPts val="0"/>
              </a:spcAft>
              <a:buNone/>
            </a:pP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a:p>
        </p:txBody>
      </p:sp>
      <p:graphicFrame>
        <p:nvGraphicFramePr>
          <p:cNvPr id="2" name="Table 1">
            <a:extLst>
              <a:ext uri="{FF2B5EF4-FFF2-40B4-BE49-F238E27FC236}">
                <a16:creationId xmlns:a16="http://schemas.microsoft.com/office/drawing/2014/main" id="{C94BC0E9-9E7A-8777-44E2-1A65D73973AA}"/>
              </a:ext>
            </a:extLst>
          </p:cNvPr>
          <p:cNvGraphicFramePr>
            <a:graphicFrameLocks noGrp="1"/>
          </p:cNvGraphicFramePr>
          <p:nvPr>
            <p:extLst>
              <p:ext uri="{D42A27DB-BD31-4B8C-83A1-F6EECF244321}">
                <p14:modId xmlns:p14="http://schemas.microsoft.com/office/powerpoint/2010/main" val="928213287"/>
              </p:ext>
            </p:extLst>
          </p:nvPr>
        </p:nvGraphicFramePr>
        <p:xfrm>
          <a:off x="1074198" y="1157288"/>
          <a:ext cx="9802759" cy="4896462"/>
        </p:xfrm>
        <a:graphic>
          <a:graphicData uri="http://schemas.openxmlformats.org/drawingml/2006/table">
            <a:tbl>
              <a:tblPr>
                <a:tableStyleId>{5C22544A-7EE6-4342-B048-85BDC9FD1C3A}</a:tableStyleId>
              </a:tblPr>
              <a:tblGrid>
                <a:gridCol w="507351">
                  <a:extLst>
                    <a:ext uri="{9D8B030D-6E8A-4147-A177-3AD203B41FA5}">
                      <a16:colId xmlns:a16="http://schemas.microsoft.com/office/drawing/2014/main" val="2629139456"/>
                    </a:ext>
                  </a:extLst>
                </a:gridCol>
                <a:gridCol w="2935407">
                  <a:extLst>
                    <a:ext uri="{9D8B030D-6E8A-4147-A177-3AD203B41FA5}">
                      <a16:colId xmlns:a16="http://schemas.microsoft.com/office/drawing/2014/main" val="883238567"/>
                    </a:ext>
                  </a:extLst>
                </a:gridCol>
                <a:gridCol w="3723826">
                  <a:extLst>
                    <a:ext uri="{9D8B030D-6E8A-4147-A177-3AD203B41FA5}">
                      <a16:colId xmlns:a16="http://schemas.microsoft.com/office/drawing/2014/main" val="3239012129"/>
                    </a:ext>
                  </a:extLst>
                </a:gridCol>
                <a:gridCol w="2636175">
                  <a:extLst>
                    <a:ext uri="{9D8B030D-6E8A-4147-A177-3AD203B41FA5}">
                      <a16:colId xmlns:a16="http://schemas.microsoft.com/office/drawing/2014/main" val="2308530012"/>
                    </a:ext>
                  </a:extLst>
                </a:gridCol>
              </a:tblGrid>
              <a:tr h="288443">
                <a:tc>
                  <a:txBody>
                    <a:bodyPr/>
                    <a:lstStyle/>
                    <a:p>
                      <a:pPr algn="l" fontAlgn="b"/>
                      <a:r>
                        <a:rPr lang="en-MY" sz="1100" b="1" u="none" strike="noStrike" dirty="0">
                          <a:effectLst/>
                        </a:rPr>
                        <a:t>No.</a:t>
                      </a:r>
                      <a:endParaRPr lang="en-MY"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100" b="1" u="none" strike="noStrike" dirty="0">
                          <a:effectLst/>
                        </a:rPr>
                        <a:t>Column</a:t>
                      </a:r>
                      <a:r>
                        <a:rPr lang="en-MY" sz="1100" u="none" strike="noStrike" dirty="0">
                          <a:effectLst/>
                        </a:rPr>
                        <a:t> </a:t>
                      </a:r>
                      <a:r>
                        <a:rPr lang="en-MY" sz="1100" b="1" u="none" strike="noStrike" dirty="0">
                          <a:effectLst/>
                        </a:rPr>
                        <a:t>Name</a:t>
                      </a:r>
                      <a:endParaRPr lang="en-MY"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100" b="1" u="none" strike="noStrike" dirty="0">
                          <a:effectLst/>
                        </a:rPr>
                        <a:t>Description</a:t>
                      </a:r>
                      <a:endParaRPr lang="en-MY"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100" b="1" u="none" strike="noStrike" dirty="0">
                          <a:effectLst/>
                        </a:rPr>
                        <a:t>Data-Type</a:t>
                      </a:r>
                      <a:endParaRPr lang="en-MY"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7988459"/>
                  </a:ext>
                </a:extLst>
              </a:tr>
              <a:tr h="288443">
                <a:tc>
                  <a:txBody>
                    <a:bodyPr/>
                    <a:lstStyle/>
                    <a:p>
                      <a:pPr algn="l" fontAlgn="b"/>
                      <a:r>
                        <a:rPr lang="en-MY" sz="1100" u="none" strike="noStrike">
                          <a:effectLst/>
                        </a:rPr>
                        <a:t>1</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Unnamed Column</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Index of the data.</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Integer: quantitative, ordinal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4770240"/>
                  </a:ext>
                </a:extLst>
              </a:tr>
              <a:tr h="288443">
                <a:tc>
                  <a:txBody>
                    <a:bodyPr/>
                    <a:lstStyle/>
                    <a:p>
                      <a:pPr algn="l" fontAlgn="b"/>
                      <a:r>
                        <a:rPr lang="en-MY" sz="1100" u="none" strike="noStrike">
                          <a:effectLst/>
                        </a:rPr>
                        <a:t>2</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Wind_speed</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The speed of the wind.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ratio</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1342549"/>
                  </a:ext>
                </a:extLst>
              </a:tr>
              <a:tr h="302039">
                <a:tc>
                  <a:txBody>
                    <a:bodyPr/>
                    <a:lstStyle/>
                    <a:p>
                      <a:pPr algn="l" fontAlgn="b"/>
                      <a:r>
                        <a:rPr lang="en-MY" sz="1100" u="none" strike="noStrike">
                          <a:effectLst/>
                        </a:rPr>
                        <a:t>3</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Power</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The power generated by the wind turbine.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dirty="0">
                          <a:effectLst/>
                        </a:rPr>
                        <a:t>Float: quantitative, ratio</a:t>
                      </a:r>
                      <a:endParaRPr lang="en-MY"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1380255"/>
                  </a:ext>
                </a:extLst>
              </a:tr>
              <a:tr h="288443">
                <a:tc>
                  <a:txBody>
                    <a:bodyPr/>
                    <a:lstStyle/>
                    <a:p>
                      <a:pPr algn="l" fontAlgn="b"/>
                      <a:r>
                        <a:rPr lang="en-MY" sz="1100" u="none" strike="noStrike">
                          <a:effectLst/>
                        </a:rPr>
                        <a:t>4</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Nacelle_ambient_temperature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Temperature of the nacelle ambient.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985933"/>
                  </a:ext>
                </a:extLst>
              </a:tr>
              <a:tr h="284432">
                <a:tc>
                  <a:txBody>
                    <a:bodyPr/>
                    <a:lstStyle/>
                    <a:p>
                      <a:pPr algn="l" fontAlgn="b"/>
                      <a:r>
                        <a:rPr lang="en-MY" sz="1100" u="none" strike="noStrike">
                          <a:effectLst/>
                        </a:rPr>
                        <a:t>5</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dirty="0" err="1">
                          <a:effectLst/>
                        </a:rPr>
                        <a:t>Generator_bearing_temperature</a:t>
                      </a:r>
                      <a:endParaRPr lang="en-MY"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Temperature of the generator bearing.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1424648"/>
                  </a:ext>
                </a:extLst>
              </a:tr>
              <a:tr h="288443">
                <a:tc>
                  <a:txBody>
                    <a:bodyPr/>
                    <a:lstStyle/>
                    <a:p>
                      <a:pPr algn="l" fontAlgn="b"/>
                      <a:r>
                        <a:rPr lang="en-MY" sz="1100" u="none" strike="noStrike">
                          <a:effectLst/>
                        </a:rPr>
                        <a:t>6</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Gear_oil_temperature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Temperature of the gear oil.</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2159311"/>
                  </a:ext>
                </a:extLst>
              </a:tr>
              <a:tr h="288443">
                <a:tc>
                  <a:txBody>
                    <a:bodyPr/>
                    <a:lstStyle/>
                    <a:p>
                      <a:pPr algn="l" fontAlgn="b"/>
                      <a:r>
                        <a:rPr lang="en-MY" sz="1100" u="none" strike="noStrike">
                          <a:effectLst/>
                        </a:rPr>
                        <a:t>7</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Ambient_temperature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The ambient 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6463649"/>
                  </a:ext>
                </a:extLst>
              </a:tr>
              <a:tr h="288443">
                <a:tc>
                  <a:txBody>
                    <a:bodyPr/>
                    <a:lstStyle/>
                    <a:p>
                      <a:pPr algn="l" fontAlgn="b"/>
                      <a:r>
                        <a:rPr lang="en-MY" sz="1100" u="none" strike="noStrike">
                          <a:effectLst/>
                        </a:rPr>
                        <a:t>8</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Rotor_Speed</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Speed of the rotor.</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ratio</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8910530"/>
                  </a:ext>
                </a:extLst>
              </a:tr>
              <a:tr h="288443">
                <a:tc>
                  <a:txBody>
                    <a:bodyPr/>
                    <a:lstStyle/>
                    <a:p>
                      <a:pPr algn="l" fontAlgn="b"/>
                      <a:r>
                        <a:rPr lang="en-MY" sz="1100" u="none" strike="noStrike">
                          <a:effectLst/>
                        </a:rPr>
                        <a:t>9</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Nacelle_temperature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Temperature of the nacelle.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9386987"/>
                  </a:ext>
                </a:extLst>
              </a:tr>
              <a:tr h="288443">
                <a:tc>
                  <a:txBody>
                    <a:bodyPr/>
                    <a:lstStyle/>
                    <a:p>
                      <a:pPr algn="l" fontAlgn="b"/>
                      <a:r>
                        <a:rPr lang="en-MY" sz="1100" u="none" strike="noStrike">
                          <a:effectLst/>
                        </a:rPr>
                        <a:t>10</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Generator_speed</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Speed of the generator.</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ratio</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4494478"/>
                  </a:ext>
                </a:extLst>
              </a:tr>
              <a:tr h="288443">
                <a:tc>
                  <a:txBody>
                    <a:bodyPr/>
                    <a:lstStyle/>
                    <a:p>
                      <a:pPr algn="l" fontAlgn="b"/>
                      <a:r>
                        <a:rPr lang="en-MY" sz="1100" u="none" strike="noStrike">
                          <a:effectLst/>
                        </a:rPr>
                        <a:t>11</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Yaw_angle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Yaw angle of the wind turbine.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4063002"/>
                  </a:ext>
                </a:extLst>
              </a:tr>
              <a:tr h="288443">
                <a:tc>
                  <a:txBody>
                    <a:bodyPr/>
                    <a:lstStyle/>
                    <a:p>
                      <a:pPr algn="l" fontAlgn="b"/>
                      <a:r>
                        <a:rPr lang="en-MY" sz="1100" u="none" strike="noStrike">
                          <a:effectLst/>
                        </a:rPr>
                        <a:t>12</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Wind_direction</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Direction of the wind.</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6384152"/>
                  </a:ext>
                </a:extLst>
              </a:tr>
              <a:tr h="288443">
                <a:tc>
                  <a:txBody>
                    <a:bodyPr/>
                    <a:lstStyle/>
                    <a:p>
                      <a:pPr algn="l" fontAlgn="b"/>
                      <a:r>
                        <a:rPr lang="en-MY" sz="1100" u="none" strike="noStrike">
                          <a:effectLst/>
                        </a:rPr>
                        <a:t>13</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Gear_box_inlet_temperature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Temperature of the gear box inlet.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2534627"/>
                  </a:ext>
                </a:extLst>
              </a:tr>
              <a:tr h="288443">
                <a:tc>
                  <a:txBody>
                    <a:bodyPr/>
                    <a:lstStyle/>
                    <a:p>
                      <a:pPr algn="l" fontAlgn="b"/>
                      <a:r>
                        <a:rPr lang="en-MY" sz="1100" u="none" strike="noStrike">
                          <a:effectLst/>
                        </a:rPr>
                        <a:t>14</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Bearing_temperature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Temperature of the bearings.</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66507115"/>
                  </a:ext>
                </a:extLst>
              </a:tr>
              <a:tr h="288443">
                <a:tc>
                  <a:txBody>
                    <a:bodyPr/>
                    <a:lstStyle/>
                    <a:p>
                      <a:pPr algn="l" fontAlgn="b"/>
                      <a:r>
                        <a:rPr lang="en-MY" sz="1100" u="none" strike="noStrike">
                          <a:effectLst/>
                        </a:rPr>
                        <a:t>15</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Wheel_hub_temperature</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Temperature of the wheel hub.</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Float: quantitative, interval</a:t>
                      </a:r>
                      <a:endParaRPr lang="en-MY"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51408928"/>
                  </a:ext>
                </a:extLst>
              </a:tr>
              <a:tr h="271789">
                <a:tc>
                  <a:txBody>
                    <a:bodyPr/>
                    <a:lstStyle/>
                    <a:p>
                      <a:pPr algn="l" fontAlgn="b"/>
                      <a:r>
                        <a:rPr lang="en-MY" sz="1100" u="none" strike="noStrike" dirty="0">
                          <a:effectLst/>
                        </a:rPr>
                        <a:t>16</a:t>
                      </a:r>
                      <a:endParaRPr lang="en-MY"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a:effectLst/>
                        </a:rPr>
                        <a:t>Failure_status</a:t>
                      </a:r>
                      <a:endParaRPr lang="en-MY"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Indicates whether there was a failure or not.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MY" sz="1100" u="none" strike="noStrike" dirty="0">
                          <a:effectLst/>
                        </a:rPr>
                        <a:t>Object: qualitative, nominal</a:t>
                      </a:r>
                      <a:endParaRPr lang="en-MY"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541903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DE0652DE-7CCA-7F79-5738-58D6D05A5405}"/>
              </a:ext>
            </a:extLst>
          </p:cNvPr>
          <p:cNvSpPr txBox="1"/>
          <p:nvPr/>
        </p:nvSpPr>
        <p:spPr>
          <a:xfrm>
            <a:off x="951271" y="1382562"/>
            <a:ext cx="10289458" cy="4739759"/>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Device Requirements</a:t>
            </a:r>
            <a:r>
              <a:rPr lang="en-MY" sz="2000" dirty="0">
                <a:latin typeface="Times New Roman" panose="02020603050405020304" pitchFamily="18" charset="0"/>
                <a:cs typeface="Times New Roman" panose="02020603050405020304" pitchFamily="18" charset="0"/>
              </a:rPr>
              <a:t>:</a:t>
            </a:r>
          </a:p>
          <a:p>
            <a:pPr algn="just"/>
            <a:r>
              <a:rPr lang="en-MY" sz="2000" dirty="0">
                <a:latin typeface="Times New Roman" panose="02020603050405020304" pitchFamily="18" charset="0"/>
                <a:cs typeface="Times New Roman" panose="02020603050405020304" pitchFamily="18" charset="0"/>
              </a:rPr>
              <a:t>Processor	12th Gen Intel(R) Core(TM) i3-1215U 1.20 GHz</a:t>
            </a:r>
          </a:p>
          <a:p>
            <a:pPr algn="just"/>
            <a:r>
              <a:rPr lang="en-MY" sz="2000" dirty="0">
                <a:latin typeface="Times New Roman" panose="02020603050405020304" pitchFamily="18" charset="0"/>
                <a:cs typeface="Times New Roman" panose="02020603050405020304" pitchFamily="18" charset="0"/>
              </a:rPr>
              <a:t>Installed RAM	8.00 GB (7.69 GB usable)</a:t>
            </a:r>
          </a:p>
          <a:p>
            <a:pPr algn="just"/>
            <a:r>
              <a:rPr lang="en-MY" sz="2000" dirty="0">
                <a:latin typeface="Times New Roman" panose="02020603050405020304" pitchFamily="18" charset="0"/>
                <a:cs typeface="Times New Roman" panose="02020603050405020304" pitchFamily="18" charset="0"/>
              </a:rPr>
              <a:t>Storage Device	256GB M.2 PCIe </a:t>
            </a:r>
            <a:r>
              <a:rPr lang="en-MY" sz="2000" dirty="0" err="1">
                <a:latin typeface="Times New Roman" panose="02020603050405020304" pitchFamily="18" charset="0"/>
                <a:cs typeface="Times New Roman" panose="02020603050405020304" pitchFamily="18" charset="0"/>
              </a:rPr>
              <a:t>NVMe</a:t>
            </a:r>
            <a:r>
              <a:rPr lang="en-MY" sz="2000" dirty="0">
                <a:latin typeface="Times New Roman" panose="02020603050405020304" pitchFamily="18" charset="0"/>
                <a:cs typeface="Times New Roman" panose="02020603050405020304" pitchFamily="18" charset="0"/>
              </a:rPr>
              <a:t> Solid State Drive</a:t>
            </a:r>
          </a:p>
          <a:p>
            <a:pPr algn="just"/>
            <a:r>
              <a:rPr lang="en-MY" sz="2000" dirty="0">
                <a:latin typeface="Times New Roman" panose="02020603050405020304" pitchFamily="18" charset="0"/>
                <a:cs typeface="Times New Roman" panose="02020603050405020304" pitchFamily="18" charset="0"/>
              </a:rPr>
              <a:t>System type	64-bit operating system, x64-based processor</a:t>
            </a:r>
          </a:p>
          <a:p>
            <a:pPr algn="just"/>
            <a:endParaRPr lang="en-MY" sz="2000" dirty="0">
              <a:latin typeface="Times New Roman" panose="02020603050405020304" pitchFamily="18" charset="0"/>
              <a:cs typeface="Times New Roman" panose="02020603050405020304" pitchFamily="18" charset="0"/>
            </a:endParaRPr>
          </a:p>
          <a:p>
            <a:pPr algn="just"/>
            <a:r>
              <a:rPr lang="en-MY" sz="2000" b="1" u="sng" dirty="0">
                <a:latin typeface="Times New Roman" panose="02020603050405020304" pitchFamily="18" charset="0"/>
                <a:cs typeface="Times New Roman" panose="02020603050405020304" pitchFamily="18" charset="0"/>
              </a:rPr>
              <a:t>Windows Requirements:</a:t>
            </a:r>
          </a:p>
          <a:p>
            <a:pPr algn="just"/>
            <a:r>
              <a:rPr lang="en-US" sz="2000" dirty="0">
                <a:latin typeface="Times New Roman" panose="02020603050405020304" pitchFamily="18" charset="0"/>
                <a:cs typeface="Times New Roman" panose="02020603050405020304" pitchFamily="18" charset="0"/>
              </a:rPr>
              <a:t>Edition		Windows 11 Home Single Language</a:t>
            </a:r>
          </a:p>
          <a:p>
            <a:pPr algn="just"/>
            <a:r>
              <a:rPr lang="en-US" sz="2000" dirty="0">
                <a:latin typeface="Times New Roman" panose="02020603050405020304" pitchFamily="18" charset="0"/>
                <a:cs typeface="Times New Roman" panose="02020603050405020304" pitchFamily="18" charset="0"/>
              </a:rPr>
              <a:t>Version		22H2</a:t>
            </a:r>
          </a:p>
          <a:p>
            <a:pPr algn="just"/>
            <a:r>
              <a:rPr lang="en-US" sz="2000" dirty="0">
                <a:latin typeface="Times New Roman" panose="02020603050405020304" pitchFamily="18" charset="0"/>
                <a:cs typeface="Times New Roman" panose="02020603050405020304" pitchFamily="18" charset="0"/>
              </a:rPr>
              <a:t>Installed on	‎6/‎18/‎2023</a:t>
            </a:r>
          </a:p>
          <a:p>
            <a:pPr algn="just"/>
            <a:r>
              <a:rPr lang="en-US" sz="2000" dirty="0">
                <a:latin typeface="Times New Roman" panose="02020603050405020304" pitchFamily="18" charset="0"/>
                <a:cs typeface="Times New Roman" panose="02020603050405020304" pitchFamily="18" charset="0"/>
              </a:rPr>
              <a:t>OS build		22621.2428</a:t>
            </a:r>
          </a:p>
          <a:p>
            <a:pPr algn="just"/>
            <a:r>
              <a:rPr lang="en-US" sz="2000" dirty="0">
                <a:latin typeface="Times New Roman" panose="02020603050405020304" pitchFamily="18" charset="0"/>
                <a:cs typeface="Times New Roman" panose="02020603050405020304" pitchFamily="18" charset="0"/>
              </a:rPr>
              <a:t>Experience	Windows Feature Experience Pack 1000.22674.1000.0</a:t>
            </a:r>
          </a:p>
          <a:p>
            <a:pPr algn="just"/>
            <a:endParaRPr lang="en-US" sz="2000" dirty="0">
              <a:latin typeface="Times New Roman" panose="02020603050405020304" pitchFamily="18" charset="0"/>
              <a:cs typeface="Times New Roman" panose="02020603050405020304" pitchFamily="18" charset="0"/>
            </a:endParaRPr>
          </a:p>
          <a:p>
            <a:endParaRPr lang="en-US" dirty="0"/>
          </a:p>
          <a:p>
            <a:endParaRPr lang="en-MY" dirty="0"/>
          </a:p>
          <a:p>
            <a:endParaRPr lang="en-MY"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pic>
        <p:nvPicPr>
          <p:cNvPr id="5" name="Picture 4">
            <a:extLst>
              <a:ext uri="{FF2B5EF4-FFF2-40B4-BE49-F238E27FC236}">
                <a16:creationId xmlns:a16="http://schemas.microsoft.com/office/drawing/2014/main" id="{E236675F-FC29-8AB7-71D8-FED16152FC20}"/>
              </a:ext>
            </a:extLst>
          </p:cNvPr>
          <p:cNvPicPr>
            <a:picLocks noChangeAspect="1"/>
          </p:cNvPicPr>
          <p:nvPr/>
        </p:nvPicPr>
        <p:blipFill>
          <a:blip r:embed="rId3"/>
          <a:stretch>
            <a:fillRect/>
          </a:stretch>
        </p:blipFill>
        <p:spPr>
          <a:xfrm>
            <a:off x="556177" y="845574"/>
            <a:ext cx="5176029" cy="5583769"/>
          </a:xfrm>
          <a:prstGeom prst="rect">
            <a:avLst/>
          </a:prstGeom>
        </p:spPr>
      </p:pic>
      <p:pic>
        <p:nvPicPr>
          <p:cNvPr id="7" name="Picture 6">
            <a:extLst>
              <a:ext uri="{FF2B5EF4-FFF2-40B4-BE49-F238E27FC236}">
                <a16:creationId xmlns:a16="http://schemas.microsoft.com/office/drawing/2014/main" id="{AFA4A26A-C689-B7A7-049A-534D8B1F8086}"/>
              </a:ext>
            </a:extLst>
          </p:cNvPr>
          <p:cNvPicPr>
            <a:picLocks noChangeAspect="1"/>
          </p:cNvPicPr>
          <p:nvPr/>
        </p:nvPicPr>
        <p:blipFill>
          <a:blip r:embed="rId4"/>
          <a:stretch>
            <a:fillRect/>
          </a:stretch>
        </p:blipFill>
        <p:spPr>
          <a:xfrm>
            <a:off x="5958347" y="845574"/>
            <a:ext cx="5594556" cy="3637936"/>
          </a:xfrm>
          <a:prstGeom prst="rect">
            <a:avLst/>
          </a:prstGeom>
        </p:spPr>
      </p:pic>
      <p:sp>
        <p:nvSpPr>
          <p:cNvPr id="8" name="TextBox 7">
            <a:extLst>
              <a:ext uri="{FF2B5EF4-FFF2-40B4-BE49-F238E27FC236}">
                <a16:creationId xmlns:a16="http://schemas.microsoft.com/office/drawing/2014/main" id="{09DA27D9-42A2-72F2-6982-CBEA663B6BD9}"/>
              </a:ext>
            </a:extLst>
          </p:cNvPr>
          <p:cNvSpPr txBox="1"/>
          <p:nvPr/>
        </p:nvSpPr>
        <p:spPr>
          <a:xfrm>
            <a:off x="5978010" y="4846307"/>
            <a:ext cx="6103991" cy="83099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Current wind turbine facility failure status:</a:t>
            </a:r>
          </a:p>
          <a:p>
            <a:pPr algn="just"/>
            <a:r>
              <a:rPr lang="en-US" sz="1600" b="1"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No failure: 82.76%, Failure: 17.24%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pic>
        <p:nvPicPr>
          <p:cNvPr id="6" name="Picture 5">
            <a:extLst>
              <a:ext uri="{FF2B5EF4-FFF2-40B4-BE49-F238E27FC236}">
                <a16:creationId xmlns:a16="http://schemas.microsoft.com/office/drawing/2014/main" id="{31E35016-70F2-D020-FA88-19D8F6AACC3E}"/>
              </a:ext>
            </a:extLst>
          </p:cNvPr>
          <p:cNvPicPr>
            <a:picLocks noChangeAspect="1"/>
          </p:cNvPicPr>
          <p:nvPr/>
        </p:nvPicPr>
        <p:blipFill>
          <a:blip r:embed="rId3"/>
          <a:stretch>
            <a:fillRect/>
          </a:stretch>
        </p:blipFill>
        <p:spPr>
          <a:xfrm>
            <a:off x="390662" y="683169"/>
            <a:ext cx="5449305" cy="5588938"/>
          </a:xfrm>
          <a:prstGeom prst="rect">
            <a:avLst/>
          </a:prstGeom>
        </p:spPr>
      </p:pic>
      <p:pic>
        <p:nvPicPr>
          <p:cNvPr id="9" name="Picture 8">
            <a:extLst>
              <a:ext uri="{FF2B5EF4-FFF2-40B4-BE49-F238E27FC236}">
                <a16:creationId xmlns:a16="http://schemas.microsoft.com/office/drawing/2014/main" id="{7CD5F2A5-98E2-4DE8-7EE6-059845BCA69C}"/>
              </a:ext>
            </a:extLst>
          </p:cNvPr>
          <p:cNvPicPr>
            <a:picLocks noChangeAspect="1"/>
          </p:cNvPicPr>
          <p:nvPr/>
        </p:nvPicPr>
        <p:blipFill>
          <a:blip r:embed="rId4"/>
          <a:stretch>
            <a:fillRect/>
          </a:stretch>
        </p:blipFill>
        <p:spPr>
          <a:xfrm>
            <a:off x="6231416" y="579994"/>
            <a:ext cx="4279267" cy="3986280"/>
          </a:xfrm>
          <a:prstGeom prst="rect">
            <a:avLst/>
          </a:prstGeom>
        </p:spPr>
      </p:pic>
      <p:pic>
        <p:nvPicPr>
          <p:cNvPr id="15" name="Picture 14">
            <a:extLst>
              <a:ext uri="{FF2B5EF4-FFF2-40B4-BE49-F238E27FC236}">
                <a16:creationId xmlns:a16="http://schemas.microsoft.com/office/drawing/2014/main" id="{2CB8B0F5-BD79-12FD-CB52-8BE6EC458CE6}"/>
              </a:ext>
            </a:extLst>
          </p:cNvPr>
          <p:cNvPicPr>
            <a:picLocks noChangeAspect="1"/>
          </p:cNvPicPr>
          <p:nvPr/>
        </p:nvPicPr>
        <p:blipFill>
          <a:blip r:embed="rId5"/>
          <a:stretch>
            <a:fillRect/>
          </a:stretch>
        </p:blipFill>
        <p:spPr>
          <a:xfrm>
            <a:off x="6231416" y="4635021"/>
            <a:ext cx="5607674" cy="2210456"/>
          </a:xfrm>
          <a:prstGeom prst="rect">
            <a:avLst/>
          </a:prstGeom>
        </p:spPr>
      </p:pic>
    </p:spTree>
    <p:extLst>
      <p:ext uri="{BB962C8B-B14F-4D97-AF65-F5344CB8AC3E}">
        <p14:creationId xmlns:p14="http://schemas.microsoft.com/office/powerpoint/2010/main" val="95251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3" name="Picture 2">
            <a:extLst>
              <a:ext uri="{FF2B5EF4-FFF2-40B4-BE49-F238E27FC236}">
                <a16:creationId xmlns:a16="http://schemas.microsoft.com/office/drawing/2014/main" id="{CE6ABED1-B519-308F-B82E-CA9F56E29055}"/>
              </a:ext>
            </a:extLst>
          </p:cNvPr>
          <p:cNvPicPr>
            <a:picLocks noChangeAspect="1"/>
          </p:cNvPicPr>
          <p:nvPr/>
        </p:nvPicPr>
        <p:blipFill>
          <a:blip r:embed="rId3"/>
          <a:stretch>
            <a:fillRect/>
          </a:stretch>
        </p:blipFill>
        <p:spPr>
          <a:xfrm>
            <a:off x="147053" y="770139"/>
            <a:ext cx="5138568" cy="5868786"/>
          </a:xfrm>
          <a:prstGeom prst="rect">
            <a:avLst/>
          </a:prstGeom>
        </p:spPr>
      </p:pic>
      <p:pic>
        <p:nvPicPr>
          <p:cNvPr id="7" name="Picture 6">
            <a:extLst>
              <a:ext uri="{FF2B5EF4-FFF2-40B4-BE49-F238E27FC236}">
                <a16:creationId xmlns:a16="http://schemas.microsoft.com/office/drawing/2014/main" id="{8DD3840C-1C83-20BE-BFBA-682E26AB1D63}"/>
              </a:ext>
            </a:extLst>
          </p:cNvPr>
          <p:cNvPicPr>
            <a:picLocks noChangeAspect="1"/>
          </p:cNvPicPr>
          <p:nvPr/>
        </p:nvPicPr>
        <p:blipFill>
          <a:blip r:embed="rId4"/>
          <a:stretch>
            <a:fillRect/>
          </a:stretch>
        </p:blipFill>
        <p:spPr>
          <a:xfrm>
            <a:off x="5384775" y="770139"/>
            <a:ext cx="6788188" cy="3480610"/>
          </a:xfrm>
          <a:prstGeom prst="rect">
            <a:avLst/>
          </a:prstGeom>
        </p:spPr>
      </p:pic>
      <p:sp>
        <p:nvSpPr>
          <p:cNvPr id="8" name="TextBox 7">
            <a:extLst>
              <a:ext uri="{FF2B5EF4-FFF2-40B4-BE49-F238E27FC236}">
                <a16:creationId xmlns:a16="http://schemas.microsoft.com/office/drawing/2014/main" id="{B8843F1A-D025-1C58-4DE0-B339344C8FE5}"/>
              </a:ext>
            </a:extLst>
          </p:cNvPr>
          <p:cNvSpPr txBox="1"/>
          <p:nvPr/>
        </p:nvSpPr>
        <p:spPr>
          <a:xfrm>
            <a:off x="5535561" y="4680155"/>
            <a:ext cx="6103991" cy="830997"/>
          </a:xfrm>
          <a:prstGeom prst="rect">
            <a:avLst/>
          </a:prstGeom>
          <a:noFill/>
        </p:spPr>
        <p:txBody>
          <a:bodyPr wrap="square" rtlCol="0">
            <a:spAutoFit/>
          </a:bodyPr>
          <a:lstStyle/>
          <a:p>
            <a:pPr algn="just"/>
            <a:r>
              <a:rPr lang="en-US" sz="1600" b="1" dirty="0" err="1">
                <a:latin typeface="Times New Roman" panose="02020603050405020304" pitchFamily="18" charset="0"/>
                <a:cs typeface="Times New Roman" panose="02020603050405020304" pitchFamily="18" charset="0"/>
              </a:rPr>
              <a:t>Yaw_angle</a:t>
            </a:r>
            <a:r>
              <a:rPr lang="en-US" sz="1600" b="1" dirty="0">
                <a:latin typeface="Times New Roman" panose="02020603050405020304" pitchFamily="18" charset="0"/>
                <a:cs typeface="Times New Roman" panose="02020603050405020304" pitchFamily="18" charset="0"/>
              </a:rPr>
              <a:t> &amp; </a:t>
            </a:r>
            <a:r>
              <a:rPr lang="en-US" sz="1600" b="1" dirty="0" err="1">
                <a:latin typeface="Times New Roman" panose="02020603050405020304" pitchFamily="18" charset="0"/>
                <a:cs typeface="Times New Roman" panose="02020603050405020304" pitchFamily="18" charset="0"/>
              </a:rPr>
              <a:t>Wind_direction</a:t>
            </a:r>
            <a:r>
              <a:rPr lang="en-US" sz="1600" b="1" dirty="0">
                <a:latin typeface="Times New Roman" panose="02020603050405020304" pitchFamily="18" charset="0"/>
                <a:cs typeface="Times New Roman" panose="02020603050405020304" pitchFamily="18" charset="0"/>
              </a:rPr>
              <a:t> are extremely positive skewed:</a:t>
            </a:r>
          </a:p>
          <a:p>
            <a:pPr algn="just"/>
            <a:r>
              <a:rPr lang="en-US" sz="1600" b="1"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1.03 &amp; 1.16 respectively.</a:t>
            </a:r>
            <a:endParaRPr lang="en-MY"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07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pic>
        <p:nvPicPr>
          <p:cNvPr id="5" name="Picture 4">
            <a:extLst>
              <a:ext uri="{FF2B5EF4-FFF2-40B4-BE49-F238E27FC236}">
                <a16:creationId xmlns:a16="http://schemas.microsoft.com/office/drawing/2014/main" id="{B8C4C111-05D9-C228-A3AD-0F599CCCFA89}"/>
              </a:ext>
            </a:extLst>
          </p:cNvPr>
          <p:cNvPicPr>
            <a:picLocks noChangeAspect="1"/>
          </p:cNvPicPr>
          <p:nvPr/>
        </p:nvPicPr>
        <p:blipFill>
          <a:blip r:embed="rId3"/>
          <a:stretch>
            <a:fillRect/>
          </a:stretch>
        </p:blipFill>
        <p:spPr>
          <a:xfrm>
            <a:off x="317727" y="877091"/>
            <a:ext cx="7420260" cy="4105124"/>
          </a:xfrm>
          <a:prstGeom prst="rect">
            <a:avLst/>
          </a:prstGeom>
        </p:spPr>
      </p:pic>
      <p:sp>
        <p:nvSpPr>
          <p:cNvPr id="6" name="TextBox 5">
            <a:extLst>
              <a:ext uri="{FF2B5EF4-FFF2-40B4-BE49-F238E27FC236}">
                <a16:creationId xmlns:a16="http://schemas.microsoft.com/office/drawing/2014/main" id="{27FD35B0-6A0B-461B-07D2-958623148038}"/>
              </a:ext>
            </a:extLst>
          </p:cNvPr>
          <p:cNvSpPr txBox="1"/>
          <p:nvPr/>
        </p:nvSpPr>
        <p:spPr>
          <a:xfrm>
            <a:off x="316180" y="5176137"/>
            <a:ext cx="11559640" cy="1077218"/>
          </a:xfrm>
          <a:prstGeom prst="rect">
            <a:avLst/>
          </a:prstGeom>
          <a:noFill/>
        </p:spPr>
        <p:txBody>
          <a:bodyPr wrap="square" rtlCol="0">
            <a:spAutoFit/>
          </a:bodyPr>
          <a:lstStyle/>
          <a:p>
            <a:pPr algn="just"/>
            <a:r>
              <a:rPr lang="en-US" sz="1600" b="1" dirty="0" err="1">
                <a:latin typeface="Times New Roman" panose="02020603050405020304" pitchFamily="18" charset="0"/>
                <a:cs typeface="Times New Roman" panose="02020603050405020304" pitchFamily="18" charset="0"/>
              </a:rPr>
              <a:t>SweetViz</a:t>
            </a:r>
            <a:r>
              <a:rPr lang="en-US" sz="1600" b="1" dirty="0">
                <a:latin typeface="Times New Roman" panose="02020603050405020304" pitchFamily="18" charset="0"/>
                <a:cs typeface="Times New Roman" panose="02020603050405020304" pitchFamily="18" charset="0"/>
              </a:rPr>
              <a:t> auto EDA giving strong correlation ratio of </a:t>
            </a:r>
            <a:r>
              <a:rPr lang="en-US" sz="1600" b="1" dirty="0" err="1">
                <a:latin typeface="Times New Roman" panose="02020603050405020304" pitchFamily="18" charset="0"/>
                <a:cs typeface="Times New Roman" panose="02020603050405020304" pitchFamily="18" charset="0"/>
              </a:rPr>
              <a:t>Gear_oil_temperature</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Yaw_angle</a:t>
            </a:r>
            <a:r>
              <a:rPr lang="en-US" sz="1600" b="1" dirty="0">
                <a:latin typeface="Times New Roman" panose="02020603050405020304" pitchFamily="18" charset="0"/>
                <a:cs typeface="Times New Roman" panose="02020603050405020304" pitchFamily="18" charset="0"/>
              </a:rPr>
              <a:t> &amp; </a:t>
            </a:r>
            <a:r>
              <a:rPr lang="en-US" sz="1600" b="1" dirty="0" err="1">
                <a:latin typeface="Times New Roman" panose="02020603050405020304" pitchFamily="18" charset="0"/>
                <a:cs typeface="Times New Roman" panose="02020603050405020304" pitchFamily="18" charset="0"/>
              </a:rPr>
              <a:t>Gear_box_inlet_temperature</a:t>
            </a:r>
            <a:r>
              <a:rPr lang="en-US" sz="1600" b="1" dirty="0">
                <a:latin typeface="Times New Roman" panose="02020603050405020304" pitchFamily="18" charset="0"/>
                <a:cs typeface="Times New Roman" panose="02020603050405020304" pitchFamily="18" charset="0"/>
              </a:rPr>
              <a:t> to </a:t>
            </a:r>
            <a:r>
              <a:rPr lang="en-US" sz="1600" b="1" dirty="0" err="1">
                <a:latin typeface="Times New Roman" panose="02020603050405020304" pitchFamily="18" charset="0"/>
                <a:cs typeface="Times New Roman" panose="02020603050405020304" pitchFamily="18" charset="0"/>
              </a:rPr>
              <a:t>Failure_status</a:t>
            </a:r>
            <a:r>
              <a:rPr lang="en-US" sz="1600" b="1" dirty="0">
                <a:latin typeface="Times New Roman" panose="02020603050405020304" pitchFamily="18" charset="0"/>
                <a:cs typeface="Times New Roman" panose="02020603050405020304" pitchFamily="18" charset="0"/>
              </a:rPr>
              <a:t>: </a:t>
            </a:r>
          </a:p>
          <a:p>
            <a:pPr algn="just"/>
            <a:r>
              <a:rPr lang="en-US" sz="1600" b="1"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Suggesting these features may highly related to the failure of wind turbine.</a:t>
            </a:r>
            <a:endParaRPr lang="en-MY"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033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pic>
        <p:nvPicPr>
          <p:cNvPr id="3" name="Picture 2">
            <a:extLst>
              <a:ext uri="{FF2B5EF4-FFF2-40B4-BE49-F238E27FC236}">
                <a16:creationId xmlns:a16="http://schemas.microsoft.com/office/drawing/2014/main" id="{05F6C4F4-B2F3-4B1D-CF31-0C19E0DF6BFA}"/>
              </a:ext>
            </a:extLst>
          </p:cNvPr>
          <p:cNvPicPr>
            <a:picLocks noChangeAspect="1"/>
          </p:cNvPicPr>
          <p:nvPr/>
        </p:nvPicPr>
        <p:blipFill>
          <a:blip r:embed="rId3"/>
          <a:stretch>
            <a:fillRect/>
          </a:stretch>
        </p:blipFill>
        <p:spPr>
          <a:xfrm>
            <a:off x="161923" y="1425686"/>
            <a:ext cx="6893247" cy="3725766"/>
          </a:xfrm>
          <a:prstGeom prst="rect">
            <a:avLst/>
          </a:prstGeom>
          <a:ln>
            <a:solidFill>
              <a:schemeClr val="tx1"/>
            </a:solidFill>
          </a:ln>
        </p:spPr>
      </p:pic>
      <p:sp>
        <p:nvSpPr>
          <p:cNvPr id="4" name="TextBox 3">
            <a:extLst>
              <a:ext uri="{FF2B5EF4-FFF2-40B4-BE49-F238E27FC236}">
                <a16:creationId xmlns:a16="http://schemas.microsoft.com/office/drawing/2014/main" id="{48703EEE-32C7-2CB0-9D57-7A8A2C3F06D3}"/>
              </a:ext>
            </a:extLst>
          </p:cNvPr>
          <p:cNvSpPr txBox="1"/>
          <p:nvPr/>
        </p:nvSpPr>
        <p:spPr>
          <a:xfrm>
            <a:off x="7257754" y="1425686"/>
            <a:ext cx="4772323" cy="3046988"/>
          </a:xfrm>
          <a:prstGeom prst="rect">
            <a:avLst/>
          </a:prstGeom>
          <a:noFill/>
        </p:spPr>
        <p:txBody>
          <a:bodyPr wrap="square" rtlCol="0">
            <a:spAutoFit/>
          </a:bodyPr>
          <a:lstStyle/>
          <a:p>
            <a:pPr algn="just"/>
            <a:r>
              <a:rPr lang="en-US" sz="1600" b="1" dirty="0">
                <a:solidFill>
                  <a:schemeClr val="tx1"/>
                </a:solidFill>
                <a:latin typeface="Times New Roman" panose="02020603050405020304" pitchFamily="18" charset="0"/>
                <a:cs typeface="Times New Roman" panose="02020603050405020304" pitchFamily="18" charset="0"/>
              </a:rPr>
              <a:t>Plotting boxplots giving 7 features are with outliers:</a:t>
            </a:r>
          </a:p>
          <a:p>
            <a:pPr algn="just"/>
            <a:endParaRPr lang="en-US" sz="1600" b="1" dirty="0">
              <a:solidFill>
                <a:schemeClr val="tx1"/>
              </a:solidFill>
              <a:latin typeface="Times New Roman" panose="02020603050405020304" pitchFamily="18" charset="0"/>
              <a:cs typeface="Times New Roman" panose="02020603050405020304" pitchFamily="18" charset="0"/>
            </a:endParaRPr>
          </a:p>
          <a:p>
            <a:pPr marL="342900" indent="-342900" algn="just">
              <a:buAutoNum type="arabicParenR"/>
            </a:pPr>
            <a:r>
              <a:rPr lang="en-MY" sz="1600" b="0" i="0" u="none" strike="noStrike" dirty="0" err="1">
                <a:solidFill>
                  <a:schemeClr val="tx1"/>
                </a:solidFill>
                <a:effectLst/>
                <a:latin typeface="Times New Roman" panose="02020603050405020304" pitchFamily="18" charset="0"/>
                <a:cs typeface="Times New Roman" panose="02020603050405020304" pitchFamily="18" charset="0"/>
              </a:rPr>
              <a:t>Generator_bearing_temperature</a:t>
            </a:r>
            <a:r>
              <a:rPr lang="en-MY" sz="1600" dirty="0">
                <a:solidFill>
                  <a:schemeClr val="tx1"/>
                </a:solidFill>
                <a:latin typeface="Times New Roman" panose="02020603050405020304" pitchFamily="18" charset="0"/>
                <a:cs typeface="Times New Roman" panose="02020603050405020304" pitchFamily="18" charset="0"/>
              </a:rPr>
              <a:t> </a:t>
            </a:r>
          </a:p>
          <a:p>
            <a:pPr marL="342900" indent="-342900" algn="just">
              <a:buAutoNum type="arabicParenR"/>
            </a:pPr>
            <a:r>
              <a:rPr lang="en-MY" sz="1600" b="0" i="0" u="none" strike="noStrike" dirty="0" err="1">
                <a:solidFill>
                  <a:schemeClr val="tx1"/>
                </a:solidFill>
                <a:effectLst/>
                <a:latin typeface="Times New Roman" panose="02020603050405020304" pitchFamily="18" charset="0"/>
                <a:cs typeface="Times New Roman" panose="02020603050405020304" pitchFamily="18" charset="0"/>
              </a:rPr>
              <a:t>Gear_oil_temperature</a:t>
            </a:r>
            <a:r>
              <a:rPr lang="en-MY" sz="1600" dirty="0">
                <a:solidFill>
                  <a:schemeClr val="tx1"/>
                </a:solidFill>
                <a:latin typeface="Times New Roman" panose="02020603050405020304" pitchFamily="18" charset="0"/>
                <a:cs typeface="Times New Roman" panose="02020603050405020304" pitchFamily="18" charset="0"/>
              </a:rPr>
              <a:t> </a:t>
            </a:r>
          </a:p>
          <a:p>
            <a:pPr marL="342900" indent="-342900" algn="just">
              <a:buAutoNum type="arabicParenR"/>
            </a:pPr>
            <a:r>
              <a:rPr lang="en-MY" sz="1600" b="0" i="0" u="none" strike="noStrike" dirty="0" err="1">
                <a:solidFill>
                  <a:schemeClr val="tx1"/>
                </a:solidFill>
                <a:effectLst/>
                <a:latin typeface="Times New Roman" panose="02020603050405020304" pitchFamily="18" charset="0"/>
                <a:cs typeface="Times New Roman" panose="02020603050405020304" pitchFamily="18" charset="0"/>
              </a:rPr>
              <a:t>Nacelle_temperature</a:t>
            </a:r>
            <a:r>
              <a:rPr lang="en-MY" sz="1600" dirty="0">
                <a:solidFill>
                  <a:schemeClr val="tx1"/>
                </a:solidFill>
                <a:latin typeface="Times New Roman" panose="02020603050405020304" pitchFamily="18" charset="0"/>
                <a:cs typeface="Times New Roman" panose="02020603050405020304" pitchFamily="18" charset="0"/>
              </a:rPr>
              <a:t> </a:t>
            </a:r>
          </a:p>
          <a:p>
            <a:pPr marL="342900" indent="-342900" algn="just">
              <a:buAutoNum type="arabicParenR"/>
            </a:pPr>
            <a:r>
              <a:rPr lang="en-MY" sz="1600" b="0" i="0" u="none" strike="noStrike" dirty="0" err="1">
                <a:solidFill>
                  <a:schemeClr val="tx1"/>
                </a:solidFill>
                <a:effectLst/>
                <a:latin typeface="Times New Roman" panose="02020603050405020304" pitchFamily="18" charset="0"/>
                <a:cs typeface="Times New Roman" panose="02020603050405020304" pitchFamily="18" charset="0"/>
              </a:rPr>
              <a:t>Generator_speed</a:t>
            </a:r>
            <a:r>
              <a:rPr lang="en-MY" sz="1600" dirty="0">
                <a:solidFill>
                  <a:schemeClr val="tx1"/>
                </a:solidFill>
                <a:latin typeface="Times New Roman" panose="02020603050405020304" pitchFamily="18" charset="0"/>
                <a:cs typeface="Times New Roman" panose="02020603050405020304" pitchFamily="18" charset="0"/>
              </a:rPr>
              <a:t> </a:t>
            </a:r>
          </a:p>
          <a:p>
            <a:pPr marL="342900" indent="-342900" algn="just">
              <a:buAutoNum type="arabicParenR"/>
            </a:pPr>
            <a:r>
              <a:rPr lang="en-MY" sz="1600" b="0" i="0" u="none" strike="noStrike" dirty="0" err="1">
                <a:solidFill>
                  <a:schemeClr val="tx1"/>
                </a:solidFill>
                <a:effectLst/>
                <a:latin typeface="Times New Roman" panose="02020603050405020304" pitchFamily="18" charset="0"/>
                <a:cs typeface="Times New Roman" panose="02020603050405020304" pitchFamily="18" charset="0"/>
              </a:rPr>
              <a:t>Wind_direction</a:t>
            </a:r>
            <a:r>
              <a:rPr lang="en-MY" sz="1600" dirty="0">
                <a:solidFill>
                  <a:schemeClr val="tx1"/>
                </a:solidFill>
                <a:latin typeface="Times New Roman" panose="02020603050405020304" pitchFamily="18" charset="0"/>
                <a:cs typeface="Times New Roman" panose="02020603050405020304" pitchFamily="18" charset="0"/>
              </a:rPr>
              <a:t> </a:t>
            </a:r>
          </a:p>
          <a:p>
            <a:pPr marL="342900" indent="-342900" algn="just">
              <a:buAutoNum type="arabicParenR"/>
            </a:pPr>
            <a:r>
              <a:rPr lang="en-MY" sz="1600" b="0" i="0" u="none" strike="noStrike" dirty="0" err="1">
                <a:solidFill>
                  <a:schemeClr val="tx1"/>
                </a:solidFill>
                <a:effectLst/>
                <a:latin typeface="Times New Roman" panose="02020603050405020304" pitchFamily="18" charset="0"/>
                <a:cs typeface="Times New Roman" panose="02020603050405020304" pitchFamily="18" charset="0"/>
              </a:rPr>
              <a:t>Gear_box_inlet_temperature</a:t>
            </a:r>
            <a:r>
              <a:rPr lang="en-MY" sz="1600" dirty="0">
                <a:solidFill>
                  <a:schemeClr val="tx1"/>
                </a:solidFill>
                <a:latin typeface="Times New Roman" panose="02020603050405020304" pitchFamily="18" charset="0"/>
                <a:cs typeface="Times New Roman" panose="02020603050405020304" pitchFamily="18" charset="0"/>
              </a:rPr>
              <a:t> </a:t>
            </a:r>
          </a:p>
          <a:p>
            <a:pPr marL="342900" indent="-342900" algn="just">
              <a:buAutoNum type="arabicParenR"/>
            </a:pPr>
            <a:r>
              <a:rPr lang="en-MY" sz="1600" b="0" i="0" u="none" strike="noStrike" dirty="0" err="1">
                <a:solidFill>
                  <a:schemeClr val="tx1"/>
                </a:solidFill>
                <a:effectLst/>
                <a:latin typeface="Times New Roman" panose="02020603050405020304" pitchFamily="18" charset="0"/>
                <a:cs typeface="Times New Roman" panose="02020603050405020304" pitchFamily="18" charset="0"/>
              </a:rPr>
              <a:t>Bearing_temperature</a:t>
            </a:r>
            <a:r>
              <a:rPr lang="en-MY" sz="1600" dirty="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Suggesting the present of extreme values in these features.</a:t>
            </a:r>
            <a:endParaRPr lang="en-MY"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312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 name="TextBox 1">
            <a:extLst>
              <a:ext uri="{FF2B5EF4-FFF2-40B4-BE49-F238E27FC236}">
                <a16:creationId xmlns:a16="http://schemas.microsoft.com/office/drawing/2014/main" id="{7DBFE72D-1095-2A9B-5C96-B2A05195297A}"/>
              </a:ext>
            </a:extLst>
          </p:cNvPr>
          <p:cNvSpPr txBox="1"/>
          <p:nvPr/>
        </p:nvSpPr>
        <p:spPr>
          <a:xfrm>
            <a:off x="3541102" y="4803164"/>
            <a:ext cx="8488975" cy="1200329"/>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Plots of extremely positive skewed </a:t>
            </a:r>
            <a:r>
              <a:rPr lang="en-US" sz="1800" b="1" dirty="0" err="1">
                <a:latin typeface="Times New Roman" panose="02020603050405020304" pitchFamily="18" charset="0"/>
                <a:cs typeface="Times New Roman" panose="02020603050405020304" pitchFamily="18" charset="0"/>
              </a:rPr>
              <a:t>Yaw_angle</a:t>
            </a:r>
            <a:r>
              <a:rPr lang="en-US" sz="1800" b="1" dirty="0">
                <a:latin typeface="Times New Roman" panose="02020603050405020304" pitchFamily="18" charset="0"/>
                <a:cs typeface="Times New Roman" panose="02020603050405020304" pitchFamily="18" charset="0"/>
              </a:rPr>
              <a:t> &amp; </a:t>
            </a:r>
            <a:r>
              <a:rPr lang="en-US" sz="1800" b="1" dirty="0" err="1">
                <a:latin typeface="Times New Roman" panose="02020603050405020304" pitchFamily="18" charset="0"/>
                <a:cs typeface="Times New Roman" panose="02020603050405020304" pitchFamily="18" charset="0"/>
              </a:rPr>
              <a:t>Wind_direction</a:t>
            </a:r>
            <a:r>
              <a:rPr lang="en-US" sz="1800" b="1" dirty="0">
                <a:latin typeface="Times New Roman" panose="02020603050405020304" pitchFamily="18" charset="0"/>
                <a:cs typeface="Times New Roman" panose="02020603050405020304" pitchFamily="18" charset="0"/>
              </a:rPr>
              <a:t> features:</a:t>
            </a:r>
          </a:p>
          <a:p>
            <a:pPr algn="just"/>
            <a:r>
              <a:rPr lang="en-US" sz="1800" b="1"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Both showing majority data points are concentrated at the lower scale end, with very few recorded data are larger value.</a:t>
            </a:r>
          </a:p>
        </p:txBody>
      </p:sp>
      <p:pic>
        <p:nvPicPr>
          <p:cNvPr id="6" name="Picture 5">
            <a:extLst>
              <a:ext uri="{FF2B5EF4-FFF2-40B4-BE49-F238E27FC236}">
                <a16:creationId xmlns:a16="http://schemas.microsoft.com/office/drawing/2014/main" id="{55C0E86D-0A79-9F47-0511-92CFDF1FC098}"/>
              </a:ext>
            </a:extLst>
          </p:cNvPr>
          <p:cNvPicPr>
            <a:picLocks noChangeAspect="1"/>
          </p:cNvPicPr>
          <p:nvPr/>
        </p:nvPicPr>
        <p:blipFill>
          <a:blip r:embed="rId3"/>
          <a:stretch>
            <a:fillRect/>
          </a:stretch>
        </p:blipFill>
        <p:spPr>
          <a:xfrm>
            <a:off x="3320" y="819379"/>
            <a:ext cx="3320735" cy="5306117"/>
          </a:xfrm>
          <a:prstGeom prst="rect">
            <a:avLst/>
          </a:prstGeom>
        </p:spPr>
      </p:pic>
      <p:pic>
        <p:nvPicPr>
          <p:cNvPr id="8" name="Picture 7">
            <a:extLst>
              <a:ext uri="{FF2B5EF4-FFF2-40B4-BE49-F238E27FC236}">
                <a16:creationId xmlns:a16="http://schemas.microsoft.com/office/drawing/2014/main" id="{60DB488E-AFB9-9DCA-2003-23575B1EBCAD}"/>
              </a:ext>
            </a:extLst>
          </p:cNvPr>
          <p:cNvPicPr>
            <a:picLocks noChangeAspect="1"/>
          </p:cNvPicPr>
          <p:nvPr/>
        </p:nvPicPr>
        <p:blipFill>
          <a:blip r:embed="rId4"/>
          <a:stretch>
            <a:fillRect/>
          </a:stretch>
        </p:blipFill>
        <p:spPr>
          <a:xfrm>
            <a:off x="3324056" y="813310"/>
            <a:ext cx="2841887" cy="2006410"/>
          </a:xfrm>
          <a:prstGeom prst="rect">
            <a:avLst/>
          </a:prstGeom>
        </p:spPr>
      </p:pic>
      <p:pic>
        <p:nvPicPr>
          <p:cNvPr id="12" name="Picture 11">
            <a:extLst>
              <a:ext uri="{FF2B5EF4-FFF2-40B4-BE49-F238E27FC236}">
                <a16:creationId xmlns:a16="http://schemas.microsoft.com/office/drawing/2014/main" id="{692D64E5-5300-7EE1-E260-4E790FED0019}"/>
              </a:ext>
            </a:extLst>
          </p:cNvPr>
          <p:cNvPicPr>
            <a:picLocks noChangeAspect="1"/>
          </p:cNvPicPr>
          <p:nvPr/>
        </p:nvPicPr>
        <p:blipFill>
          <a:blip r:embed="rId5"/>
          <a:stretch>
            <a:fillRect/>
          </a:stretch>
        </p:blipFill>
        <p:spPr>
          <a:xfrm>
            <a:off x="6165943" y="840067"/>
            <a:ext cx="3031290" cy="1988884"/>
          </a:xfrm>
          <a:prstGeom prst="rect">
            <a:avLst/>
          </a:prstGeom>
        </p:spPr>
      </p:pic>
      <p:pic>
        <p:nvPicPr>
          <p:cNvPr id="14" name="Picture 13">
            <a:extLst>
              <a:ext uri="{FF2B5EF4-FFF2-40B4-BE49-F238E27FC236}">
                <a16:creationId xmlns:a16="http://schemas.microsoft.com/office/drawing/2014/main" id="{357DC104-7E9A-F671-EBE1-300F87876FCE}"/>
              </a:ext>
            </a:extLst>
          </p:cNvPr>
          <p:cNvPicPr>
            <a:picLocks noChangeAspect="1"/>
          </p:cNvPicPr>
          <p:nvPr/>
        </p:nvPicPr>
        <p:blipFill>
          <a:blip r:embed="rId6"/>
          <a:stretch>
            <a:fillRect/>
          </a:stretch>
        </p:blipFill>
        <p:spPr>
          <a:xfrm>
            <a:off x="3500295" y="2704804"/>
            <a:ext cx="2489408" cy="1729368"/>
          </a:xfrm>
          <a:prstGeom prst="rect">
            <a:avLst/>
          </a:prstGeom>
        </p:spPr>
      </p:pic>
      <p:pic>
        <p:nvPicPr>
          <p:cNvPr id="16" name="Picture 15">
            <a:extLst>
              <a:ext uri="{FF2B5EF4-FFF2-40B4-BE49-F238E27FC236}">
                <a16:creationId xmlns:a16="http://schemas.microsoft.com/office/drawing/2014/main" id="{948F546A-A2B8-D2B7-19E8-623EB9D77306}"/>
              </a:ext>
            </a:extLst>
          </p:cNvPr>
          <p:cNvPicPr>
            <a:picLocks noChangeAspect="1"/>
          </p:cNvPicPr>
          <p:nvPr/>
        </p:nvPicPr>
        <p:blipFill>
          <a:blip r:embed="rId7"/>
          <a:stretch>
            <a:fillRect/>
          </a:stretch>
        </p:blipFill>
        <p:spPr>
          <a:xfrm>
            <a:off x="6209908" y="2866982"/>
            <a:ext cx="2726314" cy="1796228"/>
          </a:xfrm>
          <a:prstGeom prst="rect">
            <a:avLst/>
          </a:prstGeom>
        </p:spPr>
      </p:pic>
      <p:pic>
        <p:nvPicPr>
          <p:cNvPr id="18" name="Picture 17">
            <a:extLst>
              <a:ext uri="{FF2B5EF4-FFF2-40B4-BE49-F238E27FC236}">
                <a16:creationId xmlns:a16="http://schemas.microsoft.com/office/drawing/2014/main" id="{E17606CA-3D78-FE94-AD12-2BF416B7CC8E}"/>
              </a:ext>
            </a:extLst>
          </p:cNvPr>
          <p:cNvPicPr>
            <a:picLocks noChangeAspect="1"/>
          </p:cNvPicPr>
          <p:nvPr/>
        </p:nvPicPr>
        <p:blipFill>
          <a:blip r:embed="rId8"/>
          <a:stretch>
            <a:fillRect/>
          </a:stretch>
        </p:blipFill>
        <p:spPr>
          <a:xfrm>
            <a:off x="9197233" y="766233"/>
            <a:ext cx="2905438" cy="2136551"/>
          </a:xfrm>
          <a:prstGeom prst="rect">
            <a:avLst/>
          </a:prstGeom>
        </p:spPr>
      </p:pic>
      <p:pic>
        <p:nvPicPr>
          <p:cNvPr id="20" name="Picture 19">
            <a:extLst>
              <a:ext uri="{FF2B5EF4-FFF2-40B4-BE49-F238E27FC236}">
                <a16:creationId xmlns:a16="http://schemas.microsoft.com/office/drawing/2014/main" id="{440AD2E6-BD20-BB1C-907E-DDC5751757FF}"/>
              </a:ext>
            </a:extLst>
          </p:cNvPr>
          <p:cNvPicPr>
            <a:picLocks noChangeAspect="1"/>
          </p:cNvPicPr>
          <p:nvPr/>
        </p:nvPicPr>
        <p:blipFill>
          <a:blip r:embed="rId9"/>
          <a:stretch>
            <a:fillRect/>
          </a:stretch>
        </p:blipFill>
        <p:spPr>
          <a:xfrm>
            <a:off x="9197233" y="2888940"/>
            <a:ext cx="2496914" cy="1748218"/>
          </a:xfrm>
          <a:prstGeom prst="rect">
            <a:avLst/>
          </a:prstGeom>
        </p:spPr>
      </p:pic>
    </p:spTree>
    <p:extLst>
      <p:ext uri="{BB962C8B-B14F-4D97-AF65-F5344CB8AC3E}">
        <p14:creationId xmlns:p14="http://schemas.microsoft.com/office/powerpoint/2010/main" val="1241266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57" name="Google Shape;257;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 name="TextBox 1">
            <a:extLst>
              <a:ext uri="{FF2B5EF4-FFF2-40B4-BE49-F238E27FC236}">
                <a16:creationId xmlns:a16="http://schemas.microsoft.com/office/drawing/2014/main" id="{C0C2A03C-2498-E7ED-6273-CB9ABCFCF84D}"/>
              </a:ext>
            </a:extLst>
          </p:cNvPr>
          <p:cNvSpPr txBox="1"/>
          <p:nvPr/>
        </p:nvSpPr>
        <p:spPr>
          <a:xfrm>
            <a:off x="1248697" y="2457412"/>
            <a:ext cx="9488129" cy="1538883"/>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EDA Conclusion: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As there are outliers &amp; data distribution skewness in the dataset, a subsequential data cleaning is required.</a:t>
            </a:r>
          </a:p>
          <a:p>
            <a:endParaRPr lang="en-US" dirty="0"/>
          </a:p>
        </p:txBody>
      </p:sp>
    </p:spTree>
    <p:extLst>
      <p:ext uri="{BB962C8B-B14F-4D97-AF65-F5344CB8AC3E}">
        <p14:creationId xmlns:p14="http://schemas.microsoft.com/office/powerpoint/2010/main" val="416051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Missing Values Observation </a:t>
            </a:r>
            <a:endParaRPr dirty="0"/>
          </a:p>
        </p:txBody>
      </p:sp>
      <p:sp>
        <p:nvSpPr>
          <p:cNvPr id="271" name="Google Shape;271;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72" name="Google Shape;272;p28"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C41D4F67-3015-F76E-26E2-8FFA49B86C34}"/>
              </a:ext>
            </a:extLst>
          </p:cNvPr>
          <p:cNvPicPr>
            <a:picLocks noChangeAspect="1"/>
          </p:cNvPicPr>
          <p:nvPr/>
        </p:nvPicPr>
        <p:blipFill>
          <a:blip r:embed="rId3"/>
          <a:stretch>
            <a:fillRect/>
          </a:stretch>
        </p:blipFill>
        <p:spPr>
          <a:xfrm>
            <a:off x="550714" y="1628220"/>
            <a:ext cx="4119516" cy="3626751"/>
          </a:xfrm>
          <a:prstGeom prst="rect">
            <a:avLst/>
          </a:prstGeom>
          <a:ln>
            <a:solidFill>
              <a:schemeClr val="tx1"/>
            </a:solidFill>
          </a:ln>
        </p:spPr>
      </p:pic>
      <p:sp>
        <p:nvSpPr>
          <p:cNvPr id="4" name="TextBox 3">
            <a:extLst>
              <a:ext uri="{FF2B5EF4-FFF2-40B4-BE49-F238E27FC236}">
                <a16:creationId xmlns:a16="http://schemas.microsoft.com/office/drawing/2014/main" id="{2130DB3F-20A8-5344-C1F6-53E4B17A0A7C}"/>
              </a:ext>
            </a:extLst>
          </p:cNvPr>
          <p:cNvSpPr txBox="1"/>
          <p:nvPr/>
        </p:nvSpPr>
        <p:spPr>
          <a:xfrm>
            <a:off x="5309420" y="2761136"/>
            <a:ext cx="6646607" cy="123110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Missing Values Conclusion: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No noticeable missing value was found in this dataset.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56" name="Google Shape;156;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2" name="TextBox 1">
            <a:extLst>
              <a:ext uri="{FF2B5EF4-FFF2-40B4-BE49-F238E27FC236}">
                <a16:creationId xmlns:a16="http://schemas.microsoft.com/office/drawing/2014/main" id="{57E44093-5EB0-CB4D-EEF7-7B009448296D}"/>
              </a:ext>
            </a:extLst>
          </p:cNvPr>
          <p:cNvSpPr txBox="1"/>
          <p:nvPr/>
        </p:nvSpPr>
        <p:spPr>
          <a:xfrm>
            <a:off x="2181532" y="1605677"/>
            <a:ext cx="7828935" cy="3293209"/>
          </a:xfrm>
          <a:prstGeom prst="rect">
            <a:avLst/>
          </a:prstGeom>
          <a:noFill/>
        </p:spPr>
        <p:txBody>
          <a:bodyPr wrap="square" rtlCol="0">
            <a:spAutoFit/>
          </a:bodyPr>
          <a:lstStyle/>
          <a:p>
            <a:pPr algn="just"/>
            <a:endParaRPr lang="en-US" dirty="0"/>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Topic research</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Business &amp; data understanding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preprocessing: Exploratory data analysis (EDA), data cleaning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visualization, analysis with Power BI desktop</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Publish reports to Power BI server, create dashboard and saved as PDF</a:t>
            </a:r>
          </a:p>
          <a:p>
            <a:pPr marL="342900" indent="-342900">
              <a:buAutoNum type="arabicParen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p:nvPr>
        </p:nvSpPr>
        <p:spPr>
          <a:xfrm>
            <a:off x="228600" y="177813"/>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Cleaning </a:t>
            </a:r>
            <a:endParaRPr dirty="0"/>
          </a:p>
        </p:txBody>
      </p:sp>
      <p:pic>
        <p:nvPicPr>
          <p:cNvPr id="3" name="Picture 2">
            <a:extLst>
              <a:ext uri="{FF2B5EF4-FFF2-40B4-BE49-F238E27FC236}">
                <a16:creationId xmlns:a16="http://schemas.microsoft.com/office/drawing/2014/main" id="{CAB9D234-D3FE-CAC0-777E-C37A83D0E490}"/>
              </a:ext>
            </a:extLst>
          </p:cNvPr>
          <p:cNvPicPr>
            <a:picLocks noChangeAspect="1"/>
          </p:cNvPicPr>
          <p:nvPr/>
        </p:nvPicPr>
        <p:blipFill>
          <a:blip r:embed="rId3"/>
          <a:stretch>
            <a:fillRect/>
          </a:stretch>
        </p:blipFill>
        <p:spPr>
          <a:xfrm>
            <a:off x="317218" y="888532"/>
            <a:ext cx="5896113" cy="5295958"/>
          </a:xfrm>
          <a:prstGeom prst="rect">
            <a:avLst/>
          </a:prstGeom>
        </p:spPr>
      </p:pic>
      <p:sp>
        <p:nvSpPr>
          <p:cNvPr id="4" name="TextBox 3">
            <a:extLst>
              <a:ext uri="{FF2B5EF4-FFF2-40B4-BE49-F238E27FC236}">
                <a16:creationId xmlns:a16="http://schemas.microsoft.com/office/drawing/2014/main" id="{EFE15CC0-DB1F-5328-C404-30265EC38B56}"/>
              </a:ext>
            </a:extLst>
          </p:cNvPr>
          <p:cNvSpPr txBox="1"/>
          <p:nvPr/>
        </p:nvSpPr>
        <p:spPr>
          <a:xfrm>
            <a:off x="6439473" y="790210"/>
            <a:ext cx="5526386" cy="6832640"/>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Data Cleaning Steps: </a:t>
            </a:r>
          </a:p>
          <a:p>
            <a:pPr algn="just"/>
            <a:endParaRPr lang="en-US" sz="16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600" dirty="0">
                <a:latin typeface="Times New Roman" panose="02020603050405020304" pitchFamily="18" charset="0"/>
                <a:cs typeface="Times New Roman" panose="02020603050405020304" pitchFamily="18" charset="0"/>
              </a:rPr>
              <a:t>Missing value &amp; duplicated row/column check: no missing value and duplicate found.</a:t>
            </a:r>
          </a:p>
          <a:p>
            <a:pPr marL="457200" indent="-4572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600" dirty="0">
                <a:latin typeface="Times New Roman" panose="02020603050405020304" pitchFamily="18" charset="0"/>
                <a:cs typeface="Times New Roman" panose="02020603050405020304" pitchFamily="18" charset="0"/>
              </a:rPr>
              <a:t>Zero variance check for numeric &amp; non-numeric features: no zero variance found.</a:t>
            </a:r>
          </a:p>
          <a:p>
            <a:pPr marL="457200" indent="-4572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600" dirty="0" err="1">
                <a:latin typeface="Times New Roman" panose="02020603050405020304" pitchFamily="18" charset="0"/>
                <a:cs typeface="Times New Roman" panose="02020603050405020304" pitchFamily="18" charset="0"/>
              </a:rPr>
              <a:t>Winsorization</a:t>
            </a:r>
            <a:r>
              <a:rPr lang="en-US" sz="1600" dirty="0">
                <a:latin typeface="Times New Roman" panose="02020603050405020304" pitchFamily="18" charset="0"/>
                <a:cs typeface="Times New Roman" panose="02020603050405020304" pitchFamily="18" charset="0"/>
              </a:rPr>
              <a:t> – IQR method to handle the 7 features identified with outliers.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Data transformation was omitted even though </a:t>
            </a:r>
            <a:r>
              <a:rPr lang="en-US" sz="1600" b="1" dirty="0" err="1">
                <a:latin typeface="Times New Roman" panose="02020603050405020304" pitchFamily="18" charset="0"/>
                <a:cs typeface="Times New Roman" panose="02020603050405020304" pitchFamily="18" charset="0"/>
              </a:rPr>
              <a:t>Yaw_angle</a:t>
            </a:r>
            <a:r>
              <a:rPr lang="en-US" sz="1600" b="1" dirty="0">
                <a:latin typeface="Times New Roman" panose="02020603050405020304" pitchFamily="18" charset="0"/>
                <a:cs typeface="Times New Roman" panose="02020603050405020304" pitchFamily="18" charset="0"/>
              </a:rPr>
              <a:t> &amp; </a:t>
            </a:r>
            <a:r>
              <a:rPr lang="en-US" sz="1600" b="1" dirty="0" err="1">
                <a:latin typeface="Times New Roman" panose="02020603050405020304" pitchFamily="18" charset="0"/>
                <a:cs typeface="Times New Roman" panose="02020603050405020304" pitchFamily="18" charset="0"/>
              </a:rPr>
              <a:t>Wind_direction</a:t>
            </a:r>
            <a:r>
              <a:rPr lang="en-US" sz="1600" b="1" dirty="0">
                <a:latin typeface="Times New Roman" panose="02020603050405020304" pitchFamily="18" charset="0"/>
                <a:cs typeface="Times New Roman" panose="02020603050405020304" pitchFamily="18" charset="0"/>
              </a:rPr>
              <a:t> are skewed:</a:t>
            </a:r>
          </a:p>
          <a:p>
            <a:pPr algn="just"/>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As is to predict wind turbine failure, that is, to understand under what conditions can wind turbine fail, hence range of all features in the original dataset has to be preserved, for a later data visualization.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Observation: </a:t>
            </a:r>
            <a:r>
              <a:rPr lang="en-US" sz="1600" dirty="0">
                <a:latin typeface="Times New Roman" panose="02020603050405020304" pitchFamily="18" charset="0"/>
                <a:cs typeface="Times New Roman" panose="02020603050405020304" pitchFamily="18" charset="0"/>
              </a:rPr>
              <a:t>data transformation does impact the data range, that is, scaling it to much smaller range than its original. </a:t>
            </a:r>
          </a:p>
          <a:p>
            <a:pPr algn="just"/>
            <a:endParaRPr lang="en-US" sz="16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1AA069F0-01F2-960C-1EED-87797EB7563A}"/>
              </a:ext>
            </a:extLst>
          </p:cNvPr>
          <p:cNvSpPr txBox="1"/>
          <p:nvPr/>
        </p:nvSpPr>
        <p:spPr>
          <a:xfrm>
            <a:off x="649242" y="1659662"/>
            <a:ext cx="10893515" cy="5047536"/>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Visualization Overview: </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err="1">
                <a:latin typeface="Times New Roman" panose="02020603050405020304" pitchFamily="18" charset="0"/>
                <a:cs typeface="Times New Roman" panose="02020603050405020304" pitchFamily="18" charset="0"/>
              </a:rPr>
              <a:t>Failure_status</a:t>
            </a:r>
            <a:r>
              <a:rPr lang="en-US" sz="2000" dirty="0">
                <a:latin typeface="Times New Roman" panose="02020603050405020304" pitchFamily="18" charset="0"/>
                <a:cs typeface="Times New Roman" panose="02020603050405020304" pitchFamily="18" charset="0"/>
              </a:rPr>
              <a:t> are analyzed across all features: temperatures, speeds, wind directions &amp; yaw angles.</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Power generation are evaluated.</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err="1">
                <a:latin typeface="Times New Roman" panose="02020603050405020304" pitchFamily="18" charset="0"/>
                <a:cs typeface="Times New Roman" panose="02020603050405020304" pitchFamily="18" charset="0"/>
              </a:rPr>
              <a:t>Wind_direction</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Yaw_angle</a:t>
            </a:r>
            <a:r>
              <a:rPr lang="en-US" sz="2000" dirty="0">
                <a:latin typeface="Times New Roman" panose="02020603050405020304" pitchFamily="18" charset="0"/>
                <a:cs typeface="Times New Roman" panose="02020603050405020304" pitchFamily="18" charset="0"/>
              </a:rPr>
              <a:t> are further discretized into categories as follow for study: 	</a:t>
            </a:r>
          </a:p>
          <a:p>
            <a:pPr algn="just"/>
            <a:r>
              <a:rPr lang="en-US" sz="2000" b="1" dirty="0">
                <a:latin typeface="Times New Roman" panose="02020603050405020304" pitchFamily="18" charset="0"/>
                <a:cs typeface="Times New Roman" panose="02020603050405020304" pitchFamily="18" charset="0"/>
              </a:rPr>
              <a:t>	(a) </a:t>
            </a:r>
            <a:r>
              <a:rPr lang="en-US" sz="2000" b="1" dirty="0" err="1">
                <a:latin typeface="Times New Roman" panose="02020603050405020304" pitchFamily="18" charset="0"/>
                <a:cs typeface="Times New Roman" panose="02020603050405020304" pitchFamily="18" charset="0"/>
              </a:rPr>
              <a:t>Wind_direction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&lt; 90: North, &lt; 180: East, &lt; 270: South, &lt; 360: West </a:t>
            </a:r>
          </a:p>
          <a:p>
            <a:pPr algn="just"/>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 </a:t>
            </a:r>
            <a:r>
              <a:rPr lang="en-US" sz="2000" b="1" dirty="0" err="1">
                <a:latin typeface="Times New Roman" panose="02020603050405020304" pitchFamily="18" charset="0"/>
                <a:cs typeface="Times New Roman" panose="02020603050405020304" pitchFamily="18" charset="0"/>
              </a:rPr>
              <a:t>Yaw_angle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0-60, 61-120, 121-180</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457200" indent="-4572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370942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F9693A91-7FB3-65BE-77D6-DD043BFABC34}"/>
              </a:ext>
            </a:extLst>
          </p:cNvPr>
          <p:cNvPicPr>
            <a:picLocks noChangeAspect="1"/>
          </p:cNvPicPr>
          <p:nvPr/>
        </p:nvPicPr>
        <p:blipFill>
          <a:blip r:embed="rId3"/>
          <a:stretch>
            <a:fillRect/>
          </a:stretch>
        </p:blipFill>
        <p:spPr>
          <a:xfrm>
            <a:off x="976275" y="779636"/>
            <a:ext cx="10082134" cy="56850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EF5B4CF9-E6AA-F2A0-A685-F6EFC7FAE150}"/>
              </a:ext>
            </a:extLst>
          </p:cNvPr>
          <p:cNvPicPr>
            <a:picLocks noChangeAspect="1"/>
          </p:cNvPicPr>
          <p:nvPr/>
        </p:nvPicPr>
        <p:blipFill>
          <a:blip r:embed="rId3"/>
          <a:stretch>
            <a:fillRect/>
          </a:stretch>
        </p:blipFill>
        <p:spPr>
          <a:xfrm>
            <a:off x="871030" y="1130328"/>
            <a:ext cx="10005927" cy="5646909"/>
          </a:xfrm>
          <a:prstGeom prst="rect">
            <a:avLst/>
          </a:prstGeom>
        </p:spPr>
      </p:pic>
      <p:sp>
        <p:nvSpPr>
          <p:cNvPr id="5" name="TextBox 4">
            <a:extLst>
              <a:ext uri="{FF2B5EF4-FFF2-40B4-BE49-F238E27FC236}">
                <a16:creationId xmlns:a16="http://schemas.microsoft.com/office/drawing/2014/main" id="{4C90805B-C4FC-8D39-6344-0A04793CFBF6}"/>
              </a:ext>
            </a:extLst>
          </p:cNvPr>
          <p:cNvSpPr txBox="1"/>
          <p:nvPr/>
        </p:nvSpPr>
        <p:spPr>
          <a:xfrm>
            <a:off x="-29427" y="629411"/>
            <a:ext cx="12191999" cy="584775"/>
          </a:xfrm>
          <a:prstGeom prst="rect">
            <a:avLst/>
          </a:prstGeom>
          <a:noFill/>
        </p:spPr>
        <p:txBody>
          <a:bodyPr wrap="square" rtlCol="0">
            <a:spAutoFit/>
          </a:bodyPr>
          <a:lstStyle/>
          <a:p>
            <a:r>
              <a:rPr lang="en-US" sz="1600" b="1" dirty="0">
                <a:highlight>
                  <a:srgbClr val="FFFF00"/>
                </a:highlight>
                <a:latin typeface="Times New Roman" panose="02020603050405020304" pitchFamily="18" charset="0"/>
                <a:cs typeface="Times New Roman" panose="02020603050405020304" pitchFamily="18" charset="0"/>
              </a:rPr>
              <a:t>Interpretation: </a:t>
            </a:r>
            <a:r>
              <a:rPr lang="en-US" sz="1600" dirty="0">
                <a:highlight>
                  <a:srgbClr val="FFFF00"/>
                </a:highlight>
                <a:latin typeface="Times New Roman" panose="02020603050405020304" pitchFamily="18" charset="0"/>
                <a:cs typeface="Times New Roman" panose="02020603050405020304" pitchFamily="18" charset="0"/>
              </a:rPr>
              <a:t>when a single parameter &amp; its failure status is selected, failure/non-failure conditions of other parameters will show		      	         accordingly.</a:t>
            </a:r>
          </a:p>
        </p:txBody>
      </p:sp>
    </p:spTree>
    <p:extLst>
      <p:ext uri="{BB962C8B-B14F-4D97-AF65-F5344CB8AC3E}">
        <p14:creationId xmlns:p14="http://schemas.microsoft.com/office/powerpoint/2010/main" val="356276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199E00CF-6A0C-B703-9C4F-50FE520B76A6}"/>
              </a:ext>
            </a:extLst>
          </p:cNvPr>
          <p:cNvPicPr>
            <a:picLocks noChangeAspect="1"/>
          </p:cNvPicPr>
          <p:nvPr/>
        </p:nvPicPr>
        <p:blipFill>
          <a:blip r:embed="rId3"/>
          <a:stretch>
            <a:fillRect/>
          </a:stretch>
        </p:blipFill>
        <p:spPr>
          <a:xfrm>
            <a:off x="878651" y="844716"/>
            <a:ext cx="9998306" cy="5601185"/>
          </a:xfrm>
          <a:prstGeom prst="rect">
            <a:avLst/>
          </a:prstGeom>
        </p:spPr>
      </p:pic>
    </p:spTree>
    <p:extLst>
      <p:ext uri="{BB962C8B-B14F-4D97-AF65-F5344CB8AC3E}">
        <p14:creationId xmlns:p14="http://schemas.microsoft.com/office/powerpoint/2010/main" val="3707773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1AA069F0-01F2-960C-1EED-87797EB7563A}"/>
              </a:ext>
            </a:extLst>
          </p:cNvPr>
          <p:cNvSpPr txBox="1"/>
          <p:nvPr/>
        </p:nvSpPr>
        <p:spPr>
          <a:xfrm>
            <a:off x="6154994" y="2072616"/>
            <a:ext cx="5318939" cy="5878532"/>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Visualization Insights: </a:t>
            </a: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Average power generated by wind turbine failure &amp; non-failure groups are approximately the same.</a:t>
            </a: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Total power generated by non-failure group are much higher, over 75%.</a:t>
            </a: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Wind direction alone doesn’t highly correlated to failure.</a:t>
            </a: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The optimum yaw angle to prevent failure is 0 -60.</a:t>
            </a: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p>
          <a:p>
            <a:pPr marL="457200" indent="-457200" algn="just">
              <a:buFont typeface="+mj-lt"/>
              <a:buAutoNum type="arabicParen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endParaRPr lang="en-US" dirty="0"/>
          </a:p>
        </p:txBody>
      </p:sp>
      <p:pic>
        <p:nvPicPr>
          <p:cNvPr id="10" name="Picture 9">
            <a:extLst>
              <a:ext uri="{FF2B5EF4-FFF2-40B4-BE49-F238E27FC236}">
                <a16:creationId xmlns:a16="http://schemas.microsoft.com/office/drawing/2014/main" id="{6926C095-F951-06BD-341E-44A6608FA60B}"/>
              </a:ext>
            </a:extLst>
          </p:cNvPr>
          <p:cNvPicPr>
            <a:picLocks noChangeAspect="1"/>
          </p:cNvPicPr>
          <p:nvPr/>
        </p:nvPicPr>
        <p:blipFill>
          <a:blip r:embed="rId3"/>
          <a:stretch>
            <a:fillRect/>
          </a:stretch>
        </p:blipFill>
        <p:spPr>
          <a:xfrm>
            <a:off x="93687" y="794423"/>
            <a:ext cx="2034716" cy="1364098"/>
          </a:xfrm>
          <a:prstGeom prst="rect">
            <a:avLst/>
          </a:prstGeom>
        </p:spPr>
      </p:pic>
      <p:pic>
        <p:nvPicPr>
          <p:cNvPr id="14" name="Picture 13">
            <a:extLst>
              <a:ext uri="{FF2B5EF4-FFF2-40B4-BE49-F238E27FC236}">
                <a16:creationId xmlns:a16="http://schemas.microsoft.com/office/drawing/2014/main" id="{8B40B78A-117C-B4E5-9292-F413B1893D45}"/>
              </a:ext>
            </a:extLst>
          </p:cNvPr>
          <p:cNvPicPr>
            <a:picLocks noChangeAspect="1"/>
          </p:cNvPicPr>
          <p:nvPr/>
        </p:nvPicPr>
        <p:blipFill>
          <a:blip r:embed="rId4"/>
          <a:stretch>
            <a:fillRect/>
          </a:stretch>
        </p:blipFill>
        <p:spPr>
          <a:xfrm>
            <a:off x="75559" y="3527188"/>
            <a:ext cx="5410841" cy="1791550"/>
          </a:xfrm>
          <a:prstGeom prst="rect">
            <a:avLst/>
          </a:prstGeom>
        </p:spPr>
      </p:pic>
      <p:pic>
        <p:nvPicPr>
          <p:cNvPr id="16" name="Picture 15">
            <a:extLst>
              <a:ext uri="{FF2B5EF4-FFF2-40B4-BE49-F238E27FC236}">
                <a16:creationId xmlns:a16="http://schemas.microsoft.com/office/drawing/2014/main" id="{593D1FAB-6D51-3F5F-CB95-993B8846BC84}"/>
              </a:ext>
            </a:extLst>
          </p:cNvPr>
          <p:cNvPicPr>
            <a:picLocks noChangeAspect="1"/>
          </p:cNvPicPr>
          <p:nvPr/>
        </p:nvPicPr>
        <p:blipFill>
          <a:blip r:embed="rId5"/>
          <a:stretch>
            <a:fillRect/>
          </a:stretch>
        </p:blipFill>
        <p:spPr>
          <a:xfrm>
            <a:off x="93687" y="2158521"/>
            <a:ext cx="5494496" cy="1348857"/>
          </a:xfrm>
          <a:prstGeom prst="rect">
            <a:avLst/>
          </a:prstGeom>
        </p:spPr>
      </p:pic>
    </p:spTree>
    <p:extLst>
      <p:ext uri="{BB962C8B-B14F-4D97-AF65-F5344CB8AC3E}">
        <p14:creationId xmlns:p14="http://schemas.microsoft.com/office/powerpoint/2010/main" val="2369302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Data Visualization</a:t>
            </a:r>
            <a:endParaRPr sz="32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448F90E-0B49-FAEB-9324-37310678F139}"/>
              </a:ext>
            </a:extLst>
          </p:cNvPr>
          <p:cNvPicPr>
            <a:picLocks noChangeAspect="1"/>
          </p:cNvPicPr>
          <p:nvPr/>
        </p:nvPicPr>
        <p:blipFill>
          <a:blip r:embed="rId3"/>
          <a:stretch>
            <a:fillRect/>
          </a:stretch>
        </p:blipFill>
        <p:spPr>
          <a:xfrm>
            <a:off x="90991" y="839466"/>
            <a:ext cx="3368332" cy="1973751"/>
          </a:xfrm>
          <a:prstGeom prst="rect">
            <a:avLst/>
          </a:prstGeom>
        </p:spPr>
      </p:pic>
      <p:sp>
        <p:nvSpPr>
          <p:cNvPr id="4" name="TextBox 3">
            <a:extLst>
              <a:ext uri="{FF2B5EF4-FFF2-40B4-BE49-F238E27FC236}">
                <a16:creationId xmlns:a16="http://schemas.microsoft.com/office/drawing/2014/main" id="{D4123378-1A36-842E-44F5-D0916ACBE672}"/>
              </a:ext>
            </a:extLst>
          </p:cNvPr>
          <p:cNvSpPr txBox="1"/>
          <p:nvPr/>
        </p:nvSpPr>
        <p:spPr>
          <a:xfrm>
            <a:off x="5837278" y="1179886"/>
            <a:ext cx="5318939" cy="5293757"/>
          </a:xfrm>
          <a:prstGeom prst="rect">
            <a:avLst/>
          </a:prstGeom>
          <a:noFill/>
        </p:spPr>
        <p:txBody>
          <a:bodyPr wrap="square" rtlCol="0">
            <a:spAutoFit/>
          </a:bodyPr>
          <a:lstStyle/>
          <a:p>
            <a:pPr algn="just"/>
            <a:r>
              <a:rPr lang="en-US" sz="1800" b="1" dirty="0">
                <a:latin typeface="Times New Roman" panose="02020603050405020304" pitchFamily="18" charset="0"/>
                <a:cs typeface="Times New Roman" panose="02020603050405020304" pitchFamily="18" charset="0"/>
              </a:rPr>
              <a:t>Visualization Insights: </a:t>
            </a: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1800" b="0" i="0" u="none" strike="noStrike" dirty="0">
                <a:solidFill>
                  <a:srgbClr val="000000"/>
                </a:solidFill>
                <a:effectLst/>
                <a:latin typeface="Times New Roman" panose="02020603050405020304" pitchFamily="18" charset="0"/>
                <a:cs typeface="Times New Roman" panose="02020603050405020304" pitchFamily="18" charset="0"/>
              </a:rPr>
              <a:t>Nacelle ambient</a:t>
            </a:r>
            <a:r>
              <a:rPr lang="en-MY" sz="1800" dirty="0">
                <a:latin typeface="Times New Roman" panose="02020603050405020304" pitchFamily="18" charset="0"/>
                <a:cs typeface="Times New Roman" panose="02020603050405020304" pitchFamily="18" charset="0"/>
              </a:rPr>
              <a:t> </a:t>
            </a:r>
            <a:r>
              <a:rPr lang="en-MY" sz="1800" b="0" i="0" u="none" strike="noStrike" dirty="0">
                <a:solidFill>
                  <a:srgbClr val="000000"/>
                </a:solidFill>
                <a:effectLst/>
                <a:latin typeface="Times New Roman" panose="02020603050405020304" pitchFamily="18" charset="0"/>
                <a:cs typeface="Times New Roman" panose="02020603050405020304" pitchFamily="18" charset="0"/>
              </a:rPr>
              <a:t>temperature</a:t>
            </a:r>
            <a:r>
              <a:rPr lang="en-MY" sz="1800" dirty="0">
                <a:latin typeface="Times New Roman" panose="02020603050405020304" pitchFamily="18" charset="0"/>
                <a:cs typeface="Times New Roman" panose="02020603050405020304" pitchFamily="18" charset="0"/>
              </a:rPr>
              <a:t> &lt; 0 possible leads to failure.</a:t>
            </a:r>
          </a:p>
          <a:p>
            <a:pPr marL="457200" indent="-457200" algn="just">
              <a:buFont typeface="+mj-lt"/>
              <a:buAutoNum type="arabicParenR"/>
            </a:pPr>
            <a:endParaRPr lang="en-MY"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1800" dirty="0">
                <a:latin typeface="Times New Roman" panose="02020603050405020304" pitchFamily="18" charset="0"/>
                <a:cs typeface="Times New Roman" panose="02020603050405020304" pitchFamily="18" charset="0"/>
              </a:rPr>
              <a:t>Gear oil temperature &gt; 100 possible leads to failure.</a:t>
            </a: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1800" b="0" i="0" u="none" strike="noStrike" dirty="0">
                <a:solidFill>
                  <a:srgbClr val="000000"/>
                </a:solidFill>
                <a:effectLst/>
                <a:latin typeface="Times New Roman" panose="02020603050405020304" pitchFamily="18" charset="0"/>
                <a:cs typeface="Times New Roman" panose="02020603050405020304" pitchFamily="18" charset="0"/>
              </a:rPr>
              <a:t>Wheel hub</a:t>
            </a:r>
            <a:r>
              <a:rPr lang="en-MY" sz="1800" dirty="0">
                <a:latin typeface="Times New Roman" panose="02020603050405020304" pitchFamily="18" charset="0"/>
                <a:cs typeface="Times New Roman" panose="02020603050405020304" pitchFamily="18" charset="0"/>
              </a:rPr>
              <a:t> </a:t>
            </a:r>
            <a:r>
              <a:rPr lang="en-MY" sz="1800" b="0" i="0" u="none" strike="noStrike" dirty="0">
                <a:solidFill>
                  <a:srgbClr val="000000"/>
                </a:solidFill>
                <a:effectLst/>
                <a:latin typeface="Times New Roman" panose="02020603050405020304" pitchFamily="18" charset="0"/>
                <a:cs typeface="Times New Roman" panose="02020603050405020304" pitchFamily="18" charset="0"/>
              </a:rPr>
              <a:t>temperature &lt; -40 possible leads to failure.</a:t>
            </a: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1800" dirty="0">
                <a:latin typeface="Times New Roman" panose="02020603050405020304" pitchFamily="18" charset="0"/>
                <a:cs typeface="Times New Roman" panose="02020603050405020304" pitchFamily="18" charset="0"/>
              </a:rPr>
              <a:t>Speeds &amp; wind direction seems to relatively less correlated to temperatures in terms of wind turbine failure.</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endParaRPr lang="en-US" dirty="0"/>
          </a:p>
        </p:txBody>
      </p:sp>
      <p:pic>
        <p:nvPicPr>
          <p:cNvPr id="8" name="Picture 7">
            <a:extLst>
              <a:ext uri="{FF2B5EF4-FFF2-40B4-BE49-F238E27FC236}">
                <a16:creationId xmlns:a16="http://schemas.microsoft.com/office/drawing/2014/main" id="{4FB3A9EC-98F8-02F9-D64E-CAC7567390D3}"/>
              </a:ext>
            </a:extLst>
          </p:cNvPr>
          <p:cNvPicPr>
            <a:picLocks noChangeAspect="1"/>
          </p:cNvPicPr>
          <p:nvPr/>
        </p:nvPicPr>
        <p:blipFill>
          <a:blip r:embed="rId4"/>
          <a:stretch>
            <a:fillRect/>
          </a:stretch>
        </p:blipFill>
        <p:spPr>
          <a:xfrm>
            <a:off x="90991" y="2813217"/>
            <a:ext cx="4122777" cy="2027096"/>
          </a:xfrm>
          <a:prstGeom prst="rect">
            <a:avLst/>
          </a:prstGeom>
        </p:spPr>
      </p:pic>
      <p:pic>
        <p:nvPicPr>
          <p:cNvPr id="10" name="Picture 9">
            <a:extLst>
              <a:ext uri="{FF2B5EF4-FFF2-40B4-BE49-F238E27FC236}">
                <a16:creationId xmlns:a16="http://schemas.microsoft.com/office/drawing/2014/main" id="{9DEB5DB6-9739-A167-6BA7-3A89E0C90D0B}"/>
              </a:ext>
            </a:extLst>
          </p:cNvPr>
          <p:cNvPicPr>
            <a:picLocks noChangeAspect="1"/>
          </p:cNvPicPr>
          <p:nvPr/>
        </p:nvPicPr>
        <p:blipFill>
          <a:blip r:embed="rId5"/>
          <a:stretch>
            <a:fillRect/>
          </a:stretch>
        </p:blipFill>
        <p:spPr>
          <a:xfrm>
            <a:off x="2634234" y="4511191"/>
            <a:ext cx="2675185" cy="1962452"/>
          </a:xfrm>
          <a:prstGeom prst="rect">
            <a:avLst/>
          </a:prstGeom>
        </p:spPr>
      </p:pic>
    </p:spTree>
    <p:extLst>
      <p:ext uri="{BB962C8B-B14F-4D97-AF65-F5344CB8AC3E}">
        <p14:creationId xmlns:p14="http://schemas.microsoft.com/office/powerpoint/2010/main" val="1595655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Future Scopes </a:t>
            </a:r>
            <a:endParaRPr sz="3200" b="1">
              <a:latin typeface="Times New Roman"/>
              <a:ea typeface="Times New Roman"/>
              <a:cs typeface="Times New Roman"/>
              <a:sym typeface="Times New Roman"/>
            </a:endParaRPr>
          </a:p>
        </p:txBody>
      </p:sp>
      <p:sp>
        <p:nvSpPr>
          <p:cNvPr id="411" name="Google Shape;411;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E35F1B79-9E07-88FE-3FCD-92FF6B5DFF9E}"/>
              </a:ext>
            </a:extLst>
          </p:cNvPr>
          <p:cNvSpPr txBox="1"/>
          <p:nvPr/>
        </p:nvSpPr>
        <p:spPr>
          <a:xfrm>
            <a:off x="1229031" y="2028616"/>
            <a:ext cx="9193162" cy="2800767"/>
          </a:xfrm>
          <a:prstGeom prst="rect">
            <a:avLst/>
          </a:prstGeom>
          <a:noFill/>
        </p:spPr>
        <p:txBody>
          <a:bodyPr wrap="square" rtlCol="0">
            <a:spAutoFit/>
          </a:bodyPr>
          <a:lstStyle/>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As the current failure percentage is close to 20%, besides implementing predictive maintenance, an investment in newer wind turbine facilities may be considered.</a:t>
            </a:r>
          </a:p>
          <a:p>
            <a:pPr marL="457200" indent="-4572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US" sz="2000" dirty="0">
                <a:latin typeface="Times New Roman" panose="02020603050405020304" pitchFamily="18" charset="0"/>
                <a:cs typeface="Times New Roman" panose="02020603050405020304" pitchFamily="18" charset="0"/>
              </a:rPr>
              <a:t>As the average power generated by wind turbine failure &amp; non-failure groups are approximately the same, some kind of  wind turbine facility &amp; equipment optimization is possibly needed, for greater power generation in non-failure group.</a:t>
            </a:r>
          </a:p>
          <a:p>
            <a:pPr marL="457200" indent="-457200" algn="just">
              <a:buFont typeface="+mj-lt"/>
              <a:buAutoNum type="arabicParenR"/>
            </a:pPr>
            <a:endParaRPr lang="en-US" sz="14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endParaRPr lang="en-US"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7" name="Google Shape;427;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63" name="Google Shape;163;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4" name="TextBox 3">
            <a:extLst>
              <a:ext uri="{FF2B5EF4-FFF2-40B4-BE49-F238E27FC236}">
                <a16:creationId xmlns:a16="http://schemas.microsoft.com/office/drawing/2014/main" id="{B7FF7CB6-F6A6-DB77-8570-A99BD5CF05F5}"/>
              </a:ext>
            </a:extLst>
          </p:cNvPr>
          <p:cNvSpPr txBox="1"/>
          <p:nvPr/>
        </p:nvSpPr>
        <p:spPr>
          <a:xfrm>
            <a:off x="1469922" y="936780"/>
            <a:ext cx="9121350" cy="1938992"/>
          </a:xfrm>
          <a:prstGeom prst="rect">
            <a:avLst/>
          </a:prstGeom>
          <a:noFill/>
        </p:spPr>
        <p:txBody>
          <a:bodyPr wrap="square" rtlCol="0">
            <a:spAutoFit/>
          </a:bodyPr>
          <a:lstStyle/>
          <a:p>
            <a:pPr algn="just"/>
            <a:r>
              <a:rPr lang="en-US" sz="2000" b="1" i="0" u="sng" strike="noStrike" dirty="0">
                <a:solidFill>
                  <a:srgbClr val="000000"/>
                </a:solidFill>
                <a:effectLst/>
                <a:latin typeface="Times New Roman" panose="02020603050405020304" pitchFamily="18" charset="0"/>
                <a:cs typeface="Times New Roman" panose="02020603050405020304" pitchFamily="18" charset="0"/>
              </a:rPr>
              <a:t>Wind Turbine Failure: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predict failure state of wind turbine. Predictive maintenance is used to identify pattern and fault indicators in the equipment so that failure can be predicted beforehand, thus allowing the required maintenance to be done just in time to prevent the predicted failure.</a:t>
            </a:r>
            <a:endParaRPr lang="en-MY"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3ADE69-C4D3-799A-1FA2-1D74B71E8A18}"/>
              </a:ext>
            </a:extLst>
          </p:cNvPr>
          <p:cNvSpPr txBox="1"/>
          <p:nvPr/>
        </p:nvSpPr>
        <p:spPr>
          <a:xfrm>
            <a:off x="1469922" y="3012733"/>
            <a:ext cx="9121350" cy="1938992"/>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Objectives</a:t>
            </a:r>
            <a:r>
              <a:rPr lang="en-MY" sz="2000" b="1" i="0" u="sng" strike="noStrike" dirty="0">
                <a:solidFill>
                  <a:srgbClr val="000000"/>
                </a:solidFill>
                <a:effectLst/>
                <a:latin typeface="Times New Roman" panose="02020603050405020304" pitchFamily="18" charset="0"/>
                <a:cs typeface="Times New Roman" panose="02020603050405020304" pitchFamily="18" charset="0"/>
              </a:rPr>
              <a:t>:</a:t>
            </a:r>
            <a:r>
              <a:rPr lang="en-MY" sz="2000" dirty="0">
                <a:latin typeface="Times New Roman" panose="02020603050405020304" pitchFamily="18" charset="0"/>
                <a:cs typeface="Times New Roman" panose="02020603050405020304" pitchFamily="18" charset="0"/>
              </a:rPr>
              <a:t> </a:t>
            </a:r>
          </a:p>
          <a:p>
            <a:pPr algn="just"/>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Minimize wind turbine unplanned failure.</a:t>
            </a: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Minimize wind turbine repair cost.</a:t>
            </a: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Maximize wind turbine service life.</a:t>
            </a: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Minimize wind turbine maintenance time.</a:t>
            </a:r>
          </a:p>
        </p:txBody>
      </p:sp>
      <p:sp>
        <p:nvSpPr>
          <p:cNvPr id="6" name="TextBox 5">
            <a:extLst>
              <a:ext uri="{FF2B5EF4-FFF2-40B4-BE49-F238E27FC236}">
                <a16:creationId xmlns:a16="http://schemas.microsoft.com/office/drawing/2014/main" id="{B33943DC-A701-6143-92E5-49A62E999D48}"/>
              </a:ext>
            </a:extLst>
          </p:cNvPr>
          <p:cNvSpPr txBox="1"/>
          <p:nvPr/>
        </p:nvSpPr>
        <p:spPr>
          <a:xfrm>
            <a:off x="1488900" y="5119350"/>
            <a:ext cx="9121350" cy="1323439"/>
          </a:xfrm>
          <a:prstGeom prst="rect">
            <a:avLst/>
          </a:prstGeom>
          <a:noFill/>
        </p:spPr>
        <p:txBody>
          <a:bodyPr wrap="square" rtlCol="0">
            <a:spAutoFit/>
          </a:bodyPr>
          <a:lstStyle/>
          <a:p>
            <a:pPr algn="just"/>
            <a:r>
              <a:rPr lang="en-MY" sz="2000" b="1" u="sng" dirty="0">
                <a:latin typeface="Times New Roman" panose="02020603050405020304" pitchFamily="18" charset="0"/>
                <a:cs typeface="Times New Roman" panose="02020603050405020304" pitchFamily="18" charset="0"/>
              </a:rPr>
              <a:t>Goal</a:t>
            </a:r>
            <a:r>
              <a:rPr lang="en-MY" sz="2000" b="1" i="0" u="sng" strike="noStrike" dirty="0">
                <a:solidFill>
                  <a:srgbClr val="000000"/>
                </a:solidFill>
                <a:effectLst/>
                <a:latin typeface="Times New Roman" panose="02020603050405020304" pitchFamily="18" charset="0"/>
                <a:cs typeface="Times New Roman" panose="02020603050405020304" pitchFamily="18" charset="0"/>
              </a:rPr>
              <a:t>:</a:t>
            </a:r>
            <a:r>
              <a:rPr lang="en-MY" sz="2000" dirty="0">
                <a:latin typeface="Times New Roman" panose="02020603050405020304" pitchFamily="18" charset="0"/>
                <a:cs typeface="Times New Roman" panose="02020603050405020304" pitchFamily="18" charset="0"/>
              </a:rPr>
              <a:t> </a:t>
            </a:r>
          </a:p>
          <a:p>
            <a:pPr algn="just"/>
            <a:endParaRPr lang="en-MY" sz="2000" dirty="0">
              <a:latin typeface="Times New Roman" panose="02020603050405020304" pitchFamily="18" charset="0"/>
              <a:cs typeface="Times New Roman" panose="02020603050405020304" pitchFamily="18" charset="0"/>
            </a:endParaRPr>
          </a:p>
          <a:p>
            <a:pPr marL="457200" indent="-457200" algn="just">
              <a:buFont typeface="+mj-lt"/>
              <a:buAutoNum type="arabicParenR"/>
            </a:pPr>
            <a:r>
              <a:rPr lang="en-MY" sz="2000" dirty="0">
                <a:latin typeface="Times New Roman" panose="02020603050405020304" pitchFamily="18" charset="0"/>
                <a:cs typeface="Times New Roman" panose="02020603050405020304" pitchFamily="18" charset="0"/>
              </a:rPr>
              <a:t>To minimize unplanned failure of wind turbine.</a:t>
            </a:r>
          </a:p>
          <a:p>
            <a:pPr marL="457200" indent="-457200" algn="just">
              <a:buFont typeface="+mj-lt"/>
              <a:buAutoNum type="arabicParenR"/>
            </a:pPr>
            <a:endParaRPr lang="en-MY"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sp>
        <p:nvSpPr>
          <p:cNvPr id="2" name="Google Shape;170;p12">
            <a:extLst>
              <a:ext uri="{FF2B5EF4-FFF2-40B4-BE49-F238E27FC236}">
                <a16:creationId xmlns:a16="http://schemas.microsoft.com/office/drawing/2014/main" id="{1D5690B6-E758-E7EF-30B4-A9FDACFF3B5E}"/>
              </a:ext>
            </a:extLst>
          </p:cNvPr>
          <p:cNvSpPr txBox="1">
            <a:spLocks/>
          </p:cNvSpPr>
          <p:nvPr/>
        </p:nvSpPr>
        <p:spPr>
          <a:xfrm>
            <a:off x="621891" y="2146065"/>
            <a:ext cx="9839632" cy="1419020"/>
          </a:xfrm>
          <a:prstGeom prst="rect">
            <a:avLst/>
          </a:prstGeom>
          <a:noFill/>
          <a:ln>
            <a:noFill/>
          </a:ln>
        </p:spPr>
        <p:txBody>
          <a:bodyPr spcFirstLastPara="1" wrap="square" lIns="91400" tIns="45675" rIns="91400" bIns="45675"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095" indent="-342826" algn="just"/>
            <a:r>
              <a:rPr lang="en-US" sz="2000" dirty="0">
                <a:solidFill>
                  <a:srgbClr val="000000"/>
                </a:solidFill>
                <a:latin typeface="Times New Roman" panose="02020603050405020304" pitchFamily="18" charset="0"/>
                <a:cs typeface="Times New Roman" panose="02020603050405020304" pitchFamily="18" charset="0"/>
              </a:rPr>
              <a:t>Wind Turbine frequent failure is causing decrease production rate of electricity and increase in maintenance cost.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7"/>
          <p:cNvSpPr txBox="1">
            <a:spLocks noGrp="1"/>
          </p:cNvSpPr>
          <p:nvPr>
            <p:ph type="body" idx="1"/>
          </p:nvPr>
        </p:nvSpPr>
        <p:spPr>
          <a:xfrm>
            <a:off x="836609" y="1179717"/>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b="1" dirty="0">
                <a:latin typeface="Times New Roman"/>
                <a:ea typeface="Times New Roman"/>
                <a:cs typeface="Times New Roman"/>
                <a:sym typeface="Times New Roman"/>
              </a:rPr>
              <a:t>Objective</a:t>
            </a:r>
            <a:endParaRPr sz="3200" dirty="0"/>
          </a:p>
        </p:txBody>
      </p:sp>
      <p:sp>
        <p:nvSpPr>
          <p:cNvPr id="179" name="Google Shape;179;p7"/>
          <p:cNvSpPr txBox="1">
            <a:spLocks noGrp="1"/>
          </p:cNvSpPr>
          <p:nvPr>
            <p:ph type="body" idx="3"/>
          </p:nvPr>
        </p:nvSpPr>
        <p:spPr>
          <a:xfrm>
            <a:off x="6200889" y="1179717"/>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200" dirty="0">
                <a:latin typeface="Times New Roman" panose="02020603050405020304" pitchFamily="18" charset="0"/>
                <a:cs typeface="Times New Roman" panose="02020603050405020304" pitchFamily="18" charset="0"/>
              </a:rPr>
              <a:t>Constraints</a:t>
            </a:r>
            <a:endParaRPr sz="3200" dirty="0">
              <a:latin typeface="Times New Roman" panose="02020603050405020304" pitchFamily="18" charset="0"/>
              <a:cs typeface="Times New Roman" panose="02020603050405020304" pitchFamily="18" charset="0"/>
            </a:endParaRPr>
          </a:p>
        </p:txBody>
      </p:sp>
      <p:sp>
        <p:nvSpPr>
          <p:cNvPr id="2" name="Google Shape;178;p7">
            <a:extLst>
              <a:ext uri="{FF2B5EF4-FFF2-40B4-BE49-F238E27FC236}">
                <a16:creationId xmlns:a16="http://schemas.microsoft.com/office/drawing/2014/main" id="{2D73A540-6D2D-5ACD-9083-2A7394572CC9}"/>
              </a:ext>
            </a:extLst>
          </p:cNvPr>
          <p:cNvSpPr txBox="1">
            <a:spLocks/>
          </p:cNvSpPr>
          <p:nvPr/>
        </p:nvSpPr>
        <p:spPr>
          <a:xfrm>
            <a:off x="844853" y="2369162"/>
            <a:ext cx="5157787" cy="3684588"/>
          </a:xfrm>
          <a:prstGeom prst="rect">
            <a:avLst/>
          </a:prstGeom>
          <a:noFill/>
          <a:ln>
            <a:noFill/>
          </a:ln>
        </p:spPr>
        <p:txBody>
          <a:bodyPr spcFirstLastPara="1" wrap="square" lIns="91400" tIns="45675" rIns="91400" bIns="45675"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457095" indent="-342826" algn="just"/>
            <a:r>
              <a:rPr lang="en-US" sz="2000" dirty="0">
                <a:solidFill>
                  <a:srgbClr val="353744"/>
                </a:solidFill>
                <a:latin typeface="Times New Roman" panose="02020603050405020304" pitchFamily="18" charset="0"/>
                <a:ea typeface="Proxima Nova"/>
                <a:cs typeface="Times New Roman" panose="02020603050405020304" pitchFamily="18" charset="0"/>
                <a:sym typeface="Proxima Nova"/>
              </a:rPr>
              <a:t>Minimize wind turbine unplanned failure.</a:t>
            </a:r>
          </a:p>
          <a:p>
            <a:pPr marL="457095" indent="-342826" algn="just"/>
            <a:r>
              <a:rPr lang="en-US" sz="2000" dirty="0">
                <a:solidFill>
                  <a:srgbClr val="353744"/>
                </a:solidFill>
                <a:latin typeface="Times New Roman" panose="02020603050405020304" pitchFamily="18" charset="0"/>
                <a:ea typeface="Proxima Nova"/>
                <a:cs typeface="Times New Roman" panose="02020603050405020304" pitchFamily="18" charset="0"/>
                <a:sym typeface="Proxima Nova"/>
              </a:rPr>
              <a:t>Minimize wind turbine repair cost.</a:t>
            </a:r>
          </a:p>
          <a:p>
            <a:pPr marL="457095" indent="-342826" algn="just"/>
            <a:r>
              <a:rPr lang="en-US" sz="2000" dirty="0">
                <a:solidFill>
                  <a:srgbClr val="353744"/>
                </a:solidFill>
                <a:latin typeface="Times New Roman" panose="02020603050405020304" pitchFamily="18" charset="0"/>
                <a:ea typeface="Proxima Nova"/>
                <a:cs typeface="Times New Roman" panose="02020603050405020304" pitchFamily="18" charset="0"/>
                <a:sym typeface="Proxima Nova"/>
              </a:rPr>
              <a:t>Maximize wind turbine service life.</a:t>
            </a:r>
          </a:p>
          <a:p>
            <a:pPr marL="457095" indent="-342826" algn="just"/>
            <a:r>
              <a:rPr lang="en-US" sz="2000" dirty="0">
                <a:solidFill>
                  <a:srgbClr val="353744"/>
                </a:solidFill>
                <a:latin typeface="Times New Roman" panose="02020603050405020304" pitchFamily="18" charset="0"/>
                <a:ea typeface="Proxima Nova"/>
                <a:cs typeface="Times New Roman" panose="02020603050405020304" pitchFamily="18" charset="0"/>
                <a:sym typeface="Proxima Nova"/>
              </a:rPr>
              <a:t>Minimize wind turbine maintenance time.</a:t>
            </a:r>
          </a:p>
          <a:p>
            <a:pPr marL="457095" indent="-342826"/>
            <a:endParaRPr lang="en-US" sz="1800" dirty="0">
              <a:solidFill>
                <a:srgbClr val="353744"/>
              </a:solidFill>
              <a:latin typeface="Proxima Nova"/>
              <a:ea typeface="Proxima Nova"/>
              <a:cs typeface="Proxima Nova"/>
              <a:sym typeface="Proxima Nova"/>
            </a:endParaRPr>
          </a:p>
        </p:txBody>
      </p:sp>
      <p:sp>
        <p:nvSpPr>
          <p:cNvPr id="7" name="Google Shape;180;p7">
            <a:extLst>
              <a:ext uri="{FF2B5EF4-FFF2-40B4-BE49-F238E27FC236}">
                <a16:creationId xmlns:a16="http://schemas.microsoft.com/office/drawing/2014/main" id="{44FB726B-D2BE-168C-C7E7-737621FEB2A0}"/>
              </a:ext>
            </a:extLst>
          </p:cNvPr>
          <p:cNvSpPr txBox="1">
            <a:spLocks noGrp="1"/>
          </p:cNvSpPr>
          <p:nvPr>
            <p:ph type="body" idx="4"/>
          </p:nvPr>
        </p:nvSpPr>
        <p:spPr>
          <a:xfrm>
            <a:off x="6096000" y="2369162"/>
            <a:ext cx="5183188" cy="3684588"/>
          </a:xfrm>
          <a:prstGeom prst="rect">
            <a:avLst/>
          </a:prstGeom>
          <a:noFill/>
          <a:ln>
            <a:noFill/>
          </a:ln>
        </p:spPr>
        <p:txBody>
          <a:bodyPr spcFirstLastPara="1" wrap="square" lIns="91400" tIns="45675" rIns="91400" bIns="45675" anchor="t" anchorCtr="0">
            <a:normAutofit/>
          </a:bodyPr>
          <a:lstStyle/>
          <a:p>
            <a:pPr marL="457095" lvl="0" indent="-342826" algn="just" rtl="0">
              <a:lnSpc>
                <a:spcPct val="90000"/>
              </a:lnSpc>
              <a:spcBef>
                <a:spcPts val="1000"/>
              </a:spcBef>
              <a:spcAft>
                <a:spcPts val="0"/>
              </a:spcAft>
              <a:buClr>
                <a:schemeClr val="dk1"/>
              </a:buClr>
              <a:buSzPts val="1800"/>
              <a:buChar char="•"/>
            </a:pPr>
            <a:r>
              <a:rPr lang="en-US" sz="2000" b="0" i="0" u="none" strike="noStrike" dirty="0">
                <a:solidFill>
                  <a:srgbClr val="353744"/>
                </a:solidFill>
                <a:latin typeface="Times New Roman" panose="02020603050405020304" pitchFamily="18" charset="0"/>
                <a:ea typeface="Proxima Nova"/>
                <a:cs typeface="Times New Roman" panose="02020603050405020304" pitchFamily="18" charset="0"/>
                <a:sym typeface="Proxima Nova"/>
              </a:rPr>
              <a:t>Lack of newer wind turbine facilities.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B27AA4F3-D59A-8A77-2E61-2A5F64B680FB}"/>
              </a:ext>
            </a:extLst>
          </p:cNvPr>
          <p:cNvSpPr txBox="1"/>
          <p:nvPr/>
        </p:nvSpPr>
        <p:spPr>
          <a:xfrm>
            <a:off x="1747683" y="1637071"/>
            <a:ext cx="8696634" cy="4093428"/>
          </a:xfrm>
          <a:prstGeom prst="rect">
            <a:avLst/>
          </a:prstGeom>
          <a:noFill/>
        </p:spPr>
        <p:txBody>
          <a:bodyPr wrap="square" rtlCol="0">
            <a:spAutoFit/>
          </a:bodyPr>
          <a:lstStyle/>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Business Understanding and Data Understanding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Preparation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Data visualization, analysis with data visualization/business intelligence tool</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Model Building</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Evaluation</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Model Deployment</a:t>
            </a:r>
          </a:p>
          <a:p>
            <a:pPr marL="342900" indent="-342900" algn="just">
              <a:buFont typeface="+mj-lt"/>
              <a:buAutoNum type="arabicParenR"/>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r>
              <a:rPr lang="en-US" sz="2000" dirty="0">
                <a:latin typeface="Times New Roman" panose="02020603050405020304" pitchFamily="18" charset="0"/>
                <a:cs typeface="Times New Roman" panose="02020603050405020304" pitchFamily="18" charset="0"/>
              </a:rPr>
              <a:t>Monitoring and Maintenance</a:t>
            </a:r>
            <a:endParaRPr lang="en-MY"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93" name="Google Shape;19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94" name="Google Shape;19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D706290-C35E-DC47-CE87-6F46CDBFC5F0}"/>
              </a:ext>
            </a:extLst>
          </p:cNvPr>
          <p:cNvSpPr txBox="1"/>
          <p:nvPr/>
        </p:nvSpPr>
        <p:spPr>
          <a:xfrm>
            <a:off x="816077" y="892194"/>
            <a:ext cx="9812593" cy="7713715"/>
          </a:xfrm>
          <a:prstGeom prst="rect">
            <a:avLst/>
          </a:prstGeom>
          <a:noFill/>
        </p:spPr>
        <p:txBody>
          <a:bodyPr wrap="square">
            <a:spAutoFit/>
          </a:bodyPr>
          <a:lstStyle/>
          <a:p>
            <a:pPr marL="0" marR="0" algn="just">
              <a:lnSpc>
                <a:spcPct val="107000"/>
              </a:lnSpc>
              <a:spcBef>
                <a:spcPts val="0"/>
              </a:spcBef>
              <a:spcAft>
                <a:spcPts val="800"/>
              </a:spcAft>
            </a:pPr>
            <a:r>
              <a:rPr lang="en-US"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Programming Language:</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Python 3.11.5 (Spyder 5.4.3)</a:t>
            </a:r>
            <a:endParaRPr lang="en-MY" sz="2000" kern="100" dirty="0">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err="1">
                <a:effectLst/>
                <a:latin typeface="Times New Roman" panose="02020603050405020304" pitchFamily="18" charset="0"/>
                <a:ea typeface="DengXian" panose="02010600030101010101" pitchFamily="2" charset="-122"/>
                <a:cs typeface="Times New Roman" panose="02020603050405020304" pitchFamily="18" charset="0"/>
              </a:rPr>
              <a:t>IPython</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 8.15.0</a:t>
            </a:r>
            <a:endParaRPr lang="en-MY" sz="2000" kern="100" dirty="0">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Data Manipulation Library:</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Pandas (2.1.1)</a:t>
            </a:r>
          </a:p>
          <a:p>
            <a:pPr marL="0" marR="0" algn="just">
              <a:lnSpc>
                <a:spcPct val="107000"/>
              </a:lnSpc>
              <a:spcBef>
                <a:spcPts val="0"/>
              </a:spcBef>
              <a:spcAft>
                <a:spcPts val="800"/>
              </a:spcAft>
            </a:pPr>
            <a:r>
              <a:rPr lang="en-MY"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Data Visualization Libraries:</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Matplotlib (3.7.2)</a:t>
            </a: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Seaborn (0.12.2)</a:t>
            </a:r>
          </a:p>
          <a:p>
            <a:pPr marL="0" marR="0" algn="just">
              <a:lnSpc>
                <a:spcPct val="107000"/>
              </a:lnSpc>
              <a:spcBef>
                <a:spcPts val="0"/>
              </a:spcBef>
              <a:spcAft>
                <a:spcPts val="800"/>
              </a:spcAft>
            </a:pPr>
            <a:r>
              <a:rPr lang="en-US"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Automated Exploratory Data Analysis (Auto-EDA) Libraries:</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kern="100" dirty="0" err="1">
                <a:effectLst/>
                <a:latin typeface="Times New Roman" panose="02020603050405020304" pitchFamily="18" charset="0"/>
                <a:ea typeface="DengXian" panose="02010600030101010101" pitchFamily="2" charset="-122"/>
                <a:cs typeface="Times New Roman" panose="02020603050405020304" pitchFamily="18" charset="0"/>
              </a:rPr>
              <a:t>SweetViz</a:t>
            </a: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 (2.2.1)</a:t>
            </a: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D-Tale (3.6.0)</a:t>
            </a:r>
          </a:p>
          <a:p>
            <a:pPr marL="0" marR="0" algn="just">
              <a:lnSpc>
                <a:spcPct val="107000"/>
              </a:lnSpc>
              <a:spcBef>
                <a:spcPts val="0"/>
              </a:spcBef>
              <a:spcAft>
                <a:spcPts val="800"/>
              </a:spcAft>
            </a:pPr>
            <a:r>
              <a:rPr lang="en-US"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Python Standard Library:</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2000" kern="100" dirty="0" err="1">
                <a:effectLst/>
                <a:latin typeface="Times New Roman" panose="02020603050405020304" pitchFamily="18" charset="0"/>
                <a:ea typeface="DengXian" panose="02010600030101010101" pitchFamily="2" charset="-122"/>
                <a:cs typeface="Times New Roman" panose="02020603050405020304" pitchFamily="18" charset="0"/>
              </a:rPr>
              <a:t>os</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 module</a:t>
            </a:r>
            <a:endParaRPr lang="en-MY" sz="2000" kern="100" dirty="0">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 </a:t>
            </a:r>
          </a:p>
          <a:p>
            <a:pPr marL="0" marR="0" algn="just">
              <a:lnSpc>
                <a:spcPct val="107000"/>
              </a:lnSpc>
              <a:spcBef>
                <a:spcPts val="0"/>
              </a:spcBef>
              <a:spcAft>
                <a:spcPts val="800"/>
              </a:spcAft>
            </a:pPr>
            <a:r>
              <a:rPr lang="en-MY" sz="1400" kern="100" dirty="0">
                <a:effectLst/>
                <a:latin typeface="Arial" panose="020B0604020202020204" pitchFamily="34" charset="0"/>
                <a:ea typeface="DengXian" panose="02010600030101010101" pitchFamily="2" charset="-122"/>
                <a:cs typeface="Times New Roman" panose="02020603050405020304" pitchFamily="18" charset="0"/>
              </a:rPr>
              <a:t> </a:t>
            </a:r>
            <a:endParaRPr lang="en-MY"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endParaRPr lang="en-MY" sz="24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93" name="Google Shape;19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94" name="Google Shape;19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D706290-C35E-DC47-CE87-6F46CDBFC5F0}"/>
              </a:ext>
            </a:extLst>
          </p:cNvPr>
          <p:cNvSpPr txBox="1"/>
          <p:nvPr/>
        </p:nvSpPr>
        <p:spPr>
          <a:xfrm>
            <a:off x="924233" y="892193"/>
            <a:ext cx="9704438" cy="6084871"/>
          </a:xfrm>
          <a:prstGeom prst="rect">
            <a:avLst/>
          </a:prstGeom>
          <a:noFill/>
        </p:spPr>
        <p:txBody>
          <a:bodyPr wrap="square">
            <a:spAutoFit/>
          </a:bodyPr>
          <a:lstStyle/>
          <a:p>
            <a:pPr marL="0" marR="0" algn="just">
              <a:lnSpc>
                <a:spcPct val="107000"/>
              </a:lnSpc>
              <a:spcBef>
                <a:spcPts val="0"/>
              </a:spcBef>
              <a:spcAft>
                <a:spcPts val="800"/>
              </a:spcAft>
            </a:pPr>
            <a:r>
              <a:rPr lang="en-MY"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Machine Learning Library:</a:t>
            </a:r>
            <a:endParaRPr lang="en-MY" sz="2000" b="1" u="sng" kern="100" dirty="0">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scikit-learn - 1.3.0 (</a:t>
            </a:r>
            <a:r>
              <a:rPr lang="en-MY" sz="2000" kern="100" dirty="0" err="1">
                <a:effectLst/>
                <a:latin typeface="Times New Roman" panose="02020603050405020304" pitchFamily="18" charset="0"/>
                <a:ea typeface="DengXian" panose="02010600030101010101" pitchFamily="2" charset="-122"/>
                <a:cs typeface="Times New Roman" panose="02020603050405020304" pitchFamily="18" charset="0"/>
              </a:rPr>
              <a:t>VarianceThreshold</a:t>
            </a: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MY" sz="2000" kern="100" dirty="0">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Feature Engineering Library:</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kern="100" dirty="0" err="1">
                <a:effectLst/>
                <a:latin typeface="Times New Roman" panose="02020603050405020304" pitchFamily="18" charset="0"/>
                <a:ea typeface="DengXian" panose="02010600030101010101" pitchFamily="2" charset="-122"/>
                <a:cs typeface="Times New Roman" panose="02020603050405020304" pitchFamily="18" charset="0"/>
              </a:rPr>
              <a:t>feature_engine</a:t>
            </a: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 - 1.6.2 (“</a:t>
            </a:r>
            <a:r>
              <a:rPr lang="en-US" sz="2000" kern="100" dirty="0" err="1">
                <a:effectLst/>
                <a:latin typeface="Times New Roman" panose="02020603050405020304" pitchFamily="18" charset="0"/>
                <a:ea typeface="DengXian" panose="02010600030101010101" pitchFamily="2" charset="-122"/>
                <a:cs typeface="Times New Roman" panose="02020603050405020304" pitchFamily="18" charset="0"/>
              </a:rPr>
              <a:t>Winsorizer</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 class from “</a:t>
            </a:r>
            <a:r>
              <a:rPr lang="en-US" sz="2000" kern="100" dirty="0" err="1">
                <a:effectLst/>
                <a:latin typeface="Times New Roman" panose="02020603050405020304" pitchFamily="18" charset="0"/>
                <a:ea typeface="DengXian" panose="02010600030101010101" pitchFamily="2" charset="-122"/>
                <a:cs typeface="Times New Roman" panose="02020603050405020304" pitchFamily="18" charset="0"/>
              </a:rPr>
              <a:t>feature_engine.outliers</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 module)</a:t>
            </a:r>
            <a:endParaRPr lang="en-MY" sz="2000" kern="100" dirty="0">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Business Analytics Services:</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Microsoft Power BI Desktop (Version: 2.123.684.0 64-bit (November 2023))</a:t>
            </a:r>
          </a:p>
          <a:p>
            <a:pPr marL="0" marR="0" algn="just">
              <a:lnSpc>
                <a:spcPct val="107000"/>
              </a:lnSpc>
              <a:spcBef>
                <a:spcPts val="0"/>
              </a:spcBef>
              <a:spcAft>
                <a:spcPts val="800"/>
              </a:spcAft>
            </a:pPr>
            <a:r>
              <a:rPr lang="en-MY" sz="2000" kern="100" dirty="0">
                <a:effectLst/>
                <a:latin typeface="Times New Roman" panose="02020603050405020304" pitchFamily="18" charset="0"/>
                <a:ea typeface="DengXian" panose="02010600030101010101" pitchFamily="2" charset="-122"/>
                <a:cs typeface="Times New Roman" panose="02020603050405020304" pitchFamily="18" charset="0"/>
              </a:rPr>
              <a:t>Microsoft Power BI Server  </a:t>
            </a:r>
            <a:endParaRPr lang="en-MY" sz="2000" kern="100" dirty="0">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b="1" u="sng" kern="100" dirty="0">
                <a:effectLst/>
                <a:latin typeface="Times New Roman" panose="02020603050405020304" pitchFamily="18" charset="0"/>
                <a:ea typeface="DengXian" panose="02010600030101010101" pitchFamily="2" charset="-122"/>
                <a:cs typeface="Times New Roman" panose="02020603050405020304" pitchFamily="18" charset="0"/>
              </a:rPr>
              <a:t>Others:</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Microsoft Office 2021</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Microsoft Edge</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Chat GPT</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draw.io</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Microsoft Paint</a:t>
            </a:r>
            <a:endParaRPr lang="en-MY" sz="20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0" marR="0" algn="just">
              <a:lnSpc>
                <a:spcPct val="107000"/>
              </a:lnSpc>
              <a:spcBef>
                <a:spcPts val="0"/>
              </a:spcBef>
              <a:spcAft>
                <a:spcPts val="800"/>
              </a:spcAft>
            </a:pPr>
            <a:endParaRPr lang="en-MY" sz="24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1298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Architecture</a:t>
            </a:r>
            <a:endParaRPr sz="3200"/>
          </a:p>
        </p:txBody>
      </p:sp>
      <p:pic>
        <p:nvPicPr>
          <p:cNvPr id="5" name="Picture 4">
            <a:extLst>
              <a:ext uri="{FF2B5EF4-FFF2-40B4-BE49-F238E27FC236}">
                <a16:creationId xmlns:a16="http://schemas.microsoft.com/office/drawing/2014/main" id="{80006A6B-6D3E-B96B-D8E7-FDF563379A5D}"/>
              </a:ext>
            </a:extLst>
          </p:cNvPr>
          <p:cNvPicPr>
            <a:picLocks noChangeAspect="1"/>
          </p:cNvPicPr>
          <p:nvPr/>
        </p:nvPicPr>
        <p:blipFill>
          <a:blip r:embed="rId3"/>
          <a:stretch>
            <a:fillRect/>
          </a:stretch>
        </p:blipFill>
        <p:spPr>
          <a:xfrm>
            <a:off x="964789" y="1315064"/>
            <a:ext cx="10262421" cy="42278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TotalTime>
  <Words>1511</Words>
  <Application>Microsoft Office PowerPoint</Application>
  <PresentationFormat>Widescreen</PresentationFormat>
  <Paragraphs>315</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Times New Roman</vt:lpstr>
      <vt:lpstr>Proxima Nova</vt:lpstr>
      <vt:lpstr>Georgia</vt:lpstr>
      <vt:lpstr>Calibri</vt:lpstr>
      <vt:lpstr>Office Theme</vt:lpstr>
      <vt:lpstr>PowerPoint Presentation</vt:lpstr>
      <vt:lpstr>Contents</vt:lpstr>
      <vt:lpstr>Project Overview and Scope</vt:lpstr>
      <vt:lpstr>Business Problem</vt:lpstr>
      <vt:lpstr>PowerPoint Presentation</vt:lpstr>
      <vt:lpstr>CRISP-ML(Q) Methodology</vt:lpstr>
      <vt:lpstr>Technical Stacks</vt:lpstr>
      <vt:lpstr>Technical Stacks</vt:lpstr>
      <vt:lpstr>Project Architecture</vt:lpstr>
      <vt:lpstr>Data Collection and Understanding</vt:lpstr>
      <vt:lpstr>System Requirements</vt:lpstr>
      <vt:lpstr>Exploratory Data Analysis [EDA]</vt:lpstr>
      <vt:lpstr>Exploratory Data Analysis [EDA]</vt:lpstr>
      <vt:lpstr>Exploratory Data Analysis [EDA]</vt:lpstr>
      <vt:lpstr>Exploratory Data Analysis [EDA]</vt:lpstr>
      <vt:lpstr>Exploratory Data Analysis [EDA]</vt:lpstr>
      <vt:lpstr>Exploratory Data Analysis [EDA]</vt:lpstr>
      <vt:lpstr>Exploratory Data Analysis [EDA]</vt:lpstr>
      <vt:lpstr>Missing Values Observation </vt:lpstr>
      <vt:lpstr>Data Cleaning </vt:lpstr>
      <vt:lpstr>Data Visualization</vt:lpstr>
      <vt:lpstr>Data Visualization</vt:lpstr>
      <vt:lpstr>Data Visualization</vt:lpstr>
      <vt:lpstr>Data Visualization</vt:lpstr>
      <vt:lpstr>Data Visualization</vt:lpstr>
      <vt:lpstr>Data Visualization</vt:lpstr>
      <vt:lpstr>Future Scopes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Hannah Joo</cp:lastModifiedBy>
  <cp:revision>51</cp:revision>
  <dcterms:created xsi:type="dcterms:W3CDTF">2022-02-16T01:47:29Z</dcterms:created>
  <dcterms:modified xsi:type="dcterms:W3CDTF">2024-02-26T14:14:17Z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