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7" r:id="rId3"/>
    <p:sldId id="259" r:id="rId4"/>
    <p:sldId id="260" r:id="rId5"/>
    <p:sldId id="262" r:id="rId6"/>
    <p:sldId id="261" r:id="rId7"/>
    <p:sldId id="269" r:id="rId8"/>
    <p:sldId id="270" r:id="rId9"/>
    <p:sldId id="268" r:id="rId10"/>
    <p:sldId id="271" r:id="rId11"/>
    <p:sldId id="266" r:id="rId12"/>
    <p:sldId id="272" r:id="rId13"/>
  </p:sldIdLst>
  <p:sldSz cx="12192000" cy="6858000"/>
  <p:notesSz cx="6858000" cy="962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F4280-3C3D-4072-84B0-A4BC80834C1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6370FF7-3E0D-46B3-AD86-C3C8479981DD}">
      <dgm:prSet/>
      <dgm:spPr/>
      <dgm:t>
        <a:bodyPr/>
        <a:lstStyle/>
        <a:p>
          <a:pPr>
            <a:lnSpc>
              <a:spcPct val="100000"/>
            </a:lnSpc>
          </a:pPr>
          <a:r>
            <a:rPr lang="en-US">
              <a:latin typeface="Grotesque Light"/>
            </a:rPr>
            <a:t>Data Insights</a:t>
          </a:r>
        </a:p>
      </dgm:t>
    </dgm:pt>
    <dgm:pt modelId="{B9AE0426-9AA3-416B-A9BD-830A04086A34}" type="parTrans" cxnId="{2E9D33FC-F10B-48B1-BBE8-2A8095E04BD2}">
      <dgm:prSet/>
      <dgm:spPr/>
      <dgm:t>
        <a:bodyPr/>
        <a:lstStyle/>
        <a:p>
          <a:endParaRPr lang="en-US"/>
        </a:p>
      </dgm:t>
    </dgm:pt>
    <dgm:pt modelId="{A0E4776C-A6E5-49EC-8698-DC1A044C3423}" type="sibTrans" cxnId="{2E9D33FC-F10B-48B1-BBE8-2A8095E04BD2}">
      <dgm:prSet/>
      <dgm:spPr/>
      <dgm:t>
        <a:bodyPr/>
        <a:lstStyle/>
        <a:p>
          <a:endParaRPr lang="en-US"/>
        </a:p>
      </dgm:t>
    </dgm:pt>
    <dgm:pt modelId="{2DADEC86-3F80-49D3-872E-5F242FE77C4F}">
      <dgm:prSet/>
      <dgm:spPr/>
      <dgm:t>
        <a:bodyPr/>
        <a:lstStyle/>
        <a:p>
          <a:pPr>
            <a:lnSpc>
              <a:spcPct val="100000"/>
            </a:lnSpc>
          </a:pPr>
          <a:r>
            <a:rPr lang="en-US">
              <a:latin typeface="Grotesque Light"/>
            </a:rPr>
            <a:t>Future Analysis</a:t>
          </a:r>
        </a:p>
      </dgm:t>
    </dgm:pt>
    <dgm:pt modelId="{C8E2C49F-9330-49C7-87B5-55517A89100F}" type="parTrans" cxnId="{3742F609-93D5-4430-B303-CFE51801CBFC}">
      <dgm:prSet/>
      <dgm:spPr/>
      <dgm:t>
        <a:bodyPr/>
        <a:lstStyle/>
        <a:p>
          <a:endParaRPr lang="en-US"/>
        </a:p>
      </dgm:t>
    </dgm:pt>
    <dgm:pt modelId="{C122FF71-B489-422C-B8DC-21C749EC9B7B}" type="sibTrans" cxnId="{3742F609-93D5-4430-B303-CFE51801CBFC}">
      <dgm:prSet/>
      <dgm:spPr/>
      <dgm:t>
        <a:bodyPr/>
        <a:lstStyle/>
        <a:p>
          <a:endParaRPr lang="en-US"/>
        </a:p>
      </dgm:t>
    </dgm:pt>
    <dgm:pt modelId="{4240A870-3933-49BC-8CF6-60FB158AB613}">
      <dgm:prSet/>
      <dgm:spPr/>
      <dgm:t>
        <a:bodyPr/>
        <a:lstStyle/>
        <a:p>
          <a:pPr>
            <a:lnSpc>
              <a:spcPct val="100000"/>
            </a:lnSpc>
          </a:pPr>
          <a:r>
            <a:rPr lang="en-US" b="0" i="0" u="none" strike="noStrike" cap="none" baseline="0" noProof="0">
              <a:latin typeface="Grotesque Light"/>
            </a:rPr>
            <a:t>Lead Attribution</a:t>
          </a:r>
        </a:p>
      </dgm:t>
    </dgm:pt>
    <dgm:pt modelId="{1010F447-3408-416F-B23F-77C296B1425E}" type="parTrans" cxnId="{79A70477-F39B-458A-B535-24FB06C849FE}">
      <dgm:prSet/>
      <dgm:spPr/>
    </dgm:pt>
    <dgm:pt modelId="{91C981BD-CC5E-4FAB-9290-5FC2C018D949}" type="sibTrans" cxnId="{79A70477-F39B-458A-B535-24FB06C849FE}">
      <dgm:prSet/>
      <dgm:spPr/>
      <dgm:t>
        <a:bodyPr/>
        <a:lstStyle/>
        <a:p>
          <a:endParaRPr lang="en-US"/>
        </a:p>
      </dgm:t>
    </dgm:pt>
    <dgm:pt modelId="{28515B9F-01B4-44BE-971F-0F201A425302}">
      <dgm:prSet/>
      <dgm:spPr/>
      <dgm:t>
        <a:bodyPr/>
        <a:lstStyle/>
        <a:p>
          <a:pPr>
            <a:lnSpc>
              <a:spcPct val="100000"/>
            </a:lnSpc>
          </a:pPr>
          <a:r>
            <a:rPr lang="en-US" b="0" i="0" u="none" strike="noStrike" cap="none" baseline="0" noProof="0">
              <a:latin typeface="Grotesque Light"/>
            </a:rPr>
            <a:t>ROI</a:t>
          </a:r>
        </a:p>
      </dgm:t>
    </dgm:pt>
    <dgm:pt modelId="{29AA6697-AF2F-4A0A-99FC-4DDD8FF737D6}" type="parTrans" cxnId="{0F8C857B-7E64-415F-AEAC-63D050F81E27}">
      <dgm:prSet/>
      <dgm:spPr/>
    </dgm:pt>
    <dgm:pt modelId="{16F763C4-8E4D-4B78-B3C6-94A63FFBFFD0}" type="sibTrans" cxnId="{0F8C857B-7E64-415F-AEAC-63D050F81E27}">
      <dgm:prSet/>
      <dgm:spPr/>
    </dgm:pt>
    <dgm:pt modelId="{B5882A18-3D92-4F5D-BB63-8EC4F64C6087}">
      <dgm:prSet/>
      <dgm:spPr/>
      <dgm:t>
        <a:bodyPr/>
        <a:lstStyle/>
        <a:p>
          <a:pPr>
            <a:lnSpc>
              <a:spcPct val="100000"/>
            </a:lnSpc>
          </a:pPr>
          <a:r>
            <a:rPr lang="en-US">
              <a:latin typeface="Grotesque Light"/>
            </a:rPr>
            <a:t> Recommendations</a:t>
          </a:r>
        </a:p>
      </dgm:t>
    </dgm:pt>
    <dgm:pt modelId="{987DFBD3-0E0F-4269-8A54-181E4136E0C0}" type="parTrans" cxnId="{D100F5B6-EB46-445B-981A-688C465F8FA8}">
      <dgm:prSet/>
      <dgm:spPr/>
    </dgm:pt>
    <dgm:pt modelId="{BAF4ECFA-F3E9-434E-9D63-87D6C4B64990}" type="sibTrans" cxnId="{D100F5B6-EB46-445B-981A-688C465F8FA8}">
      <dgm:prSet/>
      <dgm:spPr/>
    </dgm:pt>
    <dgm:pt modelId="{54A45E55-F072-4E2E-8F2C-8D9FC117D1FF}" type="pres">
      <dgm:prSet presAssocID="{527F4280-3C3D-4072-84B0-A4BC80834C1F}" presName="root" presStyleCnt="0">
        <dgm:presLayoutVars>
          <dgm:dir/>
          <dgm:resizeHandles val="exact"/>
        </dgm:presLayoutVars>
      </dgm:prSet>
      <dgm:spPr/>
    </dgm:pt>
    <dgm:pt modelId="{6F991BC1-ED70-47BC-B184-33E7717BE2FB}" type="pres">
      <dgm:prSet presAssocID="{B5882A18-3D92-4F5D-BB63-8EC4F64C6087}" presName="compNode" presStyleCnt="0"/>
      <dgm:spPr/>
    </dgm:pt>
    <dgm:pt modelId="{A1323E3A-07A1-4FE6-B15A-9081D95FE29F}" type="pres">
      <dgm:prSet presAssocID="{B5882A18-3D92-4F5D-BB63-8EC4F64C6087}" presName="bgRect" presStyleLbl="bgShp" presStyleIdx="0" presStyleCnt="5"/>
      <dgm:spPr/>
    </dgm:pt>
    <dgm:pt modelId="{FC0774E0-4911-42F0-A55A-FDAB02CD55B6}" type="pres">
      <dgm:prSet presAssocID="{B5882A18-3D92-4F5D-BB63-8EC4F64C60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776D5034-AEFC-45FD-986C-76727F5871D8}" type="pres">
      <dgm:prSet presAssocID="{B5882A18-3D92-4F5D-BB63-8EC4F64C6087}" presName="spaceRect" presStyleCnt="0"/>
      <dgm:spPr/>
    </dgm:pt>
    <dgm:pt modelId="{2264BD50-3448-4715-B594-47D22BB53B9B}" type="pres">
      <dgm:prSet presAssocID="{B5882A18-3D92-4F5D-BB63-8EC4F64C6087}" presName="parTx" presStyleLbl="revTx" presStyleIdx="0" presStyleCnt="5">
        <dgm:presLayoutVars>
          <dgm:chMax val="0"/>
          <dgm:chPref val="0"/>
        </dgm:presLayoutVars>
      </dgm:prSet>
      <dgm:spPr/>
    </dgm:pt>
    <dgm:pt modelId="{1EBDE95B-75BF-4A1D-BE28-1FF8AA2D3B94}" type="pres">
      <dgm:prSet presAssocID="{BAF4ECFA-F3E9-434E-9D63-87D6C4B64990}" presName="sibTrans" presStyleCnt="0"/>
      <dgm:spPr/>
    </dgm:pt>
    <dgm:pt modelId="{69965F8E-827F-4A39-AC33-D938F3543E5B}" type="pres">
      <dgm:prSet presAssocID="{4240A870-3933-49BC-8CF6-60FB158AB613}" presName="compNode" presStyleCnt="0"/>
      <dgm:spPr/>
    </dgm:pt>
    <dgm:pt modelId="{732F59C7-0824-4AA0-B57F-F002E62EF684}" type="pres">
      <dgm:prSet presAssocID="{4240A870-3933-49BC-8CF6-60FB158AB613}" presName="bgRect" presStyleLbl="bgShp" presStyleIdx="1" presStyleCnt="5"/>
      <dgm:spPr/>
    </dgm:pt>
    <dgm:pt modelId="{67A93DEF-2D78-430C-87A1-66B4B73774DA}" type="pres">
      <dgm:prSet presAssocID="{4240A870-3933-49BC-8CF6-60FB158AB6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1492ADC7-4B2A-4E30-9F14-1F65C517FEAC}" type="pres">
      <dgm:prSet presAssocID="{4240A870-3933-49BC-8CF6-60FB158AB613}" presName="spaceRect" presStyleCnt="0"/>
      <dgm:spPr/>
    </dgm:pt>
    <dgm:pt modelId="{36F44ACB-D97F-41AE-9829-E585A9B46933}" type="pres">
      <dgm:prSet presAssocID="{4240A870-3933-49BC-8CF6-60FB158AB613}" presName="parTx" presStyleLbl="revTx" presStyleIdx="1" presStyleCnt="5">
        <dgm:presLayoutVars>
          <dgm:chMax val="0"/>
          <dgm:chPref val="0"/>
        </dgm:presLayoutVars>
      </dgm:prSet>
      <dgm:spPr/>
    </dgm:pt>
    <dgm:pt modelId="{63012BF3-F0C5-4015-89E4-BE100A4AA38D}" type="pres">
      <dgm:prSet presAssocID="{91C981BD-CC5E-4FAB-9290-5FC2C018D949}" presName="sibTrans" presStyleCnt="0"/>
      <dgm:spPr/>
    </dgm:pt>
    <dgm:pt modelId="{F7894954-81A3-4557-8FBB-43B771857938}" type="pres">
      <dgm:prSet presAssocID="{28515B9F-01B4-44BE-971F-0F201A425302}" presName="compNode" presStyleCnt="0"/>
      <dgm:spPr/>
    </dgm:pt>
    <dgm:pt modelId="{4F5D0378-4582-4892-88FB-E4AC84E1ADE1}" type="pres">
      <dgm:prSet presAssocID="{28515B9F-01B4-44BE-971F-0F201A425302}" presName="bgRect" presStyleLbl="bgShp" presStyleIdx="2" presStyleCnt="5"/>
      <dgm:spPr/>
    </dgm:pt>
    <dgm:pt modelId="{44B08EDC-369E-4B64-B431-C4F76225F0A8}" type="pres">
      <dgm:prSet presAssocID="{28515B9F-01B4-44BE-971F-0F201A42530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80EBA48A-1616-4B2E-B994-5675855715AC}" type="pres">
      <dgm:prSet presAssocID="{28515B9F-01B4-44BE-971F-0F201A425302}" presName="spaceRect" presStyleCnt="0"/>
      <dgm:spPr/>
    </dgm:pt>
    <dgm:pt modelId="{0790C342-B5CC-48FA-96F0-6103F81EA1DC}" type="pres">
      <dgm:prSet presAssocID="{28515B9F-01B4-44BE-971F-0F201A425302}" presName="parTx" presStyleLbl="revTx" presStyleIdx="2" presStyleCnt="5">
        <dgm:presLayoutVars>
          <dgm:chMax val="0"/>
          <dgm:chPref val="0"/>
        </dgm:presLayoutVars>
      </dgm:prSet>
      <dgm:spPr/>
    </dgm:pt>
    <dgm:pt modelId="{76624BA0-F692-4D7A-A37E-42FDD345615D}" type="pres">
      <dgm:prSet presAssocID="{16F763C4-8E4D-4B78-B3C6-94A63FFBFFD0}" presName="sibTrans" presStyleCnt="0"/>
      <dgm:spPr/>
    </dgm:pt>
    <dgm:pt modelId="{E2C5CECD-13D1-4C1D-B16D-7B4AB8B072A4}" type="pres">
      <dgm:prSet presAssocID="{F6370FF7-3E0D-46B3-AD86-C3C8479981DD}" presName="compNode" presStyleCnt="0"/>
      <dgm:spPr/>
    </dgm:pt>
    <dgm:pt modelId="{4340274A-1077-4EB0-8E68-BE83218CFD4A}" type="pres">
      <dgm:prSet presAssocID="{F6370FF7-3E0D-46B3-AD86-C3C8479981DD}" presName="bgRect" presStyleLbl="bgShp" presStyleIdx="3" presStyleCnt="5"/>
      <dgm:spPr/>
    </dgm:pt>
    <dgm:pt modelId="{4BA3D404-C936-4DF6-84FE-0E89E498E1F5}" type="pres">
      <dgm:prSet presAssocID="{F6370FF7-3E0D-46B3-AD86-C3C8479981D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3FBD6A3B-B6B7-47B7-9B2C-14C7B76F95C3}" type="pres">
      <dgm:prSet presAssocID="{F6370FF7-3E0D-46B3-AD86-C3C8479981DD}" presName="spaceRect" presStyleCnt="0"/>
      <dgm:spPr/>
    </dgm:pt>
    <dgm:pt modelId="{89AC28B6-0FF7-44A4-B9B6-CA740E28B1B3}" type="pres">
      <dgm:prSet presAssocID="{F6370FF7-3E0D-46B3-AD86-C3C8479981DD}" presName="parTx" presStyleLbl="revTx" presStyleIdx="3" presStyleCnt="5">
        <dgm:presLayoutVars>
          <dgm:chMax val="0"/>
          <dgm:chPref val="0"/>
        </dgm:presLayoutVars>
      </dgm:prSet>
      <dgm:spPr/>
    </dgm:pt>
    <dgm:pt modelId="{61A4471E-2D52-4BCA-A0B9-96CB710E3B64}" type="pres">
      <dgm:prSet presAssocID="{A0E4776C-A6E5-49EC-8698-DC1A044C3423}" presName="sibTrans" presStyleCnt="0"/>
      <dgm:spPr/>
    </dgm:pt>
    <dgm:pt modelId="{B1C83A1C-E496-4317-A1EF-78ADE46730FC}" type="pres">
      <dgm:prSet presAssocID="{2DADEC86-3F80-49D3-872E-5F242FE77C4F}" presName="compNode" presStyleCnt="0"/>
      <dgm:spPr/>
    </dgm:pt>
    <dgm:pt modelId="{80D7C1F5-493A-44AC-ADEC-068282FD9ED7}" type="pres">
      <dgm:prSet presAssocID="{2DADEC86-3F80-49D3-872E-5F242FE77C4F}" presName="bgRect" presStyleLbl="bgShp" presStyleIdx="4" presStyleCnt="5"/>
      <dgm:spPr/>
    </dgm:pt>
    <dgm:pt modelId="{0592BE0D-00A7-4E07-AF5F-37BDAABD4061}" type="pres">
      <dgm:prSet presAssocID="{2DADEC86-3F80-49D3-872E-5F242FE77C4F}"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23B31A6-0084-48CE-91BA-4567A0CC3AB3}" type="pres">
      <dgm:prSet presAssocID="{2DADEC86-3F80-49D3-872E-5F242FE77C4F}" presName="spaceRect" presStyleCnt="0"/>
      <dgm:spPr/>
    </dgm:pt>
    <dgm:pt modelId="{FE8141FB-0B1F-46DA-9FDE-47F6DC0FE79A}" type="pres">
      <dgm:prSet presAssocID="{2DADEC86-3F80-49D3-872E-5F242FE77C4F}" presName="parTx" presStyleLbl="revTx" presStyleIdx="4" presStyleCnt="5">
        <dgm:presLayoutVars>
          <dgm:chMax val="0"/>
          <dgm:chPref val="0"/>
        </dgm:presLayoutVars>
      </dgm:prSet>
      <dgm:spPr/>
    </dgm:pt>
  </dgm:ptLst>
  <dgm:cxnLst>
    <dgm:cxn modelId="{3742F609-93D5-4430-B303-CFE51801CBFC}" srcId="{527F4280-3C3D-4072-84B0-A4BC80834C1F}" destId="{2DADEC86-3F80-49D3-872E-5F242FE77C4F}" srcOrd="4" destOrd="0" parTransId="{C8E2C49F-9330-49C7-87B5-55517A89100F}" sibTransId="{C122FF71-B489-422C-B8DC-21C749EC9B7B}"/>
    <dgm:cxn modelId="{33EDA30C-0C02-4658-B5E0-1EF19D2E5022}" type="presOf" srcId="{F6370FF7-3E0D-46B3-AD86-C3C8479981DD}" destId="{89AC28B6-0FF7-44A4-B9B6-CA740E28B1B3}" srcOrd="0" destOrd="0" presId="urn:microsoft.com/office/officeart/2018/2/layout/IconVerticalSolidList"/>
    <dgm:cxn modelId="{1C27D40F-3798-4687-97EC-CCADE00AF49E}" type="presOf" srcId="{2DADEC86-3F80-49D3-872E-5F242FE77C4F}" destId="{FE8141FB-0B1F-46DA-9FDE-47F6DC0FE79A}" srcOrd="0" destOrd="0" presId="urn:microsoft.com/office/officeart/2018/2/layout/IconVerticalSolidList"/>
    <dgm:cxn modelId="{4FDC5B36-E75B-40C6-8F0F-6596B84CCB3C}" type="presOf" srcId="{28515B9F-01B4-44BE-971F-0F201A425302}" destId="{0790C342-B5CC-48FA-96F0-6103F81EA1DC}" srcOrd="0" destOrd="0" presId="urn:microsoft.com/office/officeart/2018/2/layout/IconVerticalSolidList"/>
    <dgm:cxn modelId="{5CCAFA40-299B-4543-BF40-6DEB65A042D5}" type="presOf" srcId="{527F4280-3C3D-4072-84B0-A4BC80834C1F}" destId="{54A45E55-F072-4E2E-8F2C-8D9FC117D1FF}" srcOrd="0" destOrd="0" presId="urn:microsoft.com/office/officeart/2018/2/layout/IconVerticalSolidList"/>
    <dgm:cxn modelId="{79A70477-F39B-458A-B535-24FB06C849FE}" srcId="{527F4280-3C3D-4072-84B0-A4BC80834C1F}" destId="{4240A870-3933-49BC-8CF6-60FB158AB613}" srcOrd="1" destOrd="0" parTransId="{1010F447-3408-416F-B23F-77C296B1425E}" sibTransId="{91C981BD-CC5E-4FAB-9290-5FC2C018D949}"/>
    <dgm:cxn modelId="{0F8C857B-7E64-415F-AEAC-63D050F81E27}" srcId="{527F4280-3C3D-4072-84B0-A4BC80834C1F}" destId="{28515B9F-01B4-44BE-971F-0F201A425302}" srcOrd="2" destOrd="0" parTransId="{29AA6697-AF2F-4A0A-99FC-4DDD8FF737D6}" sibTransId="{16F763C4-8E4D-4B78-B3C6-94A63FFBFFD0}"/>
    <dgm:cxn modelId="{CC35C37F-AE74-4086-ACDE-4B951CA97E49}" type="presOf" srcId="{4240A870-3933-49BC-8CF6-60FB158AB613}" destId="{36F44ACB-D97F-41AE-9829-E585A9B46933}" srcOrd="0" destOrd="0" presId="urn:microsoft.com/office/officeart/2018/2/layout/IconVerticalSolidList"/>
    <dgm:cxn modelId="{D100F5B6-EB46-445B-981A-688C465F8FA8}" srcId="{527F4280-3C3D-4072-84B0-A4BC80834C1F}" destId="{B5882A18-3D92-4F5D-BB63-8EC4F64C6087}" srcOrd="0" destOrd="0" parTransId="{987DFBD3-0E0F-4269-8A54-181E4136E0C0}" sibTransId="{BAF4ECFA-F3E9-434E-9D63-87D6C4B64990}"/>
    <dgm:cxn modelId="{C0317DF3-EBB8-489D-9B7E-A5B2963A6CE6}" type="presOf" srcId="{B5882A18-3D92-4F5D-BB63-8EC4F64C6087}" destId="{2264BD50-3448-4715-B594-47D22BB53B9B}" srcOrd="0" destOrd="0" presId="urn:microsoft.com/office/officeart/2018/2/layout/IconVerticalSolidList"/>
    <dgm:cxn modelId="{2E9D33FC-F10B-48B1-BBE8-2A8095E04BD2}" srcId="{527F4280-3C3D-4072-84B0-A4BC80834C1F}" destId="{F6370FF7-3E0D-46B3-AD86-C3C8479981DD}" srcOrd="3" destOrd="0" parTransId="{B9AE0426-9AA3-416B-A9BD-830A04086A34}" sibTransId="{A0E4776C-A6E5-49EC-8698-DC1A044C3423}"/>
    <dgm:cxn modelId="{04F179C9-E336-44EB-9428-32C4CB74313A}" type="presParOf" srcId="{54A45E55-F072-4E2E-8F2C-8D9FC117D1FF}" destId="{6F991BC1-ED70-47BC-B184-33E7717BE2FB}" srcOrd="0" destOrd="0" presId="urn:microsoft.com/office/officeart/2018/2/layout/IconVerticalSolidList"/>
    <dgm:cxn modelId="{262D4B2C-78F3-403A-9FA2-AED71A5CFA86}" type="presParOf" srcId="{6F991BC1-ED70-47BC-B184-33E7717BE2FB}" destId="{A1323E3A-07A1-4FE6-B15A-9081D95FE29F}" srcOrd="0" destOrd="0" presId="urn:microsoft.com/office/officeart/2018/2/layout/IconVerticalSolidList"/>
    <dgm:cxn modelId="{207A09FA-2B54-460F-A368-3E7FF3BD5565}" type="presParOf" srcId="{6F991BC1-ED70-47BC-B184-33E7717BE2FB}" destId="{FC0774E0-4911-42F0-A55A-FDAB02CD55B6}" srcOrd="1" destOrd="0" presId="urn:microsoft.com/office/officeart/2018/2/layout/IconVerticalSolidList"/>
    <dgm:cxn modelId="{7050F55F-0D22-4C2F-8157-5BD1922598BB}" type="presParOf" srcId="{6F991BC1-ED70-47BC-B184-33E7717BE2FB}" destId="{776D5034-AEFC-45FD-986C-76727F5871D8}" srcOrd="2" destOrd="0" presId="urn:microsoft.com/office/officeart/2018/2/layout/IconVerticalSolidList"/>
    <dgm:cxn modelId="{029FD676-2A64-40B3-911B-A3671F4F7840}" type="presParOf" srcId="{6F991BC1-ED70-47BC-B184-33E7717BE2FB}" destId="{2264BD50-3448-4715-B594-47D22BB53B9B}" srcOrd="3" destOrd="0" presId="urn:microsoft.com/office/officeart/2018/2/layout/IconVerticalSolidList"/>
    <dgm:cxn modelId="{47F94513-83B0-4CAE-B42D-EB575FDDA729}" type="presParOf" srcId="{54A45E55-F072-4E2E-8F2C-8D9FC117D1FF}" destId="{1EBDE95B-75BF-4A1D-BE28-1FF8AA2D3B94}" srcOrd="1" destOrd="0" presId="urn:microsoft.com/office/officeart/2018/2/layout/IconVerticalSolidList"/>
    <dgm:cxn modelId="{28AAF2C2-8164-4103-B5B0-C753DEBB873D}" type="presParOf" srcId="{54A45E55-F072-4E2E-8F2C-8D9FC117D1FF}" destId="{69965F8E-827F-4A39-AC33-D938F3543E5B}" srcOrd="2" destOrd="0" presId="urn:microsoft.com/office/officeart/2018/2/layout/IconVerticalSolidList"/>
    <dgm:cxn modelId="{C241A06C-7699-4F2E-86A4-9E7E0A9570FC}" type="presParOf" srcId="{69965F8E-827F-4A39-AC33-D938F3543E5B}" destId="{732F59C7-0824-4AA0-B57F-F002E62EF684}" srcOrd="0" destOrd="0" presId="urn:microsoft.com/office/officeart/2018/2/layout/IconVerticalSolidList"/>
    <dgm:cxn modelId="{018890AF-6531-4085-B49B-4A49413EEA70}" type="presParOf" srcId="{69965F8E-827F-4A39-AC33-D938F3543E5B}" destId="{67A93DEF-2D78-430C-87A1-66B4B73774DA}" srcOrd="1" destOrd="0" presId="urn:microsoft.com/office/officeart/2018/2/layout/IconVerticalSolidList"/>
    <dgm:cxn modelId="{8B254CB3-E0D2-4AA2-94D7-6C8426E5994D}" type="presParOf" srcId="{69965F8E-827F-4A39-AC33-D938F3543E5B}" destId="{1492ADC7-4B2A-4E30-9F14-1F65C517FEAC}" srcOrd="2" destOrd="0" presId="urn:microsoft.com/office/officeart/2018/2/layout/IconVerticalSolidList"/>
    <dgm:cxn modelId="{6CE0D9AB-FE3D-4735-9ECB-5482B9CA0883}" type="presParOf" srcId="{69965F8E-827F-4A39-AC33-D938F3543E5B}" destId="{36F44ACB-D97F-41AE-9829-E585A9B46933}" srcOrd="3" destOrd="0" presId="urn:microsoft.com/office/officeart/2018/2/layout/IconVerticalSolidList"/>
    <dgm:cxn modelId="{4C03BC5E-4DFE-49B7-A3E0-207EC1B35847}" type="presParOf" srcId="{54A45E55-F072-4E2E-8F2C-8D9FC117D1FF}" destId="{63012BF3-F0C5-4015-89E4-BE100A4AA38D}" srcOrd="3" destOrd="0" presId="urn:microsoft.com/office/officeart/2018/2/layout/IconVerticalSolidList"/>
    <dgm:cxn modelId="{FD3DFC64-B216-4FF3-AF30-CAD1BD3B67F8}" type="presParOf" srcId="{54A45E55-F072-4E2E-8F2C-8D9FC117D1FF}" destId="{F7894954-81A3-4557-8FBB-43B771857938}" srcOrd="4" destOrd="0" presId="urn:microsoft.com/office/officeart/2018/2/layout/IconVerticalSolidList"/>
    <dgm:cxn modelId="{2D7FEED0-03AD-4127-9173-FFAC9982CAA9}" type="presParOf" srcId="{F7894954-81A3-4557-8FBB-43B771857938}" destId="{4F5D0378-4582-4892-88FB-E4AC84E1ADE1}" srcOrd="0" destOrd="0" presId="urn:microsoft.com/office/officeart/2018/2/layout/IconVerticalSolidList"/>
    <dgm:cxn modelId="{40B806FE-F1B9-4C06-81A0-F89301D1D81B}" type="presParOf" srcId="{F7894954-81A3-4557-8FBB-43B771857938}" destId="{44B08EDC-369E-4B64-B431-C4F76225F0A8}" srcOrd="1" destOrd="0" presId="urn:microsoft.com/office/officeart/2018/2/layout/IconVerticalSolidList"/>
    <dgm:cxn modelId="{11F122FA-30BD-4DA5-B97F-FE99978B2A47}" type="presParOf" srcId="{F7894954-81A3-4557-8FBB-43B771857938}" destId="{80EBA48A-1616-4B2E-B994-5675855715AC}" srcOrd="2" destOrd="0" presId="urn:microsoft.com/office/officeart/2018/2/layout/IconVerticalSolidList"/>
    <dgm:cxn modelId="{BE5036B4-E5C3-4722-9A88-8ECD8DF9DDFF}" type="presParOf" srcId="{F7894954-81A3-4557-8FBB-43B771857938}" destId="{0790C342-B5CC-48FA-96F0-6103F81EA1DC}" srcOrd="3" destOrd="0" presId="urn:microsoft.com/office/officeart/2018/2/layout/IconVerticalSolidList"/>
    <dgm:cxn modelId="{D4D3FB29-517D-4D6C-A8E3-4C81A20FF28F}" type="presParOf" srcId="{54A45E55-F072-4E2E-8F2C-8D9FC117D1FF}" destId="{76624BA0-F692-4D7A-A37E-42FDD345615D}" srcOrd="5" destOrd="0" presId="urn:microsoft.com/office/officeart/2018/2/layout/IconVerticalSolidList"/>
    <dgm:cxn modelId="{58CAA513-92CB-43DE-8257-CC6FC59EFCAE}" type="presParOf" srcId="{54A45E55-F072-4E2E-8F2C-8D9FC117D1FF}" destId="{E2C5CECD-13D1-4C1D-B16D-7B4AB8B072A4}" srcOrd="6" destOrd="0" presId="urn:microsoft.com/office/officeart/2018/2/layout/IconVerticalSolidList"/>
    <dgm:cxn modelId="{B037BD34-6AE6-4A1B-ACD9-4DFBB7F6C024}" type="presParOf" srcId="{E2C5CECD-13D1-4C1D-B16D-7B4AB8B072A4}" destId="{4340274A-1077-4EB0-8E68-BE83218CFD4A}" srcOrd="0" destOrd="0" presId="urn:microsoft.com/office/officeart/2018/2/layout/IconVerticalSolidList"/>
    <dgm:cxn modelId="{4F8E2FBD-A117-436C-B4E2-E18F02FD4F50}" type="presParOf" srcId="{E2C5CECD-13D1-4C1D-B16D-7B4AB8B072A4}" destId="{4BA3D404-C936-4DF6-84FE-0E89E498E1F5}" srcOrd="1" destOrd="0" presId="urn:microsoft.com/office/officeart/2018/2/layout/IconVerticalSolidList"/>
    <dgm:cxn modelId="{9400671A-3A87-45D9-802C-47562F611B2E}" type="presParOf" srcId="{E2C5CECD-13D1-4C1D-B16D-7B4AB8B072A4}" destId="{3FBD6A3B-B6B7-47B7-9B2C-14C7B76F95C3}" srcOrd="2" destOrd="0" presId="urn:microsoft.com/office/officeart/2018/2/layout/IconVerticalSolidList"/>
    <dgm:cxn modelId="{94C7E173-3194-4544-9ED4-CC9A167B687F}" type="presParOf" srcId="{E2C5CECD-13D1-4C1D-B16D-7B4AB8B072A4}" destId="{89AC28B6-0FF7-44A4-B9B6-CA740E28B1B3}" srcOrd="3" destOrd="0" presId="urn:microsoft.com/office/officeart/2018/2/layout/IconVerticalSolidList"/>
    <dgm:cxn modelId="{E3D0D276-4577-418C-90A1-6BCDB92B0B62}" type="presParOf" srcId="{54A45E55-F072-4E2E-8F2C-8D9FC117D1FF}" destId="{61A4471E-2D52-4BCA-A0B9-96CB710E3B64}" srcOrd="7" destOrd="0" presId="urn:microsoft.com/office/officeart/2018/2/layout/IconVerticalSolidList"/>
    <dgm:cxn modelId="{765C8DBD-A0EB-495E-B842-18B9E372942C}" type="presParOf" srcId="{54A45E55-F072-4E2E-8F2C-8D9FC117D1FF}" destId="{B1C83A1C-E496-4317-A1EF-78ADE46730FC}" srcOrd="8" destOrd="0" presId="urn:microsoft.com/office/officeart/2018/2/layout/IconVerticalSolidList"/>
    <dgm:cxn modelId="{9EAF76E8-B470-4E57-A0A9-E45B9B92CE0B}" type="presParOf" srcId="{B1C83A1C-E496-4317-A1EF-78ADE46730FC}" destId="{80D7C1F5-493A-44AC-ADEC-068282FD9ED7}" srcOrd="0" destOrd="0" presId="urn:microsoft.com/office/officeart/2018/2/layout/IconVerticalSolidList"/>
    <dgm:cxn modelId="{674AD32B-1121-408E-A3EF-30642CA6952B}" type="presParOf" srcId="{B1C83A1C-E496-4317-A1EF-78ADE46730FC}" destId="{0592BE0D-00A7-4E07-AF5F-37BDAABD4061}" srcOrd="1" destOrd="0" presId="urn:microsoft.com/office/officeart/2018/2/layout/IconVerticalSolidList"/>
    <dgm:cxn modelId="{A1069460-A509-483B-97EB-FC37E60140DC}" type="presParOf" srcId="{B1C83A1C-E496-4317-A1EF-78ADE46730FC}" destId="{723B31A6-0084-48CE-91BA-4567A0CC3AB3}" srcOrd="2" destOrd="0" presId="urn:microsoft.com/office/officeart/2018/2/layout/IconVerticalSolidList"/>
    <dgm:cxn modelId="{42CC2992-C793-4A07-ABFA-C9A10F375353}" type="presParOf" srcId="{B1C83A1C-E496-4317-A1EF-78ADE46730FC}" destId="{FE8141FB-0B1F-46DA-9FDE-47F6DC0FE7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23E3A-07A1-4FE6-B15A-9081D95FE29F}">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774E0-4911-42F0-A55A-FDAB02CD55B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4BD50-3448-4715-B594-47D22BB53B9B}">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latin typeface="Grotesque Light"/>
            </a:rPr>
            <a:t> Recommendations</a:t>
          </a:r>
        </a:p>
      </dsp:txBody>
      <dsp:txXfrm>
        <a:off x="1131174" y="4597"/>
        <a:ext cx="5382429" cy="979371"/>
      </dsp:txXfrm>
    </dsp:sp>
    <dsp:sp modelId="{732F59C7-0824-4AA0-B57F-F002E62EF684}">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93DEF-2D78-430C-87A1-66B4B73774DA}">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F44ACB-D97F-41AE-9829-E585A9B46933}">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b="0" i="0" u="none" strike="noStrike" kern="1200" cap="none" baseline="0" noProof="0">
              <a:latin typeface="Grotesque Light"/>
            </a:rPr>
            <a:t>Lead Attribution</a:t>
          </a:r>
        </a:p>
      </dsp:txBody>
      <dsp:txXfrm>
        <a:off x="1131174" y="1228812"/>
        <a:ext cx="5382429" cy="979371"/>
      </dsp:txXfrm>
    </dsp:sp>
    <dsp:sp modelId="{4F5D0378-4582-4892-88FB-E4AC84E1ADE1}">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08EDC-369E-4B64-B431-C4F76225F0A8}">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0C342-B5CC-48FA-96F0-6103F81EA1DC}">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b="0" i="0" u="none" strike="noStrike" kern="1200" cap="none" baseline="0" noProof="0">
              <a:latin typeface="Grotesque Light"/>
            </a:rPr>
            <a:t>ROI</a:t>
          </a:r>
        </a:p>
      </dsp:txBody>
      <dsp:txXfrm>
        <a:off x="1131174" y="2453027"/>
        <a:ext cx="5382429" cy="979371"/>
      </dsp:txXfrm>
    </dsp:sp>
    <dsp:sp modelId="{4340274A-1077-4EB0-8E68-BE83218CFD4A}">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3D404-C936-4DF6-84FE-0E89E498E1F5}">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AC28B6-0FF7-44A4-B9B6-CA740E28B1B3}">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latin typeface="Grotesque Light"/>
            </a:rPr>
            <a:t>Data Insights</a:t>
          </a:r>
        </a:p>
      </dsp:txBody>
      <dsp:txXfrm>
        <a:off x="1131174" y="3677241"/>
        <a:ext cx="5382429" cy="979371"/>
      </dsp:txXfrm>
    </dsp:sp>
    <dsp:sp modelId="{80D7C1F5-493A-44AC-ADEC-068282FD9ED7}">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2BE0D-00A7-4E07-AF5F-37BDAABD4061}">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8141FB-0B1F-46DA-9FDE-47F6DC0FE79A}">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US" sz="1900" kern="1200">
              <a:latin typeface="Grotesque Light"/>
            </a:rPr>
            <a:t>Future Analysis</a:t>
          </a:r>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A038F-7BFF-45BF-B591-A0941454F520}" type="datetimeFigureOut">
              <a:rPr lang="en-US"/>
              <a:t>7/17/2019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88CC1-49AE-42B7-8DC1-5CF20C06D8D3}" type="slidenum">
              <a:rPr lang="en-US"/>
              <a:t>‹#›</a:t>
            </a:fld>
            <a:endParaRPr lang="en-US"/>
          </a:p>
        </p:txBody>
      </p:sp>
    </p:spTree>
    <p:extLst>
      <p:ext uri="{BB962C8B-B14F-4D97-AF65-F5344CB8AC3E}">
        <p14:creationId xmlns:p14="http://schemas.microsoft.com/office/powerpoint/2010/main" val="92760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Research sources of organic leads</a:t>
            </a:r>
            <a:endParaRPr lang="en-US">
              <a:cs typeface="Calibri" panose="020F0502020204030204"/>
            </a:endParaRPr>
          </a:p>
          <a:p>
            <a:r>
              <a:rPr lang="en-US"/>
              <a:t>Reduce the average number of calls needed to acquire a lead – by that also reduce the cost of that channel</a:t>
            </a:r>
          </a:p>
          <a:p>
            <a:r>
              <a:rPr lang="en-US">
                <a:cs typeface="Calibri" panose="020F0502020204030204"/>
              </a:rPr>
              <a:t>Use email more</a:t>
            </a:r>
          </a:p>
        </p:txBody>
      </p:sp>
      <p:sp>
        <p:nvSpPr>
          <p:cNvPr id="4" name="Slide Number Placeholder 3"/>
          <p:cNvSpPr>
            <a:spLocks noGrp="1"/>
          </p:cNvSpPr>
          <p:nvPr>
            <p:ph type="sldNum" sz="quarter" idx="5"/>
          </p:nvPr>
        </p:nvSpPr>
        <p:spPr/>
        <p:txBody>
          <a:bodyPr/>
          <a:lstStyle/>
          <a:p>
            <a:fld id="{3AA88CC1-49AE-42B7-8DC1-5CF20C06D8D3}" type="slidenum">
              <a:rPr lang="en-US"/>
              <a:t>3</a:t>
            </a:fld>
            <a:endParaRPr lang="en-US"/>
          </a:p>
        </p:txBody>
      </p:sp>
    </p:spTree>
    <p:extLst>
      <p:ext uri="{BB962C8B-B14F-4D97-AF65-F5344CB8AC3E}">
        <p14:creationId xmlns:p14="http://schemas.microsoft.com/office/powerpoint/2010/main" val="442376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linear model values each touchpoint as equal by evenly distributing credit across all touchpoints in the user’s path to conversion.</a:t>
            </a:r>
          </a:p>
          <a:p>
            <a:endParaRPr lang="en-US">
              <a:cs typeface="Calibri"/>
            </a:endParaRPr>
          </a:p>
          <a:p>
            <a:r>
              <a:rPr lang="en-US"/>
              <a:t>it only looks at frequency and does not take other factors, such as recency, into consideration</a:t>
            </a:r>
          </a:p>
          <a:p>
            <a:endParaRPr lang="en-US">
              <a:cs typeface="Calibri"/>
            </a:endParaRPr>
          </a:p>
          <a:p>
            <a:r>
              <a:rPr lang="en-US">
                <a:cs typeface="Calibri"/>
              </a:rPr>
              <a:t>The previous model used was last-touch attribution. Only assigning credit to the last touch before a lead is acquired</a:t>
            </a:r>
          </a:p>
          <a:p>
            <a:endParaRPr lang="en-US">
              <a:cs typeface="Calibri"/>
            </a:endParaRPr>
          </a:p>
          <a:p>
            <a:r>
              <a:rPr lang="en-US">
                <a:cs typeface="Calibri"/>
              </a:rPr>
              <a:t>Our attribution model evenly distributeds credit across all touch points from before a lead is acquired</a:t>
            </a:r>
          </a:p>
        </p:txBody>
      </p:sp>
      <p:sp>
        <p:nvSpPr>
          <p:cNvPr id="4" name="Slide Number Placeholder 3"/>
          <p:cNvSpPr>
            <a:spLocks noGrp="1"/>
          </p:cNvSpPr>
          <p:nvPr>
            <p:ph type="sldNum" sz="quarter" idx="5"/>
          </p:nvPr>
        </p:nvSpPr>
        <p:spPr/>
        <p:txBody>
          <a:bodyPr/>
          <a:lstStyle/>
          <a:p>
            <a:fld id="{3AA88CC1-49AE-42B7-8DC1-5CF20C06D8D3}" type="slidenum">
              <a:rPr lang="en-US"/>
              <a:t>4</a:t>
            </a:fld>
            <a:endParaRPr lang="en-US"/>
          </a:p>
        </p:txBody>
      </p:sp>
    </p:spTree>
    <p:extLst>
      <p:ext uri="{BB962C8B-B14F-4D97-AF65-F5344CB8AC3E}">
        <p14:creationId xmlns:p14="http://schemas.microsoft.com/office/powerpoint/2010/main" val="250926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Impressions</a:t>
            </a:r>
          </a:p>
          <a:p>
            <a:r>
              <a:rPr lang="en-US">
                <a:cs typeface="Calibri"/>
              </a:rPr>
              <a:t>conventions</a:t>
            </a:r>
          </a:p>
        </p:txBody>
      </p:sp>
      <p:sp>
        <p:nvSpPr>
          <p:cNvPr id="4" name="Slide Number Placeholder 3"/>
          <p:cNvSpPr>
            <a:spLocks noGrp="1"/>
          </p:cNvSpPr>
          <p:nvPr>
            <p:ph type="sldNum" sz="quarter" idx="5"/>
          </p:nvPr>
        </p:nvSpPr>
        <p:spPr/>
        <p:txBody>
          <a:bodyPr/>
          <a:lstStyle/>
          <a:p>
            <a:fld id="{3AA88CC1-49AE-42B7-8DC1-5CF20C06D8D3}" type="slidenum">
              <a:rPr lang="en-US"/>
              <a:t>6</a:t>
            </a:fld>
            <a:endParaRPr lang="en-US"/>
          </a:p>
        </p:txBody>
      </p:sp>
    </p:spTree>
    <p:extLst>
      <p:ext uri="{BB962C8B-B14F-4D97-AF65-F5344CB8AC3E}">
        <p14:creationId xmlns:p14="http://schemas.microsoft.com/office/powerpoint/2010/main" val="39901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Even though it seems like meetings has a bad return, but it is important to give a custom and personal approach to some customers that might not be as comfortable committing </a:t>
            </a:r>
          </a:p>
          <a:p>
            <a:r>
              <a:rPr lang="en-US">
                <a:cs typeface="Calibri"/>
              </a:rPr>
              <a:t>to anything online or over the phone. If one meeting is all it takes to acquire a customer, then the price of $300 is well worth it given the current 2 year NPV of a acquired customer. </a:t>
            </a:r>
          </a:p>
          <a:p>
            <a:r>
              <a:rPr lang="en-US">
                <a:cs typeface="Calibri"/>
              </a:rPr>
              <a:t>Without knowing more about these people other studies have shown that a personal touch often means a greater customer retention that will be valuable for many more years than the</a:t>
            </a:r>
          </a:p>
          <a:p>
            <a:r>
              <a:rPr lang="en-US">
                <a:cs typeface="Calibri"/>
              </a:rPr>
              <a:t>2 years. </a:t>
            </a:r>
          </a:p>
        </p:txBody>
      </p:sp>
      <p:sp>
        <p:nvSpPr>
          <p:cNvPr id="4" name="Slide Number Placeholder 3"/>
          <p:cNvSpPr>
            <a:spLocks noGrp="1"/>
          </p:cNvSpPr>
          <p:nvPr>
            <p:ph type="sldNum" sz="quarter" idx="5"/>
          </p:nvPr>
        </p:nvSpPr>
        <p:spPr/>
        <p:txBody>
          <a:bodyPr/>
          <a:lstStyle/>
          <a:p>
            <a:fld id="{3AA88CC1-49AE-42B7-8DC1-5CF20C06D8D3}" type="slidenum">
              <a:rPr lang="en-US"/>
              <a:t>8</a:t>
            </a:fld>
            <a:endParaRPr lang="en-US"/>
          </a:p>
        </p:txBody>
      </p:sp>
    </p:spTree>
    <p:extLst>
      <p:ext uri="{BB962C8B-B14F-4D97-AF65-F5344CB8AC3E}">
        <p14:creationId xmlns:p14="http://schemas.microsoft.com/office/powerpoint/2010/main" val="109806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Ways of reducing the number of call:</a:t>
            </a:r>
          </a:p>
          <a:p>
            <a:r>
              <a:rPr lang="en-US">
                <a:cs typeface="Calibri"/>
              </a:rPr>
              <a:t>When people fill out the form and become leads have the form include preferred method to be contacted initially – text message, email, phone call</a:t>
            </a:r>
          </a:p>
          <a:p>
            <a:r>
              <a:rPr lang="en-US">
                <a:cs typeface="Calibri"/>
              </a:rPr>
              <a:t>If they want a phone call include preferred time to be contacted. Email especially have proven to be effective and not reason not to explore that option more</a:t>
            </a:r>
          </a:p>
          <a:p>
            <a:endParaRPr lang="en-US">
              <a:cs typeface="Calibri"/>
            </a:endParaRPr>
          </a:p>
          <a:p>
            <a:r>
              <a:rPr lang="en-US">
                <a:cs typeface="Calibri"/>
              </a:rPr>
              <a:t>We found the Average phone call duration per lead and then found the median duration of all leads</a:t>
            </a:r>
          </a:p>
          <a:p>
            <a:r>
              <a:rPr lang="en-US">
                <a:cs typeface="Calibri"/>
              </a:rPr>
              <a:t> </a:t>
            </a:r>
          </a:p>
          <a:p>
            <a:r>
              <a:rPr lang="en-US">
                <a:cs typeface="Calibri"/>
              </a:rPr>
              <a:t>Median duration phone call conversation for an acquired customer is 5 minutes and the median duration for non acquired is around 1 minute</a:t>
            </a:r>
          </a:p>
          <a:p>
            <a:endParaRPr lang="en-US">
              <a:cs typeface="Calibri"/>
            </a:endParaRPr>
          </a:p>
        </p:txBody>
      </p:sp>
      <p:sp>
        <p:nvSpPr>
          <p:cNvPr id="4" name="Slide Number Placeholder 3"/>
          <p:cNvSpPr>
            <a:spLocks noGrp="1"/>
          </p:cNvSpPr>
          <p:nvPr>
            <p:ph type="sldNum" sz="quarter" idx="5"/>
          </p:nvPr>
        </p:nvSpPr>
        <p:spPr/>
        <p:txBody>
          <a:bodyPr/>
          <a:lstStyle/>
          <a:p>
            <a:fld id="{3AA88CC1-49AE-42B7-8DC1-5CF20C06D8D3}" type="slidenum">
              <a:rPr lang="en-US"/>
              <a:t>9</a:t>
            </a:fld>
            <a:endParaRPr lang="en-US"/>
          </a:p>
        </p:txBody>
      </p:sp>
    </p:spTree>
    <p:extLst>
      <p:ext uri="{BB962C8B-B14F-4D97-AF65-F5344CB8AC3E}">
        <p14:creationId xmlns:p14="http://schemas.microsoft.com/office/powerpoint/2010/main" val="104618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A88CC1-49AE-42B7-8DC1-5CF20C06D8D3}" type="slidenum">
              <a:rPr lang="en-US"/>
              <a:t>10</a:t>
            </a:fld>
            <a:endParaRPr lang="en-US"/>
          </a:p>
        </p:txBody>
      </p:sp>
    </p:spTree>
    <p:extLst>
      <p:ext uri="{BB962C8B-B14F-4D97-AF65-F5344CB8AC3E}">
        <p14:creationId xmlns:p14="http://schemas.microsoft.com/office/powerpoint/2010/main" val="277991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While a linear attribution model (our attribution) does take into account every touch—it is the least sophisticated multi-touch attribution model and can </a:t>
            </a:r>
          </a:p>
          <a:p>
            <a:endParaRPr lang="en-US">
              <a:cs typeface="Calibri"/>
            </a:endParaRPr>
          </a:p>
          <a:p>
            <a:r>
              <a:rPr lang="en-US"/>
              <a:t>The linear attribution model is the least sophisticated of the multi-channel attribution models as it only looks at frequency and does not take key factors, such as recency, into consideration. By considering each touchpoint as equal, you run the risk of overspending in underperforming or duplicate marketing channels. While the linear model is the least recommended multi-touch model, if utilized it is best suited for B2B environments with long sales cycles.</a:t>
            </a:r>
          </a:p>
          <a:p>
            <a:endParaRPr lang="en-US">
              <a:cs typeface="Calibri"/>
            </a:endParaRPr>
          </a:p>
          <a:p>
            <a:r>
              <a:rPr lang="en-US">
                <a:cs typeface="Calibri"/>
              </a:rPr>
              <a:t>Custom/algorithmic / data-driven</a:t>
            </a:r>
          </a:p>
          <a:p>
            <a:r>
              <a:rPr lang="en-US"/>
              <a:t>To create a model specific to your business needs can be beneficial; but this approach requires the organization to have a great understanding of their business and industry. This model utilizes a Google Analytics model as a baseline (time decay, position based) based on an analysis of which touchpoints are driving conversions for the business. The custom model will also take typical latency patterns and site engagement into consideration.</a:t>
            </a:r>
          </a:p>
          <a:p>
            <a:endParaRPr lang="en-US">
              <a:cs typeface="Calibri"/>
            </a:endParaRPr>
          </a:p>
          <a:p>
            <a:r>
              <a:rPr lang="en-US">
                <a:cs typeface="Calibri"/>
              </a:rPr>
              <a:t>Analyze time from lead to conversion—are any consistent pain points in the acquisition process</a:t>
            </a:r>
          </a:p>
          <a:p>
            <a:endParaRPr lang="en-US">
              <a:cs typeface="Calibri"/>
            </a:endParaRPr>
          </a:p>
          <a:p>
            <a:r>
              <a:rPr lang="en-US">
                <a:cs typeface="Calibri"/>
              </a:rPr>
              <a:t>Are there different types of leads that will have different acquisition paths or are more responsive to different channels. </a:t>
            </a:r>
            <a:br>
              <a:rPr lang="en-US">
                <a:cs typeface="+mn-lt"/>
              </a:rPr>
            </a:br>
            <a:endParaRPr lang="en-US">
              <a:cs typeface="Calibri"/>
            </a:endParaRPr>
          </a:p>
          <a:p>
            <a:r>
              <a:rPr lang="en-US"/>
              <a:t>Investigating what’s contributing to organic lead /</a:t>
            </a:r>
          </a:p>
          <a:p>
            <a:r>
              <a:rPr lang="en-US"/>
              <a:t>- try to understand word of mouth</a:t>
            </a:r>
          </a:p>
          <a:p>
            <a:r>
              <a:rPr lang="en-US"/>
              <a:t>-analyze changes in time of organic traffic to see if it is correlates with any other events</a:t>
            </a:r>
          </a:p>
          <a:p>
            <a:br>
              <a:rPr lang="en-US"/>
            </a:br>
            <a:endParaRPr lang="en-US"/>
          </a:p>
          <a:p>
            <a:r>
              <a:rPr lang="en-US"/>
              <a:t>-conduct survey of current premier agents who were categorized as organic</a:t>
            </a:r>
          </a:p>
          <a:p>
            <a:r>
              <a:rPr lang="en-US"/>
              <a:t>learn how they got to Zillow and also get feedback on their experience as a  premier agent</a:t>
            </a:r>
          </a:p>
          <a:p>
            <a:br>
              <a:rPr lang="en-US"/>
            </a:br>
            <a:endParaRPr lang="en-US"/>
          </a:p>
          <a:p>
            <a:r>
              <a:rPr lang="en-US"/>
              <a:t>-involvement with networks of real estate agents</a:t>
            </a:r>
          </a:p>
          <a:p>
            <a:r>
              <a:rPr lang="en-US"/>
              <a:t>-conduct survey at real-estate conventions </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AA88CC1-49AE-42B7-8DC1-5CF20C06D8D3}" type="slidenum">
              <a:rPr lang="en-US"/>
              <a:t>11</a:t>
            </a:fld>
            <a:endParaRPr lang="en-US"/>
          </a:p>
        </p:txBody>
      </p:sp>
    </p:spTree>
    <p:extLst>
      <p:ext uri="{BB962C8B-B14F-4D97-AF65-F5344CB8AC3E}">
        <p14:creationId xmlns:p14="http://schemas.microsoft.com/office/powerpoint/2010/main" val="282945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7">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32F6F-B85A-4DE3-A3D2-6D2495CBCA21}"/>
              </a:ext>
            </a:extLst>
          </p:cNvPr>
          <p:cNvSpPr>
            <a:spLocks noGrp="1"/>
          </p:cNvSpPr>
          <p:nvPr>
            <p:ph type="ctrTitle"/>
          </p:nvPr>
        </p:nvSpPr>
        <p:spPr>
          <a:xfrm>
            <a:off x="5189620" y="1306071"/>
            <a:ext cx="5478379" cy="2663407"/>
          </a:xfrm>
        </p:spPr>
        <p:txBody>
          <a:bodyPr vert="horz" lIns="91440" tIns="45720" rIns="91440" bIns="45720" rtlCol="0">
            <a:normAutofit/>
          </a:bodyPr>
          <a:lstStyle/>
          <a:p>
            <a:pPr algn="l"/>
            <a:r>
              <a:rPr lang="en-US" sz="3400" b="1" kern="1200">
                <a:solidFill>
                  <a:srgbClr val="FFFFFF"/>
                </a:solidFill>
                <a:latin typeface="Didot"/>
              </a:rPr>
              <a:t>ZILLOW GROUP </a:t>
            </a:r>
            <a:br>
              <a:rPr lang="en-US" sz="3400" b="1" kern="1200">
                <a:latin typeface="Didot"/>
              </a:rPr>
            </a:br>
            <a:r>
              <a:rPr lang="en-US" sz="3400" b="1" kern="1200">
                <a:solidFill>
                  <a:srgbClr val="FFFFFF"/>
                </a:solidFill>
                <a:latin typeface="Didot"/>
              </a:rPr>
              <a:t>SMARKETING RECOMMENDATIONS</a:t>
            </a:r>
            <a:br>
              <a:rPr lang="en-US" sz="3400" b="1" kern="1200"/>
            </a:br>
            <a:br>
              <a:rPr lang="en-US" sz="3400" b="1" kern="1200"/>
            </a:br>
            <a:r>
              <a:rPr lang="en-US" sz="4000" i="1" kern="1200">
                <a:solidFill>
                  <a:srgbClr val="FFFFFF"/>
                </a:solidFill>
                <a:latin typeface="Didot"/>
              </a:rPr>
              <a:t>Data-</a:t>
            </a:r>
            <a:r>
              <a:rPr lang="en-US" sz="4000" i="1" kern="1200" err="1">
                <a:solidFill>
                  <a:srgbClr val="FFFFFF"/>
                </a:solidFill>
                <a:latin typeface="Didot"/>
              </a:rPr>
              <a:t>cated</a:t>
            </a:r>
            <a:endParaRPr lang="en-US" sz="4000" i="1" kern="1200">
              <a:solidFill>
                <a:srgbClr val="FFFFFF"/>
              </a:solidFill>
              <a:latin typeface="Didot"/>
            </a:endParaRPr>
          </a:p>
        </p:txBody>
      </p:sp>
      <p:sp>
        <p:nvSpPr>
          <p:cNvPr id="3" name="Subtitle 2">
            <a:extLst>
              <a:ext uri="{FF2B5EF4-FFF2-40B4-BE49-F238E27FC236}">
                <a16:creationId xmlns:a16="http://schemas.microsoft.com/office/drawing/2014/main" id="{97CA1791-0BE0-4D1B-988D-CF9E3591B5C3}"/>
              </a:ext>
            </a:extLst>
          </p:cNvPr>
          <p:cNvSpPr>
            <a:spLocks noGrp="1"/>
          </p:cNvSpPr>
          <p:nvPr>
            <p:ph type="subTitle" idx="1"/>
          </p:nvPr>
        </p:nvSpPr>
        <p:spPr>
          <a:xfrm>
            <a:off x="5189620" y="4106004"/>
            <a:ext cx="5478380" cy="1860883"/>
          </a:xfrm>
        </p:spPr>
        <p:txBody>
          <a:bodyPr vert="horz" lIns="91440" tIns="45720" rIns="91440" bIns="45720" rtlCol="0">
            <a:normAutofit/>
          </a:bodyPr>
          <a:lstStyle/>
          <a:p>
            <a:pPr algn="l"/>
            <a:r>
              <a:rPr lang="en-US" sz="1700">
                <a:solidFill>
                  <a:srgbClr val="FFFFFF"/>
                </a:solidFill>
                <a:latin typeface="Grotesque Light"/>
              </a:rPr>
              <a:t>Eirik Fosnaes</a:t>
            </a:r>
            <a:endParaRPr lang="en-US" sz="1700">
              <a:solidFill>
                <a:srgbClr val="FFFFFF"/>
              </a:solidFill>
              <a:latin typeface="Grotesque Light"/>
              <a:cs typeface="Calibri" panose="020F0502020204030204"/>
            </a:endParaRPr>
          </a:p>
          <a:p>
            <a:pPr algn="l"/>
            <a:r>
              <a:rPr lang="en-US" sz="1700">
                <a:solidFill>
                  <a:srgbClr val="FFFFFF"/>
                </a:solidFill>
                <a:latin typeface="Grotesque Light"/>
              </a:rPr>
              <a:t>Jillian Pflugrath</a:t>
            </a:r>
            <a:endParaRPr lang="en-US" sz="1700">
              <a:solidFill>
                <a:srgbClr val="FFFFFF"/>
              </a:solidFill>
              <a:latin typeface="Grotesque Light"/>
              <a:cs typeface="Calibri" panose="020F0502020204030204"/>
            </a:endParaRPr>
          </a:p>
          <a:p>
            <a:pPr algn="l"/>
            <a:r>
              <a:rPr lang="en-US" sz="1700">
                <a:solidFill>
                  <a:srgbClr val="FFFFFF"/>
                </a:solidFill>
                <a:latin typeface="Grotesque Light"/>
              </a:rPr>
              <a:t>Nancy Jain</a:t>
            </a:r>
            <a:endParaRPr lang="en-US" sz="1700">
              <a:solidFill>
                <a:srgbClr val="FFFFFF"/>
              </a:solidFill>
              <a:latin typeface="Grotesque Light"/>
              <a:cs typeface="Calibri" panose="020F0502020204030204"/>
            </a:endParaRPr>
          </a:p>
          <a:p>
            <a:pPr algn="l"/>
            <a:r>
              <a:rPr lang="en-US" sz="1700">
                <a:solidFill>
                  <a:srgbClr val="FFFFFF"/>
                </a:solidFill>
                <a:latin typeface="Grotesque Light"/>
              </a:rPr>
              <a:t>Yifan Xiang</a:t>
            </a:r>
          </a:p>
          <a:p>
            <a:pPr algn="l"/>
            <a:r>
              <a:rPr lang="en-US" sz="1700">
                <a:solidFill>
                  <a:srgbClr val="FFFFFF"/>
                </a:solidFill>
                <a:latin typeface="Grotesque Light"/>
              </a:rPr>
              <a:t>Ziyu Jin</a:t>
            </a:r>
            <a:endParaRPr lang="en-US" sz="1700">
              <a:solidFill>
                <a:srgbClr val="FFFFFF"/>
              </a:solidFill>
              <a:latin typeface="Grotesque Light"/>
              <a:cs typeface="Calibri" panose="020F0502020204030204"/>
            </a:endParaRPr>
          </a:p>
          <a:p>
            <a:pPr algn="l"/>
            <a:endParaRPr lang="en-US" sz="1700">
              <a:solidFill>
                <a:srgbClr val="FFFFFF"/>
              </a:solidFill>
              <a:latin typeface="Grotesque Light"/>
              <a:cs typeface="Calibri" panose="020F0502020204030204"/>
            </a:endParaRPr>
          </a:p>
          <a:p>
            <a:pPr indent="-228600" algn="l">
              <a:buFont typeface="Arial" panose="020B0604020202020204" pitchFamily="34" charset="0"/>
              <a:buChar char="•"/>
            </a:pPr>
            <a:endParaRPr lang="en-US" sz="1700">
              <a:solidFill>
                <a:srgbClr val="FFFFFF"/>
              </a:solidFill>
            </a:endParaRPr>
          </a:p>
          <a:p>
            <a:pPr indent="-228600" algn="l">
              <a:buFont typeface="Arial" panose="020B0604020202020204" pitchFamily="34" charset="0"/>
              <a:buChar char="•"/>
            </a:pPr>
            <a:endParaRPr lang="en-US" sz="1700">
              <a:solidFill>
                <a:srgbClr val="FFFFFF"/>
              </a:solidFill>
            </a:endParaRPr>
          </a:p>
        </p:txBody>
      </p:sp>
      <p:pic>
        <p:nvPicPr>
          <p:cNvPr id="27" name="Graphic 24" descr="Questions">
            <a:extLst>
              <a:ext uri="{FF2B5EF4-FFF2-40B4-BE49-F238E27FC236}">
                <a16:creationId xmlns:a16="http://schemas.microsoft.com/office/drawing/2014/main" id="{3523454D-62C8-4150-B60A-565947DBC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75047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E0B8-AE5A-45DC-BEA2-CF46DCE0BE66}"/>
              </a:ext>
            </a:extLst>
          </p:cNvPr>
          <p:cNvSpPr>
            <a:spLocks noGrp="1"/>
          </p:cNvSpPr>
          <p:nvPr>
            <p:ph type="title"/>
          </p:nvPr>
        </p:nvSpPr>
        <p:spPr/>
        <p:txBody>
          <a:bodyPr/>
          <a:lstStyle/>
          <a:p>
            <a:r>
              <a:rPr lang="en-US">
                <a:latin typeface="Didot"/>
                <a:cs typeface="Calibri Light"/>
              </a:rPr>
              <a:t>RECOMMENDATIONS</a:t>
            </a:r>
            <a:endParaRPr lang="en-US">
              <a:latin typeface="Didot"/>
            </a:endParaRPr>
          </a:p>
        </p:txBody>
      </p:sp>
      <p:pic>
        <p:nvPicPr>
          <p:cNvPr id="10" name="Picture 10" descr="A screenshot of a cell phone&#10;&#10;Description generated with very high confidence">
            <a:extLst>
              <a:ext uri="{FF2B5EF4-FFF2-40B4-BE49-F238E27FC236}">
                <a16:creationId xmlns:a16="http://schemas.microsoft.com/office/drawing/2014/main" id="{2834D797-9B50-4F86-97AE-A876B65707E6}"/>
              </a:ext>
            </a:extLst>
          </p:cNvPr>
          <p:cNvPicPr>
            <a:picLocks noChangeAspect="1"/>
          </p:cNvPicPr>
          <p:nvPr/>
        </p:nvPicPr>
        <p:blipFill>
          <a:blip r:embed="rId3"/>
          <a:stretch>
            <a:fillRect/>
          </a:stretch>
        </p:blipFill>
        <p:spPr>
          <a:xfrm>
            <a:off x="696685" y="1313455"/>
            <a:ext cx="10308770" cy="5189033"/>
          </a:xfrm>
          <a:prstGeom prst="rect">
            <a:avLst/>
          </a:prstGeom>
        </p:spPr>
      </p:pic>
    </p:spTree>
    <p:extLst>
      <p:ext uri="{BB962C8B-B14F-4D97-AF65-F5344CB8AC3E}">
        <p14:creationId xmlns:p14="http://schemas.microsoft.com/office/powerpoint/2010/main" val="141704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22D2-EE5B-4251-AB65-D74F01CD4C0A}"/>
              </a:ext>
            </a:extLst>
          </p:cNvPr>
          <p:cNvSpPr>
            <a:spLocks noGrp="1"/>
          </p:cNvSpPr>
          <p:nvPr>
            <p:ph type="title"/>
          </p:nvPr>
        </p:nvSpPr>
        <p:spPr/>
        <p:txBody>
          <a:bodyPr/>
          <a:lstStyle/>
          <a:p>
            <a:r>
              <a:rPr lang="en-US">
                <a:latin typeface="Didot"/>
              </a:rPr>
              <a:t>FUTURE ANALYSIS:</a:t>
            </a:r>
            <a:br>
              <a:rPr lang="en-US">
                <a:latin typeface="Didot"/>
              </a:rPr>
            </a:br>
            <a:endParaRPr lang="en-US">
              <a:latin typeface="Didot"/>
            </a:endParaRPr>
          </a:p>
        </p:txBody>
      </p:sp>
      <p:sp>
        <p:nvSpPr>
          <p:cNvPr id="3" name="Content Placeholder 2">
            <a:extLst>
              <a:ext uri="{FF2B5EF4-FFF2-40B4-BE49-F238E27FC236}">
                <a16:creationId xmlns:a16="http://schemas.microsoft.com/office/drawing/2014/main" id="{861A9B54-DD36-43FF-A99C-014924ADEA5A}"/>
              </a:ext>
            </a:extLst>
          </p:cNvPr>
          <p:cNvSpPr>
            <a:spLocks noGrp="1"/>
          </p:cNvSpPr>
          <p:nvPr>
            <p:ph idx="1"/>
          </p:nvPr>
        </p:nvSpPr>
        <p:spPr>
          <a:xfrm>
            <a:off x="838200" y="1825625"/>
            <a:ext cx="10515600" cy="4883300"/>
          </a:xfrm>
        </p:spPr>
        <p:txBody>
          <a:bodyPr vert="horz" lIns="91440" tIns="45720" rIns="91440" bIns="45720" rtlCol="0" anchor="t">
            <a:normAutofit/>
          </a:bodyPr>
          <a:lstStyle/>
          <a:p>
            <a:r>
              <a:rPr lang="en-US">
                <a:latin typeface="Grotesque Light"/>
                <a:cs typeface="Calibri"/>
              </a:rPr>
              <a:t>Use custom/algorithmic multi-touch attribution </a:t>
            </a:r>
          </a:p>
          <a:p>
            <a:endParaRPr lang="en-US">
              <a:latin typeface="Grotesque Light"/>
              <a:ea typeface="+mn-lt"/>
              <a:cs typeface="+mn-lt"/>
            </a:endParaRPr>
          </a:p>
          <a:p>
            <a:r>
              <a:rPr lang="en-US">
                <a:latin typeface="Grotesque Light"/>
                <a:ea typeface="+mn-lt"/>
                <a:cs typeface="+mn-lt"/>
              </a:rPr>
              <a:t>Analyze time from lead to conversion</a:t>
            </a:r>
            <a:endParaRPr lang="en-US">
              <a:latin typeface="Grotesque Light"/>
              <a:cs typeface="Calibri"/>
            </a:endParaRPr>
          </a:p>
          <a:p>
            <a:endParaRPr lang="en-US">
              <a:latin typeface="Grotesque Light"/>
              <a:cs typeface="Calibri"/>
            </a:endParaRPr>
          </a:p>
          <a:p>
            <a:r>
              <a:rPr lang="en-US">
                <a:latin typeface="Grotesque Light"/>
                <a:cs typeface="Calibri"/>
              </a:rPr>
              <a:t>Understand different types of leads</a:t>
            </a:r>
          </a:p>
          <a:p>
            <a:endParaRPr lang="en-US">
              <a:latin typeface="Grotesque Light"/>
              <a:cs typeface="Calibri"/>
            </a:endParaRPr>
          </a:p>
          <a:p>
            <a:r>
              <a:rPr lang="en-US">
                <a:latin typeface="Grotesque Light"/>
                <a:cs typeface="Calibri"/>
              </a:rPr>
              <a:t>Research and analyze organic leads</a:t>
            </a:r>
          </a:p>
          <a:p>
            <a:endParaRPr lang="en-US">
              <a:latin typeface="Grotesque Light"/>
              <a:cs typeface="Calibri"/>
            </a:endParaRPr>
          </a:p>
          <a:p>
            <a:endParaRPr lang="en-US">
              <a:latin typeface="Grotesque Light"/>
              <a:cs typeface="Calibri"/>
            </a:endParaRPr>
          </a:p>
        </p:txBody>
      </p:sp>
    </p:spTree>
    <p:extLst>
      <p:ext uri="{BB962C8B-B14F-4D97-AF65-F5344CB8AC3E}">
        <p14:creationId xmlns:p14="http://schemas.microsoft.com/office/powerpoint/2010/main" val="344992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A03E-7DF4-420A-B5C8-889AC7D015BC}"/>
              </a:ext>
            </a:extLst>
          </p:cNvPr>
          <p:cNvSpPr>
            <a:spLocks noGrp="1"/>
          </p:cNvSpPr>
          <p:nvPr>
            <p:ph type="ctrTitle"/>
          </p:nvPr>
        </p:nvSpPr>
        <p:spPr>
          <a:xfrm>
            <a:off x="1304192" y="1268901"/>
            <a:ext cx="9144000" cy="2387600"/>
          </a:xfrm>
        </p:spPr>
        <p:txBody>
          <a:bodyPr>
            <a:normAutofit/>
          </a:bodyPr>
          <a:lstStyle/>
          <a:p>
            <a:r>
              <a:rPr lang="en-US" sz="8000">
                <a:latin typeface="Didot"/>
                <a:cs typeface="Calibri Light"/>
              </a:rPr>
              <a:t>Q &amp; A</a:t>
            </a:r>
            <a:endParaRPr lang="en-US" sz="8000">
              <a:latin typeface="Didot"/>
            </a:endParaRPr>
          </a:p>
        </p:txBody>
      </p:sp>
    </p:spTree>
    <p:extLst>
      <p:ext uri="{BB962C8B-B14F-4D97-AF65-F5344CB8AC3E}">
        <p14:creationId xmlns:p14="http://schemas.microsoft.com/office/powerpoint/2010/main" val="261426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09FA3F4-E66F-462C-9841-EE18D482E6B8}"/>
              </a:ext>
            </a:extLst>
          </p:cNvPr>
          <p:cNvSpPr>
            <a:spLocks noGrp="1"/>
          </p:cNvSpPr>
          <p:nvPr>
            <p:ph type="title"/>
          </p:nvPr>
        </p:nvSpPr>
        <p:spPr>
          <a:xfrm>
            <a:off x="863029" y="1012004"/>
            <a:ext cx="3416158" cy="4795408"/>
          </a:xfrm>
        </p:spPr>
        <p:txBody>
          <a:bodyPr>
            <a:normAutofit/>
          </a:bodyPr>
          <a:lstStyle/>
          <a:p>
            <a:r>
              <a:rPr lang="en-US" b="1">
                <a:solidFill>
                  <a:srgbClr val="FFFFFF"/>
                </a:solidFill>
                <a:latin typeface="Didot"/>
                <a:cs typeface="Calibri Light"/>
              </a:rPr>
              <a:t>Agenda</a:t>
            </a:r>
            <a:endParaRPr lang="en-US" b="1">
              <a:solidFill>
                <a:srgbClr val="FFFFFF"/>
              </a:solidFill>
              <a:latin typeface="Didot"/>
            </a:endParaRPr>
          </a:p>
        </p:txBody>
      </p:sp>
      <p:graphicFrame>
        <p:nvGraphicFramePr>
          <p:cNvPr id="11" name="Content Placeholder 4">
            <a:extLst>
              <a:ext uri="{FF2B5EF4-FFF2-40B4-BE49-F238E27FC236}">
                <a16:creationId xmlns:a16="http://schemas.microsoft.com/office/drawing/2014/main" id="{C405D3E2-0D49-4685-8310-3F96BAFAADA9}"/>
              </a:ext>
            </a:extLst>
          </p:cNvPr>
          <p:cNvGraphicFramePr>
            <a:graphicFrameLocks noGrp="1"/>
          </p:cNvGraphicFramePr>
          <p:nvPr>
            <p:ph idx="1"/>
            <p:extLst>
              <p:ext uri="{D42A27DB-BD31-4B8C-83A1-F6EECF244321}">
                <p14:modId xmlns:p14="http://schemas.microsoft.com/office/powerpoint/2010/main" val="384705154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60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E0B8-AE5A-45DC-BEA2-CF46DCE0BE66}"/>
              </a:ext>
            </a:extLst>
          </p:cNvPr>
          <p:cNvSpPr>
            <a:spLocks noGrp="1"/>
          </p:cNvSpPr>
          <p:nvPr>
            <p:ph type="title"/>
          </p:nvPr>
        </p:nvSpPr>
        <p:spPr/>
        <p:txBody>
          <a:bodyPr/>
          <a:lstStyle/>
          <a:p>
            <a:r>
              <a:rPr lang="en-US">
                <a:latin typeface="Didot"/>
                <a:cs typeface="Calibri Light"/>
              </a:rPr>
              <a:t>RECOMMENDATIONS</a:t>
            </a:r>
            <a:endParaRPr lang="en-US">
              <a:latin typeface="Didot"/>
            </a:endParaRPr>
          </a:p>
        </p:txBody>
      </p:sp>
      <p:sp>
        <p:nvSpPr>
          <p:cNvPr id="3" name="Content Placeholder 2">
            <a:extLst>
              <a:ext uri="{FF2B5EF4-FFF2-40B4-BE49-F238E27FC236}">
                <a16:creationId xmlns:a16="http://schemas.microsoft.com/office/drawing/2014/main" id="{5B41DFE9-1CFF-427F-9397-C6B94EDAD2ED}"/>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a:ea typeface="+mn-lt"/>
                <a:cs typeface="+mn-lt"/>
              </a:rPr>
              <a:t> Research sources of organic leads</a:t>
            </a:r>
          </a:p>
          <a:p>
            <a:pPr>
              <a:buFont typeface="Wingdings" panose="020B0604020202020204" pitchFamily="34" charset="0"/>
              <a:buChar char="q"/>
            </a:pPr>
            <a:r>
              <a:rPr lang="en-US">
                <a:ea typeface="+mn-lt"/>
                <a:cs typeface="+mn-lt"/>
              </a:rPr>
              <a:t> Reduce the average number of calls to acquire a lead</a:t>
            </a:r>
            <a:endParaRPr lang="en-US">
              <a:latin typeface="Calibri"/>
              <a:cs typeface="Calibri"/>
            </a:endParaRPr>
          </a:p>
          <a:p>
            <a:pPr>
              <a:buFont typeface="Wingdings" panose="020B0604020202020204" pitchFamily="34" charset="0"/>
              <a:buChar char="q"/>
            </a:pPr>
            <a:r>
              <a:rPr lang="en-US">
                <a:latin typeface="Calibri"/>
                <a:cs typeface="Calibri"/>
              </a:rPr>
              <a:t> Increase email</a:t>
            </a:r>
          </a:p>
          <a:p>
            <a:pPr>
              <a:buFont typeface="Wingdings" panose="020B0604020202020204" pitchFamily="34" charset="0"/>
              <a:buChar char="q"/>
            </a:pPr>
            <a:r>
              <a:rPr lang="en-US">
                <a:latin typeface="Calibri"/>
                <a:cs typeface="Calibri"/>
              </a:rPr>
              <a:t> Increase meetings</a:t>
            </a:r>
          </a:p>
          <a:p>
            <a:pPr>
              <a:buFont typeface="Wingdings" panose="020B0604020202020204" pitchFamily="34" charset="0"/>
              <a:buChar char="q"/>
            </a:pPr>
            <a:r>
              <a:rPr lang="en-US">
                <a:latin typeface="Calibri"/>
                <a:cs typeface="Calibri"/>
              </a:rPr>
              <a:t> Slightly decrease social</a:t>
            </a:r>
          </a:p>
          <a:p>
            <a:pPr>
              <a:buFont typeface="Wingdings" panose="020B0604020202020204" pitchFamily="34" charset="0"/>
              <a:buChar char="q"/>
            </a:pPr>
            <a:endParaRPr lang="en-US">
              <a:latin typeface="Calibri"/>
              <a:cs typeface="Calibri"/>
            </a:endParaRPr>
          </a:p>
          <a:p>
            <a:pPr>
              <a:buFont typeface="Wingdings" panose="020B0604020202020204" pitchFamily="34" charset="0"/>
              <a:buChar char="q"/>
            </a:pPr>
            <a:endParaRPr lang="en-US">
              <a:latin typeface="Calibri"/>
              <a:cs typeface="Calibri"/>
            </a:endParaRPr>
          </a:p>
        </p:txBody>
      </p:sp>
    </p:spTree>
    <p:extLst>
      <p:ext uri="{BB962C8B-B14F-4D97-AF65-F5344CB8AC3E}">
        <p14:creationId xmlns:p14="http://schemas.microsoft.com/office/powerpoint/2010/main" val="80844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DE53-3FD4-412F-AE07-A653E6D57D75}"/>
              </a:ext>
            </a:extLst>
          </p:cNvPr>
          <p:cNvSpPr>
            <a:spLocks noGrp="1"/>
          </p:cNvSpPr>
          <p:nvPr>
            <p:ph type="title"/>
          </p:nvPr>
        </p:nvSpPr>
        <p:spPr>
          <a:xfrm>
            <a:off x="598693" y="632263"/>
            <a:ext cx="10515600" cy="1325563"/>
          </a:xfrm>
        </p:spPr>
        <p:txBody>
          <a:bodyPr>
            <a:normAutofit fontScale="90000"/>
          </a:bodyPr>
          <a:lstStyle/>
          <a:p>
            <a:r>
              <a:rPr lang="en-US">
                <a:latin typeface="Didot"/>
                <a:ea typeface="+mj-lt"/>
                <a:cs typeface="+mj-lt"/>
              </a:rPr>
              <a:t>ATTRIBUTION:</a:t>
            </a:r>
            <a:br>
              <a:rPr lang="en-US">
                <a:latin typeface="Didot"/>
                <a:ea typeface="+mj-lt"/>
                <a:cs typeface="+mj-lt"/>
              </a:rPr>
            </a:br>
            <a:r>
              <a:rPr lang="en-US">
                <a:latin typeface="Didot"/>
                <a:ea typeface="+mj-lt"/>
                <a:cs typeface="+mj-lt"/>
              </a:rPr>
              <a:t>evenly distributing credit across all touch points</a:t>
            </a:r>
            <a:endParaRPr lang="en-US">
              <a:latin typeface="Didot"/>
              <a:cs typeface="Calibri Light"/>
            </a:endParaRPr>
          </a:p>
        </p:txBody>
      </p:sp>
      <p:sp>
        <p:nvSpPr>
          <p:cNvPr id="4" name="TextBox 3">
            <a:extLst>
              <a:ext uri="{FF2B5EF4-FFF2-40B4-BE49-F238E27FC236}">
                <a16:creationId xmlns:a16="http://schemas.microsoft.com/office/drawing/2014/main" id="{D51405D3-50BD-4A1D-9155-CD15C2A46178}"/>
              </a:ext>
            </a:extLst>
          </p:cNvPr>
          <p:cNvSpPr txBox="1"/>
          <p:nvPr/>
        </p:nvSpPr>
        <p:spPr>
          <a:xfrm>
            <a:off x="599924" y="2347686"/>
            <a:ext cx="914157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Didot"/>
                <a:cs typeface="Calibri" panose="020F0502020204030204"/>
              </a:rPr>
              <a:t>was</a:t>
            </a:r>
          </a:p>
          <a:p>
            <a:r>
              <a:rPr lang="en-US" sz="3200">
                <a:latin typeface="Grotesque Light"/>
              </a:rPr>
              <a:t>       last-touch attribution</a:t>
            </a:r>
          </a:p>
          <a:p>
            <a:endParaRPr lang="en-US" sz="3200">
              <a:latin typeface="Grotesque Light"/>
            </a:endParaRPr>
          </a:p>
          <a:p>
            <a:r>
              <a:rPr lang="en-US" sz="3200" b="1">
                <a:latin typeface="Didot"/>
              </a:rPr>
              <a:t>now</a:t>
            </a:r>
            <a:endParaRPr lang="en-US" sz="3200">
              <a:latin typeface="Calibri" panose="020F0502020204030204"/>
              <a:cs typeface="Calibri" panose="020F0502020204030204"/>
            </a:endParaRPr>
          </a:p>
          <a:p>
            <a:r>
              <a:rPr lang="en-US" sz="3200" b="1">
                <a:latin typeface="Didot"/>
              </a:rPr>
              <a:t>      </a:t>
            </a:r>
            <a:r>
              <a:rPr lang="en-US" sz="3200">
                <a:latin typeface="Grotesque Light"/>
              </a:rPr>
              <a:t>linear multi-touch attribution</a:t>
            </a:r>
          </a:p>
        </p:txBody>
      </p:sp>
    </p:spTree>
    <p:extLst>
      <p:ext uri="{BB962C8B-B14F-4D97-AF65-F5344CB8AC3E}">
        <p14:creationId xmlns:p14="http://schemas.microsoft.com/office/powerpoint/2010/main" val="169536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47B9-5AA1-45A9-8F89-07146725DA30}"/>
              </a:ext>
            </a:extLst>
          </p:cNvPr>
          <p:cNvSpPr>
            <a:spLocks noGrp="1"/>
          </p:cNvSpPr>
          <p:nvPr>
            <p:ph type="title"/>
          </p:nvPr>
        </p:nvSpPr>
        <p:spPr>
          <a:xfrm>
            <a:off x="838200" y="352633"/>
            <a:ext cx="10515600" cy="1325563"/>
          </a:xfrm>
        </p:spPr>
        <p:txBody>
          <a:bodyPr/>
          <a:lstStyle/>
          <a:p>
            <a:r>
              <a:rPr lang="en-US" b="1">
                <a:latin typeface="Didot"/>
                <a:cs typeface="Calibri Light"/>
              </a:rPr>
              <a:t>ROI</a:t>
            </a:r>
            <a:endParaRPr lang="en-US" b="1">
              <a:latin typeface="Didot"/>
            </a:endParaRPr>
          </a:p>
        </p:txBody>
      </p:sp>
      <p:pic>
        <p:nvPicPr>
          <p:cNvPr id="4" name="Picture 4" descr="A screenshot of a cell phone&#10;&#10;Description generated with very high confidence">
            <a:extLst>
              <a:ext uri="{FF2B5EF4-FFF2-40B4-BE49-F238E27FC236}">
                <a16:creationId xmlns:a16="http://schemas.microsoft.com/office/drawing/2014/main" id="{A9E4126E-FFCC-48F1-981D-0EC41A019C53}"/>
              </a:ext>
            </a:extLst>
          </p:cNvPr>
          <p:cNvPicPr>
            <a:picLocks noGrp="1" noChangeAspect="1"/>
          </p:cNvPicPr>
          <p:nvPr>
            <p:ph idx="1"/>
          </p:nvPr>
        </p:nvPicPr>
        <p:blipFill>
          <a:blip r:embed="rId2"/>
          <a:stretch>
            <a:fillRect/>
          </a:stretch>
        </p:blipFill>
        <p:spPr>
          <a:xfrm>
            <a:off x="1511024" y="1471647"/>
            <a:ext cx="9258300" cy="4286250"/>
          </a:xfrm>
          <a:prstGeom prst="rect">
            <a:avLst/>
          </a:prstGeom>
        </p:spPr>
      </p:pic>
    </p:spTree>
    <p:extLst>
      <p:ext uri="{BB962C8B-B14F-4D97-AF65-F5344CB8AC3E}">
        <p14:creationId xmlns:p14="http://schemas.microsoft.com/office/powerpoint/2010/main" val="352529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F6F5-19E0-4093-886E-F78106934B67}"/>
              </a:ext>
            </a:extLst>
          </p:cNvPr>
          <p:cNvSpPr>
            <a:spLocks noGrp="1"/>
          </p:cNvSpPr>
          <p:nvPr>
            <p:ph type="title"/>
          </p:nvPr>
        </p:nvSpPr>
        <p:spPr>
          <a:xfrm>
            <a:off x="344715" y="575582"/>
            <a:ext cx="3839029" cy="1325563"/>
          </a:xfrm>
        </p:spPr>
        <p:txBody>
          <a:bodyPr>
            <a:normAutofit fontScale="90000"/>
          </a:bodyPr>
          <a:lstStyle/>
          <a:p>
            <a:r>
              <a:rPr lang="en-US" b="1">
                <a:latin typeface="Didot"/>
                <a:ea typeface="+mj-lt"/>
                <a:cs typeface="+mj-lt"/>
              </a:rPr>
              <a:t>Lead Type</a:t>
            </a:r>
            <a:br>
              <a:rPr lang="en-US">
                <a:latin typeface="Didot"/>
                <a:ea typeface="+mj-lt"/>
                <a:cs typeface="+mj-lt"/>
              </a:rPr>
            </a:br>
            <a:r>
              <a:rPr lang="en-US">
                <a:latin typeface="Didot"/>
                <a:ea typeface="+mj-lt"/>
                <a:cs typeface="+mj-lt"/>
              </a:rPr>
              <a:t>majority of leads are organic</a:t>
            </a:r>
            <a:endParaRPr lang="en-US">
              <a:latin typeface="Didot"/>
            </a:endParaRPr>
          </a:p>
        </p:txBody>
      </p:sp>
      <p:pic>
        <p:nvPicPr>
          <p:cNvPr id="20" name="Picture 20" descr="A screenshot of a cell phone&#10;&#10;Description generated with very high confidence">
            <a:extLst>
              <a:ext uri="{FF2B5EF4-FFF2-40B4-BE49-F238E27FC236}">
                <a16:creationId xmlns:a16="http://schemas.microsoft.com/office/drawing/2014/main" id="{28FC4523-A6EE-4855-9163-1EF2EE7B8D62}"/>
              </a:ext>
            </a:extLst>
          </p:cNvPr>
          <p:cNvPicPr>
            <a:picLocks noGrp="1" noChangeAspect="1"/>
          </p:cNvPicPr>
          <p:nvPr>
            <p:ph idx="1"/>
          </p:nvPr>
        </p:nvPicPr>
        <p:blipFill>
          <a:blip r:embed="rId3"/>
          <a:stretch>
            <a:fillRect/>
          </a:stretch>
        </p:blipFill>
        <p:spPr>
          <a:xfrm>
            <a:off x="4481681" y="-17689"/>
            <a:ext cx="7713550" cy="6876823"/>
          </a:xfrm>
          <a:prstGeom prst="rect">
            <a:avLst/>
          </a:prstGeom>
        </p:spPr>
      </p:pic>
      <p:sp>
        <p:nvSpPr>
          <p:cNvPr id="23" name="TextBox 22">
            <a:extLst>
              <a:ext uri="{FF2B5EF4-FFF2-40B4-BE49-F238E27FC236}">
                <a16:creationId xmlns:a16="http://schemas.microsoft.com/office/drawing/2014/main" id="{D3743C33-4955-4F3C-A04D-5010BDE8F070}"/>
              </a:ext>
            </a:extLst>
          </p:cNvPr>
          <p:cNvSpPr txBox="1"/>
          <p:nvPr/>
        </p:nvSpPr>
        <p:spPr>
          <a:xfrm>
            <a:off x="342294" y="4995333"/>
            <a:ext cx="453571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Didot"/>
              </a:rPr>
              <a:t>Application</a:t>
            </a:r>
            <a:r>
              <a:rPr lang="en-US" sz="2800">
                <a:latin typeface="Grotesque Light"/>
              </a:rPr>
              <a:t>: </a:t>
            </a:r>
            <a:endParaRPr lang="en-US" sz="2800">
              <a:cs typeface="Calibri"/>
            </a:endParaRPr>
          </a:p>
          <a:p>
            <a:r>
              <a:rPr lang="en-US" sz="2800">
                <a:latin typeface="Grotesque Light"/>
              </a:rPr>
              <a:t>research sources of "organic" leads</a:t>
            </a:r>
          </a:p>
        </p:txBody>
      </p:sp>
    </p:spTree>
    <p:extLst>
      <p:ext uri="{BB962C8B-B14F-4D97-AF65-F5344CB8AC3E}">
        <p14:creationId xmlns:p14="http://schemas.microsoft.com/office/powerpoint/2010/main" val="46664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4537-32A7-4301-BD44-7EC9F2820685}"/>
              </a:ext>
            </a:extLst>
          </p:cNvPr>
          <p:cNvSpPr>
            <a:spLocks noGrp="1"/>
          </p:cNvSpPr>
          <p:nvPr>
            <p:ph type="title"/>
          </p:nvPr>
        </p:nvSpPr>
        <p:spPr/>
        <p:txBody>
          <a:bodyPr>
            <a:normAutofit/>
          </a:bodyPr>
          <a:lstStyle/>
          <a:p>
            <a:r>
              <a:rPr lang="en-US" b="1">
                <a:latin typeface="Didot"/>
              </a:rPr>
              <a:t>Lead Vendor – Conversion Rate</a:t>
            </a:r>
            <a:br>
              <a:rPr lang="en-US">
                <a:latin typeface="Didot"/>
              </a:rPr>
            </a:br>
            <a:endParaRPr lang="en-US">
              <a:latin typeface="Didot"/>
              <a:cs typeface="Calibri Light"/>
            </a:endParaRPr>
          </a:p>
        </p:txBody>
      </p:sp>
      <p:graphicFrame>
        <p:nvGraphicFramePr>
          <p:cNvPr id="4" name="Table 4">
            <a:extLst>
              <a:ext uri="{FF2B5EF4-FFF2-40B4-BE49-F238E27FC236}">
                <a16:creationId xmlns:a16="http://schemas.microsoft.com/office/drawing/2014/main" id="{2A87B0DF-7E31-44E1-ABA7-03C758CDAE92}"/>
              </a:ext>
            </a:extLst>
          </p:cNvPr>
          <p:cNvGraphicFramePr>
            <a:graphicFrameLocks noGrp="1"/>
          </p:cNvGraphicFramePr>
          <p:nvPr>
            <p:ph idx="1"/>
            <p:extLst>
              <p:ext uri="{D42A27DB-BD31-4B8C-83A1-F6EECF244321}">
                <p14:modId xmlns:p14="http://schemas.microsoft.com/office/powerpoint/2010/main" val="3525848738"/>
              </p:ext>
            </p:extLst>
          </p:nvPr>
        </p:nvGraphicFramePr>
        <p:xfrm>
          <a:off x="840619" y="1510814"/>
          <a:ext cx="7419996" cy="4647324"/>
        </p:xfrm>
        <a:graphic>
          <a:graphicData uri="http://schemas.openxmlformats.org/drawingml/2006/table">
            <a:tbl>
              <a:tblPr firstRow="1" bandRow="1">
                <a:tableStyleId>{2D5ABB26-0587-4C30-8999-92F81FD0307C}</a:tableStyleId>
              </a:tblPr>
              <a:tblGrid>
                <a:gridCol w="3709998">
                  <a:extLst>
                    <a:ext uri="{9D8B030D-6E8A-4147-A177-3AD203B41FA5}">
                      <a16:colId xmlns:a16="http://schemas.microsoft.com/office/drawing/2014/main" val="354046374"/>
                    </a:ext>
                  </a:extLst>
                </a:gridCol>
                <a:gridCol w="3709998">
                  <a:extLst>
                    <a:ext uri="{9D8B030D-6E8A-4147-A177-3AD203B41FA5}">
                      <a16:colId xmlns:a16="http://schemas.microsoft.com/office/drawing/2014/main" val="3292809306"/>
                    </a:ext>
                  </a:extLst>
                </a:gridCol>
              </a:tblGrid>
              <a:tr h="710721">
                <a:tc>
                  <a:txBody>
                    <a:bodyPr/>
                    <a:lstStyle/>
                    <a:p>
                      <a:r>
                        <a:rPr lang="en-US" sz="3500" u="sng">
                          <a:latin typeface="Didot"/>
                        </a:rPr>
                        <a:t>Vendor</a:t>
                      </a:r>
                    </a:p>
                  </a:txBody>
                  <a:tcPr/>
                </a:tc>
                <a:tc>
                  <a:txBody>
                    <a:bodyPr/>
                    <a:lstStyle/>
                    <a:p>
                      <a:r>
                        <a:rPr lang="en-US" sz="3500" u="sng">
                          <a:latin typeface="Didot"/>
                        </a:rPr>
                        <a:t>Percent Acquired</a:t>
                      </a:r>
                    </a:p>
                  </a:txBody>
                  <a:tcPr/>
                </a:tc>
                <a:extLst>
                  <a:ext uri="{0D108BD9-81ED-4DB2-BD59-A6C34878D82A}">
                    <a16:rowId xmlns:a16="http://schemas.microsoft.com/office/drawing/2014/main" val="787682105"/>
                  </a:ext>
                </a:extLst>
              </a:tr>
              <a:tr h="674370">
                <a:tc>
                  <a:txBody>
                    <a:bodyPr/>
                    <a:lstStyle/>
                    <a:p>
                      <a:pPr lvl="0">
                        <a:buNone/>
                      </a:pPr>
                      <a:r>
                        <a:rPr lang="en-US" sz="3200" u="none" strike="noStrike" noProof="0">
                          <a:latin typeface="Grotesque Light"/>
                        </a:rPr>
                        <a:t>Google</a:t>
                      </a:r>
                      <a:endParaRPr lang="en-US" sz="3200">
                        <a:latin typeface="Grotesque Light"/>
                      </a:endParaRPr>
                    </a:p>
                  </a:txBody>
                  <a:tcPr/>
                </a:tc>
                <a:tc>
                  <a:txBody>
                    <a:bodyPr/>
                    <a:lstStyle/>
                    <a:p>
                      <a:r>
                        <a:rPr lang="en-US" sz="3200">
                          <a:latin typeface="Grotesque Light"/>
                        </a:rPr>
                        <a:t>11.82%</a:t>
                      </a:r>
                    </a:p>
                  </a:txBody>
                  <a:tcPr/>
                </a:tc>
                <a:extLst>
                  <a:ext uri="{0D108BD9-81ED-4DB2-BD59-A6C34878D82A}">
                    <a16:rowId xmlns:a16="http://schemas.microsoft.com/office/drawing/2014/main" val="1200674476"/>
                  </a:ext>
                </a:extLst>
              </a:tr>
              <a:tr h="674370">
                <a:tc>
                  <a:txBody>
                    <a:bodyPr/>
                    <a:lstStyle/>
                    <a:p>
                      <a:pPr lvl="0">
                        <a:buNone/>
                      </a:pPr>
                      <a:r>
                        <a:rPr lang="en-US" sz="3200" u="none" strike="noStrike" noProof="0">
                          <a:latin typeface="Grotesque Light"/>
                        </a:rPr>
                        <a:t>Organic</a:t>
                      </a:r>
                      <a:endParaRPr lang="en-US" sz="3200">
                        <a:latin typeface="Grotesque Light"/>
                      </a:endParaRPr>
                    </a:p>
                  </a:txBody>
                  <a:tcPr/>
                </a:tc>
                <a:tc>
                  <a:txBody>
                    <a:bodyPr/>
                    <a:lstStyle/>
                    <a:p>
                      <a:r>
                        <a:rPr lang="en-US" sz="3200">
                          <a:latin typeface="Grotesque Light"/>
                        </a:rPr>
                        <a:t>10.20%</a:t>
                      </a:r>
                      <a:endParaRPr lang="en-US"/>
                    </a:p>
                  </a:txBody>
                  <a:tcPr/>
                </a:tc>
                <a:extLst>
                  <a:ext uri="{0D108BD9-81ED-4DB2-BD59-A6C34878D82A}">
                    <a16:rowId xmlns:a16="http://schemas.microsoft.com/office/drawing/2014/main" val="976201844"/>
                  </a:ext>
                </a:extLst>
              </a:tr>
              <a:tr h="674370">
                <a:tc>
                  <a:txBody>
                    <a:bodyPr/>
                    <a:lstStyle/>
                    <a:p>
                      <a:pPr lvl="0">
                        <a:buNone/>
                      </a:pPr>
                      <a:r>
                        <a:rPr lang="en-US" sz="3200" u="none" strike="noStrike" noProof="0">
                          <a:latin typeface="Grotesque Light"/>
                        </a:rPr>
                        <a:t>Bing</a:t>
                      </a:r>
                      <a:endParaRPr lang="en-US" sz="3200">
                        <a:latin typeface="Grotesque Light"/>
                      </a:endParaRPr>
                    </a:p>
                  </a:txBody>
                  <a:tcPr/>
                </a:tc>
                <a:tc>
                  <a:txBody>
                    <a:bodyPr/>
                    <a:lstStyle/>
                    <a:p>
                      <a:pPr lvl="0">
                        <a:buNone/>
                      </a:pPr>
                      <a:r>
                        <a:rPr lang="en-US" sz="3200" u="none" strike="noStrike" noProof="0">
                          <a:latin typeface="Grotesque Light"/>
                        </a:rPr>
                        <a:t>  9.51%</a:t>
                      </a:r>
                      <a:endParaRPr lang="en-US" sz="3200">
                        <a:latin typeface="Grotesque Light"/>
                      </a:endParaRPr>
                    </a:p>
                  </a:txBody>
                  <a:tcPr/>
                </a:tc>
                <a:extLst>
                  <a:ext uri="{0D108BD9-81ED-4DB2-BD59-A6C34878D82A}">
                    <a16:rowId xmlns:a16="http://schemas.microsoft.com/office/drawing/2014/main" val="888527445"/>
                  </a:ext>
                </a:extLst>
              </a:tr>
              <a:tr h="637831">
                <a:tc>
                  <a:txBody>
                    <a:bodyPr/>
                    <a:lstStyle/>
                    <a:p>
                      <a:pPr lvl="0">
                        <a:buNone/>
                      </a:pPr>
                      <a:r>
                        <a:rPr lang="en-US" sz="3200" u="none" strike="noStrike" noProof="0">
                          <a:latin typeface="Grotesque Light"/>
                        </a:rPr>
                        <a:t>Social</a:t>
                      </a:r>
                      <a:endParaRPr lang="en-US" sz="3200">
                        <a:latin typeface="Grotesque Light"/>
                      </a:endParaRPr>
                    </a:p>
                  </a:txBody>
                  <a:tcPr/>
                </a:tc>
                <a:tc>
                  <a:txBody>
                    <a:bodyPr/>
                    <a:lstStyle/>
                    <a:p>
                      <a:pPr lvl="0">
                        <a:buNone/>
                      </a:pPr>
                      <a:r>
                        <a:rPr lang="en-US" sz="3200">
                          <a:latin typeface="Grotesque Light"/>
                        </a:rPr>
                        <a:t>  8.56%</a:t>
                      </a:r>
                      <a:endParaRPr lang="en-US"/>
                    </a:p>
                  </a:txBody>
                  <a:tcPr/>
                </a:tc>
                <a:extLst>
                  <a:ext uri="{0D108BD9-81ED-4DB2-BD59-A6C34878D82A}">
                    <a16:rowId xmlns:a16="http://schemas.microsoft.com/office/drawing/2014/main" val="1213801525"/>
                  </a:ext>
                </a:extLst>
              </a:tr>
              <a:tr h="637831">
                <a:tc>
                  <a:txBody>
                    <a:bodyPr/>
                    <a:lstStyle/>
                    <a:p>
                      <a:pPr lvl="0">
                        <a:buNone/>
                      </a:pPr>
                      <a:r>
                        <a:rPr lang="en-US" sz="3200" u="none" strike="noStrike" noProof="0">
                          <a:latin typeface="Grotesque Light"/>
                        </a:rPr>
                        <a:t>Email</a:t>
                      </a:r>
                    </a:p>
                  </a:txBody>
                  <a:tcPr/>
                </a:tc>
                <a:tc>
                  <a:txBody>
                    <a:bodyPr/>
                    <a:lstStyle/>
                    <a:p>
                      <a:pPr lvl="0">
                        <a:buNone/>
                      </a:pPr>
                      <a:r>
                        <a:rPr lang="en-US" sz="3200">
                          <a:latin typeface="Grotesque Light"/>
                        </a:rPr>
                        <a:t>  5.73%</a:t>
                      </a:r>
                      <a:endParaRPr lang="en-US"/>
                    </a:p>
                  </a:txBody>
                  <a:tcPr/>
                </a:tc>
                <a:extLst>
                  <a:ext uri="{0D108BD9-81ED-4DB2-BD59-A6C34878D82A}">
                    <a16:rowId xmlns:a16="http://schemas.microsoft.com/office/drawing/2014/main" val="2442073727"/>
                  </a:ext>
                </a:extLst>
              </a:tr>
              <a:tr h="637831">
                <a:tc>
                  <a:txBody>
                    <a:bodyPr/>
                    <a:lstStyle/>
                    <a:p>
                      <a:pPr lvl="0">
                        <a:buNone/>
                      </a:pPr>
                      <a:r>
                        <a:rPr lang="en-US" sz="3200" u="none" strike="noStrike" noProof="0">
                          <a:latin typeface="Grotesque Light"/>
                        </a:rPr>
                        <a:t>Other</a:t>
                      </a:r>
                    </a:p>
                  </a:txBody>
                  <a:tcPr/>
                </a:tc>
                <a:tc>
                  <a:txBody>
                    <a:bodyPr/>
                    <a:lstStyle/>
                    <a:p>
                      <a:pPr lvl="0">
                        <a:buNone/>
                      </a:pPr>
                      <a:r>
                        <a:rPr lang="en-US" sz="3200">
                          <a:latin typeface="Grotesque Light"/>
                        </a:rPr>
                        <a:t>  1.31%</a:t>
                      </a:r>
                    </a:p>
                  </a:txBody>
                  <a:tcPr/>
                </a:tc>
                <a:extLst>
                  <a:ext uri="{0D108BD9-81ED-4DB2-BD59-A6C34878D82A}">
                    <a16:rowId xmlns:a16="http://schemas.microsoft.com/office/drawing/2014/main" val="3473657900"/>
                  </a:ext>
                </a:extLst>
              </a:tr>
            </a:tbl>
          </a:graphicData>
        </a:graphic>
      </p:graphicFrame>
    </p:spTree>
    <p:extLst>
      <p:ext uri="{BB962C8B-B14F-4D97-AF65-F5344CB8AC3E}">
        <p14:creationId xmlns:p14="http://schemas.microsoft.com/office/powerpoint/2010/main" val="169009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A close up of a logo&#10;&#10;Description generated with high confidence">
            <a:extLst>
              <a:ext uri="{FF2B5EF4-FFF2-40B4-BE49-F238E27FC236}">
                <a16:creationId xmlns:a16="http://schemas.microsoft.com/office/drawing/2014/main" id="{48A2C44E-C4B2-4BE7-BF4F-032C2CC3266A}"/>
              </a:ext>
            </a:extLst>
          </p:cNvPr>
          <p:cNvPicPr>
            <a:picLocks noChangeAspect="1"/>
          </p:cNvPicPr>
          <p:nvPr/>
        </p:nvPicPr>
        <p:blipFill>
          <a:blip r:embed="rId3"/>
          <a:stretch>
            <a:fillRect/>
          </a:stretch>
        </p:blipFill>
        <p:spPr>
          <a:xfrm>
            <a:off x="385619" y="2645927"/>
            <a:ext cx="11195134" cy="594346"/>
          </a:xfrm>
          <a:prstGeom prst="rect">
            <a:avLst/>
          </a:prstGeom>
        </p:spPr>
      </p:pic>
      <p:sp>
        <p:nvSpPr>
          <p:cNvPr id="2" name="Title 1">
            <a:extLst>
              <a:ext uri="{FF2B5EF4-FFF2-40B4-BE49-F238E27FC236}">
                <a16:creationId xmlns:a16="http://schemas.microsoft.com/office/drawing/2014/main" id="{FB724E20-9708-4CC3-82D5-1FEBCE0A9163}"/>
              </a:ext>
            </a:extLst>
          </p:cNvPr>
          <p:cNvSpPr>
            <a:spLocks noGrp="1"/>
          </p:cNvSpPr>
          <p:nvPr>
            <p:ph type="title"/>
          </p:nvPr>
        </p:nvSpPr>
        <p:spPr>
          <a:xfrm>
            <a:off x="632581" y="655411"/>
            <a:ext cx="10515600" cy="1325563"/>
          </a:xfrm>
        </p:spPr>
        <p:txBody>
          <a:bodyPr>
            <a:normAutofit fontScale="90000"/>
          </a:bodyPr>
          <a:lstStyle/>
          <a:p>
            <a:r>
              <a:rPr lang="en-US">
                <a:latin typeface="Didot"/>
              </a:rPr>
              <a:t>Number of Meetings</a:t>
            </a:r>
            <a:br>
              <a:rPr lang="en-US">
                <a:latin typeface="Didot"/>
              </a:rPr>
            </a:br>
            <a:r>
              <a:rPr lang="en-US" sz="2800">
                <a:latin typeface="Didot"/>
              </a:rPr>
              <a:t>of leads who had meetings, 13% were acquired</a:t>
            </a:r>
            <a:br>
              <a:rPr lang="en-US">
                <a:latin typeface="Didot"/>
              </a:rPr>
            </a:br>
            <a:endParaRPr lang="en-US"/>
          </a:p>
        </p:txBody>
      </p:sp>
      <p:sp>
        <p:nvSpPr>
          <p:cNvPr id="5" name="TextBox 4">
            <a:extLst>
              <a:ext uri="{FF2B5EF4-FFF2-40B4-BE49-F238E27FC236}">
                <a16:creationId xmlns:a16="http://schemas.microsoft.com/office/drawing/2014/main" id="{74FD8961-E4BD-4B91-BED5-AEC2E60FB828}"/>
              </a:ext>
            </a:extLst>
          </p:cNvPr>
          <p:cNvSpPr txBox="1"/>
          <p:nvPr/>
        </p:nvSpPr>
        <p:spPr>
          <a:xfrm>
            <a:off x="3152020" y="2644019"/>
            <a:ext cx="9893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Grotesque Light"/>
              </a:rPr>
              <a:t>109</a:t>
            </a:r>
          </a:p>
        </p:txBody>
      </p:sp>
      <p:sp>
        <p:nvSpPr>
          <p:cNvPr id="10" name="TextBox 9">
            <a:extLst>
              <a:ext uri="{FF2B5EF4-FFF2-40B4-BE49-F238E27FC236}">
                <a16:creationId xmlns:a16="http://schemas.microsoft.com/office/drawing/2014/main" id="{D4FF20E3-F286-43B0-9365-BAB05FED57A7}"/>
              </a:ext>
            </a:extLst>
          </p:cNvPr>
          <p:cNvSpPr txBox="1"/>
          <p:nvPr/>
        </p:nvSpPr>
        <p:spPr>
          <a:xfrm>
            <a:off x="11507560" y="2907846"/>
            <a:ext cx="6023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Grotesque Light"/>
              </a:rPr>
              <a:t>716</a:t>
            </a:r>
          </a:p>
        </p:txBody>
      </p:sp>
    </p:spTree>
    <p:extLst>
      <p:ext uri="{BB962C8B-B14F-4D97-AF65-F5344CB8AC3E}">
        <p14:creationId xmlns:p14="http://schemas.microsoft.com/office/powerpoint/2010/main" val="378008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2375-3495-46BD-93C2-FE65913FC371}"/>
              </a:ext>
            </a:extLst>
          </p:cNvPr>
          <p:cNvSpPr>
            <a:spLocks noGrp="1"/>
          </p:cNvSpPr>
          <p:nvPr>
            <p:ph type="title"/>
          </p:nvPr>
        </p:nvSpPr>
        <p:spPr>
          <a:xfrm>
            <a:off x="402771" y="328839"/>
            <a:ext cx="10413024" cy="1120410"/>
          </a:xfrm>
        </p:spPr>
        <p:txBody>
          <a:bodyPr>
            <a:normAutofit/>
          </a:bodyPr>
          <a:lstStyle/>
          <a:p>
            <a:r>
              <a:rPr lang="en-US" b="1">
                <a:latin typeface="Didot"/>
              </a:rPr>
              <a:t>Average Number of Phone Calls</a:t>
            </a:r>
            <a:br>
              <a:rPr lang="en-US" b="1">
                <a:latin typeface="Didot"/>
              </a:rPr>
            </a:br>
            <a:r>
              <a:rPr lang="en-US" sz="2800">
                <a:latin typeface="Didot"/>
                <a:cs typeface="Calibri Light" panose="020F0302020204030204"/>
              </a:rPr>
              <a:t>9 calls on average per acquired lead</a:t>
            </a:r>
            <a:endParaRPr lang="en-US" sz="2800">
              <a:latin typeface="Calibri Light"/>
              <a:cs typeface="Calibri Light" panose="020F0302020204030204"/>
            </a:endParaRPr>
          </a:p>
        </p:txBody>
      </p:sp>
      <p:sp>
        <p:nvSpPr>
          <p:cNvPr id="6" name="TextBox 5">
            <a:extLst>
              <a:ext uri="{FF2B5EF4-FFF2-40B4-BE49-F238E27FC236}">
                <a16:creationId xmlns:a16="http://schemas.microsoft.com/office/drawing/2014/main" id="{0BE482A8-0850-496E-92F4-525B771841EA}"/>
              </a:ext>
            </a:extLst>
          </p:cNvPr>
          <p:cNvSpPr txBox="1"/>
          <p:nvPr/>
        </p:nvSpPr>
        <p:spPr>
          <a:xfrm>
            <a:off x="251499" y="4948934"/>
            <a:ext cx="112122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Didot"/>
              </a:rPr>
              <a:t>Application</a:t>
            </a:r>
            <a:r>
              <a:rPr lang="en-US" sz="2800">
                <a:latin typeface="Grotesque Light"/>
              </a:rPr>
              <a:t>: </a:t>
            </a:r>
            <a:endParaRPr lang="en-US" sz="2800">
              <a:cs typeface="Calibri"/>
            </a:endParaRPr>
          </a:p>
          <a:p>
            <a:r>
              <a:rPr lang="en-US" sz="2800">
                <a:latin typeface="Grotesque Light"/>
              </a:rPr>
              <a:t>reduce the number calls it takes to acquire a lead</a:t>
            </a:r>
          </a:p>
        </p:txBody>
      </p:sp>
      <p:pic>
        <p:nvPicPr>
          <p:cNvPr id="5" name="Picture 7" descr="A screenshot of a cell phone&#10;&#10;Description generated with high confidence">
            <a:extLst>
              <a:ext uri="{FF2B5EF4-FFF2-40B4-BE49-F238E27FC236}">
                <a16:creationId xmlns:a16="http://schemas.microsoft.com/office/drawing/2014/main" id="{D5DD94A3-673F-4C09-8B50-F0C4A728819D}"/>
              </a:ext>
            </a:extLst>
          </p:cNvPr>
          <p:cNvPicPr>
            <a:picLocks noGrp="1" noChangeAspect="1"/>
          </p:cNvPicPr>
          <p:nvPr>
            <p:ph idx="1"/>
          </p:nvPr>
        </p:nvPicPr>
        <p:blipFill>
          <a:blip r:embed="rId3"/>
          <a:stretch>
            <a:fillRect/>
          </a:stretch>
        </p:blipFill>
        <p:spPr>
          <a:xfrm>
            <a:off x="185058" y="1459724"/>
            <a:ext cx="11809790" cy="980997"/>
          </a:xfrm>
          <a:prstGeom prst="rect">
            <a:avLst/>
          </a:prstGeom>
        </p:spPr>
      </p:pic>
      <p:sp>
        <p:nvSpPr>
          <p:cNvPr id="12" name="Title 1">
            <a:extLst>
              <a:ext uri="{FF2B5EF4-FFF2-40B4-BE49-F238E27FC236}">
                <a16:creationId xmlns:a16="http://schemas.microsoft.com/office/drawing/2014/main" id="{D03AEB29-F0BC-4C7F-8220-8CCB85C40CFE}"/>
              </a:ext>
            </a:extLst>
          </p:cNvPr>
          <p:cNvSpPr txBox="1">
            <a:spLocks/>
          </p:cNvSpPr>
          <p:nvPr/>
        </p:nvSpPr>
        <p:spPr>
          <a:xfrm>
            <a:off x="309526" y="2792691"/>
            <a:ext cx="11515918" cy="2163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Didot"/>
              </a:rPr>
              <a:t>Median phone call duration</a:t>
            </a:r>
            <a:endParaRPr lang="en-US" sz="2800">
              <a:latin typeface="Didot"/>
              <a:cs typeface="Calibri Light" panose="020F0302020204030204"/>
            </a:endParaRPr>
          </a:p>
          <a:p>
            <a:r>
              <a:rPr lang="en-US" sz="2800" b="1">
                <a:latin typeface="Grotesque Light"/>
              </a:rPr>
              <a:t>Acquired leads: 5 minutes</a:t>
            </a:r>
            <a:endParaRPr lang="en-US" sz="2800">
              <a:latin typeface="Grotesque Light"/>
              <a:cs typeface="Calibri Light" panose="020F0302020204030204"/>
            </a:endParaRPr>
          </a:p>
          <a:p>
            <a:r>
              <a:rPr lang="en-US" sz="2800" b="1">
                <a:latin typeface="Grotesque Light"/>
              </a:rPr>
              <a:t>Non-acquired leads: 1 minute</a:t>
            </a:r>
            <a:br>
              <a:rPr lang="en-US" b="1">
                <a:latin typeface="Didot"/>
              </a:rPr>
            </a:br>
            <a:endParaRPr lang="en-US" sz="2800">
              <a:latin typeface="Didot"/>
              <a:cs typeface="Calibri Light" panose="020F0302020204030204"/>
            </a:endParaRPr>
          </a:p>
        </p:txBody>
      </p:sp>
    </p:spTree>
    <p:extLst>
      <p:ext uri="{BB962C8B-B14F-4D97-AF65-F5344CB8AC3E}">
        <p14:creationId xmlns:p14="http://schemas.microsoft.com/office/powerpoint/2010/main" val="1301642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Widescreen</PresentationFormat>
  <Slides>12</Slides>
  <Notes>7</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ZILLOW GROUP  SMARKETING RECOMMENDATIONS  Data-cated</vt:lpstr>
      <vt:lpstr>Agenda</vt:lpstr>
      <vt:lpstr>RECOMMENDATIONS</vt:lpstr>
      <vt:lpstr>ATTRIBUTION: evenly distributing credit across all touch points</vt:lpstr>
      <vt:lpstr>ROI</vt:lpstr>
      <vt:lpstr>Lead Type majority of leads are organic</vt:lpstr>
      <vt:lpstr>Lead Vendor – Conversion Rate </vt:lpstr>
      <vt:lpstr>Number of Meetings of leads who had meetings, 13% were acquired </vt:lpstr>
      <vt:lpstr>Average Number of Phone Calls 9 calls on average per acquired lead</vt:lpstr>
      <vt:lpstr>RECOMMENDATIONS</vt:lpstr>
      <vt:lpstr>FUTURE ANALYSIS: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2019-07-17T20:49:46Z</dcterms:modified>
</cp:coreProperties>
</file>