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56" r:id="rId2"/>
    <p:sldId id="272" r:id="rId3"/>
    <p:sldId id="265" r:id="rId4"/>
    <p:sldId id="264" r:id="rId5"/>
    <p:sldId id="259" r:id="rId6"/>
    <p:sldId id="260" r:id="rId7"/>
    <p:sldId id="267" r:id="rId8"/>
    <p:sldId id="270" r:id="rId9"/>
    <p:sldId id="271" r:id="rId10"/>
    <p:sldId id="258" r:id="rId11"/>
    <p:sldId id="273" r:id="rId12"/>
    <p:sldId id="263" r:id="rId13"/>
    <p:sldId id="269" r:id="rId14"/>
    <p:sldId id="268" r:id="rId15"/>
  </p:sldIdLst>
  <p:sldSz cx="12192000" cy="6858000"/>
  <p:notesSz cx="6858000" cy="10191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0776B-89E0-9D97-A440-7B7840FEEB7F}" v="167" dt="2019-06-05T23:20:27.757"/>
    <p1510:client id="{73160FAD-6097-E70C-3A62-5EC93EE52E28}" v="15" dt="2019-06-06T01:44:16.448"/>
    <p1510:client id="{789E9854-2BB5-4E7C-8E47-2234C9E94126}" v="2" dt="2019-06-06T01:31:12.755"/>
    <p1510:client id="{7A597487-4A04-164D-17E4-2FDF7205438A}" v="104" dt="2019-06-06T00:44:49.109"/>
    <p1510:client id="{8258EC48-2C62-84DB-2645-9812B10F0C53}" v="176" dt="2019-06-06T01:38:22.118"/>
    <p1510:client id="{A6B4F5CE-9992-DDCC-4074-AEE5B002AF8F}" v="222" dt="2019-06-05T07:45:04.325"/>
    <p1510:client id="{D219C09B-94C8-EC0E-A537-63F72F91AED7}" v="36" dt="2019-06-06T01:47:23.698"/>
    <p1510:client id="{EB23D8A9-2F71-D4B4-3AE1-5349946EF992}" v="8" dt="2019-06-05T07:10:54.983"/>
    <p1510:client id="{FC3F2E99-87C3-8EAD-3C86-3342B2AD5F48}" v="46" dt="2019-06-06T01:59:11.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BD4EC80-F7E0-44EC-A049-29BA7125FFE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7984CF8-8E40-44F4-AF71-8E6381B86F4B}">
      <dgm:prSet/>
      <dgm:spPr/>
      <dgm:t>
        <a:bodyPr/>
        <a:lstStyle/>
        <a:p>
          <a:r>
            <a:rPr lang="en-US" b="1"/>
            <a:t>Background: Evergreen Shipment Company is based in Seattle, providing packing and shipping services.</a:t>
          </a:r>
          <a:endParaRPr lang="en-US" sz="3000" b="1">
            <a:solidFill>
              <a:srgbClr val="010000"/>
            </a:solidFill>
            <a:latin typeface="Century Gothic"/>
          </a:endParaRPr>
        </a:p>
      </dgm:t>
    </dgm:pt>
    <dgm:pt modelId="{6FA4F86B-E2C6-4DE5-B368-3F1FF5431431}" type="parTrans" cxnId="{319AA905-4580-4583-8EC5-74B0F199CB57}">
      <dgm:prSet/>
      <dgm:spPr/>
      <dgm:t>
        <a:bodyPr/>
        <a:lstStyle/>
        <a:p>
          <a:endParaRPr lang="en-US"/>
        </a:p>
      </dgm:t>
    </dgm:pt>
    <dgm:pt modelId="{3B9AD431-C2EA-410A-A262-0B8BAE1DFBD2}" type="sibTrans" cxnId="{319AA905-4580-4583-8EC5-74B0F199CB57}">
      <dgm:prSet/>
      <dgm:spPr/>
      <dgm:t>
        <a:bodyPr/>
        <a:lstStyle/>
        <a:p>
          <a:endParaRPr lang="en-US"/>
        </a:p>
      </dgm:t>
    </dgm:pt>
    <dgm:pt modelId="{AA76EDE2-BFCC-4153-B6D3-44EA7CD19BCB}">
      <dgm:prSet/>
      <dgm:spPr/>
      <dgm:t>
        <a:bodyPr/>
        <a:lstStyle/>
        <a:p>
          <a:r>
            <a:rPr lang="en-US" b="1"/>
            <a:t>Mission: To develop employee, supplier and customer management system for Evergreen Shipment company that would include all the employee details and respective regions under them,  customer details and order's shipping and package details.</a:t>
          </a:r>
        </a:p>
      </dgm:t>
    </dgm:pt>
    <dgm:pt modelId="{CA509E58-7D9F-437F-A87F-4DE27AF977A3}" type="parTrans" cxnId="{FD271BC6-417E-4E38-97B1-27A6C7EED00F}">
      <dgm:prSet/>
      <dgm:spPr/>
      <dgm:t>
        <a:bodyPr/>
        <a:lstStyle/>
        <a:p>
          <a:endParaRPr lang="en-US"/>
        </a:p>
      </dgm:t>
    </dgm:pt>
    <dgm:pt modelId="{4D37B911-ED8C-45A5-BDF2-C50D95F6FEC9}" type="sibTrans" cxnId="{FD271BC6-417E-4E38-97B1-27A6C7EED00F}">
      <dgm:prSet/>
      <dgm:spPr/>
      <dgm:t>
        <a:bodyPr/>
        <a:lstStyle/>
        <a:p>
          <a:endParaRPr lang="en-US"/>
        </a:p>
      </dgm:t>
    </dgm:pt>
    <dgm:pt modelId="{6F001AC1-6555-4905-80BE-905A1A47D209}" type="pres">
      <dgm:prSet presAssocID="{DBD4EC80-F7E0-44EC-A049-29BA7125FFE0}" presName="linear" presStyleCnt="0">
        <dgm:presLayoutVars>
          <dgm:animLvl val="lvl"/>
          <dgm:resizeHandles val="exact"/>
        </dgm:presLayoutVars>
      </dgm:prSet>
      <dgm:spPr/>
    </dgm:pt>
    <dgm:pt modelId="{AE0040E6-71ED-4CD2-9F68-ED09954689D8}" type="pres">
      <dgm:prSet presAssocID="{B7984CF8-8E40-44F4-AF71-8E6381B86F4B}" presName="parentText" presStyleLbl="node1" presStyleIdx="0" presStyleCnt="2">
        <dgm:presLayoutVars>
          <dgm:chMax val="0"/>
          <dgm:bulletEnabled val="1"/>
        </dgm:presLayoutVars>
      </dgm:prSet>
      <dgm:spPr/>
    </dgm:pt>
    <dgm:pt modelId="{5ADEFCFE-9A20-4E90-92F9-D481BB02616B}" type="pres">
      <dgm:prSet presAssocID="{3B9AD431-C2EA-410A-A262-0B8BAE1DFBD2}" presName="spacer" presStyleCnt="0"/>
      <dgm:spPr/>
    </dgm:pt>
    <dgm:pt modelId="{805043A1-E0ED-475F-95F9-21F05079FABC}" type="pres">
      <dgm:prSet presAssocID="{AA76EDE2-BFCC-4153-B6D3-44EA7CD19BCB}" presName="parentText" presStyleLbl="node1" presStyleIdx="1" presStyleCnt="2">
        <dgm:presLayoutVars>
          <dgm:chMax val="0"/>
          <dgm:bulletEnabled val="1"/>
        </dgm:presLayoutVars>
      </dgm:prSet>
      <dgm:spPr/>
    </dgm:pt>
  </dgm:ptLst>
  <dgm:cxnLst>
    <dgm:cxn modelId="{319AA905-4580-4583-8EC5-74B0F199CB57}" srcId="{DBD4EC80-F7E0-44EC-A049-29BA7125FFE0}" destId="{B7984CF8-8E40-44F4-AF71-8E6381B86F4B}" srcOrd="0" destOrd="0" parTransId="{6FA4F86B-E2C6-4DE5-B368-3F1FF5431431}" sibTransId="{3B9AD431-C2EA-410A-A262-0B8BAE1DFBD2}"/>
    <dgm:cxn modelId="{6C76B91D-FB0A-4793-9632-F3D0FC1E1396}" type="presOf" srcId="{B7984CF8-8E40-44F4-AF71-8E6381B86F4B}" destId="{AE0040E6-71ED-4CD2-9F68-ED09954689D8}" srcOrd="0" destOrd="0" presId="urn:microsoft.com/office/officeart/2005/8/layout/vList2"/>
    <dgm:cxn modelId="{0E2D456B-CD27-4F6E-9D70-60834A922C70}" type="presOf" srcId="{DBD4EC80-F7E0-44EC-A049-29BA7125FFE0}" destId="{6F001AC1-6555-4905-80BE-905A1A47D209}" srcOrd="0" destOrd="0" presId="urn:microsoft.com/office/officeart/2005/8/layout/vList2"/>
    <dgm:cxn modelId="{46CC6BA2-8F30-4135-A12C-6FBC10906972}" type="presOf" srcId="{AA76EDE2-BFCC-4153-B6D3-44EA7CD19BCB}" destId="{805043A1-E0ED-475F-95F9-21F05079FABC}" srcOrd="0" destOrd="0" presId="urn:microsoft.com/office/officeart/2005/8/layout/vList2"/>
    <dgm:cxn modelId="{FD271BC6-417E-4E38-97B1-27A6C7EED00F}" srcId="{DBD4EC80-F7E0-44EC-A049-29BA7125FFE0}" destId="{AA76EDE2-BFCC-4153-B6D3-44EA7CD19BCB}" srcOrd="1" destOrd="0" parTransId="{CA509E58-7D9F-437F-A87F-4DE27AF977A3}" sibTransId="{4D37B911-ED8C-45A5-BDF2-C50D95F6FEC9}"/>
    <dgm:cxn modelId="{781453E0-A6A1-4B47-B44A-3E956BCFE455}" type="presParOf" srcId="{6F001AC1-6555-4905-80BE-905A1A47D209}" destId="{AE0040E6-71ED-4CD2-9F68-ED09954689D8}" srcOrd="0" destOrd="0" presId="urn:microsoft.com/office/officeart/2005/8/layout/vList2"/>
    <dgm:cxn modelId="{8574442B-D4D1-46F6-A628-DEF40629B1A2}" type="presParOf" srcId="{6F001AC1-6555-4905-80BE-905A1A47D209}" destId="{5ADEFCFE-9A20-4E90-92F9-D481BB02616B}" srcOrd="1" destOrd="0" presId="urn:microsoft.com/office/officeart/2005/8/layout/vList2"/>
    <dgm:cxn modelId="{C4AF3DD1-5DDE-40CA-A264-8ACE55CDAC94}" type="presParOf" srcId="{6F001AC1-6555-4905-80BE-905A1A47D209}" destId="{805043A1-E0ED-475F-95F9-21F05079FA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BC1EE-C41A-4269-904E-7DEF2C88F1F1}"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C84A82C2-1B00-4EA1-A979-EF95BC47E68C}">
      <dgm:prSet/>
      <dgm:spPr/>
      <dgm:t>
        <a:bodyPr/>
        <a:lstStyle/>
        <a:p>
          <a:pPr>
            <a:lnSpc>
              <a:spcPct val="100000"/>
            </a:lnSpc>
          </a:pPr>
          <a:r>
            <a:rPr lang="en-US" b="1"/>
            <a:t>Manage data when various stakeholders involved.</a:t>
          </a:r>
          <a:endParaRPr lang="en-US"/>
        </a:p>
      </dgm:t>
    </dgm:pt>
    <dgm:pt modelId="{E1D60B68-309C-4E42-BC23-E57189F3E99A}" type="parTrans" cxnId="{3A3EC806-BF92-42F4-BE66-0B11756C3982}">
      <dgm:prSet/>
      <dgm:spPr/>
      <dgm:t>
        <a:bodyPr/>
        <a:lstStyle/>
        <a:p>
          <a:endParaRPr lang="en-US"/>
        </a:p>
      </dgm:t>
    </dgm:pt>
    <dgm:pt modelId="{A0367A2C-1E9C-4433-9240-C410D58785EF}" type="sibTrans" cxnId="{3A3EC806-BF92-42F4-BE66-0B11756C3982}">
      <dgm:prSet/>
      <dgm:spPr/>
      <dgm:t>
        <a:bodyPr/>
        <a:lstStyle/>
        <a:p>
          <a:endParaRPr lang="en-US"/>
        </a:p>
      </dgm:t>
    </dgm:pt>
    <dgm:pt modelId="{62796030-085D-4514-8817-C8D2CFAA2D0A}">
      <dgm:prSet/>
      <dgm:spPr/>
      <dgm:t>
        <a:bodyPr/>
        <a:lstStyle/>
        <a:p>
          <a:pPr>
            <a:lnSpc>
              <a:spcPct val="100000"/>
            </a:lnSpc>
          </a:pPr>
          <a:r>
            <a:rPr lang="en-US" b="1"/>
            <a:t>Maintain an internal database for every stakeholder( customer, supplier, shipper, employee).</a:t>
          </a:r>
          <a:endParaRPr lang="en-US"/>
        </a:p>
      </dgm:t>
    </dgm:pt>
    <dgm:pt modelId="{D28865EB-DB28-4D43-A2E1-DE79C5C073AF}" type="parTrans" cxnId="{EC172478-8604-4532-8254-DF151C432D88}">
      <dgm:prSet/>
      <dgm:spPr/>
      <dgm:t>
        <a:bodyPr/>
        <a:lstStyle/>
        <a:p>
          <a:endParaRPr lang="en-US"/>
        </a:p>
      </dgm:t>
    </dgm:pt>
    <dgm:pt modelId="{CB7FEC38-037D-4B64-B16C-1F00733CA779}" type="sibTrans" cxnId="{EC172478-8604-4532-8254-DF151C432D88}">
      <dgm:prSet/>
      <dgm:spPr/>
      <dgm:t>
        <a:bodyPr/>
        <a:lstStyle/>
        <a:p>
          <a:endParaRPr lang="en-US"/>
        </a:p>
      </dgm:t>
    </dgm:pt>
    <dgm:pt modelId="{F45D2693-BC9A-40E6-875D-6E4A159CCBE4}" type="pres">
      <dgm:prSet presAssocID="{B66BC1EE-C41A-4269-904E-7DEF2C88F1F1}" presName="root" presStyleCnt="0">
        <dgm:presLayoutVars>
          <dgm:dir/>
          <dgm:resizeHandles val="exact"/>
        </dgm:presLayoutVars>
      </dgm:prSet>
      <dgm:spPr/>
    </dgm:pt>
    <dgm:pt modelId="{D3C28F43-9362-4364-9BB6-271D447FCA59}" type="pres">
      <dgm:prSet presAssocID="{C84A82C2-1B00-4EA1-A979-EF95BC47E68C}" presName="compNode" presStyleCnt="0"/>
      <dgm:spPr/>
    </dgm:pt>
    <dgm:pt modelId="{4871BE52-C04F-427B-871C-077AB5B4201D}" type="pres">
      <dgm:prSet presAssocID="{C84A82C2-1B00-4EA1-A979-EF95BC47E68C}" presName="bgRect" presStyleLbl="bgShp" presStyleIdx="0" presStyleCnt="2"/>
      <dgm:spPr/>
    </dgm:pt>
    <dgm:pt modelId="{3E17F77A-EC45-48A7-A6D3-C52213654AF1}" type="pres">
      <dgm:prSet presAssocID="{C84A82C2-1B00-4EA1-A979-EF95BC47E6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2742F37A-3FCF-4F82-911D-C76AD85FD5C5}" type="pres">
      <dgm:prSet presAssocID="{C84A82C2-1B00-4EA1-A979-EF95BC47E68C}" presName="spaceRect" presStyleCnt="0"/>
      <dgm:spPr/>
    </dgm:pt>
    <dgm:pt modelId="{304B45AC-A2B5-4401-B38A-C4C457459419}" type="pres">
      <dgm:prSet presAssocID="{C84A82C2-1B00-4EA1-A979-EF95BC47E68C}" presName="parTx" presStyleLbl="revTx" presStyleIdx="0" presStyleCnt="2">
        <dgm:presLayoutVars>
          <dgm:chMax val="0"/>
          <dgm:chPref val="0"/>
        </dgm:presLayoutVars>
      </dgm:prSet>
      <dgm:spPr/>
    </dgm:pt>
    <dgm:pt modelId="{0152A3FA-ADB2-4036-8897-FBBFEE86737D}" type="pres">
      <dgm:prSet presAssocID="{A0367A2C-1E9C-4433-9240-C410D58785EF}" presName="sibTrans" presStyleCnt="0"/>
      <dgm:spPr/>
    </dgm:pt>
    <dgm:pt modelId="{CD647542-6320-45A9-B155-C94F063D1291}" type="pres">
      <dgm:prSet presAssocID="{62796030-085D-4514-8817-C8D2CFAA2D0A}" presName="compNode" presStyleCnt="0"/>
      <dgm:spPr/>
    </dgm:pt>
    <dgm:pt modelId="{C1869160-4774-4B07-94C5-BFA4051C18BD}" type="pres">
      <dgm:prSet presAssocID="{62796030-085D-4514-8817-C8D2CFAA2D0A}" presName="bgRect" presStyleLbl="bgShp" presStyleIdx="1" presStyleCnt="2"/>
      <dgm:spPr/>
    </dgm:pt>
    <dgm:pt modelId="{B18BEBA4-A51F-48D2-A604-66E82AC67759}" type="pres">
      <dgm:prSet presAssocID="{62796030-085D-4514-8817-C8D2CFAA2D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78382377-C906-4857-97C9-39ACCFDD21B4}" type="pres">
      <dgm:prSet presAssocID="{62796030-085D-4514-8817-C8D2CFAA2D0A}" presName="spaceRect" presStyleCnt="0"/>
      <dgm:spPr/>
    </dgm:pt>
    <dgm:pt modelId="{493E772A-2E85-4DAE-B508-7B5D4079E310}" type="pres">
      <dgm:prSet presAssocID="{62796030-085D-4514-8817-C8D2CFAA2D0A}" presName="parTx" presStyleLbl="revTx" presStyleIdx="1" presStyleCnt="2">
        <dgm:presLayoutVars>
          <dgm:chMax val="0"/>
          <dgm:chPref val="0"/>
        </dgm:presLayoutVars>
      </dgm:prSet>
      <dgm:spPr/>
    </dgm:pt>
  </dgm:ptLst>
  <dgm:cxnLst>
    <dgm:cxn modelId="{3A3EC806-BF92-42F4-BE66-0B11756C3982}" srcId="{B66BC1EE-C41A-4269-904E-7DEF2C88F1F1}" destId="{C84A82C2-1B00-4EA1-A979-EF95BC47E68C}" srcOrd="0" destOrd="0" parTransId="{E1D60B68-309C-4E42-BC23-E57189F3E99A}" sibTransId="{A0367A2C-1E9C-4433-9240-C410D58785EF}"/>
    <dgm:cxn modelId="{7E66DE19-D597-4D41-ACCC-5313C31CE318}" type="presOf" srcId="{C84A82C2-1B00-4EA1-A979-EF95BC47E68C}" destId="{304B45AC-A2B5-4401-B38A-C4C457459419}" srcOrd="0" destOrd="0" presId="urn:microsoft.com/office/officeart/2018/2/layout/IconVerticalSolidList"/>
    <dgm:cxn modelId="{EC172478-8604-4532-8254-DF151C432D88}" srcId="{B66BC1EE-C41A-4269-904E-7DEF2C88F1F1}" destId="{62796030-085D-4514-8817-C8D2CFAA2D0A}" srcOrd="1" destOrd="0" parTransId="{D28865EB-DB28-4D43-A2E1-DE79C5C073AF}" sibTransId="{CB7FEC38-037D-4B64-B16C-1F00733CA779}"/>
    <dgm:cxn modelId="{F76E10FB-CAFB-4E7E-B93D-8EB5D3505934}" type="presOf" srcId="{62796030-085D-4514-8817-C8D2CFAA2D0A}" destId="{493E772A-2E85-4DAE-B508-7B5D4079E310}" srcOrd="0" destOrd="0" presId="urn:microsoft.com/office/officeart/2018/2/layout/IconVerticalSolidList"/>
    <dgm:cxn modelId="{1A5962FD-4A48-443E-B034-48340C65F247}" type="presOf" srcId="{B66BC1EE-C41A-4269-904E-7DEF2C88F1F1}" destId="{F45D2693-BC9A-40E6-875D-6E4A159CCBE4}" srcOrd="0" destOrd="0" presId="urn:microsoft.com/office/officeart/2018/2/layout/IconVerticalSolidList"/>
    <dgm:cxn modelId="{6A1E2F77-20E9-486B-909E-DF0F32C4F34F}" type="presParOf" srcId="{F45D2693-BC9A-40E6-875D-6E4A159CCBE4}" destId="{D3C28F43-9362-4364-9BB6-271D447FCA59}" srcOrd="0" destOrd="0" presId="urn:microsoft.com/office/officeart/2018/2/layout/IconVerticalSolidList"/>
    <dgm:cxn modelId="{8E3469FB-B37A-4657-B8CA-9DFAADEED7EC}" type="presParOf" srcId="{D3C28F43-9362-4364-9BB6-271D447FCA59}" destId="{4871BE52-C04F-427B-871C-077AB5B4201D}" srcOrd="0" destOrd="0" presId="urn:microsoft.com/office/officeart/2018/2/layout/IconVerticalSolidList"/>
    <dgm:cxn modelId="{CE214A2F-F1FB-46C2-8033-151A97C4DCBC}" type="presParOf" srcId="{D3C28F43-9362-4364-9BB6-271D447FCA59}" destId="{3E17F77A-EC45-48A7-A6D3-C52213654AF1}" srcOrd="1" destOrd="0" presId="urn:microsoft.com/office/officeart/2018/2/layout/IconVerticalSolidList"/>
    <dgm:cxn modelId="{5A74D6C8-6983-4D6C-968F-5BC8F5614DAE}" type="presParOf" srcId="{D3C28F43-9362-4364-9BB6-271D447FCA59}" destId="{2742F37A-3FCF-4F82-911D-C76AD85FD5C5}" srcOrd="2" destOrd="0" presId="urn:microsoft.com/office/officeart/2018/2/layout/IconVerticalSolidList"/>
    <dgm:cxn modelId="{5A2DCDA8-3053-4596-9D2F-4337B4426F4E}" type="presParOf" srcId="{D3C28F43-9362-4364-9BB6-271D447FCA59}" destId="{304B45AC-A2B5-4401-B38A-C4C457459419}" srcOrd="3" destOrd="0" presId="urn:microsoft.com/office/officeart/2018/2/layout/IconVerticalSolidList"/>
    <dgm:cxn modelId="{E699E4E9-37E4-4A55-9EFA-EC4B27DE9B37}" type="presParOf" srcId="{F45D2693-BC9A-40E6-875D-6E4A159CCBE4}" destId="{0152A3FA-ADB2-4036-8897-FBBFEE86737D}" srcOrd="1" destOrd="0" presId="urn:microsoft.com/office/officeart/2018/2/layout/IconVerticalSolidList"/>
    <dgm:cxn modelId="{1C83A294-300E-4FE8-8289-7C488E460151}" type="presParOf" srcId="{F45D2693-BC9A-40E6-875D-6E4A159CCBE4}" destId="{CD647542-6320-45A9-B155-C94F063D1291}" srcOrd="2" destOrd="0" presId="urn:microsoft.com/office/officeart/2018/2/layout/IconVerticalSolidList"/>
    <dgm:cxn modelId="{E076D179-5D3D-4B7C-BC47-9A9B7273B649}" type="presParOf" srcId="{CD647542-6320-45A9-B155-C94F063D1291}" destId="{C1869160-4774-4B07-94C5-BFA4051C18BD}" srcOrd="0" destOrd="0" presId="urn:microsoft.com/office/officeart/2018/2/layout/IconVerticalSolidList"/>
    <dgm:cxn modelId="{CB0FDE8C-0743-4D80-8305-B3F50564FEDF}" type="presParOf" srcId="{CD647542-6320-45A9-B155-C94F063D1291}" destId="{B18BEBA4-A51F-48D2-A604-66E82AC67759}" srcOrd="1" destOrd="0" presId="urn:microsoft.com/office/officeart/2018/2/layout/IconVerticalSolidList"/>
    <dgm:cxn modelId="{03E924F8-3939-4C85-98D3-E43269201DB0}" type="presParOf" srcId="{CD647542-6320-45A9-B155-C94F063D1291}" destId="{78382377-C906-4857-97C9-39ACCFDD21B4}" srcOrd="2" destOrd="0" presId="urn:microsoft.com/office/officeart/2018/2/layout/IconVerticalSolidList"/>
    <dgm:cxn modelId="{127AECA9-F446-4B94-A26B-55664ECD40C9}" type="presParOf" srcId="{CD647542-6320-45A9-B155-C94F063D1291}" destId="{493E772A-2E85-4DAE-B508-7B5D4079E31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040E6-71ED-4CD2-9F68-ED09954689D8}">
      <dsp:nvSpPr>
        <dsp:cNvPr id="0" name=""/>
        <dsp:cNvSpPr/>
      </dsp:nvSpPr>
      <dsp:spPr>
        <a:xfrm>
          <a:off x="0" y="23788"/>
          <a:ext cx="6496050" cy="2230531"/>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Background: Evergreen Shipment Company is based in Seattle, providing packing and shipping services.</a:t>
          </a:r>
          <a:endParaRPr lang="en-US" sz="2200" b="1" kern="1200">
            <a:solidFill>
              <a:srgbClr val="010000"/>
            </a:solidFill>
            <a:latin typeface="Century Gothic"/>
          </a:endParaRPr>
        </a:p>
      </dsp:txBody>
      <dsp:txXfrm>
        <a:off x="108886" y="132674"/>
        <a:ext cx="6278278" cy="2012759"/>
      </dsp:txXfrm>
    </dsp:sp>
    <dsp:sp modelId="{805043A1-E0ED-475F-95F9-21F05079FABC}">
      <dsp:nvSpPr>
        <dsp:cNvPr id="0" name=""/>
        <dsp:cNvSpPr/>
      </dsp:nvSpPr>
      <dsp:spPr>
        <a:xfrm>
          <a:off x="0" y="2317680"/>
          <a:ext cx="6496050" cy="2230531"/>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Mission: To develop employee, supplier and customer management system for Evergreen Shipment company that would include all the employee details and respective regions under them,  customer details and order's shipping and package details.</a:t>
          </a:r>
        </a:p>
      </dsp:txBody>
      <dsp:txXfrm>
        <a:off x="108886" y="2426566"/>
        <a:ext cx="6278278" cy="2012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1BE52-C04F-427B-871C-077AB5B4201D}">
      <dsp:nvSpPr>
        <dsp:cNvPr id="0" name=""/>
        <dsp:cNvSpPr/>
      </dsp:nvSpPr>
      <dsp:spPr>
        <a:xfrm>
          <a:off x="0" y="553195"/>
          <a:ext cx="10895369" cy="102128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7F77A-EC45-48A7-A6D3-C52213654AF1}">
      <dsp:nvSpPr>
        <dsp:cNvPr id="0" name=""/>
        <dsp:cNvSpPr/>
      </dsp:nvSpPr>
      <dsp:spPr>
        <a:xfrm>
          <a:off x="308938" y="782983"/>
          <a:ext cx="561705" cy="561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4B45AC-A2B5-4401-B38A-C4C457459419}">
      <dsp:nvSpPr>
        <dsp:cNvPr id="0" name=""/>
        <dsp:cNvSpPr/>
      </dsp:nvSpPr>
      <dsp:spPr>
        <a:xfrm>
          <a:off x="1179581" y="553195"/>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1111250">
            <a:lnSpc>
              <a:spcPct val="100000"/>
            </a:lnSpc>
            <a:spcBef>
              <a:spcPct val="0"/>
            </a:spcBef>
            <a:spcAft>
              <a:spcPct val="35000"/>
            </a:spcAft>
            <a:buNone/>
          </a:pPr>
          <a:r>
            <a:rPr lang="en-US" sz="2500" b="1" kern="1200"/>
            <a:t>Manage data when various stakeholders involved.</a:t>
          </a:r>
          <a:endParaRPr lang="en-US" sz="2500" kern="1200"/>
        </a:p>
      </dsp:txBody>
      <dsp:txXfrm>
        <a:off x="1179581" y="553195"/>
        <a:ext cx="9715788" cy="1021283"/>
      </dsp:txXfrm>
    </dsp:sp>
    <dsp:sp modelId="{C1869160-4774-4B07-94C5-BFA4051C18BD}">
      <dsp:nvSpPr>
        <dsp:cNvPr id="0" name=""/>
        <dsp:cNvSpPr/>
      </dsp:nvSpPr>
      <dsp:spPr>
        <a:xfrm>
          <a:off x="0" y="1829798"/>
          <a:ext cx="10895369" cy="1021283"/>
        </a:xfrm>
        <a:prstGeom prst="roundRect">
          <a:avLst>
            <a:gd name="adj" fmla="val 1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dsp:style>
    </dsp:sp>
    <dsp:sp modelId="{B18BEBA4-A51F-48D2-A604-66E82AC67759}">
      <dsp:nvSpPr>
        <dsp:cNvPr id="0" name=""/>
        <dsp:cNvSpPr/>
      </dsp:nvSpPr>
      <dsp:spPr>
        <a:xfrm>
          <a:off x="308938" y="2059587"/>
          <a:ext cx="561705" cy="561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3E772A-2E85-4DAE-B508-7B5D4079E310}">
      <dsp:nvSpPr>
        <dsp:cNvPr id="0" name=""/>
        <dsp:cNvSpPr/>
      </dsp:nvSpPr>
      <dsp:spPr>
        <a:xfrm>
          <a:off x="1179581" y="1829798"/>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1111250">
            <a:lnSpc>
              <a:spcPct val="100000"/>
            </a:lnSpc>
            <a:spcBef>
              <a:spcPct val="0"/>
            </a:spcBef>
            <a:spcAft>
              <a:spcPct val="35000"/>
            </a:spcAft>
            <a:buNone/>
          </a:pPr>
          <a:r>
            <a:rPr lang="en-US" sz="2500" b="1" kern="1200"/>
            <a:t>Maintain an internal database for every stakeholder( customer, supplier, shipper, employee).</a:t>
          </a:r>
          <a:endParaRPr lang="en-US" sz="2500" kern="1200"/>
        </a:p>
      </dsp:txBody>
      <dsp:txXfrm>
        <a:off x="1179581" y="1829798"/>
        <a:ext cx="9715788" cy="1021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0D19A-1BB3-410D-AD62-4D2298DB6E44}" type="datetimeFigureOut">
              <a:rPr lang="en-US"/>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37925-D7D2-46DA-B039-CDF22230F436}" type="slidenum">
              <a:rPr lang="en-US"/>
              <a:t>‹#›</a:t>
            </a:fld>
            <a:endParaRPr lang="en-US"/>
          </a:p>
        </p:txBody>
      </p:sp>
    </p:spTree>
    <p:extLst>
      <p:ext uri="{BB962C8B-B14F-4D97-AF65-F5344CB8AC3E}">
        <p14:creationId xmlns:p14="http://schemas.microsoft.com/office/powerpoint/2010/main" val="299387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Background: Evergreen Shipment Company is based in Seattle, providing packing and shipping services globally.</a:t>
            </a:r>
          </a:p>
          <a:p>
            <a:pPr marL="285750" indent="-285750">
              <a:buFont typeface="Arial"/>
              <a:buChar char="•"/>
            </a:pPr>
            <a:r>
              <a:rPr lang="en-US"/>
              <a:t>Mission: To develop employee, supplier and customer management system for Evergreen Shipment company that would include all the employee details and respective regions under them,  customer details and order's shipping and package details.</a:t>
            </a:r>
          </a:p>
        </p:txBody>
      </p:sp>
      <p:sp>
        <p:nvSpPr>
          <p:cNvPr id="4" name="Slide Number Placeholder 3"/>
          <p:cNvSpPr>
            <a:spLocks noGrp="1"/>
          </p:cNvSpPr>
          <p:nvPr>
            <p:ph type="sldNum" sz="quarter" idx="5"/>
          </p:nvPr>
        </p:nvSpPr>
        <p:spPr/>
        <p:txBody>
          <a:bodyPr/>
          <a:lstStyle/>
          <a:p>
            <a:fld id="{16A37925-D7D2-46DA-B039-CDF22230F436}" type="slidenum">
              <a:rPr lang="en-US"/>
              <a:t>3</a:t>
            </a:fld>
            <a:endParaRPr lang="en-US"/>
          </a:p>
        </p:txBody>
      </p:sp>
    </p:spTree>
    <p:extLst>
      <p:ext uri="{BB962C8B-B14F-4D97-AF65-F5344CB8AC3E}">
        <p14:creationId xmlns:p14="http://schemas.microsoft.com/office/powerpoint/2010/main" val="103638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Show all information (order, customer, shipper ) for each order</a:t>
            </a:r>
            <a:endParaRPr lang="en-US"/>
          </a:p>
        </p:txBody>
      </p:sp>
      <p:sp>
        <p:nvSpPr>
          <p:cNvPr id="4" name="Slide Number Placeholder 3"/>
          <p:cNvSpPr>
            <a:spLocks noGrp="1"/>
          </p:cNvSpPr>
          <p:nvPr>
            <p:ph type="sldNum" sz="quarter" idx="5"/>
          </p:nvPr>
        </p:nvSpPr>
        <p:spPr/>
        <p:txBody>
          <a:bodyPr/>
          <a:lstStyle/>
          <a:p>
            <a:fld id="{16A37925-D7D2-46DA-B039-CDF22230F436}" type="slidenum">
              <a:rPr lang="en-US"/>
              <a:t>4</a:t>
            </a:fld>
            <a:endParaRPr lang="en-US"/>
          </a:p>
        </p:txBody>
      </p:sp>
    </p:spTree>
    <p:extLst>
      <p:ext uri="{BB962C8B-B14F-4D97-AF65-F5344CB8AC3E}">
        <p14:creationId xmlns:p14="http://schemas.microsoft.com/office/powerpoint/2010/main" val="15666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analytical query is executed to get an overview of sales for each product type and supplier.</a:t>
            </a:r>
          </a:p>
        </p:txBody>
      </p:sp>
      <p:sp>
        <p:nvSpPr>
          <p:cNvPr id="4" name="Slide Number Placeholder 3"/>
          <p:cNvSpPr>
            <a:spLocks noGrp="1"/>
          </p:cNvSpPr>
          <p:nvPr>
            <p:ph type="sldNum" sz="quarter" idx="5"/>
          </p:nvPr>
        </p:nvSpPr>
        <p:spPr/>
        <p:txBody>
          <a:bodyPr/>
          <a:lstStyle/>
          <a:p>
            <a:fld id="{16A37925-D7D2-46DA-B039-CDF22230F436}" type="slidenum">
              <a:rPr lang="en-US"/>
              <a:t>5</a:t>
            </a:fld>
            <a:endParaRPr lang="en-US"/>
          </a:p>
        </p:txBody>
      </p:sp>
    </p:spTree>
    <p:extLst>
      <p:ext uri="{BB962C8B-B14F-4D97-AF65-F5344CB8AC3E}">
        <p14:creationId xmlns:p14="http://schemas.microsoft.com/office/powerpoint/2010/main" val="203411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procedure is executed every time an order is placed or cancelled to update the quantity of product in the warehouse. Just provide orderID, productID and quantity of the product ordered.</a:t>
            </a:r>
          </a:p>
        </p:txBody>
      </p:sp>
      <p:sp>
        <p:nvSpPr>
          <p:cNvPr id="4" name="Slide Number Placeholder 3"/>
          <p:cNvSpPr>
            <a:spLocks noGrp="1"/>
          </p:cNvSpPr>
          <p:nvPr>
            <p:ph type="sldNum" sz="quarter" idx="5"/>
          </p:nvPr>
        </p:nvSpPr>
        <p:spPr/>
        <p:txBody>
          <a:bodyPr/>
          <a:lstStyle/>
          <a:p>
            <a:fld id="{16A37925-D7D2-46DA-B039-CDF22230F436}" type="slidenum">
              <a:rPr lang="en-US"/>
              <a:t>10</a:t>
            </a:fld>
            <a:endParaRPr lang="en-US"/>
          </a:p>
        </p:txBody>
      </p:sp>
    </p:spTree>
    <p:extLst>
      <p:ext uri="{BB962C8B-B14F-4D97-AF65-F5344CB8AC3E}">
        <p14:creationId xmlns:p14="http://schemas.microsoft.com/office/powerpoint/2010/main" val="385305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procedure is executed every time an order is placed or cancelled to update the quantity of product in the warehouse. Just provide orderID, productID and quantity of the product ordered.</a:t>
            </a:r>
          </a:p>
        </p:txBody>
      </p:sp>
      <p:sp>
        <p:nvSpPr>
          <p:cNvPr id="4" name="Slide Number Placeholder 3"/>
          <p:cNvSpPr>
            <a:spLocks noGrp="1"/>
          </p:cNvSpPr>
          <p:nvPr>
            <p:ph type="sldNum" sz="quarter" idx="5"/>
          </p:nvPr>
        </p:nvSpPr>
        <p:spPr/>
        <p:txBody>
          <a:bodyPr/>
          <a:lstStyle/>
          <a:p>
            <a:fld id="{16A37925-D7D2-46DA-B039-CDF22230F436}" type="slidenum">
              <a:rPr lang="en-US"/>
              <a:t>11</a:t>
            </a:fld>
            <a:endParaRPr lang="en-US"/>
          </a:p>
        </p:txBody>
      </p:sp>
    </p:spTree>
    <p:extLst>
      <p:ext uri="{BB962C8B-B14F-4D97-AF65-F5344CB8AC3E}">
        <p14:creationId xmlns:p14="http://schemas.microsoft.com/office/powerpoint/2010/main" val="273605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challenging and learning part for us was Data Management, since we had to maintain an internal database for every stakeholder (customer, supplier, shipper, employee) such that every stakeholder has access to its complete information, and they do not have access to other stakeholder’s information. Hence, we created few views and analytical queries using MySQL and Power BI dashboard so that respective information can be viewed. Example: customer can view their invoices, without any access to internal database structure, suppliers can view their products information. We also created stored procedures keeping in mind that if any tracking of customer or sales is required or insertion and updating of product is required, that can we done just using a simple call procedure and putting values.</a:t>
            </a:r>
          </a:p>
        </p:txBody>
      </p:sp>
      <p:sp>
        <p:nvSpPr>
          <p:cNvPr id="4" name="Slide Number Placeholder 3"/>
          <p:cNvSpPr>
            <a:spLocks noGrp="1"/>
          </p:cNvSpPr>
          <p:nvPr>
            <p:ph type="sldNum" sz="quarter" idx="5"/>
          </p:nvPr>
        </p:nvSpPr>
        <p:spPr/>
        <p:txBody>
          <a:bodyPr/>
          <a:lstStyle/>
          <a:p>
            <a:fld id="{16A37925-D7D2-46DA-B039-CDF22230F436}" type="slidenum">
              <a:rPr lang="en-US"/>
              <a:t>12</a:t>
            </a:fld>
            <a:endParaRPr lang="en-US"/>
          </a:p>
        </p:txBody>
      </p:sp>
    </p:spTree>
    <p:extLst>
      <p:ext uri="{BB962C8B-B14F-4D97-AF65-F5344CB8AC3E}">
        <p14:creationId xmlns:p14="http://schemas.microsoft.com/office/powerpoint/2010/main" val="375290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479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239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5949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942329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10239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578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003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0429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245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7018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8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363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411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858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538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749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1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6/5/2019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9293542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mysql.com/doc/refman/8.0/en/analyze-table.html" TargetMode="External"/><Relationship Id="rId2" Type="http://schemas.openxmlformats.org/officeDocument/2006/relationships/hyperlink" Target="https://cloud.google.com/bigquery/docs/reference/standard-sql/analytic-function-concepts" TargetMode="External"/><Relationship Id="rId1" Type="http://schemas.openxmlformats.org/officeDocument/2006/relationships/slideLayout" Target="../slideLayouts/slideLayout2.xml"/><Relationship Id="rId4" Type="http://schemas.openxmlformats.org/officeDocument/2006/relationships/hyperlink" Target="https://dev.mysql.com/doc/refman/5.7/en/create-procedur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app.powerbi.com/view?r=eyJrIjoiMGMwNDhlYjYtZGI1OC00NmMyLWIxMWQtYTc3MzI0MTkxMGI0IiwidCI6ImJjMTBlMDUyLWIwMWMtNDg0OS05OTY3LWVlN2VjNzRmYzlkOCIsImMiOjZ9" TargetMode="External"/><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2012" y="1447800"/>
            <a:ext cx="6093182" cy="3329581"/>
          </a:xfrm>
        </p:spPr>
        <p:txBody>
          <a:bodyPr>
            <a:normAutofit/>
          </a:bodyPr>
          <a:lstStyle/>
          <a:p>
            <a:pPr algn="ctr">
              <a:lnSpc>
                <a:spcPct val="90000"/>
              </a:lnSpc>
            </a:pPr>
            <a:r>
              <a:rPr lang="en-US" sz="4400" b="1">
                <a:solidFill>
                  <a:srgbClr val="EBEBEB"/>
                </a:solidFill>
                <a:ea typeface="+mj-lt"/>
                <a:cs typeface="+mj-lt"/>
              </a:rPr>
              <a:t>Evergreen Shipment Database</a:t>
            </a:r>
            <a:endParaRPr lang="en-US" sz="4400">
              <a:solidFill>
                <a:srgbClr val="EBEBEB"/>
              </a:solidFill>
              <a:ea typeface="+mj-lt"/>
              <a:cs typeface="+mj-lt"/>
            </a:endParaRPr>
          </a:p>
          <a:p>
            <a:pPr>
              <a:lnSpc>
                <a:spcPct val="90000"/>
              </a:lnSpc>
            </a:pPr>
            <a:endParaRPr lang="en-US" sz="2300" b="1">
              <a:solidFill>
                <a:srgbClr val="EBEBEB"/>
              </a:solidFill>
              <a:ea typeface="+mj-lt"/>
              <a:cs typeface="+mj-lt"/>
            </a:endParaRPr>
          </a:p>
          <a:p>
            <a:pPr>
              <a:lnSpc>
                <a:spcPct val="90000"/>
              </a:lnSpc>
            </a:pPr>
            <a:endParaRPr lang="en-US" sz="2300">
              <a:solidFill>
                <a:srgbClr val="EBEBEB"/>
              </a:solidFill>
              <a:cs typeface="Calibri Light"/>
            </a:endParaRPr>
          </a:p>
        </p:txBody>
      </p:sp>
      <p:sp>
        <p:nvSpPr>
          <p:cNvPr id="3" name="Subtitle 2"/>
          <p:cNvSpPr>
            <a:spLocks noGrp="1"/>
          </p:cNvSpPr>
          <p:nvPr>
            <p:ph type="subTitle" idx="1"/>
          </p:nvPr>
        </p:nvSpPr>
        <p:spPr>
          <a:xfrm>
            <a:off x="4872012" y="4777380"/>
            <a:ext cx="6114668" cy="861420"/>
          </a:xfrm>
        </p:spPr>
        <p:txBody>
          <a:bodyPr vert="horz" lIns="91440" tIns="45720" rIns="91440" bIns="45720" rtlCol="0">
            <a:normAutofit/>
          </a:bodyPr>
          <a:lstStyle/>
          <a:p>
            <a:r>
              <a:rPr lang="en-US" b="1">
                <a:solidFill>
                  <a:schemeClr val="tx2">
                    <a:lumMod val="40000"/>
                    <a:lumOff val="60000"/>
                  </a:schemeClr>
                </a:solidFill>
                <a:ea typeface="+mn-lt"/>
                <a:cs typeface="+mn-lt"/>
              </a:rPr>
              <a:t>Team:  Ankita Pathak, Nancy Jain, Qiyu Ye</a:t>
            </a:r>
            <a:endParaRPr lang="en-US" b="1">
              <a:solidFill>
                <a:schemeClr val="tx2">
                  <a:lumMod val="40000"/>
                  <a:lumOff val="60000"/>
                </a:schemeClr>
              </a:solidFill>
            </a:endParaRPr>
          </a:p>
        </p:txBody>
      </p:sp>
      <p:sp>
        <p:nvSpPr>
          <p:cNvPr id="17"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22">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close up of a logo&#10;&#10;Description generated with very high confidence">
            <a:extLst>
              <a:ext uri="{FF2B5EF4-FFF2-40B4-BE49-F238E27FC236}">
                <a16:creationId xmlns:a16="http://schemas.microsoft.com/office/drawing/2014/main" id="{DD383588-2C1D-4D9B-B7A4-D463F9AC729B}"/>
              </a:ext>
            </a:extLst>
          </p:cNvPr>
          <p:cNvPicPr>
            <a:picLocks noChangeAspect="1"/>
          </p:cNvPicPr>
          <p:nvPr/>
        </p:nvPicPr>
        <p:blipFill>
          <a:blip r:embed="rId2"/>
          <a:stretch>
            <a:fillRect/>
          </a:stretch>
        </p:blipFill>
        <p:spPr>
          <a:xfrm>
            <a:off x="-4470" y="5593"/>
            <a:ext cx="4240255" cy="3255387"/>
          </a:xfrm>
          <a:prstGeom prst="rect">
            <a:avLst/>
          </a:prstGeom>
          <a:effectLst/>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D97-1657-4D92-B7DF-7A2C7BD5A2A7}"/>
              </a:ext>
            </a:extLst>
          </p:cNvPr>
          <p:cNvSpPr>
            <a:spLocks noGrp="1"/>
          </p:cNvSpPr>
          <p:nvPr>
            <p:ph type="title"/>
          </p:nvPr>
        </p:nvSpPr>
        <p:spPr/>
        <p:txBody>
          <a:bodyPr/>
          <a:lstStyle/>
          <a:p>
            <a:r>
              <a:rPr lang="en-US" b="1">
                <a:ea typeface="+mj-lt"/>
                <a:cs typeface="+mj-lt"/>
              </a:rPr>
              <a:t>Stored Procedures</a:t>
            </a:r>
          </a:p>
        </p:txBody>
      </p:sp>
      <p:sp>
        <p:nvSpPr>
          <p:cNvPr id="5" name="Text Placeholder 4">
            <a:extLst>
              <a:ext uri="{FF2B5EF4-FFF2-40B4-BE49-F238E27FC236}">
                <a16:creationId xmlns:a16="http://schemas.microsoft.com/office/drawing/2014/main" id="{1FE19780-52DE-4919-955D-65B7EFF74266}"/>
              </a:ext>
            </a:extLst>
          </p:cNvPr>
          <p:cNvSpPr>
            <a:spLocks noGrp="1"/>
          </p:cNvSpPr>
          <p:nvPr>
            <p:ph type="body" idx="1"/>
          </p:nvPr>
        </p:nvSpPr>
        <p:spPr>
          <a:xfrm>
            <a:off x="849992" y="1603952"/>
            <a:ext cx="7002026" cy="1257044"/>
          </a:xfrm>
        </p:spPr>
        <p:txBody>
          <a:bodyPr/>
          <a:lstStyle/>
          <a:p>
            <a:r>
              <a:rPr lang="en-US" sz="3200" b="1">
                <a:ea typeface="+mj-lt"/>
                <a:cs typeface="+mj-lt"/>
              </a:rPr>
              <a:t>What are the remaining in stock quantities of a product every time a new order is placed?</a:t>
            </a:r>
          </a:p>
        </p:txBody>
      </p:sp>
      <p:sp>
        <p:nvSpPr>
          <p:cNvPr id="3" name="Content Placeholder 2">
            <a:extLst>
              <a:ext uri="{FF2B5EF4-FFF2-40B4-BE49-F238E27FC236}">
                <a16:creationId xmlns:a16="http://schemas.microsoft.com/office/drawing/2014/main" id="{383D4CCF-387F-4069-A33D-BCB11C559060}"/>
              </a:ext>
            </a:extLst>
          </p:cNvPr>
          <p:cNvSpPr>
            <a:spLocks noGrp="1"/>
          </p:cNvSpPr>
          <p:nvPr>
            <p:ph sz="half" idx="2"/>
          </p:nvPr>
        </p:nvSpPr>
        <p:spPr>
          <a:xfrm>
            <a:off x="847955" y="2858870"/>
            <a:ext cx="6339720" cy="2914844"/>
          </a:xfrm>
        </p:spPr>
        <p:txBody>
          <a:bodyPr vert="horz" lIns="91440" tIns="45720" rIns="91440" bIns="45720" rtlCol="0" anchor="t">
            <a:normAutofit fontScale="92500" lnSpcReduction="20000"/>
          </a:bodyPr>
          <a:lstStyle/>
          <a:p>
            <a:endParaRPr lang="en-US">
              <a:cs typeface="Calibri"/>
            </a:endParaRPr>
          </a:p>
          <a:p>
            <a:r>
              <a:rPr lang="en-US" sz="2400" b="1" err="1"/>
              <a:t>e.g</a:t>
            </a:r>
            <a:r>
              <a:rPr lang="en-US" sz="2400" b="1"/>
              <a:t>: place an order 'O111' with 10 units of product 101.</a:t>
            </a:r>
          </a:p>
          <a:p>
            <a:r>
              <a:rPr lang="en-US" sz="2400" b="1">
                <a:ea typeface="+mj-lt"/>
                <a:cs typeface="+mj-lt"/>
              </a:rPr>
              <a:t>CALL </a:t>
            </a:r>
            <a:r>
              <a:rPr lang="en-US" sz="2400" b="1" err="1">
                <a:ea typeface="+mj-lt"/>
                <a:cs typeface="+mj-lt"/>
              </a:rPr>
              <a:t>sp_AddModify_OrderDetailsAndProducts</a:t>
            </a:r>
            <a:r>
              <a:rPr lang="en-US" sz="2400" b="1">
                <a:ea typeface="+mj-lt"/>
                <a:cs typeface="+mj-lt"/>
              </a:rPr>
              <a:t>('O120', 'P101', 10);</a:t>
            </a:r>
            <a:endParaRPr lang="en-US" sz="2400" b="1">
              <a:cs typeface="Calibri"/>
            </a:endParaRPr>
          </a:p>
          <a:p>
            <a:r>
              <a:rPr lang="en-US" sz="2400" b="1">
                <a:ea typeface="+mj-lt"/>
                <a:cs typeface="+mj-lt"/>
              </a:rPr>
              <a:t>CALL </a:t>
            </a:r>
            <a:r>
              <a:rPr lang="en-US" sz="2400" b="1" err="1">
                <a:ea typeface="+mj-lt"/>
                <a:cs typeface="+mj-lt"/>
              </a:rPr>
              <a:t>sp_AddModify_OrderDetailsAndProducts</a:t>
            </a:r>
            <a:r>
              <a:rPr lang="en-US" sz="2400" b="1">
                <a:ea typeface="+mj-lt"/>
                <a:cs typeface="+mj-lt"/>
              </a:rPr>
              <a:t>('O111', 'P101', 1000);   </a:t>
            </a:r>
            <a:endParaRPr lang="en-US" sz="2400" b="1">
              <a:cs typeface="Calibri"/>
            </a:endParaRPr>
          </a:p>
          <a:p>
            <a:pPr marL="0" indent="0">
              <a:buNone/>
            </a:pPr>
            <a:endParaRPr lang="en-US" b="1"/>
          </a:p>
          <a:p>
            <a:endParaRPr lang="en-US">
              <a:cs typeface="Calibri"/>
            </a:endParaRPr>
          </a:p>
          <a:p>
            <a:endParaRPr lang="en-US">
              <a:cs typeface="Calibri"/>
            </a:endParaRPr>
          </a:p>
          <a:p>
            <a:endParaRPr lang="en-US">
              <a:cs typeface="Calibri"/>
            </a:endParaRPr>
          </a:p>
        </p:txBody>
      </p:sp>
      <p:pic>
        <p:nvPicPr>
          <p:cNvPr id="12" name="Picture 12" descr="A screenshot of a cell phone&#10;&#10;Description generated with very high confidence">
            <a:extLst>
              <a:ext uri="{FF2B5EF4-FFF2-40B4-BE49-F238E27FC236}">
                <a16:creationId xmlns:a16="http://schemas.microsoft.com/office/drawing/2014/main" id="{14C46005-7C0D-4EB1-B253-C8C92F4D1382}"/>
              </a:ext>
            </a:extLst>
          </p:cNvPr>
          <p:cNvPicPr>
            <a:picLocks noChangeAspect="1"/>
          </p:cNvPicPr>
          <p:nvPr/>
        </p:nvPicPr>
        <p:blipFill>
          <a:blip r:embed="rId3"/>
          <a:stretch>
            <a:fillRect/>
          </a:stretch>
        </p:blipFill>
        <p:spPr>
          <a:xfrm>
            <a:off x="6889740" y="2235924"/>
            <a:ext cx="1904848" cy="1239157"/>
          </a:xfrm>
          <a:prstGeom prst="rect">
            <a:avLst/>
          </a:prstGeom>
        </p:spPr>
      </p:pic>
      <p:pic>
        <p:nvPicPr>
          <p:cNvPr id="14" name="Picture 14" descr="A screenshot of a cell phone&#10;&#10;Description generated with very high confidence">
            <a:extLst>
              <a:ext uri="{FF2B5EF4-FFF2-40B4-BE49-F238E27FC236}">
                <a16:creationId xmlns:a16="http://schemas.microsoft.com/office/drawing/2014/main" id="{CC15F08E-7CF9-4F1D-9928-AF7917BA3F90}"/>
              </a:ext>
            </a:extLst>
          </p:cNvPr>
          <p:cNvPicPr>
            <a:picLocks noChangeAspect="1"/>
          </p:cNvPicPr>
          <p:nvPr/>
        </p:nvPicPr>
        <p:blipFill>
          <a:blip r:embed="rId4"/>
          <a:stretch>
            <a:fillRect/>
          </a:stretch>
        </p:blipFill>
        <p:spPr>
          <a:xfrm>
            <a:off x="10043342" y="2236303"/>
            <a:ext cx="1982560" cy="1238401"/>
          </a:xfrm>
          <a:prstGeom prst="rect">
            <a:avLst/>
          </a:prstGeom>
        </p:spPr>
      </p:pic>
      <p:sp>
        <p:nvSpPr>
          <p:cNvPr id="16" name="Arrow: Right 15">
            <a:extLst>
              <a:ext uri="{FF2B5EF4-FFF2-40B4-BE49-F238E27FC236}">
                <a16:creationId xmlns:a16="http://schemas.microsoft.com/office/drawing/2014/main" id="{FDFBAE16-3D5E-4F3E-A4F3-40CEAACF99A6}"/>
              </a:ext>
            </a:extLst>
          </p:cNvPr>
          <p:cNvSpPr/>
          <p:nvPr/>
        </p:nvSpPr>
        <p:spPr>
          <a:xfrm>
            <a:off x="8940517" y="2625966"/>
            <a:ext cx="979714" cy="483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picture containing object&#10;&#10;Description generated with very high confidence">
            <a:extLst>
              <a:ext uri="{FF2B5EF4-FFF2-40B4-BE49-F238E27FC236}">
                <a16:creationId xmlns:a16="http://schemas.microsoft.com/office/drawing/2014/main" id="{C39D7C11-FC3C-4D3A-9EA9-521F3A7DD263}"/>
              </a:ext>
            </a:extLst>
          </p:cNvPr>
          <p:cNvPicPr>
            <a:picLocks noChangeAspect="1"/>
          </p:cNvPicPr>
          <p:nvPr/>
        </p:nvPicPr>
        <p:blipFill>
          <a:blip r:embed="rId5"/>
          <a:stretch>
            <a:fillRect/>
          </a:stretch>
        </p:blipFill>
        <p:spPr>
          <a:xfrm>
            <a:off x="497456" y="5960786"/>
            <a:ext cx="11312105" cy="759257"/>
          </a:xfrm>
          <a:prstGeom prst="rect">
            <a:avLst/>
          </a:prstGeom>
        </p:spPr>
      </p:pic>
    </p:spTree>
    <p:extLst>
      <p:ext uri="{BB962C8B-B14F-4D97-AF65-F5344CB8AC3E}">
        <p14:creationId xmlns:p14="http://schemas.microsoft.com/office/powerpoint/2010/main" val="305511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D97-1657-4D92-B7DF-7A2C7BD5A2A7}"/>
              </a:ext>
            </a:extLst>
          </p:cNvPr>
          <p:cNvSpPr>
            <a:spLocks noGrp="1"/>
          </p:cNvSpPr>
          <p:nvPr>
            <p:ph type="title"/>
          </p:nvPr>
        </p:nvSpPr>
        <p:spPr/>
        <p:txBody>
          <a:bodyPr/>
          <a:lstStyle/>
          <a:p>
            <a:r>
              <a:rPr lang="en-US" b="1">
                <a:ea typeface="+mj-lt"/>
                <a:cs typeface="+mj-lt"/>
              </a:rPr>
              <a:t>Stored Procedures</a:t>
            </a:r>
          </a:p>
        </p:txBody>
      </p:sp>
      <p:sp>
        <p:nvSpPr>
          <p:cNvPr id="5" name="Text Placeholder 4">
            <a:extLst>
              <a:ext uri="{FF2B5EF4-FFF2-40B4-BE49-F238E27FC236}">
                <a16:creationId xmlns:a16="http://schemas.microsoft.com/office/drawing/2014/main" id="{1FE19780-52DE-4919-955D-65B7EFF74266}"/>
              </a:ext>
            </a:extLst>
          </p:cNvPr>
          <p:cNvSpPr>
            <a:spLocks noGrp="1"/>
          </p:cNvSpPr>
          <p:nvPr>
            <p:ph type="body" idx="1"/>
          </p:nvPr>
        </p:nvSpPr>
        <p:spPr>
          <a:xfrm>
            <a:off x="274898" y="1603952"/>
            <a:ext cx="5823082" cy="1257044"/>
          </a:xfrm>
        </p:spPr>
        <p:txBody>
          <a:bodyPr/>
          <a:lstStyle/>
          <a:p>
            <a:r>
              <a:rPr lang="en-US" sz="3200">
                <a:ea typeface="+mj-lt"/>
                <a:cs typeface="+mj-lt"/>
              </a:rPr>
              <a:t>What is tracking information of customer</a:t>
            </a:r>
            <a:r>
              <a:rPr lang="en-US" sz="3200" b="1">
                <a:ea typeface="+mj-lt"/>
                <a:cs typeface="+mj-lt"/>
              </a:rPr>
              <a:t>?</a:t>
            </a:r>
            <a:endParaRPr lang="en-US"/>
          </a:p>
        </p:txBody>
      </p:sp>
      <p:sp>
        <p:nvSpPr>
          <p:cNvPr id="3" name="Content Placeholder 2">
            <a:extLst>
              <a:ext uri="{FF2B5EF4-FFF2-40B4-BE49-F238E27FC236}">
                <a16:creationId xmlns:a16="http://schemas.microsoft.com/office/drawing/2014/main" id="{383D4CCF-387F-4069-A33D-BCB11C559060}"/>
              </a:ext>
            </a:extLst>
          </p:cNvPr>
          <p:cNvSpPr>
            <a:spLocks noGrp="1"/>
          </p:cNvSpPr>
          <p:nvPr>
            <p:ph sz="half" idx="2"/>
          </p:nvPr>
        </p:nvSpPr>
        <p:spPr>
          <a:xfrm>
            <a:off x="847955" y="2858870"/>
            <a:ext cx="5362060" cy="3691221"/>
          </a:xfrm>
        </p:spPr>
        <p:txBody>
          <a:bodyPr vert="horz" lIns="91440" tIns="45720" rIns="91440" bIns="45720" rtlCol="0" anchor="t">
            <a:normAutofit/>
          </a:bodyPr>
          <a:lstStyle/>
          <a:p>
            <a:endParaRPr lang="en-US">
              <a:cs typeface="Calibri"/>
            </a:endParaRPr>
          </a:p>
          <a:p>
            <a:r>
              <a:rPr lang="en-US" sz="2400" b="1" err="1"/>
              <a:t>e.g</a:t>
            </a:r>
            <a:r>
              <a:rPr lang="en-US" sz="2400" b="1"/>
              <a:t>: track order for customer C101</a:t>
            </a:r>
            <a:endParaRPr lang="en-US" sz="2400" b="1">
              <a:ea typeface="+mj-lt"/>
              <a:cs typeface="+mj-lt"/>
            </a:endParaRPr>
          </a:p>
          <a:p>
            <a:r>
              <a:rPr lang="en-US" sz="2400">
                <a:ea typeface="+mj-lt"/>
                <a:cs typeface="+mj-lt"/>
              </a:rPr>
              <a:t>CALL </a:t>
            </a:r>
            <a:r>
              <a:rPr lang="en-US" sz="2400" err="1">
                <a:ea typeface="+mj-lt"/>
                <a:cs typeface="+mj-lt"/>
              </a:rPr>
              <a:t>sp_CustOrdersTracking</a:t>
            </a:r>
            <a:r>
              <a:rPr lang="en-US" sz="2400">
                <a:ea typeface="+mj-lt"/>
                <a:cs typeface="+mj-lt"/>
              </a:rPr>
              <a:t>('C101')</a:t>
            </a:r>
            <a:r>
              <a:rPr lang="en-US" sz="2400" b="1">
                <a:ea typeface="+mj-lt"/>
                <a:cs typeface="+mj-lt"/>
              </a:rPr>
              <a:t>  </a:t>
            </a:r>
            <a:endParaRPr lang="en-US" b="1"/>
          </a:p>
          <a:p>
            <a:endParaRPr lang="en-US">
              <a:cs typeface="Calibri"/>
            </a:endParaRPr>
          </a:p>
          <a:p>
            <a:endParaRPr lang="en-US">
              <a:cs typeface="Calibri"/>
            </a:endParaRPr>
          </a:p>
          <a:p>
            <a:endParaRPr lang="en-US">
              <a:cs typeface="Calibri"/>
            </a:endParaRPr>
          </a:p>
        </p:txBody>
      </p:sp>
      <p:pic>
        <p:nvPicPr>
          <p:cNvPr id="4" name="Picture 5" descr="A screenshot of a cell phone&#10;&#10;Description generated with very high confidence">
            <a:extLst>
              <a:ext uri="{FF2B5EF4-FFF2-40B4-BE49-F238E27FC236}">
                <a16:creationId xmlns:a16="http://schemas.microsoft.com/office/drawing/2014/main" id="{8248A8EE-081B-4419-A083-F44C380AD839}"/>
              </a:ext>
            </a:extLst>
          </p:cNvPr>
          <p:cNvPicPr>
            <a:picLocks noChangeAspect="1"/>
          </p:cNvPicPr>
          <p:nvPr/>
        </p:nvPicPr>
        <p:blipFill>
          <a:blip r:embed="rId3"/>
          <a:stretch>
            <a:fillRect/>
          </a:stretch>
        </p:blipFill>
        <p:spPr>
          <a:xfrm>
            <a:off x="6003986" y="1924434"/>
            <a:ext cx="5791198" cy="3311056"/>
          </a:xfrm>
          <a:prstGeom prst="rect">
            <a:avLst/>
          </a:prstGeom>
        </p:spPr>
      </p:pic>
    </p:spTree>
    <p:extLst>
      <p:ext uri="{BB962C8B-B14F-4D97-AF65-F5344CB8AC3E}">
        <p14:creationId xmlns:p14="http://schemas.microsoft.com/office/powerpoint/2010/main" val="183345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D8F9B16-D05A-4F06-AAB6-A8166F1199AE}"/>
              </a:ext>
            </a:extLst>
          </p:cNvPr>
          <p:cNvSpPr>
            <a:spLocks noGrp="1"/>
          </p:cNvSpPr>
          <p:nvPr>
            <p:ph type="title"/>
          </p:nvPr>
        </p:nvSpPr>
        <p:spPr>
          <a:xfrm>
            <a:off x="648930" y="629267"/>
            <a:ext cx="9252154" cy="1016654"/>
          </a:xfrm>
        </p:spPr>
        <p:txBody>
          <a:bodyPr>
            <a:normAutofit/>
          </a:bodyPr>
          <a:lstStyle/>
          <a:p>
            <a:r>
              <a:rPr lang="en-US" b="1">
                <a:solidFill>
                  <a:srgbClr val="EBEBEB"/>
                </a:solidFill>
                <a:cs typeface="Calibri Light"/>
              </a:rPr>
              <a:t>Lessons Learned</a:t>
            </a:r>
            <a:endParaRPr lang="en-US" b="1">
              <a:solidFill>
                <a:srgbClr val="EBEBEB"/>
              </a:solidFill>
            </a:endParaRP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16087EC-D36D-47B8-B010-3B4EA11AE98F}"/>
              </a:ext>
            </a:extLst>
          </p:cNvPr>
          <p:cNvGraphicFramePr>
            <a:graphicFrameLocks noGrp="1"/>
          </p:cNvGraphicFramePr>
          <p:nvPr>
            <p:ph idx="1"/>
            <p:extLst>
              <p:ext uri="{D42A27DB-BD31-4B8C-83A1-F6EECF244321}">
                <p14:modId xmlns:p14="http://schemas.microsoft.com/office/powerpoint/2010/main" val="2726888006"/>
              </p:ext>
            </p:extLst>
          </p:nvPr>
        </p:nvGraphicFramePr>
        <p:xfrm>
          <a:off x="648930" y="244830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7245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58D7-2964-427B-99BD-9DECE3CA4593}"/>
              </a:ext>
            </a:extLst>
          </p:cNvPr>
          <p:cNvSpPr>
            <a:spLocks noGrp="1"/>
          </p:cNvSpPr>
          <p:nvPr>
            <p:ph type="title"/>
          </p:nvPr>
        </p:nvSpPr>
        <p:spPr/>
        <p:txBody>
          <a:bodyPr/>
          <a:lstStyle/>
          <a:p>
            <a:r>
              <a:rPr lang="en-US" b="1"/>
              <a:t>References</a:t>
            </a:r>
          </a:p>
        </p:txBody>
      </p:sp>
      <p:sp>
        <p:nvSpPr>
          <p:cNvPr id="3" name="Content Placeholder 2">
            <a:extLst>
              <a:ext uri="{FF2B5EF4-FFF2-40B4-BE49-F238E27FC236}">
                <a16:creationId xmlns:a16="http://schemas.microsoft.com/office/drawing/2014/main" id="{46D66EA5-0654-4F19-8F6A-E4A25A53AD0E}"/>
              </a:ext>
            </a:extLst>
          </p:cNvPr>
          <p:cNvSpPr>
            <a:spLocks noGrp="1"/>
          </p:cNvSpPr>
          <p:nvPr>
            <p:ph idx="1"/>
          </p:nvPr>
        </p:nvSpPr>
        <p:spPr/>
        <p:txBody>
          <a:bodyPr vert="horz" lIns="91440" tIns="45720" rIns="91440" bIns="45720" rtlCol="0" anchor="t">
            <a:normAutofit/>
          </a:bodyPr>
          <a:lstStyle/>
          <a:p>
            <a:r>
              <a:rPr lang="en-US">
                <a:ea typeface="+mj-lt"/>
                <a:cs typeface="+mj-lt"/>
                <a:hlinkClick r:id="rId2"/>
              </a:rPr>
              <a:t>https://cloud.google.com/bigquery/docs/reference/standard-sql/analytic-function-concepts</a:t>
            </a:r>
          </a:p>
          <a:p>
            <a:r>
              <a:rPr lang="en-US">
                <a:ea typeface="+mj-lt"/>
                <a:cs typeface="+mj-lt"/>
                <a:hlinkClick r:id="rId3"/>
              </a:rPr>
              <a:t>https://dev.mysql.com/doc/refman/8.0/en/analyze-table.html</a:t>
            </a:r>
            <a:endParaRPr lang="en-US">
              <a:ea typeface="+mj-lt"/>
              <a:cs typeface="+mj-lt"/>
            </a:endParaRPr>
          </a:p>
          <a:p>
            <a:r>
              <a:rPr lang="en-US">
                <a:ea typeface="+mj-lt"/>
                <a:cs typeface="+mj-lt"/>
                <a:hlinkClick r:id="rId4"/>
              </a:rPr>
              <a:t>https://dev.mysql.com/doc/refman/5.7/en/create-procedure.html</a:t>
            </a:r>
            <a:endParaRPr lang="en-US">
              <a:ea typeface="+mj-lt"/>
              <a:cs typeface="+mj-lt"/>
            </a:endParaRPr>
          </a:p>
          <a:p>
            <a:endParaRPr lang="en-US"/>
          </a:p>
        </p:txBody>
      </p:sp>
    </p:spTree>
    <p:extLst>
      <p:ext uri="{BB962C8B-B14F-4D97-AF65-F5344CB8AC3E}">
        <p14:creationId xmlns:p14="http://schemas.microsoft.com/office/powerpoint/2010/main" val="12760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2403-094C-41F8-9F5C-01F501E12894}"/>
              </a:ext>
            </a:extLst>
          </p:cNvPr>
          <p:cNvSpPr>
            <a:spLocks noGrp="1"/>
          </p:cNvSpPr>
          <p:nvPr>
            <p:ph type="title"/>
          </p:nvPr>
        </p:nvSpPr>
        <p:spPr>
          <a:xfrm>
            <a:off x="4096676" y="2709963"/>
            <a:ext cx="7003705" cy="1400530"/>
          </a:xfrm>
        </p:spPr>
        <p:txBody>
          <a:bodyPr/>
          <a:lstStyle/>
          <a:p>
            <a:r>
              <a:rPr lang="en-US" b="1"/>
              <a:t>THANK YOU !</a:t>
            </a:r>
          </a:p>
        </p:txBody>
      </p:sp>
    </p:spTree>
    <p:extLst>
      <p:ext uri="{BB962C8B-B14F-4D97-AF65-F5344CB8AC3E}">
        <p14:creationId xmlns:p14="http://schemas.microsoft.com/office/powerpoint/2010/main" val="54319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7AA01-AC9C-447A-9249-557689656AD8}"/>
              </a:ext>
            </a:extLst>
          </p:cNvPr>
          <p:cNvSpPr>
            <a:spLocks noGrp="1"/>
          </p:cNvSpPr>
          <p:nvPr>
            <p:ph type="title"/>
          </p:nvPr>
        </p:nvSpPr>
        <p:spPr>
          <a:xfrm>
            <a:off x="405731" y="947738"/>
            <a:ext cx="3346750" cy="5072062"/>
          </a:xfrm>
        </p:spPr>
        <p:txBody>
          <a:bodyPr anchor="ctr">
            <a:normAutofit/>
          </a:bodyPr>
          <a:lstStyle/>
          <a:p>
            <a:r>
              <a:rPr lang="en-US" sz="4000" b="1">
                <a:solidFill>
                  <a:srgbClr val="F2F2F2"/>
                </a:solidFill>
              </a:rPr>
              <a:t>Background</a:t>
            </a:r>
          </a:p>
        </p:txBody>
      </p:sp>
      <p:sp>
        <p:nvSpPr>
          <p:cNvPr id="25" name="Freeform: Shape 2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EFF1CE20-5D11-4AAD-8360-F88C8EA702BA}"/>
              </a:ext>
            </a:extLst>
          </p:cNvPr>
          <p:cNvGraphicFramePr>
            <a:graphicFrameLocks noGrp="1"/>
          </p:cNvGraphicFramePr>
          <p:nvPr>
            <p:ph idx="1"/>
            <p:extLst>
              <p:ext uri="{D42A27DB-BD31-4B8C-83A1-F6EECF244321}">
                <p14:modId xmlns:p14="http://schemas.microsoft.com/office/powerpoint/2010/main" val="407760385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9717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E43D8-22B4-4888-A341-25A95EA98BBC}"/>
              </a:ext>
            </a:extLst>
          </p:cNvPr>
          <p:cNvSpPr>
            <a:spLocks noGrp="1"/>
          </p:cNvSpPr>
          <p:nvPr>
            <p:ph type="title"/>
          </p:nvPr>
        </p:nvSpPr>
        <p:spPr>
          <a:xfrm>
            <a:off x="7890717" y="1325880"/>
            <a:ext cx="4153644" cy="3066507"/>
          </a:xfrm>
        </p:spPr>
        <p:txBody>
          <a:bodyPr vert="horz" lIns="91440" tIns="45720" rIns="91440" bIns="45720" rtlCol="0" anchor="b">
            <a:normAutofit/>
          </a:bodyPr>
          <a:lstStyle/>
          <a:p>
            <a:r>
              <a:rPr lang="en-US" sz="5400" b="1" i="0" kern="1200">
                <a:solidFill>
                  <a:srgbClr val="EBEBEB"/>
                </a:solidFill>
                <a:latin typeface="+mj-lt"/>
                <a:ea typeface="+mj-ea"/>
                <a:cs typeface="+mj-cs"/>
              </a:rPr>
              <a:t>ER-Diagram Review</a:t>
            </a:r>
          </a:p>
        </p:txBody>
      </p:sp>
      <p:sp useBgFill="1">
        <p:nvSpPr>
          <p:cNvPr id="22" name="Rectangle 2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A screenshot of a computer&#10;&#10;Description generated with very high confidence">
            <a:extLst>
              <a:ext uri="{FF2B5EF4-FFF2-40B4-BE49-F238E27FC236}">
                <a16:creationId xmlns:a16="http://schemas.microsoft.com/office/drawing/2014/main" id="{6A7694A0-1CCE-4E7B-8490-676860976C92}"/>
              </a:ext>
            </a:extLst>
          </p:cNvPr>
          <p:cNvPicPr>
            <a:picLocks noChangeAspect="1"/>
          </p:cNvPicPr>
          <p:nvPr/>
        </p:nvPicPr>
        <p:blipFill>
          <a:blip r:embed="rId7"/>
          <a:stretch>
            <a:fillRect/>
          </a:stretch>
        </p:blipFill>
        <p:spPr>
          <a:xfrm>
            <a:off x="664631" y="1049890"/>
            <a:ext cx="6857108" cy="4933860"/>
          </a:xfrm>
          <a:prstGeom prst="rect">
            <a:avLst/>
          </a:prstGeom>
          <a:effectLst/>
        </p:spPr>
      </p:pic>
    </p:spTree>
    <p:extLst>
      <p:ext uri="{BB962C8B-B14F-4D97-AF65-F5344CB8AC3E}">
        <p14:creationId xmlns:p14="http://schemas.microsoft.com/office/powerpoint/2010/main" val="1632264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0B67-CD6F-43C2-A3BC-02C5096F7883}"/>
              </a:ext>
            </a:extLst>
          </p:cNvPr>
          <p:cNvSpPr>
            <a:spLocks noGrp="1"/>
          </p:cNvSpPr>
          <p:nvPr>
            <p:ph type="title"/>
          </p:nvPr>
        </p:nvSpPr>
        <p:spPr/>
        <p:txBody>
          <a:bodyPr/>
          <a:lstStyle/>
          <a:p>
            <a:r>
              <a:rPr lang="en-US" b="1"/>
              <a:t>Views</a:t>
            </a:r>
          </a:p>
        </p:txBody>
      </p:sp>
      <p:sp>
        <p:nvSpPr>
          <p:cNvPr id="3" name="Text Placeholder 2">
            <a:extLst>
              <a:ext uri="{FF2B5EF4-FFF2-40B4-BE49-F238E27FC236}">
                <a16:creationId xmlns:a16="http://schemas.microsoft.com/office/drawing/2014/main" id="{C1083CA1-D712-461C-89BC-509FAB6B641B}"/>
              </a:ext>
            </a:extLst>
          </p:cNvPr>
          <p:cNvSpPr>
            <a:spLocks noGrp="1"/>
          </p:cNvSpPr>
          <p:nvPr>
            <p:ph type="body" idx="1"/>
          </p:nvPr>
        </p:nvSpPr>
        <p:spPr>
          <a:xfrm>
            <a:off x="1091768" y="1627910"/>
            <a:ext cx="10169064" cy="934169"/>
          </a:xfrm>
        </p:spPr>
        <p:txBody>
          <a:bodyPr/>
          <a:lstStyle/>
          <a:p>
            <a:r>
              <a:rPr lang="en-US" sz="3200" b="1">
                <a:ea typeface="+mj-lt"/>
                <a:cs typeface="+mj-lt"/>
              </a:rPr>
              <a:t>What is the invoice for each order for a customer? </a:t>
            </a:r>
          </a:p>
        </p:txBody>
      </p:sp>
      <p:pic>
        <p:nvPicPr>
          <p:cNvPr id="11" name="Picture 11" descr="A screenshot of a cell phone&#10;&#10;Description generated with very high confidence">
            <a:extLst>
              <a:ext uri="{FF2B5EF4-FFF2-40B4-BE49-F238E27FC236}">
                <a16:creationId xmlns:a16="http://schemas.microsoft.com/office/drawing/2014/main" id="{0DAD6213-1FBF-466D-8718-7F8CB8C64858}"/>
              </a:ext>
            </a:extLst>
          </p:cNvPr>
          <p:cNvPicPr>
            <a:picLocks noGrp="1" noChangeAspect="1"/>
          </p:cNvPicPr>
          <p:nvPr>
            <p:ph sz="quarter" idx="4"/>
          </p:nvPr>
        </p:nvPicPr>
        <p:blipFill>
          <a:blip r:embed="rId3"/>
          <a:stretch>
            <a:fillRect/>
          </a:stretch>
        </p:blipFill>
        <p:spPr>
          <a:xfrm>
            <a:off x="79232" y="5326703"/>
            <a:ext cx="12115351" cy="931824"/>
          </a:xfrm>
          <a:prstGeom prst="rect">
            <a:avLst/>
          </a:prstGeom>
        </p:spPr>
      </p:pic>
      <p:sp>
        <p:nvSpPr>
          <p:cNvPr id="22" name="Content Placeholder 21">
            <a:extLst>
              <a:ext uri="{FF2B5EF4-FFF2-40B4-BE49-F238E27FC236}">
                <a16:creationId xmlns:a16="http://schemas.microsoft.com/office/drawing/2014/main" id="{1739EA44-976D-4DCF-98C4-3509182D83BA}"/>
              </a:ext>
            </a:extLst>
          </p:cNvPr>
          <p:cNvSpPr>
            <a:spLocks noGrp="1"/>
          </p:cNvSpPr>
          <p:nvPr>
            <p:ph sz="half" idx="2"/>
          </p:nvPr>
        </p:nvSpPr>
        <p:spPr>
          <a:xfrm>
            <a:off x="1091767" y="2814782"/>
            <a:ext cx="9919842" cy="1877080"/>
          </a:xfrm>
        </p:spPr>
        <p:txBody>
          <a:bodyPr vert="horz" lIns="91440" tIns="45720" rIns="91440" bIns="45720" rtlCol="0" anchor="t">
            <a:normAutofit/>
          </a:bodyPr>
          <a:lstStyle/>
          <a:p>
            <a:r>
              <a:rPr lang="en-US" sz="2400" b="1"/>
              <a:t>Business Requirement:</a:t>
            </a:r>
            <a:endParaRPr lang="en-US"/>
          </a:p>
          <a:p>
            <a:r>
              <a:rPr lang="en-US" sz="2400" b="1"/>
              <a:t>Show the invoice of all the orders for Customer with a </a:t>
            </a:r>
            <a:r>
              <a:rPr lang="en-US" sz="2400" b="1" err="1"/>
              <a:t>CustomerID</a:t>
            </a:r>
            <a:r>
              <a:rPr lang="en-US" sz="2400" b="1"/>
              <a:t> 101</a:t>
            </a:r>
            <a:endParaRPr lang="en-US"/>
          </a:p>
          <a:p>
            <a:r>
              <a:rPr lang="en-US" sz="2400" b="1">
                <a:ea typeface="+mj-lt"/>
                <a:cs typeface="+mj-lt"/>
              </a:rPr>
              <a:t>Select * from </a:t>
            </a:r>
            <a:r>
              <a:rPr lang="en-US" sz="2400" b="1" err="1">
                <a:ea typeface="+mj-lt"/>
                <a:cs typeface="+mj-lt"/>
              </a:rPr>
              <a:t>vw_Invoices</a:t>
            </a:r>
            <a:r>
              <a:rPr lang="en-US" sz="2400" b="1">
                <a:ea typeface="+mj-lt"/>
                <a:cs typeface="+mj-lt"/>
              </a:rPr>
              <a:t> where </a:t>
            </a:r>
            <a:r>
              <a:rPr lang="en-US" sz="2400" b="1" err="1">
                <a:ea typeface="+mj-lt"/>
                <a:cs typeface="+mj-lt"/>
              </a:rPr>
              <a:t>CustomerID</a:t>
            </a:r>
            <a:r>
              <a:rPr lang="en-US" sz="2400" b="1">
                <a:ea typeface="+mj-lt"/>
                <a:cs typeface="+mj-lt"/>
              </a:rPr>
              <a:t> = 'C101';</a:t>
            </a:r>
            <a:endParaRPr lang="en-US" sz="2400" b="1" err="1"/>
          </a:p>
        </p:txBody>
      </p:sp>
    </p:spTree>
    <p:extLst>
      <p:ext uri="{BB962C8B-B14F-4D97-AF65-F5344CB8AC3E}">
        <p14:creationId xmlns:p14="http://schemas.microsoft.com/office/powerpoint/2010/main" val="311093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9352-5848-485D-B4B4-DB5C0E481010}"/>
              </a:ext>
            </a:extLst>
          </p:cNvPr>
          <p:cNvSpPr>
            <a:spLocks noGrp="1"/>
          </p:cNvSpPr>
          <p:nvPr>
            <p:ph type="title"/>
          </p:nvPr>
        </p:nvSpPr>
        <p:spPr/>
        <p:txBody>
          <a:bodyPr/>
          <a:lstStyle/>
          <a:p>
            <a:r>
              <a:rPr lang="en-US" b="1">
                <a:cs typeface="Calibri Light"/>
              </a:rPr>
              <a:t>Analytical Queries</a:t>
            </a:r>
            <a:endParaRPr lang="en-US" b="1"/>
          </a:p>
        </p:txBody>
      </p:sp>
      <p:sp>
        <p:nvSpPr>
          <p:cNvPr id="3" name="Content Placeholder 2">
            <a:extLst>
              <a:ext uri="{FF2B5EF4-FFF2-40B4-BE49-F238E27FC236}">
                <a16:creationId xmlns:a16="http://schemas.microsoft.com/office/drawing/2014/main" id="{81B122EB-5011-4FF8-873F-A308DBE35C13}"/>
              </a:ext>
            </a:extLst>
          </p:cNvPr>
          <p:cNvSpPr>
            <a:spLocks noGrp="1"/>
          </p:cNvSpPr>
          <p:nvPr>
            <p:ph sz="half" idx="1"/>
          </p:nvPr>
        </p:nvSpPr>
        <p:spPr>
          <a:xfrm>
            <a:off x="1179512" y="2060575"/>
            <a:ext cx="4396339" cy="4195763"/>
          </a:xfrm>
        </p:spPr>
        <p:txBody>
          <a:bodyPr vert="horz" lIns="91440" tIns="45720" rIns="91440" bIns="45720" rtlCol="0" anchor="t">
            <a:normAutofit/>
          </a:bodyPr>
          <a:lstStyle/>
          <a:p>
            <a:r>
              <a:rPr lang="en-US" b="1">
                <a:ea typeface="+mj-lt"/>
                <a:cs typeface="+mj-lt"/>
              </a:rPr>
              <a:t>Select s.SupplierID as SupplierID, s.SupplierCity as SupplierCity, p.ProductID as ProductID, </a:t>
            </a:r>
            <a:endParaRPr lang="en-US" b="1"/>
          </a:p>
          <a:p>
            <a:r>
              <a:rPr lang="en-US" b="1">
                <a:ea typeface="+mj-lt"/>
                <a:cs typeface="+mj-lt"/>
              </a:rPr>
              <a:t>count(o.OrderID) as NumberOfOrders, IFNULL(sum(o.Quantity),0) as QuantityOfProducts</a:t>
            </a:r>
          </a:p>
          <a:p>
            <a:r>
              <a:rPr lang="en-US" b="1">
                <a:ea typeface="+mj-lt"/>
                <a:cs typeface="+mj-lt"/>
              </a:rPr>
              <a:t>from SuppliersInfo s left join ProductsInfo p on s.SupplierID = p. SupplierID</a:t>
            </a:r>
          </a:p>
          <a:p>
            <a:r>
              <a:rPr lang="en-US" b="1">
                <a:ea typeface="+mj-lt"/>
                <a:cs typeface="+mj-lt"/>
              </a:rPr>
              <a:t>left join OrderDetailsInfo o on p.ProductID = o.ProductID</a:t>
            </a:r>
          </a:p>
          <a:p>
            <a:r>
              <a:rPr lang="en-US" b="1">
                <a:ea typeface="+mj-lt"/>
                <a:cs typeface="+mj-lt"/>
              </a:rPr>
              <a:t>group by s.SupplierID, p.ProductID;</a:t>
            </a:r>
          </a:p>
          <a:p>
            <a:endParaRPr lang="en-US" b="1"/>
          </a:p>
        </p:txBody>
      </p:sp>
      <p:sp>
        <p:nvSpPr>
          <p:cNvPr id="4" name="TextBox 3">
            <a:extLst>
              <a:ext uri="{FF2B5EF4-FFF2-40B4-BE49-F238E27FC236}">
                <a16:creationId xmlns:a16="http://schemas.microsoft.com/office/drawing/2014/main" id="{59C84261-3FCE-4AD9-B0DF-1284CA8E7594}"/>
              </a:ext>
            </a:extLst>
          </p:cNvPr>
          <p:cNvSpPr txBox="1"/>
          <p:nvPr/>
        </p:nvSpPr>
        <p:spPr>
          <a:xfrm>
            <a:off x="1099127" y="1272310"/>
            <a:ext cx="109404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2">
                    <a:lumMod val="40000"/>
                    <a:lumOff val="60000"/>
                  </a:schemeClr>
                </a:solidFill>
                <a:latin typeface="+mj-lt"/>
                <a:ea typeface="+mj-lt"/>
                <a:cs typeface="+mj-lt"/>
              </a:rPr>
              <a:t>What are the sales for each product of each supplier?</a:t>
            </a:r>
          </a:p>
        </p:txBody>
      </p:sp>
      <p:pic>
        <p:nvPicPr>
          <p:cNvPr id="8" name="Picture 8" descr="A screenshot of a cell phone&#10;&#10;Description generated with very high confidence">
            <a:extLst>
              <a:ext uri="{FF2B5EF4-FFF2-40B4-BE49-F238E27FC236}">
                <a16:creationId xmlns:a16="http://schemas.microsoft.com/office/drawing/2014/main" id="{96837233-1AC7-454B-BDD6-FADCA50F9675}"/>
              </a:ext>
            </a:extLst>
          </p:cNvPr>
          <p:cNvPicPr>
            <a:picLocks noGrp="1" noChangeAspect="1"/>
          </p:cNvPicPr>
          <p:nvPr>
            <p:ph sz="half" idx="2"/>
          </p:nvPr>
        </p:nvPicPr>
        <p:blipFill>
          <a:blip r:embed="rId3"/>
          <a:stretch>
            <a:fillRect/>
          </a:stretch>
        </p:blipFill>
        <p:spPr>
          <a:xfrm>
            <a:off x="5654493" y="2134581"/>
            <a:ext cx="4539215" cy="4138516"/>
          </a:xfrm>
          <a:prstGeom prst="rect">
            <a:avLst/>
          </a:prstGeom>
        </p:spPr>
      </p:pic>
    </p:spTree>
    <p:extLst>
      <p:ext uri="{BB962C8B-B14F-4D97-AF65-F5344CB8AC3E}">
        <p14:creationId xmlns:p14="http://schemas.microsoft.com/office/powerpoint/2010/main" val="132063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55C1-E40A-429F-AF1B-599EF022C691}"/>
              </a:ext>
            </a:extLst>
          </p:cNvPr>
          <p:cNvSpPr>
            <a:spLocks noGrp="1"/>
          </p:cNvSpPr>
          <p:nvPr>
            <p:ph type="title"/>
          </p:nvPr>
        </p:nvSpPr>
        <p:spPr/>
        <p:txBody>
          <a:bodyPr/>
          <a:lstStyle/>
          <a:p>
            <a:r>
              <a:rPr lang="en-US" b="1">
                <a:ea typeface="+mj-lt"/>
                <a:cs typeface="+mj-lt"/>
              </a:rPr>
              <a:t>Analytical Queries</a:t>
            </a:r>
            <a:endParaRPr lang="en-US" b="1"/>
          </a:p>
        </p:txBody>
      </p:sp>
      <p:sp>
        <p:nvSpPr>
          <p:cNvPr id="3" name="Content Placeholder 2">
            <a:extLst>
              <a:ext uri="{FF2B5EF4-FFF2-40B4-BE49-F238E27FC236}">
                <a16:creationId xmlns:a16="http://schemas.microsoft.com/office/drawing/2014/main" id="{85BB5959-B9EE-4457-B37E-D977996A0B36}"/>
              </a:ext>
            </a:extLst>
          </p:cNvPr>
          <p:cNvSpPr>
            <a:spLocks noGrp="1"/>
          </p:cNvSpPr>
          <p:nvPr>
            <p:ph sz="half" idx="1"/>
          </p:nvPr>
        </p:nvSpPr>
        <p:spPr>
          <a:xfrm>
            <a:off x="703262" y="2413000"/>
            <a:ext cx="4396339" cy="4195763"/>
          </a:xfrm>
        </p:spPr>
        <p:txBody>
          <a:bodyPr vert="horz" lIns="91440" tIns="45720" rIns="91440" bIns="45720" rtlCol="0" anchor="t">
            <a:noAutofit/>
          </a:bodyPr>
          <a:lstStyle/>
          <a:p>
            <a:pPr>
              <a:spcBef>
                <a:spcPts val="0"/>
              </a:spcBef>
            </a:pPr>
            <a:r>
              <a:rPr lang="en-US" sz="2000" b="1"/>
              <a:t>Select c.CustomerRegion as CustomerRegion, </a:t>
            </a:r>
            <a:endParaRPr lang="en-US" sz="2000" b="1">
              <a:ea typeface="+mj-lt"/>
              <a:cs typeface="+mj-lt"/>
            </a:endParaRPr>
          </a:p>
          <a:p>
            <a:pPr>
              <a:spcBef>
                <a:spcPts val="0"/>
              </a:spcBef>
            </a:pPr>
            <a:r>
              <a:rPr lang="en-US" sz="2000" b="1"/>
              <a:t>count(c.CustomerID) as NumberofCustomers,count(o.OrderID) as NumberOfOrders</a:t>
            </a:r>
            <a:endParaRPr lang="en-US" sz="2000" b="1">
              <a:ea typeface="+mj-lt"/>
              <a:cs typeface="+mj-lt"/>
            </a:endParaRPr>
          </a:p>
          <a:p>
            <a:pPr>
              <a:spcBef>
                <a:spcPts val="0"/>
              </a:spcBef>
            </a:pPr>
            <a:r>
              <a:rPr lang="en-US" sz="2000" b="1"/>
              <a:t>from CustomersInfo c left join OrdersInfo o on c.CustomerID = o.CustomerID</a:t>
            </a:r>
            <a:endParaRPr lang="en-US" sz="2000" b="1">
              <a:ea typeface="+mj-lt"/>
              <a:cs typeface="+mj-lt"/>
            </a:endParaRPr>
          </a:p>
          <a:p>
            <a:pPr>
              <a:spcBef>
                <a:spcPts val="0"/>
              </a:spcBef>
            </a:pPr>
            <a:r>
              <a:rPr lang="en-US" sz="2000" b="1"/>
              <a:t>group by c.CustomerRegion;</a:t>
            </a:r>
          </a:p>
        </p:txBody>
      </p:sp>
      <p:pic>
        <p:nvPicPr>
          <p:cNvPr id="6" name="Picture 6" descr="A screenshot of a cell phone&#10;&#10;Description generated with very high confidence">
            <a:extLst>
              <a:ext uri="{FF2B5EF4-FFF2-40B4-BE49-F238E27FC236}">
                <a16:creationId xmlns:a16="http://schemas.microsoft.com/office/drawing/2014/main" id="{11CB99AC-016C-408D-9894-BC50D5730ED1}"/>
              </a:ext>
            </a:extLst>
          </p:cNvPr>
          <p:cNvPicPr>
            <a:picLocks noGrp="1" noChangeAspect="1"/>
          </p:cNvPicPr>
          <p:nvPr>
            <p:ph sz="half" idx="2"/>
          </p:nvPr>
        </p:nvPicPr>
        <p:blipFill>
          <a:blip r:embed="rId2"/>
          <a:stretch>
            <a:fillRect/>
          </a:stretch>
        </p:blipFill>
        <p:spPr>
          <a:xfrm>
            <a:off x="5349693" y="2506745"/>
            <a:ext cx="5377416" cy="2594089"/>
          </a:xfrm>
          <a:prstGeom prst="rect">
            <a:avLst/>
          </a:prstGeom>
        </p:spPr>
      </p:pic>
      <p:sp>
        <p:nvSpPr>
          <p:cNvPr id="9" name="TextBox 8">
            <a:extLst>
              <a:ext uri="{FF2B5EF4-FFF2-40B4-BE49-F238E27FC236}">
                <a16:creationId xmlns:a16="http://schemas.microsoft.com/office/drawing/2014/main" id="{4923895D-47CE-49D1-88A2-07BB86D0EE6A}"/>
              </a:ext>
            </a:extLst>
          </p:cNvPr>
          <p:cNvSpPr txBox="1"/>
          <p:nvPr/>
        </p:nvSpPr>
        <p:spPr>
          <a:xfrm>
            <a:off x="561975" y="1219200"/>
            <a:ext cx="1088707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2">
                    <a:lumMod val="40000"/>
                    <a:lumOff val="60000"/>
                  </a:schemeClr>
                </a:solidFill>
              </a:rPr>
              <a:t>Where do customers come from? Which region has most customers?</a:t>
            </a:r>
          </a:p>
          <a:p>
            <a:endParaRPr lang="en-US" sz="2000" b="1"/>
          </a:p>
          <a:p>
            <a:endParaRPr lang="en-US" sz="2000" b="1"/>
          </a:p>
        </p:txBody>
      </p:sp>
      <p:sp>
        <p:nvSpPr>
          <p:cNvPr id="5" name="TextBox 4">
            <a:extLst>
              <a:ext uri="{FF2B5EF4-FFF2-40B4-BE49-F238E27FC236}">
                <a16:creationId xmlns:a16="http://schemas.microsoft.com/office/drawing/2014/main" id="{EC9A4B0E-C0B8-4E92-89A7-3120254E2A89}"/>
              </a:ext>
            </a:extLst>
          </p:cNvPr>
          <p:cNvSpPr txBox="1"/>
          <p:nvPr/>
        </p:nvSpPr>
        <p:spPr>
          <a:xfrm>
            <a:off x="704850" y="5657850"/>
            <a:ext cx="101155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p:txBody>
      </p:sp>
    </p:spTree>
    <p:extLst>
      <p:ext uri="{BB962C8B-B14F-4D97-AF65-F5344CB8AC3E}">
        <p14:creationId xmlns:p14="http://schemas.microsoft.com/office/powerpoint/2010/main" val="413865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2"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34"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67E4085-A6FE-4AAC-A6D8-5897BE5577DF}"/>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b="1" i="0" kern="1200">
                <a:latin typeface="+mj-lt"/>
                <a:ea typeface="+mj-ea"/>
                <a:cs typeface="+mj-cs"/>
                <a:hlinkClick r:id="rId7"/>
              </a:rPr>
              <a:t>Power BI</a:t>
            </a:r>
          </a:p>
        </p:txBody>
      </p:sp>
    </p:spTree>
    <p:extLst>
      <p:ext uri="{BB962C8B-B14F-4D97-AF65-F5344CB8AC3E}">
        <p14:creationId xmlns:p14="http://schemas.microsoft.com/office/powerpoint/2010/main" val="210879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23">
            <a:extLst>
              <a:ext uri="{FF2B5EF4-FFF2-40B4-BE49-F238E27FC236}">
                <a16:creationId xmlns:a16="http://schemas.microsoft.com/office/drawing/2014/main" id="{EADB8294-BBF5-4EE7-8D08-DDECD12A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a:extLst>
              <a:ext uri="{FF2B5EF4-FFF2-40B4-BE49-F238E27FC236}">
                <a16:creationId xmlns:a16="http://schemas.microsoft.com/office/drawing/2014/main" id="{C2AA68CD-BBCC-4482-B4F9-3EBE3A75D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15">
            <a:extLst>
              <a:ext uri="{FF2B5EF4-FFF2-40B4-BE49-F238E27FC236}">
                <a16:creationId xmlns:a16="http://schemas.microsoft.com/office/drawing/2014/main" id="{B58816D9-9E81-4B2B-95D3-C398BF15E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5" name="Picture 5" descr="A close up of a map&#10;&#10;Description generated with high confidence">
            <a:extLst>
              <a:ext uri="{FF2B5EF4-FFF2-40B4-BE49-F238E27FC236}">
                <a16:creationId xmlns:a16="http://schemas.microsoft.com/office/drawing/2014/main" id="{4A4D8CD5-66C4-4399-BB3F-06B025359A6D}"/>
              </a:ext>
            </a:extLst>
          </p:cNvPr>
          <p:cNvPicPr>
            <a:picLocks noGrp="1" noChangeAspect="1"/>
          </p:cNvPicPr>
          <p:nvPr>
            <p:ph sz="half" idx="1"/>
          </p:nvPr>
        </p:nvPicPr>
        <p:blipFill>
          <a:blip r:embed="rId7"/>
          <a:stretch>
            <a:fillRect/>
          </a:stretch>
        </p:blipFill>
        <p:spPr>
          <a:xfrm>
            <a:off x="6285703" y="821179"/>
            <a:ext cx="3500562" cy="3106748"/>
          </a:xfrm>
          <a:prstGeom prst="rect">
            <a:avLst/>
          </a:prstGeom>
          <a:effectLst/>
        </p:spPr>
      </p:pic>
      <p:sp useBgFill="1">
        <p:nvSpPr>
          <p:cNvPr id="25" name="Freeform 5">
            <a:extLst>
              <a:ext uri="{FF2B5EF4-FFF2-40B4-BE49-F238E27FC236}">
                <a16:creationId xmlns:a16="http://schemas.microsoft.com/office/drawing/2014/main" id="{BD26E291-370D-448F-BDB9-9A5999D4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C4D4E695-3191-457C-A3CD-2E3BD638ACFF}"/>
              </a:ext>
            </a:extLst>
          </p:cNvPr>
          <p:cNvSpPr>
            <a:spLocks noGrp="1"/>
          </p:cNvSpPr>
          <p:nvPr>
            <p:ph type="title"/>
          </p:nvPr>
        </p:nvSpPr>
        <p:spPr>
          <a:xfrm>
            <a:off x="635458" y="4854344"/>
            <a:ext cx="9345155" cy="861802"/>
          </a:xfrm>
        </p:spPr>
        <p:txBody>
          <a:bodyPr vert="horz" lIns="91440" tIns="45720" rIns="91440" bIns="45720" rtlCol="0" anchor="b">
            <a:normAutofit fontScale="90000"/>
          </a:bodyPr>
          <a:lstStyle/>
          <a:p>
            <a:r>
              <a:rPr lang="en-US" sz="4800" b="1"/>
              <a:t>Insights on Customers and Region</a:t>
            </a:r>
          </a:p>
        </p:txBody>
      </p:sp>
      <p:pic>
        <p:nvPicPr>
          <p:cNvPr id="7" name="Picture 7" descr="A screenshot of a cell phone&#10;&#10;Description generated with very high confidence">
            <a:extLst>
              <a:ext uri="{FF2B5EF4-FFF2-40B4-BE49-F238E27FC236}">
                <a16:creationId xmlns:a16="http://schemas.microsoft.com/office/drawing/2014/main" id="{D424E81B-168E-4DD0-93BB-0353B06BF201}"/>
              </a:ext>
            </a:extLst>
          </p:cNvPr>
          <p:cNvPicPr>
            <a:picLocks noGrp="1" noChangeAspect="1"/>
          </p:cNvPicPr>
          <p:nvPr>
            <p:ph sz="half" idx="2"/>
          </p:nvPr>
        </p:nvPicPr>
        <p:blipFill>
          <a:blip r:embed="rId8"/>
          <a:stretch>
            <a:fillRect/>
          </a:stretch>
        </p:blipFill>
        <p:spPr>
          <a:xfrm>
            <a:off x="643855" y="1017713"/>
            <a:ext cx="5490972" cy="2910214"/>
          </a:xfrm>
          <a:prstGeom prst="rect">
            <a:avLst/>
          </a:prstGeom>
          <a:effectLst/>
        </p:spPr>
      </p:pic>
    </p:spTree>
    <p:extLst>
      <p:ext uri="{BB962C8B-B14F-4D97-AF65-F5344CB8AC3E}">
        <p14:creationId xmlns:p14="http://schemas.microsoft.com/office/powerpoint/2010/main" val="210928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EADB8294-BBF5-4EE7-8D08-DDECD12A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2AA68CD-BBCC-4482-B4F9-3EBE3A75D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15">
            <a:extLst>
              <a:ext uri="{FF2B5EF4-FFF2-40B4-BE49-F238E27FC236}">
                <a16:creationId xmlns:a16="http://schemas.microsoft.com/office/drawing/2014/main" id="{B58816D9-9E81-4B2B-95D3-C398BF15E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3" name="Picture 3" descr="A screenshot of a cell phone&#10;&#10;Description generated with very high confidence">
            <a:extLst>
              <a:ext uri="{FF2B5EF4-FFF2-40B4-BE49-F238E27FC236}">
                <a16:creationId xmlns:a16="http://schemas.microsoft.com/office/drawing/2014/main" id="{D1ACDCAB-A8E6-4284-8CFD-DB06B9D86912}"/>
              </a:ext>
            </a:extLst>
          </p:cNvPr>
          <p:cNvPicPr>
            <a:picLocks noChangeAspect="1"/>
          </p:cNvPicPr>
          <p:nvPr/>
        </p:nvPicPr>
        <p:blipFill>
          <a:blip r:embed="rId7"/>
          <a:stretch>
            <a:fillRect/>
          </a:stretch>
        </p:blipFill>
        <p:spPr>
          <a:xfrm>
            <a:off x="6285703" y="447442"/>
            <a:ext cx="3500562" cy="3489449"/>
          </a:xfrm>
          <a:prstGeom prst="rect">
            <a:avLst/>
          </a:prstGeom>
          <a:effectLst/>
        </p:spPr>
      </p:pic>
      <p:sp useBgFill="1">
        <p:nvSpPr>
          <p:cNvPr id="48" name="Freeform 5">
            <a:extLst>
              <a:ext uri="{FF2B5EF4-FFF2-40B4-BE49-F238E27FC236}">
                <a16:creationId xmlns:a16="http://schemas.microsoft.com/office/drawing/2014/main" id="{BD26E291-370D-448F-BDB9-9A5999D4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C4D4E695-3191-457C-A3CD-2E3BD638ACFF}"/>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400" b="1"/>
              <a:t>Insights on Suppliers and Region</a:t>
            </a:r>
          </a:p>
        </p:txBody>
      </p:sp>
      <p:pic>
        <p:nvPicPr>
          <p:cNvPr id="20" name="Picture 21" descr="A screenshot of a cell phone&#10;&#10;Description generated with very high confidence">
            <a:extLst>
              <a:ext uri="{FF2B5EF4-FFF2-40B4-BE49-F238E27FC236}">
                <a16:creationId xmlns:a16="http://schemas.microsoft.com/office/drawing/2014/main" id="{9D17D3BF-3FF3-4D08-9804-D670074FF3E1}"/>
              </a:ext>
            </a:extLst>
          </p:cNvPr>
          <p:cNvPicPr>
            <a:picLocks noGrp="1" noChangeAspect="1"/>
          </p:cNvPicPr>
          <p:nvPr>
            <p:ph sz="half" idx="1"/>
          </p:nvPr>
        </p:nvPicPr>
        <p:blipFill>
          <a:blip r:embed="rId8"/>
          <a:stretch>
            <a:fillRect/>
          </a:stretch>
        </p:blipFill>
        <p:spPr>
          <a:xfrm>
            <a:off x="634890" y="699746"/>
            <a:ext cx="5482008" cy="3246110"/>
          </a:xfrm>
          <a:prstGeom prst="rect">
            <a:avLst/>
          </a:prstGeom>
          <a:effectLst/>
        </p:spPr>
      </p:pic>
    </p:spTree>
    <p:extLst>
      <p:ext uri="{BB962C8B-B14F-4D97-AF65-F5344CB8AC3E}">
        <p14:creationId xmlns:p14="http://schemas.microsoft.com/office/powerpoint/2010/main" val="957416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14</Slides>
  <Notes>6</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Evergreen Shipment Database  </vt:lpstr>
      <vt:lpstr>Background</vt:lpstr>
      <vt:lpstr>ER-Diagram Review</vt:lpstr>
      <vt:lpstr>Views</vt:lpstr>
      <vt:lpstr>Analytical Queries</vt:lpstr>
      <vt:lpstr>Analytical Queries</vt:lpstr>
      <vt:lpstr>Power BI</vt:lpstr>
      <vt:lpstr>Insights on Customers and Region</vt:lpstr>
      <vt:lpstr>Insights on Suppliers and Region</vt:lpstr>
      <vt:lpstr>Stored Procedures</vt:lpstr>
      <vt:lpstr>Stored Procedures</vt:lpstr>
      <vt:lpstr>Lessons Learned</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2019-06-06T02:57:52Z</dcterms:modified>
</cp:coreProperties>
</file>