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89" r:id="rId4"/>
    <p:sldId id="258" r:id="rId5"/>
    <p:sldId id="269" r:id="rId6"/>
    <p:sldId id="260" r:id="rId7"/>
    <p:sldId id="262" r:id="rId8"/>
    <p:sldId id="288" r:id="rId9"/>
    <p:sldId id="265" r:id="rId10"/>
    <p:sldId id="271" r:id="rId11"/>
    <p:sldId id="266" r:id="rId12"/>
    <p:sldId id="273" r:id="rId13"/>
    <p:sldId id="284" r:id="rId14"/>
    <p:sldId id="270" r:id="rId15"/>
    <p:sldId id="267" r:id="rId16"/>
    <p:sldId id="277" r:id="rId17"/>
    <p:sldId id="282" r:id="rId18"/>
    <p:sldId id="280" r:id="rId19"/>
    <p:sldId id="281" r:id="rId20"/>
    <p:sldId id="286" r:id="rId21"/>
    <p:sldId id="283" r:id="rId22"/>
    <p:sldId id="275" r:id="rId23"/>
    <p:sldId id="268" r:id="rId24"/>
  </p:sldIdLst>
  <p:sldSz cx="12192000" cy="6858000"/>
  <p:notesSz cx="6858000" cy="1095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394A1-E1E4-A04D-BD1B-9A5C69A60757}" v="6" dt="2019-08-05T20:54:24.138"/>
    <p1510:client id="{4C0101BC-2889-733E-F474-32730B8CCBCA}" v="3" dt="2019-08-06T00:00:33.289"/>
    <p1510:client id="{66130B47-9870-8CF8-D20A-97AD292DBACF}" v="3" dt="2019-08-06T02:57:37.765"/>
    <p1510:client id="{79A5EAF7-77CA-139D-0CF7-C80E0B29C5A8}" v="195" dt="2019-08-06T02:55:34.214"/>
    <p1510:client id="{CE0107B8-9E74-A964-9D35-BCE829C32B52}" v="1739" dt="2019-08-06T02:52:59.273"/>
    <p1510:client id="{F083A5EA-FB8F-9956-D90D-06FB209C5843}" v="117" dt="2019-08-06T00:19:3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5B467-E52B-4C21-AACA-BA3B6D3946C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6838583-E01B-41E6-95F9-76199C22BE8E}">
      <dgm:prSet/>
      <dgm:spPr/>
      <dgm:t>
        <a:bodyPr/>
        <a:lstStyle/>
        <a:p>
          <a:pPr>
            <a:lnSpc>
              <a:spcPct val="100000"/>
            </a:lnSpc>
          </a:pPr>
          <a:r>
            <a:rPr lang="en-US"/>
            <a:t>Removed nulls and </a:t>
          </a:r>
          <a:r>
            <a:rPr lang="en-US" err="1"/>
            <a:t>Geo_Unclaimed</a:t>
          </a:r>
          <a:endParaRPr lang="en-US" sz="3000">
            <a:solidFill>
              <a:srgbClr val="010000"/>
            </a:solidFill>
            <a:latin typeface="Calibri Light"/>
            <a:cs typeface="Calibri Light"/>
          </a:endParaRPr>
        </a:p>
      </dgm:t>
    </dgm:pt>
    <dgm:pt modelId="{5D69636E-FB45-4D68-80CF-CA4BB7F7711F}" type="parTrans" cxnId="{0A604CC3-C108-4099-9D9B-C7DCB382DB4A}">
      <dgm:prSet/>
      <dgm:spPr/>
      <dgm:t>
        <a:bodyPr/>
        <a:lstStyle/>
        <a:p>
          <a:endParaRPr lang="en-US"/>
        </a:p>
      </dgm:t>
    </dgm:pt>
    <dgm:pt modelId="{BE08C08F-777F-45E5-BADA-5EA05D937097}" type="sibTrans" cxnId="{0A604CC3-C108-4099-9D9B-C7DCB382DB4A}">
      <dgm:prSet/>
      <dgm:spPr/>
      <dgm:t>
        <a:bodyPr/>
        <a:lstStyle/>
        <a:p>
          <a:pPr>
            <a:lnSpc>
              <a:spcPct val="100000"/>
            </a:lnSpc>
          </a:pPr>
          <a:endParaRPr lang="en-US"/>
        </a:p>
      </dgm:t>
    </dgm:pt>
    <dgm:pt modelId="{B0D79B84-B5B0-45EA-B053-F267C2A27325}">
      <dgm:prSet/>
      <dgm:spPr/>
      <dgm:t>
        <a:bodyPr/>
        <a:lstStyle/>
        <a:p>
          <a:pPr>
            <a:lnSpc>
              <a:spcPct val="100000"/>
            </a:lnSpc>
          </a:pPr>
          <a:r>
            <a:rPr lang="en-US">
              <a:cs typeface="Calibri Light"/>
            </a:rPr>
            <a:t>Replaced </a:t>
          </a:r>
          <a:r>
            <a:rPr lang="en-US"/>
            <a:t>null </a:t>
          </a:r>
          <a:r>
            <a:rPr lang="en-US" err="1"/>
            <a:t>Product_id</a:t>
          </a:r>
          <a:r>
            <a:rPr lang="en-US"/>
            <a:t> with 0</a:t>
          </a:r>
        </a:p>
      </dgm:t>
    </dgm:pt>
    <dgm:pt modelId="{D78EFBB9-9BE5-4FFB-9B00-A655C70CC93D}" type="parTrans" cxnId="{AA356EC3-51E1-4274-8E67-B9A3FD236ED0}">
      <dgm:prSet/>
      <dgm:spPr/>
      <dgm:t>
        <a:bodyPr/>
        <a:lstStyle/>
        <a:p>
          <a:endParaRPr lang="en-US"/>
        </a:p>
      </dgm:t>
    </dgm:pt>
    <dgm:pt modelId="{A5836418-1CEB-4669-A714-606213CE2F23}" type="sibTrans" cxnId="{AA356EC3-51E1-4274-8E67-B9A3FD236ED0}">
      <dgm:prSet/>
      <dgm:spPr/>
      <dgm:t>
        <a:bodyPr/>
        <a:lstStyle/>
        <a:p>
          <a:pPr>
            <a:lnSpc>
              <a:spcPct val="100000"/>
            </a:lnSpc>
          </a:pPr>
          <a:endParaRPr lang="en-US"/>
        </a:p>
      </dgm:t>
    </dgm:pt>
    <dgm:pt modelId="{938E5B40-AFB0-44A5-8B50-46990F66D092}">
      <dgm:prSet/>
      <dgm:spPr/>
      <dgm:t>
        <a:bodyPr/>
        <a:lstStyle/>
        <a:p>
          <a:pPr>
            <a:lnSpc>
              <a:spcPct val="100000"/>
            </a:lnSpc>
          </a:pPr>
          <a:r>
            <a:rPr lang="en-US"/>
            <a:t>Age : (Registered Date - Billing Month)</a:t>
          </a:r>
        </a:p>
      </dgm:t>
    </dgm:pt>
    <dgm:pt modelId="{668872C6-1A02-4055-AD1A-4A38E06F3A41}" type="parTrans" cxnId="{68A4B95E-CB49-415C-8A4E-CAE9F5FE7D30}">
      <dgm:prSet/>
      <dgm:spPr/>
      <dgm:t>
        <a:bodyPr/>
        <a:lstStyle/>
        <a:p>
          <a:endParaRPr lang="en-US"/>
        </a:p>
      </dgm:t>
    </dgm:pt>
    <dgm:pt modelId="{3304DBB9-1984-4467-94C3-C262898B0E11}" type="sibTrans" cxnId="{68A4B95E-CB49-415C-8A4E-CAE9F5FE7D30}">
      <dgm:prSet/>
      <dgm:spPr/>
      <dgm:t>
        <a:bodyPr/>
        <a:lstStyle/>
        <a:p>
          <a:pPr>
            <a:lnSpc>
              <a:spcPct val="100000"/>
            </a:lnSpc>
          </a:pPr>
          <a:endParaRPr lang="en-US"/>
        </a:p>
      </dgm:t>
    </dgm:pt>
    <dgm:pt modelId="{0FF9D6F8-2180-4A73-A7B9-77610CE69703}">
      <dgm:prSet/>
      <dgm:spPr/>
      <dgm:t>
        <a:bodyPr/>
        <a:lstStyle/>
        <a:p>
          <a:pPr>
            <a:lnSpc>
              <a:spcPct val="100000"/>
            </a:lnSpc>
          </a:pPr>
          <a:r>
            <a:rPr lang="en-US"/>
            <a:t>Created a new table with product count, billing amount, tools, tools_yes_no, month, customer id, geo_code, size</a:t>
          </a:r>
        </a:p>
      </dgm:t>
    </dgm:pt>
    <dgm:pt modelId="{6F967B3B-E29C-4660-AD5D-41B0CF551027}" type="parTrans" cxnId="{E0011606-F28E-406E-AD44-36C16235298D}">
      <dgm:prSet/>
      <dgm:spPr/>
      <dgm:t>
        <a:bodyPr/>
        <a:lstStyle/>
        <a:p>
          <a:endParaRPr lang="en-US"/>
        </a:p>
      </dgm:t>
    </dgm:pt>
    <dgm:pt modelId="{DC4CCB09-34EC-45CB-9871-DC397945ED1F}" type="sibTrans" cxnId="{E0011606-F28E-406E-AD44-36C16235298D}">
      <dgm:prSet/>
      <dgm:spPr/>
      <dgm:t>
        <a:bodyPr/>
        <a:lstStyle/>
        <a:p>
          <a:endParaRPr lang="en-US"/>
        </a:p>
      </dgm:t>
    </dgm:pt>
    <dgm:pt modelId="{D5AE19FF-3CF3-450C-9AB0-65C456A0952F}" type="pres">
      <dgm:prSet presAssocID="{4B35B467-E52B-4C21-AACA-BA3B6D3946C4}" presName="root" presStyleCnt="0">
        <dgm:presLayoutVars>
          <dgm:dir/>
          <dgm:resizeHandles val="exact"/>
        </dgm:presLayoutVars>
      </dgm:prSet>
      <dgm:spPr/>
    </dgm:pt>
    <dgm:pt modelId="{7320BCD3-0AA9-4B78-9F4F-F8C92F98720D}" type="pres">
      <dgm:prSet presAssocID="{4B35B467-E52B-4C21-AACA-BA3B6D3946C4}" presName="container" presStyleCnt="0">
        <dgm:presLayoutVars>
          <dgm:dir/>
          <dgm:resizeHandles val="exact"/>
        </dgm:presLayoutVars>
      </dgm:prSet>
      <dgm:spPr/>
    </dgm:pt>
    <dgm:pt modelId="{F862834F-C838-4979-B782-CDEBE352AD51}" type="pres">
      <dgm:prSet presAssocID="{06838583-E01B-41E6-95F9-76199C22BE8E}" presName="compNode" presStyleCnt="0"/>
      <dgm:spPr/>
    </dgm:pt>
    <dgm:pt modelId="{7060F5D6-BC57-4F4D-A314-9BF2AADFFCE1}" type="pres">
      <dgm:prSet presAssocID="{06838583-E01B-41E6-95F9-76199C22BE8E}" presName="iconBgRect" presStyleLbl="bgShp" presStyleIdx="0" presStyleCnt="4"/>
      <dgm:spPr/>
    </dgm:pt>
    <dgm:pt modelId="{74C8AED4-48A6-4406-AFD3-97D54EA29BD2}" type="pres">
      <dgm:prSet presAssocID="{06838583-E01B-41E6-95F9-76199C22BE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bidden"/>
        </a:ext>
      </dgm:extLst>
    </dgm:pt>
    <dgm:pt modelId="{05778450-FE1B-4B75-9DB1-6C09C8BE949B}" type="pres">
      <dgm:prSet presAssocID="{06838583-E01B-41E6-95F9-76199C22BE8E}" presName="spaceRect" presStyleCnt="0"/>
      <dgm:spPr/>
    </dgm:pt>
    <dgm:pt modelId="{BB31A637-7E17-4FF6-A6BB-FDD55A1A2C4D}" type="pres">
      <dgm:prSet presAssocID="{06838583-E01B-41E6-95F9-76199C22BE8E}" presName="textRect" presStyleLbl="revTx" presStyleIdx="0" presStyleCnt="4">
        <dgm:presLayoutVars>
          <dgm:chMax val="1"/>
          <dgm:chPref val="1"/>
        </dgm:presLayoutVars>
      </dgm:prSet>
      <dgm:spPr/>
    </dgm:pt>
    <dgm:pt modelId="{1FE7BCA9-44CF-4687-864F-FA567FDCB639}" type="pres">
      <dgm:prSet presAssocID="{BE08C08F-777F-45E5-BADA-5EA05D937097}" presName="sibTrans" presStyleLbl="sibTrans2D1" presStyleIdx="0" presStyleCnt="0"/>
      <dgm:spPr/>
    </dgm:pt>
    <dgm:pt modelId="{8ABA3061-E20D-4426-8E91-17D30EB13DE6}" type="pres">
      <dgm:prSet presAssocID="{B0D79B84-B5B0-45EA-B053-F267C2A27325}" presName="compNode" presStyleCnt="0"/>
      <dgm:spPr/>
    </dgm:pt>
    <dgm:pt modelId="{2492CAC8-E9B5-4B66-9733-9CDA555A325E}" type="pres">
      <dgm:prSet presAssocID="{B0D79B84-B5B0-45EA-B053-F267C2A27325}" presName="iconBgRect" presStyleLbl="bgShp" presStyleIdx="1" presStyleCnt="4"/>
      <dgm:spPr/>
    </dgm:pt>
    <dgm:pt modelId="{F615BBA6-D9B3-4BC6-AF44-6EAA8956FCEF}" type="pres">
      <dgm:prSet presAssocID="{B0D79B84-B5B0-45EA-B053-F267C2A273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3E0F6EC9-8123-42A5-A4EA-1F471196C805}" type="pres">
      <dgm:prSet presAssocID="{B0D79B84-B5B0-45EA-B053-F267C2A27325}" presName="spaceRect" presStyleCnt="0"/>
      <dgm:spPr/>
    </dgm:pt>
    <dgm:pt modelId="{300F32BE-C0AE-4B77-AA45-57AF9355F9FA}" type="pres">
      <dgm:prSet presAssocID="{B0D79B84-B5B0-45EA-B053-F267C2A27325}" presName="textRect" presStyleLbl="revTx" presStyleIdx="1" presStyleCnt="4">
        <dgm:presLayoutVars>
          <dgm:chMax val="1"/>
          <dgm:chPref val="1"/>
        </dgm:presLayoutVars>
      </dgm:prSet>
      <dgm:spPr/>
    </dgm:pt>
    <dgm:pt modelId="{E788927F-E195-475A-A379-1532746BA994}" type="pres">
      <dgm:prSet presAssocID="{A5836418-1CEB-4669-A714-606213CE2F23}" presName="sibTrans" presStyleLbl="sibTrans2D1" presStyleIdx="0" presStyleCnt="0"/>
      <dgm:spPr/>
    </dgm:pt>
    <dgm:pt modelId="{6011E790-DEDA-4577-8439-DC09BF9EBC92}" type="pres">
      <dgm:prSet presAssocID="{938E5B40-AFB0-44A5-8B50-46990F66D092}" presName="compNode" presStyleCnt="0"/>
      <dgm:spPr/>
    </dgm:pt>
    <dgm:pt modelId="{D68EBD88-1B1C-46CE-994F-1AF4D4B8ED21}" type="pres">
      <dgm:prSet presAssocID="{938E5B40-AFB0-44A5-8B50-46990F66D092}" presName="iconBgRect" presStyleLbl="bgShp" presStyleIdx="2" presStyleCnt="4"/>
      <dgm:spPr/>
    </dgm:pt>
    <dgm:pt modelId="{D57033A5-2002-44F8-A749-42A41EB0207D}" type="pres">
      <dgm:prSet presAssocID="{938E5B40-AFB0-44A5-8B50-46990F66D0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4A44EB99-23D3-4A0A-8BC3-70E3142F0BA7}" type="pres">
      <dgm:prSet presAssocID="{938E5B40-AFB0-44A5-8B50-46990F66D092}" presName="spaceRect" presStyleCnt="0"/>
      <dgm:spPr/>
    </dgm:pt>
    <dgm:pt modelId="{188C7C49-33BD-4C43-A5C2-D8D9FB0DDCCB}" type="pres">
      <dgm:prSet presAssocID="{938E5B40-AFB0-44A5-8B50-46990F66D092}" presName="textRect" presStyleLbl="revTx" presStyleIdx="2" presStyleCnt="4">
        <dgm:presLayoutVars>
          <dgm:chMax val="1"/>
          <dgm:chPref val="1"/>
        </dgm:presLayoutVars>
      </dgm:prSet>
      <dgm:spPr/>
    </dgm:pt>
    <dgm:pt modelId="{FB9D074F-328D-4C31-93FE-FCCA5E2E43E2}" type="pres">
      <dgm:prSet presAssocID="{3304DBB9-1984-4467-94C3-C262898B0E11}" presName="sibTrans" presStyleLbl="sibTrans2D1" presStyleIdx="0" presStyleCnt="0"/>
      <dgm:spPr/>
    </dgm:pt>
    <dgm:pt modelId="{6A759195-2CA8-4D88-9998-7BAAFAA2701B}" type="pres">
      <dgm:prSet presAssocID="{0FF9D6F8-2180-4A73-A7B9-77610CE69703}" presName="compNode" presStyleCnt="0"/>
      <dgm:spPr/>
    </dgm:pt>
    <dgm:pt modelId="{D63929E8-EA62-4210-BBE5-851D8500D51F}" type="pres">
      <dgm:prSet presAssocID="{0FF9D6F8-2180-4A73-A7B9-77610CE69703}" presName="iconBgRect" presStyleLbl="bgShp" presStyleIdx="3" presStyleCnt="4"/>
      <dgm:spPr/>
    </dgm:pt>
    <dgm:pt modelId="{5699A8CC-51C8-494F-A4AE-8B62A462FF15}" type="pres">
      <dgm:prSet presAssocID="{0FF9D6F8-2180-4A73-A7B9-77610CE697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9A2FE986-C3A3-4192-BEA6-8CF5A9630E17}" type="pres">
      <dgm:prSet presAssocID="{0FF9D6F8-2180-4A73-A7B9-77610CE69703}" presName="spaceRect" presStyleCnt="0"/>
      <dgm:spPr/>
    </dgm:pt>
    <dgm:pt modelId="{FDBE9BC5-96E0-4028-B2AB-A2BC2EBA3DE6}" type="pres">
      <dgm:prSet presAssocID="{0FF9D6F8-2180-4A73-A7B9-77610CE69703}" presName="textRect" presStyleLbl="revTx" presStyleIdx="3" presStyleCnt="4">
        <dgm:presLayoutVars>
          <dgm:chMax val="1"/>
          <dgm:chPref val="1"/>
        </dgm:presLayoutVars>
      </dgm:prSet>
      <dgm:spPr/>
    </dgm:pt>
  </dgm:ptLst>
  <dgm:cxnLst>
    <dgm:cxn modelId="{E0011606-F28E-406E-AD44-36C16235298D}" srcId="{4B35B467-E52B-4C21-AACA-BA3B6D3946C4}" destId="{0FF9D6F8-2180-4A73-A7B9-77610CE69703}" srcOrd="3" destOrd="0" parTransId="{6F967B3B-E29C-4660-AD5D-41B0CF551027}" sibTransId="{DC4CCB09-34EC-45CB-9871-DC397945ED1F}"/>
    <dgm:cxn modelId="{F8F7ED07-9603-49D0-B4A1-FF5772E9B48A}" type="presOf" srcId="{A5836418-1CEB-4669-A714-606213CE2F23}" destId="{E788927F-E195-475A-A379-1532746BA994}" srcOrd="0" destOrd="0" presId="urn:microsoft.com/office/officeart/2018/2/layout/IconCircleList"/>
    <dgm:cxn modelId="{68A4B95E-CB49-415C-8A4E-CAE9F5FE7D30}" srcId="{4B35B467-E52B-4C21-AACA-BA3B6D3946C4}" destId="{938E5B40-AFB0-44A5-8B50-46990F66D092}" srcOrd="2" destOrd="0" parTransId="{668872C6-1A02-4055-AD1A-4A38E06F3A41}" sibTransId="{3304DBB9-1984-4467-94C3-C262898B0E11}"/>
    <dgm:cxn modelId="{07036C51-95F0-46DB-A728-D5DA89B5122B}" type="presOf" srcId="{0FF9D6F8-2180-4A73-A7B9-77610CE69703}" destId="{FDBE9BC5-96E0-4028-B2AB-A2BC2EBA3DE6}" srcOrd="0" destOrd="0" presId="urn:microsoft.com/office/officeart/2018/2/layout/IconCircleList"/>
    <dgm:cxn modelId="{45E7FE72-A8A0-4190-88A8-B2F0FFBF2D25}" type="presOf" srcId="{4B35B467-E52B-4C21-AACA-BA3B6D3946C4}" destId="{D5AE19FF-3CF3-450C-9AB0-65C456A0952F}" srcOrd="0" destOrd="0" presId="urn:microsoft.com/office/officeart/2018/2/layout/IconCircleList"/>
    <dgm:cxn modelId="{49977D86-99C4-40DF-BDCB-3062D932B8ED}" type="presOf" srcId="{B0D79B84-B5B0-45EA-B053-F267C2A27325}" destId="{300F32BE-C0AE-4B77-AA45-57AF9355F9FA}" srcOrd="0" destOrd="0" presId="urn:microsoft.com/office/officeart/2018/2/layout/IconCircleList"/>
    <dgm:cxn modelId="{0A604CC3-C108-4099-9D9B-C7DCB382DB4A}" srcId="{4B35B467-E52B-4C21-AACA-BA3B6D3946C4}" destId="{06838583-E01B-41E6-95F9-76199C22BE8E}" srcOrd="0" destOrd="0" parTransId="{5D69636E-FB45-4D68-80CF-CA4BB7F7711F}" sibTransId="{BE08C08F-777F-45E5-BADA-5EA05D937097}"/>
    <dgm:cxn modelId="{AA356EC3-51E1-4274-8E67-B9A3FD236ED0}" srcId="{4B35B467-E52B-4C21-AACA-BA3B6D3946C4}" destId="{B0D79B84-B5B0-45EA-B053-F267C2A27325}" srcOrd="1" destOrd="0" parTransId="{D78EFBB9-9BE5-4FFB-9B00-A655C70CC93D}" sibTransId="{A5836418-1CEB-4669-A714-606213CE2F23}"/>
    <dgm:cxn modelId="{780546CA-51B7-41C0-8DD3-595FF12FD75E}" type="presOf" srcId="{BE08C08F-777F-45E5-BADA-5EA05D937097}" destId="{1FE7BCA9-44CF-4687-864F-FA567FDCB639}" srcOrd="0" destOrd="0" presId="urn:microsoft.com/office/officeart/2018/2/layout/IconCircleList"/>
    <dgm:cxn modelId="{9BA9E9D7-C71C-4849-916B-7F2CBF18E634}" type="presOf" srcId="{938E5B40-AFB0-44A5-8B50-46990F66D092}" destId="{188C7C49-33BD-4C43-A5C2-D8D9FB0DDCCB}" srcOrd="0" destOrd="0" presId="urn:microsoft.com/office/officeart/2018/2/layout/IconCircleList"/>
    <dgm:cxn modelId="{A5ABFAE0-C7A2-4F4F-9E3B-21D531FC76A9}" type="presOf" srcId="{3304DBB9-1984-4467-94C3-C262898B0E11}" destId="{FB9D074F-328D-4C31-93FE-FCCA5E2E43E2}" srcOrd="0" destOrd="0" presId="urn:microsoft.com/office/officeart/2018/2/layout/IconCircleList"/>
    <dgm:cxn modelId="{0C7817F6-AAD5-43B6-BAA7-6CD87691AA7C}" type="presOf" srcId="{06838583-E01B-41E6-95F9-76199C22BE8E}" destId="{BB31A637-7E17-4FF6-A6BB-FDD55A1A2C4D}" srcOrd="0" destOrd="0" presId="urn:microsoft.com/office/officeart/2018/2/layout/IconCircleList"/>
    <dgm:cxn modelId="{D3414386-2404-4DEE-BBA9-9745C9861CA0}" type="presParOf" srcId="{D5AE19FF-3CF3-450C-9AB0-65C456A0952F}" destId="{7320BCD3-0AA9-4B78-9F4F-F8C92F98720D}" srcOrd="0" destOrd="0" presId="urn:microsoft.com/office/officeart/2018/2/layout/IconCircleList"/>
    <dgm:cxn modelId="{8ED0E0E9-E5D1-4778-9555-182D585B684D}" type="presParOf" srcId="{7320BCD3-0AA9-4B78-9F4F-F8C92F98720D}" destId="{F862834F-C838-4979-B782-CDEBE352AD51}" srcOrd="0" destOrd="0" presId="urn:microsoft.com/office/officeart/2018/2/layout/IconCircleList"/>
    <dgm:cxn modelId="{D58CF38F-0288-4DF4-B469-BF12475EE728}" type="presParOf" srcId="{F862834F-C838-4979-B782-CDEBE352AD51}" destId="{7060F5D6-BC57-4F4D-A314-9BF2AADFFCE1}" srcOrd="0" destOrd="0" presId="urn:microsoft.com/office/officeart/2018/2/layout/IconCircleList"/>
    <dgm:cxn modelId="{BC5C9246-BE0F-40AA-989A-53BC5609EBEE}" type="presParOf" srcId="{F862834F-C838-4979-B782-CDEBE352AD51}" destId="{74C8AED4-48A6-4406-AFD3-97D54EA29BD2}" srcOrd="1" destOrd="0" presId="urn:microsoft.com/office/officeart/2018/2/layout/IconCircleList"/>
    <dgm:cxn modelId="{B3B14828-3FB2-4129-95CD-95F471739955}" type="presParOf" srcId="{F862834F-C838-4979-B782-CDEBE352AD51}" destId="{05778450-FE1B-4B75-9DB1-6C09C8BE949B}" srcOrd="2" destOrd="0" presId="urn:microsoft.com/office/officeart/2018/2/layout/IconCircleList"/>
    <dgm:cxn modelId="{0A4B5034-1A9F-4DB6-BFF9-892BDD37F379}" type="presParOf" srcId="{F862834F-C838-4979-B782-CDEBE352AD51}" destId="{BB31A637-7E17-4FF6-A6BB-FDD55A1A2C4D}" srcOrd="3" destOrd="0" presId="urn:microsoft.com/office/officeart/2018/2/layout/IconCircleList"/>
    <dgm:cxn modelId="{38ED39E7-8CAF-4DFE-A985-51D08AAAC64A}" type="presParOf" srcId="{7320BCD3-0AA9-4B78-9F4F-F8C92F98720D}" destId="{1FE7BCA9-44CF-4687-864F-FA567FDCB639}" srcOrd="1" destOrd="0" presId="urn:microsoft.com/office/officeart/2018/2/layout/IconCircleList"/>
    <dgm:cxn modelId="{4E10CB86-0E17-41AA-B8DC-6103FB674832}" type="presParOf" srcId="{7320BCD3-0AA9-4B78-9F4F-F8C92F98720D}" destId="{8ABA3061-E20D-4426-8E91-17D30EB13DE6}" srcOrd="2" destOrd="0" presId="urn:microsoft.com/office/officeart/2018/2/layout/IconCircleList"/>
    <dgm:cxn modelId="{2641AF32-7964-4F79-BF50-946968DCF45A}" type="presParOf" srcId="{8ABA3061-E20D-4426-8E91-17D30EB13DE6}" destId="{2492CAC8-E9B5-4B66-9733-9CDA555A325E}" srcOrd="0" destOrd="0" presId="urn:microsoft.com/office/officeart/2018/2/layout/IconCircleList"/>
    <dgm:cxn modelId="{40A33430-6664-437B-86E6-9AB073095366}" type="presParOf" srcId="{8ABA3061-E20D-4426-8E91-17D30EB13DE6}" destId="{F615BBA6-D9B3-4BC6-AF44-6EAA8956FCEF}" srcOrd="1" destOrd="0" presId="urn:microsoft.com/office/officeart/2018/2/layout/IconCircleList"/>
    <dgm:cxn modelId="{B8CDAA0B-9972-4EF5-94D0-1DA93A6EEEC6}" type="presParOf" srcId="{8ABA3061-E20D-4426-8E91-17D30EB13DE6}" destId="{3E0F6EC9-8123-42A5-A4EA-1F471196C805}" srcOrd="2" destOrd="0" presId="urn:microsoft.com/office/officeart/2018/2/layout/IconCircleList"/>
    <dgm:cxn modelId="{ED37790E-C021-4DE3-8C69-C8177D3F9333}" type="presParOf" srcId="{8ABA3061-E20D-4426-8E91-17D30EB13DE6}" destId="{300F32BE-C0AE-4B77-AA45-57AF9355F9FA}" srcOrd="3" destOrd="0" presId="urn:microsoft.com/office/officeart/2018/2/layout/IconCircleList"/>
    <dgm:cxn modelId="{33724DED-A264-4911-BF8A-CDE677A6F359}" type="presParOf" srcId="{7320BCD3-0AA9-4B78-9F4F-F8C92F98720D}" destId="{E788927F-E195-475A-A379-1532746BA994}" srcOrd="3" destOrd="0" presId="urn:microsoft.com/office/officeart/2018/2/layout/IconCircleList"/>
    <dgm:cxn modelId="{65FFFD12-1EF4-41CB-AEBF-091042B3674A}" type="presParOf" srcId="{7320BCD3-0AA9-4B78-9F4F-F8C92F98720D}" destId="{6011E790-DEDA-4577-8439-DC09BF9EBC92}" srcOrd="4" destOrd="0" presId="urn:microsoft.com/office/officeart/2018/2/layout/IconCircleList"/>
    <dgm:cxn modelId="{EC7BBFA4-0C70-4AC8-BFD5-ED6F9EE4BE54}" type="presParOf" srcId="{6011E790-DEDA-4577-8439-DC09BF9EBC92}" destId="{D68EBD88-1B1C-46CE-994F-1AF4D4B8ED21}" srcOrd="0" destOrd="0" presId="urn:microsoft.com/office/officeart/2018/2/layout/IconCircleList"/>
    <dgm:cxn modelId="{AA984488-5F81-4A80-B9CF-720C03BD99A4}" type="presParOf" srcId="{6011E790-DEDA-4577-8439-DC09BF9EBC92}" destId="{D57033A5-2002-44F8-A749-42A41EB0207D}" srcOrd="1" destOrd="0" presId="urn:microsoft.com/office/officeart/2018/2/layout/IconCircleList"/>
    <dgm:cxn modelId="{43AE0A28-13D6-4F73-A09B-22C1F43FA85A}" type="presParOf" srcId="{6011E790-DEDA-4577-8439-DC09BF9EBC92}" destId="{4A44EB99-23D3-4A0A-8BC3-70E3142F0BA7}" srcOrd="2" destOrd="0" presId="urn:microsoft.com/office/officeart/2018/2/layout/IconCircleList"/>
    <dgm:cxn modelId="{FB86B2A3-CC80-44A6-97F6-74F24C615E84}" type="presParOf" srcId="{6011E790-DEDA-4577-8439-DC09BF9EBC92}" destId="{188C7C49-33BD-4C43-A5C2-D8D9FB0DDCCB}" srcOrd="3" destOrd="0" presId="urn:microsoft.com/office/officeart/2018/2/layout/IconCircleList"/>
    <dgm:cxn modelId="{67CE7CC9-42DC-4418-B64B-F5318F4B534B}" type="presParOf" srcId="{7320BCD3-0AA9-4B78-9F4F-F8C92F98720D}" destId="{FB9D074F-328D-4C31-93FE-FCCA5E2E43E2}" srcOrd="5" destOrd="0" presId="urn:microsoft.com/office/officeart/2018/2/layout/IconCircleList"/>
    <dgm:cxn modelId="{F0ACEF7D-C2BD-406F-B35B-D73EE53401FD}" type="presParOf" srcId="{7320BCD3-0AA9-4B78-9F4F-F8C92F98720D}" destId="{6A759195-2CA8-4D88-9998-7BAAFAA2701B}" srcOrd="6" destOrd="0" presId="urn:microsoft.com/office/officeart/2018/2/layout/IconCircleList"/>
    <dgm:cxn modelId="{5229CC31-757D-41B6-8244-74A0DCD278D5}" type="presParOf" srcId="{6A759195-2CA8-4D88-9998-7BAAFAA2701B}" destId="{D63929E8-EA62-4210-BBE5-851D8500D51F}" srcOrd="0" destOrd="0" presId="urn:microsoft.com/office/officeart/2018/2/layout/IconCircleList"/>
    <dgm:cxn modelId="{0088FCA7-AF2F-4B71-B0E2-0D05B4F94107}" type="presParOf" srcId="{6A759195-2CA8-4D88-9998-7BAAFAA2701B}" destId="{5699A8CC-51C8-494F-A4AE-8B62A462FF15}" srcOrd="1" destOrd="0" presId="urn:microsoft.com/office/officeart/2018/2/layout/IconCircleList"/>
    <dgm:cxn modelId="{9FBCD904-C055-43DA-A8DB-BD115E3D7177}" type="presParOf" srcId="{6A759195-2CA8-4D88-9998-7BAAFAA2701B}" destId="{9A2FE986-C3A3-4192-BEA6-8CF5A9630E17}" srcOrd="2" destOrd="0" presId="urn:microsoft.com/office/officeart/2018/2/layout/IconCircleList"/>
    <dgm:cxn modelId="{90140C41-8C5C-4CB3-B66D-D44635DB83C7}" type="presParOf" srcId="{6A759195-2CA8-4D88-9998-7BAAFAA2701B}" destId="{FDBE9BC5-96E0-4028-B2AB-A2BC2EBA3DE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0E130-A1FE-492C-8F39-01F2B848346C}"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E960151-DC70-4F0A-BA01-9F673254EB40}">
      <dgm:prSet/>
      <dgm:spPr/>
      <dgm:t>
        <a:bodyPr/>
        <a:lstStyle/>
        <a:p>
          <a:pPr>
            <a:lnSpc>
              <a:spcPct val="100000"/>
            </a:lnSpc>
            <a:defRPr b="1"/>
          </a:pPr>
          <a:r>
            <a:rPr lang="en-US"/>
            <a:t>Independent Variables</a:t>
          </a:r>
        </a:p>
      </dgm:t>
    </dgm:pt>
    <dgm:pt modelId="{4B9E39E2-8F75-42D6-BADF-1D7FC1626386}" type="parTrans" cxnId="{58C65AA6-A69B-43CA-B26B-23907843CEE6}">
      <dgm:prSet/>
      <dgm:spPr/>
      <dgm:t>
        <a:bodyPr/>
        <a:lstStyle/>
        <a:p>
          <a:endParaRPr lang="en-US"/>
        </a:p>
      </dgm:t>
    </dgm:pt>
    <dgm:pt modelId="{2506D1E6-0B7A-4F48-ADBD-1CF83991CFB5}" type="sibTrans" cxnId="{58C65AA6-A69B-43CA-B26B-23907843CEE6}">
      <dgm:prSet/>
      <dgm:spPr/>
      <dgm:t>
        <a:bodyPr/>
        <a:lstStyle/>
        <a:p>
          <a:endParaRPr lang="en-US"/>
        </a:p>
      </dgm:t>
    </dgm:pt>
    <dgm:pt modelId="{A2B8DAFF-66BC-4DAC-84D6-537D146993AC}">
      <dgm:prSet/>
      <dgm:spPr/>
      <dgm:t>
        <a:bodyPr/>
        <a:lstStyle/>
        <a:p>
          <a:pPr>
            <a:lnSpc>
              <a:spcPct val="100000"/>
            </a:lnSpc>
          </a:pPr>
          <a:r>
            <a:rPr lang="en-US"/>
            <a:t>Customer age</a:t>
          </a:r>
        </a:p>
      </dgm:t>
    </dgm:pt>
    <dgm:pt modelId="{8DEE3394-5128-422A-9AC2-072ABE87E48C}" type="parTrans" cxnId="{279A89B6-8694-46BA-91DA-279B212DFE13}">
      <dgm:prSet/>
      <dgm:spPr/>
      <dgm:t>
        <a:bodyPr/>
        <a:lstStyle/>
        <a:p>
          <a:endParaRPr lang="en-US"/>
        </a:p>
      </dgm:t>
    </dgm:pt>
    <dgm:pt modelId="{A8BF2883-7233-4C51-A4E1-B975A952E6C4}" type="sibTrans" cxnId="{279A89B6-8694-46BA-91DA-279B212DFE13}">
      <dgm:prSet/>
      <dgm:spPr/>
      <dgm:t>
        <a:bodyPr/>
        <a:lstStyle/>
        <a:p>
          <a:endParaRPr lang="en-US"/>
        </a:p>
      </dgm:t>
    </dgm:pt>
    <dgm:pt modelId="{3408E287-BFEF-4D7E-A43C-86BA5AD7F370}">
      <dgm:prSet/>
      <dgm:spPr/>
      <dgm:t>
        <a:bodyPr/>
        <a:lstStyle/>
        <a:p>
          <a:pPr>
            <a:lnSpc>
              <a:spcPct val="100000"/>
            </a:lnSpc>
          </a:pPr>
          <a:r>
            <a:rPr lang="en-US"/>
            <a:t>Total billed</a:t>
          </a:r>
        </a:p>
      </dgm:t>
    </dgm:pt>
    <dgm:pt modelId="{FAF0F00F-C0B2-4D39-B841-0D07705D6A10}" type="parTrans" cxnId="{E6D61B6A-3434-4B0E-BB23-4A236BE4475A}">
      <dgm:prSet/>
      <dgm:spPr/>
      <dgm:t>
        <a:bodyPr/>
        <a:lstStyle/>
        <a:p>
          <a:endParaRPr lang="en-US"/>
        </a:p>
      </dgm:t>
    </dgm:pt>
    <dgm:pt modelId="{C45907CD-FCFA-4C98-898A-00D2DEBF22F7}" type="sibTrans" cxnId="{E6D61B6A-3434-4B0E-BB23-4A236BE4475A}">
      <dgm:prSet/>
      <dgm:spPr/>
      <dgm:t>
        <a:bodyPr/>
        <a:lstStyle/>
        <a:p>
          <a:endParaRPr lang="en-US"/>
        </a:p>
      </dgm:t>
    </dgm:pt>
    <dgm:pt modelId="{076AA3BB-E310-4946-9E96-9E8A68B467F6}">
      <dgm:prSet/>
      <dgm:spPr/>
      <dgm:t>
        <a:bodyPr/>
        <a:lstStyle/>
        <a:p>
          <a:pPr>
            <a:lnSpc>
              <a:spcPct val="100000"/>
            </a:lnSpc>
          </a:pPr>
          <a:r>
            <a:rPr lang="en-US"/>
            <a:t>Customer size – Small, Mid, Large</a:t>
          </a:r>
        </a:p>
      </dgm:t>
    </dgm:pt>
    <dgm:pt modelId="{5C3CBCF8-3510-40AA-8D05-2D3C8A39F321}" type="parTrans" cxnId="{CD095AE2-BD87-40C4-9588-CBB9CCFA753D}">
      <dgm:prSet/>
      <dgm:spPr/>
      <dgm:t>
        <a:bodyPr/>
        <a:lstStyle/>
        <a:p>
          <a:endParaRPr lang="en-US"/>
        </a:p>
      </dgm:t>
    </dgm:pt>
    <dgm:pt modelId="{FED129B8-8127-47D4-867B-DE0A5C34C44F}" type="sibTrans" cxnId="{CD095AE2-BD87-40C4-9588-CBB9CCFA753D}">
      <dgm:prSet/>
      <dgm:spPr/>
      <dgm:t>
        <a:bodyPr/>
        <a:lstStyle/>
        <a:p>
          <a:endParaRPr lang="en-US"/>
        </a:p>
      </dgm:t>
    </dgm:pt>
    <dgm:pt modelId="{7ED733A2-1706-4836-A0B3-AC4DD86B3FF1}">
      <dgm:prSet/>
      <dgm:spPr/>
      <dgm:t>
        <a:bodyPr/>
        <a:lstStyle/>
        <a:p>
          <a:pPr>
            <a:lnSpc>
              <a:spcPct val="100000"/>
            </a:lnSpc>
          </a:pPr>
          <a:r>
            <a:rPr lang="en-US"/>
            <a:t>Number of Products Used</a:t>
          </a:r>
        </a:p>
      </dgm:t>
    </dgm:pt>
    <dgm:pt modelId="{AA3DDC2B-4294-48D0-8450-290E8378CA1B}" type="parTrans" cxnId="{4BF3F02F-DE12-4CD8-A47E-76A26962BF4C}">
      <dgm:prSet/>
      <dgm:spPr/>
      <dgm:t>
        <a:bodyPr/>
        <a:lstStyle/>
        <a:p>
          <a:endParaRPr lang="en-US"/>
        </a:p>
      </dgm:t>
    </dgm:pt>
    <dgm:pt modelId="{CA30B799-B8F4-4A80-B51B-BCBB75562F21}" type="sibTrans" cxnId="{4BF3F02F-DE12-4CD8-A47E-76A26962BF4C}">
      <dgm:prSet/>
      <dgm:spPr/>
      <dgm:t>
        <a:bodyPr/>
        <a:lstStyle/>
        <a:p>
          <a:endParaRPr lang="en-US"/>
        </a:p>
      </dgm:t>
    </dgm:pt>
    <dgm:pt modelId="{93243E02-A53F-4242-BE82-46E66B2AE46B}">
      <dgm:prSet/>
      <dgm:spPr/>
      <dgm:t>
        <a:bodyPr/>
        <a:lstStyle/>
        <a:p>
          <a:pPr>
            <a:lnSpc>
              <a:spcPct val="100000"/>
            </a:lnSpc>
          </a:pPr>
          <a:r>
            <a:rPr lang="en-US"/>
            <a:t>Geo code</a:t>
          </a:r>
        </a:p>
      </dgm:t>
    </dgm:pt>
    <dgm:pt modelId="{3FFC6345-3184-444D-B955-247809BBBDC5}" type="parTrans" cxnId="{A28E65BD-5677-4CFE-8F5F-A14EB062BAA4}">
      <dgm:prSet/>
      <dgm:spPr/>
      <dgm:t>
        <a:bodyPr/>
        <a:lstStyle/>
        <a:p>
          <a:endParaRPr lang="en-US"/>
        </a:p>
      </dgm:t>
    </dgm:pt>
    <dgm:pt modelId="{A816FE8C-73EB-4DF4-9B96-984B7C43E5EC}" type="sibTrans" cxnId="{A28E65BD-5677-4CFE-8F5F-A14EB062BAA4}">
      <dgm:prSet/>
      <dgm:spPr/>
      <dgm:t>
        <a:bodyPr/>
        <a:lstStyle/>
        <a:p>
          <a:endParaRPr lang="en-US"/>
        </a:p>
      </dgm:t>
    </dgm:pt>
    <dgm:pt modelId="{951A540F-84C0-45BE-8358-17614ED715C2}">
      <dgm:prSet/>
      <dgm:spPr/>
      <dgm:t>
        <a:bodyPr/>
        <a:lstStyle/>
        <a:p>
          <a:pPr>
            <a:lnSpc>
              <a:spcPct val="100000"/>
            </a:lnSpc>
            <a:defRPr b="1"/>
          </a:pPr>
          <a:r>
            <a:rPr lang="en-US"/>
            <a:t>Dependent Variables</a:t>
          </a:r>
        </a:p>
      </dgm:t>
    </dgm:pt>
    <dgm:pt modelId="{E5B50DF3-44E6-4318-910D-D4454678932D}" type="parTrans" cxnId="{CCB4A5D2-F2A5-41A3-BB79-CD346EBAC505}">
      <dgm:prSet/>
      <dgm:spPr/>
      <dgm:t>
        <a:bodyPr/>
        <a:lstStyle/>
        <a:p>
          <a:endParaRPr lang="en-US"/>
        </a:p>
      </dgm:t>
    </dgm:pt>
    <dgm:pt modelId="{5897D63E-89C6-463E-B95E-4461FFB53111}" type="sibTrans" cxnId="{CCB4A5D2-F2A5-41A3-BB79-CD346EBAC505}">
      <dgm:prSet/>
      <dgm:spPr/>
      <dgm:t>
        <a:bodyPr/>
        <a:lstStyle/>
        <a:p>
          <a:endParaRPr lang="en-US"/>
        </a:p>
      </dgm:t>
    </dgm:pt>
    <dgm:pt modelId="{978E9262-AF58-453A-AB03-7694587E40DF}">
      <dgm:prSet/>
      <dgm:spPr/>
      <dgm:t>
        <a:bodyPr/>
        <a:lstStyle/>
        <a:p>
          <a:pPr>
            <a:lnSpc>
              <a:spcPct val="100000"/>
            </a:lnSpc>
          </a:pPr>
          <a:r>
            <a:rPr lang="en-US"/>
            <a:t>Tools yes/ no: Implies if Report, Visualize, Alert is used or not</a:t>
          </a:r>
        </a:p>
      </dgm:t>
    </dgm:pt>
    <dgm:pt modelId="{D2199D7A-4A82-4AD1-8998-90B9EEB6A663}" type="parTrans" cxnId="{76B7D88F-68D5-48D7-91DC-0379A77796C6}">
      <dgm:prSet/>
      <dgm:spPr/>
      <dgm:t>
        <a:bodyPr/>
        <a:lstStyle/>
        <a:p>
          <a:endParaRPr lang="en-US"/>
        </a:p>
      </dgm:t>
    </dgm:pt>
    <dgm:pt modelId="{64461EE2-A864-4F0E-A41A-4D14A85110E4}" type="sibTrans" cxnId="{76B7D88F-68D5-48D7-91DC-0379A77796C6}">
      <dgm:prSet/>
      <dgm:spPr/>
      <dgm:t>
        <a:bodyPr/>
        <a:lstStyle/>
        <a:p>
          <a:endParaRPr lang="en-US"/>
        </a:p>
      </dgm:t>
    </dgm:pt>
    <dgm:pt modelId="{2762A250-D226-4535-9B3F-91BBDC2FACCB}">
      <dgm:prSet/>
      <dgm:spPr/>
      <dgm:t>
        <a:bodyPr/>
        <a:lstStyle/>
        <a:p>
          <a:pPr>
            <a:lnSpc>
              <a:spcPct val="100000"/>
            </a:lnSpc>
          </a:pPr>
          <a:r>
            <a:rPr lang="en-US"/>
            <a:t>Tools: Implies which tool(Report, Visualize, Alert) is used</a:t>
          </a:r>
        </a:p>
      </dgm:t>
    </dgm:pt>
    <dgm:pt modelId="{B1BF3F03-80CD-47C5-A893-6EC2D6BBDC8E}" type="parTrans" cxnId="{6A2E239B-64FE-4942-8EB8-CDA15445542A}">
      <dgm:prSet/>
      <dgm:spPr/>
      <dgm:t>
        <a:bodyPr/>
        <a:lstStyle/>
        <a:p>
          <a:endParaRPr lang="en-US"/>
        </a:p>
      </dgm:t>
    </dgm:pt>
    <dgm:pt modelId="{45C1C881-CED8-44C8-B6B2-EB56532E46DC}" type="sibTrans" cxnId="{6A2E239B-64FE-4942-8EB8-CDA15445542A}">
      <dgm:prSet/>
      <dgm:spPr/>
      <dgm:t>
        <a:bodyPr/>
        <a:lstStyle/>
        <a:p>
          <a:endParaRPr lang="en-US"/>
        </a:p>
      </dgm:t>
    </dgm:pt>
    <dgm:pt modelId="{61C089D8-0AB1-451C-A446-3EC13447524E}">
      <dgm:prSet/>
      <dgm:spPr/>
      <dgm:t>
        <a:bodyPr/>
        <a:lstStyle/>
        <a:p>
          <a:pPr>
            <a:lnSpc>
              <a:spcPct val="100000"/>
            </a:lnSpc>
          </a:pPr>
          <a:r>
            <a:rPr lang="en-US">
              <a:cs typeface="Calibri Light"/>
            </a:rPr>
            <a:t>Clusters</a:t>
          </a:r>
        </a:p>
      </dgm:t>
    </dgm:pt>
    <dgm:pt modelId="{B9FA833A-2FBD-4090-B0C9-1C9448308397}" type="parTrans" cxnId="{94EE7BBB-9DAA-4CD5-AD39-8DB24F1CD164}">
      <dgm:prSet/>
      <dgm:spPr/>
    </dgm:pt>
    <dgm:pt modelId="{8F371B43-DD31-4D16-9ED3-8FE9B628E2BD}" type="sibTrans" cxnId="{94EE7BBB-9DAA-4CD5-AD39-8DB24F1CD164}">
      <dgm:prSet/>
      <dgm:spPr/>
    </dgm:pt>
    <dgm:pt modelId="{EC0F0878-43DC-4B37-9665-6FB9221A7FE3}" type="pres">
      <dgm:prSet presAssocID="{2780E130-A1FE-492C-8F39-01F2B848346C}" presName="root" presStyleCnt="0">
        <dgm:presLayoutVars>
          <dgm:dir/>
          <dgm:resizeHandles val="exact"/>
        </dgm:presLayoutVars>
      </dgm:prSet>
      <dgm:spPr/>
    </dgm:pt>
    <dgm:pt modelId="{C0C9C7C3-7E2A-46DB-A572-FFE2E8C3D270}" type="pres">
      <dgm:prSet presAssocID="{4E960151-DC70-4F0A-BA01-9F673254EB40}" presName="compNode" presStyleCnt="0"/>
      <dgm:spPr/>
    </dgm:pt>
    <dgm:pt modelId="{E708754C-3BFA-4194-9FC7-EFC396D75530}" type="pres">
      <dgm:prSet presAssocID="{4E960151-DC70-4F0A-BA01-9F673254EB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log"/>
        </a:ext>
      </dgm:extLst>
    </dgm:pt>
    <dgm:pt modelId="{137BB179-EBA6-4712-9D04-C97DC83C8AA8}" type="pres">
      <dgm:prSet presAssocID="{4E960151-DC70-4F0A-BA01-9F673254EB40}" presName="iconSpace" presStyleCnt="0"/>
      <dgm:spPr/>
    </dgm:pt>
    <dgm:pt modelId="{C8C84219-D279-4BAD-948E-1835A317F851}" type="pres">
      <dgm:prSet presAssocID="{4E960151-DC70-4F0A-BA01-9F673254EB40}" presName="parTx" presStyleLbl="revTx" presStyleIdx="0" presStyleCnt="4">
        <dgm:presLayoutVars>
          <dgm:chMax val="0"/>
          <dgm:chPref val="0"/>
        </dgm:presLayoutVars>
      </dgm:prSet>
      <dgm:spPr/>
    </dgm:pt>
    <dgm:pt modelId="{E71C14A3-B247-4D6D-BECE-ACC05131D2F8}" type="pres">
      <dgm:prSet presAssocID="{4E960151-DC70-4F0A-BA01-9F673254EB40}" presName="txSpace" presStyleCnt="0"/>
      <dgm:spPr/>
    </dgm:pt>
    <dgm:pt modelId="{C8369833-8931-4201-9B1D-E30903E398E4}" type="pres">
      <dgm:prSet presAssocID="{4E960151-DC70-4F0A-BA01-9F673254EB40}" presName="desTx" presStyleLbl="revTx" presStyleIdx="1" presStyleCnt="4">
        <dgm:presLayoutVars/>
      </dgm:prSet>
      <dgm:spPr/>
    </dgm:pt>
    <dgm:pt modelId="{AFFC8809-ECF5-45F9-B6CA-AEB752541DBE}" type="pres">
      <dgm:prSet presAssocID="{2506D1E6-0B7A-4F48-ADBD-1CF83991CFB5}" presName="sibTrans" presStyleCnt="0"/>
      <dgm:spPr/>
    </dgm:pt>
    <dgm:pt modelId="{4B1F3A7E-B1D1-4199-B5E3-00DC29B14025}" type="pres">
      <dgm:prSet presAssocID="{951A540F-84C0-45BE-8358-17614ED715C2}" presName="compNode" presStyleCnt="0"/>
      <dgm:spPr/>
    </dgm:pt>
    <dgm:pt modelId="{FF38A94A-2D4B-4655-AF02-F3C2B3BB1F39}" type="pres">
      <dgm:prSet presAssocID="{951A540F-84C0-45BE-8358-17614ED715C2}"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E305639E-957B-4EED-986E-4C0D3590D1D6}" type="pres">
      <dgm:prSet presAssocID="{951A540F-84C0-45BE-8358-17614ED715C2}" presName="iconSpace" presStyleCnt="0"/>
      <dgm:spPr/>
    </dgm:pt>
    <dgm:pt modelId="{322C60DE-7893-4816-99DF-276ACAA13F65}" type="pres">
      <dgm:prSet presAssocID="{951A540F-84C0-45BE-8358-17614ED715C2}" presName="parTx" presStyleLbl="revTx" presStyleIdx="2" presStyleCnt="4">
        <dgm:presLayoutVars>
          <dgm:chMax val="0"/>
          <dgm:chPref val="0"/>
        </dgm:presLayoutVars>
      </dgm:prSet>
      <dgm:spPr/>
    </dgm:pt>
    <dgm:pt modelId="{CB3C03FF-3551-4BFA-9DFE-32F6791AD5E0}" type="pres">
      <dgm:prSet presAssocID="{951A540F-84C0-45BE-8358-17614ED715C2}" presName="txSpace" presStyleCnt="0"/>
      <dgm:spPr/>
    </dgm:pt>
    <dgm:pt modelId="{A5FC1413-3F90-4B4B-A815-480A3ADAF850}" type="pres">
      <dgm:prSet presAssocID="{951A540F-84C0-45BE-8358-17614ED715C2}" presName="desTx" presStyleLbl="revTx" presStyleIdx="3" presStyleCnt="4">
        <dgm:presLayoutVars/>
      </dgm:prSet>
      <dgm:spPr/>
    </dgm:pt>
  </dgm:ptLst>
  <dgm:cxnLst>
    <dgm:cxn modelId="{3C4D4000-5286-4DC2-8BEF-26A87328C5CE}" type="presOf" srcId="{2780E130-A1FE-492C-8F39-01F2B848346C}" destId="{EC0F0878-43DC-4B37-9665-6FB9221A7FE3}" srcOrd="0" destOrd="0" presId="urn:microsoft.com/office/officeart/2018/2/layout/IconLabelDescriptionList"/>
    <dgm:cxn modelId="{78BBDE10-5750-4FE0-9620-F861CA97CED5}" type="presOf" srcId="{A2B8DAFF-66BC-4DAC-84D6-537D146993AC}" destId="{C8369833-8931-4201-9B1D-E30903E398E4}" srcOrd="0" destOrd="0" presId="urn:microsoft.com/office/officeart/2018/2/layout/IconLabelDescriptionList"/>
    <dgm:cxn modelId="{4BF3F02F-DE12-4CD8-A47E-76A26962BF4C}" srcId="{4E960151-DC70-4F0A-BA01-9F673254EB40}" destId="{7ED733A2-1706-4836-A0B3-AC4DD86B3FF1}" srcOrd="3" destOrd="0" parTransId="{AA3DDC2B-4294-48D0-8450-290E8378CA1B}" sibTransId="{CA30B799-B8F4-4A80-B51B-BCBB75562F21}"/>
    <dgm:cxn modelId="{F2EB4361-E401-4279-86E3-AE7C9FF40149}" type="presOf" srcId="{7ED733A2-1706-4836-A0B3-AC4DD86B3FF1}" destId="{C8369833-8931-4201-9B1D-E30903E398E4}" srcOrd="0" destOrd="3" presId="urn:microsoft.com/office/officeart/2018/2/layout/IconLabelDescriptionList"/>
    <dgm:cxn modelId="{E6D61B6A-3434-4B0E-BB23-4A236BE4475A}" srcId="{4E960151-DC70-4F0A-BA01-9F673254EB40}" destId="{3408E287-BFEF-4D7E-A43C-86BA5AD7F370}" srcOrd="1" destOrd="0" parTransId="{FAF0F00F-C0B2-4D39-B841-0D07705D6A10}" sibTransId="{C45907CD-FCFA-4C98-898A-00D2DEBF22F7}"/>
    <dgm:cxn modelId="{407B8A88-DFCE-44CF-8214-D1E1A0551583}" type="presOf" srcId="{951A540F-84C0-45BE-8358-17614ED715C2}" destId="{322C60DE-7893-4816-99DF-276ACAA13F65}" srcOrd="0" destOrd="0" presId="urn:microsoft.com/office/officeart/2018/2/layout/IconLabelDescriptionList"/>
    <dgm:cxn modelId="{76B7D88F-68D5-48D7-91DC-0379A77796C6}" srcId="{951A540F-84C0-45BE-8358-17614ED715C2}" destId="{978E9262-AF58-453A-AB03-7694587E40DF}" srcOrd="0" destOrd="0" parTransId="{D2199D7A-4A82-4AD1-8998-90B9EEB6A663}" sibTransId="{64461EE2-A864-4F0E-A41A-4D14A85110E4}"/>
    <dgm:cxn modelId="{6A2E239B-64FE-4942-8EB8-CDA15445542A}" srcId="{951A540F-84C0-45BE-8358-17614ED715C2}" destId="{2762A250-D226-4535-9B3F-91BBDC2FACCB}" srcOrd="1" destOrd="0" parTransId="{B1BF3F03-80CD-47C5-A893-6EC2D6BBDC8E}" sibTransId="{45C1C881-CED8-44C8-B6B2-EB56532E46DC}"/>
    <dgm:cxn modelId="{58C65AA6-A69B-43CA-B26B-23907843CEE6}" srcId="{2780E130-A1FE-492C-8F39-01F2B848346C}" destId="{4E960151-DC70-4F0A-BA01-9F673254EB40}" srcOrd="0" destOrd="0" parTransId="{4B9E39E2-8F75-42D6-BADF-1D7FC1626386}" sibTransId="{2506D1E6-0B7A-4F48-ADBD-1CF83991CFB5}"/>
    <dgm:cxn modelId="{C3266BAD-5933-4EB5-8711-91F6A90ADA19}" type="presOf" srcId="{61C089D8-0AB1-451C-A446-3EC13447524E}" destId="{C8369833-8931-4201-9B1D-E30903E398E4}" srcOrd="0" destOrd="5" presId="urn:microsoft.com/office/officeart/2018/2/layout/IconLabelDescriptionList"/>
    <dgm:cxn modelId="{279A89B6-8694-46BA-91DA-279B212DFE13}" srcId="{4E960151-DC70-4F0A-BA01-9F673254EB40}" destId="{A2B8DAFF-66BC-4DAC-84D6-537D146993AC}" srcOrd="0" destOrd="0" parTransId="{8DEE3394-5128-422A-9AC2-072ABE87E48C}" sibTransId="{A8BF2883-7233-4C51-A4E1-B975A952E6C4}"/>
    <dgm:cxn modelId="{94EE7BBB-9DAA-4CD5-AD39-8DB24F1CD164}" srcId="{4E960151-DC70-4F0A-BA01-9F673254EB40}" destId="{61C089D8-0AB1-451C-A446-3EC13447524E}" srcOrd="5" destOrd="0" parTransId="{B9FA833A-2FBD-4090-B0C9-1C9448308397}" sibTransId="{8F371B43-DD31-4D16-9ED3-8FE9B628E2BD}"/>
    <dgm:cxn modelId="{A28E65BD-5677-4CFE-8F5F-A14EB062BAA4}" srcId="{4E960151-DC70-4F0A-BA01-9F673254EB40}" destId="{93243E02-A53F-4242-BE82-46E66B2AE46B}" srcOrd="4" destOrd="0" parTransId="{3FFC6345-3184-444D-B955-247809BBBDC5}" sibTransId="{A816FE8C-73EB-4DF4-9B96-984B7C43E5EC}"/>
    <dgm:cxn modelId="{CCB4A5D2-F2A5-41A3-BB79-CD346EBAC505}" srcId="{2780E130-A1FE-492C-8F39-01F2B848346C}" destId="{951A540F-84C0-45BE-8358-17614ED715C2}" srcOrd="1" destOrd="0" parTransId="{E5B50DF3-44E6-4318-910D-D4454678932D}" sibTransId="{5897D63E-89C6-463E-B95E-4461FFB53111}"/>
    <dgm:cxn modelId="{CD095AE2-BD87-40C4-9588-CBB9CCFA753D}" srcId="{4E960151-DC70-4F0A-BA01-9F673254EB40}" destId="{076AA3BB-E310-4946-9E96-9E8A68B467F6}" srcOrd="2" destOrd="0" parTransId="{5C3CBCF8-3510-40AA-8D05-2D3C8A39F321}" sibTransId="{FED129B8-8127-47D4-867B-DE0A5C34C44F}"/>
    <dgm:cxn modelId="{0CDAD9EE-7BD3-45B3-884E-2BAB5B28E05F}" type="presOf" srcId="{3408E287-BFEF-4D7E-A43C-86BA5AD7F370}" destId="{C8369833-8931-4201-9B1D-E30903E398E4}" srcOrd="0" destOrd="1" presId="urn:microsoft.com/office/officeart/2018/2/layout/IconLabelDescriptionList"/>
    <dgm:cxn modelId="{7C5B6AF2-616A-45D2-A208-88B64FB026D2}" type="presOf" srcId="{2762A250-D226-4535-9B3F-91BBDC2FACCB}" destId="{A5FC1413-3F90-4B4B-A815-480A3ADAF850}" srcOrd="0" destOrd="1" presId="urn:microsoft.com/office/officeart/2018/2/layout/IconLabelDescriptionList"/>
    <dgm:cxn modelId="{9BF5C8F6-F410-40BA-BCF6-683D5A7AB9BF}" type="presOf" srcId="{978E9262-AF58-453A-AB03-7694587E40DF}" destId="{A5FC1413-3F90-4B4B-A815-480A3ADAF850}" srcOrd="0" destOrd="0" presId="urn:microsoft.com/office/officeart/2018/2/layout/IconLabelDescriptionList"/>
    <dgm:cxn modelId="{D8229DFA-0DB5-47E7-BA5E-71C514E1BF31}" type="presOf" srcId="{4E960151-DC70-4F0A-BA01-9F673254EB40}" destId="{C8C84219-D279-4BAD-948E-1835A317F851}" srcOrd="0" destOrd="0" presId="urn:microsoft.com/office/officeart/2018/2/layout/IconLabelDescriptionList"/>
    <dgm:cxn modelId="{CF5E8FFC-379F-4C49-815F-0B22629D78B9}" type="presOf" srcId="{93243E02-A53F-4242-BE82-46E66B2AE46B}" destId="{C8369833-8931-4201-9B1D-E30903E398E4}" srcOrd="0" destOrd="4" presId="urn:microsoft.com/office/officeart/2018/2/layout/IconLabelDescriptionList"/>
    <dgm:cxn modelId="{EDBC99FD-4995-49A5-9453-36B824058E71}" type="presOf" srcId="{076AA3BB-E310-4946-9E96-9E8A68B467F6}" destId="{C8369833-8931-4201-9B1D-E30903E398E4}" srcOrd="0" destOrd="2" presId="urn:microsoft.com/office/officeart/2018/2/layout/IconLabelDescriptionList"/>
    <dgm:cxn modelId="{280BB4C7-27B9-40CD-8F1D-440174CA9C3B}" type="presParOf" srcId="{EC0F0878-43DC-4B37-9665-6FB9221A7FE3}" destId="{C0C9C7C3-7E2A-46DB-A572-FFE2E8C3D270}" srcOrd="0" destOrd="0" presId="urn:microsoft.com/office/officeart/2018/2/layout/IconLabelDescriptionList"/>
    <dgm:cxn modelId="{CFB7D851-388E-4DAC-B51D-1E5F7097C7E7}" type="presParOf" srcId="{C0C9C7C3-7E2A-46DB-A572-FFE2E8C3D270}" destId="{E708754C-3BFA-4194-9FC7-EFC396D75530}" srcOrd="0" destOrd="0" presId="urn:microsoft.com/office/officeart/2018/2/layout/IconLabelDescriptionList"/>
    <dgm:cxn modelId="{11D7B21F-1FEC-4089-9670-8B6BAE04DAD4}" type="presParOf" srcId="{C0C9C7C3-7E2A-46DB-A572-FFE2E8C3D270}" destId="{137BB179-EBA6-4712-9D04-C97DC83C8AA8}" srcOrd="1" destOrd="0" presId="urn:microsoft.com/office/officeart/2018/2/layout/IconLabelDescriptionList"/>
    <dgm:cxn modelId="{49F9401D-1DF2-483D-A4D3-565CAAD710EA}" type="presParOf" srcId="{C0C9C7C3-7E2A-46DB-A572-FFE2E8C3D270}" destId="{C8C84219-D279-4BAD-948E-1835A317F851}" srcOrd="2" destOrd="0" presId="urn:microsoft.com/office/officeart/2018/2/layout/IconLabelDescriptionList"/>
    <dgm:cxn modelId="{61EB641F-C5B9-4E92-BF11-38B19CA31F23}" type="presParOf" srcId="{C0C9C7C3-7E2A-46DB-A572-FFE2E8C3D270}" destId="{E71C14A3-B247-4D6D-BECE-ACC05131D2F8}" srcOrd="3" destOrd="0" presId="urn:microsoft.com/office/officeart/2018/2/layout/IconLabelDescriptionList"/>
    <dgm:cxn modelId="{130FE58A-7548-4EC5-9C69-0511BDA604C2}" type="presParOf" srcId="{C0C9C7C3-7E2A-46DB-A572-FFE2E8C3D270}" destId="{C8369833-8931-4201-9B1D-E30903E398E4}" srcOrd="4" destOrd="0" presId="urn:microsoft.com/office/officeart/2018/2/layout/IconLabelDescriptionList"/>
    <dgm:cxn modelId="{7AF520F3-5F25-45E9-8266-6C3549983871}" type="presParOf" srcId="{EC0F0878-43DC-4B37-9665-6FB9221A7FE3}" destId="{AFFC8809-ECF5-45F9-B6CA-AEB752541DBE}" srcOrd="1" destOrd="0" presId="urn:microsoft.com/office/officeart/2018/2/layout/IconLabelDescriptionList"/>
    <dgm:cxn modelId="{BAAB8440-F67D-4F1F-AA51-F35BE75D2CAF}" type="presParOf" srcId="{EC0F0878-43DC-4B37-9665-6FB9221A7FE3}" destId="{4B1F3A7E-B1D1-4199-B5E3-00DC29B14025}" srcOrd="2" destOrd="0" presId="urn:microsoft.com/office/officeart/2018/2/layout/IconLabelDescriptionList"/>
    <dgm:cxn modelId="{CABE0A12-785C-4679-87CC-A92A8F1BFFAB}" type="presParOf" srcId="{4B1F3A7E-B1D1-4199-B5E3-00DC29B14025}" destId="{FF38A94A-2D4B-4655-AF02-F3C2B3BB1F39}" srcOrd="0" destOrd="0" presId="urn:microsoft.com/office/officeart/2018/2/layout/IconLabelDescriptionList"/>
    <dgm:cxn modelId="{9CCCF4E4-12F1-4470-BAA2-6E8D0D1735E4}" type="presParOf" srcId="{4B1F3A7E-B1D1-4199-B5E3-00DC29B14025}" destId="{E305639E-957B-4EED-986E-4C0D3590D1D6}" srcOrd="1" destOrd="0" presId="urn:microsoft.com/office/officeart/2018/2/layout/IconLabelDescriptionList"/>
    <dgm:cxn modelId="{15F72D24-5C1C-42DD-ABE7-3B093B35C2B2}" type="presParOf" srcId="{4B1F3A7E-B1D1-4199-B5E3-00DC29B14025}" destId="{322C60DE-7893-4816-99DF-276ACAA13F65}" srcOrd="2" destOrd="0" presId="urn:microsoft.com/office/officeart/2018/2/layout/IconLabelDescriptionList"/>
    <dgm:cxn modelId="{DD69A865-1F38-4F3B-A63A-F9E60303FED2}" type="presParOf" srcId="{4B1F3A7E-B1D1-4199-B5E3-00DC29B14025}" destId="{CB3C03FF-3551-4BFA-9DFE-32F6791AD5E0}" srcOrd="3" destOrd="0" presId="urn:microsoft.com/office/officeart/2018/2/layout/IconLabelDescriptionList"/>
    <dgm:cxn modelId="{B0F3ADA9-DBC2-4199-90D9-7548DDD83BBE}" type="presParOf" srcId="{4B1F3A7E-B1D1-4199-B5E3-00DC29B14025}" destId="{A5FC1413-3F90-4B4B-A815-480A3ADAF85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0F5D6-BC57-4F4D-A314-9BF2AADFFCE1}">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8AED4-48A6-4406-AFD3-97D54EA29BD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1A637-7E17-4FF6-A6BB-FDD55A1A2C4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Removed nulls and </a:t>
          </a:r>
          <a:r>
            <a:rPr lang="en-US" sz="2000" kern="1200" err="1"/>
            <a:t>Geo_Unclaimed</a:t>
          </a:r>
          <a:endParaRPr lang="en-US" sz="2000" kern="1200">
            <a:solidFill>
              <a:srgbClr val="010000"/>
            </a:solidFill>
            <a:latin typeface="Calibri Light"/>
            <a:cs typeface="Calibri Light"/>
          </a:endParaRPr>
        </a:p>
      </dsp:txBody>
      <dsp:txXfrm>
        <a:off x="1834517" y="469890"/>
        <a:ext cx="3148942" cy="1335915"/>
      </dsp:txXfrm>
    </dsp:sp>
    <dsp:sp modelId="{2492CAC8-E9B5-4B66-9733-9CDA555A325E}">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5BBA6-D9B3-4BC6-AF44-6EAA8956FCE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F32BE-C0AE-4B77-AA45-57AF9355F9F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cs typeface="Calibri Light"/>
            </a:rPr>
            <a:t>Replaced </a:t>
          </a:r>
          <a:r>
            <a:rPr lang="en-US" sz="2000" kern="1200"/>
            <a:t>null </a:t>
          </a:r>
          <a:r>
            <a:rPr lang="en-US" sz="2000" kern="1200" err="1"/>
            <a:t>Product_id</a:t>
          </a:r>
          <a:r>
            <a:rPr lang="en-US" sz="2000" kern="1200"/>
            <a:t> with 0</a:t>
          </a:r>
        </a:p>
      </dsp:txBody>
      <dsp:txXfrm>
        <a:off x="7154322" y="469890"/>
        <a:ext cx="3148942" cy="1335915"/>
      </dsp:txXfrm>
    </dsp:sp>
    <dsp:sp modelId="{D68EBD88-1B1C-46CE-994F-1AF4D4B8ED21}">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033A5-2002-44F8-A749-42A41EB0207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8C7C49-33BD-4C43-A5C2-D8D9FB0DDCC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Age : (Registered Date - Billing Month)</a:t>
          </a:r>
        </a:p>
      </dsp:txBody>
      <dsp:txXfrm>
        <a:off x="1834517" y="2545532"/>
        <a:ext cx="3148942" cy="1335915"/>
      </dsp:txXfrm>
    </dsp:sp>
    <dsp:sp modelId="{D63929E8-EA62-4210-BBE5-851D8500D51F}">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9A8CC-51C8-494F-A4AE-8B62A462FF1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E9BC5-96E0-4028-B2AB-A2BC2EBA3DE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Created a new table with product count, billing amount, tools, tools_yes_no, month, customer id, geo_code, size</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8754C-3BFA-4194-9FC7-EFC396D75530}">
      <dsp:nvSpPr>
        <dsp:cNvPr id="0" name=""/>
        <dsp:cNvSpPr/>
      </dsp:nvSpPr>
      <dsp:spPr>
        <a:xfrm>
          <a:off x="564387" y="0"/>
          <a:ext cx="1510523" cy="1450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C84219-D279-4BAD-948E-1835A317F851}">
      <dsp:nvSpPr>
        <dsp:cNvPr id="0" name=""/>
        <dsp:cNvSpPr/>
      </dsp:nvSpPr>
      <dsp:spPr>
        <a:xfrm>
          <a:off x="564387" y="1630218"/>
          <a:ext cx="4315781" cy="62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Independent Variables</a:t>
          </a:r>
        </a:p>
      </dsp:txBody>
      <dsp:txXfrm>
        <a:off x="564387" y="1630218"/>
        <a:ext cx="4315781" cy="621660"/>
      </dsp:txXfrm>
    </dsp:sp>
    <dsp:sp modelId="{C8369833-8931-4201-9B1D-E30903E398E4}">
      <dsp:nvSpPr>
        <dsp:cNvPr id="0" name=""/>
        <dsp:cNvSpPr/>
      </dsp:nvSpPr>
      <dsp:spPr>
        <a:xfrm>
          <a:off x="564387" y="2335449"/>
          <a:ext cx="4315781" cy="20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Customer age</a:t>
          </a:r>
        </a:p>
        <a:p>
          <a:pPr marL="0" lvl="0" indent="0" algn="l" defTabSz="755650">
            <a:lnSpc>
              <a:spcPct val="100000"/>
            </a:lnSpc>
            <a:spcBef>
              <a:spcPct val="0"/>
            </a:spcBef>
            <a:spcAft>
              <a:spcPct val="35000"/>
            </a:spcAft>
            <a:buNone/>
          </a:pPr>
          <a:r>
            <a:rPr lang="en-US" sz="1700" kern="1200"/>
            <a:t>Total billed</a:t>
          </a:r>
        </a:p>
        <a:p>
          <a:pPr marL="0" lvl="0" indent="0" algn="l" defTabSz="755650">
            <a:lnSpc>
              <a:spcPct val="100000"/>
            </a:lnSpc>
            <a:spcBef>
              <a:spcPct val="0"/>
            </a:spcBef>
            <a:spcAft>
              <a:spcPct val="35000"/>
            </a:spcAft>
            <a:buNone/>
          </a:pPr>
          <a:r>
            <a:rPr lang="en-US" sz="1700" kern="1200"/>
            <a:t>Customer size – Small, Mid, Large</a:t>
          </a:r>
        </a:p>
        <a:p>
          <a:pPr marL="0" lvl="0" indent="0" algn="l" defTabSz="755650">
            <a:lnSpc>
              <a:spcPct val="100000"/>
            </a:lnSpc>
            <a:spcBef>
              <a:spcPct val="0"/>
            </a:spcBef>
            <a:spcAft>
              <a:spcPct val="35000"/>
            </a:spcAft>
            <a:buNone/>
          </a:pPr>
          <a:r>
            <a:rPr lang="en-US" sz="1700" kern="1200"/>
            <a:t>Number of Products Used</a:t>
          </a:r>
        </a:p>
        <a:p>
          <a:pPr marL="0" lvl="0" indent="0" algn="l" defTabSz="755650">
            <a:lnSpc>
              <a:spcPct val="100000"/>
            </a:lnSpc>
            <a:spcBef>
              <a:spcPct val="0"/>
            </a:spcBef>
            <a:spcAft>
              <a:spcPct val="35000"/>
            </a:spcAft>
            <a:buNone/>
          </a:pPr>
          <a:r>
            <a:rPr lang="en-US" sz="1700" kern="1200"/>
            <a:t>Geo code</a:t>
          </a:r>
        </a:p>
        <a:p>
          <a:pPr marL="0" lvl="0" indent="0" algn="l" defTabSz="755650">
            <a:lnSpc>
              <a:spcPct val="100000"/>
            </a:lnSpc>
            <a:spcBef>
              <a:spcPct val="0"/>
            </a:spcBef>
            <a:spcAft>
              <a:spcPct val="35000"/>
            </a:spcAft>
            <a:buNone/>
          </a:pPr>
          <a:r>
            <a:rPr lang="en-US" sz="1700" kern="1200">
              <a:cs typeface="Calibri Light"/>
            </a:rPr>
            <a:t>Clusters</a:t>
          </a:r>
        </a:p>
      </dsp:txBody>
      <dsp:txXfrm>
        <a:off x="564387" y="2335449"/>
        <a:ext cx="4315781" cy="2015888"/>
      </dsp:txXfrm>
    </dsp:sp>
    <dsp:sp modelId="{FF38A94A-2D4B-4655-AF02-F3C2B3BB1F39}">
      <dsp:nvSpPr>
        <dsp:cNvPr id="0" name=""/>
        <dsp:cNvSpPr/>
      </dsp:nvSpPr>
      <dsp:spPr>
        <a:xfrm>
          <a:off x="5635430" y="0"/>
          <a:ext cx="1510523" cy="145054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C60DE-7893-4816-99DF-276ACAA13F65}">
      <dsp:nvSpPr>
        <dsp:cNvPr id="0" name=""/>
        <dsp:cNvSpPr/>
      </dsp:nvSpPr>
      <dsp:spPr>
        <a:xfrm>
          <a:off x="5635430" y="1630218"/>
          <a:ext cx="4315781" cy="62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Dependent Variables</a:t>
          </a:r>
        </a:p>
      </dsp:txBody>
      <dsp:txXfrm>
        <a:off x="5635430" y="1630218"/>
        <a:ext cx="4315781" cy="621660"/>
      </dsp:txXfrm>
    </dsp:sp>
    <dsp:sp modelId="{A5FC1413-3F90-4B4B-A815-480A3ADAF850}">
      <dsp:nvSpPr>
        <dsp:cNvPr id="0" name=""/>
        <dsp:cNvSpPr/>
      </dsp:nvSpPr>
      <dsp:spPr>
        <a:xfrm>
          <a:off x="5635430" y="2335449"/>
          <a:ext cx="4315781" cy="20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Tools yes/ no: Implies if Report, Visualize, Alert is used or not</a:t>
          </a:r>
        </a:p>
        <a:p>
          <a:pPr marL="0" lvl="0" indent="0" algn="l" defTabSz="755650">
            <a:lnSpc>
              <a:spcPct val="100000"/>
            </a:lnSpc>
            <a:spcBef>
              <a:spcPct val="0"/>
            </a:spcBef>
            <a:spcAft>
              <a:spcPct val="35000"/>
            </a:spcAft>
            <a:buNone/>
          </a:pPr>
          <a:r>
            <a:rPr lang="en-US" sz="1700" kern="1200"/>
            <a:t>Tools: Implies which tool(Report, Visualize, Alert) is used</a:t>
          </a:r>
        </a:p>
      </dsp:txBody>
      <dsp:txXfrm>
        <a:off x="5635430" y="2335449"/>
        <a:ext cx="4315781" cy="20158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258BD-71B7-40FE-BAF4-DBD0F2B47392}" type="datetimeFigureOut">
              <a:rPr lang="en-US"/>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8F693-FF3A-472B-97B4-F036C2112F8D}" type="slidenum">
              <a:rPr lang="en-US"/>
              <a:t>‹#›</a:t>
            </a:fld>
            <a:endParaRPr lang="en-US"/>
          </a:p>
        </p:txBody>
      </p:sp>
    </p:spTree>
    <p:extLst>
      <p:ext uri="{BB962C8B-B14F-4D97-AF65-F5344CB8AC3E}">
        <p14:creationId xmlns:p14="http://schemas.microsoft.com/office/powerpoint/2010/main" val="8738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eight different options for the customer when it come to using the tools</a:t>
            </a:r>
            <a:endParaRPr lang="en-US">
              <a:cs typeface="Calibri" panose="020F0502020204030204"/>
            </a:endParaRPr>
          </a:p>
          <a:p>
            <a:r>
              <a:rPr lang="en-US">
                <a:cs typeface="Calibri" panose="020F0502020204030204"/>
              </a:rPr>
              <a:t>Those eight options belong to four basic groupings</a:t>
            </a:r>
            <a:endParaRPr lang="en-US"/>
          </a:p>
          <a:p>
            <a:r>
              <a:rPr lang="en-US"/>
              <a:t>No tools - blue</a:t>
            </a:r>
          </a:p>
          <a:p>
            <a:r>
              <a:rPr lang="en-US"/>
              <a:t>1 tool - orange</a:t>
            </a:r>
          </a:p>
          <a:p>
            <a:r>
              <a:rPr lang="en-US"/>
              <a:t>Different combos of 2 tools – red</a:t>
            </a:r>
          </a:p>
          <a:p>
            <a:r>
              <a:rPr lang="en-US"/>
              <a:t>All three tools - turquoise</a:t>
            </a:r>
          </a:p>
          <a:p>
            <a:endParaRPr lang="en-US">
              <a:cs typeface="Calibri"/>
            </a:endParaRPr>
          </a:p>
          <a:p>
            <a:r>
              <a:rPr lang="en-US">
                <a:cs typeface="Calibri"/>
              </a:rPr>
              <a:t>When analyzing the average number of products used those four basic groupings are clearly identifiable </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858F693-FF3A-472B-97B4-F036C2112F8D}" type="slidenum">
              <a:rPr lang="en-US"/>
              <a:t>5</a:t>
            </a:fld>
            <a:endParaRPr lang="en-US"/>
          </a:p>
        </p:txBody>
      </p:sp>
    </p:spTree>
    <p:extLst>
      <p:ext uri="{BB962C8B-B14F-4D97-AF65-F5344CB8AC3E}">
        <p14:creationId xmlns:p14="http://schemas.microsoft.com/office/powerpoint/2010/main" val="293326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Same groupings here but analyzing the average monthly billed amount</a:t>
            </a:r>
          </a:p>
          <a:p>
            <a:r>
              <a:rPr lang="en-US">
                <a:cs typeface="Calibri"/>
              </a:rPr>
              <a:t>Also clear </a:t>
            </a:r>
          </a:p>
          <a:p>
            <a:endParaRPr lang="en-US">
              <a:cs typeface="Calibri"/>
            </a:endParaRPr>
          </a:p>
        </p:txBody>
      </p:sp>
      <p:sp>
        <p:nvSpPr>
          <p:cNvPr id="4" name="Slide Number Placeholder 3"/>
          <p:cNvSpPr>
            <a:spLocks noGrp="1"/>
          </p:cNvSpPr>
          <p:nvPr>
            <p:ph type="sldNum" sz="quarter" idx="5"/>
          </p:nvPr>
        </p:nvSpPr>
        <p:spPr/>
        <p:txBody>
          <a:bodyPr/>
          <a:lstStyle/>
          <a:p>
            <a:fld id="{8858F693-FF3A-472B-97B4-F036C2112F8D}" type="slidenum">
              <a:rPr lang="en-US"/>
              <a:t>6</a:t>
            </a:fld>
            <a:endParaRPr lang="en-US"/>
          </a:p>
        </p:txBody>
      </p:sp>
    </p:spTree>
    <p:extLst>
      <p:ext uri="{BB962C8B-B14F-4D97-AF65-F5344CB8AC3E}">
        <p14:creationId xmlns:p14="http://schemas.microsoft.com/office/powerpoint/2010/main" val="273272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Cluster 1: customer age 91 month average</a:t>
            </a:r>
          </a:p>
          <a:p>
            <a:r>
              <a:rPr lang="en-US">
                <a:cs typeface="Calibri"/>
              </a:rPr>
              <a:t>Cluster 2: geo distribution </a:t>
            </a:r>
          </a:p>
          <a:p>
            <a:endParaRPr lang="en-US">
              <a:cs typeface="Calibri"/>
            </a:endParaRPr>
          </a:p>
        </p:txBody>
      </p:sp>
      <p:sp>
        <p:nvSpPr>
          <p:cNvPr id="4" name="Slide Number Placeholder 3"/>
          <p:cNvSpPr>
            <a:spLocks noGrp="1"/>
          </p:cNvSpPr>
          <p:nvPr>
            <p:ph type="sldNum" sz="quarter" idx="5"/>
          </p:nvPr>
        </p:nvSpPr>
        <p:spPr/>
        <p:txBody>
          <a:bodyPr/>
          <a:lstStyle/>
          <a:p>
            <a:fld id="{8858F693-FF3A-472B-97B4-F036C2112F8D}" type="slidenum">
              <a:rPr lang="en-US"/>
              <a:t>21</a:t>
            </a:fld>
            <a:endParaRPr lang="en-US"/>
          </a:p>
        </p:txBody>
      </p:sp>
    </p:spTree>
    <p:extLst>
      <p:ext uri="{BB962C8B-B14F-4D97-AF65-F5344CB8AC3E}">
        <p14:creationId xmlns:p14="http://schemas.microsoft.com/office/powerpoint/2010/main" val="203939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p.powerbi.com/view?r=eyJrIjoiZDNhMDk1MTUtOWEwYS00ZDY0LThkNTItNDA5Y2ZlODEwNTAzIiwidCI6ImE2NGFlYWI2LWYwMWItNDYyYi1hYTljLTQ0NTQ2Mzg2ZmYzMSIsImMiOjEwfQ%3D%3D" TargetMode="External"/><Relationship Id="rId2" Type="http://schemas.openxmlformats.org/officeDocument/2006/relationships/hyperlink" Target="https://app.powerbi.com/view?r=eyJrIjoiMGRiYmU5ZWMtYTNiZS00MTc1LWExZGItM2RmNWI3MTczYTE3IiwidCI6ImE2NGFlYWI2LWYwMWItNDYyYi1hYTljLTQ0NTQ2Mzg2ZmYzMSIsImMiOjEwfQ%3D%3D"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svg"/><Relationship Id="rId4" Type="http://schemas.openxmlformats.org/officeDocument/2006/relationships/image" Target="../media/image19.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5350" y="1487752"/>
            <a:ext cx="3494362" cy="3310996"/>
          </a:xfrm>
        </p:spPr>
        <p:txBody>
          <a:bodyPr vert="horz" lIns="91440" tIns="45720" rIns="91440" bIns="45720" rtlCol="0" anchor="ctr">
            <a:normAutofit/>
          </a:bodyPr>
          <a:lstStyle/>
          <a:p>
            <a:pPr algn="r"/>
            <a:r>
              <a:rPr lang="en-US" sz="4400" b="1" kern="1200">
                <a:solidFill>
                  <a:schemeClr val="accent1"/>
                </a:solidFill>
                <a:latin typeface="+mj-lt"/>
                <a:ea typeface="+mj-ea"/>
                <a:cs typeface="+mj-cs"/>
              </a:rPr>
              <a:t>Amazon</a:t>
            </a:r>
          </a:p>
        </p:txBody>
      </p:sp>
      <p:cxnSp>
        <p:nvCxnSpPr>
          <p:cNvPr id="40" name="Straight Connector 3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976031" y="963877"/>
            <a:ext cx="6377769" cy="4930246"/>
          </a:xfrm>
        </p:spPr>
        <p:txBody>
          <a:bodyPr vert="horz" lIns="91440" tIns="45720" rIns="91440" bIns="45720" rtlCol="0" anchor="ctr">
            <a:normAutofit/>
          </a:bodyPr>
          <a:lstStyle/>
          <a:p>
            <a:pPr algn="l"/>
            <a:r>
              <a:rPr lang="en-US"/>
              <a:t>Data-</a:t>
            </a:r>
            <a:r>
              <a:rPr lang="en-US" err="1"/>
              <a:t>cated</a:t>
            </a:r>
            <a:endParaRPr lang="en-US" err="1">
              <a:cs typeface="Calibri"/>
            </a:endParaRPr>
          </a:p>
          <a:p>
            <a:pPr indent="-228600" algn="l">
              <a:buFont typeface="Arial" panose="020B0604020202020204" pitchFamily="34" charset="0"/>
              <a:buChar char="•"/>
            </a:pPr>
            <a:r>
              <a:rPr lang="en-US"/>
              <a:t>Eirik Fosnaes</a:t>
            </a:r>
            <a:endParaRPr lang="en-US">
              <a:cs typeface="Calibri"/>
            </a:endParaRPr>
          </a:p>
          <a:p>
            <a:pPr indent="-228600" algn="l">
              <a:buFont typeface="Arial" panose="020B0604020202020204" pitchFamily="34" charset="0"/>
              <a:buChar char="•"/>
            </a:pPr>
            <a:r>
              <a:rPr lang="en-US"/>
              <a:t>Jillian Pflugrath</a:t>
            </a:r>
            <a:endParaRPr lang="en-US">
              <a:cs typeface="Calibri"/>
            </a:endParaRPr>
          </a:p>
          <a:p>
            <a:pPr indent="-228600" algn="l">
              <a:buFont typeface="Arial" panose="020B0604020202020204" pitchFamily="34" charset="0"/>
              <a:buChar char="•"/>
            </a:pPr>
            <a:r>
              <a:rPr lang="en-US"/>
              <a:t>Nancy Jain</a:t>
            </a:r>
            <a:endParaRPr lang="en-US">
              <a:cs typeface="Calibri"/>
            </a:endParaRPr>
          </a:p>
          <a:p>
            <a:pPr indent="-228600" algn="l">
              <a:buFont typeface="Arial" panose="020B0604020202020204" pitchFamily="34" charset="0"/>
              <a:buChar char="•"/>
            </a:pPr>
            <a:r>
              <a:rPr lang="en-US"/>
              <a:t>Yifan Xiang</a:t>
            </a:r>
            <a:endParaRPr lang="en-US">
              <a:cs typeface="Calibri"/>
            </a:endParaRPr>
          </a:p>
          <a:p>
            <a:pPr indent="-228600" algn="l">
              <a:buFont typeface="Arial" panose="020B0604020202020204" pitchFamily="34" charset="0"/>
              <a:buChar char="•"/>
            </a:pPr>
            <a:r>
              <a:rPr lang="en-US" err="1"/>
              <a:t>Ziyu</a:t>
            </a:r>
            <a:r>
              <a:rPr lang="en-US"/>
              <a:t> Jin</a:t>
            </a:r>
            <a:endParaRPr lang="en-US">
              <a:cs typeface="Calibri" panose="020F0502020204030204"/>
            </a:endParaRPr>
          </a:p>
          <a:p>
            <a:pPr indent="-228600" algn="l">
              <a:buFont typeface="Arial" panose="020B0604020202020204" pitchFamily="34" charset="0"/>
              <a:buChar char="•"/>
            </a:pPr>
            <a:endParaRPr lang="en-US"/>
          </a:p>
        </p:txBody>
      </p:sp>
      <p:pic>
        <p:nvPicPr>
          <p:cNvPr id="4" name="Graphic 4">
            <a:extLst>
              <a:ext uri="{FF2B5EF4-FFF2-40B4-BE49-F238E27FC236}">
                <a16:creationId xmlns:a16="http://schemas.microsoft.com/office/drawing/2014/main" id="{4F608519-DABB-4887-BC32-D4848F12E7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4534" y="2116851"/>
            <a:ext cx="2743200" cy="205279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4F70-5EF6-4DE5-9CCA-8236D219DDA4}"/>
              </a:ext>
            </a:extLst>
          </p:cNvPr>
          <p:cNvSpPr>
            <a:spLocks noGrp="1"/>
          </p:cNvSpPr>
          <p:nvPr>
            <p:ph type="title"/>
          </p:nvPr>
        </p:nvSpPr>
        <p:spPr>
          <a:xfrm>
            <a:off x="838200" y="365125"/>
            <a:ext cx="10515600" cy="1325563"/>
          </a:xfrm>
        </p:spPr>
        <p:txBody>
          <a:bodyPr>
            <a:normAutofit/>
          </a:bodyPr>
          <a:lstStyle/>
          <a:p>
            <a:r>
              <a:rPr lang="en-US">
                <a:solidFill>
                  <a:schemeClr val="accent1"/>
                </a:solidFill>
              </a:rPr>
              <a:t>Variable Selection</a:t>
            </a:r>
          </a:p>
        </p:txBody>
      </p:sp>
      <p:graphicFrame>
        <p:nvGraphicFramePr>
          <p:cNvPr id="5" name="Content Placeholder 2">
            <a:extLst>
              <a:ext uri="{FF2B5EF4-FFF2-40B4-BE49-F238E27FC236}">
                <a16:creationId xmlns:a16="http://schemas.microsoft.com/office/drawing/2014/main" id="{03D9979F-062B-47E7-A86E-8FFC75A14704}"/>
              </a:ext>
            </a:extLst>
          </p:cNvPr>
          <p:cNvGraphicFramePr>
            <a:graphicFrameLocks noGrp="1"/>
          </p:cNvGraphicFramePr>
          <p:nvPr>
            <p:ph idx="1"/>
            <p:extLst>
              <p:ext uri="{D42A27DB-BD31-4B8C-83A1-F6EECF244321}">
                <p14:modId xmlns:p14="http://schemas.microsoft.com/office/powerpoint/2010/main" val="23916012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Graphic 4">
            <a:extLst>
              <a:ext uri="{FF2B5EF4-FFF2-40B4-BE49-F238E27FC236}">
                <a16:creationId xmlns:a16="http://schemas.microsoft.com/office/drawing/2014/main" id="{48DE2BFD-56CE-43A0-890B-D4A46363BB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318087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2240F-D4F2-494C-9C8B-C9C5F2AF9A9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Clustering Model </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9C02E-B053-4D48-84C3-2915D21A6DC6}"/>
              </a:ext>
            </a:extLst>
          </p:cNvPr>
          <p:cNvSpPr>
            <a:spLocks noGrp="1"/>
          </p:cNvSpPr>
          <p:nvPr>
            <p:ph idx="1"/>
          </p:nvPr>
        </p:nvSpPr>
        <p:spPr>
          <a:xfrm>
            <a:off x="4976031" y="963877"/>
            <a:ext cx="6377769" cy="4930246"/>
          </a:xfrm>
        </p:spPr>
        <p:txBody>
          <a:bodyPr anchor="ctr">
            <a:normAutofit/>
          </a:bodyPr>
          <a:lstStyle/>
          <a:p>
            <a:r>
              <a:rPr lang="en-US" sz="2400">
                <a:cs typeface="Calibri"/>
              </a:rPr>
              <a:t>Number of clusters: 5</a:t>
            </a:r>
          </a:p>
          <a:p>
            <a:r>
              <a:rPr lang="en-US" sz="2400">
                <a:cs typeface="Calibri"/>
              </a:rPr>
              <a:t>Clustering Method: K-Means</a:t>
            </a:r>
          </a:p>
        </p:txBody>
      </p:sp>
      <p:pic>
        <p:nvPicPr>
          <p:cNvPr id="4" name="Graphic 4">
            <a:extLst>
              <a:ext uri="{FF2B5EF4-FFF2-40B4-BE49-F238E27FC236}">
                <a16:creationId xmlns:a16="http://schemas.microsoft.com/office/drawing/2014/main" id="{AA954D68-E5B8-4384-B181-7BA5E3F78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131470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0B5C-1636-4F1D-86F0-87D3BA2B0558}"/>
              </a:ext>
            </a:extLst>
          </p:cNvPr>
          <p:cNvSpPr>
            <a:spLocks noGrp="1"/>
          </p:cNvSpPr>
          <p:nvPr>
            <p:ph type="title"/>
          </p:nvPr>
        </p:nvSpPr>
        <p:spPr>
          <a:xfrm>
            <a:off x="191219" y="-195592"/>
            <a:ext cx="10515600" cy="1325563"/>
          </a:xfrm>
        </p:spPr>
        <p:txBody>
          <a:bodyPr>
            <a:normAutofit/>
          </a:bodyPr>
          <a:lstStyle/>
          <a:p>
            <a:r>
              <a:rPr lang="en-US">
                <a:solidFill>
                  <a:schemeClr val="accent1"/>
                </a:solidFill>
                <a:cs typeface="Calibri Light"/>
              </a:rPr>
              <a:t>Cluster Analysis</a:t>
            </a:r>
          </a:p>
        </p:txBody>
      </p:sp>
      <p:pic>
        <p:nvPicPr>
          <p:cNvPr id="3" name="Picture 4" descr="A screenshot of a cell phone&#10;&#10;Description generated with very high confidence">
            <a:extLst>
              <a:ext uri="{FF2B5EF4-FFF2-40B4-BE49-F238E27FC236}">
                <a16:creationId xmlns:a16="http://schemas.microsoft.com/office/drawing/2014/main" id="{5033BDD8-FEF6-4843-9208-A09D3594DFD4}"/>
              </a:ext>
            </a:extLst>
          </p:cNvPr>
          <p:cNvPicPr>
            <a:picLocks noChangeAspect="1"/>
          </p:cNvPicPr>
          <p:nvPr/>
        </p:nvPicPr>
        <p:blipFill>
          <a:blip r:embed="rId2"/>
          <a:stretch>
            <a:fillRect/>
          </a:stretch>
        </p:blipFill>
        <p:spPr>
          <a:xfrm>
            <a:off x="368022" y="2337433"/>
            <a:ext cx="4474664" cy="4077133"/>
          </a:xfrm>
          <a:prstGeom prst="rect">
            <a:avLst/>
          </a:prstGeom>
        </p:spPr>
      </p:pic>
      <p:pic>
        <p:nvPicPr>
          <p:cNvPr id="7" name="Picture 8" descr="A screenshot of a cell phone&#10;&#10;Description generated with high confidence">
            <a:extLst>
              <a:ext uri="{FF2B5EF4-FFF2-40B4-BE49-F238E27FC236}">
                <a16:creationId xmlns:a16="http://schemas.microsoft.com/office/drawing/2014/main" id="{0F79BEA7-569D-4875-9962-92F4D04940AD}"/>
              </a:ext>
            </a:extLst>
          </p:cNvPr>
          <p:cNvPicPr>
            <a:picLocks noChangeAspect="1"/>
          </p:cNvPicPr>
          <p:nvPr/>
        </p:nvPicPr>
        <p:blipFill>
          <a:blip r:embed="rId3"/>
          <a:stretch>
            <a:fillRect/>
          </a:stretch>
        </p:blipFill>
        <p:spPr>
          <a:xfrm>
            <a:off x="4789970" y="2337126"/>
            <a:ext cx="3564466" cy="4077622"/>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6F402EFC-DEDC-4917-969B-E9B28F6561AE}"/>
              </a:ext>
            </a:extLst>
          </p:cNvPr>
          <p:cNvPicPr>
            <a:picLocks noChangeAspect="1"/>
          </p:cNvPicPr>
          <p:nvPr/>
        </p:nvPicPr>
        <p:blipFill>
          <a:blip r:embed="rId4"/>
          <a:stretch>
            <a:fillRect/>
          </a:stretch>
        </p:blipFill>
        <p:spPr>
          <a:xfrm>
            <a:off x="8356600" y="2336843"/>
            <a:ext cx="3564466" cy="4080847"/>
          </a:xfrm>
          <a:prstGeom prst="rect">
            <a:avLst/>
          </a:prstGeom>
        </p:spPr>
      </p:pic>
      <p:pic>
        <p:nvPicPr>
          <p:cNvPr id="5" name="Graphic 4">
            <a:extLst>
              <a:ext uri="{FF2B5EF4-FFF2-40B4-BE49-F238E27FC236}">
                <a16:creationId xmlns:a16="http://schemas.microsoft.com/office/drawing/2014/main" id="{4BFDDB6B-E1BA-45E4-A396-1BE8989558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44125" y="97551"/>
            <a:ext cx="1876425" cy="1395572"/>
          </a:xfrm>
          <a:prstGeom prst="rect">
            <a:avLst/>
          </a:prstGeom>
        </p:spPr>
      </p:pic>
      <p:sp>
        <p:nvSpPr>
          <p:cNvPr id="4" name="TextBox 3">
            <a:extLst>
              <a:ext uri="{FF2B5EF4-FFF2-40B4-BE49-F238E27FC236}">
                <a16:creationId xmlns:a16="http://schemas.microsoft.com/office/drawing/2014/main" id="{F1CB91E6-DDDB-41AE-84D9-BF2620AB87BB}"/>
              </a:ext>
            </a:extLst>
          </p:cNvPr>
          <p:cNvSpPr txBox="1"/>
          <p:nvPr/>
        </p:nvSpPr>
        <p:spPr>
          <a:xfrm>
            <a:off x="499533" y="1066800"/>
            <a:ext cx="91609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Geographical area in clusters:</a:t>
            </a:r>
          </a:p>
          <a:p>
            <a:pPr marL="285750" indent="-285750">
              <a:buFont typeface="Arial"/>
              <a:buChar char="•"/>
            </a:pPr>
            <a:r>
              <a:rPr lang="en-US">
                <a:cs typeface="Calibri"/>
              </a:rPr>
              <a:t>Cluster 3 – EMEA &amp; AMER</a:t>
            </a:r>
          </a:p>
          <a:p>
            <a:pPr marL="285750" indent="-285750">
              <a:buFont typeface="Arial"/>
              <a:buChar char="•"/>
            </a:pPr>
            <a:r>
              <a:rPr lang="en-US">
                <a:cs typeface="Calibri"/>
              </a:rPr>
              <a:t>Cluster 2 – Remaining 4 Geo Codes</a:t>
            </a:r>
          </a:p>
        </p:txBody>
      </p:sp>
    </p:spTree>
    <p:extLst>
      <p:ext uri="{BB962C8B-B14F-4D97-AF65-F5344CB8AC3E}">
        <p14:creationId xmlns:p14="http://schemas.microsoft.com/office/powerpoint/2010/main" val="212427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2240F-D4F2-494C-9C8B-C9C5F2AF9A9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Prediction Model </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9C02E-B053-4D48-84C3-2915D21A6DC6}"/>
              </a:ext>
            </a:extLst>
          </p:cNvPr>
          <p:cNvSpPr>
            <a:spLocks noGrp="1"/>
          </p:cNvSpPr>
          <p:nvPr>
            <p:ph idx="1"/>
          </p:nvPr>
        </p:nvSpPr>
        <p:spPr>
          <a:xfrm>
            <a:off x="4914399" y="1199201"/>
            <a:ext cx="6377769" cy="4930246"/>
          </a:xfrm>
        </p:spPr>
        <p:txBody>
          <a:bodyPr anchor="ctr">
            <a:normAutofit/>
          </a:bodyPr>
          <a:lstStyle/>
          <a:p>
            <a:r>
              <a:rPr lang="en-US" sz="2400">
                <a:cs typeface="Calibri"/>
              </a:rPr>
              <a:t>Neural Network – use tools </a:t>
            </a:r>
          </a:p>
          <a:p>
            <a:r>
              <a:rPr lang="en-US" sz="2400">
                <a:cs typeface="Calibri"/>
              </a:rPr>
              <a:t>Logistic Model – use Visualize</a:t>
            </a:r>
          </a:p>
          <a:p>
            <a:r>
              <a:rPr lang="en-US" sz="2400">
                <a:cs typeface="Calibri"/>
              </a:rPr>
              <a:t>Decision Tree – use Alert </a:t>
            </a:r>
          </a:p>
          <a:p>
            <a:r>
              <a:rPr lang="en-US" sz="2400">
                <a:cs typeface="Calibri"/>
              </a:rPr>
              <a:t>Decision Tree – use Report</a:t>
            </a:r>
          </a:p>
          <a:p>
            <a:endParaRPr lang="en-US" sz="2400">
              <a:cs typeface="Calibri"/>
            </a:endParaRPr>
          </a:p>
        </p:txBody>
      </p:sp>
      <p:pic>
        <p:nvPicPr>
          <p:cNvPr id="4" name="Graphic 4">
            <a:extLst>
              <a:ext uri="{FF2B5EF4-FFF2-40B4-BE49-F238E27FC236}">
                <a16:creationId xmlns:a16="http://schemas.microsoft.com/office/drawing/2014/main" id="{AA954D68-E5B8-4384-B181-7BA5E3F78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35274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E4E-13AC-4C8D-AD64-3331B054CE02}"/>
              </a:ext>
            </a:extLst>
          </p:cNvPr>
          <p:cNvSpPr>
            <a:spLocks noGrp="1"/>
          </p:cNvSpPr>
          <p:nvPr>
            <p:ph type="title"/>
          </p:nvPr>
        </p:nvSpPr>
        <p:spPr>
          <a:xfrm>
            <a:off x="221626" y="159040"/>
            <a:ext cx="11184837" cy="1325563"/>
          </a:xfrm>
        </p:spPr>
        <p:txBody>
          <a:bodyPr anchor="ctr">
            <a:normAutofit/>
          </a:bodyPr>
          <a:lstStyle/>
          <a:p>
            <a:r>
              <a:rPr lang="en-US" sz="3600" b="1">
                <a:solidFill>
                  <a:schemeClr val="accent1"/>
                </a:solidFill>
                <a:cs typeface="Calibri Light"/>
              </a:rPr>
              <a:t>Classification Models and results – Tools (Yes/ No)</a:t>
            </a:r>
          </a:p>
        </p:txBody>
      </p:sp>
      <p:sp>
        <p:nvSpPr>
          <p:cNvPr id="6" name="Rectangle 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77CACEAA-20C7-4348-A921-FC0A475EEB78}"/>
              </a:ext>
            </a:extLst>
          </p:cNvPr>
          <p:cNvGraphicFramePr>
            <a:graphicFrameLocks noGrp="1"/>
          </p:cNvGraphicFramePr>
          <p:nvPr>
            <p:ph idx="1"/>
            <p:extLst>
              <p:ext uri="{D42A27DB-BD31-4B8C-83A1-F6EECF244321}">
                <p14:modId xmlns:p14="http://schemas.microsoft.com/office/powerpoint/2010/main" val="1150659429"/>
              </p:ext>
            </p:extLst>
          </p:nvPr>
        </p:nvGraphicFramePr>
        <p:xfrm>
          <a:off x="804333" y="4123266"/>
          <a:ext cx="10578339" cy="2346960"/>
        </p:xfrm>
        <a:graphic>
          <a:graphicData uri="http://schemas.openxmlformats.org/drawingml/2006/table">
            <a:tbl>
              <a:tblPr firstRow="1" bandRow="1">
                <a:tableStyleId>{5C22544A-7EE6-4342-B048-85BDC9FD1C3A}</a:tableStyleId>
              </a:tblPr>
              <a:tblGrid>
                <a:gridCol w="1874114">
                  <a:extLst>
                    <a:ext uri="{9D8B030D-6E8A-4147-A177-3AD203B41FA5}">
                      <a16:colId xmlns:a16="http://schemas.microsoft.com/office/drawing/2014/main" val="1254277577"/>
                    </a:ext>
                  </a:extLst>
                </a:gridCol>
                <a:gridCol w="2188028">
                  <a:extLst>
                    <a:ext uri="{9D8B030D-6E8A-4147-A177-3AD203B41FA5}">
                      <a16:colId xmlns:a16="http://schemas.microsoft.com/office/drawing/2014/main" val="985882595"/>
                    </a:ext>
                  </a:extLst>
                </a:gridCol>
                <a:gridCol w="2579913">
                  <a:extLst>
                    <a:ext uri="{9D8B030D-6E8A-4147-A177-3AD203B41FA5}">
                      <a16:colId xmlns:a16="http://schemas.microsoft.com/office/drawing/2014/main" val="3550109438"/>
                    </a:ext>
                  </a:extLst>
                </a:gridCol>
                <a:gridCol w="2030041">
                  <a:extLst>
                    <a:ext uri="{9D8B030D-6E8A-4147-A177-3AD203B41FA5}">
                      <a16:colId xmlns:a16="http://schemas.microsoft.com/office/drawing/2014/main" val="1234455211"/>
                    </a:ext>
                  </a:extLst>
                </a:gridCol>
                <a:gridCol w="1906243">
                  <a:extLst>
                    <a:ext uri="{9D8B030D-6E8A-4147-A177-3AD203B41FA5}">
                      <a16:colId xmlns:a16="http://schemas.microsoft.com/office/drawing/2014/main" val="2871145065"/>
                    </a:ext>
                  </a:extLst>
                </a:gridCol>
              </a:tblGrid>
              <a:tr h="1093089">
                <a:tc>
                  <a:txBody>
                    <a:bodyPr/>
                    <a:lstStyle/>
                    <a:p>
                      <a:r>
                        <a:rPr lang="en-US" sz="3300"/>
                        <a:t>Model Name</a:t>
                      </a:r>
                    </a:p>
                  </a:txBody>
                  <a:tcPr marL="167640" marR="167640" marT="83820" marB="83820"/>
                </a:tc>
                <a:tc>
                  <a:txBody>
                    <a:bodyPr/>
                    <a:lstStyle/>
                    <a:p>
                      <a:pPr lvl="0">
                        <a:buNone/>
                      </a:pPr>
                      <a:r>
                        <a:rPr lang="en-US" sz="3300"/>
                        <a:t>Accuracy</a:t>
                      </a:r>
                    </a:p>
                  </a:txBody>
                  <a:tcPr marL="167640" marR="167640" marT="83820" marB="83820"/>
                </a:tc>
                <a:tc>
                  <a:txBody>
                    <a:bodyPr/>
                    <a:lstStyle/>
                    <a:p>
                      <a:r>
                        <a:rPr lang="en-US" sz="3300"/>
                        <a:t>Precision</a:t>
                      </a:r>
                    </a:p>
                  </a:txBody>
                  <a:tcPr marL="167640" marR="167640" marT="83820" marB="83820"/>
                </a:tc>
                <a:tc>
                  <a:txBody>
                    <a:bodyPr/>
                    <a:lstStyle/>
                    <a:p>
                      <a:r>
                        <a:rPr lang="en-US" sz="3300"/>
                        <a:t>Recall</a:t>
                      </a:r>
                    </a:p>
                  </a:txBody>
                  <a:tcPr marL="167640" marR="167640" marT="83820" marB="83820"/>
                </a:tc>
                <a:tc>
                  <a:txBody>
                    <a:bodyPr/>
                    <a:lstStyle/>
                    <a:p>
                      <a:r>
                        <a:rPr lang="en-US" sz="3300"/>
                        <a:t>F1 score</a:t>
                      </a:r>
                    </a:p>
                  </a:txBody>
                  <a:tcPr marL="167640" marR="167640" marT="83820" marB="83820"/>
                </a:tc>
                <a:extLst>
                  <a:ext uri="{0D108BD9-81ED-4DB2-BD59-A6C34878D82A}">
                    <a16:rowId xmlns:a16="http://schemas.microsoft.com/office/drawing/2014/main" val="3903152701"/>
                  </a:ext>
                </a:extLst>
              </a:tr>
              <a:tr h="1093089">
                <a:tc>
                  <a:txBody>
                    <a:bodyPr/>
                    <a:lstStyle/>
                    <a:p>
                      <a:r>
                        <a:rPr lang="en-US" sz="3300"/>
                        <a:t>Neural Network</a:t>
                      </a:r>
                    </a:p>
                  </a:txBody>
                  <a:tcPr marL="167640" marR="167640" marT="83820" marB="83820"/>
                </a:tc>
                <a:tc>
                  <a:txBody>
                    <a:bodyPr/>
                    <a:lstStyle/>
                    <a:p>
                      <a:pPr lvl="0" algn="ctr">
                        <a:buNone/>
                      </a:pPr>
                      <a:r>
                        <a:rPr lang="en-US" sz="3300"/>
                        <a:t>67.13%</a:t>
                      </a:r>
                    </a:p>
                  </a:txBody>
                  <a:tcPr marL="167640" marR="167640" marT="83820" marB="83820" anchor="ctr"/>
                </a:tc>
                <a:tc>
                  <a:txBody>
                    <a:bodyPr/>
                    <a:lstStyle/>
                    <a:p>
                      <a:pPr algn="ctr"/>
                      <a:r>
                        <a:rPr lang="en-US" sz="3300"/>
                        <a:t>47.73%</a:t>
                      </a:r>
                    </a:p>
                  </a:txBody>
                  <a:tcPr marL="167640" marR="167640" marT="83820" marB="83820" anchor="ctr"/>
                </a:tc>
                <a:tc>
                  <a:txBody>
                    <a:bodyPr/>
                    <a:lstStyle/>
                    <a:p>
                      <a:pPr algn="ctr"/>
                      <a:r>
                        <a:rPr lang="en-US" sz="3300"/>
                        <a:t>51.24%</a:t>
                      </a:r>
                    </a:p>
                  </a:txBody>
                  <a:tcPr marL="167640" marR="167640" marT="83820" marB="83820" anchor="ctr"/>
                </a:tc>
                <a:tc>
                  <a:txBody>
                    <a:bodyPr/>
                    <a:lstStyle/>
                    <a:p>
                      <a:pPr algn="ctr"/>
                      <a:r>
                        <a:rPr lang="en-US" sz="3300"/>
                        <a:t>49.42%</a:t>
                      </a:r>
                    </a:p>
                  </a:txBody>
                  <a:tcPr marL="167640" marR="167640" marT="83820" marB="83820" anchor="ctr"/>
                </a:tc>
                <a:extLst>
                  <a:ext uri="{0D108BD9-81ED-4DB2-BD59-A6C34878D82A}">
                    <a16:rowId xmlns:a16="http://schemas.microsoft.com/office/drawing/2014/main" val="2967976772"/>
                  </a:ext>
                </a:extLst>
              </a:tr>
            </a:tbl>
          </a:graphicData>
        </a:graphic>
      </p:graphicFrame>
      <p:graphicFrame>
        <p:nvGraphicFramePr>
          <p:cNvPr id="5" name="Table 4">
            <a:extLst>
              <a:ext uri="{FF2B5EF4-FFF2-40B4-BE49-F238E27FC236}">
                <a16:creationId xmlns:a16="http://schemas.microsoft.com/office/drawing/2014/main" id="{B561CF58-7A68-4475-AA9A-F2C9F9809A9E}"/>
              </a:ext>
            </a:extLst>
          </p:cNvPr>
          <p:cNvGraphicFramePr>
            <a:graphicFrameLocks noGrp="1"/>
          </p:cNvGraphicFramePr>
          <p:nvPr>
            <p:extLst>
              <p:ext uri="{D42A27DB-BD31-4B8C-83A1-F6EECF244321}">
                <p14:modId xmlns:p14="http://schemas.microsoft.com/office/powerpoint/2010/main" val="3043696714"/>
              </p:ext>
            </p:extLst>
          </p:nvPr>
        </p:nvGraphicFramePr>
        <p:xfrm>
          <a:off x="2436792" y="2309236"/>
          <a:ext cx="6857656" cy="1395857"/>
        </p:xfrm>
        <a:graphic>
          <a:graphicData uri="http://schemas.openxmlformats.org/drawingml/2006/table">
            <a:tbl>
              <a:tblPr firstRow="1" bandRow="1">
                <a:tableStyleId>{5C22544A-7EE6-4342-B048-85BDC9FD1C3A}</a:tableStyleId>
              </a:tblPr>
              <a:tblGrid>
                <a:gridCol w="1853028">
                  <a:extLst>
                    <a:ext uri="{9D8B030D-6E8A-4147-A177-3AD203B41FA5}">
                      <a16:colId xmlns:a16="http://schemas.microsoft.com/office/drawing/2014/main" val="600108229"/>
                    </a:ext>
                  </a:extLst>
                </a:gridCol>
                <a:gridCol w="2502314">
                  <a:extLst>
                    <a:ext uri="{9D8B030D-6E8A-4147-A177-3AD203B41FA5}">
                      <a16:colId xmlns:a16="http://schemas.microsoft.com/office/drawing/2014/main" val="2071916942"/>
                    </a:ext>
                  </a:extLst>
                </a:gridCol>
                <a:gridCol w="2502314">
                  <a:extLst>
                    <a:ext uri="{9D8B030D-6E8A-4147-A177-3AD203B41FA5}">
                      <a16:colId xmlns:a16="http://schemas.microsoft.com/office/drawing/2014/main" val="535587366"/>
                    </a:ext>
                  </a:extLst>
                </a:gridCol>
              </a:tblGrid>
              <a:tr h="597281">
                <a:tc>
                  <a:txBody>
                    <a:bodyPr/>
                    <a:lstStyle/>
                    <a:p>
                      <a:pPr lvl="0" algn="l">
                        <a:buNone/>
                      </a:pPr>
                      <a:endParaRPr lang="en-US">
                        <a:effectLst/>
                      </a:endParaRPr>
                    </a:p>
                  </a:txBody>
                  <a:tcPr>
                    <a:solidFill>
                      <a:schemeClr val="accent1"/>
                    </a:solidFill>
                  </a:tcPr>
                </a:tc>
                <a:tc>
                  <a:txBody>
                    <a:bodyPr/>
                    <a:lstStyle/>
                    <a:p>
                      <a:pPr lvl="0" algn="l">
                        <a:buNone/>
                      </a:pPr>
                      <a:r>
                        <a:rPr lang="en-US">
                          <a:effectLst/>
                        </a:rPr>
                        <a:t>Predicted - No</a:t>
                      </a:r>
                    </a:p>
                  </a:txBody>
                  <a:tcPr/>
                </a:tc>
                <a:tc>
                  <a:txBody>
                    <a:bodyPr/>
                    <a:lstStyle/>
                    <a:p>
                      <a:pPr lvl="0" algn="l">
                        <a:buNone/>
                      </a:pPr>
                      <a:r>
                        <a:rPr lang="en-US">
                          <a:effectLst/>
                        </a:rPr>
                        <a:t>Predicted - Yes</a:t>
                      </a:r>
                      <a:endParaRPr lang="en-US"/>
                    </a:p>
                  </a:txBody>
                  <a:tcPr/>
                </a:tc>
                <a:extLst>
                  <a:ext uri="{0D108BD9-81ED-4DB2-BD59-A6C34878D82A}">
                    <a16:rowId xmlns:a16="http://schemas.microsoft.com/office/drawing/2014/main" val="1102383683"/>
                  </a:ext>
                </a:extLst>
              </a:tr>
              <a:tr h="393700">
                <a:tc>
                  <a:txBody>
                    <a:bodyPr/>
                    <a:lstStyle/>
                    <a:p>
                      <a:pPr lvl="0" algn="l" rtl="0">
                        <a:buNone/>
                      </a:pPr>
                      <a:r>
                        <a:rPr lang="en-US" sz="1800" b="1" kern="1200">
                          <a:solidFill>
                            <a:schemeClr val="lt1"/>
                          </a:solidFill>
                          <a:effectLst/>
                          <a:latin typeface="+mn-lt"/>
                          <a:ea typeface="+mn-ea"/>
                          <a:cs typeface="+mn-cs"/>
                        </a:rPr>
                        <a:t>Actual - No</a:t>
                      </a:r>
                    </a:p>
                  </a:txBody>
                  <a:tcPr>
                    <a:solidFill>
                      <a:schemeClr val="accent1"/>
                    </a:solidFill>
                  </a:tcPr>
                </a:tc>
                <a:tc>
                  <a:txBody>
                    <a:bodyPr/>
                    <a:lstStyle/>
                    <a:p>
                      <a:pPr lvl="0" algn="ctr">
                        <a:buNone/>
                      </a:pPr>
                      <a:r>
                        <a:rPr lang="en-US">
                          <a:effectLst/>
                        </a:rPr>
                        <a:t>24060</a:t>
                      </a:r>
                    </a:p>
                  </a:txBody>
                  <a:tcPr anchor="ctr"/>
                </a:tc>
                <a:tc>
                  <a:txBody>
                    <a:bodyPr/>
                    <a:lstStyle/>
                    <a:p>
                      <a:pPr algn="ctr" rtl="0" fontAlgn="base"/>
                      <a:r>
                        <a:rPr lang="en-US">
                          <a:effectLst/>
                        </a:rPr>
                        <a:t>8287​</a:t>
                      </a:r>
                      <a:endParaRPr lang="en-US" b="1" i="0">
                        <a:solidFill>
                          <a:srgbClr val="FFFFFF"/>
                        </a:solidFill>
                        <a:effectLst/>
                      </a:endParaRPr>
                    </a:p>
                  </a:txBody>
                  <a:tcPr anchor="ctr"/>
                </a:tc>
                <a:extLst>
                  <a:ext uri="{0D108BD9-81ED-4DB2-BD59-A6C34878D82A}">
                    <a16:rowId xmlns:a16="http://schemas.microsoft.com/office/drawing/2014/main" val="3714515167"/>
                  </a:ext>
                </a:extLst>
              </a:tr>
              <a:tr h="404876">
                <a:tc>
                  <a:txBody>
                    <a:bodyPr/>
                    <a:lstStyle/>
                    <a:p>
                      <a:pPr algn="l" rtl="0" fontAlgn="base"/>
                      <a:r>
                        <a:rPr lang="en-US" sz="1800" b="1" kern="1200">
                          <a:solidFill>
                            <a:schemeClr val="lt1"/>
                          </a:solidFill>
                          <a:effectLst/>
                          <a:latin typeface="+mn-lt"/>
                          <a:ea typeface="+mn-ea"/>
                          <a:cs typeface="+mn-cs"/>
                        </a:rPr>
                        <a:t>Actual - Yes</a:t>
                      </a:r>
                    </a:p>
                  </a:txBody>
                  <a:tcPr>
                    <a:solidFill>
                      <a:schemeClr val="accent1"/>
                    </a:solidFill>
                  </a:tcPr>
                </a:tc>
                <a:tc>
                  <a:txBody>
                    <a:bodyPr/>
                    <a:lstStyle/>
                    <a:p>
                      <a:pPr lvl="0" algn="ctr">
                        <a:buNone/>
                      </a:pPr>
                      <a:r>
                        <a:rPr lang="en-US">
                          <a:effectLst/>
                        </a:rPr>
                        <a:t>7201</a:t>
                      </a:r>
                    </a:p>
                  </a:txBody>
                  <a:tcPr anchor="ctr"/>
                </a:tc>
                <a:tc>
                  <a:txBody>
                    <a:bodyPr/>
                    <a:lstStyle/>
                    <a:p>
                      <a:pPr algn="ctr" rtl="0" fontAlgn="base"/>
                      <a:r>
                        <a:rPr lang="en-US">
                          <a:effectLst/>
                        </a:rPr>
                        <a:t>7566</a:t>
                      </a:r>
                    </a:p>
                  </a:txBody>
                  <a:tcPr anchor="ctr"/>
                </a:tc>
                <a:extLst>
                  <a:ext uri="{0D108BD9-81ED-4DB2-BD59-A6C34878D82A}">
                    <a16:rowId xmlns:a16="http://schemas.microsoft.com/office/drawing/2014/main" val="3554360259"/>
                  </a:ext>
                </a:extLst>
              </a:tr>
            </a:tbl>
          </a:graphicData>
        </a:graphic>
      </p:graphicFrame>
      <p:pic>
        <p:nvPicPr>
          <p:cNvPr id="3" name="Graphic 4">
            <a:extLst>
              <a:ext uri="{FF2B5EF4-FFF2-40B4-BE49-F238E27FC236}">
                <a16:creationId xmlns:a16="http://schemas.microsoft.com/office/drawing/2014/main" id="{D0575931-799C-4168-ADA5-1517A8D1AC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8375" y="326151"/>
            <a:ext cx="1876425" cy="1395572"/>
          </a:xfrm>
          <a:prstGeom prst="rect">
            <a:avLst/>
          </a:prstGeom>
        </p:spPr>
      </p:pic>
    </p:spTree>
    <p:extLst>
      <p:ext uri="{BB962C8B-B14F-4D97-AF65-F5344CB8AC3E}">
        <p14:creationId xmlns:p14="http://schemas.microsoft.com/office/powerpoint/2010/main" val="38042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042E-AC95-42F4-8FD1-A58276B4F79B}"/>
              </a:ext>
            </a:extLst>
          </p:cNvPr>
          <p:cNvSpPr>
            <a:spLocks noGrp="1"/>
          </p:cNvSpPr>
          <p:nvPr>
            <p:ph type="title"/>
          </p:nvPr>
        </p:nvSpPr>
        <p:spPr>
          <a:xfrm>
            <a:off x="531283" y="365125"/>
            <a:ext cx="10515600" cy="1325563"/>
          </a:xfrm>
        </p:spPr>
        <p:txBody>
          <a:bodyPr/>
          <a:lstStyle/>
          <a:p>
            <a:r>
              <a:rPr lang="en-US" b="1">
                <a:solidFill>
                  <a:schemeClr val="accent1"/>
                </a:solidFill>
                <a:cs typeface="Calibri Light"/>
              </a:rPr>
              <a:t>Findings</a:t>
            </a:r>
          </a:p>
        </p:txBody>
      </p:sp>
      <p:pic>
        <p:nvPicPr>
          <p:cNvPr id="4" name="Picture 4" descr="A close up of text on a white background&#10;&#10;Description generated with very high confidence">
            <a:extLst>
              <a:ext uri="{FF2B5EF4-FFF2-40B4-BE49-F238E27FC236}">
                <a16:creationId xmlns:a16="http://schemas.microsoft.com/office/drawing/2014/main" id="{7260597B-451F-49E4-855B-C96CC043220F}"/>
              </a:ext>
            </a:extLst>
          </p:cNvPr>
          <p:cNvPicPr>
            <a:picLocks noChangeAspect="1"/>
          </p:cNvPicPr>
          <p:nvPr/>
        </p:nvPicPr>
        <p:blipFill>
          <a:blip r:embed="rId2"/>
          <a:stretch>
            <a:fillRect/>
          </a:stretch>
        </p:blipFill>
        <p:spPr>
          <a:xfrm>
            <a:off x="838200" y="2392766"/>
            <a:ext cx="4952999" cy="3020734"/>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B59405B-1D7C-4D71-B69B-69879A8C4490}"/>
              </a:ext>
            </a:extLst>
          </p:cNvPr>
          <p:cNvPicPr>
            <a:picLocks noChangeAspect="1"/>
          </p:cNvPicPr>
          <p:nvPr/>
        </p:nvPicPr>
        <p:blipFill>
          <a:blip r:embed="rId3"/>
          <a:stretch>
            <a:fillRect/>
          </a:stretch>
        </p:blipFill>
        <p:spPr>
          <a:xfrm>
            <a:off x="6163733" y="2360613"/>
            <a:ext cx="5190066" cy="3076575"/>
          </a:xfrm>
          <a:prstGeom prst="rect">
            <a:avLst/>
          </a:prstGeom>
        </p:spPr>
      </p:pic>
      <p:pic>
        <p:nvPicPr>
          <p:cNvPr id="5" name="Graphic 4">
            <a:extLst>
              <a:ext uri="{FF2B5EF4-FFF2-40B4-BE49-F238E27FC236}">
                <a16:creationId xmlns:a16="http://schemas.microsoft.com/office/drawing/2014/main" id="{87EC60DA-8187-47C2-9208-3E04422A88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2625" y="554751"/>
            <a:ext cx="1876425" cy="1395572"/>
          </a:xfrm>
          <a:prstGeom prst="rect">
            <a:avLst/>
          </a:prstGeom>
        </p:spPr>
      </p:pic>
      <p:sp>
        <p:nvSpPr>
          <p:cNvPr id="9" name="TextBox 8">
            <a:extLst>
              <a:ext uri="{FF2B5EF4-FFF2-40B4-BE49-F238E27FC236}">
                <a16:creationId xmlns:a16="http://schemas.microsoft.com/office/drawing/2014/main" id="{F42C984B-A2BE-4877-AD0B-065511D30929}"/>
              </a:ext>
            </a:extLst>
          </p:cNvPr>
          <p:cNvSpPr txBox="1"/>
          <p:nvPr/>
        </p:nvSpPr>
        <p:spPr>
          <a:xfrm>
            <a:off x="803275" y="158220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Important Variables:</a:t>
            </a:r>
          </a:p>
          <a:p>
            <a:pPr marL="285750" indent="-285750">
              <a:buFont typeface="Arial"/>
              <a:buChar char="•"/>
            </a:pPr>
            <a:r>
              <a:rPr lang="en-US">
                <a:cs typeface="Calibri"/>
              </a:rPr>
              <a:t>Number of Products</a:t>
            </a:r>
          </a:p>
          <a:p>
            <a:pPr marL="285750" indent="-285750">
              <a:buFont typeface="Arial"/>
              <a:buChar char="•"/>
            </a:pPr>
            <a:r>
              <a:rPr lang="en-US">
                <a:cs typeface="Calibri"/>
              </a:rPr>
              <a:t>Total Billed</a:t>
            </a:r>
          </a:p>
        </p:txBody>
      </p:sp>
    </p:spTree>
    <p:extLst>
      <p:ext uri="{BB962C8B-B14F-4D97-AF65-F5344CB8AC3E}">
        <p14:creationId xmlns:p14="http://schemas.microsoft.com/office/powerpoint/2010/main" val="57822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E4E-13AC-4C8D-AD64-3331B054CE02}"/>
              </a:ext>
            </a:extLst>
          </p:cNvPr>
          <p:cNvSpPr>
            <a:spLocks noGrp="1"/>
          </p:cNvSpPr>
          <p:nvPr>
            <p:ph type="title"/>
          </p:nvPr>
        </p:nvSpPr>
        <p:spPr>
          <a:xfrm>
            <a:off x="263959" y="590689"/>
            <a:ext cx="11184837" cy="1325563"/>
          </a:xfrm>
        </p:spPr>
        <p:txBody>
          <a:bodyPr anchor="ctr">
            <a:normAutofit/>
          </a:bodyPr>
          <a:lstStyle/>
          <a:p>
            <a:r>
              <a:rPr lang="en-US" b="1">
                <a:solidFill>
                  <a:schemeClr val="accent1"/>
                </a:solidFill>
                <a:cs typeface="Calibri Light"/>
              </a:rPr>
              <a:t>Tool Prediction Models -Visualize</a:t>
            </a:r>
          </a:p>
        </p:txBody>
      </p:sp>
      <p:sp>
        <p:nvSpPr>
          <p:cNvPr id="6" name="Rectangle 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77CACEAA-20C7-4348-A921-FC0A475EEB78}"/>
              </a:ext>
            </a:extLst>
          </p:cNvPr>
          <p:cNvGraphicFramePr>
            <a:graphicFrameLocks noGrp="1"/>
          </p:cNvGraphicFramePr>
          <p:nvPr>
            <p:ph idx="1"/>
            <p:extLst>
              <p:ext uri="{D42A27DB-BD31-4B8C-83A1-F6EECF244321}">
                <p14:modId xmlns:p14="http://schemas.microsoft.com/office/powerpoint/2010/main" val="1451904387"/>
              </p:ext>
            </p:extLst>
          </p:nvPr>
        </p:nvGraphicFramePr>
        <p:xfrm>
          <a:off x="723254" y="2298915"/>
          <a:ext cx="11149280" cy="2330108"/>
        </p:xfrm>
        <a:graphic>
          <a:graphicData uri="http://schemas.openxmlformats.org/drawingml/2006/table">
            <a:tbl>
              <a:tblPr firstRow="1" bandRow="1">
                <a:tableStyleId>{5C22544A-7EE6-4342-B048-85BDC9FD1C3A}</a:tableStyleId>
              </a:tblPr>
              <a:tblGrid>
                <a:gridCol w="1677983">
                  <a:extLst>
                    <a:ext uri="{9D8B030D-6E8A-4147-A177-3AD203B41FA5}">
                      <a16:colId xmlns:a16="http://schemas.microsoft.com/office/drawing/2014/main" val="2132456091"/>
                    </a:ext>
                  </a:extLst>
                </a:gridCol>
                <a:gridCol w="1677983">
                  <a:extLst>
                    <a:ext uri="{9D8B030D-6E8A-4147-A177-3AD203B41FA5}">
                      <a16:colId xmlns:a16="http://schemas.microsoft.com/office/drawing/2014/main" val="1254277577"/>
                    </a:ext>
                  </a:extLst>
                </a:gridCol>
                <a:gridCol w="2265935">
                  <a:extLst>
                    <a:ext uri="{9D8B030D-6E8A-4147-A177-3AD203B41FA5}">
                      <a16:colId xmlns:a16="http://schemas.microsoft.com/office/drawing/2014/main" val="241517641"/>
                    </a:ext>
                  </a:extLst>
                </a:gridCol>
                <a:gridCol w="1950202">
                  <a:extLst>
                    <a:ext uri="{9D8B030D-6E8A-4147-A177-3AD203B41FA5}">
                      <a16:colId xmlns:a16="http://schemas.microsoft.com/office/drawing/2014/main" val="3550109438"/>
                    </a:ext>
                  </a:extLst>
                </a:gridCol>
                <a:gridCol w="1627322">
                  <a:extLst>
                    <a:ext uri="{9D8B030D-6E8A-4147-A177-3AD203B41FA5}">
                      <a16:colId xmlns:a16="http://schemas.microsoft.com/office/drawing/2014/main" val="1234455211"/>
                    </a:ext>
                  </a:extLst>
                </a:gridCol>
                <a:gridCol w="1949855">
                  <a:extLst>
                    <a:ext uri="{9D8B030D-6E8A-4147-A177-3AD203B41FA5}">
                      <a16:colId xmlns:a16="http://schemas.microsoft.com/office/drawing/2014/main" val="2871145065"/>
                    </a:ext>
                  </a:extLst>
                </a:gridCol>
              </a:tblGrid>
              <a:tr h="1156628">
                <a:tc>
                  <a:txBody>
                    <a:bodyPr/>
                    <a:lstStyle/>
                    <a:p>
                      <a:pPr lvl="0">
                        <a:buNone/>
                      </a:pPr>
                      <a:r>
                        <a:rPr lang="en-US" sz="3300"/>
                        <a:t>Tool</a:t>
                      </a:r>
                    </a:p>
                  </a:txBody>
                  <a:tcPr marL="167640" marR="167640" marT="83820" marB="83820"/>
                </a:tc>
                <a:tc>
                  <a:txBody>
                    <a:bodyPr/>
                    <a:lstStyle/>
                    <a:p>
                      <a:r>
                        <a:rPr lang="en-US" sz="3300"/>
                        <a:t>Model Name</a:t>
                      </a:r>
                    </a:p>
                  </a:txBody>
                  <a:tcPr marL="167640" marR="167640" marT="83820" marB="83820"/>
                </a:tc>
                <a:tc>
                  <a:txBody>
                    <a:bodyPr/>
                    <a:lstStyle/>
                    <a:p>
                      <a:pPr lvl="0">
                        <a:buNone/>
                      </a:pPr>
                      <a:r>
                        <a:rPr lang="en-US" sz="3300"/>
                        <a:t>Accuracy</a:t>
                      </a:r>
                    </a:p>
                  </a:txBody>
                  <a:tcPr marL="167640" marR="167640" marT="83820" marB="83820"/>
                </a:tc>
                <a:tc>
                  <a:txBody>
                    <a:bodyPr/>
                    <a:lstStyle/>
                    <a:p>
                      <a:r>
                        <a:rPr lang="en-US" sz="3300"/>
                        <a:t>Precision</a:t>
                      </a:r>
                    </a:p>
                  </a:txBody>
                  <a:tcPr marL="167640" marR="167640" marT="83820" marB="83820"/>
                </a:tc>
                <a:tc>
                  <a:txBody>
                    <a:bodyPr/>
                    <a:lstStyle/>
                    <a:p>
                      <a:r>
                        <a:rPr lang="en-US" sz="3300"/>
                        <a:t>Recall</a:t>
                      </a:r>
                    </a:p>
                  </a:txBody>
                  <a:tcPr marL="167640" marR="167640" marT="83820" marB="83820"/>
                </a:tc>
                <a:tc>
                  <a:txBody>
                    <a:bodyPr/>
                    <a:lstStyle/>
                    <a:p>
                      <a:r>
                        <a:rPr lang="en-US" sz="3300"/>
                        <a:t>F1 score</a:t>
                      </a:r>
                    </a:p>
                  </a:txBody>
                  <a:tcPr marL="167640" marR="167640" marT="83820" marB="83820"/>
                </a:tc>
                <a:extLst>
                  <a:ext uri="{0D108BD9-81ED-4DB2-BD59-A6C34878D82A}">
                    <a16:rowId xmlns:a16="http://schemas.microsoft.com/office/drawing/2014/main" val="3903152701"/>
                  </a:ext>
                </a:extLst>
              </a:tr>
              <a:tr h="1156628">
                <a:tc>
                  <a:txBody>
                    <a:bodyPr/>
                    <a:lstStyle/>
                    <a:p>
                      <a:pPr lvl="0">
                        <a:buNone/>
                      </a:pPr>
                      <a:r>
                        <a:rPr lang="en-US" sz="2800"/>
                        <a:t>Visualize</a:t>
                      </a:r>
                    </a:p>
                  </a:txBody>
                  <a:tcPr marL="167640" marR="167640" marT="83820" marB="83820"/>
                </a:tc>
                <a:tc>
                  <a:txBody>
                    <a:bodyPr/>
                    <a:lstStyle/>
                    <a:p>
                      <a:r>
                        <a:rPr lang="en-US" sz="2800"/>
                        <a:t>Logit model</a:t>
                      </a:r>
                    </a:p>
                  </a:txBody>
                  <a:tcPr marL="167640" marR="167640" marT="83820" marB="83820"/>
                </a:tc>
                <a:tc>
                  <a:txBody>
                    <a:bodyPr/>
                    <a:lstStyle/>
                    <a:p>
                      <a:pPr lvl="0">
                        <a:buNone/>
                      </a:pPr>
                      <a:r>
                        <a:rPr lang="en-US" sz="3300"/>
                        <a:t>80.79%</a:t>
                      </a:r>
                    </a:p>
                  </a:txBody>
                  <a:tcPr marL="167640" marR="167640" marT="83820" marB="83820"/>
                </a:tc>
                <a:tc>
                  <a:txBody>
                    <a:bodyPr/>
                    <a:lstStyle/>
                    <a:p>
                      <a:r>
                        <a:rPr lang="en-US" sz="3300"/>
                        <a:t>80.79%</a:t>
                      </a:r>
                    </a:p>
                  </a:txBody>
                  <a:tcPr marL="167640" marR="167640" marT="83820" marB="83820"/>
                </a:tc>
                <a:tc>
                  <a:txBody>
                    <a:bodyPr/>
                    <a:lstStyle/>
                    <a:p>
                      <a:r>
                        <a:rPr lang="en-US" sz="3300"/>
                        <a:t>100%</a:t>
                      </a:r>
                    </a:p>
                  </a:txBody>
                  <a:tcPr marL="167640" marR="167640" marT="83820" marB="83820"/>
                </a:tc>
                <a:tc>
                  <a:txBody>
                    <a:bodyPr/>
                    <a:lstStyle/>
                    <a:p>
                      <a:r>
                        <a:rPr lang="en-US" sz="3300"/>
                        <a:t>89.38%</a:t>
                      </a:r>
                    </a:p>
                  </a:txBody>
                  <a:tcPr marL="167640" marR="167640" marT="83820" marB="83820"/>
                </a:tc>
                <a:extLst>
                  <a:ext uri="{0D108BD9-81ED-4DB2-BD59-A6C34878D82A}">
                    <a16:rowId xmlns:a16="http://schemas.microsoft.com/office/drawing/2014/main" val="2967976772"/>
                  </a:ext>
                </a:extLst>
              </a:tr>
            </a:tbl>
          </a:graphicData>
        </a:graphic>
      </p:graphicFrame>
      <p:pic>
        <p:nvPicPr>
          <p:cNvPr id="3" name="Graphic 4">
            <a:extLst>
              <a:ext uri="{FF2B5EF4-FFF2-40B4-BE49-F238E27FC236}">
                <a16:creationId xmlns:a16="http://schemas.microsoft.com/office/drawing/2014/main" id="{F4292630-2165-434C-B708-BF0714161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graphicFrame>
        <p:nvGraphicFramePr>
          <p:cNvPr id="8" name="Table 7">
            <a:extLst>
              <a:ext uri="{FF2B5EF4-FFF2-40B4-BE49-F238E27FC236}">
                <a16:creationId xmlns:a16="http://schemas.microsoft.com/office/drawing/2014/main" id="{8D653ECD-217D-4EDD-BA5D-D3E807E8EDCD}"/>
              </a:ext>
            </a:extLst>
          </p:cNvPr>
          <p:cNvGraphicFramePr>
            <a:graphicFrameLocks noGrp="1"/>
          </p:cNvGraphicFramePr>
          <p:nvPr>
            <p:extLst>
              <p:ext uri="{D42A27DB-BD31-4B8C-83A1-F6EECF244321}">
                <p14:modId xmlns:p14="http://schemas.microsoft.com/office/powerpoint/2010/main" val="432459575"/>
              </p:ext>
            </p:extLst>
          </p:nvPr>
        </p:nvGraphicFramePr>
        <p:xfrm>
          <a:off x="2637875" y="4891569"/>
          <a:ext cx="6857656" cy="1395857"/>
        </p:xfrm>
        <a:graphic>
          <a:graphicData uri="http://schemas.openxmlformats.org/drawingml/2006/table">
            <a:tbl>
              <a:tblPr firstRow="1" bandRow="1">
                <a:tableStyleId>{5C22544A-7EE6-4342-B048-85BDC9FD1C3A}</a:tableStyleId>
              </a:tblPr>
              <a:tblGrid>
                <a:gridCol w="1853028">
                  <a:extLst>
                    <a:ext uri="{9D8B030D-6E8A-4147-A177-3AD203B41FA5}">
                      <a16:colId xmlns:a16="http://schemas.microsoft.com/office/drawing/2014/main" val="600108229"/>
                    </a:ext>
                  </a:extLst>
                </a:gridCol>
                <a:gridCol w="2502314">
                  <a:extLst>
                    <a:ext uri="{9D8B030D-6E8A-4147-A177-3AD203B41FA5}">
                      <a16:colId xmlns:a16="http://schemas.microsoft.com/office/drawing/2014/main" val="2071916942"/>
                    </a:ext>
                  </a:extLst>
                </a:gridCol>
                <a:gridCol w="2502314">
                  <a:extLst>
                    <a:ext uri="{9D8B030D-6E8A-4147-A177-3AD203B41FA5}">
                      <a16:colId xmlns:a16="http://schemas.microsoft.com/office/drawing/2014/main" val="535587366"/>
                    </a:ext>
                  </a:extLst>
                </a:gridCol>
              </a:tblGrid>
              <a:tr h="597281">
                <a:tc>
                  <a:txBody>
                    <a:bodyPr/>
                    <a:lstStyle/>
                    <a:p>
                      <a:pPr lvl="0" algn="l">
                        <a:buNone/>
                      </a:pPr>
                      <a:endParaRPr lang="en-US">
                        <a:effectLst/>
                      </a:endParaRPr>
                    </a:p>
                  </a:txBody>
                  <a:tcPr>
                    <a:solidFill>
                      <a:schemeClr val="accent1"/>
                    </a:solidFill>
                  </a:tcPr>
                </a:tc>
                <a:tc>
                  <a:txBody>
                    <a:bodyPr/>
                    <a:lstStyle/>
                    <a:p>
                      <a:pPr lvl="0" algn="l">
                        <a:buNone/>
                      </a:pPr>
                      <a:r>
                        <a:rPr lang="en-US">
                          <a:effectLst/>
                        </a:rPr>
                        <a:t>Predicted - No</a:t>
                      </a:r>
                    </a:p>
                  </a:txBody>
                  <a:tcPr/>
                </a:tc>
                <a:tc>
                  <a:txBody>
                    <a:bodyPr/>
                    <a:lstStyle/>
                    <a:p>
                      <a:pPr lvl="0" algn="l">
                        <a:buNone/>
                      </a:pPr>
                      <a:r>
                        <a:rPr lang="en-US">
                          <a:effectLst/>
                        </a:rPr>
                        <a:t>Predicted - Yes</a:t>
                      </a:r>
                      <a:endParaRPr lang="en-US"/>
                    </a:p>
                  </a:txBody>
                  <a:tcPr/>
                </a:tc>
                <a:extLst>
                  <a:ext uri="{0D108BD9-81ED-4DB2-BD59-A6C34878D82A}">
                    <a16:rowId xmlns:a16="http://schemas.microsoft.com/office/drawing/2014/main" val="1102383683"/>
                  </a:ext>
                </a:extLst>
              </a:tr>
              <a:tr h="393700">
                <a:tc>
                  <a:txBody>
                    <a:bodyPr/>
                    <a:lstStyle/>
                    <a:p>
                      <a:pPr lvl="0" algn="l" rtl="0">
                        <a:buNone/>
                      </a:pPr>
                      <a:r>
                        <a:rPr lang="en-US" sz="1800" b="1" kern="1200">
                          <a:solidFill>
                            <a:schemeClr val="lt1"/>
                          </a:solidFill>
                          <a:effectLst/>
                          <a:latin typeface="+mn-lt"/>
                          <a:ea typeface="+mn-ea"/>
                          <a:cs typeface="+mn-cs"/>
                        </a:rPr>
                        <a:t>Actual - No</a:t>
                      </a:r>
                    </a:p>
                  </a:txBody>
                  <a:tcPr>
                    <a:solidFill>
                      <a:schemeClr val="accent1"/>
                    </a:solidFill>
                  </a:tcPr>
                </a:tc>
                <a:tc>
                  <a:txBody>
                    <a:bodyPr/>
                    <a:lstStyle/>
                    <a:p>
                      <a:pPr lvl="0" algn="ctr">
                        <a:buNone/>
                      </a:pPr>
                      <a:r>
                        <a:rPr lang="en-US">
                          <a:effectLst/>
                        </a:rPr>
                        <a:t>0</a:t>
                      </a:r>
                    </a:p>
                  </a:txBody>
                  <a:tcPr anchor="ctr"/>
                </a:tc>
                <a:tc>
                  <a:txBody>
                    <a:bodyPr/>
                    <a:lstStyle/>
                    <a:p>
                      <a:pPr algn="ctr" rtl="0" fontAlgn="base"/>
                      <a:r>
                        <a:rPr lang="en-US">
                          <a:effectLst/>
                        </a:rPr>
                        <a:t>2563</a:t>
                      </a:r>
                    </a:p>
                  </a:txBody>
                  <a:tcPr anchor="ctr"/>
                </a:tc>
                <a:extLst>
                  <a:ext uri="{0D108BD9-81ED-4DB2-BD59-A6C34878D82A}">
                    <a16:rowId xmlns:a16="http://schemas.microsoft.com/office/drawing/2014/main" val="3714515167"/>
                  </a:ext>
                </a:extLst>
              </a:tr>
              <a:tr h="404876">
                <a:tc>
                  <a:txBody>
                    <a:bodyPr/>
                    <a:lstStyle/>
                    <a:p>
                      <a:pPr algn="l" rtl="0" fontAlgn="base"/>
                      <a:r>
                        <a:rPr lang="en-US" sz="1800" b="1" kern="1200">
                          <a:solidFill>
                            <a:schemeClr val="lt1"/>
                          </a:solidFill>
                          <a:effectLst/>
                          <a:latin typeface="+mn-lt"/>
                          <a:ea typeface="+mn-ea"/>
                          <a:cs typeface="+mn-cs"/>
                        </a:rPr>
                        <a:t>Actual - Yes</a:t>
                      </a:r>
                    </a:p>
                  </a:txBody>
                  <a:tcPr>
                    <a:solidFill>
                      <a:schemeClr val="accent1"/>
                    </a:solidFill>
                  </a:tcPr>
                </a:tc>
                <a:tc>
                  <a:txBody>
                    <a:bodyPr/>
                    <a:lstStyle/>
                    <a:p>
                      <a:pPr lvl="0" algn="ctr">
                        <a:buNone/>
                      </a:pPr>
                      <a:r>
                        <a:rPr lang="en-US">
                          <a:effectLst/>
                        </a:rPr>
                        <a:t>0</a:t>
                      </a:r>
                    </a:p>
                  </a:txBody>
                  <a:tcPr anchor="ctr"/>
                </a:tc>
                <a:tc>
                  <a:txBody>
                    <a:bodyPr/>
                    <a:lstStyle/>
                    <a:p>
                      <a:pPr algn="ctr" rtl="0" fontAlgn="base"/>
                      <a:r>
                        <a:rPr lang="en-US">
                          <a:effectLst/>
                        </a:rPr>
                        <a:t>10784</a:t>
                      </a:r>
                    </a:p>
                  </a:txBody>
                  <a:tcPr anchor="ctr"/>
                </a:tc>
                <a:extLst>
                  <a:ext uri="{0D108BD9-81ED-4DB2-BD59-A6C34878D82A}">
                    <a16:rowId xmlns:a16="http://schemas.microsoft.com/office/drawing/2014/main" val="3554360259"/>
                  </a:ext>
                </a:extLst>
              </a:tr>
            </a:tbl>
          </a:graphicData>
        </a:graphic>
      </p:graphicFrame>
    </p:spTree>
    <p:extLst>
      <p:ext uri="{BB962C8B-B14F-4D97-AF65-F5344CB8AC3E}">
        <p14:creationId xmlns:p14="http://schemas.microsoft.com/office/powerpoint/2010/main" val="123935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042E-AC95-42F4-8FD1-A58276B4F79B}"/>
              </a:ext>
            </a:extLst>
          </p:cNvPr>
          <p:cNvSpPr>
            <a:spLocks noGrp="1"/>
          </p:cNvSpPr>
          <p:nvPr>
            <p:ph type="title"/>
          </p:nvPr>
        </p:nvSpPr>
        <p:spPr/>
        <p:txBody>
          <a:bodyPr/>
          <a:lstStyle/>
          <a:p>
            <a:r>
              <a:rPr lang="en-US" b="1">
                <a:solidFill>
                  <a:schemeClr val="accent1"/>
                </a:solidFill>
                <a:cs typeface="Calibri Light"/>
              </a:rPr>
              <a:t>Findings</a:t>
            </a:r>
          </a:p>
        </p:txBody>
      </p:sp>
      <p:pic>
        <p:nvPicPr>
          <p:cNvPr id="5" name="Graphic 4">
            <a:extLst>
              <a:ext uri="{FF2B5EF4-FFF2-40B4-BE49-F238E27FC236}">
                <a16:creationId xmlns:a16="http://schemas.microsoft.com/office/drawing/2014/main" id="{87EC60DA-8187-47C2-9208-3E04422A8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
        <p:nvSpPr>
          <p:cNvPr id="6" name="TextBox 5">
            <a:extLst>
              <a:ext uri="{FF2B5EF4-FFF2-40B4-BE49-F238E27FC236}">
                <a16:creationId xmlns:a16="http://schemas.microsoft.com/office/drawing/2014/main" id="{3714C02F-C2DC-4FB6-978A-3C1EBD09FCE7}"/>
              </a:ext>
            </a:extLst>
          </p:cNvPr>
          <p:cNvSpPr txBox="1"/>
          <p:nvPr/>
        </p:nvSpPr>
        <p:spPr>
          <a:xfrm>
            <a:off x="6838950" y="1762125"/>
            <a:ext cx="5029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accent1">
                  <a:lumMod val="75000"/>
                </a:schemeClr>
              </a:solidFill>
              <a:cs typeface="Calibri"/>
            </a:endParaRPr>
          </a:p>
          <a:p>
            <a:r>
              <a:rPr lang="en-US">
                <a:cs typeface="Calibri"/>
              </a:rPr>
              <a:t>1. Everything else held fixed, increasing in total billed amount is associated with higher probability of using Visualize tool, while increasing in customer age is associated with lower probability of using Visualize tool.</a:t>
            </a:r>
          </a:p>
          <a:p>
            <a:endParaRPr lang="en-US">
              <a:cs typeface="Calibri"/>
            </a:endParaRPr>
          </a:p>
          <a:p>
            <a:r>
              <a:rPr lang="en-US">
                <a:cs typeface="Calibri"/>
              </a:rPr>
              <a:t>2. Geographic location is not an important factor. (statistically insignificant)</a:t>
            </a:r>
          </a:p>
          <a:p>
            <a:endParaRPr lang="en-US" b="1">
              <a:cs typeface="Calibri"/>
            </a:endParaRPr>
          </a:p>
          <a:p>
            <a:endParaRPr lang="en-US">
              <a:cs typeface="Calibri"/>
            </a:endParaRPr>
          </a:p>
        </p:txBody>
      </p:sp>
      <p:pic>
        <p:nvPicPr>
          <p:cNvPr id="4" name="Picture 6" descr="A close up of text on a white background&#10;&#10;Description generated with very high confidence">
            <a:extLst>
              <a:ext uri="{FF2B5EF4-FFF2-40B4-BE49-F238E27FC236}">
                <a16:creationId xmlns:a16="http://schemas.microsoft.com/office/drawing/2014/main" id="{39448524-0089-4762-A554-36AA3C71763E}"/>
              </a:ext>
            </a:extLst>
          </p:cNvPr>
          <p:cNvPicPr>
            <a:picLocks noChangeAspect="1"/>
          </p:cNvPicPr>
          <p:nvPr/>
        </p:nvPicPr>
        <p:blipFill>
          <a:blip r:embed="rId4"/>
          <a:stretch>
            <a:fillRect/>
          </a:stretch>
        </p:blipFill>
        <p:spPr>
          <a:xfrm>
            <a:off x="390525" y="1953283"/>
            <a:ext cx="6124575" cy="2729184"/>
          </a:xfrm>
          <a:prstGeom prst="rect">
            <a:avLst/>
          </a:prstGeom>
        </p:spPr>
      </p:pic>
    </p:spTree>
    <p:extLst>
      <p:ext uri="{BB962C8B-B14F-4D97-AF65-F5344CB8AC3E}">
        <p14:creationId xmlns:p14="http://schemas.microsoft.com/office/powerpoint/2010/main" val="314611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E4E-13AC-4C8D-AD64-3331B054CE02}"/>
              </a:ext>
            </a:extLst>
          </p:cNvPr>
          <p:cNvSpPr>
            <a:spLocks noGrp="1"/>
          </p:cNvSpPr>
          <p:nvPr>
            <p:ph type="title"/>
          </p:nvPr>
        </p:nvSpPr>
        <p:spPr>
          <a:xfrm>
            <a:off x="263959" y="590689"/>
            <a:ext cx="11184837" cy="1325563"/>
          </a:xfrm>
        </p:spPr>
        <p:txBody>
          <a:bodyPr anchor="ctr">
            <a:normAutofit/>
          </a:bodyPr>
          <a:lstStyle/>
          <a:p>
            <a:r>
              <a:rPr lang="en-US" b="1">
                <a:solidFill>
                  <a:schemeClr val="accent1"/>
                </a:solidFill>
                <a:cs typeface="Calibri Light"/>
              </a:rPr>
              <a:t>Tool Prediction Models -Alert</a:t>
            </a:r>
          </a:p>
        </p:txBody>
      </p:sp>
      <p:sp>
        <p:nvSpPr>
          <p:cNvPr id="6" name="Rectangle 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77CACEAA-20C7-4348-A921-FC0A475EEB78}"/>
              </a:ext>
            </a:extLst>
          </p:cNvPr>
          <p:cNvGraphicFramePr>
            <a:graphicFrameLocks noGrp="1"/>
          </p:cNvGraphicFramePr>
          <p:nvPr>
            <p:ph idx="1"/>
            <p:extLst>
              <p:ext uri="{D42A27DB-BD31-4B8C-83A1-F6EECF244321}">
                <p14:modId xmlns:p14="http://schemas.microsoft.com/office/powerpoint/2010/main" val="1106487039"/>
              </p:ext>
            </p:extLst>
          </p:nvPr>
        </p:nvGraphicFramePr>
        <p:xfrm>
          <a:off x="723254" y="2298915"/>
          <a:ext cx="11149280" cy="2194560"/>
        </p:xfrm>
        <a:graphic>
          <a:graphicData uri="http://schemas.openxmlformats.org/drawingml/2006/table">
            <a:tbl>
              <a:tblPr firstRow="1" bandRow="1">
                <a:tableStyleId>{5C22544A-7EE6-4342-B048-85BDC9FD1C3A}</a:tableStyleId>
              </a:tblPr>
              <a:tblGrid>
                <a:gridCol w="1677983">
                  <a:extLst>
                    <a:ext uri="{9D8B030D-6E8A-4147-A177-3AD203B41FA5}">
                      <a16:colId xmlns:a16="http://schemas.microsoft.com/office/drawing/2014/main" val="2132456091"/>
                    </a:ext>
                  </a:extLst>
                </a:gridCol>
                <a:gridCol w="1677983">
                  <a:extLst>
                    <a:ext uri="{9D8B030D-6E8A-4147-A177-3AD203B41FA5}">
                      <a16:colId xmlns:a16="http://schemas.microsoft.com/office/drawing/2014/main" val="1254277577"/>
                    </a:ext>
                  </a:extLst>
                </a:gridCol>
                <a:gridCol w="2265935">
                  <a:extLst>
                    <a:ext uri="{9D8B030D-6E8A-4147-A177-3AD203B41FA5}">
                      <a16:colId xmlns:a16="http://schemas.microsoft.com/office/drawing/2014/main" val="241517641"/>
                    </a:ext>
                  </a:extLst>
                </a:gridCol>
                <a:gridCol w="1950202">
                  <a:extLst>
                    <a:ext uri="{9D8B030D-6E8A-4147-A177-3AD203B41FA5}">
                      <a16:colId xmlns:a16="http://schemas.microsoft.com/office/drawing/2014/main" val="3550109438"/>
                    </a:ext>
                  </a:extLst>
                </a:gridCol>
                <a:gridCol w="1627322">
                  <a:extLst>
                    <a:ext uri="{9D8B030D-6E8A-4147-A177-3AD203B41FA5}">
                      <a16:colId xmlns:a16="http://schemas.microsoft.com/office/drawing/2014/main" val="1234455211"/>
                    </a:ext>
                  </a:extLst>
                </a:gridCol>
                <a:gridCol w="1949855">
                  <a:extLst>
                    <a:ext uri="{9D8B030D-6E8A-4147-A177-3AD203B41FA5}">
                      <a16:colId xmlns:a16="http://schemas.microsoft.com/office/drawing/2014/main" val="2871145065"/>
                    </a:ext>
                  </a:extLst>
                </a:gridCol>
              </a:tblGrid>
              <a:tr h="1156628">
                <a:tc>
                  <a:txBody>
                    <a:bodyPr/>
                    <a:lstStyle/>
                    <a:p>
                      <a:pPr lvl="0">
                        <a:buNone/>
                      </a:pPr>
                      <a:r>
                        <a:rPr lang="en-US" sz="3300"/>
                        <a:t>Tool</a:t>
                      </a:r>
                    </a:p>
                  </a:txBody>
                  <a:tcPr marL="167640" marR="167640" marT="83820" marB="83820"/>
                </a:tc>
                <a:tc>
                  <a:txBody>
                    <a:bodyPr/>
                    <a:lstStyle/>
                    <a:p>
                      <a:r>
                        <a:rPr lang="en-US" sz="3300"/>
                        <a:t>Model Name</a:t>
                      </a:r>
                    </a:p>
                  </a:txBody>
                  <a:tcPr marL="167640" marR="167640" marT="83820" marB="83820"/>
                </a:tc>
                <a:tc>
                  <a:txBody>
                    <a:bodyPr/>
                    <a:lstStyle/>
                    <a:p>
                      <a:pPr lvl="0">
                        <a:buNone/>
                      </a:pPr>
                      <a:r>
                        <a:rPr lang="en-US" sz="3300"/>
                        <a:t>Accuracy</a:t>
                      </a:r>
                    </a:p>
                  </a:txBody>
                  <a:tcPr marL="167640" marR="167640" marT="83820" marB="83820"/>
                </a:tc>
                <a:tc>
                  <a:txBody>
                    <a:bodyPr/>
                    <a:lstStyle/>
                    <a:p>
                      <a:r>
                        <a:rPr lang="en-US" sz="3300"/>
                        <a:t>Precision</a:t>
                      </a:r>
                    </a:p>
                  </a:txBody>
                  <a:tcPr marL="167640" marR="167640" marT="83820" marB="83820"/>
                </a:tc>
                <a:tc>
                  <a:txBody>
                    <a:bodyPr/>
                    <a:lstStyle/>
                    <a:p>
                      <a:r>
                        <a:rPr lang="en-US" sz="3300"/>
                        <a:t>Recall</a:t>
                      </a:r>
                    </a:p>
                  </a:txBody>
                  <a:tcPr marL="167640" marR="167640" marT="83820" marB="83820"/>
                </a:tc>
                <a:tc>
                  <a:txBody>
                    <a:bodyPr/>
                    <a:lstStyle/>
                    <a:p>
                      <a:r>
                        <a:rPr lang="en-US" sz="3300"/>
                        <a:t>F1 score</a:t>
                      </a:r>
                    </a:p>
                  </a:txBody>
                  <a:tcPr marL="167640" marR="167640" marT="83820" marB="83820"/>
                </a:tc>
                <a:extLst>
                  <a:ext uri="{0D108BD9-81ED-4DB2-BD59-A6C34878D82A}">
                    <a16:rowId xmlns:a16="http://schemas.microsoft.com/office/drawing/2014/main" val="3903152701"/>
                  </a:ext>
                </a:extLst>
              </a:tr>
              <a:tr h="721461">
                <a:tc>
                  <a:txBody>
                    <a:bodyPr/>
                    <a:lstStyle/>
                    <a:p>
                      <a:pPr lvl="0">
                        <a:buNone/>
                      </a:pPr>
                      <a:r>
                        <a:rPr lang="en-US" sz="2800"/>
                        <a:t>Alert</a:t>
                      </a:r>
                    </a:p>
                  </a:txBody>
                  <a:tcPr marL="167640" marR="167640" marT="83820" marB="83820"/>
                </a:tc>
                <a:tc>
                  <a:txBody>
                    <a:bodyPr/>
                    <a:lstStyle/>
                    <a:p>
                      <a:r>
                        <a:rPr lang="en-US" sz="2800"/>
                        <a:t>Decision Tree</a:t>
                      </a:r>
                    </a:p>
                  </a:txBody>
                  <a:tcPr marL="167640" marR="167640" marT="83820" marB="83820"/>
                </a:tc>
                <a:tc>
                  <a:txBody>
                    <a:bodyPr/>
                    <a:lstStyle/>
                    <a:p>
                      <a:pPr lvl="0">
                        <a:buNone/>
                      </a:pPr>
                      <a:r>
                        <a:rPr lang="en-US" sz="3300"/>
                        <a:t>74.2%</a:t>
                      </a:r>
                    </a:p>
                  </a:txBody>
                  <a:tcPr marL="167640" marR="167640" marT="83820" marB="83820"/>
                </a:tc>
                <a:tc>
                  <a:txBody>
                    <a:bodyPr/>
                    <a:lstStyle/>
                    <a:p>
                      <a:r>
                        <a:rPr lang="en-US" sz="3300"/>
                        <a:t>29.47%</a:t>
                      </a:r>
                    </a:p>
                  </a:txBody>
                  <a:tcPr marL="167640" marR="167640" marT="83820" marB="83820"/>
                </a:tc>
                <a:tc>
                  <a:txBody>
                    <a:bodyPr/>
                    <a:lstStyle/>
                    <a:p>
                      <a:r>
                        <a:rPr lang="en-US" sz="3300"/>
                        <a:t>23.27%</a:t>
                      </a:r>
                    </a:p>
                  </a:txBody>
                  <a:tcPr marL="167640" marR="167640" marT="83820" marB="83820"/>
                </a:tc>
                <a:tc>
                  <a:txBody>
                    <a:bodyPr/>
                    <a:lstStyle/>
                    <a:p>
                      <a:r>
                        <a:rPr lang="en-US" sz="3300"/>
                        <a:t>26.00%</a:t>
                      </a:r>
                    </a:p>
                  </a:txBody>
                  <a:tcPr marL="167640" marR="167640" marT="83820" marB="83820"/>
                </a:tc>
                <a:extLst>
                  <a:ext uri="{0D108BD9-81ED-4DB2-BD59-A6C34878D82A}">
                    <a16:rowId xmlns:a16="http://schemas.microsoft.com/office/drawing/2014/main" val="378904394"/>
                  </a:ext>
                </a:extLst>
              </a:tr>
            </a:tbl>
          </a:graphicData>
        </a:graphic>
      </p:graphicFrame>
      <p:pic>
        <p:nvPicPr>
          <p:cNvPr id="3" name="Graphic 4">
            <a:extLst>
              <a:ext uri="{FF2B5EF4-FFF2-40B4-BE49-F238E27FC236}">
                <a16:creationId xmlns:a16="http://schemas.microsoft.com/office/drawing/2014/main" id="{F4292630-2165-434C-B708-BF0714161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graphicFrame>
        <p:nvGraphicFramePr>
          <p:cNvPr id="5" name="Table 4">
            <a:extLst>
              <a:ext uri="{FF2B5EF4-FFF2-40B4-BE49-F238E27FC236}">
                <a16:creationId xmlns:a16="http://schemas.microsoft.com/office/drawing/2014/main" id="{055B4F6E-B14E-4EF6-972E-F0782A71692A}"/>
              </a:ext>
            </a:extLst>
          </p:cNvPr>
          <p:cNvGraphicFramePr>
            <a:graphicFrameLocks noGrp="1"/>
          </p:cNvGraphicFramePr>
          <p:nvPr>
            <p:extLst>
              <p:ext uri="{D42A27DB-BD31-4B8C-83A1-F6EECF244321}">
                <p14:modId xmlns:p14="http://schemas.microsoft.com/office/powerpoint/2010/main" val="3838451562"/>
              </p:ext>
            </p:extLst>
          </p:nvPr>
        </p:nvGraphicFramePr>
        <p:xfrm>
          <a:off x="2489709" y="4838653"/>
          <a:ext cx="6857656" cy="1754036"/>
        </p:xfrm>
        <a:graphic>
          <a:graphicData uri="http://schemas.openxmlformats.org/drawingml/2006/table">
            <a:tbl>
              <a:tblPr firstRow="1" bandRow="1">
                <a:tableStyleId>{5C22544A-7EE6-4342-B048-85BDC9FD1C3A}</a:tableStyleId>
              </a:tblPr>
              <a:tblGrid>
                <a:gridCol w="1853028">
                  <a:extLst>
                    <a:ext uri="{9D8B030D-6E8A-4147-A177-3AD203B41FA5}">
                      <a16:colId xmlns:a16="http://schemas.microsoft.com/office/drawing/2014/main" val="600108229"/>
                    </a:ext>
                  </a:extLst>
                </a:gridCol>
                <a:gridCol w="2502314">
                  <a:extLst>
                    <a:ext uri="{9D8B030D-6E8A-4147-A177-3AD203B41FA5}">
                      <a16:colId xmlns:a16="http://schemas.microsoft.com/office/drawing/2014/main" val="2071916942"/>
                    </a:ext>
                  </a:extLst>
                </a:gridCol>
                <a:gridCol w="2502314">
                  <a:extLst>
                    <a:ext uri="{9D8B030D-6E8A-4147-A177-3AD203B41FA5}">
                      <a16:colId xmlns:a16="http://schemas.microsoft.com/office/drawing/2014/main" val="535587366"/>
                    </a:ext>
                  </a:extLst>
                </a:gridCol>
              </a:tblGrid>
              <a:tr h="767391">
                <a:tc>
                  <a:txBody>
                    <a:bodyPr/>
                    <a:lstStyle/>
                    <a:p>
                      <a:pPr lvl="0" algn="l">
                        <a:buNone/>
                      </a:pPr>
                      <a:endParaRPr lang="en-US">
                        <a:effectLst/>
                      </a:endParaRPr>
                    </a:p>
                  </a:txBody>
                  <a:tcPr>
                    <a:solidFill>
                      <a:schemeClr val="accent1"/>
                    </a:solidFill>
                  </a:tcPr>
                </a:tc>
                <a:tc>
                  <a:txBody>
                    <a:bodyPr/>
                    <a:lstStyle/>
                    <a:p>
                      <a:pPr lvl="0" algn="l">
                        <a:buNone/>
                      </a:pPr>
                      <a:r>
                        <a:rPr lang="en-US">
                          <a:effectLst/>
                        </a:rPr>
                        <a:t>Predicted - No</a:t>
                      </a:r>
                    </a:p>
                  </a:txBody>
                  <a:tcPr/>
                </a:tc>
                <a:tc>
                  <a:txBody>
                    <a:bodyPr/>
                    <a:lstStyle/>
                    <a:p>
                      <a:pPr lvl="0" algn="l">
                        <a:buNone/>
                      </a:pPr>
                      <a:r>
                        <a:rPr lang="en-US">
                          <a:effectLst/>
                        </a:rPr>
                        <a:t>Predicted - Yes</a:t>
                      </a:r>
                      <a:endParaRPr lang="en-US"/>
                    </a:p>
                  </a:txBody>
                  <a:tcPr/>
                </a:tc>
                <a:extLst>
                  <a:ext uri="{0D108BD9-81ED-4DB2-BD59-A6C34878D82A}">
                    <a16:rowId xmlns:a16="http://schemas.microsoft.com/office/drawing/2014/main" val="1102383683"/>
                  </a:ext>
                </a:extLst>
              </a:tr>
              <a:tr h="511595">
                <a:tc>
                  <a:txBody>
                    <a:bodyPr/>
                    <a:lstStyle/>
                    <a:p>
                      <a:pPr lvl="0" algn="l" rtl="0">
                        <a:buNone/>
                      </a:pPr>
                      <a:r>
                        <a:rPr lang="en-US" sz="1800" b="1" kern="1200">
                          <a:solidFill>
                            <a:schemeClr val="lt1"/>
                          </a:solidFill>
                          <a:effectLst/>
                          <a:latin typeface="+mn-lt"/>
                          <a:ea typeface="+mn-ea"/>
                          <a:cs typeface="+mn-cs"/>
                        </a:rPr>
                        <a:t>Actual - No</a:t>
                      </a:r>
                    </a:p>
                  </a:txBody>
                  <a:tcPr>
                    <a:solidFill>
                      <a:schemeClr val="accent1"/>
                    </a:solidFill>
                  </a:tcPr>
                </a:tc>
                <a:tc>
                  <a:txBody>
                    <a:bodyPr/>
                    <a:lstStyle/>
                    <a:p>
                      <a:pPr lvl="0" algn="ctr">
                        <a:buNone/>
                      </a:pPr>
                      <a:r>
                        <a:rPr lang="en-US">
                          <a:effectLst/>
                        </a:rPr>
                        <a:t>9299</a:t>
                      </a:r>
                    </a:p>
                  </a:txBody>
                  <a:tcPr anchor="ctr"/>
                </a:tc>
                <a:tc>
                  <a:txBody>
                    <a:bodyPr/>
                    <a:lstStyle/>
                    <a:p>
                      <a:pPr algn="ctr" rtl="0" fontAlgn="base"/>
                      <a:r>
                        <a:rPr lang="en-US">
                          <a:effectLst/>
                        </a:rPr>
                        <a:t>1448</a:t>
                      </a:r>
                    </a:p>
                  </a:txBody>
                  <a:tcPr anchor="ctr"/>
                </a:tc>
                <a:extLst>
                  <a:ext uri="{0D108BD9-81ED-4DB2-BD59-A6C34878D82A}">
                    <a16:rowId xmlns:a16="http://schemas.microsoft.com/office/drawing/2014/main" val="3714515167"/>
                  </a:ext>
                </a:extLst>
              </a:tr>
              <a:tr h="475050">
                <a:tc>
                  <a:txBody>
                    <a:bodyPr/>
                    <a:lstStyle/>
                    <a:p>
                      <a:pPr algn="l" rtl="0" fontAlgn="base"/>
                      <a:r>
                        <a:rPr lang="en-US" sz="1800" b="1" kern="1200">
                          <a:solidFill>
                            <a:schemeClr val="lt1"/>
                          </a:solidFill>
                          <a:effectLst/>
                          <a:latin typeface="+mn-lt"/>
                          <a:ea typeface="+mn-ea"/>
                          <a:cs typeface="+mn-cs"/>
                        </a:rPr>
                        <a:t>Actual - Yes</a:t>
                      </a:r>
                    </a:p>
                  </a:txBody>
                  <a:tcPr>
                    <a:solidFill>
                      <a:schemeClr val="accent1"/>
                    </a:solidFill>
                  </a:tcPr>
                </a:tc>
                <a:tc>
                  <a:txBody>
                    <a:bodyPr/>
                    <a:lstStyle/>
                    <a:p>
                      <a:pPr lvl="0" algn="ctr">
                        <a:buNone/>
                      </a:pPr>
                      <a:r>
                        <a:rPr lang="en-US">
                          <a:effectLst/>
                        </a:rPr>
                        <a:t>1995</a:t>
                      </a:r>
                    </a:p>
                  </a:txBody>
                  <a:tcPr anchor="ctr"/>
                </a:tc>
                <a:tc>
                  <a:txBody>
                    <a:bodyPr/>
                    <a:lstStyle/>
                    <a:p>
                      <a:pPr algn="ctr" rtl="0" fontAlgn="base"/>
                      <a:r>
                        <a:rPr lang="en-US">
                          <a:effectLst/>
                        </a:rPr>
                        <a:t>605</a:t>
                      </a:r>
                    </a:p>
                  </a:txBody>
                  <a:tcPr anchor="ctr"/>
                </a:tc>
                <a:extLst>
                  <a:ext uri="{0D108BD9-81ED-4DB2-BD59-A6C34878D82A}">
                    <a16:rowId xmlns:a16="http://schemas.microsoft.com/office/drawing/2014/main" val="3554360259"/>
                  </a:ext>
                </a:extLst>
              </a:tr>
            </a:tbl>
          </a:graphicData>
        </a:graphic>
      </p:graphicFrame>
    </p:spTree>
    <p:extLst>
      <p:ext uri="{BB962C8B-B14F-4D97-AF65-F5344CB8AC3E}">
        <p14:creationId xmlns:p14="http://schemas.microsoft.com/office/powerpoint/2010/main" val="159326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E4E-13AC-4C8D-AD64-3331B054CE02}"/>
              </a:ext>
            </a:extLst>
          </p:cNvPr>
          <p:cNvSpPr>
            <a:spLocks noGrp="1"/>
          </p:cNvSpPr>
          <p:nvPr>
            <p:ph type="title"/>
          </p:nvPr>
        </p:nvSpPr>
        <p:spPr>
          <a:xfrm>
            <a:off x="263959" y="590689"/>
            <a:ext cx="11184837" cy="1325563"/>
          </a:xfrm>
        </p:spPr>
        <p:txBody>
          <a:bodyPr anchor="ctr">
            <a:normAutofit/>
          </a:bodyPr>
          <a:lstStyle/>
          <a:p>
            <a:r>
              <a:rPr lang="en-US" b="1">
                <a:solidFill>
                  <a:schemeClr val="accent1"/>
                </a:solidFill>
                <a:cs typeface="Calibri Light"/>
              </a:rPr>
              <a:t>Tool Prediction Models -Report</a:t>
            </a:r>
          </a:p>
        </p:txBody>
      </p:sp>
      <p:sp>
        <p:nvSpPr>
          <p:cNvPr id="6" name="Rectangle 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77CACEAA-20C7-4348-A921-FC0A475EEB78}"/>
              </a:ext>
            </a:extLst>
          </p:cNvPr>
          <p:cNvGraphicFramePr>
            <a:graphicFrameLocks noGrp="1"/>
          </p:cNvGraphicFramePr>
          <p:nvPr>
            <p:ph idx="1"/>
            <p:extLst>
              <p:ext uri="{D42A27DB-BD31-4B8C-83A1-F6EECF244321}">
                <p14:modId xmlns:p14="http://schemas.microsoft.com/office/powerpoint/2010/main" val="2107667491"/>
              </p:ext>
            </p:extLst>
          </p:nvPr>
        </p:nvGraphicFramePr>
        <p:xfrm>
          <a:off x="723254" y="2298915"/>
          <a:ext cx="11149280" cy="2194560"/>
        </p:xfrm>
        <a:graphic>
          <a:graphicData uri="http://schemas.openxmlformats.org/drawingml/2006/table">
            <a:tbl>
              <a:tblPr firstRow="1" bandRow="1">
                <a:tableStyleId>{5C22544A-7EE6-4342-B048-85BDC9FD1C3A}</a:tableStyleId>
              </a:tblPr>
              <a:tblGrid>
                <a:gridCol w="1677983">
                  <a:extLst>
                    <a:ext uri="{9D8B030D-6E8A-4147-A177-3AD203B41FA5}">
                      <a16:colId xmlns:a16="http://schemas.microsoft.com/office/drawing/2014/main" val="2132456091"/>
                    </a:ext>
                  </a:extLst>
                </a:gridCol>
                <a:gridCol w="1677983">
                  <a:extLst>
                    <a:ext uri="{9D8B030D-6E8A-4147-A177-3AD203B41FA5}">
                      <a16:colId xmlns:a16="http://schemas.microsoft.com/office/drawing/2014/main" val="1254277577"/>
                    </a:ext>
                  </a:extLst>
                </a:gridCol>
                <a:gridCol w="2265935">
                  <a:extLst>
                    <a:ext uri="{9D8B030D-6E8A-4147-A177-3AD203B41FA5}">
                      <a16:colId xmlns:a16="http://schemas.microsoft.com/office/drawing/2014/main" val="241517641"/>
                    </a:ext>
                  </a:extLst>
                </a:gridCol>
                <a:gridCol w="1950202">
                  <a:extLst>
                    <a:ext uri="{9D8B030D-6E8A-4147-A177-3AD203B41FA5}">
                      <a16:colId xmlns:a16="http://schemas.microsoft.com/office/drawing/2014/main" val="3550109438"/>
                    </a:ext>
                  </a:extLst>
                </a:gridCol>
                <a:gridCol w="1627322">
                  <a:extLst>
                    <a:ext uri="{9D8B030D-6E8A-4147-A177-3AD203B41FA5}">
                      <a16:colId xmlns:a16="http://schemas.microsoft.com/office/drawing/2014/main" val="1234455211"/>
                    </a:ext>
                  </a:extLst>
                </a:gridCol>
                <a:gridCol w="1949855">
                  <a:extLst>
                    <a:ext uri="{9D8B030D-6E8A-4147-A177-3AD203B41FA5}">
                      <a16:colId xmlns:a16="http://schemas.microsoft.com/office/drawing/2014/main" val="2871145065"/>
                    </a:ext>
                  </a:extLst>
                </a:gridCol>
              </a:tblGrid>
              <a:tr h="1156628">
                <a:tc>
                  <a:txBody>
                    <a:bodyPr/>
                    <a:lstStyle/>
                    <a:p>
                      <a:pPr lvl="0">
                        <a:buNone/>
                      </a:pPr>
                      <a:r>
                        <a:rPr lang="en-US" sz="3300"/>
                        <a:t>Tool</a:t>
                      </a:r>
                    </a:p>
                  </a:txBody>
                  <a:tcPr marL="167640" marR="167640" marT="83820" marB="83820"/>
                </a:tc>
                <a:tc>
                  <a:txBody>
                    <a:bodyPr/>
                    <a:lstStyle/>
                    <a:p>
                      <a:r>
                        <a:rPr lang="en-US" sz="3300"/>
                        <a:t>Model Name</a:t>
                      </a:r>
                    </a:p>
                  </a:txBody>
                  <a:tcPr marL="167640" marR="167640" marT="83820" marB="83820"/>
                </a:tc>
                <a:tc>
                  <a:txBody>
                    <a:bodyPr/>
                    <a:lstStyle/>
                    <a:p>
                      <a:pPr lvl="0">
                        <a:buNone/>
                      </a:pPr>
                      <a:r>
                        <a:rPr lang="en-US" sz="3300"/>
                        <a:t>Accuracy</a:t>
                      </a:r>
                    </a:p>
                  </a:txBody>
                  <a:tcPr marL="167640" marR="167640" marT="83820" marB="83820"/>
                </a:tc>
                <a:tc>
                  <a:txBody>
                    <a:bodyPr/>
                    <a:lstStyle/>
                    <a:p>
                      <a:r>
                        <a:rPr lang="en-US" sz="3300"/>
                        <a:t>Precision</a:t>
                      </a:r>
                    </a:p>
                  </a:txBody>
                  <a:tcPr marL="167640" marR="167640" marT="83820" marB="83820"/>
                </a:tc>
                <a:tc>
                  <a:txBody>
                    <a:bodyPr/>
                    <a:lstStyle/>
                    <a:p>
                      <a:r>
                        <a:rPr lang="en-US" sz="3300"/>
                        <a:t>Recall</a:t>
                      </a:r>
                    </a:p>
                  </a:txBody>
                  <a:tcPr marL="167640" marR="167640" marT="83820" marB="83820"/>
                </a:tc>
                <a:tc>
                  <a:txBody>
                    <a:bodyPr/>
                    <a:lstStyle/>
                    <a:p>
                      <a:r>
                        <a:rPr lang="en-US" sz="3300"/>
                        <a:t>F1 score</a:t>
                      </a:r>
                    </a:p>
                  </a:txBody>
                  <a:tcPr marL="167640" marR="167640" marT="83820" marB="83820"/>
                </a:tc>
                <a:extLst>
                  <a:ext uri="{0D108BD9-81ED-4DB2-BD59-A6C34878D82A}">
                    <a16:rowId xmlns:a16="http://schemas.microsoft.com/office/drawing/2014/main" val="3903152701"/>
                  </a:ext>
                </a:extLst>
              </a:tr>
              <a:tr h="1007755">
                <a:tc>
                  <a:txBody>
                    <a:bodyPr/>
                    <a:lstStyle/>
                    <a:p>
                      <a:pPr lvl="0">
                        <a:buNone/>
                      </a:pPr>
                      <a:r>
                        <a:rPr lang="en-US" sz="2800"/>
                        <a:t>Report</a:t>
                      </a:r>
                    </a:p>
                  </a:txBody>
                  <a:tcPr marL="167640" marR="167640" marT="83820" marB="83820"/>
                </a:tc>
                <a:tc>
                  <a:txBody>
                    <a:bodyPr/>
                    <a:lstStyle/>
                    <a:p>
                      <a:pPr lvl="0">
                        <a:buNone/>
                      </a:pPr>
                      <a:r>
                        <a:rPr lang="en-US" sz="2800"/>
                        <a:t>Decision Tree</a:t>
                      </a:r>
                    </a:p>
                  </a:txBody>
                  <a:tcPr marL="167640" marR="167640" marT="83820" marB="83820"/>
                </a:tc>
                <a:tc>
                  <a:txBody>
                    <a:bodyPr/>
                    <a:lstStyle/>
                    <a:p>
                      <a:pPr lvl="0">
                        <a:buNone/>
                      </a:pPr>
                      <a:r>
                        <a:rPr lang="en-US" sz="3300"/>
                        <a:t>76.27%</a:t>
                      </a:r>
                    </a:p>
                  </a:txBody>
                  <a:tcPr marL="167640" marR="167640" marT="83820" marB="83820"/>
                </a:tc>
                <a:tc>
                  <a:txBody>
                    <a:bodyPr/>
                    <a:lstStyle/>
                    <a:p>
                      <a:pPr lvl="0">
                        <a:buNone/>
                      </a:pPr>
                      <a:r>
                        <a:rPr lang="en-US" sz="3300"/>
                        <a:t>29.81%</a:t>
                      </a:r>
                    </a:p>
                  </a:txBody>
                  <a:tcPr marL="167640" marR="167640" marT="83820" marB="83820"/>
                </a:tc>
                <a:tc>
                  <a:txBody>
                    <a:bodyPr/>
                    <a:lstStyle/>
                    <a:p>
                      <a:pPr lvl="0">
                        <a:buNone/>
                      </a:pPr>
                      <a:r>
                        <a:rPr lang="en-US" sz="3300"/>
                        <a:t>23.36%</a:t>
                      </a:r>
                    </a:p>
                  </a:txBody>
                  <a:tcPr marL="167640" marR="167640" marT="83820" marB="83820"/>
                </a:tc>
                <a:tc>
                  <a:txBody>
                    <a:bodyPr/>
                    <a:lstStyle/>
                    <a:p>
                      <a:pPr lvl="0">
                        <a:buNone/>
                      </a:pPr>
                      <a:r>
                        <a:rPr lang="en-US" sz="3300"/>
                        <a:t>26.19%</a:t>
                      </a:r>
                    </a:p>
                  </a:txBody>
                  <a:tcPr marL="167640" marR="167640" marT="83820" marB="83820"/>
                </a:tc>
                <a:extLst>
                  <a:ext uri="{0D108BD9-81ED-4DB2-BD59-A6C34878D82A}">
                    <a16:rowId xmlns:a16="http://schemas.microsoft.com/office/drawing/2014/main" val="2929806748"/>
                  </a:ext>
                </a:extLst>
              </a:tr>
            </a:tbl>
          </a:graphicData>
        </a:graphic>
      </p:graphicFrame>
      <p:pic>
        <p:nvPicPr>
          <p:cNvPr id="3" name="Graphic 4">
            <a:extLst>
              <a:ext uri="{FF2B5EF4-FFF2-40B4-BE49-F238E27FC236}">
                <a16:creationId xmlns:a16="http://schemas.microsoft.com/office/drawing/2014/main" id="{F4292630-2165-434C-B708-BF0714161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graphicFrame>
        <p:nvGraphicFramePr>
          <p:cNvPr id="5" name="Table 4">
            <a:extLst>
              <a:ext uri="{FF2B5EF4-FFF2-40B4-BE49-F238E27FC236}">
                <a16:creationId xmlns:a16="http://schemas.microsoft.com/office/drawing/2014/main" id="{F4341A7B-8FDB-4C89-8469-3EF113DB5A7D}"/>
              </a:ext>
            </a:extLst>
          </p:cNvPr>
          <p:cNvGraphicFramePr>
            <a:graphicFrameLocks noGrp="1"/>
          </p:cNvGraphicFramePr>
          <p:nvPr>
            <p:extLst>
              <p:ext uri="{D42A27DB-BD31-4B8C-83A1-F6EECF244321}">
                <p14:modId xmlns:p14="http://schemas.microsoft.com/office/powerpoint/2010/main" val="3087579774"/>
              </p:ext>
            </p:extLst>
          </p:nvPr>
        </p:nvGraphicFramePr>
        <p:xfrm>
          <a:off x="2542625" y="4796319"/>
          <a:ext cx="6857656" cy="1395857"/>
        </p:xfrm>
        <a:graphic>
          <a:graphicData uri="http://schemas.openxmlformats.org/drawingml/2006/table">
            <a:tbl>
              <a:tblPr firstRow="1" bandRow="1">
                <a:tableStyleId>{5C22544A-7EE6-4342-B048-85BDC9FD1C3A}</a:tableStyleId>
              </a:tblPr>
              <a:tblGrid>
                <a:gridCol w="1853028">
                  <a:extLst>
                    <a:ext uri="{9D8B030D-6E8A-4147-A177-3AD203B41FA5}">
                      <a16:colId xmlns:a16="http://schemas.microsoft.com/office/drawing/2014/main" val="600108229"/>
                    </a:ext>
                  </a:extLst>
                </a:gridCol>
                <a:gridCol w="2502314">
                  <a:extLst>
                    <a:ext uri="{9D8B030D-6E8A-4147-A177-3AD203B41FA5}">
                      <a16:colId xmlns:a16="http://schemas.microsoft.com/office/drawing/2014/main" val="2071916942"/>
                    </a:ext>
                  </a:extLst>
                </a:gridCol>
                <a:gridCol w="2502314">
                  <a:extLst>
                    <a:ext uri="{9D8B030D-6E8A-4147-A177-3AD203B41FA5}">
                      <a16:colId xmlns:a16="http://schemas.microsoft.com/office/drawing/2014/main" val="535587366"/>
                    </a:ext>
                  </a:extLst>
                </a:gridCol>
              </a:tblGrid>
              <a:tr h="597281">
                <a:tc>
                  <a:txBody>
                    <a:bodyPr/>
                    <a:lstStyle/>
                    <a:p>
                      <a:pPr lvl="0" algn="l">
                        <a:buNone/>
                      </a:pPr>
                      <a:endParaRPr lang="en-US">
                        <a:effectLst/>
                      </a:endParaRPr>
                    </a:p>
                  </a:txBody>
                  <a:tcPr>
                    <a:solidFill>
                      <a:schemeClr val="accent1"/>
                    </a:solidFill>
                  </a:tcPr>
                </a:tc>
                <a:tc>
                  <a:txBody>
                    <a:bodyPr/>
                    <a:lstStyle/>
                    <a:p>
                      <a:pPr lvl="0" algn="l">
                        <a:buNone/>
                      </a:pPr>
                      <a:r>
                        <a:rPr lang="en-US">
                          <a:effectLst/>
                        </a:rPr>
                        <a:t>Predicted - No</a:t>
                      </a:r>
                    </a:p>
                  </a:txBody>
                  <a:tcPr/>
                </a:tc>
                <a:tc>
                  <a:txBody>
                    <a:bodyPr/>
                    <a:lstStyle/>
                    <a:p>
                      <a:pPr lvl="0" algn="l">
                        <a:buNone/>
                      </a:pPr>
                      <a:r>
                        <a:rPr lang="en-US">
                          <a:effectLst/>
                        </a:rPr>
                        <a:t>Predicted - Yes</a:t>
                      </a:r>
                      <a:endParaRPr lang="en-US"/>
                    </a:p>
                  </a:txBody>
                  <a:tcPr/>
                </a:tc>
                <a:extLst>
                  <a:ext uri="{0D108BD9-81ED-4DB2-BD59-A6C34878D82A}">
                    <a16:rowId xmlns:a16="http://schemas.microsoft.com/office/drawing/2014/main" val="1102383683"/>
                  </a:ext>
                </a:extLst>
              </a:tr>
              <a:tr h="393700">
                <a:tc>
                  <a:txBody>
                    <a:bodyPr/>
                    <a:lstStyle/>
                    <a:p>
                      <a:pPr lvl="0" algn="l" rtl="0">
                        <a:buNone/>
                      </a:pPr>
                      <a:r>
                        <a:rPr lang="en-US" sz="1800" b="1" kern="1200">
                          <a:solidFill>
                            <a:schemeClr val="lt1"/>
                          </a:solidFill>
                          <a:effectLst/>
                          <a:latin typeface="+mn-lt"/>
                          <a:ea typeface="+mn-ea"/>
                          <a:cs typeface="+mn-cs"/>
                        </a:rPr>
                        <a:t>Actual - No</a:t>
                      </a:r>
                    </a:p>
                  </a:txBody>
                  <a:tcPr>
                    <a:solidFill>
                      <a:schemeClr val="accent1"/>
                    </a:solidFill>
                  </a:tcPr>
                </a:tc>
                <a:tc>
                  <a:txBody>
                    <a:bodyPr/>
                    <a:lstStyle/>
                    <a:p>
                      <a:pPr lvl="0" algn="ctr">
                        <a:buNone/>
                      </a:pPr>
                      <a:r>
                        <a:rPr lang="en-US">
                          <a:effectLst/>
                        </a:rPr>
                        <a:t>9618</a:t>
                      </a:r>
                    </a:p>
                  </a:txBody>
                  <a:tcPr anchor="ctr"/>
                </a:tc>
                <a:tc>
                  <a:txBody>
                    <a:bodyPr/>
                    <a:lstStyle/>
                    <a:p>
                      <a:pPr algn="ctr" rtl="0" fontAlgn="base"/>
                      <a:r>
                        <a:rPr lang="en-US">
                          <a:effectLst/>
                        </a:rPr>
                        <a:t>1323</a:t>
                      </a:r>
                    </a:p>
                  </a:txBody>
                  <a:tcPr anchor="ctr"/>
                </a:tc>
                <a:extLst>
                  <a:ext uri="{0D108BD9-81ED-4DB2-BD59-A6C34878D82A}">
                    <a16:rowId xmlns:a16="http://schemas.microsoft.com/office/drawing/2014/main" val="3714515167"/>
                  </a:ext>
                </a:extLst>
              </a:tr>
              <a:tr h="404876">
                <a:tc>
                  <a:txBody>
                    <a:bodyPr/>
                    <a:lstStyle/>
                    <a:p>
                      <a:pPr algn="l" rtl="0" fontAlgn="base"/>
                      <a:r>
                        <a:rPr lang="en-US" sz="1800" b="1" kern="1200">
                          <a:solidFill>
                            <a:schemeClr val="lt1"/>
                          </a:solidFill>
                          <a:effectLst/>
                          <a:latin typeface="+mn-lt"/>
                          <a:ea typeface="+mn-ea"/>
                          <a:cs typeface="+mn-cs"/>
                        </a:rPr>
                        <a:t>Actual - Yes</a:t>
                      </a:r>
                    </a:p>
                  </a:txBody>
                  <a:tcPr>
                    <a:solidFill>
                      <a:schemeClr val="accent1"/>
                    </a:solidFill>
                  </a:tcPr>
                </a:tc>
                <a:tc>
                  <a:txBody>
                    <a:bodyPr/>
                    <a:lstStyle/>
                    <a:p>
                      <a:pPr lvl="0" algn="ctr">
                        <a:buNone/>
                      </a:pPr>
                      <a:r>
                        <a:rPr lang="en-US">
                          <a:effectLst/>
                        </a:rPr>
                        <a:t>1844</a:t>
                      </a:r>
                    </a:p>
                  </a:txBody>
                  <a:tcPr anchor="ctr"/>
                </a:tc>
                <a:tc>
                  <a:txBody>
                    <a:bodyPr/>
                    <a:lstStyle/>
                    <a:p>
                      <a:pPr algn="ctr" rtl="0" fontAlgn="base"/>
                      <a:r>
                        <a:rPr lang="en-US">
                          <a:effectLst/>
                        </a:rPr>
                        <a:t>562</a:t>
                      </a:r>
                    </a:p>
                  </a:txBody>
                  <a:tcPr anchor="ctr"/>
                </a:tc>
                <a:extLst>
                  <a:ext uri="{0D108BD9-81ED-4DB2-BD59-A6C34878D82A}">
                    <a16:rowId xmlns:a16="http://schemas.microsoft.com/office/drawing/2014/main" val="3554360259"/>
                  </a:ext>
                </a:extLst>
              </a:tr>
            </a:tbl>
          </a:graphicData>
        </a:graphic>
      </p:graphicFrame>
    </p:spTree>
    <p:extLst>
      <p:ext uri="{BB962C8B-B14F-4D97-AF65-F5344CB8AC3E}">
        <p14:creationId xmlns:p14="http://schemas.microsoft.com/office/powerpoint/2010/main" val="59941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9735-44C0-44BB-B86B-F10D8A9FA5C6}"/>
              </a:ext>
            </a:extLst>
          </p:cNvPr>
          <p:cNvSpPr>
            <a:spLocks noGrp="1"/>
          </p:cNvSpPr>
          <p:nvPr>
            <p:ph type="title"/>
          </p:nvPr>
        </p:nvSpPr>
        <p:spPr>
          <a:xfrm>
            <a:off x="1571811" y="1573586"/>
            <a:ext cx="9122584" cy="1325563"/>
          </a:xfrm>
        </p:spPr>
        <p:txBody>
          <a:bodyPr>
            <a:normAutofit/>
          </a:bodyPr>
          <a:lstStyle/>
          <a:p>
            <a:r>
              <a:rPr lang="en-US">
                <a:solidFill>
                  <a:schemeClr val="accent1"/>
                </a:solidFill>
              </a:rPr>
              <a:t>Agenda</a:t>
            </a:r>
          </a:p>
        </p:txBody>
      </p:sp>
      <p:sp>
        <p:nvSpPr>
          <p:cNvPr id="3" name="Content Placeholder 2">
            <a:extLst>
              <a:ext uri="{FF2B5EF4-FFF2-40B4-BE49-F238E27FC236}">
                <a16:creationId xmlns:a16="http://schemas.microsoft.com/office/drawing/2014/main" id="{FC7672BF-077F-457B-A3D9-24FFE07CDEE1}"/>
              </a:ext>
            </a:extLst>
          </p:cNvPr>
          <p:cNvSpPr>
            <a:spLocks noGrp="1"/>
          </p:cNvSpPr>
          <p:nvPr>
            <p:ph idx="1"/>
          </p:nvPr>
        </p:nvSpPr>
        <p:spPr>
          <a:xfrm>
            <a:off x="1571811" y="3060017"/>
            <a:ext cx="6066118" cy="2941753"/>
          </a:xfrm>
        </p:spPr>
        <p:txBody>
          <a:bodyPr vert="horz" lIns="91440" tIns="45720" rIns="91440" bIns="45720" rtlCol="0" anchor="t">
            <a:normAutofit/>
          </a:bodyPr>
          <a:lstStyle/>
          <a:p>
            <a:r>
              <a:rPr lang="en-US" sz="2000">
                <a:cs typeface="Calibri"/>
              </a:rPr>
              <a:t>Assumptions and Data Preparation</a:t>
            </a:r>
          </a:p>
          <a:p>
            <a:r>
              <a:rPr lang="en-US" sz="2000">
                <a:cs typeface="Calibri"/>
              </a:rPr>
              <a:t>Data Analysis</a:t>
            </a:r>
            <a:endParaRPr lang="en-US"/>
          </a:p>
          <a:p>
            <a:r>
              <a:rPr lang="en-US" sz="2000">
                <a:cs typeface="Calibri"/>
              </a:rPr>
              <a:t>Variable Selection</a:t>
            </a:r>
          </a:p>
          <a:p>
            <a:r>
              <a:rPr lang="en-US" sz="2000">
                <a:ea typeface="+mn-lt"/>
                <a:cs typeface="+mn-lt"/>
              </a:rPr>
              <a:t>Clustering Method and results</a:t>
            </a:r>
          </a:p>
          <a:p>
            <a:r>
              <a:rPr lang="en-US" sz="2000">
                <a:cs typeface="Calibri"/>
              </a:rPr>
              <a:t>Classification Method and results</a:t>
            </a:r>
            <a:endParaRPr lang="en-US"/>
          </a:p>
          <a:p>
            <a:r>
              <a:rPr lang="en-US" sz="2000">
                <a:cs typeface="Calibri"/>
              </a:rPr>
              <a:t>Business Insights and Recommendations</a:t>
            </a:r>
          </a:p>
        </p:txBody>
      </p:sp>
      <p:sp>
        <p:nvSpPr>
          <p:cNvPr id="1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6"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Checklist">
            <a:extLst>
              <a:ext uri="{FF2B5EF4-FFF2-40B4-BE49-F238E27FC236}">
                <a16:creationId xmlns:a16="http://schemas.microsoft.com/office/drawing/2014/main" id="{DABF95C9-7805-4AAA-ACF1-426062046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pic>
        <p:nvPicPr>
          <p:cNvPr id="4" name="Graphic 4">
            <a:extLst>
              <a:ext uri="{FF2B5EF4-FFF2-40B4-BE49-F238E27FC236}">
                <a16:creationId xmlns:a16="http://schemas.microsoft.com/office/drawing/2014/main" id="{C131CBFF-AAC0-4474-BCFF-18DFEA7173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9625" y="650001"/>
            <a:ext cx="1876425" cy="1395572"/>
          </a:xfrm>
          <a:prstGeom prst="rect">
            <a:avLst/>
          </a:prstGeom>
        </p:spPr>
      </p:pic>
    </p:spTree>
    <p:extLst>
      <p:ext uri="{BB962C8B-B14F-4D97-AF65-F5344CB8AC3E}">
        <p14:creationId xmlns:p14="http://schemas.microsoft.com/office/powerpoint/2010/main" val="697100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4040-AE94-4C2A-AF5D-2F276A874CE1}"/>
              </a:ext>
            </a:extLst>
          </p:cNvPr>
          <p:cNvSpPr>
            <a:spLocks noGrp="1"/>
          </p:cNvSpPr>
          <p:nvPr>
            <p:ph type="title"/>
          </p:nvPr>
        </p:nvSpPr>
        <p:spPr>
          <a:xfrm>
            <a:off x="490107" y="2821171"/>
            <a:ext cx="10515600" cy="1325563"/>
          </a:xfrm>
        </p:spPr>
        <p:txBody>
          <a:bodyPr>
            <a:normAutofit fontScale="90000"/>
          </a:bodyPr>
          <a:lstStyle/>
          <a:p>
            <a:pPr algn="ctr"/>
            <a:r>
              <a:rPr lang="en-US" sz="6600" b="1">
                <a:solidFill>
                  <a:schemeClr val="accent1"/>
                </a:solidFill>
              </a:rPr>
              <a:t>Business Insights </a:t>
            </a:r>
            <a:br>
              <a:rPr lang="en-US" sz="6600" b="1">
                <a:solidFill>
                  <a:schemeClr val="accent1"/>
                </a:solidFill>
              </a:rPr>
            </a:br>
            <a:r>
              <a:rPr lang="en-US" sz="6600" b="1">
                <a:solidFill>
                  <a:schemeClr val="accent1"/>
                </a:solidFill>
              </a:rPr>
              <a:t>&amp; </a:t>
            </a:r>
            <a:br>
              <a:rPr lang="en-US" sz="6600" b="1">
                <a:solidFill>
                  <a:schemeClr val="accent1"/>
                </a:solidFill>
              </a:rPr>
            </a:br>
            <a:r>
              <a:rPr lang="en-US" sz="6600" b="1">
                <a:solidFill>
                  <a:schemeClr val="accent1"/>
                </a:solidFill>
              </a:rPr>
              <a:t>Summary</a:t>
            </a:r>
            <a:endParaRPr lang="en-US"/>
          </a:p>
        </p:txBody>
      </p:sp>
      <p:pic>
        <p:nvPicPr>
          <p:cNvPr id="4" name="Graphic 4">
            <a:extLst>
              <a:ext uri="{FF2B5EF4-FFF2-40B4-BE49-F238E27FC236}">
                <a16:creationId xmlns:a16="http://schemas.microsoft.com/office/drawing/2014/main" id="{99F32447-3AFC-4233-BCF5-48DEC6B335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2078456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226F26-684D-443E-B716-8BCF8BA317EE}"/>
              </a:ext>
            </a:extLst>
          </p:cNvPr>
          <p:cNvSpPr txBox="1">
            <a:spLocks/>
          </p:cNvSpPr>
          <p:nvPr/>
        </p:nvSpPr>
        <p:spPr>
          <a:xfrm>
            <a:off x="789819" y="6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solidFill>
                <a:cs typeface="Calibri Light"/>
              </a:rPr>
              <a:t>Business Insights</a:t>
            </a:r>
          </a:p>
        </p:txBody>
      </p:sp>
      <p:sp>
        <p:nvSpPr>
          <p:cNvPr id="10" name="TextBox 9">
            <a:extLst>
              <a:ext uri="{FF2B5EF4-FFF2-40B4-BE49-F238E27FC236}">
                <a16:creationId xmlns:a16="http://schemas.microsoft.com/office/drawing/2014/main" id="{A993E9D7-9689-4828-A698-2260616C412D}"/>
              </a:ext>
            </a:extLst>
          </p:cNvPr>
          <p:cNvSpPr txBox="1"/>
          <p:nvPr/>
        </p:nvSpPr>
        <p:spPr>
          <a:xfrm>
            <a:off x="785533" y="1116106"/>
            <a:ext cx="878317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Segoe UI"/>
              </a:rPr>
              <a:t>Among all records (April – May, date&amp;customer ID as PK): 32% of records use tools, among those records with tools used, 81% use visualize tool, 19% use alert tool, 17.6% use report tool. ​</a:t>
            </a:r>
            <a:endParaRPr lang="en-US">
              <a:cs typeface="Calibri" panose="020F0502020204030204"/>
            </a:endParaRPr>
          </a:p>
          <a:p>
            <a:endParaRPr lang="en-US">
              <a:cs typeface="Segoe UI"/>
            </a:endParaRPr>
          </a:p>
          <a:p>
            <a:endParaRPr lang="en-US" b="1">
              <a:solidFill>
                <a:srgbClr val="2F5597"/>
              </a:solidFill>
              <a:cs typeface="Segoe UI"/>
            </a:endParaRPr>
          </a:p>
          <a:p>
            <a:pPr marL="285750" indent="-285750">
              <a:buFont typeface="Arial"/>
              <a:buChar char="•"/>
            </a:pPr>
            <a:endParaRPr lang="en-US">
              <a:cs typeface="Segoe UI"/>
            </a:endParaRPr>
          </a:p>
          <a:p>
            <a:pPr marL="285750" indent="-285750">
              <a:buFont typeface="Arial"/>
              <a:buChar char="•"/>
            </a:pPr>
            <a:endParaRPr lang="en-US">
              <a:cs typeface="Segoe UI"/>
            </a:endParaRPr>
          </a:p>
          <a:p>
            <a:pPr marL="285750" indent="-285750">
              <a:buFont typeface="Arial"/>
              <a:buChar char="•"/>
            </a:pPr>
            <a:endParaRPr lang="en-US">
              <a:cs typeface="Segoe UI"/>
            </a:endParaRPr>
          </a:p>
          <a:p>
            <a:pPr marL="285750" indent="-285750">
              <a:buFont typeface="Arial"/>
              <a:buChar char="•"/>
            </a:pPr>
            <a:endParaRPr lang="en-US">
              <a:cs typeface="Segoe UI"/>
            </a:endParaRPr>
          </a:p>
          <a:p>
            <a:pPr marL="285750" indent="-285750">
              <a:buFont typeface="Arial"/>
              <a:buChar char="•"/>
            </a:pPr>
            <a:endParaRPr lang="en-US">
              <a:cs typeface="Segoe UI"/>
            </a:endParaRPr>
          </a:p>
          <a:p>
            <a:pPr marL="285750" indent="-285750">
              <a:buFont typeface="Arial"/>
              <a:buChar char="•"/>
            </a:pPr>
            <a:endParaRPr lang="en-US">
              <a:cs typeface="Segoe UI"/>
            </a:endParaRPr>
          </a:p>
          <a:p>
            <a:endParaRPr lang="en-US">
              <a:cs typeface="Segoe UI"/>
            </a:endParaRPr>
          </a:p>
          <a:p>
            <a:pPr marL="285750" indent="-285750">
              <a:buFont typeface="Arial"/>
              <a:buChar char="•"/>
            </a:pPr>
            <a:endParaRPr lang="en-US">
              <a:cs typeface="Segoe UI"/>
            </a:endParaRPr>
          </a:p>
        </p:txBody>
      </p:sp>
      <p:pic>
        <p:nvPicPr>
          <p:cNvPr id="4" name="Picture 5" descr="A screenshot of a cell phone&#10;&#10;Description generated with very high confidence">
            <a:extLst>
              <a:ext uri="{FF2B5EF4-FFF2-40B4-BE49-F238E27FC236}">
                <a16:creationId xmlns:a16="http://schemas.microsoft.com/office/drawing/2014/main" id="{FE62BC3C-092A-4044-A7E1-DCEA943FED37}"/>
              </a:ext>
            </a:extLst>
          </p:cNvPr>
          <p:cNvPicPr>
            <a:picLocks noChangeAspect="1"/>
          </p:cNvPicPr>
          <p:nvPr/>
        </p:nvPicPr>
        <p:blipFill>
          <a:blip r:embed="rId3"/>
          <a:stretch>
            <a:fillRect/>
          </a:stretch>
        </p:blipFill>
        <p:spPr>
          <a:xfrm>
            <a:off x="5322778" y="2201388"/>
            <a:ext cx="6331840" cy="4533419"/>
          </a:xfrm>
          <a:prstGeom prst="rect">
            <a:avLst/>
          </a:prstGeom>
        </p:spPr>
      </p:pic>
      <p:sp>
        <p:nvSpPr>
          <p:cNvPr id="11" name="TextBox 10">
            <a:extLst>
              <a:ext uri="{FF2B5EF4-FFF2-40B4-BE49-F238E27FC236}">
                <a16:creationId xmlns:a16="http://schemas.microsoft.com/office/drawing/2014/main" id="{836F65D9-5657-42C2-B2A9-DB87EE0A6B1A}"/>
              </a:ext>
            </a:extLst>
          </p:cNvPr>
          <p:cNvSpPr txBox="1"/>
          <p:nvPr/>
        </p:nvSpPr>
        <p:spPr>
          <a:xfrm>
            <a:off x="611841" y="2303929"/>
            <a:ext cx="47098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lumMod val="75000"/>
                  </a:schemeClr>
                </a:solidFill>
                <a:ea typeface="+mn-lt"/>
                <a:cs typeface="+mn-lt"/>
              </a:rPr>
              <a:t>Recommendation:</a:t>
            </a:r>
            <a:endParaRPr lang="en-US">
              <a:ea typeface="+mn-lt"/>
              <a:cs typeface="+mn-lt"/>
            </a:endParaRPr>
          </a:p>
          <a:p>
            <a:pPr marL="285750" indent="-285750">
              <a:buFont typeface="Arial,Sans-Serif"/>
              <a:buChar char="•"/>
            </a:pPr>
            <a:r>
              <a:rPr lang="en-US">
                <a:ea typeface="+mn-lt"/>
                <a:cs typeface="+mn-lt"/>
              </a:rPr>
              <a:t>Increase the usage of Visualize tool.</a:t>
            </a:r>
          </a:p>
          <a:p>
            <a:pPr marL="285750" indent="-285750">
              <a:buFont typeface="Arial,Sans-Serif"/>
              <a:buChar char="•"/>
            </a:pPr>
            <a:r>
              <a:rPr lang="en-US">
                <a:ea typeface="+mn-lt"/>
                <a:cs typeface="+mn-lt"/>
              </a:rPr>
              <a:t>Figure out why the usage of Alert and Report is decreasing.</a:t>
            </a:r>
          </a:p>
          <a:p>
            <a:pPr marL="285750" indent="-285750">
              <a:buFont typeface="Arial,Sans-Serif"/>
              <a:buChar char="•"/>
            </a:pPr>
            <a:r>
              <a:rPr lang="en-US">
                <a:ea typeface="+mn-lt"/>
                <a:cs typeface="+mn-lt"/>
              </a:rPr>
              <a:t>Target different age of customers in different geo area.</a:t>
            </a:r>
          </a:p>
          <a:p>
            <a:pPr marL="285750" indent="-285750">
              <a:buFont typeface="Arial,Sans-Serif"/>
              <a:buChar char="•"/>
            </a:pPr>
            <a:r>
              <a:rPr lang="en-US">
                <a:ea typeface="+mn-lt"/>
                <a:cs typeface="+mn-lt"/>
              </a:rPr>
              <a:t>Target customers with large billed amount.</a:t>
            </a:r>
          </a:p>
          <a:p>
            <a:pPr marL="285750" indent="-285750">
              <a:buFont typeface="Arial,Sans-Serif"/>
              <a:buChar char="•"/>
            </a:pPr>
            <a:r>
              <a:rPr lang="en-US">
                <a:ea typeface="+mn-lt"/>
                <a:cs typeface="+mn-lt"/>
              </a:rPr>
              <a:t>Target customers in cluster 4.</a:t>
            </a:r>
          </a:p>
          <a:p>
            <a:pPr marL="285750" indent="-285750">
              <a:buFont typeface="Arial,Sans-Serif"/>
              <a:buChar char="•"/>
            </a:pPr>
            <a:r>
              <a:rPr lang="en-US">
                <a:cs typeface="Calibri"/>
              </a:rPr>
              <a:t>Need to have new marketing strategy to customers in cluster 1 and 2.</a:t>
            </a:r>
          </a:p>
        </p:txBody>
      </p:sp>
      <p:pic>
        <p:nvPicPr>
          <p:cNvPr id="13" name="Graphic 4">
            <a:extLst>
              <a:ext uri="{FF2B5EF4-FFF2-40B4-BE49-F238E27FC236}">
                <a16:creationId xmlns:a16="http://schemas.microsoft.com/office/drawing/2014/main" id="{ED34CA09-C974-4E24-951C-7D134EB355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72464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4A52-7247-404A-BCEC-C915B6269A01}"/>
              </a:ext>
            </a:extLst>
          </p:cNvPr>
          <p:cNvSpPr>
            <a:spLocks noGrp="1"/>
          </p:cNvSpPr>
          <p:nvPr>
            <p:ph type="title"/>
          </p:nvPr>
        </p:nvSpPr>
        <p:spPr>
          <a:xfrm>
            <a:off x="922867" y="2796268"/>
            <a:ext cx="10515600" cy="1325563"/>
          </a:xfrm>
        </p:spPr>
        <p:txBody>
          <a:bodyPr>
            <a:normAutofit/>
          </a:bodyPr>
          <a:lstStyle/>
          <a:p>
            <a:pPr algn="ctr"/>
            <a:r>
              <a:rPr lang="en-US" sz="5900" b="1">
                <a:solidFill>
                  <a:schemeClr val="accent1"/>
                </a:solidFill>
              </a:rPr>
              <a:t>Questions ?</a:t>
            </a:r>
          </a:p>
        </p:txBody>
      </p:sp>
      <p:pic>
        <p:nvPicPr>
          <p:cNvPr id="4" name="Graphic 4">
            <a:extLst>
              <a:ext uri="{FF2B5EF4-FFF2-40B4-BE49-F238E27FC236}">
                <a16:creationId xmlns:a16="http://schemas.microsoft.com/office/drawing/2014/main" id="{53FED8A8-8672-4007-8204-79EA2DFA0B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78974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1322-ACD3-433A-93ED-58A5460F6743}"/>
              </a:ext>
            </a:extLst>
          </p:cNvPr>
          <p:cNvSpPr>
            <a:spLocks noGrp="1"/>
          </p:cNvSpPr>
          <p:nvPr>
            <p:ph type="title"/>
          </p:nvPr>
        </p:nvSpPr>
        <p:spPr/>
        <p:txBody>
          <a:bodyPr/>
          <a:lstStyle/>
          <a:p>
            <a:r>
              <a:rPr lang="en-US">
                <a:solidFill>
                  <a:schemeClr val="accent1"/>
                </a:solidFill>
                <a:cs typeface="Calibri Light"/>
              </a:rPr>
              <a:t>Appendix</a:t>
            </a:r>
          </a:p>
        </p:txBody>
      </p:sp>
      <p:sp>
        <p:nvSpPr>
          <p:cNvPr id="3" name="Content Placeholder 2">
            <a:extLst>
              <a:ext uri="{FF2B5EF4-FFF2-40B4-BE49-F238E27FC236}">
                <a16:creationId xmlns:a16="http://schemas.microsoft.com/office/drawing/2014/main" id="{85B44DBD-3AD9-47D7-9981-0C250CFC72F6}"/>
              </a:ext>
            </a:extLst>
          </p:cNvPr>
          <p:cNvSpPr>
            <a:spLocks noGrp="1"/>
          </p:cNvSpPr>
          <p:nvPr>
            <p:ph idx="1"/>
          </p:nvPr>
        </p:nvSpPr>
        <p:spPr/>
        <p:txBody>
          <a:bodyPr vert="horz" lIns="91440" tIns="45720" rIns="91440" bIns="45720" rtlCol="0" anchor="t">
            <a:normAutofit/>
          </a:bodyPr>
          <a:lstStyle/>
          <a:p>
            <a:r>
              <a:rPr lang="en-US">
                <a:cs typeface="Calibri"/>
                <a:hlinkClick r:id="rId2"/>
              </a:rPr>
              <a:t>Data Analysis dashboard</a:t>
            </a:r>
          </a:p>
          <a:p>
            <a:r>
              <a:rPr lang="en-US">
                <a:cs typeface="Calibri"/>
                <a:hlinkClick r:id="rId3"/>
              </a:rPr>
              <a:t>Cluster Analysis Dashboard</a:t>
            </a:r>
            <a:endParaRPr lang="en-US">
              <a:cs typeface="Calibri"/>
            </a:endParaRPr>
          </a:p>
        </p:txBody>
      </p:sp>
      <p:pic>
        <p:nvPicPr>
          <p:cNvPr id="5" name="Graphic 4">
            <a:extLst>
              <a:ext uri="{FF2B5EF4-FFF2-40B4-BE49-F238E27FC236}">
                <a16:creationId xmlns:a16="http://schemas.microsoft.com/office/drawing/2014/main" id="{A247C421-4537-4BD1-B3C1-A149F4492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166592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D31D-E11C-48D1-BCFF-D2575FA627AA}"/>
              </a:ext>
            </a:extLst>
          </p:cNvPr>
          <p:cNvSpPr>
            <a:spLocks noGrp="1"/>
          </p:cNvSpPr>
          <p:nvPr>
            <p:ph type="title"/>
          </p:nvPr>
        </p:nvSpPr>
        <p:spPr>
          <a:xfrm>
            <a:off x="838200" y="365125"/>
            <a:ext cx="10515600" cy="1325563"/>
          </a:xfrm>
        </p:spPr>
        <p:txBody>
          <a:bodyPr>
            <a:normAutofit/>
          </a:bodyPr>
          <a:lstStyle/>
          <a:p>
            <a:r>
              <a:rPr lang="en-US">
                <a:solidFill>
                  <a:schemeClr val="accent1"/>
                </a:solidFill>
              </a:rPr>
              <a:t>Assumptions and Data Preparation</a:t>
            </a:r>
          </a:p>
        </p:txBody>
      </p:sp>
      <p:graphicFrame>
        <p:nvGraphicFramePr>
          <p:cNvPr id="5" name="Content Placeholder 2">
            <a:extLst>
              <a:ext uri="{FF2B5EF4-FFF2-40B4-BE49-F238E27FC236}">
                <a16:creationId xmlns:a16="http://schemas.microsoft.com/office/drawing/2014/main" id="{D6458C4D-1996-401B-82C8-59C7CFABAEE1}"/>
              </a:ext>
            </a:extLst>
          </p:cNvPr>
          <p:cNvGraphicFramePr>
            <a:graphicFrameLocks noGrp="1"/>
          </p:cNvGraphicFramePr>
          <p:nvPr>
            <p:ph idx="1"/>
            <p:extLst>
              <p:ext uri="{D42A27DB-BD31-4B8C-83A1-F6EECF244321}">
                <p14:modId xmlns:p14="http://schemas.microsoft.com/office/powerpoint/2010/main" val="3690405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68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4040-AE94-4C2A-AF5D-2F276A874CE1}"/>
              </a:ext>
            </a:extLst>
          </p:cNvPr>
          <p:cNvSpPr>
            <a:spLocks noGrp="1"/>
          </p:cNvSpPr>
          <p:nvPr>
            <p:ph type="title"/>
          </p:nvPr>
        </p:nvSpPr>
        <p:spPr>
          <a:xfrm>
            <a:off x="3571724" y="2372935"/>
            <a:ext cx="10515600" cy="1325563"/>
          </a:xfrm>
        </p:spPr>
        <p:txBody>
          <a:bodyPr/>
          <a:lstStyle/>
          <a:p>
            <a:r>
              <a:rPr lang="en-US" sz="6600" b="1">
                <a:solidFill>
                  <a:schemeClr val="accent1"/>
                </a:solidFill>
              </a:rPr>
              <a:t>Data Analysis</a:t>
            </a:r>
          </a:p>
        </p:txBody>
      </p:sp>
      <p:pic>
        <p:nvPicPr>
          <p:cNvPr id="4" name="Graphic 4">
            <a:extLst>
              <a:ext uri="{FF2B5EF4-FFF2-40B4-BE49-F238E27FC236}">
                <a16:creationId xmlns:a16="http://schemas.microsoft.com/office/drawing/2014/main" id="{99F32447-3AFC-4233-BCF5-48DEC6B335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2496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096848-D1F2-4941-B0DB-4DECF6835322}"/>
              </a:ext>
            </a:extLst>
          </p:cNvPr>
          <p:cNvSpPr txBox="1"/>
          <p:nvPr/>
        </p:nvSpPr>
        <p:spPr>
          <a:xfrm>
            <a:off x="9802888" y="2117877"/>
            <a:ext cx="212936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solidFill>
                <a:latin typeface="+mj-lt"/>
                <a:ea typeface="+mj-ea"/>
                <a:cs typeface="+mj-cs"/>
              </a:rPr>
              <a:t>The more products customers buy, the more tools they use.</a:t>
            </a:r>
          </a:p>
        </p:txBody>
      </p:sp>
      <p:pic>
        <p:nvPicPr>
          <p:cNvPr id="13" name="Picture 13" descr="A screenshot of a cell phone&#10;&#10;Description generated with high confidence">
            <a:extLst>
              <a:ext uri="{FF2B5EF4-FFF2-40B4-BE49-F238E27FC236}">
                <a16:creationId xmlns:a16="http://schemas.microsoft.com/office/drawing/2014/main" id="{760B36C9-DC73-4885-B48A-EAF58476F085}"/>
              </a:ext>
            </a:extLst>
          </p:cNvPr>
          <p:cNvPicPr>
            <a:picLocks noGrp="1" noChangeAspect="1"/>
          </p:cNvPicPr>
          <p:nvPr>
            <p:ph idx="1"/>
          </p:nvPr>
        </p:nvPicPr>
        <p:blipFill>
          <a:blip r:embed="rId3"/>
          <a:stretch>
            <a:fillRect/>
          </a:stretch>
        </p:blipFill>
        <p:spPr>
          <a:xfrm>
            <a:off x="574054" y="519792"/>
            <a:ext cx="8799316" cy="6122080"/>
          </a:xfrm>
          <a:prstGeom prst="rect">
            <a:avLst/>
          </a:prstGeom>
        </p:spPr>
      </p:pic>
      <p:pic>
        <p:nvPicPr>
          <p:cNvPr id="2" name="Graphic 4">
            <a:extLst>
              <a:ext uri="{FF2B5EF4-FFF2-40B4-BE49-F238E27FC236}">
                <a16:creationId xmlns:a16="http://schemas.microsoft.com/office/drawing/2014/main" id="{37AB7F2C-30DD-40FE-8847-9972D516D2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321967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DB1EF63-CE95-4E2E-B0E9-19342551AB32}"/>
              </a:ext>
            </a:extLst>
          </p:cNvPr>
          <p:cNvSpPr txBox="1"/>
          <p:nvPr/>
        </p:nvSpPr>
        <p:spPr>
          <a:xfrm>
            <a:off x="9938960" y="2103361"/>
            <a:ext cx="202353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solidFill>
                <a:latin typeface="+mj-lt"/>
                <a:ea typeface="+mj-ea"/>
                <a:cs typeface="+mj-cs"/>
              </a:rPr>
              <a:t>The more customers are billed, the more tools they use.</a:t>
            </a:r>
          </a:p>
        </p:txBody>
      </p:sp>
      <p:pic>
        <p:nvPicPr>
          <p:cNvPr id="35" name="Picture 35" descr="A screenshot of a cell phone&#10;&#10;Description generated with high confidence">
            <a:extLst>
              <a:ext uri="{FF2B5EF4-FFF2-40B4-BE49-F238E27FC236}">
                <a16:creationId xmlns:a16="http://schemas.microsoft.com/office/drawing/2014/main" id="{6602F43E-4CEB-4C83-9425-641F89387235}"/>
              </a:ext>
            </a:extLst>
          </p:cNvPr>
          <p:cNvPicPr>
            <a:picLocks noGrp="1" noChangeAspect="1"/>
          </p:cNvPicPr>
          <p:nvPr>
            <p:ph idx="1"/>
          </p:nvPr>
        </p:nvPicPr>
        <p:blipFill>
          <a:blip r:embed="rId3"/>
          <a:stretch>
            <a:fillRect/>
          </a:stretch>
        </p:blipFill>
        <p:spPr>
          <a:xfrm>
            <a:off x="558785" y="581326"/>
            <a:ext cx="8903184" cy="6192837"/>
          </a:xfrm>
          <a:prstGeom prst="rect">
            <a:avLst/>
          </a:prstGeom>
        </p:spPr>
      </p:pic>
      <p:pic>
        <p:nvPicPr>
          <p:cNvPr id="2" name="Graphic 4">
            <a:extLst>
              <a:ext uri="{FF2B5EF4-FFF2-40B4-BE49-F238E27FC236}">
                <a16:creationId xmlns:a16="http://schemas.microsoft.com/office/drawing/2014/main" id="{DD28BF1D-4BE2-49D5-850C-96E365EFD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2625" y="554751"/>
            <a:ext cx="1876425" cy="1395572"/>
          </a:xfrm>
          <a:prstGeom prst="rect">
            <a:avLst/>
          </a:prstGeom>
        </p:spPr>
      </p:pic>
    </p:spTree>
    <p:extLst>
      <p:ext uri="{BB962C8B-B14F-4D97-AF65-F5344CB8AC3E}">
        <p14:creationId xmlns:p14="http://schemas.microsoft.com/office/powerpoint/2010/main" val="346190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338379"/>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45A3928-0F44-42FC-A4F2-275EFF8945DF}"/>
              </a:ext>
            </a:extLst>
          </p:cNvPr>
          <p:cNvSpPr>
            <a:spLocks noGrp="1"/>
          </p:cNvSpPr>
          <p:nvPr>
            <p:ph type="title"/>
          </p:nvPr>
        </p:nvSpPr>
        <p:spPr>
          <a:xfrm>
            <a:off x="270744" y="2663220"/>
            <a:ext cx="3137505" cy="1325563"/>
          </a:xfrm>
        </p:spPr>
        <p:txBody>
          <a:bodyPr>
            <a:normAutofit fontScale="90000"/>
          </a:bodyPr>
          <a:lstStyle/>
          <a:p>
            <a:r>
              <a:rPr lang="en-US">
                <a:solidFill>
                  <a:schemeClr val="accent1"/>
                </a:solidFill>
              </a:rPr>
              <a:t>Average Age(in months) by Tools</a:t>
            </a:r>
            <a:endParaRPr lang="en-US">
              <a:solidFill>
                <a:schemeClr val="accent1"/>
              </a:solidFill>
              <a:cs typeface="Calibri Light"/>
            </a:endParaRPr>
          </a:p>
        </p:txBody>
      </p:sp>
      <p:pic>
        <p:nvPicPr>
          <p:cNvPr id="2" name="Graphic 4">
            <a:extLst>
              <a:ext uri="{FF2B5EF4-FFF2-40B4-BE49-F238E27FC236}">
                <a16:creationId xmlns:a16="http://schemas.microsoft.com/office/drawing/2014/main" id="{97329C83-791D-407E-B47D-59D0BAE85E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709" y="243841"/>
            <a:ext cx="1876425" cy="1395572"/>
          </a:xfrm>
          <a:prstGeom prst="rect">
            <a:avLst/>
          </a:prstGeom>
        </p:spPr>
      </p:pic>
      <p:pic>
        <p:nvPicPr>
          <p:cNvPr id="3" name="Picture 3" descr="A close up of a logo&#10;&#10;Description generated with very high confidence">
            <a:extLst>
              <a:ext uri="{FF2B5EF4-FFF2-40B4-BE49-F238E27FC236}">
                <a16:creationId xmlns:a16="http://schemas.microsoft.com/office/drawing/2014/main" id="{B01B1713-6E42-4A43-98B1-26CE09F45ECB}"/>
              </a:ext>
            </a:extLst>
          </p:cNvPr>
          <p:cNvPicPr>
            <a:picLocks noChangeAspect="1"/>
          </p:cNvPicPr>
          <p:nvPr/>
        </p:nvPicPr>
        <p:blipFill>
          <a:blip r:embed="rId4"/>
          <a:stretch>
            <a:fillRect/>
          </a:stretch>
        </p:blipFill>
        <p:spPr>
          <a:xfrm>
            <a:off x="3991155" y="199849"/>
            <a:ext cx="7976557" cy="6501434"/>
          </a:xfrm>
          <a:prstGeom prst="rect">
            <a:avLst/>
          </a:prstGeom>
        </p:spPr>
      </p:pic>
    </p:spTree>
    <p:extLst>
      <p:ext uri="{BB962C8B-B14F-4D97-AF65-F5344CB8AC3E}">
        <p14:creationId xmlns:p14="http://schemas.microsoft.com/office/powerpoint/2010/main" val="411179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338379"/>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45A3928-0F44-42FC-A4F2-275EFF8945DF}"/>
              </a:ext>
            </a:extLst>
          </p:cNvPr>
          <p:cNvSpPr>
            <a:spLocks noGrp="1"/>
          </p:cNvSpPr>
          <p:nvPr>
            <p:ph type="title"/>
          </p:nvPr>
        </p:nvSpPr>
        <p:spPr>
          <a:xfrm>
            <a:off x="270744" y="2663220"/>
            <a:ext cx="3137505" cy="1325563"/>
          </a:xfrm>
        </p:spPr>
        <p:txBody>
          <a:bodyPr>
            <a:normAutofit fontScale="90000"/>
          </a:bodyPr>
          <a:lstStyle/>
          <a:p>
            <a:r>
              <a:rPr lang="en-US">
                <a:solidFill>
                  <a:schemeClr val="accent1"/>
                </a:solidFill>
              </a:rPr>
              <a:t>Average Age(in months) by Tools and Geo_code</a:t>
            </a:r>
            <a:endParaRPr lang="en-US">
              <a:solidFill>
                <a:schemeClr val="accent1"/>
              </a:solidFill>
              <a:cs typeface="Calibri Light"/>
            </a:endParaRPr>
          </a:p>
        </p:txBody>
      </p:sp>
      <p:pic>
        <p:nvPicPr>
          <p:cNvPr id="2" name="Graphic 4">
            <a:extLst>
              <a:ext uri="{FF2B5EF4-FFF2-40B4-BE49-F238E27FC236}">
                <a16:creationId xmlns:a16="http://schemas.microsoft.com/office/drawing/2014/main" id="{97329C83-791D-407E-B47D-59D0BAE85E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709" y="243841"/>
            <a:ext cx="1876425" cy="1395572"/>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9C2D054C-42D8-43DA-934B-CC02489531AA}"/>
              </a:ext>
            </a:extLst>
          </p:cNvPr>
          <p:cNvPicPr>
            <a:picLocks noChangeAspect="1"/>
          </p:cNvPicPr>
          <p:nvPr/>
        </p:nvPicPr>
        <p:blipFill>
          <a:blip r:embed="rId4"/>
          <a:stretch>
            <a:fillRect/>
          </a:stretch>
        </p:blipFill>
        <p:spPr>
          <a:xfrm>
            <a:off x="3901925" y="402286"/>
            <a:ext cx="7944151" cy="6077619"/>
          </a:xfrm>
          <a:prstGeom prst="rect">
            <a:avLst/>
          </a:prstGeom>
        </p:spPr>
      </p:pic>
    </p:spTree>
    <p:extLst>
      <p:ext uri="{BB962C8B-B14F-4D97-AF65-F5344CB8AC3E}">
        <p14:creationId xmlns:p14="http://schemas.microsoft.com/office/powerpoint/2010/main" val="220751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E6EC-1B06-4C31-8A97-31FDC8153BDF}"/>
              </a:ext>
            </a:extLst>
          </p:cNvPr>
          <p:cNvSpPr>
            <a:spLocks noGrp="1"/>
          </p:cNvSpPr>
          <p:nvPr>
            <p:ph type="title"/>
          </p:nvPr>
        </p:nvSpPr>
        <p:spPr>
          <a:xfrm>
            <a:off x="85381" y="-2104"/>
            <a:ext cx="10515600" cy="1325563"/>
          </a:xfrm>
        </p:spPr>
        <p:txBody>
          <a:bodyPr/>
          <a:lstStyle/>
          <a:p>
            <a:r>
              <a:rPr lang="en-US">
                <a:solidFill>
                  <a:schemeClr val="accent1"/>
                </a:solidFill>
              </a:rPr>
              <a:t>Trend in tools usage</a:t>
            </a:r>
          </a:p>
        </p:txBody>
      </p:sp>
      <p:pic>
        <p:nvPicPr>
          <p:cNvPr id="4" name="Picture 4">
            <a:extLst>
              <a:ext uri="{FF2B5EF4-FFF2-40B4-BE49-F238E27FC236}">
                <a16:creationId xmlns:a16="http://schemas.microsoft.com/office/drawing/2014/main" id="{812A72D2-2711-4B98-BD40-85658B346CFB}"/>
              </a:ext>
            </a:extLst>
          </p:cNvPr>
          <p:cNvPicPr>
            <a:picLocks noChangeAspect="1"/>
          </p:cNvPicPr>
          <p:nvPr/>
        </p:nvPicPr>
        <p:blipFill>
          <a:blip r:embed="rId2"/>
          <a:stretch>
            <a:fillRect/>
          </a:stretch>
        </p:blipFill>
        <p:spPr>
          <a:xfrm>
            <a:off x="61708" y="1096913"/>
            <a:ext cx="3580579" cy="2129888"/>
          </a:xfrm>
          <a:prstGeom prst="rect">
            <a:avLst/>
          </a:prstGeom>
        </p:spPr>
      </p:pic>
      <p:pic>
        <p:nvPicPr>
          <p:cNvPr id="6" name="Picture 6" descr="A close up of a map&#10;&#10;Description generated with high confidence">
            <a:extLst>
              <a:ext uri="{FF2B5EF4-FFF2-40B4-BE49-F238E27FC236}">
                <a16:creationId xmlns:a16="http://schemas.microsoft.com/office/drawing/2014/main" id="{26E68EC2-BB5E-40BF-BACA-C60B3D57F95E}"/>
              </a:ext>
            </a:extLst>
          </p:cNvPr>
          <p:cNvPicPr>
            <a:picLocks noChangeAspect="1"/>
          </p:cNvPicPr>
          <p:nvPr/>
        </p:nvPicPr>
        <p:blipFill>
          <a:blip r:embed="rId3"/>
          <a:stretch>
            <a:fillRect/>
          </a:stretch>
        </p:blipFill>
        <p:spPr>
          <a:xfrm>
            <a:off x="3664705" y="1108477"/>
            <a:ext cx="3611908" cy="2126771"/>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580E9C48-4653-4A69-874F-B36B2C475333}"/>
              </a:ext>
            </a:extLst>
          </p:cNvPr>
          <p:cNvPicPr>
            <a:picLocks noChangeAspect="1"/>
          </p:cNvPicPr>
          <p:nvPr/>
        </p:nvPicPr>
        <p:blipFill>
          <a:blip r:embed="rId4"/>
          <a:stretch>
            <a:fillRect/>
          </a:stretch>
        </p:blipFill>
        <p:spPr>
          <a:xfrm>
            <a:off x="7532351" y="1020609"/>
            <a:ext cx="4134894" cy="2126248"/>
          </a:xfrm>
          <a:prstGeom prst="rect">
            <a:avLst/>
          </a:prstGeom>
        </p:spPr>
      </p:pic>
      <p:pic>
        <p:nvPicPr>
          <p:cNvPr id="12" name="Picture 12" descr="A close up of text on a white background&#10;&#10;Description generated with very high confidence">
            <a:extLst>
              <a:ext uri="{FF2B5EF4-FFF2-40B4-BE49-F238E27FC236}">
                <a16:creationId xmlns:a16="http://schemas.microsoft.com/office/drawing/2014/main" id="{08F0EC9F-1EAA-4CCD-8FB1-09611AEAE78F}"/>
              </a:ext>
            </a:extLst>
          </p:cNvPr>
          <p:cNvPicPr>
            <a:picLocks noChangeAspect="1"/>
          </p:cNvPicPr>
          <p:nvPr/>
        </p:nvPicPr>
        <p:blipFill>
          <a:blip r:embed="rId5"/>
          <a:stretch>
            <a:fillRect/>
          </a:stretch>
        </p:blipFill>
        <p:spPr>
          <a:xfrm>
            <a:off x="266336" y="3956512"/>
            <a:ext cx="3165930" cy="2522483"/>
          </a:xfrm>
          <a:prstGeom prst="rect">
            <a:avLst/>
          </a:prstGeom>
        </p:spPr>
      </p:pic>
      <p:pic>
        <p:nvPicPr>
          <p:cNvPr id="14" name="Picture 14" descr="A screenshot of a cell phone&#10;&#10;Description generated with high confidence">
            <a:extLst>
              <a:ext uri="{FF2B5EF4-FFF2-40B4-BE49-F238E27FC236}">
                <a16:creationId xmlns:a16="http://schemas.microsoft.com/office/drawing/2014/main" id="{59E9A4C0-F6B7-4C02-81C6-4F93A9358AE5}"/>
              </a:ext>
            </a:extLst>
          </p:cNvPr>
          <p:cNvPicPr>
            <a:picLocks noChangeAspect="1"/>
          </p:cNvPicPr>
          <p:nvPr/>
        </p:nvPicPr>
        <p:blipFill>
          <a:blip r:embed="rId6"/>
          <a:stretch>
            <a:fillRect/>
          </a:stretch>
        </p:blipFill>
        <p:spPr>
          <a:xfrm>
            <a:off x="3013482" y="3978269"/>
            <a:ext cx="3105003" cy="2501730"/>
          </a:xfrm>
          <a:prstGeom prst="rect">
            <a:avLst/>
          </a:prstGeom>
        </p:spPr>
      </p:pic>
      <p:pic>
        <p:nvPicPr>
          <p:cNvPr id="16" name="Picture 16" descr="A close up of a logo&#10;&#10;Description generated with high confidence">
            <a:extLst>
              <a:ext uri="{FF2B5EF4-FFF2-40B4-BE49-F238E27FC236}">
                <a16:creationId xmlns:a16="http://schemas.microsoft.com/office/drawing/2014/main" id="{5E1B36E9-8A91-42B5-90A3-2A78B1D8ECCF}"/>
              </a:ext>
            </a:extLst>
          </p:cNvPr>
          <p:cNvPicPr>
            <a:picLocks noChangeAspect="1"/>
          </p:cNvPicPr>
          <p:nvPr/>
        </p:nvPicPr>
        <p:blipFill>
          <a:blip r:embed="rId7"/>
          <a:stretch>
            <a:fillRect/>
          </a:stretch>
        </p:blipFill>
        <p:spPr>
          <a:xfrm>
            <a:off x="5589868" y="3963604"/>
            <a:ext cx="3274248" cy="2700194"/>
          </a:xfrm>
          <a:prstGeom prst="rect">
            <a:avLst/>
          </a:prstGeom>
        </p:spPr>
      </p:pic>
      <p:pic>
        <p:nvPicPr>
          <p:cNvPr id="30" name="Picture 31" descr="A picture containing screenshot&#10;&#10;Description generated with high confidence">
            <a:extLst>
              <a:ext uri="{FF2B5EF4-FFF2-40B4-BE49-F238E27FC236}">
                <a16:creationId xmlns:a16="http://schemas.microsoft.com/office/drawing/2014/main" id="{27FEBBE2-5FD8-4101-98BD-0379E2E58E76}"/>
              </a:ext>
            </a:extLst>
          </p:cNvPr>
          <p:cNvPicPr>
            <a:picLocks noChangeAspect="1"/>
          </p:cNvPicPr>
          <p:nvPr/>
        </p:nvPicPr>
        <p:blipFill>
          <a:blip r:embed="rId8"/>
          <a:stretch>
            <a:fillRect/>
          </a:stretch>
        </p:blipFill>
        <p:spPr>
          <a:xfrm>
            <a:off x="8664396" y="4180469"/>
            <a:ext cx="3521650" cy="2468087"/>
          </a:xfrm>
          <a:prstGeom prst="rect">
            <a:avLst/>
          </a:prstGeom>
        </p:spPr>
      </p:pic>
      <p:pic>
        <p:nvPicPr>
          <p:cNvPr id="3" name="Graphic 4">
            <a:extLst>
              <a:ext uri="{FF2B5EF4-FFF2-40B4-BE49-F238E27FC236}">
                <a16:creationId xmlns:a16="http://schemas.microsoft.com/office/drawing/2014/main" id="{8D259328-251E-47D3-996D-5749B1910F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06025" y="116601"/>
            <a:ext cx="1876425" cy="1395572"/>
          </a:xfrm>
          <a:prstGeom prst="rect">
            <a:avLst/>
          </a:prstGeom>
        </p:spPr>
      </p:pic>
    </p:spTree>
    <p:extLst>
      <p:ext uri="{BB962C8B-B14F-4D97-AF65-F5344CB8AC3E}">
        <p14:creationId xmlns:p14="http://schemas.microsoft.com/office/powerpoint/2010/main" val="32578881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Amazon</vt:lpstr>
      <vt:lpstr>Agenda</vt:lpstr>
      <vt:lpstr>Assumptions and Data Preparation</vt:lpstr>
      <vt:lpstr>Data Analysis</vt:lpstr>
      <vt:lpstr>PowerPoint Presentation</vt:lpstr>
      <vt:lpstr>PowerPoint Presentation</vt:lpstr>
      <vt:lpstr>Average Age(in months) by Tools</vt:lpstr>
      <vt:lpstr>Average Age(in months) by Tools and Geo_code</vt:lpstr>
      <vt:lpstr>Trend in tools usage</vt:lpstr>
      <vt:lpstr>Variable Selection</vt:lpstr>
      <vt:lpstr>Clustering Model </vt:lpstr>
      <vt:lpstr>Cluster Analysis</vt:lpstr>
      <vt:lpstr>Prediction Model </vt:lpstr>
      <vt:lpstr>Classification Models and results – Tools (Yes/ No)</vt:lpstr>
      <vt:lpstr>Findings</vt:lpstr>
      <vt:lpstr>Tool Prediction Models -Visualize</vt:lpstr>
      <vt:lpstr>Findings</vt:lpstr>
      <vt:lpstr>Tool Prediction Models -Alert</vt:lpstr>
      <vt:lpstr>Tool Prediction Models -Report</vt:lpstr>
      <vt:lpstr>Business Insights  &amp;  Summary</vt:lpstr>
      <vt:lpstr>PowerPoint Presentation</vt:lpstr>
      <vt:lpstr>Questions ?</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2019-08-06T03:43:07Z</dcterms:modified>
</cp:coreProperties>
</file>