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9" r:id="rId4"/>
    <p:sldId id="265" r:id="rId5"/>
    <p:sldId id="278" r:id="rId6"/>
    <p:sldId id="277" r:id="rId7"/>
    <p:sldId id="275" r:id="rId8"/>
    <p:sldId id="266" r:id="rId9"/>
    <p:sldId id="272" r:id="rId10"/>
    <p:sldId id="273" r:id="rId11"/>
    <p:sldId id="274" r:id="rId12"/>
    <p:sldId id="264" r:id="rId13"/>
    <p:sldId id="263" r:id="rId14"/>
    <p:sldId id="279" r:id="rId15"/>
    <p:sldId id="261" r:id="rId16"/>
    <p:sldId id="281" r:id="rId17"/>
    <p:sldId id="284" r:id="rId18"/>
    <p:sldId id="285" r:id="rId19"/>
    <p:sldId id="282" r:id="rId20"/>
    <p:sldId id="283" r:id="rId21"/>
    <p:sldId id="286" r:id="rId22"/>
    <p:sldId id="267" r:id="rId23"/>
    <p:sldId id="257" r:id="rId24"/>
    <p:sldId id="287" r:id="rId25"/>
    <p:sldId id="288" r:id="rId26"/>
    <p:sldId id="289" r:id="rId27"/>
    <p:sldId id="290" r:id="rId28"/>
    <p:sldId id="291" r:id="rId29"/>
    <p:sldId id="292"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4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hyperlink" Target="https://www.cpdbox.com/ifrs-3-business-combination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596905" y="465512"/>
            <a:ext cx="11165603" cy="3350029"/>
          </a:xfrm>
        </p:spPr>
        <p:txBody>
          <a:bodyPr>
            <a:normAutofit/>
          </a:bodyPr>
          <a:lstStyle/>
          <a:p>
            <a:pPr algn="ctr"/>
            <a:endParaRPr lang="ar-JO" sz="2800" b="1" dirty="0" smtClean="0"/>
          </a:p>
          <a:p>
            <a:pPr algn="ctr">
              <a:lnSpc>
                <a:spcPct val="150000"/>
              </a:lnSpc>
            </a:pPr>
            <a:r>
              <a:rPr lang="ar-JO" sz="2800" b="1" i="1" dirty="0" smtClean="0"/>
              <a:t>معايير </a:t>
            </a:r>
            <a:r>
              <a:rPr lang="ar-JO" sz="2800" b="1" i="1" dirty="0"/>
              <a:t>المحاسبة و الإبلاغ المالي </a:t>
            </a:r>
            <a:r>
              <a:rPr lang="ar-JO" sz="2800" b="1" i="1" dirty="0" smtClean="0"/>
              <a:t>الدولية</a:t>
            </a:r>
            <a:endParaRPr lang="ar-JO" sz="2800" b="1" dirty="0"/>
          </a:p>
          <a:p>
            <a:pPr>
              <a:lnSpc>
                <a:spcPct val="200000"/>
              </a:lnSpc>
            </a:pPr>
            <a:r>
              <a:rPr lang="en-US" sz="2800" b="1" dirty="0"/>
              <a:t>IFRS </a:t>
            </a:r>
            <a:r>
              <a:rPr lang="en-US" sz="2800" b="1" dirty="0"/>
              <a:t>(3) : Business </a:t>
            </a:r>
            <a:r>
              <a:rPr lang="en-US" sz="2800" b="1" dirty="0"/>
              <a:t>Combinations</a:t>
            </a:r>
            <a:endParaRPr lang="ar-JO" sz="2800" b="1" dirty="0"/>
          </a:p>
          <a:p>
            <a:pPr>
              <a:lnSpc>
                <a:spcPct val="200000"/>
              </a:lnSpc>
            </a:pPr>
            <a:r>
              <a:rPr lang="en-US" sz="2800" b="1" dirty="0" smtClean="0"/>
              <a:t>IFRS </a:t>
            </a:r>
            <a:r>
              <a:rPr lang="en-US" sz="2800" b="1" dirty="0"/>
              <a:t>(10) </a:t>
            </a:r>
            <a:r>
              <a:rPr lang="en-US" sz="2800" b="1" dirty="0"/>
              <a:t>: Consolidated Financial </a:t>
            </a:r>
            <a:r>
              <a:rPr lang="en-US" sz="2800" b="1" dirty="0" smtClean="0"/>
              <a:t>Statements</a:t>
            </a:r>
            <a:endParaRPr lang="ar-JO" sz="2800" b="1" dirty="0"/>
          </a:p>
        </p:txBody>
      </p:sp>
      <p:sp>
        <p:nvSpPr>
          <p:cNvPr id="11" name="Subtitle 2">
            <a:extLst>
              <a:ext uri="{FF2B5EF4-FFF2-40B4-BE49-F238E27FC236}">
                <a16:creationId xmlns:a16="http://schemas.microsoft.com/office/drawing/2014/main" xmlns="" id="{B6F5A7E0-6767-435E-8CAA-B5D1ACF8F313}"/>
              </a:ext>
            </a:extLst>
          </p:cNvPr>
          <p:cNvSpPr txBox="1">
            <a:spLocks/>
          </p:cNvSpPr>
          <p:nvPr/>
        </p:nvSpPr>
        <p:spPr>
          <a:xfrm>
            <a:off x="596905" y="3887183"/>
            <a:ext cx="10999350" cy="1865224"/>
          </a:xfrm>
          <a:prstGeom prst="rect">
            <a:avLst/>
          </a:prstGeom>
        </p:spPr>
        <p:txBody>
          <a:bodyPr vert="horz" lIns="45720" rIns="45720">
            <a:normAutofit/>
          </a:bodyPr>
          <a:lstStyle>
            <a:lvl1pPr marL="0" marR="64008" indent="0" algn="r" rtl="1"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1"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1"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1"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1"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1"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1"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1"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1"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200000"/>
              </a:lnSpc>
            </a:pPr>
            <a:r>
              <a:rPr lang="ar-JO" sz="2800" b="1" dirty="0" smtClean="0"/>
              <a:t>أعداد</a:t>
            </a:r>
            <a:r>
              <a:rPr lang="ar-EG" sz="2800" b="1" dirty="0" smtClean="0"/>
              <a:t> الطالبة </a:t>
            </a:r>
            <a:r>
              <a:rPr lang="ar-JO" sz="2800" b="1" dirty="0" smtClean="0"/>
              <a:t>: </a:t>
            </a:r>
            <a:r>
              <a:rPr lang="ar-JO" sz="2800" b="1" dirty="0" smtClean="0"/>
              <a:t>نانسي الاسود</a:t>
            </a:r>
            <a:endParaRPr lang="ar-EG" sz="2800" b="1" dirty="0" smtClean="0"/>
          </a:p>
          <a:p>
            <a:pPr algn="ctr">
              <a:lnSpc>
                <a:spcPct val="200000"/>
              </a:lnSpc>
            </a:pPr>
            <a:r>
              <a:rPr lang="ar-EG" sz="2800" b="1" dirty="0" smtClean="0"/>
              <a:t>بإشراف : أ . د سليمان البشتاوي</a:t>
            </a:r>
          </a:p>
        </p:txBody>
      </p:sp>
    </p:spTree>
    <p:extLst>
      <p:ext uri="{BB962C8B-B14F-4D97-AF65-F5344CB8AC3E}">
        <p14:creationId xmlns:p14="http://schemas.microsoft.com/office/powerpoint/2010/main" val="139281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2386" y="390698"/>
            <a:ext cx="11546378" cy="2693324"/>
          </a:xfrm>
        </p:spPr>
        <p:txBody>
          <a:bodyPr>
            <a:normAutofit fontScale="85000" lnSpcReduction="20000"/>
          </a:bodyPr>
          <a:lstStyle/>
          <a:p>
            <a:pPr algn="r"/>
            <a:endParaRPr lang="ar-JO" b="1" dirty="0" smtClean="0"/>
          </a:p>
          <a:p>
            <a:pPr algn="r"/>
            <a:r>
              <a:rPr lang="ar-JO" b="1" dirty="0" smtClean="0"/>
              <a:t> : </a:t>
            </a:r>
            <a:r>
              <a:rPr lang="en-US" sz="1900" b="1" dirty="0" smtClean="0"/>
              <a:t>Acquisitions </a:t>
            </a:r>
            <a:r>
              <a:rPr lang="ar-JO" sz="1900" b="1" dirty="0" smtClean="0"/>
              <a:t>السيطرة</a:t>
            </a:r>
          </a:p>
          <a:p>
            <a:pPr algn="r" rtl="1">
              <a:lnSpc>
                <a:spcPct val="160000"/>
              </a:lnSpc>
            </a:pPr>
            <a:r>
              <a:rPr lang="ar-SA" dirty="0" smtClean="0"/>
              <a:t>"</a:t>
            </a:r>
            <a:r>
              <a:rPr lang="ar-SA" dirty="0"/>
              <a:t>الاستحواذ يحدث عندما تشتري شركة أو تكتسب بطريقة أخرى ملكية أسهم أو موجودات كيان آخر بما يكفي للحصول على السيطرة. </a:t>
            </a:r>
            <a:endParaRPr lang="ar-JO" dirty="0" smtClean="0"/>
          </a:p>
          <a:p>
            <a:pPr algn="r" rtl="1">
              <a:lnSpc>
                <a:spcPct val="160000"/>
              </a:lnSpc>
            </a:pPr>
            <a:r>
              <a:rPr lang="ar-JO" dirty="0" smtClean="0"/>
              <a:t>وتجدر الإشارة هنا الى ان الاندماج والاتحاد يختلف عن السيطرة </a:t>
            </a:r>
            <a:r>
              <a:rPr lang="ar-JO" b="1" i="1" dirty="0" smtClean="0"/>
              <a:t>في </a:t>
            </a:r>
            <a:r>
              <a:rPr lang="ar-JO" sz="1600" b="1" u="sng" dirty="0"/>
              <a:t>بقاء الشركتين قائمتين </a:t>
            </a:r>
            <a:r>
              <a:rPr lang="ar-JO" dirty="0" smtClean="0"/>
              <a:t>وتمارسان اعمالهما بشكل مستقل ولكل منهما </a:t>
            </a:r>
            <a:r>
              <a:rPr lang="ar-JO" sz="1600" b="1" u="sng" dirty="0"/>
              <a:t>صفة</a:t>
            </a:r>
            <a:r>
              <a:rPr lang="ar-JO" sz="1600" b="1" u="sng" dirty="0"/>
              <a:t> قانونية مستقلة وسجلات محاسبية مستقلة </a:t>
            </a:r>
          </a:p>
          <a:p>
            <a:pPr algn="r" rtl="1">
              <a:lnSpc>
                <a:spcPct val="160000"/>
              </a:lnSpc>
            </a:pPr>
            <a:r>
              <a:rPr lang="ar-JO" dirty="0" smtClean="0"/>
              <a:t>و</a:t>
            </a:r>
            <a:r>
              <a:rPr lang="ar-SA" dirty="0" smtClean="0"/>
              <a:t>يُقصد </a:t>
            </a:r>
            <a:r>
              <a:rPr lang="ar-SA" sz="1600" b="1" u="sng" dirty="0"/>
              <a:t>بالسيطرة</a:t>
            </a:r>
            <a:r>
              <a:rPr lang="ar-SA" dirty="0"/>
              <a:t> هنا القدرة على التأثير في قرارات الكيان المُستحوَذ عليه وتوجيه عملياته الرئيسية، سواء كان ذلك من خلال ملكية أغلبية الأصوات من خلال حقوق التصويت، أو من خلال القدرة على تعيين أو عزل الأعضاء الذين يتولون الإدارة."</a:t>
            </a:r>
            <a:endParaRPr lang="en-US" dirty="0"/>
          </a:p>
          <a:p>
            <a:pPr algn="r"/>
            <a:endParaRPr lang="en-US" b="1" dirty="0"/>
          </a:p>
        </p:txBody>
      </p:sp>
      <p:sp>
        <p:nvSpPr>
          <p:cNvPr id="5" name="Text Placeholder 2"/>
          <p:cNvSpPr txBox="1">
            <a:spLocks/>
          </p:cNvSpPr>
          <p:nvPr/>
        </p:nvSpPr>
        <p:spPr>
          <a:xfrm>
            <a:off x="1164567" y="731520"/>
            <a:ext cx="10266015" cy="192024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endParaRPr lang="en-US" dirty="0"/>
          </a:p>
        </p:txBody>
      </p:sp>
      <p:pic>
        <p:nvPicPr>
          <p:cNvPr id="2" name="Picture 1"/>
          <p:cNvPicPr>
            <a:picLocks noChangeAspect="1"/>
          </p:cNvPicPr>
          <p:nvPr/>
        </p:nvPicPr>
        <p:blipFill rotWithShape="1">
          <a:blip r:embed="rId2"/>
          <a:srcRect l="18890" t="-211" r="7539" b="211"/>
          <a:stretch/>
        </p:blipFill>
        <p:spPr>
          <a:xfrm>
            <a:off x="831272" y="3084022"/>
            <a:ext cx="11097491" cy="3510552"/>
          </a:xfrm>
          <a:prstGeom prst="rect">
            <a:avLst/>
          </a:prstGeom>
        </p:spPr>
      </p:pic>
    </p:spTree>
    <p:extLst>
      <p:ext uri="{BB962C8B-B14F-4D97-AF65-F5344CB8AC3E}">
        <p14:creationId xmlns:p14="http://schemas.microsoft.com/office/powerpoint/2010/main" val="88908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0203" y="665017"/>
            <a:ext cx="11188931" cy="5993478"/>
          </a:xfrm>
        </p:spPr>
        <p:txBody>
          <a:bodyPr>
            <a:normAutofit/>
          </a:bodyPr>
          <a:lstStyle/>
          <a:p>
            <a:pPr algn="just" rtl="1">
              <a:lnSpc>
                <a:spcPct val="200000"/>
              </a:lnSpc>
            </a:pPr>
            <a:r>
              <a:rPr lang="ar-SA" dirty="0"/>
              <a:t>السيطرة في سياق </a:t>
            </a:r>
            <a:r>
              <a:rPr lang="ar-SA" dirty="0" err="1"/>
              <a:t>الاستحواذات</a:t>
            </a:r>
            <a:r>
              <a:rPr lang="ar-SA" dirty="0"/>
              <a:t> تعني القدرة على التحكم في السياسات المالية والتشغيلية لكيان آخر بطريقة تضمن للمُستحوِذ الحصول على الفوائد من أنشطة الكيان المُستحوَذ عليه. يتم تحقيق السيطرة عادةً من خلال حيازة أكثر من 50% من حقوق التصويت للكيان، ولكنها يمكن أن تتحقق أيضًا من خلال اتفاقيات أو من خلال حقوق أخرى تمنح المُستحوِذ القدرة على التأثير السائد في القرارات المتعلقة بالسياسات الاقتصادية للكيان."</a:t>
            </a:r>
            <a:endParaRPr lang="en-US" dirty="0"/>
          </a:p>
          <a:p>
            <a:pPr algn="just" rtl="1">
              <a:lnSpc>
                <a:spcPct val="200000"/>
              </a:lnSpc>
            </a:pPr>
            <a:r>
              <a:rPr lang="en-US" dirty="0"/>
              <a:t> </a:t>
            </a:r>
            <a:r>
              <a:rPr lang="ar-SA" dirty="0" smtClean="0"/>
              <a:t>الاستحواذ </a:t>
            </a:r>
            <a:r>
              <a:rPr lang="ar-SA" dirty="0"/>
              <a:t>يمكن أن يتم من خلال مجموعة من الترتيبات، بما في ذلك الشراء المباشر للأسهم، تبادل </a:t>
            </a:r>
            <a:r>
              <a:rPr lang="ar-SA" dirty="0" smtClean="0"/>
              <a:t>الأسهم، </a:t>
            </a:r>
            <a:r>
              <a:rPr lang="ar-SA" dirty="0"/>
              <a:t>وشراء الأصول. </a:t>
            </a:r>
            <a:endParaRPr lang="ar-JO" dirty="0" smtClean="0"/>
          </a:p>
          <a:p>
            <a:pPr algn="just" rtl="1">
              <a:lnSpc>
                <a:spcPct val="200000"/>
              </a:lnSpc>
            </a:pPr>
            <a:r>
              <a:rPr lang="ar-SA" dirty="0" smtClean="0"/>
              <a:t>في </a:t>
            </a:r>
            <a:r>
              <a:rPr lang="ar-SA" dirty="0"/>
              <a:t>جميع الحالات، الهدف هو دمج الكيانات بطريقة تعزز القيمة للمُستحوِذ من خلال تحقيق التآزر، والدخول إلى أسواق جديدة، وتعزيز الموارد والقدرات التنافسية.</a:t>
            </a:r>
            <a:endParaRPr lang="en-US" dirty="0"/>
          </a:p>
          <a:p>
            <a:pPr algn="r">
              <a:lnSpc>
                <a:spcPct val="200000"/>
              </a:lnSpc>
            </a:pPr>
            <a:endParaRPr lang="en-US" b="1" dirty="0"/>
          </a:p>
        </p:txBody>
      </p:sp>
      <p:sp>
        <p:nvSpPr>
          <p:cNvPr id="5" name="Text Placeholder 2"/>
          <p:cNvSpPr txBox="1">
            <a:spLocks/>
          </p:cNvSpPr>
          <p:nvPr/>
        </p:nvSpPr>
        <p:spPr>
          <a:xfrm>
            <a:off x="1164567" y="731520"/>
            <a:ext cx="10266015" cy="192024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08544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3092335"/>
            <a:ext cx="11446625" cy="3557847"/>
          </a:xfrm>
        </p:spPr>
        <p:txBody>
          <a:bodyPr>
            <a:normAutofit/>
          </a:bodyPr>
          <a:lstStyle/>
          <a:p>
            <a:pPr algn="r" rtl="1">
              <a:lnSpc>
                <a:spcPct val="150000"/>
              </a:lnSpc>
            </a:pPr>
            <a:r>
              <a:rPr lang="ar-SA" sz="1800" dirty="0"/>
              <a:t>عندما يقوم المستثمر بشراء شركة تابعة، يجب عليه اتباع ما يُسمى بطريقة الاستحواذ </a:t>
            </a:r>
            <a:r>
              <a:rPr lang="en-US" sz="1800" b="1" i="1" dirty="0" smtClean="0"/>
              <a:t>The </a:t>
            </a:r>
            <a:r>
              <a:rPr lang="en-US" sz="1800" b="1" i="1" dirty="0"/>
              <a:t>acquisition method</a:t>
            </a:r>
            <a:r>
              <a:rPr lang="en-US" sz="1800" dirty="0"/>
              <a:t>.</a:t>
            </a:r>
            <a:r>
              <a:rPr lang="ar-SA" sz="1800" dirty="0"/>
              <a:t> او ما يسمى سابقا (طريقة الشراء </a:t>
            </a:r>
            <a:r>
              <a:rPr lang="en-US" sz="1800" dirty="0"/>
              <a:t>   </a:t>
            </a:r>
            <a:r>
              <a:rPr lang="en-US" sz="1800" b="1" i="1" dirty="0"/>
              <a:t>Purchase Method</a:t>
            </a:r>
            <a:r>
              <a:rPr lang="ar-JO" sz="1800" dirty="0"/>
              <a:t>) </a:t>
            </a:r>
            <a:r>
              <a:rPr lang="ar-SA" sz="1800" dirty="0"/>
              <a:t>لتسجيل هذه العملية. </a:t>
            </a:r>
            <a:r>
              <a:rPr lang="en-US" sz="1800" dirty="0"/>
              <a:t/>
            </a:r>
            <a:br>
              <a:rPr lang="en-US" sz="1800" dirty="0"/>
            </a:br>
            <a:r>
              <a:rPr lang="ar-SA" sz="1800" dirty="0"/>
              <a:t>تتكون طريقة الاستحواذ من أربعة خطوات رئيسية:</a:t>
            </a:r>
            <a:r>
              <a:rPr lang="en-US" sz="1800" dirty="0"/>
              <a:t/>
            </a:r>
            <a:br>
              <a:rPr lang="en-US" sz="1800" dirty="0"/>
            </a:br>
            <a:r>
              <a:rPr lang="ar-SA" sz="1800" dirty="0"/>
              <a:t>1. تحديد الشركة المستحوذة.</a:t>
            </a:r>
            <a:r>
              <a:rPr lang="en-US" sz="1800" dirty="0"/>
              <a:t/>
            </a:r>
            <a:br>
              <a:rPr lang="en-US" sz="1800" dirty="0"/>
            </a:br>
            <a:r>
              <a:rPr lang="ar-SA" sz="1800" dirty="0"/>
              <a:t>2. تحديد تاريخ الاستحواذ.</a:t>
            </a:r>
            <a:r>
              <a:rPr lang="en-US" sz="1800" dirty="0"/>
              <a:t/>
            </a:r>
            <a:br>
              <a:rPr lang="en-US" sz="1800" dirty="0"/>
            </a:br>
            <a:r>
              <a:rPr lang="ar-SA" sz="1800" dirty="0"/>
              <a:t>3. تسجيل وتقدير الأصول المستحوذ عليها، والالتزامات المفروضة، وأي مصلحة غير تحكمية في الشركة المستحوذة.</a:t>
            </a:r>
            <a:r>
              <a:rPr lang="en-US" sz="1800" dirty="0"/>
              <a:t/>
            </a:r>
            <a:br>
              <a:rPr lang="en-US" sz="1800" dirty="0"/>
            </a:br>
            <a:r>
              <a:rPr lang="ar-SA" sz="1800" dirty="0"/>
              <a:t>4. تسجيل وتقدير القيمة المضافة أو الأرباح المحتملة ناتجة عن الاستحواذ.</a:t>
            </a:r>
            <a:r>
              <a:rPr lang="en-US" sz="1800" dirty="0"/>
              <a:t/>
            </a:r>
            <a:br>
              <a:rPr lang="en-US" sz="1800" dirty="0"/>
            </a:br>
            <a:endParaRPr lang="en-US" sz="1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5061" r="5061"/>
          <a:stretch>
            <a:fillRect/>
          </a:stretch>
        </p:blipFill>
        <p:spPr>
          <a:xfrm>
            <a:off x="581891" y="634965"/>
            <a:ext cx="10922721" cy="2390868"/>
          </a:xfrm>
        </p:spPr>
      </p:pic>
    </p:spTree>
    <p:extLst>
      <p:ext uri="{BB962C8B-B14F-4D97-AF65-F5344CB8AC3E}">
        <p14:creationId xmlns:p14="http://schemas.microsoft.com/office/powerpoint/2010/main" val="189196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500" r="1031"/>
          <a:stretch/>
        </p:blipFill>
        <p:spPr>
          <a:xfrm>
            <a:off x="374072" y="199621"/>
            <a:ext cx="11589719" cy="6658379"/>
          </a:xfrm>
          <a:prstGeom prst="rect">
            <a:avLst/>
          </a:prstGeom>
        </p:spPr>
      </p:pic>
    </p:spTree>
    <p:extLst>
      <p:ext uri="{BB962C8B-B14F-4D97-AF65-F5344CB8AC3E}">
        <p14:creationId xmlns:p14="http://schemas.microsoft.com/office/powerpoint/2010/main" val="1830041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1288474"/>
            <a:ext cx="11654443" cy="5361710"/>
          </a:xfrm>
        </p:spPr>
        <p:txBody>
          <a:bodyPr>
            <a:normAutofit/>
          </a:bodyPr>
          <a:lstStyle/>
          <a:p>
            <a:pPr algn="r" rtl="1">
              <a:lnSpc>
                <a:spcPct val="150000"/>
              </a:lnSpc>
            </a:pPr>
            <a:r>
              <a:rPr lang="ar-SA" sz="1600" b="1" dirty="0" smtClean="0"/>
              <a:t>التعرف </a:t>
            </a:r>
            <a:r>
              <a:rPr lang="ar-SA" sz="1600" b="1" dirty="0"/>
              <a:t>على وقياس </a:t>
            </a:r>
            <a:r>
              <a:rPr lang="ar-JO" sz="1600" b="1" dirty="0" smtClean="0"/>
              <a:t>الشهرة </a:t>
            </a:r>
            <a:r>
              <a:rPr lang="ar-SA" sz="1600" b="1" dirty="0" smtClean="0"/>
              <a:t>أو </a:t>
            </a:r>
            <a:r>
              <a:rPr lang="ar-SA" sz="1600" b="1" dirty="0"/>
              <a:t>الربح من صفقة الشراء</a:t>
            </a:r>
            <a:r>
              <a:rPr lang="ar-SA" sz="1600" b="1" dirty="0" smtClean="0"/>
              <a:t>.</a:t>
            </a:r>
            <a:r>
              <a:rPr lang="ar-JO" sz="1600" b="1" dirty="0" smtClean="0"/>
              <a:t/>
            </a:r>
            <a:br>
              <a:rPr lang="ar-JO" sz="1600" b="1" dirty="0" smtClean="0"/>
            </a:br>
            <a:r>
              <a:rPr lang="ar-JO" sz="1600" b="1" dirty="0" smtClean="0"/>
              <a:t>=============================</a:t>
            </a:r>
            <a:r>
              <a:rPr lang="ar-SA" sz="1800" dirty="0"/>
              <a:t/>
            </a:r>
            <a:br>
              <a:rPr lang="ar-SA" sz="1800" dirty="0"/>
            </a:br>
            <a:r>
              <a:rPr lang="ar-SA" sz="1800" dirty="0"/>
              <a:t>الشهرة هي أصل يمثل المنافع الاقتصادية المستقبلية الناشئة عن الأصول الأخرى المستحوذ عليها في عملية </a:t>
            </a:r>
            <a:r>
              <a:rPr lang="ar-JO" sz="1800" dirty="0" smtClean="0"/>
              <a:t>توحيد </a:t>
            </a:r>
            <a:r>
              <a:rPr lang="ar-SA" sz="1800" dirty="0" smtClean="0"/>
              <a:t>الأعمال</a:t>
            </a:r>
            <a:r>
              <a:rPr lang="ar-JO" sz="1800" dirty="0" smtClean="0"/>
              <a:t> ( السيطرة ) </a:t>
            </a:r>
            <a:r>
              <a:rPr lang="ar-SA" sz="1800" dirty="0" smtClean="0"/>
              <a:t>والتي </a:t>
            </a:r>
            <a:r>
              <a:rPr lang="ar-SA" sz="1800" dirty="0"/>
              <a:t>لم يتم تحديدها بشكل فردي والاعتراف بها بشكل </a:t>
            </a:r>
            <a:r>
              <a:rPr lang="ar-SA" sz="1800" dirty="0" smtClean="0"/>
              <a:t>منفصل</a:t>
            </a:r>
            <a:r>
              <a:rPr lang="ar-JO" sz="1800" dirty="0" smtClean="0"/>
              <a:t> ، </a:t>
            </a:r>
            <a:r>
              <a:rPr lang="ar-SA" sz="1800" dirty="0" smtClean="0"/>
              <a:t>ويتم </a:t>
            </a:r>
            <a:r>
              <a:rPr lang="ar-SA" sz="1800" dirty="0"/>
              <a:t>حسابه بالفرق بين:</a:t>
            </a:r>
            <a:br>
              <a:rPr lang="ar-SA" sz="1800" dirty="0"/>
            </a:br>
            <a:r>
              <a:rPr lang="ar-JO" sz="1800" dirty="0" smtClean="0"/>
              <a:t/>
            </a:r>
            <a:br>
              <a:rPr lang="ar-JO" sz="1800" dirty="0" smtClean="0"/>
            </a:br>
            <a:r>
              <a:rPr lang="ar-JO" sz="1800" dirty="0" smtClean="0"/>
              <a:t>				</a:t>
            </a:r>
            <a:r>
              <a:rPr lang="ar-SA" sz="1800" dirty="0" smtClean="0"/>
              <a:t>مجموع</a:t>
            </a:r>
            <a:r>
              <a:rPr lang="ar-JO" sz="1800" dirty="0" smtClean="0"/>
              <a:t> = </a:t>
            </a:r>
            <a:r>
              <a:rPr lang="ar-SA" sz="1800" dirty="0" smtClean="0"/>
              <a:t>القيمة </a:t>
            </a:r>
            <a:r>
              <a:rPr lang="ar-SA" sz="1800" dirty="0"/>
              <a:t>العادلة للمقابل </a:t>
            </a:r>
            <a:r>
              <a:rPr lang="ar-SA" sz="1800" dirty="0" smtClean="0"/>
              <a:t>المحول</a:t>
            </a:r>
            <a:r>
              <a:rPr lang="ar-JO" sz="1800" dirty="0" smtClean="0"/>
              <a:t> + </a:t>
            </a:r>
            <a:r>
              <a:rPr lang="ar-SA" sz="1800" dirty="0" smtClean="0"/>
              <a:t>مبلغ </a:t>
            </a:r>
            <a:r>
              <a:rPr lang="ar-SA" sz="1800" dirty="0"/>
              <a:t>أي حصة غير </a:t>
            </a:r>
            <a:r>
              <a:rPr lang="ar-SA" sz="1800" dirty="0" smtClean="0"/>
              <a:t>مسيطرة</a:t>
            </a:r>
            <a:r>
              <a:rPr lang="ar-JO" sz="1800" dirty="0" smtClean="0"/>
              <a:t/>
            </a:r>
            <a:br>
              <a:rPr lang="ar-JO" sz="1800" dirty="0" smtClean="0"/>
            </a:br>
            <a:r>
              <a:rPr lang="ar-SA" sz="1800" dirty="0" smtClean="0"/>
              <a:t/>
            </a:r>
            <a:br>
              <a:rPr lang="ar-SA" sz="1800" dirty="0" smtClean="0"/>
            </a:br>
            <a:r>
              <a:rPr lang="ar-SA" sz="1800" dirty="0" smtClean="0"/>
              <a:t>في </a:t>
            </a:r>
            <a:r>
              <a:rPr lang="ar-SA" sz="1800" dirty="0"/>
              <a:t>عملية </a:t>
            </a:r>
            <a:r>
              <a:rPr lang="ar-JO" sz="1800" dirty="0" smtClean="0"/>
              <a:t>توحيد </a:t>
            </a:r>
            <a:r>
              <a:rPr lang="ar-SA" sz="1800" dirty="0" smtClean="0"/>
              <a:t>الأعمال </a:t>
            </a:r>
            <a:r>
              <a:rPr lang="ar-SA" sz="1800" dirty="0"/>
              <a:t>التي يتم تنفيذها على مراحل: القيمة العادلة في تاريخ الاستحواذ لحصة رأس المال التي احتفظ بها المشتري سابقًا في الشركة المستحوذ </a:t>
            </a:r>
            <a:r>
              <a:rPr lang="ar-SA" sz="1800" dirty="0" smtClean="0"/>
              <a:t>عليها</a:t>
            </a:r>
            <a:r>
              <a:rPr lang="ar-JO" sz="1800" dirty="0" smtClean="0"/>
              <a:t>  ( </a:t>
            </a:r>
            <a:r>
              <a:rPr lang="ar-SA" sz="1800" dirty="0" smtClean="0"/>
              <a:t>و</a:t>
            </a:r>
            <a:r>
              <a:rPr lang="ar-JO" sz="1800" dirty="0" smtClean="0"/>
              <a:t> ) </a:t>
            </a:r>
            <a:r>
              <a:rPr lang="ar-SA" sz="1800" dirty="0" smtClean="0"/>
              <a:t>المبالغ </a:t>
            </a:r>
            <a:r>
              <a:rPr lang="ar-SA" sz="1800" dirty="0"/>
              <a:t>في تاريخ الاستحواذ لصافي الأصول في الشركة المستحوذ عليها. لتسجيل </a:t>
            </a:r>
            <a:r>
              <a:rPr lang="ar-SA" sz="1800" dirty="0"/>
              <a:t>هذه العملية. </a:t>
            </a:r>
            <a:endParaRPr lang="en-US" sz="1800" dirty="0"/>
          </a:p>
        </p:txBody>
      </p:sp>
      <p:pic>
        <p:nvPicPr>
          <p:cNvPr id="2052" name="Picture 4" descr="IFRS 3 Goodwi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596" y="774151"/>
            <a:ext cx="959981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9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922" b="5439"/>
          <a:stretch/>
        </p:blipFill>
        <p:spPr>
          <a:xfrm>
            <a:off x="1579418" y="315884"/>
            <a:ext cx="9784080" cy="5893723"/>
          </a:xfrm>
        </p:spPr>
      </p:pic>
    </p:spTree>
    <p:extLst>
      <p:ext uri="{BB962C8B-B14F-4D97-AF65-F5344CB8AC3E}">
        <p14:creationId xmlns:p14="http://schemas.microsoft.com/office/powerpoint/2010/main" val="228413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0946" y="182880"/>
            <a:ext cx="11637818" cy="6575367"/>
          </a:xfrm>
        </p:spPr>
        <p:txBody>
          <a:bodyPr>
            <a:noAutofit/>
          </a:bodyPr>
          <a:lstStyle/>
          <a:p>
            <a:pPr algn="r" rtl="1">
              <a:lnSpc>
                <a:spcPct val="150000"/>
              </a:lnSpc>
            </a:pPr>
            <a:endParaRPr lang="ar-JO" sz="1400" b="1" dirty="0" smtClean="0"/>
          </a:p>
          <a:p>
            <a:pPr algn="r" rtl="1">
              <a:lnSpc>
                <a:spcPct val="150000"/>
              </a:lnSpc>
            </a:pPr>
            <a:r>
              <a:rPr lang="ar-SA" sz="1400" b="1" dirty="0" smtClean="0"/>
              <a:t>إنشاء </a:t>
            </a:r>
            <a:r>
              <a:rPr lang="ar-SA" sz="1400" b="1" dirty="0"/>
              <a:t>معيار الإبلاغ المالي الدولي </a:t>
            </a:r>
            <a:r>
              <a:rPr lang="ar-SA" sz="1400" b="1" dirty="0" smtClean="0"/>
              <a:t>(</a:t>
            </a:r>
            <a:r>
              <a:rPr lang="en-US" sz="1400" b="1" dirty="0"/>
              <a:t>IFRS </a:t>
            </a:r>
            <a:r>
              <a:rPr lang="en-US" sz="1400" b="1" dirty="0" smtClean="0"/>
              <a:t>10 </a:t>
            </a:r>
            <a:r>
              <a:rPr lang="ar-SA" sz="1400" b="1" dirty="0" smtClean="0"/>
              <a:t>)، “</a:t>
            </a:r>
            <a:r>
              <a:rPr lang="ar-JO" sz="1400" b="1" dirty="0" smtClean="0"/>
              <a:t>القوائم المالية الموحدة </a:t>
            </a:r>
            <a:r>
              <a:rPr lang="ar-SA" sz="1400" dirty="0"/>
              <a:t>"، </a:t>
            </a:r>
            <a:r>
              <a:rPr lang="ar-SA" sz="1400" dirty="0"/>
              <a:t>جاء استجابةً </a:t>
            </a:r>
            <a:r>
              <a:rPr lang="ar-SA" sz="1400" b="1" dirty="0"/>
              <a:t>لعدة دوافع رئيسية </a:t>
            </a:r>
            <a:r>
              <a:rPr lang="ar-JO" sz="1400" dirty="0"/>
              <a:t>حيث تقوم </a:t>
            </a:r>
            <a:r>
              <a:rPr lang="ar-JO" sz="1400" dirty="0"/>
              <a:t>الإدارة بتوحيد </a:t>
            </a:r>
            <a:r>
              <a:rPr lang="ar-JO" sz="1400" dirty="0" smtClean="0"/>
              <a:t>القوائم المالية لعدة </a:t>
            </a:r>
            <a:r>
              <a:rPr lang="ar-JO" sz="1400" dirty="0"/>
              <a:t>أسباب استراتيجية ومحاسبية رئيسية، وهي تشمل</a:t>
            </a:r>
            <a:r>
              <a:rPr lang="ar-JO" sz="1400" dirty="0" smtClean="0"/>
              <a:t>:</a:t>
            </a:r>
          </a:p>
          <a:p>
            <a:pPr algn="r" rtl="1">
              <a:lnSpc>
                <a:spcPct val="150000"/>
              </a:lnSpc>
            </a:pPr>
            <a:r>
              <a:rPr lang="ar-JO" sz="1400" dirty="0" smtClean="0"/>
              <a:t>=========================================================================================</a:t>
            </a:r>
            <a:endParaRPr lang="en-US" sz="1400" dirty="0"/>
          </a:p>
          <a:p>
            <a:pPr algn="r" rtl="1">
              <a:lnSpc>
                <a:spcPct val="200000"/>
              </a:lnSpc>
            </a:pPr>
            <a:r>
              <a:rPr lang="ar-JO" sz="1200" b="1" dirty="0">
                <a:solidFill>
                  <a:schemeClr val="tx1">
                    <a:lumMod val="75000"/>
                    <a:lumOff val="25000"/>
                  </a:schemeClr>
                </a:solidFill>
              </a:rPr>
              <a:t> 1. تقديم صورة شاملة:</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توحيد الأعمال يمكّن الإدارة من تقديم صورة كاملة للوضع المالي وأداء مجموعة الشركات ككيان واحد، مما يساعد في التحليل الدقيق للأداء المالي واتخاذ القرارات</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 2. المتطلبات التنظيمية:</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القوانين والمعايير المحاسبية الدولية مثل </a:t>
            </a:r>
            <a:r>
              <a:rPr lang="en-US" sz="1200" b="1" dirty="0">
                <a:solidFill>
                  <a:schemeClr val="tx1">
                    <a:lumMod val="75000"/>
                    <a:lumOff val="25000"/>
                  </a:schemeClr>
                </a:solidFill>
              </a:rPr>
              <a:t>IFRS</a:t>
            </a:r>
            <a:r>
              <a:rPr lang="ar-JO" sz="1200" b="1" dirty="0">
                <a:solidFill>
                  <a:schemeClr val="tx1">
                    <a:lumMod val="75000"/>
                    <a:lumOff val="25000"/>
                  </a:schemeClr>
                </a:solidFill>
              </a:rPr>
              <a:t> و</a:t>
            </a:r>
            <a:r>
              <a:rPr lang="en-US" sz="1200" b="1" dirty="0">
                <a:solidFill>
                  <a:schemeClr val="tx1">
                    <a:lumMod val="75000"/>
                    <a:lumOff val="25000"/>
                  </a:schemeClr>
                </a:solidFill>
              </a:rPr>
              <a:t>GAAP</a:t>
            </a:r>
            <a:r>
              <a:rPr lang="ar-JO" sz="1200" b="1" dirty="0">
                <a:solidFill>
                  <a:schemeClr val="tx1">
                    <a:lumMod val="75000"/>
                    <a:lumOff val="25000"/>
                  </a:schemeClr>
                </a:solidFill>
              </a:rPr>
              <a:t> تتطلب من الكيانات الأم توحيد البيانات المالية لكل الشركات التابعة لها</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 3. الشفافية للمستثمرين وأصحاب المصلحة:</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يوفر التوحيد للمستثمرين، الدائنين، وأصحاب المصلحة الآخرين معلومات شفافة حول الأنشطة الاقتصادية المجمعة والمخاطر المرتبطة بالمجموعة ككل</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 4. إزالة المعاملات البينية:</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يسمح التوحيد بإزالة المعاملات بين الشركات التابعة والأم، مثل الإيرادات، المصروفات، والربح الغير محقق، لتقديم بيانات مالية دون تضخيم أو تشويه</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 5. تقييم الأداء وتحسين الإدارة:</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يساعد التوحيد الإدارة على تقييم الأداء الإجمالي للمجموعة وتحديد مجالات القوة والضعف وفرص التحسين</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endParaRPr lang="ar-JO" sz="1400" dirty="0" smtClean="0"/>
          </a:p>
        </p:txBody>
      </p:sp>
    </p:spTree>
    <p:extLst>
      <p:ext uri="{BB962C8B-B14F-4D97-AF65-F5344CB8AC3E}">
        <p14:creationId xmlns:p14="http://schemas.microsoft.com/office/powerpoint/2010/main" val="377220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0945" y="232756"/>
            <a:ext cx="11762510" cy="6533803"/>
          </a:xfrm>
        </p:spPr>
        <p:txBody>
          <a:bodyPr>
            <a:noAutofit/>
          </a:bodyPr>
          <a:lstStyle/>
          <a:p>
            <a:pPr algn="r" rtl="1">
              <a:lnSpc>
                <a:spcPct val="150000"/>
              </a:lnSpc>
            </a:pPr>
            <a:r>
              <a:rPr lang="ar-SA" sz="1400" b="1" dirty="0" smtClean="0"/>
              <a:t>إنشاء </a:t>
            </a:r>
            <a:r>
              <a:rPr lang="ar-SA" sz="1400" b="1" dirty="0"/>
              <a:t>معيار الإبلاغ المالي الدولي (</a:t>
            </a:r>
            <a:r>
              <a:rPr lang="en-US" sz="1400" b="1" dirty="0"/>
              <a:t>IFRS 10 </a:t>
            </a:r>
            <a:r>
              <a:rPr lang="ar-SA" sz="1400" b="1" dirty="0"/>
              <a:t>)، “</a:t>
            </a:r>
            <a:r>
              <a:rPr lang="ar-JO" sz="1400" b="1" dirty="0"/>
              <a:t>القوائم المالية الموحدة </a:t>
            </a:r>
            <a:r>
              <a:rPr lang="ar-SA" sz="1400" dirty="0"/>
              <a:t>"، جاء استجابةً </a:t>
            </a:r>
            <a:r>
              <a:rPr lang="ar-SA" sz="1400" b="1" dirty="0"/>
              <a:t>لعدة دوافع رئيسية </a:t>
            </a:r>
            <a:r>
              <a:rPr lang="ar-JO" sz="1400" dirty="0"/>
              <a:t>حيث تقوم الإدارة بتوحيد القوائم المالية لعدة أسباب استراتيجية ومحاسبية رئيسية، وهي تشمل:</a:t>
            </a:r>
          </a:p>
          <a:p>
            <a:pPr algn="r" rtl="1">
              <a:lnSpc>
                <a:spcPct val="150000"/>
              </a:lnSpc>
            </a:pPr>
            <a:r>
              <a:rPr lang="ar-JO" sz="1400" dirty="0"/>
              <a:t>=========================================================================================</a:t>
            </a:r>
            <a:endParaRPr lang="en-US" sz="1400" dirty="0"/>
          </a:p>
          <a:p>
            <a:pPr algn="r" rtl="1"/>
            <a:r>
              <a:rPr lang="ar-JO" sz="1400" b="1" dirty="0" smtClean="0">
                <a:solidFill>
                  <a:schemeClr val="tx1">
                    <a:lumMod val="75000"/>
                    <a:lumOff val="25000"/>
                  </a:schemeClr>
                </a:solidFill>
              </a:rPr>
              <a:t> </a:t>
            </a:r>
            <a:r>
              <a:rPr lang="ar-JO" sz="1200" b="1" dirty="0">
                <a:solidFill>
                  <a:schemeClr val="tx1">
                    <a:lumMod val="75000"/>
                    <a:lumOff val="25000"/>
                  </a:schemeClr>
                </a:solidFill>
              </a:rPr>
              <a:t>6. </a:t>
            </a:r>
            <a:r>
              <a:rPr lang="ar-JO" sz="1200" b="1" dirty="0">
                <a:solidFill>
                  <a:schemeClr val="tx1">
                    <a:lumMod val="75000"/>
                    <a:lumOff val="25000"/>
                  </a:schemeClr>
                </a:solidFill>
              </a:rPr>
              <a:t>تسهيل الحصول على التمويل:</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البيانات المالية الموحدة تقدم للمقرضين والمستثمرين الثقة اللازمة لاتخاذ قرارات تمويلية، إذ تظهر القوة الاقتصادية الإجمالية للمجموعة.</a:t>
            </a:r>
            <a:endParaRPr lang="en-US" sz="1200" b="1" dirty="0">
              <a:solidFill>
                <a:schemeClr val="tx1">
                  <a:lumMod val="75000"/>
                  <a:lumOff val="25000"/>
                </a:schemeClr>
              </a:solidFill>
            </a:endParaRPr>
          </a:p>
          <a:p>
            <a:pPr algn="r" rtl="1">
              <a:lnSpc>
                <a:spcPct val="200000"/>
              </a:lnSpc>
            </a:pPr>
            <a:r>
              <a:rPr lang="en-US" sz="1400" b="1" dirty="0"/>
              <a:t> </a:t>
            </a:r>
            <a:r>
              <a:rPr lang="ar-JO" sz="1200" b="1" dirty="0">
                <a:solidFill>
                  <a:schemeClr val="tx1">
                    <a:lumMod val="75000"/>
                    <a:lumOff val="25000"/>
                  </a:schemeClr>
                </a:solidFill>
              </a:rPr>
              <a:t> </a:t>
            </a:r>
            <a:r>
              <a:rPr lang="ar-JO" sz="1200" b="1" dirty="0">
                <a:solidFill>
                  <a:schemeClr val="tx1">
                    <a:lumMod val="75000"/>
                    <a:lumOff val="25000"/>
                  </a:schemeClr>
                </a:solidFill>
              </a:rPr>
              <a:t>7. التخطيط الاستراتيجي والميزانية:</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تستخدم الإدارة البيانات المالية الموحدة للتخطيط والميزانية وضمان توزيع الموارد بكفاءة عبر المجموعة</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 8. الامتثال للتشريعات الضريبية:</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التوحيد يمكن أن يساعد في الامتثال للقوانين الضريبية وتقديم تقارير ضريبية صحيحة ودقيقة</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9</a:t>
            </a:r>
            <a:r>
              <a:rPr lang="ar-JO" sz="1200" b="1" dirty="0">
                <a:solidFill>
                  <a:schemeClr val="tx1">
                    <a:lumMod val="75000"/>
                    <a:lumOff val="25000"/>
                  </a:schemeClr>
                </a:solidFill>
              </a:rPr>
              <a:t>. التحليل والمقارنة بين الفروع:</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تسمح البيانات المالية الموحدة بالتحليل المقارن لأداء الشركات التابعة والتعرف على مساهمتها في الأداء الكلي للمجموعة</a:t>
            </a:r>
            <a:r>
              <a:rPr lang="ar-JO" sz="1200" b="1" dirty="0">
                <a:solidFill>
                  <a:schemeClr val="tx1">
                    <a:lumMod val="75000"/>
                    <a:lumOff val="25000"/>
                  </a:schemeClr>
                </a:solidFill>
              </a:rPr>
              <a:t>.</a:t>
            </a:r>
            <a:endParaRPr lang="en-US" sz="1200" b="1" dirty="0">
              <a:solidFill>
                <a:schemeClr val="tx1">
                  <a:lumMod val="75000"/>
                  <a:lumOff val="25000"/>
                </a:schemeClr>
              </a:solidFill>
            </a:endParaRPr>
          </a:p>
          <a:p>
            <a:pPr algn="r" rtl="1">
              <a:lnSpc>
                <a:spcPct val="200000"/>
              </a:lnSpc>
            </a:pPr>
            <a:r>
              <a:rPr lang="ar-JO" sz="1200" b="1" dirty="0">
                <a:solidFill>
                  <a:schemeClr val="tx1">
                    <a:lumMod val="75000"/>
                    <a:lumOff val="25000"/>
                  </a:schemeClr>
                </a:solidFill>
              </a:rPr>
              <a:t> 10. تنفيذ الاستراتيجيات على مستوى المجموعة:</a:t>
            </a:r>
            <a:endParaRPr lang="en-US" sz="1200" b="1" dirty="0">
              <a:solidFill>
                <a:schemeClr val="tx1">
                  <a:lumMod val="75000"/>
                  <a:lumOff val="25000"/>
                </a:schemeClr>
              </a:solidFill>
            </a:endParaRPr>
          </a:p>
          <a:p>
            <a:pPr algn="r" rtl="1"/>
            <a:r>
              <a:rPr lang="ar-JO" sz="1400" b="1" dirty="0"/>
              <a:t>تساعد البيانات المالية الموحدة الإدارة على تنفيذ الاستراتيجيات وتقديم مبادرات عبر المجموعة بأكملها</a:t>
            </a:r>
            <a:r>
              <a:rPr lang="ar-JO" sz="1400" b="1" dirty="0" smtClean="0"/>
              <a:t>.</a:t>
            </a:r>
            <a:endParaRPr lang="ar-JO" sz="1400" dirty="0" smtClean="0"/>
          </a:p>
          <a:p>
            <a:pPr algn="r" rtl="1"/>
            <a:endParaRPr lang="ar-JO" sz="1400" b="1" dirty="0"/>
          </a:p>
          <a:p>
            <a:pPr algn="r" rtl="1"/>
            <a:r>
              <a:rPr lang="en-US" sz="1400" b="1" dirty="0"/>
              <a:t> </a:t>
            </a:r>
            <a:r>
              <a:rPr lang="ar-JO" sz="1400" b="1" dirty="0" smtClean="0"/>
              <a:t>بشكل </a:t>
            </a:r>
            <a:r>
              <a:rPr lang="ar-JO" sz="1400" b="1" dirty="0"/>
              <a:t>عام، توحيد الأعمال هو أداة حيوية للإدارة لتحقيق الشفافية والكفاءة في التقارير المالية وإدارة المجموعة بشكل أكثر فعالية.</a:t>
            </a:r>
            <a:endParaRPr lang="en-US" sz="1400" dirty="0"/>
          </a:p>
          <a:p>
            <a:pPr algn="r" rtl="1"/>
            <a:endParaRPr lang="ar-JO" sz="1400" dirty="0" smtClean="0"/>
          </a:p>
        </p:txBody>
      </p:sp>
    </p:spTree>
    <p:extLst>
      <p:ext uri="{BB962C8B-B14F-4D97-AF65-F5344CB8AC3E}">
        <p14:creationId xmlns:p14="http://schemas.microsoft.com/office/powerpoint/2010/main" val="201704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22811" y="5544589"/>
            <a:ext cx="10939450" cy="865101"/>
          </a:xfrm>
        </p:spPr>
        <p:txBody>
          <a:bodyPr/>
          <a:lstStyle/>
          <a:p>
            <a:pPr algn="r" rtl="1">
              <a:lnSpc>
                <a:spcPct val="200000"/>
              </a:lnSpc>
            </a:pPr>
            <a:r>
              <a:rPr lang="ar-JO" b="1" dirty="0" smtClean="0"/>
              <a:t>حيث تم  </a:t>
            </a:r>
            <a:r>
              <a:rPr lang="ar-SA" b="1" dirty="0" smtClean="0"/>
              <a:t>معيار </a:t>
            </a:r>
            <a:r>
              <a:rPr lang="ar-SA" b="1" dirty="0"/>
              <a:t>الإبلاغ المالي الدولي (</a:t>
            </a:r>
            <a:r>
              <a:rPr lang="en-US" b="1" dirty="0"/>
              <a:t>IFRS 10 </a:t>
            </a:r>
            <a:r>
              <a:rPr lang="ar-SA" b="1" dirty="0"/>
              <a:t>)، “</a:t>
            </a:r>
            <a:r>
              <a:rPr lang="ar-JO" b="1" dirty="0"/>
              <a:t>القوائم المالية الموحدة </a:t>
            </a:r>
            <a:r>
              <a:rPr lang="ar-SA" dirty="0" smtClean="0"/>
              <a:t>«</a:t>
            </a:r>
            <a:r>
              <a:rPr lang="ar-JO" b="1" dirty="0"/>
              <a:t>نتيجة للتجمعات </a:t>
            </a:r>
            <a:r>
              <a:rPr lang="ar-JO" b="1" dirty="0" smtClean="0"/>
              <a:t>التي تحقق التكامل الافقي والراسي والتنوع المتزايد في أنشطة الشركات نتيجة للتطورات الاقتصادية الحاصلة .</a:t>
            </a:r>
            <a:endParaRPr lang="en-US" dirty="0"/>
          </a:p>
        </p:txBody>
      </p:sp>
      <p:pic>
        <p:nvPicPr>
          <p:cNvPr id="6" name="Picture 5"/>
          <p:cNvPicPr>
            <a:picLocks noChangeAspect="1"/>
          </p:cNvPicPr>
          <p:nvPr/>
        </p:nvPicPr>
        <p:blipFill rotWithShape="1">
          <a:blip r:embed="rId2"/>
          <a:srcRect l="11555" t="9877" r="13552"/>
          <a:stretch/>
        </p:blipFill>
        <p:spPr>
          <a:xfrm>
            <a:off x="1039141" y="124690"/>
            <a:ext cx="10706791" cy="5419899"/>
          </a:xfrm>
          <a:prstGeom prst="rect">
            <a:avLst/>
          </a:prstGeom>
        </p:spPr>
      </p:pic>
    </p:spTree>
    <p:extLst>
      <p:ext uri="{BB962C8B-B14F-4D97-AF65-F5344CB8AC3E}">
        <p14:creationId xmlns:p14="http://schemas.microsoft.com/office/powerpoint/2010/main" val="371796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3" y="473825"/>
            <a:ext cx="10343565" cy="773084"/>
          </a:xfrm>
        </p:spPr>
        <p:txBody>
          <a:bodyPr/>
          <a:lstStyle/>
          <a:p>
            <a:pPr algn="r" rtl="1"/>
            <a:r>
              <a:rPr lang="ar-JO" b="1" dirty="0" smtClean="0"/>
              <a:t>هدف معيار الإبلاغ المالي الدولي رقم </a:t>
            </a:r>
            <a:r>
              <a:rPr lang="en-US" b="1" dirty="0"/>
              <a:t>IFRS ( 10 ) </a:t>
            </a:r>
            <a:r>
              <a:rPr lang="ar-JO" b="1" dirty="0" smtClean="0"/>
              <a:t> ومتطلباته :</a:t>
            </a:r>
            <a:endParaRPr lang="en-US" b="1" dirty="0"/>
          </a:p>
        </p:txBody>
      </p:sp>
      <p:sp>
        <p:nvSpPr>
          <p:cNvPr id="4" name="Text Placeholder 3"/>
          <p:cNvSpPr>
            <a:spLocks noGrp="1"/>
          </p:cNvSpPr>
          <p:nvPr>
            <p:ph type="body" sz="half" idx="2"/>
          </p:nvPr>
        </p:nvSpPr>
        <p:spPr>
          <a:xfrm>
            <a:off x="498765" y="1828800"/>
            <a:ext cx="11587940" cy="4289368"/>
          </a:xfrm>
        </p:spPr>
        <p:txBody>
          <a:bodyPr>
            <a:normAutofit/>
          </a:bodyPr>
          <a:lstStyle/>
          <a:p>
            <a:pPr algn="r" rtl="1">
              <a:lnSpc>
                <a:spcPct val="210000"/>
              </a:lnSpc>
            </a:pPr>
            <a:r>
              <a:rPr lang="ar-JO" sz="1400" dirty="0" smtClean="0">
                <a:solidFill>
                  <a:schemeClr val="tx1"/>
                </a:solidFill>
              </a:rPr>
              <a:t>الهدف الأساسي لمعيار الإبلاغ المالي الدولي </a:t>
            </a:r>
            <a:r>
              <a:rPr lang="en-US" sz="1400" b="1" dirty="0" smtClean="0"/>
              <a:t>IFRS </a:t>
            </a:r>
            <a:r>
              <a:rPr lang="en-US" sz="1400" b="1" dirty="0"/>
              <a:t>( 10 )</a:t>
            </a:r>
            <a:r>
              <a:rPr lang="ar-JO" sz="1400" dirty="0" smtClean="0">
                <a:solidFill>
                  <a:schemeClr val="tx1"/>
                </a:solidFill>
              </a:rPr>
              <a:t>  هو وضع الأسس والمبادئ المتعلقة </a:t>
            </a:r>
            <a:r>
              <a:rPr lang="ar-JO" sz="1400" dirty="0" err="1" smtClean="0">
                <a:solidFill>
                  <a:schemeClr val="tx1"/>
                </a:solidFill>
              </a:rPr>
              <a:t>باعداد</a:t>
            </a:r>
            <a:r>
              <a:rPr lang="ar-JO" sz="1400" dirty="0" smtClean="0">
                <a:solidFill>
                  <a:schemeClr val="tx1"/>
                </a:solidFill>
              </a:rPr>
              <a:t> وعرض القوائم المالية الموحدة عندما تسيطر المنشأة على واحدة او اكثر من </a:t>
            </a:r>
            <a:r>
              <a:rPr lang="ar-JO" sz="1400" dirty="0" err="1" smtClean="0">
                <a:solidFill>
                  <a:schemeClr val="tx1"/>
                </a:solidFill>
              </a:rPr>
              <a:t>المنشأت</a:t>
            </a:r>
            <a:r>
              <a:rPr lang="ar-JO" sz="1400" dirty="0" smtClean="0">
                <a:solidFill>
                  <a:schemeClr val="tx1"/>
                </a:solidFill>
              </a:rPr>
              <a:t> الأخرى ، وبالتالي فان القوائم الموحدة تعتبر ان الشركة التابعة هي جزء من الشركة القابضة وكأنها احد فروعها .</a:t>
            </a:r>
          </a:p>
          <a:p>
            <a:pPr algn="r" rtl="1">
              <a:lnSpc>
                <a:spcPct val="200000"/>
              </a:lnSpc>
            </a:pPr>
            <a:r>
              <a:rPr lang="ar-JO" sz="1400" dirty="0" smtClean="0">
                <a:solidFill>
                  <a:schemeClr val="tx1"/>
                </a:solidFill>
              </a:rPr>
              <a:t>ولتحقيق هذا الهدف فان المعيار </a:t>
            </a:r>
            <a:r>
              <a:rPr lang="ar-JO" sz="1400" b="1" i="1" dirty="0" smtClean="0">
                <a:solidFill>
                  <a:schemeClr val="tx1"/>
                </a:solidFill>
              </a:rPr>
              <a:t>يتطلب</a:t>
            </a:r>
            <a:r>
              <a:rPr lang="ar-JO" sz="1400" dirty="0" smtClean="0">
                <a:solidFill>
                  <a:schemeClr val="tx1"/>
                </a:solidFill>
              </a:rPr>
              <a:t> </a:t>
            </a:r>
            <a:r>
              <a:rPr lang="ar-SA" sz="1400" dirty="0" smtClean="0">
                <a:solidFill>
                  <a:schemeClr val="tx1"/>
                </a:solidFill>
              </a:rPr>
              <a:t>ما </a:t>
            </a:r>
            <a:r>
              <a:rPr lang="ar-SA" sz="1400" dirty="0">
                <a:solidFill>
                  <a:schemeClr val="tx1"/>
                </a:solidFill>
              </a:rPr>
              <a:t>يلي</a:t>
            </a:r>
            <a:r>
              <a:rPr lang="en-US" sz="1400" dirty="0">
                <a:solidFill>
                  <a:schemeClr val="tx1"/>
                </a:solidFill>
              </a:rPr>
              <a:t>:</a:t>
            </a:r>
          </a:p>
          <a:p>
            <a:pPr marL="628650" lvl="1" indent="-171450" algn="r" rtl="1">
              <a:lnSpc>
                <a:spcPct val="200000"/>
              </a:lnSpc>
              <a:buFont typeface="Arial" panose="020B0604020202020204" pitchFamily="34" charset="0"/>
              <a:buChar char="•"/>
            </a:pPr>
            <a:r>
              <a:rPr lang="ar-JO" sz="1400" dirty="0" smtClean="0">
                <a:solidFill>
                  <a:schemeClr val="tx1"/>
                </a:solidFill>
              </a:rPr>
              <a:t>الطلب من الشركة الام وهي من تمتلك السيطرة على قرارات شركة او اكثر  </a:t>
            </a:r>
            <a:r>
              <a:rPr lang="ar-JO" sz="1400" dirty="0" err="1" smtClean="0">
                <a:solidFill>
                  <a:schemeClr val="tx1"/>
                </a:solidFill>
              </a:rPr>
              <a:t>باعداد</a:t>
            </a:r>
            <a:r>
              <a:rPr lang="ar-JO" sz="1400" dirty="0" smtClean="0">
                <a:solidFill>
                  <a:schemeClr val="tx1"/>
                </a:solidFill>
              </a:rPr>
              <a:t> وعرض قوائم مالية موحدة .</a:t>
            </a:r>
            <a:endParaRPr lang="en-US" sz="1400" dirty="0" smtClean="0">
              <a:solidFill>
                <a:schemeClr val="tx1"/>
              </a:solidFill>
            </a:endParaRPr>
          </a:p>
          <a:p>
            <a:pPr marL="628650" lvl="1" indent="-171450" algn="r" rtl="1">
              <a:lnSpc>
                <a:spcPct val="200000"/>
              </a:lnSpc>
              <a:buFont typeface="Arial" panose="020B0604020202020204" pitchFamily="34" charset="0"/>
              <a:buChar char="•"/>
            </a:pPr>
            <a:r>
              <a:rPr lang="ar-JO" sz="1400" dirty="0" smtClean="0">
                <a:solidFill>
                  <a:schemeClr val="tx1"/>
                </a:solidFill>
              </a:rPr>
              <a:t>وضع الأساس لتحديد السيطرة </a:t>
            </a:r>
            <a:r>
              <a:rPr lang="en-US" sz="1400" dirty="0" smtClean="0">
                <a:solidFill>
                  <a:schemeClr val="tx1"/>
                </a:solidFill>
              </a:rPr>
              <a:t>control </a:t>
            </a:r>
            <a:r>
              <a:rPr lang="ar-JO" sz="1400" dirty="0" smtClean="0">
                <a:solidFill>
                  <a:schemeClr val="tx1"/>
                </a:solidFill>
              </a:rPr>
              <a:t> ، واعتبار السيطرة أساس </a:t>
            </a:r>
            <a:r>
              <a:rPr lang="ar-JO" sz="1400" dirty="0" err="1" smtClean="0">
                <a:solidFill>
                  <a:schemeClr val="tx1"/>
                </a:solidFill>
              </a:rPr>
              <a:t>لاعداد</a:t>
            </a:r>
            <a:r>
              <a:rPr lang="ar-JO" sz="1400" dirty="0" smtClean="0">
                <a:solidFill>
                  <a:schemeClr val="tx1"/>
                </a:solidFill>
              </a:rPr>
              <a:t> القوائم الموحدة.</a:t>
            </a:r>
          </a:p>
          <a:p>
            <a:pPr marL="628650" lvl="1" indent="-171450" algn="r" rtl="1">
              <a:lnSpc>
                <a:spcPct val="200000"/>
              </a:lnSpc>
              <a:buFont typeface="Arial" panose="020B0604020202020204" pitchFamily="34" charset="0"/>
              <a:buChar char="•"/>
            </a:pPr>
            <a:r>
              <a:rPr lang="ar-SA" sz="1400" dirty="0" smtClean="0">
                <a:solidFill>
                  <a:schemeClr val="tx1"/>
                </a:solidFill>
              </a:rPr>
              <a:t>تحديد </a:t>
            </a:r>
            <a:r>
              <a:rPr lang="ar-JO" sz="1400" dirty="0" smtClean="0">
                <a:solidFill>
                  <a:schemeClr val="tx1"/>
                </a:solidFill>
              </a:rPr>
              <a:t>كيفية استخدام مبدأ السيطرة في عملية تحديد ان الشركة الام تتحكم بالشركة التابعة وبذلك يتوجب عليها اعداد قوائم موحدة .</a:t>
            </a:r>
          </a:p>
          <a:p>
            <a:pPr marL="742950" lvl="1" indent="-285750" algn="r" rtl="1">
              <a:lnSpc>
                <a:spcPct val="200000"/>
              </a:lnSpc>
              <a:buFont typeface="Arial" panose="020B0604020202020204" pitchFamily="34" charset="0"/>
              <a:buChar char="•"/>
            </a:pPr>
            <a:r>
              <a:rPr lang="ar-JO" sz="1400" dirty="0" smtClean="0">
                <a:solidFill>
                  <a:schemeClr val="tx1"/>
                </a:solidFill>
              </a:rPr>
              <a:t>وضع الأسس المحاسبية اللازمة </a:t>
            </a:r>
            <a:r>
              <a:rPr lang="ar-JO" sz="1400" dirty="0" err="1" smtClean="0">
                <a:solidFill>
                  <a:schemeClr val="tx1"/>
                </a:solidFill>
              </a:rPr>
              <a:t>لاعداد</a:t>
            </a:r>
            <a:r>
              <a:rPr lang="ar-JO" sz="1400" dirty="0" smtClean="0">
                <a:solidFill>
                  <a:schemeClr val="tx1"/>
                </a:solidFill>
              </a:rPr>
              <a:t> القوائم المالية الموحدة.</a:t>
            </a:r>
          </a:p>
          <a:p>
            <a:pPr lvl="1" algn="r" rtl="1"/>
            <a:endParaRPr lang="en-US" sz="1400" dirty="0">
              <a:solidFill>
                <a:schemeClr val="tx1"/>
              </a:solidFill>
            </a:endParaRPr>
          </a:p>
        </p:txBody>
      </p:sp>
    </p:spTree>
    <p:extLst>
      <p:ext uri="{BB962C8B-B14F-4D97-AF65-F5344CB8AC3E}">
        <p14:creationId xmlns:p14="http://schemas.microsoft.com/office/powerpoint/2010/main" val="7018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73" t="-38" r="10987" b="9196"/>
          <a:stretch/>
        </p:blipFill>
        <p:spPr>
          <a:xfrm>
            <a:off x="1249275" y="274320"/>
            <a:ext cx="10330354" cy="6184669"/>
          </a:xfrm>
        </p:spPr>
      </p:pic>
    </p:spTree>
    <p:extLst>
      <p:ext uri="{BB962C8B-B14F-4D97-AF65-F5344CB8AC3E}">
        <p14:creationId xmlns:p14="http://schemas.microsoft.com/office/powerpoint/2010/main" val="4518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985" y="322809"/>
            <a:ext cx="10343565" cy="1198419"/>
          </a:xfrm>
        </p:spPr>
        <p:txBody>
          <a:bodyPr>
            <a:normAutofit/>
          </a:bodyPr>
          <a:lstStyle/>
          <a:p>
            <a:pPr algn="r" rtl="1"/>
            <a:r>
              <a:rPr lang="ar-JO" b="1" u="sng" dirty="0" smtClean="0"/>
              <a:t>نطاق</a:t>
            </a:r>
            <a:r>
              <a:rPr lang="ar-JO" b="1" dirty="0" smtClean="0"/>
              <a:t> المعيار </a:t>
            </a:r>
            <a:r>
              <a:rPr lang="en-US" b="1" dirty="0" smtClean="0"/>
              <a:t>IFRS ( 10 )</a:t>
            </a:r>
            <a:r>
              <a:rPr lang="ar-JO" b="1" dirty="0" smtClean="0"/>
              <a:t>:</a:t>
            </a:r>
            <a:br>
              <a:rPr lang="ar-JO" b="1" dirty="0" smtClean="0"/>
            </a:br>
            <a:r>
              <a:rPr lang="ar-JO" b="1" dirty="0" smtClean="0"/>
              <a:t>==============</a:t>
            </a:r>
            <a:endParaRPr lang="en-US" b="1" dirty="0"/>
          </a:p>
        </p:txBody>
      </p:sp>
      <p:sp>
        <p:nvSpPr>
          <p:cNvPr id="4" name="Text Placeholder 3"/>
          <p:cNvSpPr>
            <a:spLocks noGrp="1"/>
          </p:cNvSpPr>
          <p:nvPr>
            <p:ph type="body" sz="half" idx="2"/>
          </p:nvPr>
        </p:nvSpPr>
        <p:spPr>
          <a:xfrm>
            <a:off x="440574" y="1886989"/>
            <a:ext cx="11654444" cy="4796445"/>
          </a:xfrm>
        </p:spPr>
        <p:txBody>
          <a:bodyPr>
            <a:normAutofit/>
          </a:bodyPr>
          <a:lstStyle/>
          <a:p>
            <a:pPr algn="r" rtl="1">
              <a:lnSpc>
                <a:spcPct val="150000"/>
              </a:lnSpc>
            </a:pPr>
            <a:r>
              <a:rPr lang="ar-SA" sz="1600" dirty="0"/>
              <a:t>معيار الإبلاغ المالي الدولي</a:t>
            </a:r>
            <a:r>
              <a:rPr lang="en-US" sz="1600" dirty="0"/>
              <a:t> IFRS 10 "</a:t>
            </a:r>
            <a:r>
              <a:rPr lang="ar-SA" sz="1600" dirty="0"/>
              <a:t>البيانات المالية الموحدة" يحدد كيفية إعداد وعرض البيانات المالية الموحدة عندما يمتلك كيان السيطرة على كيان أو أكثر من الكيانات الأخرى (الشركات التابعة). نطاق المعيار يشمل النقاط الأساسية التالية</a:t>
            </a:r>
            <a:r>
              <a:rPr lang="en-US" sz="1600" dirty="0"/>
              <a:t>:</a:t>
            </a:r>
          </a:p>
          <a:p>
            <a:pPr algn="r" rtl="1"/>
            <a:r>
              <a:rPr lang="en-US" sz="1600" dirty="0"/>
              <a:t> </a:t>
            </a:r>
          </a:p>
          <a:p>
            <a:pPr marL="285750" indent="-285750" algn="r" rtl="1">
              <a:buFont typeface="Arial" panose="020B0604020202020204" pitchFamily="34" charset="0"/>
              <a:buChar char="•"/>
            </a:pPr>
            <a:r>
              <a:rPr lang="ar-SA" sz="1600" dirty="0" smtClean="0"/>
              <a:t>تحديد </a:t>
            </a:r>
            <a:r>
              <a:rPr lang="ar-SA" sz="1600" dirty="0"/>
              <a:t>السيطرة: المعيار ينطبق على الكيانات التي تمتلك سيطرة على كيان آخر، سواء كانت هذه السيطرة مباشرة أو غير مباشرة</a:t>
            </a:r>
            <a:r>
              <a:rPr lang="en-US" sz="1600" dirty="0"/>
              <a:t>.</a:t>
            </a:r>
          </a:p>
          <a:p>
            <a:pPr algn="r" rtl="1"/>
            <a:r>
              <a:rPr lang="en-US" sz="1600" dirty="0"/>
              <a:t> </a:t>
            </a:r>
          </a:p>
          <a:p>
            <a:pPr marL="285750" indent="-285750" algn="r" rtl="1">
              <a:buFont typeface="Arial" panose="020B0604020202020204" pitchFamily="34" charset="0"/>
              <a:buChar char="•"/>
            </a:pPr>
            <a:r>
              <a:rPr lang="ar-SA" sz="1600" dirty="0" smtClean="0"/>
              <a:t>بيانات </a:t>
            </a:r>
            <a:r>
              <a:rPr lang="ar-SA" sz="1600" dirty="0"/>
              <a:t>مالية موحدة: يتطلب المعيار من الكيان الأم إعداد بيانات مالية موحدة تضم الكيان الأم وجميع الشركات التابعة</a:t>
            </a:r>
            <a:r>
              <a:rPr lang="en-US" sz="1600" dirty="0"/>
              <a:t>.</a:t>
            </a:r>
          </a:p>
          <a:p>
            <a:pPr algn="r" rtl="1"/>
            <a:r>
              <a:rPr lang="en-US" sz="1600" dirty="0"/>
              <a:t> </a:t>
            </a:r>
          </a:p>
          <a:p>
            <a:pPr marL="285750" indent="-285750" algn="r" rtl="1">
              <a:buFont typeface="Arial" panose="020B0604020202020204" pitchFamily="34" charset="0"/>
              <a:buChar char="•"/>
            </a:pPr>
            <a:r>
              <a:rPr lang="ar-SA" sz="1600" dirty="0" smtClean="0"/>
              <a:t>المعاملات </a:t>
            </a:r>
            <a:r>
              <a:rPr lang="ar-SA" sz="1600" dirty="0"/>
              <a:t>البينية: يشتمل المعيار على متطلبات لإزالة المعاملات البينية بين الكيانات الموحدة لضمان عدم تضخم البيانات المالية</a:t>
            </a:r>
            <a:r>
              <a:rPr lang="en-US" sz="1600" dirty="0"/>
              <a:t>.</a:t>
            </a:r>
          </a:p>
          <a:p>
            <a:pPr algn="r" rtl="1"/>
            <a:r>
              <a:rPr lang="en-US" sz="1600" dirty="0"/>
              <a:t> </a:t>
            </a:r>
          </a:p>
          <a:p>
            <a:pPr marL="285750" indent="-285750" algn="r" rtl="1">
              <a:buFont typeface="Arial" panose="020B0604020202020204" pitchFamily="34" charset="0"/>
              <a:buChar char="•"/>
            </a:pPr>
            <a:r>
              <a:rPr lang="ar-SA" sz="1600" dirty="0" smtClean="0"/>
              <a:t>الاعتراف </a:t>
            </a:r>
            <a:r>
              <a:rPr lang="ar-SA" sz="1600" dirty="0"/>
              <a:t>والقياس: يشرح المعيار كيفية الاعتراف بالأصول والالتزامات وحقوق الملكية وكيفية قياسها في سياق البيانات المالية الموحدة</a:t>
            </a:r>
            <a:r>
              <a:rPr lang="en-US" sz="1600" dirty="0"/>
              <a:t>.</a:t>
            </a:r>
          </a:p>
          <a:p>
            <a:pPr algn="r" rtl="1"/>
            <a:r>
              <a:rPr lang="en-US" sz="1600" dirty="0"/>
              <a:t> </a:t>
            </a:r>
            <a:endParaRPr lang="en-US" sz="1600" dirty="0">
              <a:solidFill>
                <a:schemeClr val="tx1"/>
              </a:solidFill>
            </a:endParaRPr>
          </a:p>
        </p:txBody>
      </p:sp>
    </p:spTree>
    <p:extLst>
      <p:ext uri="{BB962C8B-B14F-4D97-AF65-F5344CB8AC3E}">
        <p14:creationId xmlns:p14="http://schemas.microsoft.com/office/powerpoint/2010/main" val="18785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985" y="588817"/>
            <a:ext cx="10427720" cy="1248296"/>
          </a:xfrm>
        </p:spPr>
        <p:txBody>
          <a:bodyPr>
            <a:normAutofit/>
          </a:bodyPr>
          <a:lstStyle/>
          <a:p>
            <a:pPr algn="r" rtl="1"/>
            <a:r>
              <a:rPr lang="ar-SA" b="1" dirty="0"/>
              <a:t>استثناءات</a:t>
            </a:r>
            <a:r>
              <a:rPr lang="ar-SA" dirty="0"/>
              <a:t> </a:t>
            </a:r>
            <a:r>
              <a:rPr lang="ar-JO" b="1" u="sng" dirty="0" smtClean="0"/>
              <a:t>نطاق</a:t>
            </a:r>
            <a:r>
              <a:rPr lang="ar-JO" b="1" dirty="0" smtClean="0"/>
              <a:t> المعيار </a:t>
            </a:r>
            <a:r>
              <a:rPr lang="en-US" b="1" dirty="0" smtClean="0"/>
              <a:t>IFRS ( 10 )</a:t>
            </a:r>
            <a:r>
              <a:rPr lang="ar-JO" b="1" dirty="0" smtClean="0"/>
              <a:t>:</a:t>
            </a:r>
            <a:br>
              <a:rPr lang="ar-JO" b="1" dirty="0" smtClean="0"/>
            </a:br>
            <a:r>
              <a:rPr lang="ar-JO" b="1" dirty="0" smtClean="0"/>
              <a:t/>
            </a:r>
            <a:br>
              <a:rPr lang="ar-JO" b="1" dirty="0" smtClean="0"/>
            </a:br>
            <a:r>
              <a:rPr lang="ar-JO" b="1" dirty="0" smtClean="0"/>
              <a:t>=====================</a:t>
            </a:r>
            <a:endParaRPr lang="en-US" b="1" dirty="0"/>
          </a:p>
        </p:txBody>
      </p:sp>
      <p:sp>
        <p:nvSpPr>
          <p:cNvPr id="4" name="Text Placeholder 3"/>
          <p:cNvSpPr>
            <a:spLocks noGrp="1"/>
          </p:cNvSpPr>
          <p:nvPr>
            <p:ph type="body" sz="half" idx="2"/>
          </p:nvPr>
        </p:nvSpPr>
        <p:spPr>
          <a:xfrm>
            <a:off x="465513" y="1995055"/>
            <a:ext cx="11621192" cy="4721629"/>
          </a:xfrm>
        </p:spPr>
        <p:txBody>
          <a:bodyPr>
            <a:normAutofit/>
          </a:bodyPr>
          <a:lstStyle/>
          <a:p>
            <a:pPr marL="285750" indent="-285750" algn="r" rtl="1">
              <a:buFont typeface="Arial" panose="020B0604020202020204" pitchFamily="34" charset="0"/>
              <a:buChar char="•"/>
            </a:pPr>
            <a:r>
              <a:rPr lang="ar-SA" sz="1600" dirty="0" smtClean="0"/>
              <a:t>المشاريع </a:t>
            </a:r>
            <a:r>
              <a:rPr lang="ar-SA" sz="1600" dirty="0"/>
              <a:t>المشتركة: المعيار لا ينطبق على الاعتراف بالمصالح في المشاريع المشتركة التي تحكمها</a:t>
            </a:r>
            <a:r>
              <a:rPr lang="en-US" sz="1600" dirty="0"/>
              <a:t> IFRS 11.</a:t>
            </a:r>
          </a:p>
          <a:p>
            <a:pPr algn="r" rtl="1">
              <a:lnSpc>
                <a:spcPct val="150000"/>
              </a:lnSpc>
            </a:pPr>
            <a:r>
              <a:rPr lang="en-US" sz="1600" dirty="0"/>
              <a:t> </a:t>
            </a:r>
          </a:p>
          <a:p>
            <a:pPr marL="285750" indent="-285750" algn="r" rtl="1">
              <a:lnSpc>
                <a:spcPct val="150000"/>
              </a:lnSpc>
              <a:buFont typeface="Arial" panose="020B0604020202020204" pitchFamily="34" charset="0"/>
              <a:buChar char="•"/>
            </a:pPr>
            <a:r>
              <a:rPr lang="ar-SA" sz="1600" dirty="0" smtClean="0"/>
              <a:t>الكيانات </a:t>
            </a:r>
            <a:r>
              <a:rPr lang="ar-SA" sz="1600" dirty="0"/>
              <a:t>الاستثمارية: تُعفى الكيانات الاستثمارية من متطلبات توحيد بعض الشركات التابعة وبدلاً من ذلك يجب عليها قياس الاستثمارات في هذه الشركات التابعة بالقيمة العادلة من خلال الربح أو الخسارة وفقًا لما تحدده</a:t>
            </a:r>
            <a:r>
              <a:rPr lang="en-US" sz="1600" dirty="0"/>
              <a:t> IFRS 9.</a:t>
            </a:r>
          </a:p>
          <a:p>
            <a:pPr algn="r" rtl="1">
              <a:lnSpc>
                <a:spcPct val="150000"/>
              </a:lnSpc>
            </a:pPr>
            <a:r>
              <a:rPr lang="en-US" sz="1600" dirty="0"/>
              <a:t> </a:t>
            </a:r>
          </a:p>
          <a:p>
            <a:pPr marL="285750" indent="-285750" algn="r" rtl="1">
              <a:lnSpc>
                <a:spcPct val="150000"/>
              </a:lnSpc>
              <a:buFont typeface="Arial" panose="020B0604020202020204" pitchFamily="34" charset="0"/>
              <a:buChar char="•"/>
            </a:pPr>
            <a:r>
              <a:rPr lang="ar-SA" sz="1600" dirty="0" smtClean="0"/>
              <a:t>التحكم </a:t>
            </a:r>
            <a:r>
              <a:rPr lang="ar-SA" sz="1600" dirty="0"/>
              <a:t>المؤقت: إذا كانت السيطرة على الشركة التابعة مؤقتة بسبب خطة لبيع الشركة التابعة في المستقبل القريب، فقد يُعفى الكيان الأم من توحيد هذه الشركة التابعة وفقًا لمتطلبات معينة في</a:t>
            </a:r>
            <a:r>
              <a:rPr lang="en-US" sz="1600" dirty="0"/>
              <a:t> IFRS 5 "</a:t>
            </a:r>
            <a:r>
              <a:rPr lang="ar-SA" sz="1600" dirty="0"/>
              <a:t>أصول غير مستمرة في الاستخدام والعمليات المتوقفة</a:t>
            </a:r>
            <a:r>
              <a:rPr lang="en-US" sz="1600" dirty="0"/>
              <a:t>".</a:t>
            </a:r>
          </a:p>
          <a:p>
            <a:pPr algn="r" rtl="1">
              <a:lnSpc>
                <a:spcPct val="150000"/>
              </a:lnSpc>
            </a:pPr>
            <a:r>
              <a:rPr lang="en-US" sz="1600" dirty="0"/>
              <a:t> </a:t>
            </a:r>
          </a:p>
          <a:p>
            <a:pPr algn="r" rtl="1">
              <a:lnSpc>
                <a:spcPct val="150000"/>
              </a:lnSpc>
            </a:pPr>
            <a:r>
              <a:rPr lang="ar-SA" sz="1600" dirty="0"/>
              <a:t>يوفر</a:t>
            </a:r>
            <a:r>
              <a:rPr lang="en-US" sz="1600" dirty="0"/>
              <a:t> IFRS 10 </a:t>
            </a:r>
            <a:r>
              <a:rPr lang="ar-SA" sz="1600" dirty="0"/>
              <a:t>إرشادات مفصلة حول هذه الجوانب لضمان تطبيق موحد وشفاف لمبادئ المحاسبة في توحيد الكيانات التابعة مع الكيان الأم، ويشمل الإفصاح الكامل عن جميع المعلومات الضرورية التي تساعد المستخدمين في فهم الوضع المالي والنتائج التشغيلية للمجموعة ككل</a:t>
            </a:r>
            <a:r>
              <a:rPr lang="en-US" sz="1600" dirty="0"/>
              <a:t>.</a:t>
            </a:r>
          </a:p>
          <a:p>
            <a:pPr marL="628650" lvl="1" indent="-171450" algn="r" rtl="1">
              <a:lnSpc>
                <a:spcPct val="150000"/>
              </a:lnSpc>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68440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962" y="144846"/>
            <a:ext cx="8915400" cy="1180136"/>
          </a:xfrm>
        </p:spPr>
        <p:txBody>
          <a:bodyPr>
            <a:normAutofit/>
          </a:bodyPr>
          <a:lstStyle/>
          <a:p>
            <a:pPr algn="r" rtl="1"/>
            <a:r>
              <a:rPr lang="ar-JO" sz="1800" b="1" dirty="0" smtClean="0"/>
              <a:t>الخطوات الرئيسية لمعيار </a:t>
            </a:r>
            <a:r>
              <a:rPr lang="en-US" sz="1800" b="1" dirty="0"/>
              <a:t>IFRS ( 10 </a:t>
            </a:r>
            <a:r>
              <a:rPr lang="en-US" sz="1800" b="1" dirty="0" smtClean="0"/>
              <a:t>)</a:t>
            </a:r>
            <a:br>
              <a:rPr lang="en-US" sz="1800" b="1" dirty="0" smtClean="0"/>
            </a:br>
            <a:r>
              <a:rPr lang="en-US" sz="1800" b="1" dirty="0" smtClean="0"/>
              <a:t/>
            </a:r>
            <a:br>
              <a:rPr lang="en-US" sz="1800" b="1" dirty="0" smtClean="0"/>
            </a:br>
            <a:r>
              <a:rPr lang="en-US" sz="1800" b="1" dirty="0" smtClean="0"/>
              <a:t>===========================</a:t>
            </a:r>
            <a:endParaRPr lang="en-US" sz="1800"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1583" b="11583"/>
          <a:stretch>
            <a:fillRect/>
          </a:stretch>
        </p:blipFill>
        <p:spPr>
          <a:xfrm>
            <a:off x="953172" y="1748931"/>
            <a:ext cx="10767774" cy="4601993"/>
          </a:xfrm>
        </p:spPr>
      </p:pic>
    </p:spTree>
    <p:extLst>
      <p:ext uri="{BB962C8B-B14F-4D97-AF65-F5344CB8AC3E}">
        <p14:creationId xmlns:p14="http://schemas.microsoft.com/office/powerpoint/2010/main" val="4055945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154" y="133003"/>
            <a:ext cx="10956174" cy="5909310"/>
          </a:xfrm>
          <a:prstGeom prst="rect">
            <a:avLst/>
          </a:prstGeom>
        </p:spPr>
        <p:txBody>
          <a:bodyPr wrap="square">
            <a:spAutoFit/>
          </a:bodyPr>
          <a:lstStyle/>
          <a:p>
            <a:pPr algn="r" rtl="1"/>
            <a:endParaRPr lang="ar-JO" b="1" i="1" dirty="0" smtClean="0"/>
          </a:p>
          <a:p>
            <a:pPr algn="r" rtl="1"/>
            <a:r>
              <a:rPr lang="ar-JO" b="1" i="1" dirty="0" smtClean="0"/>
              <a:t>ما </a:t>
            </a:r>
            <a:r>
              <a:rPr lang="ar-JO" b="1" i="1" dirty="0"/>
              <a:t>الفرق بين المعيار الدولي لإعداد التقارير </a:t>
            </a:r>
            <a:r>
              <a:rPr lang="ar-JO" b="1" i="1" dirty="0" smtClean="0"/>
              <a:t>المالية ( 3 )  </a:t>
            </a:r>
            <a:r>
              <a:rPr lang="ar-JO" b="1" i="1" dirty="0"/>
              <a:t>والمعيار الدولي لإعداد التقارير المالية </a:t>
            </a:r>
            <a:r>
              <a:rPr lang="ar-JO" b="1" i="1" dirty="0" smtClean="0"/>
              <a:t> ( 10 ) ؟</a:t>
            </a:r>
          </a:p>
          <a:p>
            <a:pPr algn="r" rtl="1"/>
            <a:endParaRPr lang="ar-JO" b="1" i="1" dirty="0" smtClean="0"/>
          </a:p>
          <a:p>
            <a:pPr algn="r" rtl="1"/>
            <a:endParaRPr lang="ar-JO" b="1" i="1" dirty="0" smtClean="0"/>
          </a:p>
          <a:p>
            <a:pPr algn="r" rtl="1"/>
            <a:r>
              <a:rPr lang="ar-JO" b="1" i="1" dirty="0" smtClean="0"/>
              <a:t>========================================================</a:t>
            </a:r>
            <a:endParaRPr lang="ar-JO" b="1" i="1" dirty="0"/>
          </a:p>
          <a:p>
            <a:pPr algn="r" rtl="1">
              <a:lnSpc>
                <a:spcPct val="150000"/>
              </a:lnSpc>
            </a:pPr>
            <a:endParaRPr lang="ar-JO" sz="1600" dirty="0" smtClean="0">
              <a:solidFill>
                <a:schemeClr val="tx1">
                  <a:lumMod val="85000"/>
                  <a:lumOff val="15000"/>
                </a:schemeClr>
              </a:solidFill>
              <a:latin typeface="+mj-lt"/>
              <a:ea typeface="+mj-ea"/>
              <a:cs typeface="+mj-cs"/>
            </a:endParaRPr>
          </a:p>
          <a:p>
            <a:pPr algn="r" rtl="1">
              <a:lnSpc>
                <a:spcPct val="150000"/>
              </a:lnSpc>
            </a:pPr>
            <a:r>
              <a:rPr lang="ar-JO" sz="1600" dirty="0" smtClean="0">
                <a:solidFill>
                  <a:schemeClr val="tx1">
                    <a:lumMod val="85000"/>
                    <a:lumOff val="15000"/>
                  </a:schemeClr>
                </a:solidFill>
                <a:latin typeface="+mj-lt"/>
                <a:ea typeface="+mj-ea"/>
                <a:cs typeface="+mj-cs"/>
              </a:rPr>
              <a:t>على الرغم من أنه قد يبدو أن المعيار الدولي لإعداد التقارير المالية رقم 10 للبيانات المالية الموحدة والمعيار الدولي لإعداد التقارير المالية رقم 3 لتوحيد الأعمال يتعاملان مع نفس الشيء، إلا أن هذه ليست الحقيقة الكاملة.</a:t>
            </a:r>
          </a:p>
          <a:p>
            <a:pPr algn="r" rtl="1">
              <a:lnSpc>
                <a:spcPct val="150000"/>
              </a:lnSpc>
            </a:pPr>
            <a:endParaRPr lang="ar-JO" sz="1600" dirty="0" smtClean="0">
              <a:solidFill>
                <a:schemeClr val="tx1">
                  <a:lumMod val="85000"/>
                  <a:lumOff val="15000"/>
                </a:schemeClr>
              </a:solidFill>
              <a:latin typeface="+mj-lt"/>
              <a:ea typeface="+mj-ea"/>
              <a:cs typeface="+mj-cs"/>
            </a:endParaRPr>
          </a:p>
          <a:p>
            <a:pPr algn="r" rtl="1">
              <a:lnSpc>
                <a:spcPct val="150000"/>
              </a:lnSpc>
            </a:pPr>
            <a:r>
              <a:rPr lang="ar-JO" sz="1600" b="1" i="1" u="sng" dirty="0" smtClean="0">
                <a:solidFill>
                  <a:schemeClr val="tx1">
                    <a:lumMod val="85000"/>
                    <a:lumOff val="15000"/>
                  </a:schemeClr>
                </a:solidFill>
                <a:latin typeface="+mj-lt"/>
                <a:ea typeface="+mj-ea"/>
                <a:cs typeface="+mj-cs"/>
              </a:rPr>
              <a:t>ويتناول كلا المعيارين اندماج الأعمال وبياناتها المالية.</a:t>
            </a:r>
          </a:p>
          <a:p>
            <a:pPr algn="r" rtl="1">
              <a:lnSpc>
                <a:spcPct val="150000"/>
              </a:lnSpc>
            </a:pPr>
            <a:endParaRPr lang="ar-JO" sz="1600" dirty="0" smtClean="0">
              <a:solidFill>
                <a:schemeClr val="tx1">
                  <a:lumMod val="85000"/>
                  <a:lumOff val="15000"/>
                </a:schemeClr>
              </a:solidFill>
              <a:latin typeface="+mj-lt"/>
              <a:ea typeface="+mj-ea"/>
              <a:cs typeface="+mj-cs"/>
            </a:endParaRPr>
          </a:p>
          <a:p>
            <a:pPr algn="r" rtl="1">
              <a:lnSpc>
                <a:spcPct val="150000"/>
              </a:lnSpc>
            </a:pPr>
            <a:r>
              <a:rPr lang="ar-JO" sz="1600" dirty="0" smtClean="0">
                <a:solidFill>
                  <a:schemeClr val="tx1">
                    <a:lumMod val="85000"/>
                    <a:lumOff val="15000"/>
                  </a:schemeClr>
                </a:solidFill>
                <a:latin typeface="+mj-lt"/>
                <a:ea typeface="+mj-ea"/>
                <a:cs typeface="+mj-cs"/>
              </a:rPr>
              <a:t>ولكن في حين أن المعيار </a:t>
            </a:r>
            <a:r>
              <a:rPr lang="ar-JO" sz="1400" b="1" dirty="0">
                <a:solidFill>
                  <a:schemeClr val="tx1">
                    <a:lumMod val="85000"/>
                    <a:lumOff val="15000"/>
                  </a:schemeClr>
                </a:solidFill>
                <a:latin typeface="+mj-lt"/>
                <a:ea typeface="+mj-ea"/>
                <a:cs typeface="+mj-cs"/>
              </a:rPr>
              <a:t>الدولي لإعداد التقارير </a:t>
            </a:r>
            <a:r>
              <a:rPr lang="ar-JO" sz="1400" b="1" dirty="0">
                <a:solidFill>
                  <a:schemeClr val="tx1">
                    <a:lumMod val="85000"/>
                    <a:lumOff val="15000"/>
                  </a:schemeClr>
                </a:solidFill>
                <a:latin typeface="+mj-lt"/>
                <a:ea typeface="+mj-ea"/>
                <a:cs typeface="+mj-cs"/>
              </a:rPr>
              <a:t>المالية  ( 10 ) </a:t>
            </a:r>
            <a:r>
              <a:rPr lang="ar-JO" sz="1400" b="1" dirty="0">
                <a:solidFill>
                  <a:schemeClr val="tx1">
                    <a:lumMod val="85000"/>
                    <a:lumOff val="15000"/>
                  </a:schemeClr>
                </a:solidFill>
                <a:latin typeface="+mj-lt"/>
                <a:ea typeface="+mj-ea"/>
                <a:cs typeface="+mj-cs"/>
              </a:rPr>
              <a:t>يحدد السيطرة ويصف إجراءات توحيد محددة، </a:t>
            </a:r>
            <a:r>
              <a:rPr lang="ar-JO" sz="1600" dirty="0" smtClean="0">
                <a:solidFill>
                  <a:schemeClr val="tx1">
                    <a:lumMod val="85000"/>
                    <a:lumOff val="15000"/>
                  </a:schemeClr>
                </a:solidFill>
                <a:latin typeface="+mj-lt"/>
                <a:ea typeface="+mj-ea"/>
                <a:cs typeface="+mj-cs"/>
              </a:rPr>
              <a:t>فإن المعيار الدولي لإعداد التقارير المالية </a:t>
            </a:r>
            <a:r>
              <a:rPr lang="ar-JO" sz="1400" b="1" dirty="0">
                <a:solidFill>
                  <a:schemeClr val="tx1">
                    <a:lumMod val="85000"/>
                    <a:lumOff val="15000"/>
                  </a:schemeClr>
                </a:solidFill>
                <a:latin typeface="+mj-lt"/>
                <a:ea typeface="+mj-ea"/>
                <a:cs typeface="+mj-cs"/>
              </a:rPr>
              <a:t>( 3 )</a:t>
            </a:r>
            <a:r>
              <a:rPr lang="ar-JO" sz="1400" b="1" dirty="0">
                <a:solidFill>
                  <a:schemeClr val="tx1">
                    <a:lumMod val="85000"/>
                    <a:lumOff val="15000"/>
                  </a:schemeClr>
                </a:solidFill>
                <a:latin typeface="+mj-lt"/>
                <a:ea typeface="+mj-ea"/>
                <a:cs typeface="+mj-cs"/>
              </a:rPr>
              <a:t> يتعلق أكثر بقياس العناصر في البيانات المالية الموحدة</a:t>
            </a:r>
            <a:r>
              <a:rPr lang="ar-JO" sz="1600" dirty="0" smtClean="0">
                <a:solidFill>
                  <a:schemeClr val="tx1">
                    <a:lumMod val="85000"/>
                    <a:lumOff val="15000"/>
                  </a:schemeClr>
                </a:solidFill>
                <a:latin typeface="+mj-lt"/>
                <a:ea typeface="+mj-ea"/>
                <a:cs typeface="+mj-cs"/>
              </a:rPr>
              <a:t>، مثل الشهرة والحصص غير المسيطرة، وما إلى ذلك.</a:t>
            </a:r>
          </a:p>
          <a:p>
            <a:pPr algn="r" rtl="1">
              <a:lnSpc>
                <a:spcPct val="150000"/>
              </a:lnSpc>
            </a:pPr>
            <a:endParaRPr lang="ar-JO" sz="1600" dirty="0" smtClean="0">
              <a:solidFill>
                <a:schemeClr val="tx1">
                  <a:lumMod val="85000"/>
                  <a:lumOff val="15000"/>
                </a:schemeClr>
              </a:solidFill>
              <a:latin typeface="+mj-lt"/>
              <a:ea typeface="+mj-ea"/>
              <a:cs typeface="+mj-cs"/>
            </a:endParaRPr>
          </a:p>
          <a:p>
            <a:pPr algn="r" rtl="1">
              <a:lnSpc>
                <a:spcPct val="150000"/>
              </a:lnSpc>
            </a:pPr>
            <a:r>
              <a:rPr lang="ar-JO" sz="1600" b="1" i="1" u="sng" dirty="0" smtClean="0">
                <a:solidFill>
                  <a:schemeClr val="tx1">
                    <a:lumMod val="85000"/>
                    <a:lumOff val="15000"/>
                  </a:schemeClr>
                </a:solidFill>
                <a:latin typeface="+mj-lt"/>
                <a:ea typeface="+mj-ea"/>
                <a:cs typeface="+mj-cs"/>
              </a:rPr>
              <a:t>إذا كنت بحاجة إلى التعامل مع الدمج، فأنت بحاجة إلى تطبيق كلا المعيارين، وليس أحدهما فقط أو الآخر.</a:t>
            </a:r>
          </a:p>
          <a:p>
            <a:pPr algn="r" rtl="1">
              <a:lnSpc>
                <a:spcPct val="150000"/>
              </a:lnSpc>
            </a:pPr>
            <a:endParaRPr lang="ar-JO" sz="160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4268299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432" t="11390" r="7205" b="6277"/>
          <a:stretch/>
        </p:blipFill>
        <p:spPr>
          <a:xfrm>
            <a:off x="374070" y="7332"/>
            <a:ext cx="11513130" cy="6692725"/>
          </a:xfrm>
          <a:prstGeom prst="rect">
            <a:avLst/>
          </a:prstGeom>
        </p:spPr>
      </p:pic>
    </p:spTree>
    <p:extLst>
      <p:ext uri="{BB962C8B-B14F-4D97-AF65-F5344CB8AC3E}">
        <p14:creationId xmlns:p14="http://schemas.microsoft.com/office/powerpoint/2010/main" val="256689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508" t="22826" r="11506" b="5434"/>
          <a:stretch/>
        </p:blipFill>
        <p:spPr>
          <a:xfrm>
            <a:off x="282632" y="157941"/>
            <a:ext cx="11443302" cy="6517179"/>
          </a:xfrm>
          <a:prstGeom prst="rect">
            <a:avLst/>
          </a:prstGeom>
        </p:spPr>
      </p:pic>
    </p:spTree>
    <p:extLst>
      <p:ext uri="{BB962C8B-B14F-4D97-AF65-F5344CB8AC3E}">
        <p14:creationId xmlns:p14="http://schemas.microsoft.com/office/powerpoint/2010/main" val="300455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9010" y="306187"/>
            <a:ext cx="11263745" cy="6319058"/>
          </a:xfrm>
          <a:prstGeom prst="rect">
            <a:avLst/>
          </a:prstGeom>
        </p:spPr>
      </p:pic>
    </p:spTree>
    <p:extLst>
      <p:ext uri="{BB962C8B-B14F-4D97-AF65-F5344CB8AC3E}">
        <p14:creationId xmlns:p14="http://schemas.microsoft.com/office/powerpoint/2010/main" val="324701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704" y="124691"/>
            <a:ext cx="11379199" cy="6533804"/>
          </a:xfrm>
          <a:prstGeom prst="rect">
            <a:avLst/>
          </a:prstGeom>
        </p:spPr>
      </p:pic>
    </p:spTree>
    <p:extLst>
      <p:ext uri="{BB962C8B-B14F-4D97-AF65-F5344CB8AC3E}">
        <p14:creationId xmlns:p14="http://schemas.microsoft.com/office/powerpoint/2010/main" val="1625273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882" t="2608" r="8645"/>
          <a:stretch/>
        </p:blipFill>
        <p:spPr>
          <a:xfrm>
            <a:off x="490451" y="149483"/>
            <a:ext cx="11155679" cy="6575513"/>
          </a:xfrm>
          <a:prstGeom prst="rect">
            <a:avLst/>
          </a:prstGeom>
        </p:spPr>
      </p:pic>
    </p:spTree>
    <p:extLst>
      <p:ext uri="{BB962C8B-B14F-4D97-AF65-F5344CB8AC3E}">
        <p14:creationId xmlns:p14="http://schemas.microsoft.com/office/powerpoint/2010/main" val="174104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3578" y="139402"/>
            <a:ext cx="10781607" cy="6653195"/>
          </a:xfrm>
          <a:prstGeom prst="rect">
            <a:avLst/>
          </a:prstGeom>
        </p:spPr>
      </p:pic>
    </p:spTree>
    <p:extLst>
      <p:ext uri="{BB962C8B-B14F-4D97-AF65-F5344CB8AC3E}">
        <p14:creationId xmlns:p14="http://schemas.microsoft.com/office/powerpoint/2010/main" val="167017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0946" y="0"/>
            <a:ext cx="11901054" cy="6758247"/>
          </a:xfrm>
        </p:spPr>
        <p:txBody>
          <a:bodyPr>
            <a:noAutofit/>
          </a:bodyPr>
          <a:lstStyle/>
          <a:p>
            <a:pPr algn="r" rtl="1"/>
            <a:r>
              <a:rPr lang="ar-SA" sz="1400" b="1" dirty="0" smtClean="0"/>
              <a:t>إنشاء </a:t>
            </a:r>
            <a:r>
              <a:rPr lang="ar-SA" sz="1400" b="1" dirty="0"/>
              <a:t>معيار الإبلاغ المالي الدولي 3 (</a:t>
            </a:r>
            <a:r>
              <a:rPr lang="en-US" sz="1400" b="1" dirty="0"/>
              <a:t>IFRS 3</a:t>
            </a:r>
            <a:r>
              <a:rPr lang="ar-SA" sz="1400" b="1" dirty="0"/>
              <a:t>)، "توحيد الاعمال"، </a:t>
            </a:r>
            <a:r>
              <a:rPr lang="ar-SA" sz="1400" dirty="0"/>
              <a:t>جاء استجابةً </a:t>
            </a:r>
            <a:r>
              <a:rPr lang="ar-SA" sz="1400" b="1" u="sng" dirty="0"/>
              <a:t>لعدة دوافع رئيسية </a:t>
            </a:r>
            <a:r>
              <a:rPr lang="ar-SA" sz="1400" dirty="0"/>
              <a:t>تهدف إلى تحسين وتوحيد الممارسات المحاسبية الخاصة بتوحيد الاعمال على الصعيد الدولي. هذه الدوافع تشمل</a:t>
            </a:r>
            <a:r>
              <a:rPr lang="ar-SA" sz="1400" dirty="0" smtClean="0"/>
              <a:t>:</a:t>
            </a:r>
            <a:endParaRPr lang="ar-JO" sz="1400" dirty="0" smtClean="0"/>
          </a:p>
          <a:p>
            <a:pPr algn="r" rtl="1"/>
            <a:endParaRPr lang="ar-JO" sz="1400" dirty="0" smtClean="0"/>
          </a:p>
          <a:p>
            <a:pPr algn="r" rtl="1"/>
            <a:r>
              <a:rPr lang="ar-SA" sz="1400" dirty="0" smtClean="0"/>
              <a:t> </a:t>
            </a:r>
            <a:r>
              <a:rPr lang="ar-SA" sz="1400" b="1" dirty="0"/>
              <a:t>1. الحاجة إلى شفافية أكبر ومقارنة في التقارير المالية:</a:t>
            </a:r>
            <a:endParaRPr lang="en-US" sz="1400" b="1" dirty="0"/>
          </a:p>
          <a:p>
            <a:pPr algn="r" rtl="1"/>
            <a:r>
              <a:rPr lang="ar-SA" sz="1400" dirty="0"/>
              <a:t>- توحيد الاعمال تعتبر من الأحداث الهامة التي يمكن أن تغير بشكل كبير بنية وأداء الكيانات المالية. لذلك، كان هناك حاجة ماسة لمعيار يوجه الكيانات حول كيفية الإبلاغ عن هذه </a:t>
            </a:r>
            <a:r>
              <a:rPr lang="ar-SA" sz="1400" dirty="0" err="1"/>
              <a:t>الاستحواذات</a:t>
            </a:r>
            <a:r>
              <a:rPr lang="ar-SA" sz="1400" dirty="0"/>
              <a:t> بشكل يعزز الشفافية ويسمح بمقارنات فعالة بين الكيانات المختلفة.</a:t>
            </a:r>
            <a:endParaRPr lang="en-US" sz="1400" dirty="0"/>
          </a:p>
          <a:p>
            <a:pPr algn="r" rtl="1"/>
            <a:r>
              <a:rPr lang="ar-SA" sz="1400" b="1" dirty="0"/>
              <a:t> 2. توحيد الممارسات المحاسبية على الصعيد الدولي:</a:t>
            </a:r>
            <a:endParaRPr lang="en-US" sz="1400" b="1" dirty="0"/>
          </a:p>
          <a:p>
            <a:pPr algn="r" rtl="1"/>
            <a:r>
              <a:rPr lang="ar-SA" sz="1400" dirty="0"/>
              <a:t>- قبل إصدار </a:t>
            </a:r>
            <a:r>
              <a:rPr lang="en-US" sz="1400" dirty="0"/>
              <a:t>IFRS 3</a:t>
            </a:r>
            <a:r>
              <a:rPr lang="ar-SA" sz="1400" dirty="0"/>
              <a:t>، كانت هناك اختلافات كبيرة في كيفية معالجة توحيد الاعمال في الأنظمة المحاسبية المختلفة حول العالم. الحاجة إلى توحيد هذه الممارسات كانت حاسمة لتحقيق التكامل الاقتصادي العالمي وتسهيل الاستثمار والمراقبة العالمية.</a:t>
            </a:r>
            <a:endParaRPr lang="en-US" sz="1400" dirty="0"/>
          </a:p>
          <a:p>
            <a:pPr algn="r" rtl="1"/>
            <a:r>
              <a:rPr lang="ar-SA" sz="1400" b="1" dirty="0"/>
              <a:t> 3. تحديد وتقييم الأصول والالتزامات بدقة:</a:t>
            </a:r>
            <a:endParaRPr lang="en-US" sz="1400" b="1" dirty="0"/>
          </a:p>
          <a:p>
            <a:pPr algn="r" rtl="1"/>
            <a:r>
              <a:rPr lang="ar-SA" sz="1400" dirty="0"/>
              <a:t>- يهدف </a:t>
            </a:r>
            <a:r>
              <a:rPr lang="en-US" sz="1400" dirty="0"/>
              <a:t>IFRS 3</a:t>
            </a:r>
            <a:r>
              <a:rPr lang="ar-SA" sz="1400" dirty="0"/>
              <a:t> إلى ضمان أن جميع الأصول والالتزامات المتعلقة بالاستحواذ يتم تحديدها وتقييمها بدقة وعدالة. هذا يساعد في توفير صورة دقيقة وواقعية للقيمة الاقتصادية للاستحواذ وتأثيره على الكيان المستحوذ.</a:t>
            </a:r>
            <a:endParaRPr lang="en-US" sz="1400" dirty="0"/>
          </a:p>
          <a:p>
            <a:pPr algn="r" rtl="1"/>
            <a:r>
              <a:rPr lang="ar-SA" sz="1400" b="1" dirty="0"/>
              <a:t> 4. معالجة الشهرة (</a:t>
            </a:r>
            <a:r>
              <a:rPr lang="en-US" sz="1400" b="1" dirty="0"/>
              <a:t>Goodwill</a:t>
            </a:r>
            <a:r>
              <a:rPr lang="ar-SA" sz="1400" b="1" dirty="0"/>
              <a:t>) والتزامات طارئة:</a:t>
            </a:r>
            <a:endParaRPr lang="en-US" sz="1400" b="1" dirty="0"/>
          </a:p>
          <a:p>
            <a:pPr algn="r" rtl="1"/>
            <a:r>
              <a:rPr lang="ar-SA" sz="1400" dirty="0"/>
              <a:t>- تحديد كيفية معالجة الشهرة والتزامات طارئة كانت من القضايا المهمة التي تطلبت توجيهات واضحة. </a:t>
            </a:r>
            <a:r>
              <a:rPr lang="en-US" sz="1400" dirty="0"/>
              <a:t>IFRS 3</a:t>
            </a:r>
            <a:r>
              <a:rPr lang="ar-SA" sz="1400" dirty="0"/>
              <a:t> يوفر إطارًا لكيفية حساب واختبار الشهرة لانخفاض القيمة، وكذلك الاعتراف بالتزامات طارئة.</a:t>
            </a:r>
            <a:endParaRPr lang="en-US" sz="1400" dirty="0"/>
          </a:p>
          <a:p>
            <a:pPr algn="r" rtl="1"/>
            <a:r>
              <a:rPr lang="ar-SA" sz="1400" b="1" dirty="0"/>
              <a:t> 5. الاعتراف بتكاليف الاستحواذ:</a:t>
            </a:r>
            <a:endParaRPr lang="en-US" sz="1400" b="1" dirty="0"/>
          </a:p>
          <a:p>
            <a:pPr algn="r" rtl="1"/>
            <a:r>
              <a:rPr lang="ar-SA" sz="1400" dirty="0"/>
              <a:t>- كان هناك حاجة لمعايير واضحة حول كيفية معالجة تكاليف الاستحواذ، بما في ذلك الرسوم القانونية ورسوم المستشارين. </a:t>
            </a:r>
            <a:r>
              <a:rPr lang="en-US" sz="1400" dirty="0"/>
              <a:t>IFRS 3</a:t>
            </a:r>
            <a:r>
              <a:rPr lang="ar-SA" sz="1400" dirty="0"/>
              <a:t> يوضح أن معظم هذه التكاليف يجب أن تُعتبر مصروفات، مما يسهم في دقة تقدير التكلفة الفعلية للاستحواذ.</a:t>
            </a:r>
            <a:endParaRPr lang="en-US" sz="1400" dirty="0"/>
          </a:p>
          <a:p>
            <a:pPr algn="r" rtl="1"/>
            <a:r>
              <a:rPr lang="ar-SA" sz="1400" dirty="0"/>
              <a:t> </a:t>
            </a:r>
            <a:r>
              <a:rPr lang="ar-SA" sz="1400" b="1" dirty="0"/>
              <a:t>6. الحاجة لتحسين المقارنة والفهم بين المستثمرين:</a:t>
            </a:r>
            <a:endParaRPr lang="en-US" sz="1400" b="1" dirty="0"/>
          </a:p>
          <a:p>
            <a:pPr algn="r" rtl="1"/>
            <a:r>
              <a:rPr lang="ar-SA" sz="1400" dirty="0"/>
              <a:t>- بتوفير توجيهات مفصلة وإطار عمل موحد للإبلاغ عن </a:t>
            </a:r>
            <a:r>
              <a:rPr lang="ar-SA" sz="1400" dirty="0" err="1"/>
              <a:t>الاستحواذات</a:t>
            </a:r>
            <a:r>
              <a:rPr lang="ar-SA" sz="1400" dirty="0"/>
              <a:t>، يساهم </a:t>
            </a:r>
            <a:r>
              <a:rPr lang="en-US" sz="1400" dirty="0"/>
              <a:t>IFRS 3</a:t>
            </a:r>
            <a:r>
              <a:rPr lang="ar-SA" sz="1400" dirty="0"/>
              <a:t> في تحسين فهم المستثمرين وأصحاب المصلحة للأثر المالي لهذه </a:t>
            </a:r>
            <a:r>
              <a:rPr lang="ar-SA" sz="1400" dirty="0" err="1"/>
              <a:t>الاستحواذات</a:t>
            </a:r>
            <a:r>
              <a:rPr lang="ar-SA" sz="1400" dirty="0"/>
              <a:t>، مما يعزز الثقة في الأسواق المالية.</a:t>
            </a:r>
            <a:endParaRPr lang="en-US" sz="1400" dirty="0"/>
          </a:p>
          <a:p>
            <a:pPr algn="r" rtl="1"/>
            <a:r>
              <a:rPr lang="ar-SA" sz="1400" b="1" dirty="0"/>
              <a:t>باختصار، إنشاء </a:t>
            </a:r>
            <a:r>
              <a:rPr lang="en-US" sz="1400" b="1" dirty="0"/>
              <a:t>IFRS 3</a:t>
            </a:r>
            <a:r>
              <a:rPr lang="ar-SA" sz="1400" b="1" dirty="0"/>
              <a:t> جاء كاستجابة للحاجة الملحة لمعالجة التحديات والاختلافات في المحاسبة عن توحيد الاعمال، مع التركيز على تحسين الشفافية، توحيد الممارسات، وتوفير إطار عمل يدعم تقديم تقارير مالية دقيقة ومقارنة</a:t>
            </a:r>
            <a:r>
              <a:rPr lang="ar-SA" sz="1400" b="1" dirty="0"/>
              <a:t>.</a:t>
            </a:r>
            <a:endParaRPr lang="en-US" sz="1400" b="1" dirty="0"/>
          </a:p>
        </p:txBody>
      </p:sp>
    </p:spTree>
    <p:extLst>
      <p:ext uri="{BB962C8B-B14F-4D97-AF65-F5344CB8AC3E}">
        <p14:creationId xmlns:p14="http://schemas.microsoft.com/office/powerpoint/2010/main" val="1134694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10" y="1870362"/>
            <a:ext cx="11030988" cy="3416320"/>
          </a:xfrm>
          <a:prstGeom prst="rect">
            <a:avLst/>
          </a:prstGeom>
        </p:spPr>
        <p:txBody>
          <a:bodyPr wrap="square">
            <a:spAutoFit/>
          </a:bodyPr>
          <a:lstStyle/>
          <a:p>
            <a:pPr algn="r" rtl="1"/>
            <a:r>
              <a:rPr lang="ar-JO" b="1" i="1" dirty="0"/>
              <a:t>- موقع  </a:t>
            </a:r>
            <a:r>
              <a:rPr lang="en-US" b="1" i="1" dirty="0" err="1"/>
              <a:t>CPDbox</a:t>
            </a:r>
            <a:r>
              <a:rPr lang="en-US" b="1" i="1" dirty="0"/>
              <a:t> </a:t>
            </a:r>
            <a:r>
              <a:rPr lang="ar-JO" b="1" i="1" dirty="0"/>
              <a:t> </a:t>
            </a:r>
            <a:r>
              <a:rPr lang="ar-JO" dirty="0" smtClean="0"/>
              <a:t>: </a:t>
            </a:r>
            <a:r>
              <a:rPr lang="ar-SA" dirty="0"/>
              <a:t>ويقدم معلومات حول المعايير المحاسبية </a:t>
            </a:r>
            <a:r>
              <a:rPr lang="ar-SA" dirty="0" smtClean="0"/>
              <a:t>الدولية</a:t>
            </a:r>
            <a:r>
              <a:rPr lang="en-US" dirty="0" smtClean="0"/>
              <a:t> </a:t>
            </a:r>
            <a:r>
              <a:rPr lang="ar-JO" dirty="0" smtClean="0"/>
              <a:t>ومعايير الإبلاغ المالي </a:t>
            </a:r>
            <a:r>
              <a:rPr lang="en-US" dirty="0"/>
              <a:t>IFRS</a:t>
            </a:r>
            <a:endParaRPr lang="ar-JO" dirty="0" smtClean="0"/>
          </a:p>
          <a:p>
            <a:pPr algn="r" rtl="1"/>
            <a:r>
              <a:rPr lang="ar-JO" dirty="0" smtClean="0"/>
              <a:t/>
            </a:r>
            <a:br>
              <a:rPr lang="ar-JO" dirty="0" smtClean="0"/>
            </a:br>
            <a:r>
              <a:rPr lang="en-US" dirty="0" smtClean="0">
                <a:hlinkClick r:id="rId2"/>
              </a:rPr>
              <a:t>https</a:t>
            </a:r>
            <a:r>
              <a:rPr lang="en-US" dirty="0">
                <a:hlinkClick r:id="rId2"/>
              </a:rPr>
              <a:t>://www.cpdbox.com/ifrs-3-business-combinations</a:t>
            </a:r>
            <a:r>
              <a:rPr lang="en-US" dirty="0" smtClean="0">
                <a:hlinkClick r:id="rId2"/>
              </a:rPr>
              <a:t>/</a:t>
            </a:r>
            <a:endParaRPr lang="ar-JO" dirty="0" smtClean="0"/>
          </a:p>
          <a:p>
            <a:pPr algn="r" rtl="1"/>
            <a:endParaRPr lang="ar-JO" dirty="0"/>
          </a:p>
          <a:p>
            <a:pPr algn="r" rtl="1"/>
            <a:endParaRPr lang="ar-JO" dirty="0" smtClean="0"/>
          </a:p>
          <a:p>
            <a:pPr marL="285750" indent="-285750" algn="r" rtl="1">
              <a:buFontTx/>
              <a:buChar char="-"/>
            </a:pPr>
            <a:r>
              <a:rPr lang="ar-JO" sz="1600" b="1" i="1" dirty="0" smtClean="0"/>
              <a:t>كتاب معايير المحاسبة و الإبلاغ المالي الدولية </a:t>
            </a:r>
            <a:r>
              <a:rPr lang="ar-JO" dirty="0" smtClean="0"/>
              <a:t>: الجوانب النظرية والعملية ( </a:t>
            </a:r>
            <a:r>
              <a:rPr lang="ar-JO" dirty="0" err="1" smtClean="0"/>
              <a:t>أ.د</a:t>
            </a:r>
            <a:r>
              <a:rPr lang="ar-JO" dirty="0" smtClean="0"/>
              <a:t>  محمد أبو نصار وجمعه حميدات)</a:t>
            </a:r>
          </a:p>
          <a:p>
            <a:pPr marL="285750" indent="-285750" algn="r" rtl="1">
              <a:buFontTx/>
              <a:buChar char="-"/>
            </a:pPr>
            <a:endParaRPr lang="ar-JO" dirty="0"/>
          </a:p>
          <a:p>
            <a:pPr marL="285750" indent="-285750" algn="l">
              <a:buFontTx/>
              <a:buChar char="-"/>
            </a:pPr>
            <a:endParaRPr lang="en-US" dirty="0" smtClean="0"/>
          </a:p>
          <a:p>
            <a:pPr marL="285750" indent="-285750" algn="l">
              <a:buFontTx/>
              <a:buChar char="-"/>
            </a:pPr>
            <a:endParaRPr lang="en-US" dirty="0"/>
          </a:p>
          <a:p>
            <a:pPr marL="285750" indent="-285750">
              <a:buFontTx/>
              <a:buChar char="-"/>
            </a:pPr>
            <a:r>
              <a:rPr lang="en-US" b="1" dirty="0"/>
              <a:t>IFRS 10 Consolidated Financial Statements: Summary </a:t>
            </a:r>
            <a:r>
              <a:rPr lang="en-US" b="1" dirty="0" smtClean="0"/>
              <a:t>2021</a:t>
            </a:r>
            <a:r>
              <a:rPr lang="ar-JO" b="1" dirty="0"/>
              <a:t> </a:t>
            </a:r>
            <a:r>
              <a:rPr lang="ar-JO" b="1" dirty="0" smtClean="0"/>
              <a:t>:</a:t>
            </a:r>
            <a:r>
              <a:rPr lang="en-US" dirty="0" smtClean="0"/>
              <a:t>https://www.youtube.com/watch?v=5Ep644h7mr8</a:t>
            </a:r>
            <a:endParaRPr lang="ar-JO" dirty="0" smtClean="0"/>
          </a:p>
          <a:p>
            <a:pPr marL="285750" indent="-285750">
              <a:buFontTx/>
              <a:buChar char="-"/>
            </a:pPr>
            <a:endParaRPr lang="en-US" dirty="0"/>
          </a:p>
        </p:txBody>
      </p:sp>
    </p:spTree>
    <p:extLst>
      <p:ext uri="{BB962C8B-B14F-4D97-AF65-F5344CB8AC3E}">
        <p14:creationId xmlns:p14="http://schemas.microsoft.com/office/powerpoint/2010/main" val="798997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357" y="3616037"/>
            <a:ext cx="10343565" cy="773084"/>
          </a:xfrm>
        </p:spPr>
        <p:txBody>
          <a:bodyPr/>
          <a:lstStyle/>
          <a:p>
            <a:pPr algn="r" rtl="1"/>
            <a:r>
              <a:rPr lang="ar-JO" b="1" dirty="0" smtClean="0"/>
              <a:t>اهداف معيار الإبلاغ المالي الدولي رقم ( 3) :</a:t>
            </a:r>
            <a:endParaRPr lang="en-US" b="1" dirty="0"/>
          </a:p>
        </p:txBody>
      </p:sp>
      <p:sp>
        <p:nvSpPr>
          <p:cNvPr id="4" name="Text Placeholder 3"/>
          <p:cNvSpPr>
            <a:spLocks noGrp="1"/>
          </p:cNvSpPr>
          <p:nvPr>
            <p:ph type="body" sz="half" idx="2"/>
          </p:nvPr>
        </p:nvSpPr>
        <p:spPr>
          <a:xfrm>
            <a:off x="423949" y="4563687"/>
            <a:ext cx="11586915" cy="2086495"/>
          </a:xfrm>
        </p:spPr>
        <p:txBody>
          <a:bodyPr>
            <a:normAutofit/>
          </a:bodyPr>
          <a:lstStyle/>
          <a:p>
            <a:pPr algn="r" rtl="1">
              <a:lnSpc>
                <a:spcPct val="210000"/>
              </a:lnSpc>
            </a:pPr>
            <a:r>
              <a:rPr lang="ar-JO" sz="1400" dirty="0" smtClean="0">
                <a:solidFill>
                  <a:schemeClr val="tx1"/>
                </a:solidFill>
              </a:rPr>
              <a:t>الهدف الأساسي لمعيار الإبلاغ المالي الدولي رقم ( 3)  هو تحسين ملاءمة وموثوقية وقابلية المقارنة للمعلومات التي تقدمها المنشأة المعدة للتقارير في بياناتها المالية حول دمج الأعمال وآثاره حيث </a:t>
            </a:r>
            <a:r>
              <a:rPr lang="ar-SA" sz="1400" dirty="0" smtClean="0">
                <a:solidFill>
                  <a:schemeClr val="tx1"/>
                </a:solidFill>
              </a:rPr>
              <a:t>يحدد </a:t>
            </a:r>
            <a:r>
              <a:rPr lang="ar-SA" sz="1400" dirty="0">
                <a:solidFill>
                  <a:schemeClr val="tx1"/>
                </a:solidFill>
              </a:rPr>
              <a:t>المعيار </a:t>
            </a:r>
            <a:r>
              <a:rPr lang="ar-JO" sz="1400" dirty="0" smtClean="0">
                <a:solidFill>
                  <a:schemeClr val="tx1"/>
                </a:solidFill>
              </a:rPr>
              <a:t>رقم (</a:t>
            </a:r>
            <a:r>
              <a:rPr lang="ar-SA" sz="1400" dirty="0" smtClean="0">
                <a:solidFill>
                  <a:schemeClr val="tx1"/>
                </a:solidFill>
              </a:rPr>
              <a:t> </a:t>
            </a:r>
            <a:r>
              <a:rPr lang="ar-SA" sz="1400" dirty="0">
                <a:solidFill>
                  <a:schemeClr val="tx1"/>
                </a:solidFill>
              </a:rPr>
              <a:t>3 </a:t>
            </a:r>
            <a:r>
              <a:rPr lang="ar-JO" sz="1400" dirty="0" smtClean="0">
                <a:solidFill>
                  <a:schemeClr val="tx1"/>
                </a:solidFill>
              </a:rPr>
              <a:t>) </a:t>
            </a:r>
            <a:r>
              <a:rPr lang="ar-SA" sz="1400" dirty="0" smtClean="0">
                <a:solidFill>
                  <a:schemeClr val="tx1"/>
                </a:solidFill>
              </a:rPr>
              <a:t>مبادئ </a:t>
            </a:r>
            <a:r>
              <a:rPr lang="ar-SA" sz="1400" dirty="0">
                <a:solidFill>
                  <a:schemeClr val="tx1"/>
                </a:solidFill>
              </a:rPr>
              <a:t>ومتطلبات لكيفية قيام المشتري بما يلي</a:t>
            </a:r>
            <a:r>
              <a:rPr lang="en-US" sz="1400" dirty="0">
                <a:solidFill>
                  <a:schemeClr val="tx1"/>
                </a:solidFill>
              </a:rPr>
              <a:t>:</a:t>
            </a:r>
          </a:p>
          <a:p>
            <a:pPr marL="628650" lvl="1" indent="-171450" algn="r" rtl="1">
              <a:buFont typeface="Arial" panose="020B0604020202020204" pitchFamily="34" charset="0"/>
              <a:buChar char="•"/>
            </a:pPr>
            <a:r>
              <a:rPr lang="ar-SA" sz="1400" dirty="0" smtClean="0">
                <a:solidFill>
                  <a:schemeClr val="tx1"/>
                </a:solidFill>
              </a:rPr>
              <a:t>الاعتراف وقياس الأصول المحددة المستحوذ عليها والالتزامات المفترضة وأي حقوق غير مسيطرة في الشركة المستحوذ عليها</a:t>
            </a:r>
            <a:r>
              <a:rPr lang="ar-JO" sz="1400" dirty="0" smtClean="0">
                <a:solidFill>
                  <a:schemeClr val="tx1"/>
                </a:solidFill>
              </a:rPr>
              <a:t>.</a:t>
            </a:r>
            <a:endParaRPr lang="en-US" sz="1400" dirty="0" smtClean="0">
              <a:solidFill>
                <a:schemeClr val="tx1"/>
              </a:solidFill>
            </a:endParaRPr>
          </a:p>
          <a:p>
            <a:pPr marL="628650" lvl="1" indent="-171450" algn="r" rtl="1">
              <a:buFont typeface="Arial" panose="020B0604020202020204" pitchFamily="34" charset="0"/>
              <a:buChar char="•"/>
            </a:pPr>
            <a:r>
              <a:rPr lang="ar-SA" sz="1400" dirty="0" smtClean="0">
                <a:solidFill>
                  <a:schemeClr val="tx1"/>
                </a:solidFill>
              </a:rPr>
              <a:t>الاعتراف بالشهرة المكتسبة في عملية دمج الأعمال وقياسها، أو الربح من عملية شراء مساومة</a:t>
            </a:r>
            <a:r>
              <a:rPr lang="ar-JO" sz="1400" dirty="0" smtClean="0">
                <a:solidFill>
                  <a:schemeClr val="tx1"/>
                </a:solidFill>
              </a:rPr>
              <a:t>.</a:t>
            </a:r>
            <a:endParaRPr lang="en-US" sz="1400" dirty="0" smtClean="0">
              <a:solidFill>
                <a:schemeClr val="tx1"/>
              </a:solidFill>
            </a:endParaRPr>
          </a:p>
          <a:p>
            <a:pPr marL="628650" lvl="1" indent="-171450" algn="r" rtl="1">
              <a:buFont typeface="Arial" panose="020B0604020202020204" pitchFamily="34" charset="0"/>
              <a:buChar char="•"/>
            </a:pPr>
            <a:r>
              <a:rPr lang="ar-SA" sz="1400" dirty="0" smtClean="0">
                <a:solidFill>
                  <a:schemeClr val="tx1"/>
                </a:solidFill>
              </a:rPr>
              <a:t>تحديد المعلومات التي سيتم الكشف عنها حول دمج الأعمال</a:t>
            </a:r>
            <a:r>
              <a:rPr lang="en-US" sz="1400" dirty="0" smtClean="0">
                <a:solidFill>
                  <a:schemeClr val="tx1"/>
                </a:solidFill>
              </a:rPr>
              <a:t>.</a:t>
            </a:r>
            <a:endParaRPr lang="en-US" sz="1400" dirty="0">
              <a:solidFill>
                <a:schemeClr val="tx1"/>
              </a:solidFill>
            </a:endParaRPr>
          </a:p>
        </p:txBody>
      </p:sp>
      <p:pic>
        <p:nvPicPr>
          <p:cNvPr id="8" name="Picture 7"/>
          <p:cNvPicPr>
            <a:picLocks noChangeAspect="1"/>
          </p:cNvPicPr>
          <p:nvPr/>
        </p:nvPicPr>
        <p:blipFill>
          <a:blip r:embed="rId2"/>
          <a:stretch>
            <a:fillRect/>
          </a:stretch>
        </p:blipFill>
        <p:spPr>
          <a:xfrm>
            <a:off x="634502" y="191037"/>
            <a:ext cx="11376363" cy="3117428"/>
          </a:xfrm>
          <a:prstGeom prst="rect">
            <a:avLst/>
          </a:prstGeom>
        </p:spPr>
      </p:pic>
    </p:spTree>
    <p:extLst>
      <p:ext uri="{BB962C8B-B14F-4D97-AF65-F5344CB8AC3E}">
        <p14:creationId xmlns:p14="http://schemas.microsoft.com/office/powerpoint/2010/main" val="341036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359" y="3007821"/>
            <a:ext cx="10343565" cy="571500"/>
          </a:xfrm>
        </p:spPr>
        <p:txBody>
          <a:bodyPr>
            <a:normAutofit/>
          </a:bodyPr>
          <a:lstStyle/>
          <a:p>
            <a:pPr algn="r" rtl="1"/>
            <a:r>
              <a:rPr lang="ar-JO" b="1" u="sng" dirty="0" smtClean="0"/>
              <a:t>نطاق</a:t>
            </a:r>
            <a:r>
              <a:rPr lang="ar-JO" b="1" dirty="0" smtClean="0"/>
              <a:t> المعيار </a:t>
            </a:r>
            <a:r>
              <a:rPr lang="en-US" b="1" dirty="0" smtClean="0"/>
              <a:t>IFRS </a:t>
            </a:r>
            <a:r>
              <a:rPr lang="en-US" b="1" dirty="0"/>
              <a:t>3</a:t>
            </a:r>
            <a:r>
              <a:rPr lang="ar-JO" b="1" dirty="0" smtClean="0"/>
              <a:t>:</a:t>
            </a:r>
            <a:endParaRPr lang="en-US" b="1" dirty="0"/>
          </a:p>
        </p:txBody>
      </p:sp>
      <p:sp>
        <p:nvSpPr>
          <p:cNvPr id="4" name="Text Placeholder 3"/>
          <p:cNvSpPr>
            <a:spLocks noGrp="1"/>
          </p:cNvSpPr>
          <p:nvPr>
            <p:ph type="body" sz="half" idx="2"/>
          </p:nvPr>
        </p:nvSpPr>
        <p:spPr>
          <a:xfrm>
            <a:off x="373045" y="3807229"/>
            <a:ext cx="11311843" cy="2651759"/>
          </a:xfrm>
        </p:spPr>
        <p:txBody>
          <a:bodyPr>
            <a:normAutofit/>
          </a:bodyPr>
          <a:lstStyle/>
          <a:p>
            <a:pPr algn="r" rtl="1">
              <a:lnSpc>
                <a:spcPct val="200000"/>
              </a:lnSpc>
            </a:pPr>
            <a:r>
              <a:rPr lang="ar-JO" b="1" dirty="0" smtClean="0"/>
              <a:t>1</a:t>
            </a:r>
            <a:r>
              <a:rPr lang="ar-JO" b="1" dirty="0"/>
              <a:t>. </a:t>
            </a:r>
            <a:r>
              <a:rPr lang="ar-JO" b="1" dirty="0" err="1"/>
              <a:t>الاستحواذات</a:t>
            </a:r>
            <a:r>
              <a:rPr lang="ar-JO" b="1" dirty="0"/>
              <a:t> </a:t>
            </a:r>
            <a:r>
              <a:rPr lang="ar-JO" b="1" dirty="0" smtClean="0"/>
              <a:t>التجارية </a:t>
            </a:r>
            <a:r>
              <a:rPr lang="en-US" b="1" dirty="0" smtClean="0"/>
              <a:t>/ </a:t>
            </a:r>
            <a:r>
              <a:rPr lang="ar-JO" b="1" dirty="0" smtClean="0"/>
              <a:t> توحيد الاعمال : </a:t>
            </a:r>
            <a:r>
              <a:rPr lang="ar-JO" b="1" dirty="0"/>
              <a:t>يطبق المعيار عندما يكتسب كيان ما سيطرة على كيان آخر (المستحوذ عليه).</a:t>
            </a:r>
            <a:endParaRPr lang="en-US" dirty="0"/>
          </a:p>
          <a:p>
            <a:pPr algn="r" rtl="1">
              <a:lnSpc>
                <a:spcPct val="200000"/>
              </a:lnSpc>
            </a:pPr>
            <a:r>
              <a:rPr lang="ar-JO" b="1" dirty="0"/>
              <a:t>2. الكيانات المتنوعة: ينطبق على الشركات العامة والخاصة، بالإضافة إلى الكيانات غير الربحية.</a:t>
            </a:r>
            <a:endParaRPr lang="en-US" dirty="0"/>
          </a:p>
          <a:p>
            <a:pPr algn="r" rtl="1">
              <a:lnSpc>
                <a:spcPct val="200000"/>
              </a:lnSpc>
            </a:pPr>
            <a:r>
              <a:rPr lang="ar-JO" b="1" dirty="0"/>
              <a:t>3. المعاملات الخاضعة للمعيار: يشمل الشراء المباشر للأصول، تبادل الأسهم، والدمج بين الكيانات.</a:t>
            </a:r>
            <a:endParaRPr lang="en-US" dirty="0"/>
          </a:p>
          <a:p>
            <a:pPr algn="r" rtl="1">
              <a:lnSpc>
                <a:spcPct val="200000"/>
              </a:lnSpc>
            </a:pPr>
            <a:r>
              <a:rPr lang="ar-JO" b="1" dirty="0"/>
              <a:t>4. الشهرة (</a:t>
            </a:r>
            <a:r>
              <a:rPr lang="en-US" b="1" dirty="0"/>
              <a:t>Goodwill</a:t>
            </a:r>
            <a:r>
              <a:rPr lang="ar-JO" b="1" dirty="0"/>
              <a:t>): يُعنى بمحاسبة الشهرة الناتجة عن الاستحواذ.</a:t>
            </a:r>
            <a:endParaRPr lang="en-US" dirty="0"/>
          </a:p>
          <a:p>
            <a:pPr algn="r" rtl="1">
              <a:lnSpc>
                <a:spcPct val="200000"/>
              </a:lnSpc>
            </a:pPr>
            <a:r>
              <a:rPr lang="ar-JO" b="1" dirty="0"/>
              <a:t>5. التزامات طارئة: يتضمن تقييم والاعتراف بأي التزامات طارئة يتم التعرف عليها في الاستحواذ</a:t>
            </a:r>
            <a:r>
              <a:rPr lang="ar-JO" b="1" dirty="0" smtClean="0"/>
              <a:t>.</a:t>
            </a:r>
            <a:endParaRPr lang="en-US" dirty="0"/>
          </a:p>
          <a:p>
            <a:pPr marL="628650" lvl="1" indent="-171450" algn="r" rtl="1">
              <a:buFont typeface="Arial" panose="020B0604020202020204" pitchFamily="34" charset="0"/>
              <a:buChar char="•"/>
            </a:pPr>
            <a:endParaRPr lang="en-US" sz="1400" dirty="0">
              <a:solidFill>
                <a:schemeClr val="tx1"/>
              </a:solidFill>
            </a:endParaRPr>
          </a:p>
        </p:txBody>
      </p:sp>
      <p:sp>
        <p:nvSpPr>
          <p:cNvPr id="5" name="Title 1"/>
          <p:cNvSpPr txBox="1">
            <a:spLocks/>
          </p:cNvSpPr>
          <p:nvPr/>
        </p:nvSpPr>
        <p:spPr>
          <a:xfrm>
            <a:off x="1341322" y="301337"/>
            <a:ext cx="10343566" cy="64146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ar-JO" b="1" u="sng" dirty="0" smtClean="0"/>
              <a:t>متطلبات</a:t>
            </a:r>
            <a:r>
              <a:rPr lang="ar-JO" b="1" dirty="0" smtClean="0"/>
              <a:t> </a:t>
            </a:r>
            <a:r>
              <a:rPr lang="ar-JO" b="1" dirty="0"/>
              <a:t>المعيار </a:t>
            </a:r>
            <a:r>
              <a:rPr lang="ar-JO" b="1" dirty="0" smtClean="0"/>
              <a:t>:</a:t>
            </a:r>
            <a:endParaRPr lang="en-US" b="1" dirty="0"/>
          </a:p>
        </p:txBody>
      </p:sp>
      <p:sp>
        <p:nvSpPr>
          <p:cNvPr id="6" name="Text Placeholder 3"/>
          <p:cNvSpPr txBox="1">
            <a:spLocks/>
          </p:cNvSpPr>
          <p:nvPr/>
        </p:nvSpPr>
        <p:spPr>
          <a:xfrm>
            <a:off x="719648" y="1313411"/>
            <a:ext cx="10835043" cy="189530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pPr marL="628650" lvl="1" indent="-171450" algn="r" rtl="1">
              <a:lnSpc>
                <a:spcPct val="150000"/>
              </a:lnSpc>
              <a:buFont typeface="Arial" panose="020B0604020202020204" pitchFamily="34" charset="0"/>
              <a:buChar char="•"/>
            </a:pPr>
            <a:r>
              <a:rPr lang="ar-JO" sz="1400" dirty="0" smtClean="0">
                <a:solidFill>
                  <a:schemeClr val="tx1"/>
                </a:solidFill>
              </a:rPr>
              <a:t>يتطلب المعيار ان تتم المحاسبة عن كافة </a:t>
            </a:r>
            <a:r>
              <a:rPr lang="ar-JO" sz="1400" dirty="0" err="1" smtClean="0">
                <a:solidFill>
                  <a:schemeClr val="tx1"/>
                </a:solidFill>
              </a:rPr>
              <a:t>اندماجات</a:t>
            </a:r>
            <a:r>
              <a:rPr lang="ar-JO" sz="1400" dirty="0" smtClean="0">
                <a:solidFill>
                  <a:schemeClr val="tx1"/>
                </a:solidFill>
              </a:rPr>
              <a:t>  منشآت الاعمال بطريقة الحيازة ( </a:t>
            </a:r>
            <a:r>
              <a:rPr lang="ar-JO" sz="1400" b="1" dirty="0" smtClean="0">
                <a:solidFill>
                  <a:schemeClr val="tx1"/>
                </a:solidFill>
              </a:rPr>
              <a:t>طريقة الشراء </a:t>
            </a:r>
            <a:r>
              <a:rPr lang="ar-JO" sz="1400" dirty="0" smtClean="0">
                <a:solidFill>
                  <a:schemeClr val="tx1"/>
                </a:solidFill>
              </a:rPr>
              <a:t>)</a:t>
            </a:r>
            <a:endParaRPr lang="en-US" sz="1400" dirty="0" smtClean="0">
              <a:solidFill>
                <a:schemeClr val="tx1"/>
              </a:solidFill>
            </a:endParaRPr>
          </a:p>
          <a:p>
            <a:pPr marL="628650" lvl="1" indent="-171450" algn="r" rtl="1">
              <a:lnSpc>
                <a:spcPct val="150000"/>
              </a:lnSpc>
              <a:buFont typeface="Arial" panose="020B0604020202020204" pitchFamily="34" charset="0"/>
              <a:buChar char="•"/>
            </a:pPr>
            <a:r>
              <a:rPr lang="ar-JO" sz="1400" dirty="0" smtClean="0">
                <a:solidFill>
                  <a:schemeClr val="tx1"/>
                </a:solidFill>
              </a:rPr>
              <a:t>تحديد الطرف الدامج ( المشتري ) في </a:t>
            </a:r>
            <a:r>
              <a:rPr lang="ar-JO" sz="1400" b="1" u="sng" dirty="0" smtClean="0">
                <a:solidFill>
                  <a:schemeClr val="tx1"/>
                </a:solidFill>
              </a:rPr>
              <a:t>كل</a:t>
            </a:r>
            <a:r>
              <a:rPr lang="ar-JO" sz="1400" dirty="0" smtClean="0">
                <a:solidFill>
                  <a:schemeClr val="tx1"/>
                </a:solidFill>
              </a:rPr>
              <a:t> اندماج </a:t>
            </a:r>
            <a:r>
              <a:rPr lang="ar-JO" sz="1400" dirty="0">
                <a:solidFill>
                  <a:schemeClr val="tx1"/>
                </a:solidFill>
              </a:rPr>
              <a:t>منشآت الاعمال </a:t>
            </a:r>
            <a:r>
              <a:rPr lang="ar-JO" sz="1400" dirty="0" smtClean="0">
                <a:solidFill>
                  <a:schemeClr val="tx1"/>
                </a:solidFill>
              </a:rPr>
              <a:t> داخلة ضمن نطاقه.</a:t>
            </a:r>
            <a:endParaRPr lang="en-US" sz="1400" dirty="0" smtClean="0">
              <a:solidFill>
                <a:schemeClr val="tx1"/>
              </a:solidFill>
            </a:endParaRPr>
          </a:p>
          <a:p>
            <a:pPr marL="628650" lvl="1" indent="-171450" algn="r" rtl="1">
              <a:lnSpc>
                <a:spcPct val="150000"/>
              </a:lnSpc>
              <a:buFont typeface="Arial" panose="020B0604020202020204" pitchFamily="34" charset="0"/>
              <a:buChar char="•"/>
            </a:pPr>
            <a:r>
              <a:rPr lang="ar-JO" sz="1400" dirty="0" smtClean="0">
                <a:solidFill>
                  <a:schemeClr val="tx1"/>
                </a:solidFill>
              </a:rPr>
              <a:t>يجب على المنشاة الدامجة ( </a:t>
            </a:r>
            <a:r>
              <a:rPr lang="ar-JO" sz="1400" dirty="0" err="1" smtClean="0">
                <a:solidFill>
                  <a:schemeClr val="tx1"/>
                </a:solidFill>
              </a:rPr>
              <a:t>المشترية</a:t>
            </a:r>
            <a:r>
              <a:rPr lang="ar-JO" sz="1400" dirty="0" smtClean="0">
                <a:solidFill>
                  <a:schemeClr val="tx1"/>
                </a:solidFill>
              </a:rPr>
              <a:t>) ان تقيس تكلفة اندماج الاعمال من خلال مجموع القيم العادلة بتاريخ التبادل للأصول </a:t>
            </a:r>
            <a:r>
              <a:rPr lang="ar-JO" sz="1400" dirty="0" err="1" smtClean="0">
                <a:solidFill>
                  <a:schemeClr val="tx1"/>
                </a:solidFill>
              </a:rPr>
              <a:t>المعطاه</a:t>
            </a:r>
            <a:r>
              <a:rPr lang="ar-JO" sz="1400" dirty="0" smtClean="0">
                <a:solidFill>
                  <a:schemeClr val="tx1"/>
                </a:solidFill>
              </a:rPr>
              <a:t> والالتزامات التي تم تحميلها.</a:t>
            </a:r>
            <a:endParaRPr lang="en-US" sz="1400" dirty="0">
              <a:solidFill>
                <a:schemeClr val="tx1"/>
              </a:solidFill>
            </a:endParaRPr>
          </a:p>
        </p:txBody>
      </p:sp>
    </p:spTree>
    <p:extLst>
      <p:ext uri="{BB962C8B-B14F-4D97-AF65-F5344CB8AC3E}">
        <p14:creationId xmlns:p14="http://schemas.microsoft.com/office/powerpoint/2010/main" val="126960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5" y="333202"/>
            <a:ext cx="10343565" cy="571500"/>
          </a:xfrm>
        </p:spPr>
        <p:txBody>
          <a:bodyPr>
            <a:normAutofit/>
          </a:bodyPr>
          <a:lstStyle/>
          <a:p>
            <a:pPr algn="r" rtl="1"/>
            <a:r>
              <a:rPr lang="ar-JO" b="1" dirty="0"/>
              <a:t>استثناءات </a:t>
            </a:r>
            <a:r>
              <a:rPr lang="ar-JO" b="1" u="sng" dirty="0" smtClean="0"/>
              <a:t>نطاق</a:t>
            </a:r>
            <a:r>
              <a:rPr lang="ar-JO" b="1" dirty="0" smtClean="0"/>
              <a:t> المعيار </a:t>
            </a:r>
            <a:r>
              <a:rPr lang="en-US" b="1" dirty="0" smtClean="0"/>
              <a:t>IFRS </a:t>
            </a:r>
            <a:r>
              <a:rPr lang="en-US" b="1" dirty="0"/>
              <a:t>3</a:t>
            </a:r>
            <a:r>
              <a:rPr lang="ar-JO" b="1" dirty="0" smtClean="0"/>
              <a:t>:</a:t>
            </a:r>
            <a:endParaRPr lang="en-US" b="1" dirty="0"/>
          </a:p>
        </p:txBody>
      </p:sp>
      <p:sp>
        <p:nvSpPr>
          <p:cNvPr id="4" name="Text Placeholder 3"/>
          <p:cNvSpPr>
            <a:spLocks noGrp="1"/>
          </p:cNvSpPr>
          <p:nvPr>
            <p:ph type="body" sz="half" idx="2"/>
          </p:nvPr>
        </p:nvSpPr>
        <p:spPr>
          <a:xfrm>
            <a:off x="274320" y="1188720"/>
            <a:ext cx="11736543" cy="5669280"/>
          </a:xfrm>
        </p:spPr>
        <p:txBody>
          <a:bodyPr>
            <a:normAutofit/>
          </a:bodyPr>
          <a:lstStyle/>
          <a:p>
            <a:pPr algn="r" rtl="1">
              <a:lnSpc>
                <a:spcPct val="150000"/>
              </a:lnSpc>
            </a:pPr>
            <a:r>
              <a:rPr lang="ar-JO" sz="1400" dirty="0" smtClean="0"/>
              <a:t>1</a:t>
            </a:r>
            <a:r>
              <a:rPr lang="ar-JO" sz="1400" dirty="0"/>
              <a:t>. ا</a:t>
            </a:r>
            <a:r>
              <a:rPr lang="ar-JO" sz="1400" b="1" dirty="0"/>
              <a:t>لمعاملات الداخلية بين الشركات المرتبطة</a:t>
            </a:r>
            <a:r>
              <a:rPr lang="ar-JO" sz="1400" dirty="0"/>
              <a:t>: لا ينطبق المعيار على المعاملات بين الكيانات أو الأعمال التي تخضع للسيطرة المشتركة.</a:t>
            </a:r>
            <a:endParaRPr lang="en-US" sz="1400" dirty="0"/>
          </a:p>
          <a:p>
            <a:pPr algn="r" rtl="1">
              <a:lnSpc>
                <a:spcPct val="150000"/>
              </a:lnSpc>
            </a:pPr>
            <a:r>
              <a:rPr lang="ar-JO" sz="1400" dirty="0"/>
              <a:t>   - المعايير المعمول بها: المعاملات بين الكيانات المرتبطة تخضع عادةً </a:t>
            </a:r>
            <a:r>
              <a:rPr lang="ar-JO" sz="1400" b="1" u="sng" dirty="0"/>
              <a:t>لمعيار </a:t>
            </a:r>
            <a:r>
              <a:rPr lang="en-US" sz="1400" b="1" u="sng" dirty="0"/>
              <a:t>IFRS 10</a:t>
            </a:r>
            <a:r>
              <a:rPr lang="ar-JO" sz="1400" b="1" dirty="0"/>
              <a:t> </a:t>
            </a:r>
            <a:r>
              <a:rPr lang="ar-JO" sz="1400" dirty="0"/>
              <a:t>"البيانات المالية الموحدة".</a:t>
            </a:r>
            <a:endParaRPr lang="en-US" sz="1400" dirty="0"/>
          </a:p>
          <a:p>
            <a:pPr algn="r" rtl="1">
              <a:lnSpc>
                <a:spcPct val="150000"/>
              </a:lnSpc>
            </a:pPr>
            <a:r>
              <a:rPr lang="ar-JO" sz="1400" dirty="0"/>
              <a:t>2. </a:t>
            </a:r>
            <a:r>
              <a:rPr lang="ar-JO" b="1" dirty="0"/>
              <a:t>الجمعيات التعاونية ومشاريعها</a:t>
            </a:r>
            <a:r>
              <a:rPr lang="ar-JO" sz="1400" dirty="0"/>
              <a:t>: قد لا يطبق </a:t>
            </a:r>
            <a:r>
              <a:rPr lang="en-US" sz="1400" dirty="0"/>
              <a:t>IFRS 3</a:t>
            </a:r>
            <a:r>
              <a:rPr lang="ar-JO" sz="1400" dirty="0"/>
              <a:t> على الجمعيات التعاونية وبعض المشاريع المشتركة.</a:t>
            </a:r>
            <a:endParaRPr lang="en-US" sz="1400" dirty="0"/>
          </a:p>
          <a:p>
            <a:pPr algn="r" rtl="1">
              <a:lnSpc>
                <a:spcPct val="150000"/>
              </a:lnSpc>
            </a:pPr>
            <a:r>
              <a:rPr lang="ar-JO" sz="1400" dirty="0"/>
              <a:t>   - المعايير المعمول بها: معيار </a:t>
            </a:r>
            <a:r>
              <a:rPr lang="en-US" b="1" dirty="0"/>
              <a:t>IFRS 11</a:t>
            </a:r>
            <a:r>
              <a:rPr lang="ar-JO" b="1" dirty="0"/>
              <a:t> "المشاريع المشتركة" ومعيار </a:t>
            </a:r>
            <a:r>
              <a:rPr lang="en-US" b="1" dirty="0"/>
              <a:t>IAS 41</a:t>
            </a:r>
            <a:r>
              <a:rPr lang="ar-JO" b="1" dirty="0"/>
              <a:t> "الزراعة</a:t>
            </a:r>
            <a:r>
              <a:rPr lang="ar-JO" sz="1400" dirty="0"/>
              <a:t>" قد يكونان معمولا بهما في هذه الحالات.</a:t>
            </a:r>
            <a:endParaRPr lang="en-US" sz="1400" dirty="0"/>
          </a:p>
          <a:p>
            <a:pPr algn="r" rtl="1">
              <a:lnSpc>
                <a:spcPct val="150000"/>
              </a:lnSpc>
            </a:pPr>
            <a:r>
              <a:rPr lang="ar-JO" sz="1400" dirty="0" smtClean="0"/>
              <a:t>3.</a:t>
            </a:r>
            <a:r>
              <a:rPr lang="ar-JO" b="1" dirty="0" smtClean="0"/>
              <a:t>الترتيبات </a:t>
            </a:r>
            <a:r>
              <a:rPr lang="ar-JO" b="1" dirty="0"/>
              <a:t>التي تخضع لمعايير محاسبية خاصة</a:t>
            </a:r>
            <a:r>
              <a:rPr lang="ar-JO" sz="1400" dirty="0"/>
              <a:t>: مثل تلك المتعلقة بتقاعد المديرين والموظفين.</a:t>
            </a:r>
            <a:endParaRPr lang="en-US" sz="1400" dirty="0"/>
          </a:p>
          <a:p>
            <a:pPr algn="r" rtl="1">
              <a:lnSpc>
                <a:spcPct val="150000"/>
              </a:lnSpc>
            </a:pPr>
            <a:r>
              <a:rPr lang="ar-JO" sz="1400" dirty="0"/>
              <a:t>   - المعايير المعمول بها: معايير </a:t>
            </a:r>
            <a:r>
              <a:rPr lang="ar-JO" b="1" dirty="0"/>
              <a:t>مثل </a:t>
            </a:r>
            <a:r>
              <a:rPr lang="en-US" b="1" dirty="0"/>
              <a:t>IAS 19</a:t>
            </a:r>
            <a:r>
              <a:rPr lang="ar-JO" b="1" dirty="0"/>
              <a:t> "مكافآت </a:t>
            </a:r>
            <a:r>
              <a:rPr lang="ar-JO" sz="1400" dirty="0"/>
              <a:t>الموظفين" قد تُطبق.</a:t>
            </a:r>
            <a:endParaRPr lang="en-US" sz="1400" dirty="0"/>
          </a:p>
          <a:p>
            <a:pPr algn="r" rtl="1">
              <a:lnSpc>
                <a:spcPct val="150000"/>
              </a:lnSpc>
            </a:pPr>
            <a:r>
              <a:rPr lang="ar-JO" sz="1400" dirty="0" smtClean="0"/>
              <a:t>4. </a:t>
            </a:r>
            <a:r>
              <a:rPr lang="ar-JO" b="1" dirty="0"/>
              <a:t>معاملات المؤسسات المالية</a:t>
            </a:r>
            <a:r>
              <a:rPr lang="ar-JO" sz="1400" dirty="0"/>
              <a:t>: بعض </a:t>
            </a:r>
            <a:r>
              <a:rPr lang="ar-JO" sz="1400" dirty="0" err="1"/>
              <a:t>الاستحواذات</a:t>
            </a:r>
            <a:r>
              <a:rPr lang="ar-JO" sz="1400" dirty="0"/>
              <a:t> التي تقوم بها المؤسسات المالية قد تخضع لمعايير خاصة.</a:t>
            </a:r>
            <a:endParaRPr lang="en-US" sz="1400" dirty="0"/>
          </a:p>
          <a:p>
            <a:pPr algn="r" rtl="1">
              <a:lnSpc>
                <a:spcPct val="150000"/>
              </a:lnSpc>
            </a:pPr>
            <a:r>
              <a:rPr lang="ar-JO" sz="1400" dirty="0"/>
              <a:t>   - المعايير المعمول بها: معايير </a:t>
            </a:r>
            <a:r>
              <a:rPr lang="ar-JO" b="1" dirty="0"/>
              <a:t>مثل </a:t>
            </a:r>
            <a:r>
              <a:rPr lang="en-US" b="1" dirty="0"/>
              <a:t>IFRS 9</a:t>
            </a:r>
            <a:r>
              <a:rPr lang="ar-JO" b="1" dirty="0"/>
              <a:t> "الأدوات </a:t>
            </a:r>
            <a:r>
              <a:rPr lang="ar-JO" sz="1400" dirty="0"/>
              <a:t>المالية" قد تُطبق</a:t>
            </a:r>
            <a:r>
              <a:rPr lang="ar-JO" sz="1400" dirty="0" smtClean="0"/>
              <a:t>.</a:t>
            </a:r>
          </a:p>
          <a:p>
            <a:pPr algn="r" rtl="1">
              <a:lnSpc>
                <a:spcPct val="150000"/>
              </a:lnSpc>
            </a:pPr>
            <a:endParaRPr lang="en-US" sz="1400" dirty="0"/>
          </a:p>
          <a:p>
            <a:pPr algn="r" rtl="1">
              <a:lnSpc>
                <a:spcPct val="150000"/>
              </a:lnSpc>
            </a:pPr>
            <a:r>
              <a:rPr lang="en-US" sz="1400" dirty="0"/>
              <a:t> </a:t>
            </a:r>
            <a:r>
              <a:rPr lang="ar-JO" sz="1400" b="1" dirty="0" smtClean="0"/>
              <a:t>يجب </a:t>
            </a:r>
            <a:r>
              <a:rPr lang="ar-JO" sz="1400" b="1" dirty="0"/>
              <a:t>الإشارة إلى أن </a:t>
            </a:r>
            <a:r>
              <a:rPr lang="en-US" sz="1400" b="1" dirty="0"/>
              <a:t>IFRS 3</a:t>
            </a:r>
            <a:r>
              <a:rPr lang="ar-JO" sz="1400" b="1" dirty="0"/>
              <a:t> قد يتفاعل مع معايير أخرى في تحديد كيفية المحاسبة عن مختلف الجوانب في </a:t>
            </a:r>
            <a:r>
              <a:rPr lang="ar-JO" sz="1400" b="1" dirty="0" err="1" smtClean="0"/>
              <a:t>الاستحواذات</a:t>
            </a:r>
            <a:r>
              <a:rPr lang="ar-JO" sz="1400" b="1" dirty="0" smtClean="0"/>
              <a:t> </a:t>
            </a:r>
            <a:r>
              <a:rPr lang="ar-JO" sz="1400" b="1" dirty="0" err="1" smtClean="0"/>
              <a:t>التجاريةوتوحيد</a:t>
            </a:r>
            <a:r>
              <a:rPr lang="ar-JO" sz="1400" b="1" dirty="0" smtClean="0"/>
              <a:t> الاعمال ، </a:t>
            </a:r>
            <a:r>
              <a:rPr lang="ar-JO" sz="1400" b="1" dirty="0"/>
              <a:t>وقد تكون هناك حاجة للنظر في المعايير الأخرى لمعالجة مسائل محددة</a:t>
            </a:r>
            <a:r>
              <a:rPr lang="ar-JO" sz="1400" b="1" dirty="0" smtClean="0"/>
              <a:t>.</a:t>
            </a:r>
            <a:endParaRPr lang="en-US" sz="1400" b="1" dirty="0"/>
          </a:p>
        </p:txBody>
      </p:sp>
    </p:spTree>
    <p:extLst>
      <p:ext uri="{BB962C8B-B14F-4D97-AF65-F5344CB8AC3E}">
        <p14:creationId xmlns:p14="http://schemas.microsoft.com/office/powerpoint/2010/main" val="36130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0203" y="665017"/>
            <a:ext cx="11188931" cy="5993478"/>
          </a:xfrm>
        </p:spPr>
        <p:txBody>
          <a:bodyPr>
            <a:normAutofit/>
          </a:bodyPr>
          <a:lstStyle/>
          <a:p>
            <a:pPr algn="just" rtl="1">
              <a:lnSpc>
                <a:spcPct val="200000"/>
              </a:lnSpc>
            </a:pPr>
            <a:r>
              <a:rPr lang="ar-JO" b="1" dirty="0" smtClean="0"/>
              <a:t>المعالجة المحاسبية لتوحيد الاعمال :</a:t>
            </a:r>
          </a:p>
          <a:p>
            <a:pPr algn="just" rtl="1">
              <a:lnSpc>
                <a:spcPct val="200000"/>
              </a:lnSpc>
            </a:pPr>
            <a:r>
              <a:rPr lang="ar-JO" b="1" dirty="0" smtClean="0"/>
              <a:t>====================</a:t>
            </a:r>
          </a:p>
          <a:p>
            <a:pPr algn="just" rtl="1">
              <a:lnSpc>
                <a:spcPct val="200000"/>
              </a:lnSpc>
            </a:pPr>
            <a:r>
              <a:rPr lang="ar-JO" sz="1600" dirty="0" smtClean="0"/>
              <a:t>توحيد الاعمال هو مصطلح عام يستخدم للتعبير عن عملية التوحيد والتي تأخذ احد الاشكال التالية :</a:t>
            </a:r>
          </a:p>
          <a:p>
            <a:pPr marL="285750" indent="-285750" algn="r" rtl="1">
              <a:lnSpc>
                <a:spcPct val="200000"/>
              </a:lnSpc>
              <a:buFont typeface="Arial" panose="020B0604020202020204" pitchFamily="34" charset="0"/>
              <a:buChar char="•"/>
            </a:pPr>
            <a:r>
              <a:rPr lang="en-US" sz="1600" b="1" dirty="0" smtClean="0"/>
              <a:t>Merger</a:t>
            </a:r>
            <a:r>
              <a:rPr lang="en-US" sz="1600" dirty="0" smtClean="0"/>
              <a:t> </a:t>
            </a:r>
            <a:r>
              <a:rPr lang="ar-JO" sz="1600" dirty="0" smtClean="0"/>
              <a:t> </a:t>
            </a:r>
            <a:r>
              <a:rPr lang="ar-JO" sz="1600" dirty="0"/>
              <a:t>الاندماج</a:t>
            </a:r>
          </a:p>
          <a:p>
            <a:pPr marL="285750" indent="-285750" algn="r" rtl="1">
              <a:lnSpc>
                <a:spcPct val="200000"/>
              </a:lnSpc>
              <a:buFont typeface="Arial" panose="020B0604020202020204" pitchFamily="34" charset="0"/>
              <a:buChar char="•"/>
            </a:pPr>
            <a:r>
              <a:rPr lang="en-US" sz="1600" dirty="0"/>
              <a:t>  </a:t>
            </a:r>
            <a:r>
              <a:rPr lang="en-US" sz="1600" b="1" dirty="0"/>
              <a:t>Consolidation</a:t>
            </a:r>
            <a:r>
              <a:rPr lang="en-US" sz="1600" dirty="0"/>
              <a:t>  </a:t>
            </a:r>
            <a:r>
              <a:rPr lang="ar-JO" sz="1600" dirty="0"/>
              <a:t>الاتحاد </a:t>
            </a:r>
            <a:endParaRPr lang="en-US" sz="1600" dirty="0"/>
          </a:p>
          <a:p>
            <a:pPr marL="285750" indent="-285750" algn="r" rtl="1">
              <a:lnSpc>
                <a:spcPct val="200000"/>
              </a:lnSpc>
              <a:buFont typeface="Arial" panose="020B0604020202020204" pitchFamily="34" charset="0"/>
              <a:buChar char="•"/>
            </a:pPr>
            <a:r>
              <a:rPr lang="en-US" sz="1600" b="1" dirty="0"/>
              <a:t>Acquisitions</a:t>
            </a:r>
            <a:r>
              <a:rPr lang="en-US" sz="1600" dirty="0"/>
              <a:t> </a:t>
            </a:r>
            <a:r>
              <a:rPr lang="ar-JO" sz="1600" dirty="0"/>
              <a:t>السيطرة</a:t>
            </a:r>
            <a:endParaRPr lang="en-US" sz="1600" dirty="0"/>
          </a:p>
          <a:p>
            <a:pPr algn="r">
              <a:lnSpc>
                <a:spcPct val="200000"/>
              </a:lnSpc>
            </a:pPr>
            <a:endParaRPr lang="en-US" b="1" dirty="0"/>
          </a:p>
        </p:txBody>
      </p:sp>
      <p:sp>
        <p:nvSpPr>
          <p:cNvPr id="5" name="Text Placeholder 2"/>
          <p:cNvSpPr txBox="1">
            <a:spLocks/>
          </p:cNvSpPr>
          <p:nvPr/>
        </p:nvSpPr>
        <p:spPr>
          <a:xfrm>
            <a:off x="1164567" y="731520"/>
            <a:ext cx="10266015" cy="192024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41836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8596" y="282633"/>
            <a:ext cx="10365971" cy="2369127"/>
          </a:xfrm>
        </p:spPr>
        <p:txBody>
          <a:bodyPr/>
          <a:lstStyle/>
          <a:p>
            <a:pPr algn="r"/>
            <a:r>
              <a:rPr lang="en-US" b="1" dirty="0" smtClean="0"/>
              <a:t>Merger </a:t>
            </a:r>
            <a:r>
              <a:rPr lang="ar-JO" b="1" dirty="0" smtClean="0"/>
              <a:t> الاندماج:</a:t>
            </a:r>
          </a:p>
          <a:p>
            <a:pPr algn="r">
              <a:lnSpc>
                <a:spcPct val="150000"/>
              </a:lnSpc>
            </a:pPr>
            <a:r>
              <a:rPr lang="ar-JO" dirty="0"/>
              <a:t>تحدث عملية الاندماج </a:t>
            </a:r>
            <a:r>
              <a:rPr lang="ar-JO" dirty="0" smtClean="0"/>
              <a:t>عند قيام المؤسسة بتملك مؤسسة أخرى مما ينتج عنه </a:t>
            </a:r>
            <a:r>
              <a:rPr lang="ar-JO" b="1" u="sng" dirty="0" smtClean="0"/>
              <a:t>زوال الشركة </a:t>
            </a:r>
            <a:r>
              <a:rPr lang="ar-JO" dirty="0" smtClean="0"/>
              <a:t>التي تم تملكها وانتقال نشاطها والتزاماتها للشركة المشترة </a:t>
            </a:r>
            <a:endParaRPr lang="ar-JO" dirty="0"/>
          </a:p>
          <a:p>
            <a:pPr algn="r"/>
            <a:endParaRPr lang="en-US" dirty="0"/>
          </a:p>
        </p:txBody>
      </p:sp>
      <p:sp>
        <p:nvSpPr>
          <p:cNvPr id="5" name="Text Placeholder 2"/>
          <p:cNvSpPr txBox="1">
            <a:spLocks/>
          </p:cNvSpPr>
          <p:nvPr/>
        </p:nvSpPr>
        <p:spPr>
          <a:xfrm>
            <a:off x="1164567" y="731520"/>
            <a:ext cx="10266015" cy="192024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endParaRPr lang="en-US" dirty="0"/>
          </a:p>
        </p:txBody>
      </p:sp>
      <p:pic>
        <p:nvPicPr>
          <p:cNvPr id="6" name="Picture 5"/>
          <p:cNvPicPr>
            <a:picLocks noChangeAspect="1"/>
          </p:cNvPicPr>
          <p:nvPr/>
        </p:nvPicPr>
        <p:blipFill rotWithShape="1">
          <a:blip r:embed="rId2"/>
          <a:srcRect l="44092" r="2157"/>
          <a:stretch/>
        </p:blipFill>
        <p:spPr>
          <a:xfrm>
            <a:off x="1238596" y="2183518"/>
            <a:ext cx="10535363" cy="4189739"/>
          </a:xfrm>
          <a:prstGeom prst="rect">
            <a:avLst/>
          </a:prstGeom>
        </p:spPr>
      </p:pic>
    </p:spTree>
    <p:extLst>
      <p:ext uri="{BB962C8B-B14F-4D97-AF65-F5344CB8AC3E}">
        <p14:creationId xmlns:p14="http://schemas.microsoft.com/office/powerpoint/2010/main" val="356775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2236" y="307571"/>
            <a:ext cx="10713895" cy="1920240"/>
          </a:xfrm>
        </p:spPr>
        <p:txBody>
          <a:bodyPr/>
          <a:lstStyle/>
          <a:p>
            <a:pPr algn="r"/>
            <a:r>
              <a:rPr lang="en-US" b="1" dirty="0" smtClean="0"/>
              <a:t> </a:t>
            </a:r>
            <a:r>
              <a:rPr lang="en-US" b="1" dirty="0"/>
              <a:t>Consolidation  </a:t>
            </a:r>
            <a:r>
              <a:rPr lang="ar-JO" b="1" dirty="0"/>
              <a:t>الاتحاد </a:t>
            </a:r>
            <a:endParaRPr lang="ar-JO" b="1" dirty="0" smtClean="0"/>
          </a:p>
          <a:p>
            <a:pPr algn="r">
              <a:lnSpc>
                <a:spcPct val="150000"/>
              </a:lnSpc>
            </a:pPr>
            <a:r>
              <a:rPr lang="ar-JO" dirty="0" smtClean="0"/>
              <a:t>تحدث عملية الاتحاد عند تأسيس شركة </a:t>
            </a:r>
            <a:r>
              <a:rPr lang="ar-JO" b="1" u="sng" dirty="0" smtClean="0"/>
              <a:t>جديدة</a:t>
            </a:r>
            <a:r>
              <a:rPr lang="ar-JO" dirty="0" smtClean="0"/>
              <a:t> تنتقل اليها أصول ونشاطات مؤسستين او اكثر قائمتين مما يتنج عنه </a:t>
            </a:r>
            <a:r>
              <a:rPr lang="ar-JO" b="1" u="sng" dirty="0" smtClean="0"/>
              <a:t>زوال الشركات</a:t>
            </a:r>
            <a:r>
              <a:rPr lang="ar-JO" u="sng" dirty="0" smtClean="0"/>
              <a:t> </a:t>
            </a:r>
            <a:r>
              <a:rPr lang="ar-JO" dirty="0" smtClean="0"/>
              <a:t>الداخلة في الاتحاد </a:t>
            </a:r>
            <a:endParaRPr lang="en-US" b="1" dirty="0"/>
          </a:p>
          <a:p>
            <a:endParaRPr lang="en-US" dirty="0"/>
          </a:p>
        </p:txBody>
      </p:sp>
      <p:sp>
        <p:nvSpPr>
          <p:cNvPr id="5" name="Text Placeholder 2"/>
          <p:cNvSpPr txBox="1">
            <a:spLocks/>
          </p:cNvSpPr>
          <p:nvPr/>
        </p:nvSpPr>
        <p:spPr>
          <a:xfrm>
            <a:off x="1164567" y="731520"/>
            <a:ext cx="10266015" cy="192024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endParaRPr lang="en-US" dirty="0"/>
          </a:p>
        </p:txBody>
      </p:sp>
      <p:pic>
        <p:nvPicPr>
          <p:cNvPr id="2" name="Picture 1"/>
          <p:cNvPicPr>
            <a:picLocks noChangeAspect="1"/>
          </p:cNvPicPr>
          <p:nvPr/>
        </p:nvPicPr>
        <p:blipFill rotWithShape="1">
          <a:blip r:embed="rId2"/>
          <a:srcRect l="42056"/>
          <a:stretch/>
        </p:blipFill>
        <p:spPr>
          <a:xfrm>
            <a:off x="932236" y="2061557"/>
            <a:ext cx="10855211" cy="4519058"/>
          </a:xfrm>
          <a:prstGeom prst="rect">
            <a:avLst/>
          </a:prstGeom>
        </p:spPr>
      </p:pic>
    </p:spTree>
    <p:extLst>
      <p:ext uri="{BB962C8B-B14F-4D97-AF65-F5344CB8AC3E}">
        <p14:creationId xmlns:p14="http://schemas.microsoft.com/office/powerpoint/2010/main" val="40089110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
  <TotalTime>314</TotalTime>
  <Words>1707</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Tahoma</vt:lpstr>
      <vt:lpstr>Wingdings 3</vt:lpstr>
      <vt:lpstr>Wisp</vt:lpstr>
      <vt:lpstr>PowerPoint Presentation</vt:lpstr>
      <vt:lpstr>PowerPoint Presentation</vt:lpstr>
      <vt:lpstr>PowerPoint Presentation</vt:lpstr>
      <vt:lpstr>اهداف معيار الإبلاغ المالي الدولي رقم ( 3) :</vt:lpstr>
      <vt:lpstr>نطاق المعيار IFRS 3:</vt:lpstr>
      <vt:lpstr>استثناءات نطاق المعيار IFRS 3:</vt:lpstr>
      <vt:lpstr>PowerPoint Presentation</vt:lpstr>
      <vt:lpstr>PowerPoint Presentation</vt:lpstr>
      <vt:lpstr>PowerPoint Presentation</vt:lpstr>
      <vt:lpstr>PowerPoint Presentation</vt:lpstr>
      <vt:lpstr>PowerPoint Presentation</vt:lpstr>
      <vt:lpstr>عندما يقوم المستثمر بشراء شركة تابعة، يجب عليه اتباع ما يُسمى بطريقة الاستحواذ The acquisition method. او ما يسمى سابقا (طريقة الشراء    Purchase Method) لتسجيل هذه العملية.  تتكون طريقة الاستحواذ من أربعة خطوات رئيسية: 1. تحديد الشركة المستحوذة. 2. تحديد تاريخ الاستحواذ. 3. تسجيل وتقدير الأصول المستحوذ عليها، والالتزامات المفروضة، وأي مصلحة غير تحكمية في الشركة المستحوذة. 4. تسجيل وتقدير القيمة المضافة أو الأرباح المحتملة ناتجة عن الاستحواذ. </vt:lpstr>
      <vt:lpstr>PowerPoint Presentation</vt:lpstr>
      <vt:lpstr>التعرف على وقياس الشهرة أو الربح من صفقة الشراء. ============================= الشهرة هي أصل يمثل المنافع الاقتصادية المستقبلية الناشئة عن الأصول الأخرى المستحوذ عليها في عملية توحيد الأعمال ( السيطرة ) والتي لم يتم تحديدها بشكل فردي والاعتراف بها بشكل منفصل ، ويتم حسابه بالفرق بين:      مجموع = القيمة العادلة للمقابل المحول + مبلغ أي حصة غير مسيطرة  في عملية توحيد الأعمال التي يتم تنفيذها على مراحل: القيمة العادلة في تاريخ الاستحواذ لحصة رأس المال التي احتفظ بها المشتري سابقًا في الشركة المستحوذ عليها  ( و ) المبالغ في تاريخ الاستحواذ لصافي الأصول في الشركة المستحوذ عليها. لتسجيل هذه العملية. </vt:lpstr>
      <vt:lpstr>PowerPoint Presentation</vt:lpstr>
      <vt:lpstr>PowerPoint Presentation</vt:lpstr>
      <vt:lpstr>PowerPoint Presentation</vt:lpstr>
      <vt:lpstr>PowerPoint Presentation</vt:lpstr>
      <vt:lpstr>هدف معيار الإبلاغ المالي الدولي رقم IFRS ( 10 )  ومتطلباته :</vt:lpstr>
      <vt:lpstr>نطاق المعيار IFRS ( 10 ): ==============</vt:lpstr>
      <vt:lpstr>استثناءات نطاق المعيار IFRS ( 10 ):  =====================</vt:lpstr>
      <vt:lpstr>الخطوات الرئيسية لمعيار IFRS ( 10 )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Magic Systems</dc:creator>
  <cp:lastModifiedBy>Magic Systems</cp:lastModifiedBy>
  <cp:revision>53</cp:revision>
  <dcterms:created xsi:type="dcterms:W3CDTF">2024-03-17T00:52:45Z</dcterms:created>
  <dcterms:modified xsi:type="dcterms:W3CDTF">2024-03-17T06:07:31Z</dcterms:modified>
</cp:coreProperties>
</file>