
<file path=[Content_Types].xml><?xml version="1.0" encoding="utf-8"?>
<Types xmlns="http://schemas.openxmlformats.org/package/2006/content-types">
  <Override PartName="/ppt/slides/slide47.xml" ContentType="application/vnd.openxmlformats-officedocument.presentationml.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diagrams/quickStyle17.xml" ContentType="application/vnd.openxmlformats-officedocument.drawingml.diagramStyle+xml"/>
  <Override PartName="/ppt/diagrams/layout39.xml" ContentType="application/vnd.openxmlformats-officedocument.drawingml.diagramLayout+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drawing21.xml" ContentType="application/vnd.ms-office.drawingml.diagramDrawing+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52.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diagrams/data54.xml" ContentType="application/vnd.openxmlformats-officedocument.drawingml.diagramData+xml"/>
  <Override PartName="/ppt/diagrams/drawing3.xml" ContentType="application/vnd.ms-office.drawingml.diagramDrawing+xml"/>
  <Override PartName="/ppt/slides/slide55.xml" ContentType="application/vnd.openxmlformats-officedocument.presentationml.slid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diagrams/drawing37.xml" ContentType="application/vnd.ms-office.drawingml.diagramDrawing+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diagrams/layout47.xml" ContentType="application/vnd.openxmlformats-officedocument.drawingml.diagramLayout+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8.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diagrams/data48.xml" ContentType="application/vnd.openxmlformats-officedocument.drawingml.diagramData+xml"/>
  <Override PartName="/ppt/diagrams/drawing40.xml" ContentType="application/vnd.ms-office.drawingml.diagramDrawing+xml"/>
  <Override PartName="/ppt/slides/slide49.xml" ContentType="application/vnd.openxmlformats-officedocument.presentationml.slide+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diagrams/quickStyle55.xml" ContentType="application/vnd.openxmlformats-officedocument.drawingml.diagramStyle+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diagrams/layout55.xml" ContentType="application/vnd.openxmlformats-officedocument.drawingml.diagramLayout+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diagrams/drawing23.xml" ContentType="application/vnd.ms-office.drawingml.diagramDrawing+xml"/>
  <Override PartName="/ppt/diagrams/colors6.xml" ContentType="application/vnd.openxmlformats-officedocument.drawingml.diagramColors+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54.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diagrams/drawing5.xml" ContentType="application/vnd.ms-office.drawingml.diagramDrawing+xml"/>
  <Override PartName="/ppt/slides/slide57.xml" ContentType="application/vnd.openxmlformats-officedocument.presentationml.slide+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46.xml" ContentType="application/vnd.openxmlformats-officedocument.presentationml.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diagrams/quickStyle56.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diagrams/layout49.xml" ContentType="application/vnd.openxmlformats-officedocument.drawingml.diagramLayout+xml"/>
  <Override PartName="/ppt/diagrams/drawing17.xml" ContentType="application/vnd.ms-office.drawingml.diagramDrawing+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quickStyle52.xml" ContentType="application/vnd.openxmlformats-officedocument.drawingml.diagramStyle+xml"/>
  <Override PartName="/ppt/diagrams/layout56.xml" ContentType="application/vnd.openxmlformats-officedocument.drawingml.diagramLayout+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diagrams/colors48.xml" ContentType="application/vnd.openxmlformats-officedocument.drawingml.diagramColors+xml"/>
  <Override PartName="/ppt/diagrams/drawing24.xml" ContentType="application/vnd.ms-office.drawingml.diagramDrawing+xml"/>
  <Override PartName="/ppt/diagrams/drawing13.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colors55.xml" ContentType="application/vnd.openxmlformats-officedocument.drawingml.diagramColors+xml"/>
  <Override PartName="/ppt/diagrams/drawing31.xml" ContentType="application/vnd.ms-office.drawingml.diagramDrawing+xml"/>
  <Override PartName="/ppt/diagrams/drawing20.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colors56.xml" ContentType="application/vnd.openxmlformats-officedocument.drawingml.diagramColors+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slides/slide48.xml" ContentType="application/vnd.openxmlformats-officedocument.presentationml.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ata50.xml" ContentType="application/vnd.openxmlformats-officedocument.drawingml.diagramData+xml"/>
  <Override PartName="/ppt/diagrams/drawing19.xml" ContentType="application/vnd.ms-office.drawingml.diagramDrawing+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layout2.xml" ContentType="application/vnd.openxmlformats-officedocument.drawingml.diagramLayout+xml"/>
  <Default Extension="gif" ContentType="image/gif"/>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layout54.xml" ContentType="application/vnd.openxmlformats-officedocument.drawingml.diagramLayout+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rawing22.xml" ContentType="application/vnd.ms-office.drawingml.diagramDrawing+xml"/>
  <Override PartName="/ppt/diagrams/drawing11.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quickStyle48.xml" ContentType="application/vnd.openxmlformats-officedocument.drawingml.diagramStyle+xml"/>
  <Override PartName="/ppt/diagrams/drawing38.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layout48.xml" ContentType="application/vnd.openxmlformats-officedocument.drawingml.diagramLayout+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7.xml" ContentType="application/vnd.openxmlformats-officedocument.drawingml.diagramLayout+xml"/>
  <Override PartName="/ppt/diagrams/drawing16.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9.xml" ContentType="application/vnd.ms-office.drawingml.diagramDrawing+xml"/>
  <Override PartName="/ppt/diagrams/quickStyle9.xml" ContentType="application/vnd.openxmlformats-officedocument.drawingml.diagramStyle+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drawing30.xml" ContentType="application/vnd.ms-office.drawingml.diagramDrawing+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ata52.xml" ContentType="application/vnd.openxmlformats-officedocument.drawingml.diagramData+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316" r:id="rId2"/>
    <p:sldId id="335" r:id="rId3"/>
    <p:sldId id="257" r:id="rId4"/>
    <p:sldId id="336" r:id="rId5"/>
    <p:sldId id="258" r:id="rId6"/>
    <p:sldId id="259" r:id="rId7"/>
    <p:sldId id="338" r:id="rId8"/>
    <p:sldId id="339" r:id="rId9"/>
    <p:sldId id="363" r:id="rId10"/>
    <p:sldId id="340" r:id="rId11"/>
    <p:sldId id="261" r:id="rId12"/>
    <p:sldId id="276" r:id="rId13"/>
    <p:sldId id="318" r:id="rId14"/>
    <p:sldId id="359" r:id="rId15"/>
    <p:sldId id="360" r:id="rId16"/>
    <p:sldId id="361" r:id="rId17"/>
    <p:sldId id="362" r:id="rId18"/>
    <p:sldId id="262" r:id="rId19"/>
    <p:sldId id="271" r:id="rId20"/>
    <p:sldId id="275" r:id="rId21"/>
    <p:sldId id="274" r:id="rId22"/>
    <p:sldId id="273" r:id="rId23"/>
    <p:sldId id="272" r:id="rId24"/>
    <p:sldId id="341" r:id="rId25"/>
    <p:sldId id="342" r:id="rId26"/>
    <p:sldId id="319" r:id="rId27"/>
    <p:sldId id="270" r:id="rId28"/>
    <p:sldId id="343" r:id="rId29"/>
    <p:sldId id="269" r:id="rId30"/>
    <p:sldId id="344" r:id="rId31"/>
    <p:sldId id="345" r:id="rId32"/>
    <p:sldId id="268" r:id="rId33"/>
    <p:sldId id="346" r:id="rId34"/>
    <p:sldId id="266" r:id="rId35"/>
    <p:sldId id="347" r:id="rId36"/>
    <p:sldId id="349" r:id="rId37"/>
    <p:sldId id="348" r:id="rId38"/>
    <p:sldId id="350" r:id="rId39"/>
    <p:sldId id="351" r:id="rId40"/>
    <p:sldId id="278" r:id="rId41"/>
    <p:sldId id="352" r:id="rId42"/>
    <p:sldId id="353" r:id="rId43"/>
    <p:sldId id="311" r:id="rId44"/>
    <p:sldId id="286" r:id="rId45"/>
    <p:sldId id="355" r:id="rId46"/>
    <p:sldId id="354" r:id="rId47"/>
    <p:sldId id="356" r:id="rId48"/>
    <p:sldId id="285" r:id="rId49"/>
    <p:sldId id="284" r:id="rId50"/>
    <p:sldId id="357" r:id="rId51"/>
    <p:sldId id="358" r:id="rId52"/>
    <p:sldId id="281" r:id="rId53"/>
    <p:sldId id="364" r:id="rId54"/>
    <p:sldId id="365" r:id="rId55"/>
    <p:sldId id="305" r:id="rId56"/>
    <p:sldId id="302" r:id="rId57"/>
    <p:sldId id="366" r:id="rId58"/>
  </p:sldIdLst>
  <p:sldSz cx="9144000" cy="6858000" type="screen4x3"/>
  <p:notesSz cx="6858000" cy="9144000"/>
  <p:defaultTextStyle>
    <a:defPPr>
      <a:defRPr lang="ar-SA"/>
    </a:defPPr>
    <a:lvl1pPr algn="l" rtl="0" eaLnBrk="0" fontAlgn="base" hangingPunct="0">
      <a:spcBef>
        <a:spcPct val="0"/>
      </a:spcBef>
      <a:spcAft>
        <a:spcPct val="0"/>
      </a:spcAft>
      <a:defRPr sz="2800" kern="1200">
        <a:solidFill>
          <a:schemeClr val="tx1"/>
        </a:solidFill>
        <a:latin typeface="Arial" charset="0"/>
        <a:ea typeface="+mn-ea"/>
        <a:cs typeface="Arial" charset="0"/>
      </a:defRPr>
    </a:lvl1pPr>
    <a:lvl2pPr marL="457200" algn="l" rtl="0" eaLnBrk="0" fontAlgn="base" hangingPunct="0">
      <a:spcBef>
        <a:spcPct val="0"/>
      </a:spcBef>
      <a:spcAft>
        <a:spcPct val="0"/>
      </a:spcAft>
      <a:defRPr sz="2800" kern="1200">
        <a:solidFill>
          <a:schemeClr val="tx1"/>
        </a:solidFill>
        <a:latin typeface="Arial" charset="0"/>
        <a:ea typeface="+mn-ea"/>
        <a:cs typeface="Arial" charset="0"/>
      </a:defRPr>
    </a:lvl2pPr>
    <a:lvl3pPr marL="914400" algn="l" rtl="0" eaLnBrk="0" fontAlgn="base" hangingPunct="0">
      <a:spcBef>
        <a:spcPct val="0"/>
      </a:spcBef>
      <a:spcAft>
        <a:spcPct val="0"/>
      </a:spcAft>
      <a:defRPr sz="28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8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64" d="100"/>
          <a:sy n="64" d="100"/>
        </p:scale>
        <p:origin x="-1332"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8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3006C-CD41-4FC3-9970-DF5231A10E80}"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pPr rtl="1"/>
          <a:endParaRPr lang="ar-JO"/>
        </a:p>
      </dgm:t>
    </dgm:pt>
    <dgm:pt modelId="{C8EF9046-52DF-4E9B-9B9E-904C28A0E4DD}">
      <dgm:prSet/>
      <dgm:spPr/>
      <dgm:t>
        <a:bodyPr/>
        <a:lstStyle/>
        <a:p>
          <a:pPr rtl="1"/>
          <a:r>
            <a:rPr lang="ar-JO" dirty="0"/>
            <a:t>معيار التدقيق الدولي 240</a:t>
          </a:r>
        </a:p>
      </dgm:t>
    </dgm:pt>
    <dgm:pt modelId="{B1AAB10E-0136-4674-A084-6EE9EB0C989A}" type="parTrans" cxnId="{9DF96BF1-7D74-4FB3-A3CF-638914C02A35}">
      <dgm:prSet/>
      <dgm:spPr/>
      <dgm:t>
        <a:bodyPr/>
        <a:lstStyle/>
        <a:p>
          <a:pPr rtl="1"/>
          <a:endParaRPr lang="ar-JO"/>
        </a:p>
      </dgm:t>
    </dgm:pt>
    <dgm:pt modelId="{3488A102-7D06-47D4-99C0-E17A1E6362D7}" type="sibTrans" cxnId="{9DF96BF1-7D74-4FB3-A3CF-638914C02A35}">
      <dgm:prSet/>
      <dgm:spPr/>
      <dgm:t>
        <a:bodyPr/>
        <a:lstStyle/>
        <a:p>
          <a:pPr rtl="1"/>
          <a:endParaRPr lang="ar-JO"/>
        </a:p>
      </dgm:t>
    </dgm:pt>
    <dgm:pt modelId="{A56EDDFB-548E-43FD-A5C7-8BDA5CE934D5}" type="pres">
      <dgm:prSet presAssocID="{2AF3006C-CD41-4FC3-9970-DF5231A10E80}" presName="Name0" presStyleCnt="0">
        <dgm:presLayoutVars>
          <dgm:chMax val="7"/>
          <dgm:dir/>
          <dgm:animLvl val="lvl"/>
          <dgm:resizeHandles val="exact"/>
        </dgm:presLayoutVars>
      </dgm:prSet>
      <dgm:spPr/>
      <dgm:t>
        <a:bodyPr/>
        <a:lstStyle/>
        <a:p>
          <a:endParaRPr lang="en-US"/>
        </a:p>
      </dgm:t>
    </dgm:pt>
    <dgm:pt modelId="{5B04C1F9-89AD-4B85-AB01-7F9073116514}" type="pres">
      <dgm:prSet presAssocID="{C8EF9046-52DF-4E9B-9B9E-904C28A0E4DD}" presName="circle1" presStyleLbl="node1" presStyleIdx="0" presStyleCnt="1"/>
      <dgm:spPr/>
      <dgm:t>
        <a:bodyPr/>
        <a:lstStyle/>
        <a:p>
          <a:endParaRPr lang="en-US"/>
        </a:p>
      </dgm:t>
    </dgm:pt>
    <dgm:pt modelId="{4D3D814F-4C01-42E1-9F3B-3F4A6E29DD59}" type="pres">
      <dgm:prSet presAssocID="{C8EF9046-52DF-4E9B-9B9E-904C28A0E4DD}" presName="space" presStyleCnt="0"/>
      <dgm:spPr/>
      <dgm:t>
        <a:bodyPr/>
        <a:lstStyle/>
        <a:p>
          <a:endParaRPr lang="en-US"/>
        </a:p>
      </dgm:t>
    </dgm:pt>
    <dgm:pt modelId="{A80DB9C3-F8E0-4150-A70E-11739CBE404C}" type="pres">
      <dgm:prSet presAssocID="{C8EF9046-52DF-4E9B-9B9E-904C28A0E4DD}" presName="rect1" presStyleLbl="alignAcc1" presStyleIdx="0" presStyleCnt="1"/>
      <dgm:spPr/>
      <dgm:t>
        <a:bodyPr/>
        <a:lstStyle/>
        <a:p>
          <a:endParaRPr lang="en-US"/>
        </a:p>
      </dgm:t>
    </dgm:pt>
    <dgm:pt modelId="{D0900CC8-1100-45D4-9718-475FE9304B19}" type="pres">
      <dgm:prSet presAssocID="{C8EF9046-52DF-4E9B-9B9E-904C28A0E4DD}" presName="rect1ParTxNoCh" presStyleLbl="alignAcc1" presStyleIdx="0" presStyleCnt="1">
        <dgm:presLayoutVars>
          <dgm:chMax val="1"/>
          <dgm:bulletEnabled val="1"/>
        </dgm:presLayoutVars>
      </dgm:prSet>
      <dgm:spPr/>
      <dgm:t>
        <a:bodyPr/>
        <a:lstStyle/>
        <a:p>
          <a:endParaRPr lang="en-US"/>
        </a:p>
      </dgm:t>
    </dgm:pt>
  </dgm:ptLst>
  <dgm:cxnLst>
    <dgm:cxn modelId="{9DF96BF1-7D74-4FB3-A3CF-638914C02A35}" srcId="{2AF3006C-CD41-4FC3-9970-DF5231A10E80}" destId="{C8EF9046-52DF-4E9B-9B9E-904C28A0E4DD}" srcOrd="0" destOrd="0" parTransId="{B1AAB10E-0136-4674-A084-6EE9EB0C989A}" sibTransId="{3488A102-7D06-47D4-99C0-E17A1E6362D7}"/>
    <dgm:cxn modelId="{00C6250B-A90B-4203-A270-4B65E51AA2BF}" type="presOf" srcId="{C8EF9046-52DF-4E9B-9B9E-904C28A0E4DD}" destId="{D0900CC8-1100-45D4-9718-475FE9304B19}" srcOrd="1" destOrd="0" presId="urn:microsoft.com/office/officeart/2005/8/layout/target3"/>
    <dgm:cxn modelId="{312F00C6-1D1F-4D32-BCDB-5FF87F0E8E50}" type="presOf" srcId="{2AF3006C-CD41-4FC3-9970-DF5231A10E80}" destId="{A56EDDFB-548E-43FD-A5C7-8BDA5CE934D5}" srcOrd="0" destOrd="0" presId="urn:microsoft.com/office/officeart/2005/8/layout/target3"/>
    <dgm:cxn modelId="{1BD0CFB8-894D-46B4-8BFF-7B5AA95944C1}" type="presOf" srcId="{C8EF9046-52DF-4E9B-9B9E-904C28A0E4DD}" destId="{A80DB9C3-F8E0-4150-A70E-11739CBE404C}" srcOrd="0" destOrd="0" presId="urn:microsoft.com/office/officeart/2005/8/layout/target3"/>
    <dgm:cxn modelId="{F8AFD70C-110B-461B-91BE-2F2905BEACB5}" type="presParOf" srcId="{A56EDDFB-548E-43FD-A5C7-8BDA5CE934D5}" destId="{5B04C1F9-89AD-4B85-AB01-7F9073116514}" srcOrd="0" destOrd="0" presId="urn:microsoft.com/office/officeart/2005/8/layout/target3"/>
    <dgm:cxn modelId="{549D5775-3946-47CF-B48F-FB69E329FBF8}" type="presParOf" srcId="{A56EDDFB-548E-43FD-A5C7-8BDA5CE934D5}" destId="{4D3D814F-4C01-42E1-9F3B-3F4A6E29DD59}" srcOrd="1" destOrd="0" presId="urn:microsoft.com/office/officeart/2005/8/layout/target3"/>
    <dgm:cxn modelId="{5E98CD78-A0E6-42D3-8C9C-68622C93B3AF}" type="presParOf" srcId="{A56EDDFB-548E-43FD-A5C7-8BDA5CE934D5}" destId="{A80DB9C3-F8E0-4150-A70E-11739CBE404C}" srcOrd="2" destOrd="0" presId="urn:microsoft.com/office/officeart/2005/8/layout/target3"/>
    <dgm:cxn modelId="{347FC486-CC21-47AB-89CE-BBF0D73796BC}" type="presParOf" srcId="{A56EDDFB-548E-43FD-A5C7-8BDA5CE934D5}" destId="{D0900CC8-1100-45D4-9718-475FE9304B19}" srcOrd="3" destOrd="0" presId="urn:microsoft.com/office/officeart/2005/8/layout/target3"/>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B033CE-C04C-4F23-8B90-F4B72278AEF2}" type="doc">
      <dgm:prSet loTypeId="urn:microsoft.com/office/officeart/2005/8/layout/vList5" loCatId="list" qsTypeId="urn:microsoft.com/office/officeart/2005/8/quickstyle/simple1" qsCatId="simple" csTypeId="urn:microsoft.com/office/officeart/2005/8/colors/colorful5" csCatId="colorful"/>
      <dgm:spPr/>
      <dgm:t>
        <a:bodyPr/>
        <a:lstStyle/>
        <a:p>
          <a:pPr rtl="1"/>
          <a:endParaRPr lang="ar-JO"/>
        </a:p>
      </dgm:t>
    </dgm:pt>
    <dgm:pt modelId="{AB8CBAB6-0592-401D-871C-79C194EB6E21}">
      <dgm:prSet/>
      <dgm:spPr/>
      <dgm:t>
        <a:bodyPr/>
        <a:lstStyle/>
        <a:p>
          <a:pPr rtl="1"/>
          <a:r>
            <a:rPr lang="ar-JO" dirty="0"/>
            <a:t>مسؤوليات المدقق</a:t>
          </a:r>
        </a:p>
      </dgm:t>
    </dgm:pt>
    <dgm:pt modelId="{1E7CEEB8-7C35-4FA0-8957-AEE2F46BA35C}" type="parTrans" cxnId="{5DAC0B4D-4BBE-4E54-8075-EE4EF0B4612B}">
      <dgm:prSet/>
      <dgm:spPr/>
      <dgm:t>
        <a:bodyPr/>
        <a:lstStyle/>
        <a:p>
          <a:pPr rtl="1"/>
          <a:endParaRPr lang="ar-JO"/>
        </a:p>
      </dgm:t>
    </dgm:pt>
    <dgm:pt modelId="{4975600D-F3A7-40E0-81F6-5C40E6BF3BFF}" type="sibTrans" cxnId="{5DAC0B4D-4BBE-4E54-8075-EE4EF0B4612B}">
      <dgm:prSet/>
      <dgm:spPr/>
      <dgm:t>
        <a:bodyPr/>
        <a:lstStyle/>
        <a:p>
          <a:pPr rtl="1"/>
          <a:endParaRPr lang="ar-JO"/>
        </a:p>
      </dgm:t>
    </dgm:pt>
    <dgm:pt modelId="{2F9F0BB5-14CC-4A2C-8E96-73C6F200130D}" type="pres">
      <dgm:prSet presAssocID="{C9B033CE-C04C-4F23-8B90-F4B72278AEF2}" presName="Name0" presStyleCnt="0">
        <dgm:presLayoutVars>
          <dgm:dir/>
          <dgm:animLvl val="lvl"/>
          <dgm:resizeHandles val="exact"/>
        </dgm:presLayoutVars>
      </dgm:prSet>
      <dgm:spPr/>
      <dgm:t>
        <a:bodyPr/>
        <a:lstStyle/>
        <a:p>
          <a:endParaRPr lang="en-US"/>
        </a:p>
      </dgm:t>
    </dgm:pt>
    <dgm:pt modelId="{4786DEE4-1354-4785-83AE-0222A892E27D}" type="pres">
      <dgm:prSet presAssocID="{AB8CBAB6-0592-401D-871C-79C194EB6E21}" presName="linNode" presStyleCnt="0"/>
      <dgm:spPr/>
      <dgm:t>
        <a:bodyPr/>
        <a:lstStyle/>
        <a:p>
          <a:endParaRPr lang="en-US"/>
        </a:p>
      </dgm:t>
    </dgm:pt>
    <dgm:pt modelId="{58490052-B825-45B5-B65F-A82C824DC9BD}" type="pres">
      <dgm:prSet presAssocID="{AB8CBAB6-0592-401D-871C-79C194EB6E21}" presName="parentText" presStyleLbl="node1" presStyleIdx="0" presStyleCnt="1">
        <dgm:presLayoutVars>
          <dgm:chMax val="1"/>
          <dgm:bulletEnabled val="1"/>
        </dgm:presLayoutVars>
      </dgm:prSet>
      <dgm:spPr/>
      <dgm:t>
        <a:bodyPr/>
        <a:lstStyle/>
        <a:p>
          <a:endParaRPr lang="en-US"/>
        </a:p>
      </dgm:t>
    </dgm:pt>
  </dgm:ptLst>
  <dgm:cxnLst>
    <dgm:cxn modelId="{EFE07E15-8A05-44C9-878E-D15607BC0730}" type="presOf" srcId="{AB8CBAB6-0592-401D-871C-79C194EB6E21}" destId="{58490052-B825-45B5-B65F-A82C824DC9BD}" srcOrd="0" destOrd="0" presId="urn:microsoft.com/office/officeart/2005/8/layout/vList5"/>
    <dgm:cxn modelId="{225D8B2E-3E16-429B-87AD-74BD45B6C998}" type="presOf" srcId="{C9B033CE-C04C-4F23-8B90-F4B72278AEF2}" destId="{2F9F0BB5-14CC-4A2C-8E96-73C6F200130D}" srcOrd="0" destOrd="0" presId="urn:microsoft.com/office/officeart/2005/8/layout/vList5"/>
    <dgm:cxn modelId="{5DAC0B4D-4BBE-4E54-8075-EE4EF0B4612B}" srcId="{C9B033CE-C04C-4F23-8B90-F4B72278AEF2}" destId="{AB8CBAB6-0592-401D-871C-79C194EB6E21}" srcOrd="0" destOrd="0" parTransId="{1E7CEEB8-7C35-4FA0-8957-AEE2F46BA35C}" sibTransId="{4975600D-F3A7-40E0-81F6-5C40E6BF3BFF}"/>
    <dgm:cxn modelId="{A30CF2E5-B3FD-433E-9538-46134A5AA930}" type="presParOf" srcId="{2F9F0BB5-14CC-4A2C-8E96-73C6F200130D}" destId="{4786DEE4-1354-4785-83AE-0222A892E27D}" srcOrd="0" destOrd="0" presId="urn:microsoft.com/office/officeart/2005/8/layout/vList5"/>
    <dgm:cxn modelId="{486B99C7-3053-4A9E-932A-BF37DF4B8434}" type="presParOf" srcId="{4786DEE4-1354-4785-83AE-0222A892E27D}" destId="{58490052-B825-45B5-B65F-A82C824DC9BD}"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1393EE-37FD-444C-ABD4-55402922F95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pPr rtl="1"/>
          <a:endParaRPr lang="ar-JO"/>
        </a:p>
      </dgm:t>
    </dgm:pt>
    <dgm:pt modelId="{67C29888-E6BB-493E-9BCD-89D0CF6D44E7}">
      <dgm:prSet/>
      <dgm:spPr/>
      <dgm:t>
        <a:bodyPr/>
        <a:lstStyle/>
        <a:p>
          <a:pPr rtl="1"/>
          <a:r>
            <a:rPr lang="ar-JO" dirty="0"/>
            <a:t>تعتمد قدرة المدقق على كشف الاحتيال، على عوامل معينة مثل:</a:t>
          </a:r>
        </a:p>
      </dgm:t>
    </dgm:pt>
    <dgm:pt modelId="{0B9F05A1-DE74-466B-B1DC-5BD6875E49D0}" type="parTrans" cxnId="{10EE9244-C268-4DB0-AB8E-3838EBB94D8C}">
      <dgm:prSet/>
      <dgm:spPr/>
      <dgm:t>
        <a:bodyPr/>
        <a:lstStyle/>
        <a:p>
          <a:pPr rtl="1"/>
          <a:endParaRPr lang="ar-JO"/>
        </a:p>
      </dgm:t>
    </dgm:pt>
    <dgm:pt modelId="{3E1D75E7-E36C-419F-9075-E631E9443139}" type="sibTrans" cxnId="{10EE9244-C268-4DB0-AB8E-3838EBB94D8C}">
      <dgm:prSet/>
      <dgm:spPr/>
      <dgm:t>
        <a:bodyPr/>
        <a:lstStyle/>
        <a:p>
          <a:pPr rtl="1"/>
          <a:endParaRPr lang="ar-JO"/>
        </a:p>
      </dgm:t>
    </dgm:pt>
    <dgm:pt modelId="{B0B58205-2291-4E5D-BCDD-F033783101BD}">
      <dgm:prSet/>
      <dgm:spPr/>
      <dgm:t>
        <a:bodyPr/>
        <a:lstStyle/>
        <a:p>
          <a:pPr rtl="1"/>
          <a:r>
            <a:rPr lang="ar-JO" dirty="0"/>
            <a:t>براعة مرتكب الاحتيال</a:t>
          </a:r>
        </a:p>
      </dgm:t>
    </dgm:pt>
    <dgm:pt modelId="{78A3BC2E-C4E7-4202-8FF6-652A7B04CBA6}" type="parTrans" cxnId="{9D54B318-A7BE-4CAF-965B-A97E259AB44F}">
      <dgm:prSet/>
      <dgm:spPr/>
      <dgm:t>
        <a:bodyPr/>
        <a:lstStyle/>
        <a:p>
          <a:pPr rtl="1"/>
          <a:endParaRPr lang="ar-JO"/>
        </a:p>
      </dgm:t>
    </dgm:pt>
    <dgm:pt modelId="{0966B468-5D51-44C4-A2EF-4A4DED62DBD6}" type="sibTrans" cxnId="{9D54B318-A7BE-4CAF-965B-A97E259AB44F}">
      <dgm:prSet/>
      <dgm:spPr/>
      <dgm:t>
        <a:bodyPr/>
        <a:lstStyle/>
        <a:p>
          <a:pPr rtl="1"/>
          <a:endParaRPr lang="ar-JO"/>
        </a:p>
      </dgm:t>
    </dgm:pt>
    <dgm:pt modelId="{9AFDBBAB-3B07-4B9D-9D4D-0D47CA263837}">
      <dgm:prSet/>
      <dgm:spPr/>
      <dgm:t>
        <a:bodyPr/>
        <a:lstStyle/>
        <a:p>
          <a:pPr rtl="1"/>
          <a:r>
            <a:rPr lang="ar-JO" dirty="0"/>
            <a:t>مدى تكرار ونطاق التلاعب</a:t>
          </a:r>
        </a:p>
      </dgm:t>
    </dgm:pt>
    <dgm:pt modelId="{B8CFD20B-E5DE-49C3-9FB5-4A8368F55C82}" type="parTrans" cxnId="{DF8EC1AB-37B3-4B7D-A3A9-23CEDCC9905A}">
      <dgm:prSet/>
      <dgm:spPr/>
      <dgm:t>
        <a:bodyPr/>
        <a:lstStyle/>
        <a:p>
          <a:pPr rtl="1"/>
          <a:endParaRPr lang="ar-JO"/>
        </a:p>
      </dgm:t>
    </dgm:pt>
    <dgm:pt modelId="{9192BC71-5595-42B4-8FF9-E3D8BC4F9C3C}" type="sibTrans" cxnId="{DF8EC1AB-37B3-4B7D-A3A9-23CEDCC9905A}">
      <dgm:prSet/>
      <dgm:spPr/>
      <dgm:t>
        <a:bodyPr/>
        <a:lstStyle/>
        <a:p>
          <a:pPr rtl="1"/>
          <a:endParaRPr lang="ar-JO"/>
        </a:p>
      </dgm:t>
    </dgm:pt>
    <dgm:pt modelId="{829ECC0D-9624-4C9F-ACEA-24E95D09C387}">
      <dgm:prSet/>
      <dgm:spPr/>
      <dgm:t>
        <a:bodyPr/>
        <a:lstStyle/>
        <a:p>
          <a:pPr rtl="1"/>
          <a:r>
            <a:rPr lang="ar-JO" dirty="0"/>
            <a:t>درجة</a:t>
          </a:r>
          <a:r>
            <a:rPr lang="en-US" dirty="0"/>
            <a:t> </a:t>
          </a:r>
          <a:r>
            <a:rPr lang="ar-JO" dirty="0"/>
            <a:t>التواطؤ</a:t>
          </a:r>
        </a:p>
      </dgm:t>
    </dgm:pt>
    <dgm:pt modelId="{ECD1122C-954D-4EAB-A986-7D78A5C78643}" type="parTrans" cxnId="{1BABF014-7A4D-498C-9612-D1E14383E00F}">
      <dgm:prSet/>
      <dgm:spPr/>
      <dgm:t>
        <a:bodyPr/>
        <a:lstStyle/>
        <a:p>
          <a:pPr rtl="1"/>
          <a:endParaRPr lang="ar-JO"/>
        </a:p>
      </dgm:t>
    </dgm:pt>
    <dgm:pt modelId="{9AC476E8-ECB2-4B66-ACAB-1B3CECD3C24A}" type="sibTrans" cxnId="{1BABF014-7A4D-498C-9612-D1E14383E00F}">
      <dgm:prSet/>
      <dgm:spPr/>
      <dgm:t>
        <a:bodyPr/>
        <a:lstStyle/>
        <a:p>
          <a:pPr rtl="1"/>
          <a:endParaRPr lang="ar-JO"/>
        </a:p>
      </dgm:t>
    </dgm:pt>
    <dgm:pt modelId="{A78CFB96-4B5E-4D1A-920A-262E28E771B5}">
      <dgm:prSet/>
      <dgm:spPr/>
      <dgm:t>
        <a:bodyPr/>
        <a:lstStyle/>
        <a:p>
          <a:pPr rtl="1"/>
          <a:r>
            <a:rPr lang="ar-JO" dirty="0"/>
            <a:t>الحجم النسبي للمبالغ المختلفة المتلاعب فيها</a:t>
          </a:r>
        </a:p>
      </dgm:t>
    </dgm:pt>
    <dgm:pt modelId="{3CA7C79A-1CB3-4C8C-B1B6-6B179017771D}" type="parTrans" cxnId="{41FEA1FE-B2B7-4254-A8F9-C4A989BAFF37}">
      <dgm:prSet/>
      <dgm:spPr/>
      <dgm:t>
        <a:bodyPr/>
        <a:lstStyle/>
        <a:p>
          <a:pPr rtl="1"/>
          <a:endParaRPr lang="ar-JO"/>
        </a:p>
      </dgm:t>
    </dgm:pt>
    <dgm:pt modelId="{55242B50-5D94-4183-9B86-9CBED7D4C5D2}" type="sibTrans" cxnId="{41FEA1FE-B2B7-4254-A8F9-C4A989BAFF37}">
      <dgm:prSet/>
      <dgm:spPr/>
      <dgm:t>
        <a:bodyPr/>
        <a:lstStyle/>
        <a:p>
          <a:pPr rtl="1"/>
          <a:endParaRPr lang="ar-JO"/>
        </a:p>
      </dgm:t>
    </dgm:pt>
    <dgm:pt modelId="{21A031CC-D023-49D4-A332-F1164FD44893}">
      <dgm:prSet/>
      <dgm:spPr/>
      <dgm:t>
        <a:bodyPr/>
        <a:lstStyle/>
        <a:p>
          <a:pPr rtl="1"/>
          <a:r>
            <a:rPr lang="ar-JO"/>
            <a:t>والمستويات الإدارية التي يشغلها الأفراد المتورطين في التلاعب.</a:t>
          </a:r>
        </a:p>
      </dgm:t>
    </dgm:pt>
    <dgm:pt modelId="{D57AB1FF-E542-45E8-99A6-D14FC560CD0C}" type="parTrans" cxnId="{C5FF5613-5275-461B-B0CC-DDA896E80FE7}">
      <dgm:prSet/>
      <dgm:spPr/>
      <dgm:t>
        <a:bodyPr/>
        <a:lstStyle/>
        <a:p>
          <a:pPr rtl="1"/>
          <a:endParaRPr lang="ar-JO"/>
        </a:p>
      </dgm:t>
    </dgm:pt>
    <dgm:pt modelId="{D4446A66-C5D8-4BF8-BC5B-F99CF6FFE4C2}" type="sibTrans" cxnId="{C5FF5613-5275-461B-B0CC-DDA896E80FE7}">
      <dgm:prSet/>
      <dgm:spPr/>
      <dgm:t>
        <a:bodyPr/>
        <a:lstStyle/>
        <a:p>
          <a:pPr rtl="1"/>
          <a:endParaRPr lang="ar-JO"/>
        </a:p>
      </dgm:t>
    </dgm:pt>
    <dgm:pt modelId="{8779C04A-D424-451D-8E1E-755AA663337A}" type="pres">
      <dgm:prSet presAssocID="{3F1393EE-37FD-444C-ABD4-55402922F95E}" presName="linear" presStyleCnt="0">
        <dgm:presLayoutVars>
          <dgm:animLvl val="lvl"/>
          <dgm:resizeHandles val="exact"/>
        </dgm:presLayoutVars>
      </dgm:prSet>
      <dgm:spPr/>
      <dgm:t>
        <a:bodyPr/>
        <a:lstStyle/>
        <a:p>
          <a:endParaRPr lang="en-US"/>
        </a:p>
      </dgm:t>
    </dgm:pt>
    <dgm:pt modelId="{23460F38-409A-47F6-9971-883EA245F4DA}" type="pres">
      <dgm:prSet presAssocID="{67C29888-E6BB-493E-9BCD-89D0CF6D44E7}" presName="parentText" presStyleLbl="node1" presStyleIdx="0" presStyleCnt="1">
        <dgm:presLayoutVars>
          <dgm:chMax val="0"/>
          <dgm:bulletEnabled val="1"/>
        </dgm:presLayoutVars>
      </dgm:prSet>
      <dgm:spPr/>
      <dgm:t>
        <a:bodyPr/>
        <a:lstStyle/>
        <a:p>
          <a:endParaRPr lang="en-US"/>
        </a:p>
      </dgm:t>
    </dgm:pt>
    <dgm:pt modelId="{A3FEDD0E-BFB9-4DA9-9AB7-3EFB6B6383A2}" type="pres">
      <dgm:prSet presAssocID="{67C29888-E6BB-493E-9BCD-89D0CF6D44E7}" presName="childText" presStyleLbl="revTx" presStyleIdx="0" presStyleCnt="1">
        <dgm:presLayoutVars>
          <dgm:bulletEnabled val="1"/>
        </dgm:presLayoutVars>
      </dgm:prSet>
      <dgm:spPr/>
      <dgm:t>
        <a:bodyPr/>
        <a:lstStyle/>
        <a:p>
          <a:endParaRPr lang="en-US"/>
        </a:p>
      </dgm:t>
    </dgm:pt>
  </dgm:ptLst>
  <dgm:cxnLst>
    <dgm:cxn modelId="{626F6A11-E6A9-4758-A333-9D72EF1578F9}" type="presOf" srcId="{B0B58205-2291-4E5D-BCDD-F033783101BD}" destId="{A3FEDD0E-BFB9-4DA9-9AB7-3EFB6B6383A2}" srcOrd="0" destOrd="0" presId="urn:microsoft.com/office/officeart/2005/8/layout/vList2"/>
    <dgm:cxn modelId="{C5FF5613-5275-461B-B0CC-DDA896E80FE7}" srcId="{67C29888-E6BB-493E-9BCD-89D0CF6D44E7}" destId="{21A031CC-D023-49D4-A332-F1164FD44893}" srcOrd="4" destOrd="0" parTransId="{D57AB1FF-E542-45E8-99A6-D14FC560CD0C}" sibTransId="{D4446A66-C5D8-4BF8-BC5B-F99CF6FFE4C2}"/>
    <dgm:cxn modelId="{F6204C2B-1215-4418-AB88-71BAD7B61165}" type="presOf" srcId="{829ECC0D-9624-4C9F-ACEA-24E95D09C387}" destId="{A3FEDD0E-BFB9-4DA9-9AB7-3EFB6B6383A2}" srcOrd="0" destOrd="2" presId="urn:microsoft.com/office/officeart/2005/8/layout/vList2"/>
    <dgm:cxn modelId="{4794A019-DE04-4262-A663-F3DAE1815919}" type="presOf" srcId="{9AFDBBAB-3B07-4B9D-9D4D-0D47CA263837}" destId="{A3FEDD0E-BFB9-4DA9-9AB7-3EFB6B6383A2}" srcOrd="0" destOrd="1" presId="urn:microsoft.com/office/officeart/2005/8/layout/vList2"/>
    <dgm:cxn modelId="{6602A508-51CA-419E-B12C-5237B32FAEE5}" type="presOf" srcId="{21A031CC-D023-49D4-A332-F1164FD44893}" destId="{A3FEDD0E-BFB9-4DA9-9AB7-3EFB6B6383A2}" srcOrd="0" destOrd="4" presId="urn:microsoft.com/office/officeart/2005/8/layout/vList2"/>
    <dgm:cxn modelId="{9D54B318-A7BE-4CAF-965B-A97E259AB44F}" srcId="{67C29888-E6BB-493E-9BCD-89D0CF6D44E7}" destId="{B0B58205-2291-4E5D-BCDD-F033783101BD}" srcOrd="0" destOrd="0" parTransId="{78A3BC2E-C4E7-4202-8FF6-652A7B04CBA6}" sibTransId="{0966B468-5D51-44C4-A2EF-4A4DED62DBD6}"/>
    <dgm:cxn modelId="{065B6400-CC1F-45E7-9F4F-62E35D307A18}" type="presOf" srcId="{67C29888-E6BB-493E-9BCD-89D0CF6D44E7}" destId="{23460F38-409A-47F6-9971-883EA245F4DA}" srcOrd="0" destOrd="0" presId="urn:microsoft.com/office/officeart/2005/8/layout/vList2"/>
    <dgm:cxn modelId="{8A2F9A8F-F10C-4E10-8D40-8F1547CA600E}" type="presOf" srcId="{3F1393EE-37FD-444C-ABD4-55402922F95E}" destId="{8779C04A-D424-451D-8E1E-755AA663337A}" srcOrd="0" destOrd="0" presId="urn:microsoft.com/office/officeart/2005/8/layout/vList2"/>
    <dgm:cxn modelId="{41FEA1FE-B2B7-4254-A8F9-C4A989BAFF37}" srcId="{67C29888-E6BB-493E-9BCD-89D0CF6D44E7}" destId="{A78CFB96-4B5E-4D1A-920A-262E28E771B5}" srcOrd="3" destOrd="0" parTransId="{3CA7C79A-1CB3-4C8C-B1B6-6B179017771D}" sibTransId="{55242B50-5D94-4183-9B86-9CBED7D4C5D2}"/>
    <dgm:cxn modelId="{1BABF014-7A4D-498C-9612-D1E14383E00F}" srcId="{67C29888-E6BB-493E-9BCD-89D0CF6D44E7}" destId="{829ECC0D-9624-4C9F-ACEA-24E95D09C387}" srcOrd="2" destOrd="0" parTransId="{ECD1122C-954D-4EAB-A986-7D78A5C78643}" sibTransId="{9AC476E8-ECB2-4B66-ACAB-1B3CECD3C24A}"/>
    <dgm:cxn modelId="{2799D05E-29CF-4388-BDC8-83D85D9C832B}" type="presOf" srcId="{A78CFB96-4B5E-4D1A-920A-262E28E771B5}" destId="{A3FEDD0E-BFB9-4DA9-9AB7-3EFB6B6383A2}" srcOrd="0" destOrd="3" presId="urn:microsoft.com/office/officeart/2005/8/layout/vList2"/>
    <dgm:cxn modelId="{10EE9244-C268-4DB0-AB8E-3838EBB94D8C}" srcId="{3F1393EE-37FD-444C-ABD4-55402922F95E}" destId="{67C29888-E6BB-493E-9BCD-89D0CF6D44E7}" srcOrd="0" destOrd="0" parTransId="{0B9F05A1-DE74-466B-B1DC-5BD6875E49D0}" sibTransId="{3E1D75E7-E36C-419F-9075-E631E9443139}"/>
    <dgm:cxn modelId="{DF8EC1AB-37B3-4B7D-A3A9-23CEDCC9905A}" srcId="{67C29888-E6BB-493E-9BCD-89D0CF6D44E7}" destId="{9AFDBBAB-3B07-4B9D-9D4D-0D47CA263837}" srcOrd="1" destOrd="0" parTransId="{B8CFD20B-E5DE-49C3-9FB5-4A8368F55C82}" sibTransId="{9192BC71-5595-42B4-8FF9-E3D8BC4F9C3C}"/>
    <dgm:cxn modelId="{891AA464-8A33-4E34-83A5-9ACFD5D9315B}" type="presParOf" srcId="{8779C04A-D424-451D-8E1E-755AA663337A}" destId="{23460F38-409A-47F6-9971-883EA245F4DA}" srcOrd="0" destOrd="0" presId="urn:microsoft.com/office/officeart/2005/8/layout/vList2"/>
    <dgm:cxn modelId="{3160B052-7867-49D8-A072-5A7D73C5504B}" type="presParOf" srcId="{8779C04A-D424-451D-8E1E-755AA663337A}" destId="{A3FEDD0E-BFB9-4DA9-9AB7-3EFB6B6383A2}" srcOrd="1"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45A690-0772-4717-9687-E716733F7778}" type="doc">
      <dgm:prSet loTypeId="urn:microsoft.com/office/officeart/2005/8/layout/vList2" loCatId="list" qsTypeId="urn:microsoft.com/office/officeart/2005/8/quickstyle/simple1" qsCatId="simple" csTypeId="urn:microsoft.com/office/officeart/2005/8/colors/colorful4" csCatId="colorful"/>
      <dgm:spPr/>
      <dgm:t>
        <a:bodyPr/>
        <a:lstStyle/>
        <a:p>
          <a:pPr rtl="1"/>
          <a:endParaRPr lang="ar-JO"/>
        </a:p>
      </dgm:t>
    </dgm:pt>
    <dgm:pt modelId="{A4E400CC-02DD-4AA5-98D6-539DC715881D}">
      <dgm:prSet/>
      <dgm:spPr/>
      <dgm:t>
        <a:bodyPr/>
        <a:lstStyle/>
        <a:p>
          <a:pPr algn="ctr" rtl="1"/>
          <a:r>
            <a:rPr lang="ar-JO" dirty="0"/>
            <a:t>مسؤوليات المدقق</a:t>
          </a:r>
        </a:p>
      </dgm:t>
    </dgm:pt>
    <dgm:pt modelId="{81744688-1A78-4FA6-8C96-F442BD0109FB}" type="parTrans" cxnId="{D06FCB41-4AD0-4C60-ABEE-6CA998425399}">
      <dgm:prSet/>
      <dgm:spPr/>
      <dgm:t>
        <a:bodyPr/>
        <a:lstStyle/>
        <a:p>
          <a:pPr rtl="1"/>
          <a:endParaRPr lang="ar-JO"/>
        </a:p>
      </dgm:t>
    </dgm:pt>
    <dgm:pt modelId="{B0146805-800A-4EEF-9DDD-25B9C16B4E41}" type="sibTrans" cxnId="{D06FCB41-4AD0-4C60-ABEE-6CA998425399}">
      <dgm:prSet/>
      <dgm:spPr/>
      <dgm:t>
        <a:bodyPr/>
        <a:lstStyle/>
        <a:p>
          <a:pPr rtl="1"/>
          <a:endParaRPr lang="ar-JO"/>
        </a:p>
      </dgm:t>
    </dgm:pt>
    <dgm:pt modelId="{D254B6E9-D859-454E-BD7C-7058A7D673F5}">
      <dgm:prSet/>
      <dgm:spPr/>
      <dgm:t>
        <a:bodyPr/>
        <a:lstStyle/>
        <a:p>
          <a:pPr rtl="1"/>
          <a:r>
            <a:rPr lang="ar-JO" dirty="0"/>
            <a:t>إ</a:t>
          </a:r>
          <a:r>
            <a:rPr lang="ar-SA" dirty="0"/>
            <a:t>ن مخاطر عدم كشف الم</a:t>
          </a:r>
          <a:r>
            <a:rPr lang="ar-JO" dirty="0"/>
            <a:t>دقق</a:t>
          </a:r>
          <a:r>
            <a:rPr lang="ar-SA" dirty="0"/>
            <a:t> عن </a:t>
          </a:r>
          <a:r>
            <a:rPr lang="ar-JO" dirty="0"/>
            <a:t>بيان خطأ</a:t>
          </a:r>
          <a:r>
            <a:rPr lang="ar-SA" dirty="0"/>
            <a:t> جوهري ناتج</a:t>
          </a:r>
          <a:r>
            <a:rPr lang="ar-JO" dirty="0"/>
            <a:t> </a:t>
          </a:r>
          <a:r>
            <a:rPr lang="ar-SA" dirty="0"/>
            <a:t>عن </a:t>
          </a:r>
          <a:r>
            <a:rPr lang="ar-JO" dirty="0"/>
            <a:t>احتيال </a:t>
          </a:r>
          <a:r>
            <a:rPr lang="ar-SA" dirty="0"/>
            <a:t>الإدارة، هي أكبر من مخاطر عدم كشف ال</a:t>
          </a:r>
          <a:r>
            <a:rPr lang="ar-JO" dirty="0"/>
            <a:t>مدقق</a:t>
          </a:r>
          <a:r>
            <a:rPr lang="ar-SA" dirty="0"/>
            <a:t> عن </a:t>
          </a:r>
          <a:r>
            <a:rPr lang="ar-JO" dirty="0"/>
            <a:t>خطأ </a:t>
          </a:r>
          <a:r>
            <a:rPr lang="ar-SA" dirty="0"/>
            <a:t>جوهري ناتج عن غش الموظفين</a:t>
          </a:r>
          <a:endParaRPr lang="ar-JO" dirty="0"/>
        </a:p>
      </dgm:t>
    </dgm:pt>
    <dgm:pt modelId="{520DE143-AB8E-404D-B8D4-3466D612A93C}" type="parTrans" cxnId="{394B5184-0FD7-48B5-8CAA-1823DC2FA9B9}">
      <dgm:prSet/>
      <dgm:spPr/>
      <dgm:t>
        <a:bodyPr/>
        <a:lstStyle/>
        <a:p>
          <a:pPr rtl="1"/>
          <a:endParaRPr lang="ar-JO"/>
        </a:p>
      </dgm:t>
    </dgm:pt>
    <dgm:pt modelId="{3274346A-8D8F-4E86-B994-89625259A4F3}" type="sibTrans" cxnId="{394B5184-0FD7-48B5-8CAA-1823DC2FA9B9}">
      <dgm:prSet/>
      <dgm:spPr/>
      <dgm:t>
        <a:bodyPr/>
        <a:lstStyle/>
        <a:p>
          <a:pPr rtl="1"/>
          <a:endParaRPr lang="ar-JO"/>
        </a:p>
      </dgm:t>
    </dgm:pt>
    <dgm:pt modelId="{D57C783C-7779-4134-A19B-101A2EF8E305}">
      <dgm:prSet/>
      <dgm:spPr/>
      <dgm:t>
        <a:bodyPr/>
        <a:lstStyle/>
        <a:p>
          <a:pPr rtl="1"/>
          <a:r>
            <a:rPr lang="ar-SA" dirty="0"/>
            <a:t>لأن الإدارة، عادة ما تكون في موضع</a:t>
          </a:r>
          <a:r>
            <a:rPr lang="ar-JO" dirty="0"/>
            <a:t> </a:t>
          </a:r>
          <a:r>
            <a:rPr lang="ar-SA" dirty="0"/>
            <a:t>يمكنها من التلاعب بشكل مباشر، أو غير مباشر في السجلات المحاسبية، أوعرض معلومات مالية </a:t>
          </a:r>
          <a:r>
            <a:rPr lang="ar-JO" dirty="0"/>
            <a:t>إحتياليه</a:t>
          </a:r>
          <a:r>
            <a:rPr lang="ar-SA" dirty="0"/>
            <a:t>، أو تجاوز إجراءات الرقابة المصممة لمنع</a:t>
          </a:r>
          <a:r>
            <a:rPr lang="ar-JO" dirty="0"/>
            <a:t> </a:t>
          </a:r>
          <a:r>
            <a:rPr lang="ar-SA" dirty="0"/>
            <a:t>عمليات ال</a:t>
          </a:r>
          <a:r>
            <a:rPr lang="ar-JO" dirty="0"/>
            <a:t>إحتيال</a:t>
          </a:r>
          <a:r>
            <a:rPr lang="ar-SA" dirty="0"/>
            <a:t> المشابهة من قبل موظفين </a:t>
          </a:r>
          <a:r>
            <a:rPr lang="ar-JO" dirty="0"/>
            <a:t>آ</a:t>
          </a:r>
          <a:r>
            <a:rPr lang="ar-SA" dirty="0"/>
            <a:t>خرين.</a:t>
          </a:r>
          <a:endParaRPr lang="ar-JO" dirty="0"/>
        </a:p>
      </dgm:t>
    </dgm:pt>
    <dgm:pt modelId="{53238003-1C27-43A5-BA2A-CE6CEFC89094}" type="parTrans" cxnId="{02A0E51A-72C5-4FFB-B608-8278BD91F200}">
      <dgm:prSet/>
      <dgm:spPr/>
      <dgm:t>
        <a:bodyPr/>
        <a:lstStyle/>
        <a:p>
          <a:pPr rtl="1"/>
          <a:endParaRPr lang="ar-JO"/>
        </a:p>
      </dgm:t>
    </dgm:pt>
    <dgm:pt modelId="{E894D4F0-6DE5-40FC-8829-C2035BB3B074}" type="sibTrans" cxnId="{02A0E51A-72C5-4FFB-B608-8278BD91F200}">
      <dgm:prSet/>
      <dgm:spPr/>
      <dgm:t>
        <a:bodyPr/>
        <a:lstStyle/>
        <a:p>
          <a:pPr rtl="1"/>
          <a:endParaRPr lang="ar-JO"/>
        </a:p>
      </dgm:t>
    </dgm:pt>
    <dgm:pt modelId="{2346130B-1131-430C-A03E-D78F801D0D3E}" type="pres">
      <dgm:prSet presAssocID="{0245A690-0772-4717-9687-E716733F7778}" presName="linear" presStyleCnt="0">
        <dgm:presLayoutVars>
          <dgm:animLvl val="lvl"/>
          <dgm:resizeHandles val="exact"/>
        </dgm:presLayoutVars>
      </dgm:prSet>
      <dgm:spPr/>
      <dgm:t>
        <a:bodyPr/>
        <a:lstStyle/>
        <a:p>
          <a:endParaRPr lang="en-US"/>
        </a:p>
      </dgm:t>
    </dgm:pt>
    <dgm:pt modelId="{60905666-EDF4-44E2-8F77-3ADADC89F1E9}" type="pres">
      <dgm:prSet presAssocID="{A4E400CC-02DD-4AA5-98D6-539DC715881D}" presName="parentText" presStyleLbl="node1" presStyleIdx="0" presStyleCnt="3">
        <dgm:presLayoutVars>
          <dgm:chMax val="0"/>
          <dgm:bulletEnabled val="1"/>
        </dgm:presLayoutVars>
      </dgm:prSet>
      <dgm:spPr/>
      <dgm:t>
        <a:bodyPr/>
        <a:lstStyle/>
        <a:p>
          <a:endParaRPr lang="en-US"/>
        </a:p>
      </dgm:t>
    </dgm:pt>
    <dgm:pt modelId="{4C4BC9C0-8338-42DC-9441-49424DEF484E}" type="pres">
      <dgm:prSet presAssocID="{B0146805-800A-4EEF-9DDD-25B9C16B4E41}" presName="spacer" presStyleCnt="0"/>
      <dgm:spPr/>
      <dgm:t>
        <a:bodyPr/>
        <a:lstStyle/>
        <a:p>
          <a:endParaRPr lang="en-US"/>
        </a:p>
      </dgm:t>
    </dgm:pt>
    <dgm:pt modelId="{80D4C577-D2F7-46A7-9A2B-BD7A8571FEAA}" type="pres">
      <dgm:prSet presAssocID="{D254B6E9-D859-454E-BD7C-7058A7D673F5}" presName="parentText" presStyleLbl="node1" presStyleIdx="1" presStyleCnt="3">
        <dgm:presLayoutVars>
          <dgm:chMax val="0"/>
          <dgm:bulletEnabled val="1"/>
        </dgm:presLayoutVars>
      </dgm:prSet>
      <dgm:spPr/>
      <dgm:t>
        <a:bodyPr/>
        <a:lstStyle/>
        <a:p>
          <a:endParaRPr lang="en-US"/>
        </a:p>
      </dgm:t>
    </dgm:pt>
    <dgm:pt modelId="{AC6DAF75-EB61-4028-8881-5F6FF446A48B}" type="pres">
      <dgm:prSet presAssocID="{3274346A-8D8F-4E86-B994-89625259A4F3}" presName="spacer" presStyleCnt="0"/>
      <dgm:spPr/>
      <dgm:t>
        <a:bodyPr/>
        <a:lstStyle/>
        <a:p>
          <a:endParaRPr lang="en-US"/>
        </a:p>
      </dgm:t>
    </dgm:pt>
    <dgm:pt modelId="{468DFAA0-B661-4941-AA57-8AD1015C31BD}" type="pres">
      <dgm:prSet presAssocID="{D57C783C-7779-4134-A19B-101A2EF8E305}" presName="parentText" presStyleLbl="node1" presStyleIdx="2" presStyleCnt="3">
        <dgm:presLayoutVars>
          <dgm:chMax val="0"/>
          <dgm:bulletEnabled val="1"/>
        </dgm:presLayoutVars>
      </dgm:prSet>
      <dgm:spPr/>
      <dgm:t>
        <a:bodyPr/>
        <a:lstStyle/>
        <a:p>
          <a:endParaRPr lang="en-US"/>
        </a:p>
      </dgm:t>
    </dgm:pt>
  </dgm:ptLst>
  <dgm:cxnLst>
    <dgm:cxn modelId="{E189B42B-D219-447F-AA37-20D17702346E}" type="presOf" srcId="{D254B6E9-D859-454E-BD7C-7058A7D673F5}" destId="{80D4C577-D2F7-46A7-9A2B-BD7A8571FEAA}" srcOrd="0" destOrd="0" presId="urn:microsoft.com/office/officeart/2005/8/layout/vList2"/>
    <dgm:cxn modelId="{D2CC4431-79D2-43A0-ACCB-D311B959E674}" type="presOf" srcId="{D57C783C-7779-4134-A19B-101A2EF8E305}" destId="{468DFAA0-B661-4941-AA57-8AD1015C31BD}" srcOrd="0" destOrd="0" presId="urn:microsoft.com/office/officeart/2005/8/layout/vList2"/>
    <dgm:cxn modelId="{1728954F-D69D-473E-B6F5-01D63CFAA260}" type="presOf" srcId="{A4E400CC-02DD-4AA5-98D6-539DC715881D}" destId="{60905666-EDF4-44E2-8F77-3ADADC89F1E9}" srcOrd="0" destOrd="0" presId="urn:microsoft.com/office/officeart/2005/8/layout/vList2"/>
    <dgm:cxn modelId="{C7DDA401-4628-4651-A64F-738E8DDC863E}" type="presOf" srcId="{0245A690-0772-4717-9687-E716733F7778}" destId="{2346130B-1131-430C-A03E-D78F801D0D3E}" srcOrd="0" destOrd="0" presId="urn:microsoft.com/office/officeart/2005/8/layout/vList2"/>
    <dgm:cxn modelId="{394B5184-0FD7-48B5-8CAA-1823DC2FA9B9}" srcId="{0245A690-0772-4717-9687-E716733F7778}" destId="{D254B6E9-D859-454E-BD7C-7058A7D673F5}" srcOrd="1" destOrd="0" parTransId="{520DE143-AB8E-404D-B8D4-3466D612A93C}" sibTransId="{3274346A-8D8F-4E86-B994-89625259A4F3}"/>
    <dgm:cxn modelId="{D06FCB41-4AD0-4C60-ABEE-6CA998425399}" srcId="{0245A690-0772-4717-9687-E716733F7778}" destId="{A4E400CC-02DD-4AA5-98D6-539DC715881D}" srcOrd="0" destOrd="0" parTransId="{81744688-1A78-4FA6-8C96-F442BD0109FB}" sibTransId="{B0146805-800A-4EEF-9DDD-25B9C16B4E41}"/>
    <dgm:cxn modelId="{02A0E51A-72C5-4FFB-B608-8278BD91F200}" srcId="{0245A690-0772-4717-9687-E716733F7778}" destId="{D57C783C-7779-4134-A19B-101A2EF8E305}" srcOrd="2" destOrd="0" parTransId="{53238003-1C27-43A5-BA2A-CE6CEFC89094}" sibTransId="{E894D4F0-6DE5-40FC-8829-C2035BB3B074}"/>
    <dgm:cxn modelId="{66490563-DC43-4C65-957F-41159A4C24FA}" type="presParOf" srcId="{2346130B-1131-430C-A03E-D78F801D0D3E}" destId="{60905666-EDF4-44E2-8F77-3ADADC89F1E9}" srcOrd="0" destOrd="0" presId="urn:microsoft.com/office/officeart/2005/8/layout/vList2"/>
    <dgm:cxn modelId="{82802617-3760-4016-A270-1742EE36A1E1}" type="presParOf" srcId="{2346130B-1131-430C-A03E-D78F801D0D3E}" destId="{4C4BC9C0-8338-42DC-9441-49424DEF484E}" srcOrd="1" destOrd="0" presId="urn:microsoft.com/office/officeart/2005/8/layout/vList2"/>
    <dgm:cxn modelId="{810B8A0B-2F14-4AA1-B978-C01FF3361BBA}" type="presParOf" srcId="{2346130B-1131-430C-A03E-D78F801D0D3E}" destId="{80D4C577-D2F7-46A7-9A2B-BD7A8571FEAA}" srcOrd="2" destOrd="0" presId="urn:microsoft.com/office/officeart/2005/8/layout/vList2"/>
    <dgm:cxn modelId="{352AD598-881A-4C29-881E-E0590D4749CD}" type="presParOf" srcId="{2346130B-1131-430C-A03E-D78F801D0D3E}" destId="{AC6DAF75-EB61-4028-8881-5F6FF446A48B}" srcOrd="3" destOrd="0" presId="urn:microsoft.com/office/officeart/2005/8/layout/vList2"/>
    <dgm:cxn modelId="{4F762B49-55CE-4736-AF87-851136E4F607}" type="presParOf" srcId="{2346130B-1131-430C-A03E-D78F801D0D3E}" destId="{468DFAA0-B661-4941-AA57-8AD1015C31BD}" srcOrd="4"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74D8CF23-EDEE-4E12-9FEC-D65085C34013}" type="doc">
      <dgm:prSet loTypeId="urn:microsoft.com/office/officeart/2005/8/layout/vList5" loCatId="list" qsTypeId="urn:microsoft.com/office/officeart/2005/8/quickstyle/simple1" qsCatId="simple" csTypeId="urn:microsoft.com/office/officeart/2005/8/colors/accent2_1" csCatId="accent2"/>
      <dgm:spPr/>
      <dgm:t>
        <a:bodyPr/>
        <a:lstStyle/>
        <a:p>
          <a:pPr rtl="1"/>
          <a:endParaRPr lang="ar-JO"/>
        </a:p>
      </dgm:t>
    </dgm:pt>
    <dgm:pt modelId="{75F235C5-3430-42ED-B1F6-195354CA382F}">
      <dgm:prSet/>
      <dgm:spPr/>
      <dgm:t>
        <a:bodyPr/>
        <a:lstStyle/>
        <a:p>
          <a:pPr rtl="1"/>
          <a:r>
            <a:rPr lang="ar-JO"/>
            <a:t>مسؤوليات المدقق</a:t>
          </a:r>
          <a:br>
            <a:rPr lang="ar-JO"/>
          </a:br>
          <a:endParaRPr lang="ar-JO"/>
        </a:p>
      </dgm:t>
    </dgm:pt>
    <dgm:pt modelId="{8AC05F9C-F677-43B4-8371-8CCECF1F3851}" type="parTrans" cxnId="{F65EE9CC-713F-40B8-AC00-3B0E5EF974B6}">
      <dgm:prSet/>
      <dgm:spPr/>
      <dgm:t>
        <a:bodyPr/>
        <a:lstStyle/>
        <a:p>
          <a:pPr rtl="1"/>
          <a:endParaRPr lang="ar-JO"/>
        </a:p>
      </dgm:t>
    </dgm:pt>
    <dgm:pt modelId="{B17F962C-EA27-43A6-BF9A-E136156CD366}" type="sibTrans" cxnId="{F65EE9CC-713F-40B8-AC00-3B0E5EF974B6}">
      <dgm:prSet/>
      <dgm:spPr/>
      <dgm:t>
        <a:bodyPr/>
        <a:lstStyle/>
        <a:p>
          <a:pPr rtl="1"/>
          <a:endParaRPr lang="ar-JO"/>
        </a:p>
      </dgm:t>
    </dgm:pt>
    <dgm:pt modelId="{71E7C313-4563-4033-9511-910E0BEC9DE3}" type="pres">
      <dgm:prSet presAssocID="{74D8CF23-EDEE-4E12-9FEC-D65085C34013}" presName="Name0" presStyleCnt="0">
        <dgm:presLayoutVars>
          <dgm:dir/>
          <dgm:animLvl val="lvl"/>
          <dgm:resizeHandles val="exact"/>
        </dgm:presLayoutVars>
      </dgm:prSet>
      <dgm:spPr/>
      <dgm:t>
        <a:bodyPr/>
        <a:lstStyle/>
        <a:p>
          <a:endParaRPr lang="en-US"/>
        </a:p>
      </dgm:t>
    </dgm:pt>
    <dgm:pt modelId="{456F3682-8D8A-4651-BC27-E22A2E41F25A}" type="pres">
      <dgm:prSet presAssocID="{75F235C5-3430-42ED-B1F6-195354CA382F}" presName="linNode" presStyleCnt="0"/>
      <dgm:spPr/>
      <dgm:t>
        <a:bodyPr/>
        <a:lstStyle/>
        <a:p>
          <a:endParaRPr lang="en-US"/>
        </a:p>
      </dgm:t>
    </dgm:pt>
    <dgm:pt modelId="{CC6B1685-539D-46BE-B35B-5E3E17198244}" type="pres">
      <dgm:prSet presAssocID="{75F235C5-3430-42ED-B1F6-195354CA382F}" presName="parentText" presStyleLbl="node1" presStyleIdx="0" presStyleCnt="1">
        <dgm:presLayoutVars>
          <dgm:chMax val="1"/>
          <dgm:bulletEnabled val="1"/>
        </dgm:presLayoutVars>
      </dgm:prSet>
      <dgm:spPr/>
      <dgm:t>
        <a:bodyPr/>
        <a:lstStyle/>
        <a:p>
          <a:endParaRPr lang="en-US"/>
        </a:p>
      </dgm:t>
    </dgm:pt>
  </dgm:ptLst>
  <dgm:cxnLst>
    <dgm:cxn modelId="{F65EE9CC-713F-40B8-AC00-3B0E5EF974B6}" srcId="{74D8CF23-EDEE-4E12-9FEC-D65085C34013}" destId="{75F235C5-3430-42ED-B1F6-195354CA382F}" srcOrd="0" destOrd="0" parTransId="{8AC05F9C-F677-43B4-8371-8CCECF1F3851}" sibTransId="{B17F962C-EA27-43A6-BF9A-E136156CD366}"/>
    <dgm:cxn modelId="{B766BF4E-8A5C-45B3-8F84-447DE1697D48}" type="presOf" srcId="{74D8CF23-EDEE-4E12-9FEC-D65085C34013}" destId="{71E7C313-4563-4033-9511-910E0BEC9DE3}" srcOrd="0" destOrd="0" presId="urn:microsoft.com/office/officeart/2005/8/layout/vList5"/>
    <dgm:cxn modelId="{EF9437F5-1489-414C-A595-2618961ADCD6}" type="presOf" srcId="{75F235C5-3430-42ED-B1F6-195354CA382F}" destId="{CC6B1685-539D-46BE-B35B-5E3E17198244}" srcOrd="0" destOrd="0" presId="urn:microsoft.com/office/officeart/2005/8/layout/vList5"/>
    <dgm:cxn modelId="{01400659-CC02-4416-AB47-EA61EF4501FB}" type="presParOf" srcId="{71E7C313-4563-4033-9511-910E0BEC9DE3}" destId="{456F3682-8D8A-4651-BC27-E22A2E41F25A}" srcOrd="0" destOrd="0" presId="urn:microsoft.com/office/officeart/2005/8/layout/vList5"/>
    <dgm:cxn modelId="{BD8F0D3F-A050-4019-B3A7-B021ADAA94AC}" type="presParOf" srcId="{456F3682-8D8A-4651-BC27-E22A2E41F25A}" destId="{CC6B1685-539D-46BE-B35B-5E3E17198244}"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B9A2146-715C-4ADE-8CA4-C9217ABFDF68}"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pPr rtl="1"/>
          <a:endParaRPr lang="ar-JO"/>
        </a:p>
      </dgm:t>
    </dgm:pt>
    <dgm:pt modelId="{D032D72D-1DD3-4DE7-A99B-8C29C56464F4}">
      <dgm:prSet/>
      <dgm:spPr/>
      <dgm:t>
        <a:bodyPr/>
        <a:lstStyle/>
        <a:p>
          <a:pPr rtl="1"/>
          <a:r>
            <a:rPr lang="ar-JO" dirty="0"/>
            <a:t>عند الحصول على تأكيد معقول، يكون المدقق مسؤولاً عن الحفاظ على الشك المهني أثناء عملية التدقيق، آخذاً في الحسبان احتمال تجاوز الإدارة لانظمة الرقابة، ومدركاً حقيقة أن إجراءات التدقيق الفعالة لاكتشاف الخطأ قد لا تكون فعالة في اكتشاف الاحتيال. </a:t>
          </a:r>
        </a:p>
      </dgm:t>
    </dgm:pt>
    <dgm:pt modelId="{69AEEDF7-4F37-495E-B547-4E39E2060C75}" type="parTrans" cxnId="{AD49923B-3279-4DE4-B9D4-7C2DA775AB2E}">
      <dgm:prSet/>
      <dgm:spPr/>
      <dgm:t>
        <a:bodyPr/>
        <a:lstStyle/>
        <a:p>
          <a:pPr rtl="1"/>
          <a:endParaRPr lang="ar-JO"/>
        </a:p>
      </dgm:t>
    </dgm:pt>
    <dgm:pt modelId="{9D7368AC-248A-42DF-A643-5E734BC86DB0}" type="sibTrans" cxnId="{AD49923B-3279-4DE4-B9D4-7C2DA775AB2E}">
      <dgm:prSet/>
      <dgm:spPr/>
      <dgm:t>
        <a:bodyPr/>
        <a:lstStyle/>
        <a:p>
          <a:pPr rtl="1"/>
          <a:endParaRPr lang="ar-JO"/>
        </a:p>
      </dgm:t>
    </dgm:pt>
    <dgm:pt modelId="{0371D988-7A0F-44BF-947A-F410D4DB9B1C}" type="pres">
      <dgm:prSet presAssocID="{CB9A2146-715C-4ADE-8CA4-C9217ABFDF68}" presName="Name0" presStyleCnt="0">
        <dgm:presLayoutVars>
          <dgm:chMax val="7"/>
          <dgm:dir/>
          <dgm:animLvl val="lvl"/>
          <dgm:resizeHandles val="exact"/>
        </dgm:presLayoutVars>
      </dgm:prSet>
      <dgm:spPr/>
      <dgm:t>
        <a:bodyPr/>
        <a:lstStyle/>
        <a:p>
          <a:endParaRPr lang="en-US"/>
        </a:p>
      </dgm:t>
    </dgm:pt>
    <dgm:pt modelId="{FA166E3C-9369-48D3-A780-B6D06BEC4454}" type="pres">
      <dgm:prSet presAssocID="{D032D72D-1DD3-4DE7-A99B-8C29C56464F4}" presName="circle1" presStyleLbl="node1" presStyleIdx="0" presStyleCnt="1"/>
      <dgm:spPr/>
      <dgm:t>
        <a:bodyPr/>
        <a:lstStyle/>
        <a:p>
          <a:endParaRPr lang="en-US"/>
        </a:p>
      </dgm:t>
    </dgm:pt>
    <dgm:pt modelId="{C3033CF9-5612-410E-A349-DAF918AFCEBD}" type="pres">
      <dgm:prSet presAssocID="{D032D72D-1DD3-4DE7-A99B-8C29C56464F4}" presName="space" presStyleCnt="0"/>
      <dgm:spPr/>
      <dgm:t>
        <a:bodyPr/>
        <a:lstStyle/>
        <a:p>
          <a:endParaRPr lang="en-US"/>
        </a:p>
      </dgm:t>
    </dgm:pt>
    <dgm:pt modelId="{EA038A44-2989-426E-BD8A-741E36F12C04}" type="pres">
      <dgm:prSet presAssocID="{D032D72D-1DD3-4DE7-A99B-8C29C56464F4}" presName="rect1" presStyleLbl="alignAcc1" presStyleIdx="0" presStyleCnt="1"/>
      <dgm:spPr/>
      <dgm:t>
        <a:bodyPr/>
        <a:lstStyle/>
        <a:p>
          <a:endParaRPr lang="en-US"/>
        </a:p>
      </dgm:t>
    </dgm:pt>
    <dgm:pt modelId="{3B82339A-302F-43FD-8AF4-17CD9C6D8D78}" type="pres">
      <dgm:prSet presAssocID="{D032D72D-1DD3-4DE7-A99B-8C29C56464F4}" presName="rect1ParTxNoCh" presStyleLbl="alignAcc1" presStyleIdx="0" presStyleCnt="1">
        <dgm:presLayoutVars>
          <dgm:chMax val="1"/>
          <dgm:bulletEnabled val="1"/>
        </dgm:presLayoutVars>
      </dgm:prSet>
      <dgm:spPr/>
      <dgm:t>
        <a:bodyPr/>
        <a:lstStyle/>
        <a:p>
          <a:endParaRPr lang="en-US"/>
        </a:p>
      </dgm:t>
    </dgm:pt>
  </dgm:ptLst>
  <dgm:cxnLst>
    <dgm:cxn modelId="{E920F5D3-4C29-4585-A2EB-9E8D845FB4E3}" type="presOf" srcId="{CB9A2146-715C-4ADE-8CA4-C9217ABFDF68}" destId="{0371D988-7A0F-44BF-947A-F410D4DB9B1C}" srcOrd="0" destOrd="0" presId="urn:microsoft.com/office/officeart/2005/8/layout/target3"/>
    <dgm:cxn modelId="{AD49923B-3279-4DE4-B9D4-7C2DA775AB2E}" srcId="{CB9A2146-715C-4ADE-8CA4-C9217ABFDF68}" destId="{D032D72D-1DD3-4DE7-A99B-8C29C56464F4}" srcOrd="0" destOrd="0" parTransId="{69AEEDF7-4F37-495E-B547-4E39E2060C75}" sibTransId="{9D7368AC-248A-42DF-A643-5E734BC86DB0}"/>
    <dgm:cxn modelId="{E33A049D-89BB-4C89-874F-B4098B56F799}" type="presOf" srcId="{D032D72D-1DD3-4DE7-A99B-8C29C56464F4}" destId="{3B82339A-302F-43FD-8AF4-17CD9C6D8D78}" srcOrd="1" destOrd="0" presId="urn:microsoft.com/office/officeart/2005/8/layout/target3"/>
    <dgm:cxn modelId="{806F65E1-4550-469F-9899-C019721962B5}" type="presOf" srcId="{D032D72D-1DD3-4DE7-A99B-8C29C56464F4}" destId="{EA038A44-2989-426E-BD8A-741E36F12C04}" srcOrd="0" destOrd="0" presId="urn:microsoft.com/office/officeart/2005/8/layout/target3"/>
    <dgm:cxn modelId="{58F5A642-AA17-420C-BA7E-1DA6EE3B2E98}" type="presParOf" srcId="{0371D988-7A0F-44BF-947A-F410D4DB9B1C}" destId="{FA166E3C-9369-48D3-A780-B6D06BEC4454}" srcOrd="0" destOrd="0" presId="urn:microsoft.com/office/officeart/2005/8/layout/target3"/>
    <dgm:cxn modelId="{87C64F1B-0F7D-45BD-B95D-46BE0DBA565C}" type="presParOf" srcId="{0371D988-7A0F-44BF-947A-F410D4DB9B1C}" destId="{C3033CF9-5612-410E-A349-DAF918AFCEBD}" srcOrd="1" destOrd="0" presId="urn:microsoft.com/office/officeart/2005/8/layout/target3"/>
    <dgm:cxn modelId="{1BD1E4B6-F869-428F-A462-0263CA9F8383}" type="presParOf" srcId="{0371D988-7A0F-44BF-947A-F410D4DB9B1C}" destId="{EA038A44-2989-426E-BD8A-741E36F12C04}" srcOrd="2" destOrd="0" presId="urn:microsoft.com/office/officeart/2005/8/layout/target3"/>
    <dgm:cxn modelId="{690FFDB0-3EA3-4C9F-924A-C00B98ECE2B4}" type="presParOf" srcId="{0371D988-7A0F-44BF-947A-F410D4DB9B1C}" destId="{3B82339A-302F-43FD-8AF4-17CD9C6D8D78}" srcOrd="3" destOrd="0" presId="urn:microsoft.com/office/officeart/2005/8/layout/target3"/>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4E922-92C8-42FB-938B-C3592BC1B12E}" type="doc">
      <dgm:prSet loTypeId="urn:microsoft.com/office/officeart/2005/8/layout/vList2" loCatId="list" qsTypeId="urn:microsoft.com/office/officeart/2005/8/quickstyle/simple1" qsCatId="simple" csTypeId="urn:microsoft.com/office/officeart/2005/8/colors/accent1_2" csCatId="accent1"/>
      <dgm:spPr/>
      <dgm:t>
        <a:bodyPr/>
        <a:lstStyle/>
        <a:p>
          <a:pPr rtl="1"/>
          <a:endParaRPr lang="ar-JO"/>
        </a:p>
      </dgm:t>
    </dgm:pt>
    <dgm:pt modelId="{BC4F9994-A6F2-4863-989F-DCD5D77691D3}">
      <dgm:prSet/>
      <dgm:spPr/>
      <dgm:t>
        <a:bodyPr/>
        <a:lstStyle/>
        <a:p>
          <a:pPr rtl="1"/>
          <a:r>
            <a:rPr lang="ar-JO" b="1"/>
            <a:t>الأهداف</a:t>
          </a:r>
          <a:endParaRPr lang="ar-JO"/>
        </a:p>
      </dgm:t>
    </dgm:pt>
    <dgm:pt modelId="{65387899-9DC7-4FA2-8669-9024E08E8009}" type="parTrans" cxnId="{8A766C0F-67D0-46A0-B3E1-AAF215A8C374}">
      <dgm:prSet/>
      <dgm:spPr/>
      <dgm:t>
        <a:bodyPr/>
        <a:lstStyle/>
        <a:p>
          <a:pPr rtl="1"/>
          <a:endParaRPr lang="ar-JO"/>
        </a:p>
      </dgm:t>
    </dgm:pt>
    <dgm:pt modelId="{62BFD19C-8A26-4CE1-9554-989D560F7BD3}" type="sibTrans" cxnId="{8A766C0F-67D0-46A0-B3E1-AAF215A8C374}">
      <dgm:prSet/>
      <dgm:spPr/>
      <dgm:t>
        <a:bodyPr/>
        <a:lstStyle/>
        <a:p>
          <a:pPr rtl="1"/>
          <a:endParaRPr lang="ar-JO"/>
        </a:p>
      </dgm:t>
    </dgm:pt>
    <dgm:pt modelId="{8A99B53A-418B-4325-8C41-41C93FEDD311}" type="pres">
      <dgm:prSet presAssocID="{8994E922-92C8-42FB-938B-C3592BC1B12E}" presName="linear" presStyleCnt="0">
        <dgm:presLayoutVars>
          <dgm:animLvl val="lvl"/>
          <dgm:resizeHandles val="exact"/>
        </dgm:presLayoutVars>
      </dgm:prSet>
      <dgm:spPr/>
      <dgm:t>
        <a:bodyPr/>
        <a:lstStyle/>
        <a:p>
          <a:endParaRPr lang="en-US"/>
        </a:p>
      </dgm:t>
    </dgm:pt>
    <dgm:pt modelId="{9C133C37-F45F-4666-9958-4854F13CA6CA}" type="pres">
      <dgm:prSet presAssocID="{BC4F9994-A6F2-4863-989F-DCD5D77691D3}" presName="parentText" presStyleLbl="node1" presStyleIdx="0" presStyleCnt="1" custLinFactNeighborX="-291" custLinFactNeighborY="-74629">
        <dgm:presLayoutVars>
          <dgm:chMax val="0"/>
          <dgm:bulletEnabled val="1"/>
        </dgm:presLayoutVars>
      </dgm:prSet>
      <dgm:spPr/>
      <dgm:t>
        <a:bodyPr/>
        <a:lstStyle/>
        <a:p>
          <a:endParaRPr lang="en-US"/>
        </a:p>
      </dgm:t>
    </dgm:pt>
  </dgm:ptLst>
  <dgm:cxnLst>
    <dgm:cxn modelId="{5E7DCAF1-DF4A-42D6-9EB7-F4AAC255D5D9}" type="presOf" srcId="{BC4F9994-A6F2-4863-989F-DCD5D77691D3}" destId="{9C133C37-F45F-4666-9958-4854F13CA6CA}" srcOrd="0" destOrd="0" presId="urn:microsoft.com/office/officeart/2005/8/layout/vList2"/>
    <dgm:cxn modelId="{8A766C0F-67D0-46A0-B3E1-AAF215A8C374}" srcId="{8994E922-92C8-42FB-938B-C3592BC1B12E}" destId="{BC4F9994-A6F2-4863-989F-DCD5D77691D3}" srcOrd="0" destOrd="0" parTransId="{65387899-9DC7-4FA2-8669-9024E08E8009}" sibTransId="{62BFD19C-8A26-4CE1-9554-989D560F7BD3}"/>
    <dgm:cxn modelId="{8F799786-738B-433C-9E98-E09D423151A4}" type="presOf" srcId="{8994E922-92C8-42FB-938B-C3592BC1B12E}" destId="{8A99B53A-418B-4325-8C41-41C93FEDD311}" srcOrd="0" destOrd="0" presId="urn:microsoft.com/office/officeart/2005/8/layout/vList2"/>
    <dgm:cxn modelId="{761C9ECA-8304-4600-91C2-D793C3DE165D}" type="presParOf" srcId="{8A99B53A-418B-4325-8C41-41C93FEDD311}" destId="{9C133C37-F45F-4666-9958-4854F13CA6CA}"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8818B-5775-4468-BCF3-58923872E06D}" type="doc">
      <dgm:prSet loTypeId="urn:microsoft.com/office/officeart/2005/8/layout/hierarchy4" loCatId="relationship" qsTypeId="urn:microsoft.com/office/officeart/2005/8/quickstyle/simple3" qsCatId="simple" csTypeId="urn:microsoft.com/office/officeart/2005/8/colors/colorful2" csCatId="colorful"/>
      <dgm:spPr/>
      <dgm:t>
        <a:bodyPr/>
        <a:lstStyle/>
        <a:p>
          <a:pPr rtl="1"/>
          <a:endParaRPr lang="ar-JO"/>
        </a:p>
      </dgm:t>
    </dgm:pt>
    <dgm:pt modelId="{04573590-454E-4C31-B310-67149C377DB2}">
      <dgm:prSet/>
      <dgm:spPr/>
      <dgm:t>
        <a:bodyPr/>
        <a:lstStyle/>
        <a:p>
          <a:pPr rtl="1"/>
          <a:r>
            <a:rPr lang="ar-JO" dirty="0"/>
            <a:t>تتلخص أهداف المدقق فيما يلي :</a:t>
          </a:r>
        </a:p>
      </dgm:t>
    </dgm:pt>
    <dgm:pt modelId="{6A4E602F-6B66-4755-99C2-633128979994}" type="parTrans" cxnId="{ABF62995-68FE-4873-A2D7-4C6B337BDA79}">
      <dgm:prSet/>
      <dgm:spPr/>
      <dgm:t>
        <a:bodyPr/>
        <a:lstStyle/>
        <a:p>
          <a:pPr rtl="1"/>
          <a:endParaRPr lang="ar-JO"/>
        </a:p>
      </dgm:t>
    </dgm:pt>
    <dgm:pt modelId="{6CCAF94E-3259-4668-8F7F-F2812F9B82B7}" type="sibTrans" cxnId="{ABF62995-68FE-4873-A2D7-4C6B337BDA79}">
      <dgm:prSet/>
      <dgm:spPr/>
      <dgm:t>
        <a:bodyPr/>
        <a:lstStyle/>
        <a:p>
          <a:pPr rtl="1"/>
          <a:endParaRPr lang="ar-JO"/>
        </a:p>
      </dgm:t>
    </dgm:pt>
    <dgm:pt modelId="{2E2DE6CF-09E4-45C7-9722-E933B1093500}">
      <dgm:prSet/>
      <dgm:spPr/>
      <dgm:t>
        <a:bodyPr/>
        <a:lstStyle/>
        <a:p>
          <a:pPr rtl="1"/>
          <a:r>
            <a:rPr lang="ar-JO" dirty="0"/>
            <a:t>(</a:t>
          </a:r>
          <a:r>
            <a:rPr lang="ar-SA" dirty="0"/>
            <a:t> ج</a:t>
          </a:r>
          <a:r>
            <a:rPr lang="ar-JO" dirty="0"/>
            <a:t>) </a:t>
          </a:r>
          <a:r>
            <a:rPr lang="ar-SA" dirty="0"/>
            <a:t> الاستجابة بشكل مناسب لحالات </a:t>
          </a:r>
          <a:r>
            <a:rPr lang="ar-JO" dirty="0"/>
            <a:t>الاحتيال</a:t>
          </a:r>
          <a:r>
            <a:rPr lang="ar-SA" dirty="0"/>
            <a:t> المشتبه ب</a:t>
          </a:r>
          <a:r>
            <a:rPr lang="ar-JO" dirty="0"/>
            <a:t>ه المحدد</a:t>
          </a:r>
          <a:r>
            <a:rPr lang="ar-SA" dirty="0"/>
            <a:t> خلال </a:t>
          </a:r>
          <a:r>
            <a:rPr lang="ar-JO" dirty="0"/>
            <a:t>التدقيق</a:t>
          </a:r>
          <a:r>
            <a:rPr lang="ar-SA" dirty="0"/>
            <a:t>.</a:t>
          </a:r>
          <a:endParaRPr lang="ar-JO" dirty="0"/>
        </a:p>
      </dgm:t>
    </dgm:pt>
    <dgm:pt modelId="{176E59B0-8ABE-4817-9710-8D0714250368}" type="parTrans" cxnId="{B00544FB-6736-4FDB-8E8F-5E2E9094CF00}">
      <dgm:prSet/>
      <dgm:spPr/>
      <dgm:t>
        <a:bodyPr/>
        <a:lstStyle/>
        <a:p>
          <a:pPr rtl="1"/>
          <a:endParaRPr lang="ar-JO"/>
        </a:p>
      </dgm:t>
    </dgm:pt>
    <dgm:pt modelId="{088F326E-262E-435C-B192-60E67041D870}" type="sibTrans" cxnId="{B00544FB-6736-4FDB-8E8F-5E2E9094CF00}">
      <dgm:prSet/>
      <dgm:spPr/>
      <dgm:t>
        <a:bodyPr/>
        <a:lstStyle/>
        <a:p>
          <a:pPr rtl="1"/>
          <a:endParaRPr lang="ar-JO"/>
        </a:p>
      </dgm:t>
    </dgm:pt>
    <dgm:pt modelId="{19262695-BD4F-4559-AF32-130D9A5535CF}">
      <dgm:prSet/>
      <dgm:spPr/>
      <dgm:t>
        <a:bodyPr/>
        <a:lstStyle/>
        <a:p>
          <a:pPr rtl="1"/>
          <a:r>
            <a:rPr lang="ar-JO" dirty="0"/>
            <a:t>(ب)  </a:t>
          </a:r>
          <a:r>
            <a:rPr lang="ar-SA" dirty="0"/>
            <a:t>الحصول على ما يكفي من أدلة </a:t>
          </a:r>
          <a:r>
            <a:rPr lang="ar-JO" dirty="0"/>
            <a:t>التدقيق</a:t>
          </a:r>
          <a:r>
            <a:rPr lang="ar-SA" dirty="0"/>
            <a:t> المناسبة عن المخاطر</a:t>
          </a:r>
          <a:r>
            <a:rPr lang="ar-JO" dirty="0"/>
            <a:t> ا</a:t>
          </a:r>
          <a:r>
            <a:rPr lang="ar-SA" dirty="0"/>
            <a:t>لمق</a:t>
          </a:r>
          <a:r>
            <a:rPr lang="ar-JO" dirty="0"/>
            <a:t>يمة</a:t>
          </a:r>
          <a:r>
            <a:rPr lang="ar-SA" dirty="0"/>
            <a:t> لوجود </a:t>
          </a:r>
          <a:r>
            <a:rPr lang="ar-JO" dirty="0"/>
            <a:t>خطأ</a:t>
          </a:r>
          <a:r>
            <a:rPr lang="ar-SA" dirty="0"/>
            <a:t> جوهري بسبب </a:t>
          </a:r>
          <a:r>
            <a:rPr lang="ar-JO" dirty="0"/>
            <a:t>الاحتيال </a:t>
          </a:r>
          <a:r>
            <a:rPr lang="ar-SA" dirty="0"/>
            <a:t>من خلال تصميم</a:t>
          </a:r>
          <a:r>
            <a:rPr lang="ar-JO" dirty="0"/>
            <a:t> </a:t>
          </a:r>
          <a:r>
            <a:rPr lang="ar-SA" dirty="0"/>
            <a:t>وتنفيذ استجابات مناسبة،</a:t>
          </a:r>
          <a:r>
            <a:rPr lang="ar-JO" dirty="0"/>
            <a:t> و</a:t>
          </a:r>
        </a:p>
      </dgm:t>
    </dgm:pt>
    <dgm:pt modelId="{7E1E41EC-5ECD-4CAC-9C53-755F5B74BAD2}" type="sibTrans" cxnId="{C549E5C8-E8C7-44A6-93DA-ED111E61C2E8}">
      <dgm:prSet/>
      <dgm:spPr/>
      <dgm:t>
        <a:bodyPr/>
        <a:lstStyle/>
        <a:p>
          <a:pPr rtl="1"/>
          <a:endParaRPr lang="ar-JO"/>
        </a:p>
      </dgm:t>
    </dgm:pt>
    <dgm:pt modelId="{076FF5F5-10C7-4696-91FE-A6083049A759}" type="parTrans" cxnId="{C549E5C8-E8C7-44A6-93DA-ED111E61C2E8}">
      <dgm:prSet/>
      <dgm:spPr/>
      <dgm:t>
        <a:bodyPr/>
        <a:lstStyle/>
        <a:p>
          <a:pPr rtl="1"/>
          <a:endParaRPr lang="ar-JO"/>
        </a:p>
      </dgm:t>
    </dgm:pt>
    <dgm:pt modelId="{1E0637D9-84F8-4A70-A6D4-8100797F203C}">
      <dgm:prSet/>
      <dgm:spPr/>
      <dgm:t>
        <a:bodyPr/>
        <a:lstStyle/>
        <a:p>
          <a:pPr rtl="1"/>
          <a:r>
            <a:rPr lang="ar-JO" dirty="0"/>
            <a:t>(</a:t>
          </a:r>
          <a:r>
            <a:rPr lang="ar-SA" dirty="0"/>
            <a:t>أ</a:t>
          </a:r>
          <a:r>
            <a:rPr lang="ar-JO" dirty="0"/>
            <a:t>) </a:t>
          </a:r>
          <a:r>
            <a:rPr lang="ar-SA" dirty="0"/>
            <a:t> </a:t>
          </a:r>
          <a:r>
            <a:rPr lang="ar-JO" dirty="0"/>
            <a:t>تحديد وتقييم</a:t>
          </a:r>
          <a:r>
            <a:rPr lang="ar-SA" dirty="0"/>
            <a:t> مخاطر </a:t>
          </a:r>
          <a:r>
            <a:rPr lang="ar-JO" dirty="0"/>
            <a:t>الاخطاء</a:t>
          </a:r>
          <a:r>
            <a:rPr lang="ar-SA" dirty="0"/>
            <a:t> الجوهري</a:t>
          </a:r>
          <a:r>
            <a:rPr lang="ar-JO" dirty="0"/>
            <a:t>ة</a:t>
          </a:r>
          <a:r>
            <a:rPr lang="ar-SA" dirty="0"/>
            <a:t> في </a:t>
          </a:r>
          <a:r>
            <a:rPr lang="ar-JO" dirty="0"/>
            <a:t>البيانات </a:t>
          </a:r>
          <a:r>
            <a:rPr lang="ar-SA" dirty="0"/>
            <a:t>المالية بسبب </a:t>
          </a:r>
          <a:r>
            <a:rPr lang="ar-JO" dirty="0"/>
            <a:t>الاحتيال</a:t>
          </a:r>
        </a:p>
      </dgm:t>
    </dgm:pt>
    <dgm:pt modelId="{A0563E2A-85C3-4A16-B4DB-1307AE42F566}" type="sibTrans" cxnId="{B6859AA2-9497-4B69-9048-2B18917DC53C}">
      <dgm:prSet/>
      <dgm:spPr/>
      <dgm:t>
        <a:bodyPr/>
        <a:lstStyle/>
        <a:p>
          <a:pPr rtl="1"/>
          <a:endParaRPr lang="ar-JO"/>
        </a:p>
      </dgm:t>
    </dgm:pt>
    <dgm:pt modelId="{40963E5C-4BEB-4217-AA7A-6DB6C849E2E3}" type="parTrans" cxnId="{B6859AA2-9497-4B69-9048-2B18917DC53C}">
      <dgm:prSet/>
      <dgm:spPr/>
      <dgm:t>
        <a:bodyPr/>
        <a:lstStyle/>
        <a:p>
          <a:pPr rtl="1"/>
          <a:endParaRPr lang="ar-JO"/>
        </a:p>
      </dgm:t>
    </dgm:pt>
    <dgm:pt modelId="{42096D12-69E0-42E3-B1D6-A3DA58A8FB6C}" type="pres">
      <dgm:prSet presAssocID="{E598818B-5775-4468-BCF3-58923872E06D}" presName="Name0" presStyleCnt="0">
        <dgm:presLayoutVars>
          <dgm:chPref val="1"/>
          <dgm:dir/>
          <dgm:animOne val="branch"/>
          <dgm:animLvl val="lvl"/>
          <dgm:resizeHandles/>
        </dgm:presLayoutVars>
      </dgm:prSet>
      <dgm:spPr/>
      <dgm:t>
        <a:bodyPr/>
        <a:lstStyle/>
        <a:p>
          <a:endParaRPr lang="en-US"/>
        </a:p>
      </dgm:t>
    </dgm:pt>
    <dgm:pt modelId="{47A5DEDD-4810-4BFF-8DCB-C06DA3E43907}" type="pres">
      <dgm:prSet presAssocID="{04573590-454E-4C31-B310-67149C377DB2}" presName="vertOne" presStyleCnt="0"/>
      <dgm:spPr/>
      <dgm:t>
        <a:bodyPr/>
        <a:lstStyle/>
        <a:p>
          <a:endParaRPr lang="en-US"/>
        </a:p>
      </dgm:t>
    </dgm:pt>
    <dgm:pt modelId="{5DBA5942-0C1F-4DAB-B24A-F68316B945DB}" type="pres">
      <dgm:prSet presAssocID="{04573590-454E-4C31-B310-67149C377DB2}" presName="txOne" presStyleLbl="node0" presStyleIdx="0" presStyleCnt="4" custLinFactX="144595" custLinFactNeighborX="200000" custLinFactNeighborY="309">
        <dgm:presLayoutVars>
          <dgm:chPref val="3"/>
        </dgm:presLayoutVars>
      </dgm:prSet>
      <dgm:spPr/>
      <dgm:t>
        <a:bodyPr/>
        <a:lstStyle/>
        <a:p>
          <a:endParaRPr lang="en-US"/>
        </a:p>
      </dgm:t>
    </dgm:pt>
    <dgm:pt modelId="{605806BC-3BF1-49FC-B7F6-50605285450C}" type="pres">
      <dgm:prSet presAssocID="{04573590-454E-4C31-B310-67149C377DB2}" presName="horzOne" presStyleCnt="0"/>
      <dgm:spPr/>
      <dgm:t>
        <a:bodyPr/>
        <a:lstStyle/>
        <a:p>
          <a:endParaRPr lang="en-US"/>
        </a:p>
      </dgm:t>
    </dgm:pt>
    <dgm:pt modelId="{42FBB7FC-3B7F-49B0-BD3F-8552AF94E34B}" type="pres">
      <dgm:prSet presAssocID="{6CCAF94E-3259-4668-8F7F-F2812F9B82B7}" presName="sibSpaceOne" presStyleCnt="0"/>
      <dgm:spPr/>
      <dgm:t>
        <a:bodyPr/>
        <a:lstStyle/>
        <a:p>
          <a:endParaRPr lang="en-US"/>
        </a:p>
      </dgm:t>
    </dgm:pt>
    <dgm:pt modelId="{C4DC5B56-3DBD-4534-A5B6-18E1C6EC9501}" type="pres">
      <dgm:prSet presAssocID="{1E0637D9-84F8-4A70-A6D4-8100797F203C}" presName="vertOne" presStyleCnt="0"/>
      <dgm:spPr/>
      <dgm:t>
        <a:bodyPr/>
        <a:lstStyle/>
        <a:p>
          <a:endParaRPr lang="en-US"/>
        </a:p>
      </dgm:t>
    </dgm:pt>
    <dgm:pt modelId="{AB568EEA-876C-4A16-B944-B1720F2AA914}" type="pres">
      <dgm:prSet presAssocID="{1E0637D9-84F8-4A70-A6D4-8100797F203C}" presName="txOne" presStyleLbl="node0" presStyleIdx="1" presStyleCnt="4" custLinFactX="23151" custLinFactNeighborX="100000" custLinFactNeighborY="-1459">
        <dgm:presLayoutVars>
          <dgm:chPref val="3"/>
        </dgm:presLayoutVars>
      </dgm:prSet>
      <dgm:spPr/>
      <dgm:t>
        <a:bodyPr/>
        <a:lstStyle/>
        <a:p>
          <a:endParaRPr lang="en-US"/>
        </a:p>
      </dgm:t>
    </dgm:pt>
    <dgm:pt modelId="{625F9797-3B13-41E0-8C2F-0571098D8A19}" type="pres">
      <dgm:prSet presAssocID="{1E0637D9-84F8-4A70-A6D4-8100797F203C}" presName="horzOne" presStyleCnt="0"/>
      <dgm:spPr/>
      <dgm:t>
        <a:bodyPr/>
        <a:lstStyle/>
        <a:p>
          <a:endParaRPr lang="en-US"/>
        </a:p>
      </dgm:t>
    </dgm:pt>
    <dgm:pt modelId="{C621922B-5B3F-4008-B986-07B27B722940}" type="pres">
      <dgm:prSet presAssocID="{A0563E2A-85C3-4A16-B4DB-1307AE42F566}" presName="sibSpaceOne" presStyleCnt="0"/>
      <dgm:spPr/>
      <dgm:t>
        <a:bodyPr/>
        <a:lstStyle/>
        <a:p>
          <a:endParaRPr lang="en-US"/>
        </a:p>
      </dgm:t>
    </dgm:pt>
    <dgm:pt modelId="{0F179162-864F-4540-848F-59020C105CC8}" type="pres">
      <dgm:prSet presAssocID="{19262695-BD4F-4559-AF32-130D9A5535CF}" presName="vertOne" presStyleCnt="0"/>
      <dgm:spPr/>
      <dgm:t>
        <a:bodyPr/>
        <a:lstStyle/>
        <a:p>
          <a:endParaRPr lang="en-US"/>
        </a:p>
      </dgm:t>
    </dgm:pt>
    <dgm:pt modelId="{CFB4AB48-7896-46EA-90AB-5C8DD4DABF0B}" type="pres">
      <dgm:prSet presAssocID="{19262695-BD4F-4559-AF32-130D9A5535CF}" presName="txOne" presStyleLbl="node0" presStyleIdx="2" presStyleCnt="4" custLinFactX="-10367" custLinFactNeighborX="-100000" custLinFactNeighborY="309">
        <dgm:presLayoutVars>
          <dgm:chPref val="3"/>
        </dgm:presLayoutVars>
      </dgm:prSet>
      <dgm:spPr/>
      <dgm:t>
        <a:bodyPr/>
        <a:lstStyle/>
        <a:p>
          <a:endParaRPr lang="en-US"/>
        </a:p>
      </dgm:t>
    </dgm:pt>
    <dgm:pt modelId="{8D10B8D0-A50F-4ED2-B1FE-FE553BBA4925}" type="pres">
      <dgm:prSet presAssocID="{19262695-BD4F-4559-AF32-130D9A5535CF}" presName="horzOne" presStyleCnt="0"/>
      <dgm:spPr/>
      <dgm:t>
        <a:bodyPr/>
        <a:lstStyle/>
        <a:p>
          <a:endParaRPr lang="en-US"/>
        </a:p>
      </dgm:t>
    </dgm:pt>
    <dgm:pt modelId="{DAC2E101-3983-4D95-8FA7-39C82DF57FFA}" type="pres">
      <dgm:prSet presAssocID="{7E1E41EC-5ECD-4CAC-9C53-755F5B74BAD2}" presName="sibSpaceOne" presStyleCnt="0"/>
      <dgm:spPr/>
      <dgm:t>
        <a:bodyPr/>
        <a:lstStyle/>
        <a:p>
          <a:endParaRPr lang="en-US"/>
        </a:p>
      </dgm:t>
    </dgm:pt>
    <dgm:pt modelId="{D1A93236-C0E6-4257-AB85-B9C8E73E4AA1}" type="pres">
      <dgm:prSet presAssocID="{2E2DE6CF-09E4-45C7-9722-E933B1093500}" presName="vertOne" presStyleCnt="0"/>
      <dgm:spPr/>
      <dgm:t>
        <a:bodyPr/>
        <a:lstStyle/>
        <a:p>
          <a:endParaRPr lang="en-US"/>
        </a:p>
      </dgm:t>
    </dgm:pt>
    <dgm:pt modelId="{09B28EC6-4B17-484A-B861-64576D162F61}" type="pres">
      <dgm:prSet presAssocID="{2E2DE6CF-09E4-45C7-9722-E933B1093500}" presName="txOne" presStyleLbl="node0" presStyleIdx="3" presStyleCnt="4" custLinFactX="-143885" custLinFactNeighborX="-200000" custLinFactNeighborY="309">
        <dgm:presLayoutVars>
          <dgm:chPref val="3"/>
        </dgm:presLayoutVars>
      </dgm:prSet>
      <dgm:spPr/>
      <dgm:t>
        <a:bodyPr/>
        <a:lstStyle/>
        <a:p>
          <a:endParaRPr lang="en-US"/>
        </a:p>
      </dgm:t>
    </dgm:pt>
    <dgm:pt modelId="{E25E78F7-CF91-4336-BCB2-60961E9C4EE4}" type="pres">
      <dgm:prSet presAssocID="{2E2DE6CF-09E4-45C7-9722-E933B1093500}" presName="horzOne" presStyleCnt="0"/>
      <dgm:spPr/>
      <dgm:t>
        <a:bodyPr/>
        <a:lstStyle/>
        <a:p>
          <a:endParaRPr lang="en-US"/>
        </a:p>
      </dgm:t>
    </dgm:pt>
  </dgm:ptLst>
  <dgm:cxnLst>
    <dgm:cxn modelId="{7DF3BAFB-168A-47F3-906C-837BF836BDC4}" type="presOf" srcId="{1E0637D9-84F8-4A70-A6D4-8100797F203C}" destId="{AB568EEA-876C-4A16-B944-B1720F2AA914}" srcOrd="0" destOrd="0" presId="urn:microsoft.com/office/officeart/2005/8/layout/hierarchy4"/>
    <dgm:cxn modelId="{FC340017-FCA2-4FCC-BEDC-88CF85BEAC8F}" type="presOf" srcId="{E598818B-5775-4468-BCF3-58923872E06D}" destId="{42096D12-69E0-42E3-B1D6-A3DA58A8FB6C}" srcOrd="0" destOrd="0" presId="urn:microsoft.com/office/officeart/2005/8/layout/hierarchy4"/>
    <dgm:cxn modelId="{B00544FB-6736-4FDB-8E8F-5E2E9094CF00}" srcId="{E598818B-5775-4468-BCF3-58923872E06D}" destId="{2E2DE6CF-09E4-45C7-9722-E933B1093500}" srcOrd="3" destOrd="0" parTransId="{176E59B0-8ABE-4817-9710-8D0714250368}" sibTransId="{088F326E-262E-435C-B192-60E67041D870}"/>
    <dgm:cxn modelId="{C549E5C8-E8C7-44A6-93DA-ED111E61C2E8}" srcId="{E598818B-5775-4468-BCF3-58923872E06D}" destId="{19262695-BD4F-4559-AF32-130D9A5535CF}" srcOrd="2" destOrd="0" parTransId="{076FF5F5-10C7-4696-91FE-A6083049A759}" sibTransId="{7E1E41EC-5ECD-4CAC-9C53-755F5B74BAD2}"/>
    <dgm:cxn modelId="{DD50A58E-6EEC-480F-B737-DDE1089F1F97}" type="presOf" srcId="{19262695-BD4F-4559-AF32-130D9A5535CF}" destId="{CFB4AB48-7896-46EA-90AB-5C8DD4DABF0B}" srcOrd="0" destOrd="0" presId="urn:microsoft.com/office/officeart/2005/8/layout/hierarchy4"/>
    <dgm:cxn modelId="{0E54050B-443D-4C97-BD41-AFB047B3BBD6}" type="presOf" srcId="{2E2DE6CF-09E4-45C7-9722-E933B1093500}" destId="{09B28EC6-4B17-484A-B861-64576D162F61}" srcOrd="0" destOrd="0" presId="urn:microsoft.com/office/officeart/2005/8/layout/hierarchy4"/>
    <dgm:cxn modelId="{3021C767-709C-4C4C-8263-019E8C793B9F}" type="presOf" srcId="{04573590-454E-4C31-B310-67149C377DB2}" destId="{5DBA5942-0C1F-4DAB-B24A-F68316B945DB}" srcOrd="0" destOrd="0" presId="urn:microsoft.com/office/officeart/2005/8/layout/hierarchy4"/>
    <dgm:cxn modelId="{B6859AA2-9497-4B69-9048-2B18917DC53C}" srcId="{E598818B-5775-4468-BCF3-58923872E06D}" destId="{1E0637D9-84F8-4A70-A6D4-8100797F203C}" srcOrd="1" destOrd="0" parTransId="{40963E5C-4BEB-4217-AA7A-6DB6C849E2E3}" sibTransId="{A0563E2A-85C3-4A16-B4DB-1307AE42F566}"/>
    <dgm:cxn modelId="{ABF62995-68FE-4873-A2D7-4C6B337BDA79}" srcId="{E598818B-5775-4468-BCF3-58923872E06D}" destId="{04573590-454E-4C31-B310-67149C377DB2}" srcOrd="0" destOrd="0" parTransId="{6A4E602F-6B66-4755-99C2-633128979994}" sibTransId="{6CCAF94E-3259-4668-8F7F-F2812F9B82B7}"/>
    <dgm:cxn modelId="{F4499FEE-C69D-48A8-BAA3-43DFC4202549}" type="presParOf" srcId="{42096D12-69E0-42E3-B1D6-A3DA58A8FB6C}" destId="{47A5DEDD-4810-4BFF-8DCB-C06DA3E43907}" srcOrd="0" destOrd="0" presId="urn:microsoft.com/office/officeart/2005/8/layout/hierarchy4"/>
    <dgm:cxn modelId="{B9919882-900C-4EE5-900D-A860411931EA}" type="presParOf" srcId="{47A5DEDD-4810-4BFF-8DCB-C06DA3E43907}" destId="{5DBA5942-0C1F-4DAB-B24A-F68316B945DB}" srcOrd="0" destOrd="0" presId="urn:microsoft.com/office/officeart/2005/8/layout/hierarchy4"/>
    <dgm:cxn modelId="{38A288F7-F70E-4795-859F-5EAA54576251}" type="presParOf" srcId="{47A5DEDD-4810-4BFF-8DCB-C06DA3E43907}" destId="{605806BC-3BF1-49FC-B7F6-50605285450C}" srcOrd="1" destOrd="0" presId="urn:microsoft.com/office/officeart/2005/8/layout/hierarchy4"/>
    <dgm:cxn modelId="{B5D929DA-B702-4852-94C7-169E10DB396D}" type="presParOf" srcId="{42096D12-69E0-42E3-B1D6-A3DA58A8FB6C}" destId="{42FBB7FC-3B7F-49B0-BD3F-8552AF94E34B}" srcOrd="1" destOrd="0" presId="urn:microsoft.com/office/officeart/2005/8/layout/hierarchy4"/>
    <dgm:cxn modelId="{EE5F5578-4087-4197-9628-453E2EC9D28B}" type="presParOf" srcId="{42096D12-69E0-42E3-B1D6-A3DA58A8FB6C}" destId="{C4DC5B56-3DBD-4534-A5B6-18E1C6EC9501}" srcOrd="2" destOrd="0" presId="urn:microsoft.com/office/officeart/2005/8/layout/hierarchy4"/>
    <dgm:cxn modelId="{AAF69A2E-41E1-4979-80D2-74F92DB8ADF9}" type="presParOf" srcId="{C4DC5B56-3DBD-4534-A5B6-18E1C6EC9501}" destId="{AB568EEA-876C-4A16-B944-B1720F2AA914}" srcOrd="0" destOrd="0" presId="urn:microsoft.com/office/officeart/2005/8/layout/hierarchy4"/>
    <dgm:cxn modelId="{8E2B23C5-8948-4F25-8E4A-7E8A2AA92C39}" type="presParOf" srcId="{C4DC5B56-3DBD-4534-A5B6-18E1C6EC9501}" destId="{625F9797-3B13-41E0-8C2F-0571098D8A19}" srcOrd="1" destOrd="0" presId="urn:microsoft.com/office/officeart/2005/8/layout/hierarchy4"/>
    <dgm:cxn modelId="{40C804E9-1C38-43F5-B8F5-DA65A0E945FE}" type="presParOf" srcId="{42096D12-69E0-42E3-B1D6-A3DA58A8FB6C}" destId="{C621922B-5B3F-4008-B986-07B27B722940}" srcOrd="3" destOrd="0" presId="urn:microsoft.com/office/officeart/2005/8/layout/hierarchy4"/>
    <dgm:cxn modelId="{393E2B20-7376-41A5-B84E-60F3F9CD87E7}" type="presParOf" srcId="{42096D12-69E0-42E3-B1D6-A3DA58A8FB6C}" destId="{0F179162-864F-4540-848F-59020C105CC8}" srcOrd="4" destOrd="0" presId="urn:microsoft.com/office/officeart/2005/8/layout/hierarchy4"/>
    <dgm:cxn modelId="{ACCC501C-4D49-4FAC-AB89-E44C68F34CA5}" type="presParOf" srcId="{0F179162-864F-4540-848F-59020C105CC8}" destId="{CFB4AB48-7896-46EA-90AB-5C8DD4DABF0B}" srcOrd="0" destOrd="0" presId="urn:microsoft.com/office/officeart/2005/8/layout/hierarchy4"/>
    <dgm:cxn modelId="{73C4DC06-18D1-4FC1-BD0C-AA3BD14644A7}" type="presParOf" srcId="{0F179162-864F-4540-848F-59020C105CC8}" destId="{8D10B8D0-A50F-4ED2-B1FE-FE553BBA4925}" srcOrd="1" destOrd="0" presId="urn:microsoft.com/office/officeart/2005/8/layout/hierarchy4"/>
    <dgm:cxn modelId="{DDA1D01F-4FBB-41D2-B653-4B6C5B462C91}" type="presParOf" srcId="{42096D12-69E0-42E3-B1D6-A3DA58A8FB6C}" destId="{DAC2E101-3983-4D95-8FA7-39C82DF57FFA}" srcOrd="5" destOrd="0" presId="urn:microsoft.com/office/officeart/2005/8/layout/hierarchy4"/>
    <dgm:cxn modelId="{EBD60E09-2878-4379-BFE6-EDDB3A593976}" type="presParOf" srcId="{42096D12-69E0-42E3-B1D6-A3DA58A8FB6C}" destId="{D1A93236-C0E6-4257-AB85-B9C8E73E4AA1}" srcOrd="6" destOrd="0" presId="urn:microsoft.com/office/officeart/2005/8/layout/hierarchy4"/>
    <dgm:cxn modelId="{FB1BCD7D-532D-427D-B242-AB704E45FEE5}" type="presParOf" srcId="{D1A93236-C0E6-4257-AB85-B9C8E73E4AA1}" destId="{09B28EC6-4B17-484A-B861-64576D162F61}" srcOrd="0" destOrd="0" presId="urn:microsoft.com/office/officeart/2005/8/layout/hierarchy4"/>
    <dgm:cxn modelId="{C4B44CF3-054C-4B34-91B8-7EC7BA5BDC98}" type="presParOf" srcId="{D1A93236-C0E6-4257-AB85-B9C8E73E4AA1}" destId="{E25E78F7-CF91-4336-BCB2-60961E9C4EE4}" srcOrd="1" destOrd="0" presId="urn:microsoft.com/office/officeart/2005/8/layout/hierarchy4"/>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495BAA-CE01-4C05-A6AE-698F1368D1DD}"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3A95C02F-6B8C-4341-B17C-0B7B85FF5A88}">
      <dgm:prSet/>
      <dgm:spPr/>
      <dgm:t>
        <a:bodyPr/>
        <a:lstStyle/>
        <a:p>
          <a:pPr rtl="1"/>
          <a:r>
            <a:rPr lang="ar-JO" dirty="0"/>
            <a:t>(أ) </a:t>
          </a:r>
          <a:r>
            <a:rPr lang="ar-SA" dirty="0"/>
            <a:t>ال</a:t>
          </a:r>
          <a:r>
            <a:rPr lang="ar-JO" dirty="0"/>
            <a:t>احتيال</a:t>
          </a:r>
          <a:r>
            <a:rPr lang="ar-SA" dirty="0"/>
            <a:t>: فعل متعمد من قبل واحد، أو أكثر من أفراد الإدارة، أوالمكلفين بالحوكمة، أو الموظفون، أو أطراف خارجية ، ينطوي</a:t>
          </a:r>
          <a:r>
            <a:rPr lang="ar-JO" dirty="0"/>
            <a:t> </a:t>
          </a:r>
          <a:r>
            <a:rPr lang="ar-SA" dirty="0"/>
            <a:t>على اللجوء إلى الخداع للحصول على منفعة ليست من حقه، أوغير قانونية.</a:t>
          </a:r>
          <a:endParaRPr lang="ar-JO" dirty="0"/>
        </a:p>
      </dgm:t>
    </dgm:pt>
    <dgm:pt modelId="{8D79B847-D689-48F1-8307-B8FF876F271B}" type="parTrans" cxnId="{053A69F3-7A12-4CA7-AD22-1081DBBEE146}">
      <dgm:prSet/>
      <dgm:spPr/>
      <dgm:t>
        <a:bodyPr/>
        <a:lstStyle/>
        <a:p>
          <a:pPr rtl="1"/>
          <a:endParaRPr lang="ar-JO"/>
        </a:p>
      </dgm:t>
    </dgm:pt>
    <dgm:pt modelId="{2A34D7ED-283C-43AF-837C-5C3D09822799}" type="sibTrans" cxnId="{053A69F3-7A12-4CA7-AD22-1081DBBEE146}">
      <dgm:prSet/>
      <dgm:spPr/>
      <dgm:t>
        <a:bodyPr/>
        <a:lstStyle/>
        <a:p>
          <a:pPr rtl="1"/>
          <a:endParaRPr lang="ar-JO"/>
        </a:p>
      </dgm:t>
    </dgm:pt>
    <dgm:pt modelId="{5E4D5D24-A4D2-4D9B-AA18-976E5AC2DDE3}">
      <dgm:prSet/>
      <dgm:spPr/>
      <dgm:t>
        <a:bodyPr/>
        <a:lstStyle/>
        <a:p>
          <a:pPr rtl="1"/>
          <a:r>
            <a:rPr lang="ar-JO" dirty="0"/>
            <a:t>(ب) </a:t>
          </a:r>
          <a:r>
            <a:rPr lang="ar-SA" dirty="0"/>
            <a:t>عوامل مخاطر ال</a:t>
          </a:r>
          <a:r>
            <a:rPr lang="ar-JO" dirty="0"/>
            <a:t>احتيال</a:t>
          </a:r>
          <a:r>
            <a:rPr lang="ar-SA" dirty="0"/>
            <a:t>:الأحداث، أو الظروف التي تشير إلى دافع</a:t>
          </a:r>
          <a:r>
            <a:rPr lang="ar-JO" dirty="0"/>
            <a:t> </a:t>
          </a:r>
          <a:r>
            <a:rPr lang="ar-SA" dirty="0"/>
            <a:t>ما، أو ممارسة ضغ</a:t>
          </a:r>
          <a:r>
            <a:rPr lang="ar-JO" dirty="0"/>
            <a:t>ط </a:t>
          </a:r>
          <a:r>
            <a:rPr lang="ar-SA" dirty="0"/>
            <a:t>معين لارتكاب </a:t>
          </a:r>
          <a:r>
            <a:rPr lang="ar-JO" dirty="0"/>
            <a:t>احتيال</a:t>
          </a:r>
          <a:r>
            <a:rPr lang="ar-SA" dirty="0"/>
            <a:t>، أو لإتاحة فرصة</a:t>
          </a:r>
          <a:r>
            <a:rPr lang="ar-JO" dirty="0"/>
            <a:t> </a:t>
          </a:r>
          <a:r>
            <a:rPr lang="ar-SA" dirty="0"/>
            <a:t>لارتكابه.</a:t>
          </a:r>
          <a:endParaRPr lang="ar-JO" dirty="0"/>
        </a:p>
      </dgm:t>
    </dgm:pt>
    <dgm:pt modelId="{38340DE9-DE7E-40E9-9F71-C585AB6D3214}" type="parTrans" cxnId="{97B30AB4-84C9-47A2-96AB-4D130A3B2962}">
      <dgm:prSet/>
      <dgm:spPr/>
      <dgm:t>
        <a:bodyPr/>
        <a:lstStyle/>
        <a:p>
          <a:pPr rtl="1"/>
          <a:endParaRPr lang="ar-JO"/>
        </a:p>
      </dgm:t>
    </dgm:pt>
    <dgm:pt modelId="{44BABE5D-1566-4040-959C-A0E1E8A8B315}" type="sibTrans" cxnId="{97B30AB4-84C9-47A2-96AB-4D130A3B2962}">
      <dgm:prSet/>
      <dgm:spPr/>
      <dgm:t>
        <a:bodyPr/>
        <a:lstStyle/>
        <a:p>
          <a:pPr rtl="1"/>
          <a:endParaRPr lang="ar-JO"/>
        </a:p>
      </dgm:t>
    </dgm:pt>
    <dgm:pt modelId="{770653D5-FD00-420C-958E-A197A2C5BB7D}" type="pres">
      <dgm:prSet presAssocID="{99495BAA-CE01-4C05-A6AE-698F1368D1DD}" presName="linear" presStyleCnt="0">
        <dgm:presLayoutVars>
          <dgm:animLvl val="lvl"/>
          <dgm:resizeHandles val="exact"/>
        </dgm:presLayoutVars>
      </dgm:prSet>
      <dgm:spPr/>
      <dgm:t>
        <a:bodyPr/>
        <a:lstStyle/>
        <a:p>
          <a:endParaRPr lang="en-US"/>
        </a:p>
      </dgm:t>
    </dgm:pt>
    <dgm:pt modelId="{FA9EF50C-D8C4-4153-BB36-AC26565A0C27}" type="pres">
      <dgm:prSet presAssocID="{3A95C02F-6B8C-4341-B17C-0B7B85FF5A88}" presName="parentText" presStyleLbl="node1" presStyleIdx="0" presStyleCnt="2">
        <dgm:presLayoutVars>
          <dgm:chMax val="0"/>
          <dgm:bulletEnabled val="1"/>
        </dgm:presLayoutVars>
      </dgm:prSet>
      <dgm:spPr/>
      <dgm:t>
        <a:bodyPr/>
        <a:lstStyle/>
        <a:p>
          <a:endParaRPr lang="en-US"/>
        </a:p>
      </dgm:t>
    </dgm:pt>
    <dgm:pt modelId="{B9529862-9634-4ACA-8F62-D212E434DCCB}" type="pres">
      <dgm:prSet presAssocID="{2A34D7ED-283C-43AF-837C-5C3D09822799}" presName="spacer" presStyleCnt="0"/>
      <dgm:spPr/>
      <dgm:t>
        <a:bodyPr/>
        <a:lstStyle/>
        <a:p>
          <a:endParaRPr lang="en-US"/>
        </a:p>
      </dgm:t>
    </dgm:pt>
    <dgm:pt modelId="{C886AF37-FF31-494E-93E2-59DAA4B51FE5}" type="pres">
      <dgm:prSet presAssocID="{5E4D5D24-A4D2-4D9B-AA18-976E5AC2DDE3}" presName="parentText" presStyleLbl="node1" presStyleIdx="1" presStyleCnt="2">
        <dgm:presLayoutVars>
          <dgm:chMax val="0"/>
          <dgm:bulletEnabled val="1"/>
        </dgm:presLayoutVars>
      </dgm:prSet>
      <dgm:spPr/>
      <dgm:t>
        <a:bodyPr/>
        <a:lstStyle/>
        <a:p>
          <a:endParaRPr lang="en-US"/>
        </a:p>
      </dgm:t>
    </dgm:pt>
  </dgm:ptLst>
  <dgm:cxnLst>
    <dgm:cxn modelId="{B4D4D5BC-0236-479A-8B6D-8084C1FCD9A6}" type="presOf" srcId="{5E4D5D24-A4D2-4D9B-AA18-976E5AC2DDE3}" destId="{C886AF37-FF31-494E-93E2-59DAA4B51FE5}" srcOrd="0" destOrd="0" presId="urn:microsoft.com/office/officeart/2005/8/layout/vList2"/>
    <dgm:cxn modelId="{4F19D448-0553-4532-98B4-0A16E5225B28}" type="presOf" srcId="{3A95C02F-6B8C-4341-B17C-0B7B85FF5A88}" destId="{FA9EF50C-D8C4-4153-BB36-AC26565A0C27}" srcOrd="0" destOrd="0" presId="urn:microsoft.com/office/officeart/2005/8/layout/vList2"/>
    <dgm:cxn modelId="{88C00686-688B-403F-B051-242A61ECA1EA}" type="presOf" srcId="{99495BAA-CE01-4C05-A6AE-698F1368D1DD}" destId="{770653D5-FD00-420C-958E-A197A2C5BB7D}" srcOrd="0" destOrd="0" presId="urn:microsoft.com/office/officeart/2005/8/layout/vList2"/>
    <dgm:cxn modelId="{97B30AB4-84C9-47A2-96AB-4D130A3B2962}" srcId="{99495BAA-CE01-4C05-A6AE-698F1368D1DD}" destId="{5E4D5D24-A4D2-4D9B-AA18-976E5AC2DDE3}" srcOrd="1" destOrd="0" parTransId="{38340DE9-DE7E-40E9-9F71-C585AB6D3214}" sibTransId="{44BABE5D-1566-4040-959C-A0E1E8A8B315}"/>
    <dgm:cxn modelId="{053A69F3-7A12-4CA7-AD22-1081DBBEE146}" srcId="{99495BAA-CE01-4C05-A6AE-698F1368D1DD}" destId="{3A95C02F-6B8C-4341-B17C-0B7B85FF5A88}" srcOrd="0" destOrd="0" parTransId="{8D79B847-D689-48F1-8307-B8FF876F271B}" sibTransId="{2A34D7ED-283C-43AF-837C-5C3D09822799}"/>
    <dgm:cxn modelId="{CC11D5DC-9412-4604-8DBD-91AB40387255}" type="presParOf" srcId="{770653D5-FD00-420C-958E-A197A2C5BB7D}" destId="{FA9EF50C-D8C4-4153-BB36-AC26565A0C27}" srcOrd="0" destOrd="0" presId="urn:microsoft.com/office/officeart/2005/8/layout/vList2"/>
    <dgm:cxn modelId="{23E4766C-0A3F-4172-B694-9D70624FF5B1}" type="presParOf" srcId="{770653D5-FD00-420C-958E-A197A2C5BB7D}" destId="{B9529862-9634-4ACA-8F62-D212E434DCCB}" srcOrd="1" destOrd="0" presId="urn:microsoft.com/office/officeart/2005/8/layout/vList2"/>
    <dgm:cxn modelId="{3E2DFD07-45D9-44C9-9EF7-47FD99A7CAB1}" type="presParOf" srcId="{770653D5-FD00-420C-958E-A197A2C5BB7D}" destId="{C886AF37-FF31-494E-93E2-59DAA4B51FE5}"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163447A-478A-4135-A254-0147EBC1044D}" type="doc">
      <dgm:prSet loTypeId="urn:microsoft.com/office/officeart/2005/8/layout/vList5" loCatId="list" qsTypeId="urn:microsoft.com/office/officeart/2005/8/quickstyle/simple3" qsCatId="simple" csTypeId="urn:microsoft.com/office/officeart/2005/8/colors/accent1_2" csCatId="accent1" phldr="1"/>
      <dgm:spPr/>
      <dgm:t>
        <a:bodyPr/>
        <a:lstStyle/>
        <a:p>
          <a:pPr rtl="1"/>
          <a:endParaRPr lang="ar-JO"/>
        </a:p>
      </dgm:t>
    </dgm:pt>
    <dgm:pt modelId="{CBBEBE9D-0B49-41F8-AE16-BE6ECDA810D2}">
      <dgm:prSet/>
      <dgm:spPr/>
      <dgm:t>
        <a:bodyPr/>
        <a:lstStyle/>
        <a:p>
          <a:pPr rtl="1"/>
          <a:r>
            <a:rPr lang="ar-JO" dirty="0"/>
            <a:t>يشمل </a:t>
          </a:r>
          <a:r>
            <a:rPr lang="ar-JO" dirty="0" err="1"/>
            <a:t>الإحتيال</a:t>
          </a:r>
          <a:r>
            <a:rPr lang="ar-JO" dirty="0"/>
            <a:t> الأمور التالية</a:t>
          </a:r>
        </a:p>
      </dgm:t>
    </dgm:pt>
    <dgm:pt modelId="{2FA536CB-46F9-43DD-BCDB-84C54E934F61}" type="parTrans" cxnId="{8C9564DE-8296-4499-BC3C-EE486250944B}">
      <dgm:prSet/>
      <dgm:spPr/>
      <dgm:t>
        <a:bodyPr/>
        <a:lstStyle/>
        <a:p>
          <a:pPr rtl="1"/>
          <a:endParaRPr lang="ar-JO"/>
        </a:p>
      </dgm:t>
    </dgm:pt>
    <dgm:pt modelId="{963FF90A-28B9-40B7-9431-1B49DA3A3666}" type="sibTrans" cxnId="{8C9564DE-8296-4499-BC3C-EE486250944B}">
      <dgm:prSet/>
      <dgm:spPr/>
      <dgm:t>
        <a:bodyPr/>
        <a:lstStyle/>
        <a:p>
          <a:pPr rtl="1"/>
          <a:endParaRPr lang="ar-JO"/>
        </a:p>
      </dgm:t>
    </dgm:pt>
    <dgm:pt modelId="{C15D3F35-B674-40E5-9B2E-1D77998E6155}">
      <dgm:prSet/>
      <dgm:spPr/>
      <dgm:t>
        <a:bodyPr/>
        <a:lstStyle/>
        <a:p>
          <a:pPr rtl="1"/>
          <a:r>
            <a:rPr lang="ar-JO"/>
            <a:t>1- التلاعب أو التغيير أو التزوير في الدفاتر والسجلات والوثائق</a:t>
          </a:r>
        </a:p>
      </dgm:t>
    </dgm:pt>
    <dgm:pt modelId="{FDC2DF10-9820-4AE2-B02D-F149603BEC5C}" type="parTrans" cxnId="{D701B6D9-2C5A-4533-92BD-51264F7D74DF}">
      <dgm:prSet/>
      <dgm:spPr/>
      <dgm:t>
        <a:bodyPr/>
        <a:lstStyle/>
        <a:p>
          <a:pPr rtl="1"/>
          <a:endParaRPr lang="ar-JO"/>
        </a:p>
      </dgm:t>
    </dgm:pt>
    <dgm:pt modelId="{5EED333C-B5B0-4A9E-A9A3-3E6E150DB8A0}" type="sibTrans" cxnId="{D701B6D9-2C5A-4533-92BD-51264F7D74DF}">
      <dgm:prSet/>
      <dgm:spPr/>
      <dgm:t>
        <a:bodyPr/>
        <a:lstStyle/>
        <a:p>
          <a:pPr rtl="1"/>
          <a:endParaRPr lang="ar-JO"/>
        </a:p>
      </dgm:t>
    </dgm:pt>
    <dgm:pt modelId="{8B19F50B-A73B-4C43-9AC3-89AACA2D0F0C}">
      <dgm:prSet/>
      <dgm:spPr/>
      <dgm:t>
        <a:bodyPr/>
        <a:lstStyle/>
        <a:p>
          <a:pPr rtl="1"/>
          <a:r>
            <a:rPr lang="ar-JO" dirty="0"/>
            <a:t>2- إساءة استخدام الأصول (موجودات المنشأة)</a:t>
          </a:r>
        </a:p>
      </dgm:t>
    </dgm:pt>
    <dgm:pt modelId="{A5DF5C02-8C51-4F79-952F-9955DEFAD381}" type="parTrans" cxnId="{89F33910-A20A-45FA-A849-1C8E80C96051}">
      <dgm:prSet/>
      <dgm:spPr/>
      <dgm:t>
        <a:bodyPr/>
        <a:lstStyle/>
        <a:p>
          <a:pPr rtl="1"/>
          <a:endParaRPr lang="ar-JO"/>
        </a:p>
      </dgm:t>
    </dgm:pt>
    <dgm:pt modelId="{B5C0E8EF-0A4A-43A8-B58F-6B0B94D63079}" type="sibTrans" cxnId="{89F33910-A20A-45FA-A849-1C8E80C96051}">
      <dgm:prSet/>
      <dgm:spPr/>
      <dgm:t>
        <a:bodyPr/>
        <a:lstStyle/>
        <a:p>
          <a:pPr rtl="1"/>
          <a:endParaRPr lang="ar-JO"/>
        </a:p>
      </dgm:t>
    </dgm:pt>
    <dgm:pt modelId="{FA9976C3-2076-47A5-B906-5B37B350B1D4}">
      <dgm:prSet/>
      <dgm:spPr/>
      <dgm:t>
        <a:bodyPr/>
        <a:lstStyle/>
        <a:p>
          <a:pPr rtl="1"/>
          <a:r>
            <a:rPr lang="ar-JO"/>
            <a:t>3- عدم تسجيل بعض العمليات المالية</a:t>
          </a:r>
        </a:p>
      </dgm:t>
    </dgm:pt>
    <dgm:pt modelId="{C12224D1-31AE-47A7-B4B3-5BE2C8F0E4F6}" type="parTrans" cxnId="{EB00E251-E1DA-4815-BB00-FD58B1CEDE4D}">
      <dgm:prSet/>
      <dgm:spPr/>
      <dgm:t>
        <a:bodyPr/>
        <a:lstStyle/>
        <a:p>
          <a:pPr rtl="1"/>
          <a:endParaRPr lang="ar-JO"/>
        </a:p>
      </dgm:t>
    </dgm:pt>
    <dgm:pt modelId="{FD369DC6-B4DA-4F62-B017-E493495C9CC0}" type="sibTrans" cxnId="{EB00E251-E1DA-4815-BB00-FD58B1CEDE4D}">
      <dgm:prSet/>
      <dgm:spPr/>
      <dgm:t>
        <a:bodyPr/>
        <a:lstStyle/>
        <a:p>
          <a:pPr rtl="1"/>
          <a:endParaRPr lang="ar-JO"/>
        </a:p>
      </dgm:t>
    </dgm:pt>
    <dgm:pt modelId="{1427842C-4BB6-4561-9128-66C7BE42F142}">
      <dgm:prSet/>
      <dgm:spPr/>
      <dgm:t>
        <a:bodyPr/>
        <a:lstStyle/>
        <a:p>
          <a:pPr rtl="1"/>
          <a:r>
            <a:rPr lang="ar-JO" dirty="0"/>
            <a:t>4- تسجيل عمليات لم تحدث ولا يوجد أدلة تؤيدها</a:t>
          </a:r>
        </a:p>
      </dgm:t>
    </dgm:pt>
    <dgm:pt modelId="{513B6BA3-7FF7-4E99-9978-69C73C542B87}" type="parTrans" cxnId="{BB740619-5D44-490D-9780-D655BB8345E5}">
      <dgm:prSet/>
      <dgm:spPr/>
      <dgm:t>
        <a:bodyPr/>
        <a:lstStyle/>
        <a:p>
          <a:pPr rtl="1"/>
          <a:endParaRPr lang="ar-JO"/>
        </a:p>
      </dgm:t>
    </dgm:pt>
    <dgm:pt modelId="{EADE0C66-CC31-4DFC-80E3-8F7144C9C817}" type="sibTrans" cxnId="{BB740619-5D44-490D-9780-D655BB8345E5}">
      <dgm:prSet/>
      <dgm:spPr/>
      <dgm:t>
        <a:bodyPr/>
        <a:lstStyle/>
        <a:p>
          <a:pPr rtl="1"/>
          <a:endParaRPr lang="ar-JO"/>
        </a:p>
      </dgm:t>
    </dgm:pt>
    <dgm:pt modelId="{8233C96B-9BE2-477E-ABA9-70F9A19B5FCF}">
      <dgm:prSet/>
      <dgm:spPr/>
      <dgm:t>
        <a:bodyPr/>
        <a:lstStyle/>
        <a:p>
          <a:pPr rtl="1"/>
          <a:r>
            <a:rPr lang="ar-JO" dirty="0"/>
            <a:t>5- تطبيق السياسات المحاسبية بصورة خاطئة</a:t>
          </a:r>
        </a:p>
      </dgm:t>
    </dgm:pt>
    <dgm:pt modelId="{B0EF1976-3D2C-4B2A-8A72-FD0856DC0D9C}" type="parTrans" cxnId="{9F82979C-7476-4BAC-94B2-A61631FF7892}">
      <dgm:prSet/>
      <dgm:spPr/>
      <dgm:t>
        <a:bodyPr/>
        <a:lstStyle/>
        <a:p>
          <a:pPr rtl="1"/>
          <a:endParaRPr lang="ar-JO"/>
        </a:p>
      </dgm:t>
    </dgm:pt>
    <dgm:pt modelId="{AC03EA7E-B1C1-4F1F-9590-86869C6A7D01}" type="sibTrans" cxnId="{9F82979C-7476-4BAC-94B2-A61631FF7892}">
      <dgm:prSet/>
      <dgm:spPr/>
      <dgm:t>
        <a:bodyPr/>
        <a:lstStyle/>
        <a:p>
          <a:pPr rtl="1"/>
          <a:endParaRPr lang="ar-JO"/>
        </a:p>
      </dgm:t>
    </dgm:pt>
    <dgm:pt modelId="{815FBE95-529A-416C-8F86-49514AF859E6}" type="pres">
      <dgm:prSet presAssocID="{6163447A-478A-4135-A254-0147EBC1044D}" presName="Name0" presStyleCnt="0">
        <dgm:presLayoutVars>
          <dgm:dir/>
          <dgm:animLvl val="lvl"/>
          <dgm:resizeHandles val="exact"/>
        </dgm:presLayoutVars>
      </dgm:prSet>
      <dgm:spPr/>
      <dgm:t>
        <a:bodyPr/>
        <a:lstStyle/>
        <a:p>
          <a:endParaRPr lang="en-US"/>
        </a:p>
      </dgm:t>
    </dgm:pt>
    <dgm:pt modelId="{AE02B591-D8AE-4EF5-9558-0C70B453C36A}" type="pres">
      <dgm:prSet presAssocID="{CBBEBE9D-0B49-41F8-AE16-BE6ECDA810D2}" presName="linNode" presStyleCnt="0"/>
      <dgm:spPr/>
      <dgm:t>
        <a:bodyPr/>
        <a:lstStyle/>
        <a:p>
          <a:endParaRPr lang="en-US"/>
        </a:p>
      </dgm:t>
    </dgm:pt>
    <dgm:pt modelId="{D10D05C8-B566-4E50-AE37-67B4830F417A}" type="pres">
      <dgm:prSet presAssocID="{CBBEBE9D-0B49-41F8-AE16-BE6ECDA810D2}" presName="parentText" presStyleLbl="node1" presStyleIdx="0" presStyleCnt="1">
        <dgm:presLayoutVars>
          <dgm:chMax val="1"/>
          <dgm:bulletEnabled val="1"/>
        </dgm:presLayoutVars>
      </dgm:prSet>
      <dgm:spPr/>
      <dgm:t>
        <a:bodyPr/>
        <a:lstStyle/>
        <a:p>
          <a:endParaRPr lang="en-US"/>
        </a:p>
      </dgm:t>
    </dgm:pt>
    <dgm:pt modelId="{18DFAA75-8D77-40BA-8C44-8447A2602D54}" type="pres">
      <dgm:prSet presAssocID="{CBBEBE9D-0B49-41F8-AE16-BE6ECDA810D2}" presName="descendantText" presStyleLbl="alignAccFollowNode1" presStyleIdx="0" presStyleCnt="1">
        <dgm:presLayoutVars>
          <dgm:bulletEnabled val="1"/>
        </dgm:presLayoutVars>
      </dgm:prSet>
      <dgm:spPr/>
      <dgm:t>
        <a:bodyPr/>
        <a:lstStyle/>
        <a:p>
          <a:endParaRPr lang="en-US"/>
        </a:p>
      </dgm:t>
    </dgm:pt>
  </dgm:ptLst>
  <dgm:cxnLst>
    <dgm:cxn modelId="{9F82979C-7476-4BAC-94B2-A61631FF7892}" srcId="{CBBEBE9D-0B49-41F8-AE16-BE6ECDA810D2}" destId="{8233C96B-9BE2-477E-ABA9-70F9A19B5FCF}" srcOrd="4" destOrd="0" parTransId="{B0EF1976-3D2C-4B2A-8A72-FD0856DC0D9C}" sibTransId="{AC03EA7E-B1C1-4F1F-9590-86869C6A7D01}"/>
    <dgm:cxn modelId="{89F33910-A20A-45FA-A849-1C8E80C96051}" srcId="{CBBEBE9D-0B49-41F8-AE16-BE6ECDA810D2}" destId="{8B19F50B-A73B-4C43-9AC3-89AACA2D0F0C}" srcOrd="1" destOrd="0" parTransId="{A5DF5C02-8C51-4F79-952F-9955DEFAD381}" sibTransId="{B5C0E8EF-0A4A-43A8-B58F-6B0B94D63079}"/>
    <dgm:cxn modelId="{14B2D320-9051-4AD9-B3BC-F25889FADE95}" type="presOf" srcId="{C15D3F35-B674-40E5-9B2E-1D77998E6155}" destId="{18DFAA75-8D77-40BA-8C44-8447A2602D54}" srcOrd="0" destOrd="0" presId="urn:microsoft.com/office/officeart/2005/8/layout/vList5"/>
    <dgm:cxn modelId="{A3A904A4-7E9B-46E0-98C8-6F78E05D29E0}" type="presOf" srcId="{FA9976C3-2076-47A5-B906-5B37B350B1D4}" destId="{18DFAA75-8D77-40BA-8C44-8447A2602D54}" srcOrd="0" destOrd="2" presId="urn:microsoft.com/office/officeart/2005/8/layout/vList5"/>
    <dgm:cxn modelId="{8C9564DE-8296-4499-BC3C-EE486250944B}" srcId="{6163447A-478A-4135-A254-0147EBC1044D}" destId="{CBBEBE9D-0B49-41F8-AE16-BE6ECDA810D2}" srcOrd="0" destOrd="0" parTransId="{2FA536CB-46F9-43DD-BCDB-84C54E934F61}" sibTransId="{963FF90A-28B9-40B7-9431-1B49DA3A3666}"/>
    <dgm:cxn modelId="{6CF442C5-EE94-43A3-8692-C59EB51FDCE3}" type="presOf" srcId="{8B19F50B-A73B-4C43-9AC3-89AACA2D0F0C}" destId="{18DFAA75-8D77-40BA-8C44-8447A2602D54}" srcOrd="0" destOrd="1" presId="urn:microsoft.com/office/officeart/2005/8/layout/vList5"/>
    <dgm:cxn modelId="{130628DD-5D0C-4F7B-ACE7-9A9E746D059B}" type="presOf" srcId="{1427842C-4BB6-4561-9128-66C7BE42F142}" destId="{18DFAA75-8D77-40BA-8C44-8447A2602D54}" srcOrd="0" destOrd="3" presId="urn:microsoft.com/office/officeart/2005/8/layout/vList5"/>
    <dgm:cxn modelId="{7C55B3ED-6C78-4757-B9EE-A9D10BF43869}" type="presOf" srcId="{6163447A-478A-4135-A254-0147EBC1044D}" destId="{815FBE95-529A-416C-8F86-49514AF859E6}" srcOrd="0" destOrd="0" presId="urn:microsoft.com/office/officeart/2005/8/layout/vList5"/>
    <dgm:cxn modelId="{500A131F-8FFC-49DD-92A2-13124EB3C36A}" type="presOf" srcId="{8233C96B-9BE2-477E-ABA9-70F9A19B5FCF}" destId="{18DFAA75-8D77-40BA-8C44-8447A2602D54}" srcOrd="0" destOrd="4" presId="urn:microsoft.com/office/officeart/2005/8/layout/vList5"/>
    <dgm:cxn modelId="{BB740619-5D44-490D-9780-D655BB8345E5}" srcId="{CBBEBE9D-0B49-41F8-AE16-BE6ECDA810D2}" destId="{1427842C-4BB6-4561-9128-66C7BE42F142}" srcOrd="3" destOrd="0" parTransId="{513B6BA3-7FF7-4E99-9978-69C73C542B87}" sibTransId="{EADE0C66-CC31-4DFC-80E3-8F7144C9C817}"/>
    <dgm:cxn modelId="{785255CA-F924-4FEF-9910-F681BBAB815E}" type="presOf" srcId="{CBBEBE9D-0B49-41F8-AE16-BE6ECDA810D2}" destId="{D10D05C8-B566-4E50-AE37-67B4830F417A}" srcOrd="0" destOrd="0" presId="urn:microsoft.com/office/officeart/2005/8/layout/vList5"/>
    <dgm:cxn modelId="{EB00E251-E1DA-4815-BB00-FD58B1CEDE4D}" srcId="{CBBEBE9D-0B49-41F8-AE16-BE6ECDA810D2}" destId="{FA9976C3-2076-47A5-B906-5B37B350B1D4}" srcOrd="2" destOrd="0" parTransId="{C12224D1-31AE-47A7-B4B3-5BE2C8F0E4F6}" sibTransId="{FD369DC6-B4DA-4F62-B017-E493495C9CC0}"/>
    <dgm:cxn modelId="{D701B6D9-2C5A-4533-92BD-51264F7D74DF}" srcId="{CBBEBE9D-0B49-41F8-AE16-BE6ECDA810D2}" destId="{C15D3F35-B674-40E5-9B2E-1D77998E6155}" srcOrd="0" destOrd="0" parTransId="{FDC2DF10-9820-4AE2-B02D-F149603BEC5C}" sibTransId="{5EED333C-B5B0-4A9E-A9A3-3E6E150DB8A0}"/>
    <dgm:cxn modelId="{2C4BDD3A-1204-46FE-9323-76FA6D23D904}" type="presParOf" srcId="{815FBE95-529A-416C-8F86-49514AF859E6}" destId="{AE02B591-D8AE-4EF5-9558-0C70B453C36A}" srcOrd="0" destOrd="0" presId="urn:microsoft.com/office/officeart/2005/8/layout/vList5"/>
    <dgm:cxn modelId="{E48B63F5-758F-465D-B0DC-1F037EE5A20B}" type="presParOf" srcId="{AE02B591-D8AE-4EF5-9558-0C70B453C36A}" destId="{D10D05C8-B566-4E50-AE37-67B4830F417A}" srcOrd="0" destOrd="0" presId="urn:microsoft.com/office/officeart/2005/8/layout/vList5"/>
    <dgm:cxn modelId="{C1ABE840-4C02-419F-A260-D8E599C3CE95}" type="presParOf" srcId="{AE02B591-D8AE-4EF5-9558-0C70B453C36A}" destId="{18DFAA75-8D77-40BA-8C44-8447A2602D54}"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D93BB91-248A-4D18-8CB4-BE322FBB6BBC}" type="doc">
      <dgm:prSet loTypeId="urn:microsoft.com/office/officeart/2005/8/layout/vList2" loCatId="list" qsTypeId="urn:microsoft.com/office/officeart/2005/8/quickstyle/simple1" qsCatId="simple" csTypeId="urn:microsoft.com/office/officeart/2005/8/colors/accent1_5" csCatId="accent1" phldr="1"/>
      <dgm:spPr/>
      <dgm:t>
        <a:bodyPr/>
        <a:lstStyle/>
        <a:p>
          <a:pPr rtl="1"/>
          <a:endParaRPr lang="ar-JO"/>
        </a:p>
      </dgm:t>
    </dgm:pt>
    <dgm:pt modelId="{C399B51C-592A-42EE-BAE4-4CBB2B3EF82B}">
      <dgm:prSet/>
      <dgm:spPr/>
      <dgm:t>
        <a:bodyPr/>
        <a:lstStyle/>
        <a:p>
          <a:pPr rtl="1"/>
          <a:r>
            <a:rPr lang="ar-JO"/>
            <a:t>يتمثل الغش في إساءة الاستخدام أو التحريف المتعمد للقوائم المالية، ويقسم إلى قسمين:</a:t>
          </a:r>
        </a:p>
      </dgm:t>
    </dgm:pt>
    <dgm:pt modelId="{5181EDF4-5782-4FF8-8EA1-9325610A240A}" type="parTrans" cxnId="{3EE05323-4AF7-4B19-84B9-FE16F6432747}">
      <dgm:prSet/>
      <dgm:spPr/>
      <dgm:t>
        <a:bodyPr/>
        <a:lstStyle/>
        <a:p>
          <a:pPr rtl="1"/>
          <a:endParaRPr lang="ar-JO"/>
        </a:p>
      </dgm:t>
    </dgm:pt>
    <dgm:pt modelId="{1F8F6282-9D39-4B10-BD12-20FAE0F403A8}" type="sibTrans" cxnId="{3EE05323-4AF7-4B19-84B9-FE16F6432747}">
      <dgm:prSet/>
      <dgm:spPr/>
      <dgm:t>
        <a:bodyPr/>
        <a:lstStyle/>
        <a:p>
          <a:pPr rtl="1"/>
          <a:endParaRPr lang="ar-JO"/>
        </a:p>
      </dgm:t>
    </dgm:pt>
    <dgm:pt modelId="{E41D1141-2EC5-43BD-857F-DABAEF3102A0}">
      <dgm:prSet/>
      <dgm:spPr/>
      <dgm:t>
        <a:bodyPr/>
        <a:lstStyle/>
        <a:p>
          <a:pPr rtl="1"/>
          <a:r>
            <a:rPr lang="ar-JO" dirty="0"/>
            <a:t>1- غش القوائم المالية (غش الإدارة)، ويشمل التلاعب في السجلات المحاسبية او المستندات المؤيدة اما بالحذف المعتمد للعمليات المالية او بعدم الافصاح الكافي والمناسب او عن طريق اساءة التطبيق المتعمد للمبادئ المحاسبية . ويواجه مدققو الحسابات نوعا من الصعوبة في اكتشاف هذا النوع من الغش بسبب تجاوزات الادارة للتعليمات واختراقها لنظام الرقابة الداخلية ومحاولة الادارة اخفاء هذا النوع من الغش. </a:t>
          </a:r>
        </a:p>
      </dgm:t>
    </dgm:pt>
    <dgm:pt modelId="{7EA09F73-83E6-4323-95E3-D577B84E6856}" type="parTrans" cxnId="{51884AAC-4297-43A5-B48A-975754EE1601}">
      <dgm:prSet/>
      <dgm:spPr/>
      <dgm:t>
        <a:bodyPr/>
        <a:lstStyle/>
        <a:p>
          <a:pPr rtl="1"/>
          <a:endParaRPr lang="ar-JO"/>
        </a:p>
      </dgm:t>
    </dgm:pt>
    <dgm:pt modelId="{110F2F52-224E-40A8-99F4-EA0883D853CE}" type="sibTrans" cxnId="{51884AAC-4297-43A5-B48A-975754EE1601}">
      <dgm:prSet/>
      <dgm:spPr/>
      <dgm:t>
        <a:bodyPr/>
        <a:lstStyle/>
        <a:p>
          <a:pPr rtl="1"/>
          <a:endParaRPr lang="ar-JO"/>
        </a:p>
      </dgm:t>
    </dgm:pt>
    <dgm:pt modelId="{4D62D1DE-3BF2-4284-AD4D-FD755FB8D769}" type="pres">
      <dgm:prSet presAssocID="{6D93BB91-248A-4D18-8CB4-BE322FBB6BBC}" presName="linear" presStyleCnt="0">
        <dgm:presLayoutVars>
          <dgm:animLvl val="lvl"/>
          <dgm:resizeHandles val="exact"/>
        </dgm:presLayoutVars>
      </dgm:prSet>
      <dgm:spPr/>
      <dgm:t>
        <a:bodyPr/>
        <a:lstStyle/>
        <a:p>
          <a:endParaRPr lang="en-US"/>
        </a:p>
      </dgm:t>
    </dgm:pt>
    <dgm:pt modelId="{F9EE9893-2B16-49AF-BB03-4556960F1BF9}" type="pres">
      <dgm:prSet presAssocID="{C399B51C-592A-42EE-BAE4-4CBB2B3EF82B}" presName="parentText" presStyleLbl="node1" presStyleIdx="0" presStyleCnt="2" custScaleY="34314">
        <dgm:presLayoutVars>
          <dgm:chMax val="0"/>
          <dgm:bulletEnabled val="1"/>
        </dgm:presLayoutVars>
      </dgm:prSet>
      <dgm:spPr/>
      <dgm:t>
        <a:bodyPr/>
        <a:lstStyle/>
        <a:p>
          <a:endParaRPr lang="en-US"/>
        </a:p>
      </dgm:t>
    </dgm:pt>
    <dgm:pt modelId="{4718FBBB-B1CD-40CD-AC92-767CF2E66A9F}" type="pres">
      <dgm:prSet presAssocID="{1F8F6282-9D39-4B10-BD12-20FAE0F403A8}" presName="spacer" presStyleCnt="0"/>
      <dgm:spPr/>
      <dgm:t>
        <a:bodyPr/>
        <a:lstStyle/>
        <a:p>
          <a:endParaRPr lang="en-US"/>
        </a:p>
      </dgm:t>
    </dgm:pt>
    <dgm:pt modelId="{DB740F9B-39DA-4572-AF8A-EFADA21B86E5}" type="pres">
      <dgm:prSet presAssocID="{E41D1141-2EC5-43BD-857F-DABAEF3102A0}" presName="parentText" presStyleLbl="node1" presStyleIdx="1" presStyleCnt="2">
        <dgm:presLayoutVars>
          <dgm:chMax val="0"/>
          <dgm:bulletEnabled val="1"/>
        </dgm:presLayoutVars>
      </dgm:prSet>
      <dgm:spPr/>
      <dgm:t>
        <a:bodyPr/>
        <a:lstStyle/>
        <a:p>
          <a:endParaRPr lang="en-US"/>
        </a:p>
      </dgm:t>
    </dgm:pt>
  </dgm:ptLst>
  <dgm:cxnLst>
    <dgm:cxn modelId="{CD5059D2-F357-4D66-899D-57BC5CBB27BD}" type="presOf" srcId="{C399B51C-592A-42EE-BAE4-4CBB2B3EF82B}" destId="{F9EE9893-2B16-49AF-BB03-4556960F1BF9}" srcOrd="0" destOrd="0" presId="urn:microsoft.com/office/officeart/2005/8/layout/vList2"/>
    <dgm:cxn modelId="{3EE05323-4AF7-4B19-84B9-FE16F6432747}" srcId="{6D93BB91-248A-4D18-8CB4-BE322FBB6BBC}" destId="{C399B51C-592A-42EE-BAE4-4CBB2B3EF82B}" srcOrd="0" destOrd="0" parTransId="{5181EDF4-5782-4FF8-8EA1-9325610A240A}" sibTransId="{1F8F6282-9D39-4B10-BD12-20FAE0F403A8}"/>
    <dgm:cxn modelId="{B89AFB5F-D7A6-4E2D-91AC-29E74D682C01}" type="presOf" srcId="{E41D1141-2EC5-43BD-857F-DABAEF3102A0}" destId="{DB740F9B-39DA-4572-AF8A-EFADA21B86E5}" srcOrd="0" destOrd="0" presId="urn:microsoft.com/office/officeart/2005/8/layout/vList2"/>
    <dgm:cxn modelId="{51884AAC-4297-43A5-B48A-975754EE1601}" srcId="{6D93BB91-248A-4D18-8CB4-BE322FBB6BBC}" destId="{E41D1141-2EC5-43BD-857F-DABAEF3102A0}" srcOrd="1" destOrd="0" parTransId="{7EA09F73-83E6-4323-95E3-D577B84E6856}" sibTransId="{110F2F52-224E-40A8-99F4-EA0883D853CE}"/>
    <dgm:cxn modelId="{A5AA2A05-9496-463C-AF60-47B2A401C0B9}" type="presOf" srcId="{6D93BB91-248A-4D18-8CB4-BE322FBB6BBC}" destId="{4D62D1DE-3BF2-4284-AD4D-FD755FB8D769}" srcOrd="0" destOrd="0" presId="urn:microsoft.com/office/officeart/2005/8/layout/vList2"/>
    <dgm:cxn modelId="{9E9BD33A-DDBF-4E48-829A-35878EAA41C3}" type="presParOf" srcId="{4D62D1DE-3BF2-4284-AD4D-FD755FB8D769}" destId="{F9EE9893-2B16-49AF-BB03-4556960F1BF9}" srcOrd="0" destOrd="0" presId="urn:microsoft.com/office/officeart/2005/8/layout/vList2"/>
    <dgm:cxn modelId="{DD7FE227-68F3-4243-ABEE-7ED15802332F}" type="presParOf" srcId="{4D62D1DE-3BF2-4284-AD4D-FD755FB8D769}" destId="{4718FBBB-B1CD-40CD-AC92-767CF2E66A9F}" srcOrd="1" destOrd="0" presId="urn:microsoft.com/office/officeart/2005/8/layout/vList2"/>
    <dgm:cxn modelId="{692149FD-21A1-413D-A43F-A59D6E4D64D3}" type="presParOf" srcId="{4D62D1DE-3BF2-4284-AD4D-FD755FB8D769}" destId="{DB740F9B-39DA-4572-AF8A-EFADA21B86E5}"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922DE-4B99-4393-8C8A-8D8C71F2086B}" type="doc">
      <dgm:prSet loTypeId="urn:microsoft.com/office/officeart/2005/8/layout/target3" loCatId="relationship" qsTypeId="urn:microsoft.com/office/officeart/2005/8/quickstyle/simple1" qsCatId="simple" csTypeId="urn:microsoft.com/office/officeart/2005/8/colors/colorful5" csCatId="colorful" phldr="1"/>
      <dgm:spPr/>
      <dgm:t>
        <a:bodyPr/>
        <a:lstStyle/>
        <a:p>
          <a:pPr rtl="1"/>
          <a:endParaRPr lang="ar-JO"/>
        </a:p>
      </dgm:t>
    </dgm:pt>
    <dgm:pt modelId="{D3DBC02A-A990-4748-8550-82F990A76AA5}">
      <dgm:prSet/>
      <dgm:spPr/>
      <dgm:t>
        <a:bodyPr/>
        <a:lstStyle/>
        <a:p>
          <a:pPr rtl="1"/>
          <a:r>
            <a:rPr lang="ar-JO" dirty="0"/>
            <a:t>مسؤوليات المدقق المتعلقة بالإحتيال في عملية تدقيق البيانات المالية </a:t>
          </a:r>
        </a:p>
      </dgm:t>
    </dgm:pt>
    <dgm:pt modelId="{01AB0107-EDFD-4D9A-AE21-D281D0B5C23C}" type="parTrans" cxnId="{B08F182C-BDAE-432E-94AC-4C613155D758}">
      <dgm:prSet/>
      <dgm:spPr/>
      <dgm:t>
        <a:bodyPr/>
        <a:lstStyle/>
        <a:p>
          <a:pPr rtl="1"/>
          <a:endParaRPr lang="ar-JO"/>
        </a:p>
      </dgm:t>
    </dgm:pt>
    <dgm:pt modelId="{D5EB3368-87AC-4C90-BBFC-825C776225AD}" type="sibTrans" cxnId="{B08F182C-BDAE-432E-94AC-4C613155D758}">
      <dgm:prSet/>
      <dgm:spPr/>
      <dgm:t>
        <a:bodyPr/>
        <a:lstStyle/>
        <a:p>
          <a:pPr rtl="1"/>
          <a:endParaRPr lang="ar-JO"/>
        </a:p>
      </dgm:t>
    </dgm:pt>
    <dgm:pt modelId="{6EB72302-C8AD-4BD1-8420-3525E2F5CD13}">
      <dgm:prSet/>
      <dgm:spPr/>
      <dgm:t>
        <a:bodyPr/>
        <a:lstStyle/>
        <a:p>
          <a:pPr rtl="1"/>
          <a:r>
            <a:rPr lang="ar-SA" dirty="0"/>
            <a:t>حلقة</a:t>
          </a:r>
          <a:r>
            <a:rPr lang="ar-SA" baseline="0" dirty="0"/>
            <a:t> بحث في معايير التدقيق الدولية</a:t>
          </a:r>
        </a:p>
        <a:p>
          <a:pPr rtl="1"/>
          <a:r>
            <a:rPr lang="ar-SA" baseline="0" dirty="0"/>
            <a:t>الفصل الأول 2023/2024</a:t>
          </a:r>
          <a:endParaRPr lang="ar-JO" dirty="0"/>
        </a:p>
      </dgm:t>
    </dgm:pt>
    <dgm:pt modelId="{150094BB-ABEB-49F0-AC18-4D1BC633DB66}" type="parTrans" cxnId="{7BCCADBF-CD9E-40F9-9463-F67D5B73503F}">
      <dgm:prSet/>
      <dgm:spPr/>
      <dgm:t>
        <a:bodyPr/>
        <a:lstStyle/>
        <a:p>
          <a:pPr rtl="1"/>
          <a:endParaRPr lang="ar-JO"/>
        </a:p>
      </dgm:t>
    </dgm:pt>
    <dgm:pt modelId="{79528148-0215-4DF1-8AC8-4D29346E03EA}" type="sibTrans" cxnId="{7BCCADBF-CD9E-40F9-9463-F67D5B73503F}">
      <dgm:prSet/>
      <dgm:spPr/>
      <dgm:t>
        <a:bodyPr/>
        <a:lstStyle/>
        <a:p>
          <a:pPr rtl="1"/>
          <a:endParaRPr lang="ar-JO"/>
        </a:p>
      </dgm:t>
    </dgm:pt>
    <dgm:pt modelId="{1475F946-D4E0-4E61-9A2A-42B079A1265A}" type="pres">
      <dgm:prSet presAssocID="{D14922DE-4B99-4393-8C8A-8D8C71F2086B}" presName="Name0" presStyleCnt="0">
        <dgm:presLayoutVars>
          <dgm:chMax val="7"/>
          <dgm:dir/>
          <dgm:animLvl val="lvl"/>
          <dgm:resizeHandles val="exact"/>
        </dgm:presLayoutVars>
      </dgm:prSet>
      <dgm:spPr/>
      <dgm:t>
        <a:bodyPr/>
        <a:lstStyle/>
        <a:p>
          <a:endParaRPr lang="en-US"/>
        </a:p>
      </dgm:t>
    </dgm:pt>
    <dgm:pt modelId="{50527090-9A8F-4ACA-98AF-A27D3BCC3C1B}" type="pres">
      <dgm:prSet presAssocID="{D3DBC02A-A990-4748-8550-82F990A76AA5}" presName="circle1" presStyleLbl="node1" presStyleIdx="0" presStyleCnt="2"/>
      <dgm:spPr/>
      <dgm:t>
        <a:bodyPr/>
        <a:lstStyle/>
        <a:p>
          <a:endParaRPr lang="en-US"/>
        </a:p>
      </dgm:t>
    </dgm:pt>
    <dgm:pt modelId="{191FD5FD-D61C-44D7-AA93-1BDC5B0F56E4}" type="pres">
      <dgm:prSet presAssocID="{D3DBC02A-A990-4748-8550-82F990A76AA5}" presName="space" presStyleCnt="0"/>
      <dgm:spPr/>
      <dgm:t>
        <a:bodyPr/>
        <a:lstStyle/>
        <a:p>
          <a:endParaRPr lang="en-US"/>
        </a:p>
      </dgm:t>
    </dgm:pt>
    <dgm:pt modelId="{50B08529-444B-4DFC-8DA4-BBE2D528EE80}" type="pres">
      <dgm:prSet presAssocID="{D3DBC02A-A990-4748-8550-82F990A76AA5}" presName="rect1" presStyleLbl="alignAcc1" presStyleIdx="0" presStyleCnt="2" custLinFactNeighborX="232" custLinFactNeighborY="92726"/>
      <dgm:spPr/>
      <dgm:t>
        <a:bodyPr/>
        <a:lstStyle/>
        <a:p>
          <a:endParaRPr lang="en-US"/>
        </a:p>
      </dgm:t>
    </dgm:pt>
    <dgm:pt modelId="{28445E89-DE8C-4C95-A334-2E510554D438}" type="pres">
      <dgm:prSet presAssocID="{6EB72302-C8AD-4BD1-8420-3525E2F5CD13}" presName="vertSpace2" presStyleLbl="node1" presStyleIdx="0" presStyleCnt="2"/>
      <dgm:spPr/>
      <dgm:t>
        <a:bodyPr/>
        <a:lstStyle/>
        <a:p>
          <a:endParaRPr lang="en-US"/>
        </a:p>
      </dgm:t>
    </dgm:pt>
    <dgm:pt modelId="{69D60B79-F811-42E8-AF78-4E3FE7EC93D7}" type="pres">
      <dgm:prSet presAssocID="{6EB72302-C8AD-4BD1-8420-3525E2F5CD13}" presName="circle2" presStyleLbl="node1" presStyleIdx="1" presStyleCnt="2"/>
      <dgm:spPr/>
      <dgm:t>
        <a:bodyPr/>
        <a:lstStyle/>
        <a:p>
          <a:endParaRPr lang="en-US"/>
        </a:p>
      </dgm:t>
    </dgm:pt>
    <dgm:pt modelId="{6EA1FA79-4238-49E8-9A3D-DC65B4786F1F}" type="pres">
      <dgm:prSet presAssocID="{6EB72302-C8AD-4BD1-8420-3525E2F5CD13}" presName="rect2" presStyleLbl="alignAcc1" presStyleIdx="1" presStyleCnt="2"/>
      <dgm:spPr/>
      <dgm:t>
        <a:bodyPr/>
        <a:lstStyle/>
        <a:p>
          <a:endParaRPr lang="en-US"/>
        </a:p>
      </dgm:t>
    </dgm:pt>
    <dgm:pt modelId="{20DC9526-9C49-41DD-9F36-891F84BBDFDE}" type="pres">
      <dgm:prSet presAssocID="{D3DBC02A-A990-4748-8550-82F990A76AA5}" presName="rect1ParTxNoCh" presStyleLbl="alignAcc1" presStyleIdx="1" presStyleCnt="2">
        <dgm:presLayoutVars>
          <dgm:chMax val="1"/>
          <dgm:bulletEnabled val="1"/>
        </dgm:presLayoutVars>
      </dgm:prSet>
      <dgm:spPr/>
      <dgm:t>
        <a:bodyPr/>
        <a:lstStyle/>
        <a:p>
          <a:endParaRPr lang="en-US"/>
        </a:p>
      </dgm:t>
    </dgm:pt>
    <dgm:pt modelId="{86BE8ED4-3A41-4448-9D2F-63B8C4CA7F79}" type="pres">
      <dgm:prSet presAssocID="{6EB72302-C8AD-4BD1-8420-3525E2F5CD13}" presName="rect2ParTxNoCh" presStyleLbl="alignAcc1" presStyleIdx="1" presStyleCnt="2">
        <dgm:presLayoutVars>
          <dgm:chMax val="1"/>
          <dgm:bulletEnabled val="1"/>
        </dgm:presLayoutVars>
      </dgm:prSet>
      <dgm:spPr/>
      <dgm:t>
        <a:bodyPr/>
        <a:lstStyle/>
        <a:p>
          <a:endParaRPr lang="en-US"/>
        </a:p>
      </dgm:t>
    </dgm:pt>
  </dgm:ptLst>
  <dgm:cxnLst>
    <dgm:cxn modelId="{9A9188F7-D38E-407A-ACA7-82CFA99A7D1D}" type="presOf" srcId="{D14922DE-4B99-4393-8C8A-8D8C71F2086B}" destId="{1475F946-D4E0-4E61-9A2A-42B079A1265A}" srcOrd="0" destOrd="0" presId="urn:microsoft.com/office/officeart/2005/8/layout/target3"/>
    <dgm:cxn modelId="{7BCCADBF-CD9E-40F9-9463-F67D5B73503F}" srcId="{D14922DE-4B99-4393-8C8A-8D8C71F2086B}" destId="{6EB72302-C8AD-4BD1-8420-3525E2F5CD13}" srcOrd="1" destOrd="0" parTransId="{150094BB-ABEB-49F0-AC18-4D1BC633DB66}" sibTransId="{79528148-0215-4DF1-8AC8-4D29346E03EA}"/>
    <dgm:cxn modelId="{3C1F5835-4CB1-42C5-A551-BF4EB7B30450}" type="presOf" srcId="{6EB72302-C8AD-4BD1-8420-3525E2F5CD13}" destId="{86BE8ED4-3A41-4448-9D2F-63B8C4CA7F79}" srcOrd="1" destOrd="0" presId="urn:microsoft.com/office/officeart/2005/8/layout/target3"/>
    <dgm:cxn modelId="{B7E30CBC-C6D6-411B-ABE3-3B80D654632C}" type="presOf" srcId="{6EB72302-C8AD-4BD1-8420-3525E2F5CD13}" destId="{6EA1FA79-4238-49E8-9A3D-DC65B4786F1F}" srcOrd="0" destOrd="0" presId="urn:microsoft.com/office/officeart/2005/8/layout/target3"/>
    <dgm:cxn modelId="{B08F182C-BDAE-432E-94AC-4C613155D758}" srcId="{D14922DE-4B99-4393-8C8A-8D8C71F2086B}" destId="{D3DBC02A-A990-4748-8550-82F990A76AA5}" srcOrd="0" destOrd="0" parTransId="{01AB0107-EDFD-4D9A-AE21-D281D0B5C23C}" sibTransId="{D5EB3368-87AC-4C90-BBFC-825C776225AD}"/>
    <dgm:cxn modelId="{109AEAD0-8166-4D66-9C3B-C0CAE50937CF}" type="presOf" srcId="{D3DBC02A-A990-4748-8550-82F990A76AA5}" destId="{50B08529-444B-4DFC-8DA4-BBE2D528EE80}" srcOrd="0" destOrd="0" presId="urn:microsoft.com/office/officeart/2005/8/layout/target3"/>
    <dgm:cxn modelId="{D022E8D4-41FD-4AFB-85C3-115B409CC34C}" type="presOf" srcId="{D3DBC02A-A990-4748-8550-82F990A76AA5}" destId="{20DC9526-9C49-41DD-9F36-891F84BBDFDE}" srcOrd="1" destOrd="0" presId="urn:microsoft.com/office/officeart/2005/8/layout/target3"/>
    <dgm:cxn modelId="{935A899E-5EE0-4A91-8A69-0F3B95E341CF}" type="presParOf" srcId="{1475F946-D4E0-4E61-9A2A-42B079A1265A}" destId="{50527090-9A8F-4ACA-98AF-A27D3BCC3C1B}" srcOrd="0" destOrd="0" presId="urn:microsoft.com/office/officeart/2005/8/layout/target3"/>
    <dgm:cxn modelId="{F2382528-6A11-4A70-B29C-27611C10D850}" type="presParOf" srcId="{1475F946-D4E0-4E61-9A2A-42B079A1265A}" destId="{191FD5FD-D61C-44D7-AA93-1BDC5B0F56E4}" srcOrd="1" destOrd="0" presId="urn:microsoft.com/office/officeart/2005/8/layout/target3"/>
    <dgm:cxn modelId="{19AD6BE1-E04F-4B6E-A50B-788F3621DEAD}" type="presParOf" srcId="{1475F946-D4E0-4E61-9A2A-42B079A1265A}" destId="{50B08529-444B-4DFC-8DA4-BBE2D528EE80}" srcOrd="2" destOrd="0" presId="urn:microsoft.com/office/officeart/2005/8/layout/target3"/>
    <dgm:cxn modelId="{9C770DD2-24EB-4DC9-8398-7784BE9C0187}" type="presParOf" srcId="{1475F946-D4E0-4E61-9A2A-42B079A1265A}" destId="{28445E89-DE8C-4C95-A334-2E510554D438}" srcOrd="3" destOrd="0" presId="urn:microsoft.com/office/officeart/2005/8/layout/target3"/>
    <dgm:cxn modelId="{498FDA48-044C-4243-BB97-1EF588287A58}" type="presParOf" srcId="{1475F946-D4E0-4E61-9A2A-42B079A1265A}" destId="{69D60B79-F811-42E8-AF78-4E3FE7EC93D7}" srcOrd="4" destOrd="0" presId="urn:microsoft.com/office/officeart/2005/8/layout/target3"/>
    <dgm:cxn modelId="{51EF4806-B57F-411A-B9B0-C51FCB37C5A9}" type="presParOf" srcId="{1475F946-D4E0-4E61-9A2A-42B079A1265A}" destId="{6EA1FA79-4238-49E8-9A3D-DC65B4786F1F}" srcOrd="5" destOrd="0" presId="urn:microsoft.com/office/officeart/2005/8/layout/target3"/>
    <dgm:cxn modelId="{AAF6F883-FB6F-4539-AC7C-F1FA2DE5D7F3}" type="presParOf" srcId="{1475F946-D4E0-4E61-9A2A-42B079A1265A}" destId="{20DC9526-9C49-41DD-9F36-891F84BBDFDE}" srcOrd="6" destOrd="0" presId="urn:microsoft.com/office/officeart/2005/8/layout/target3"/>
    <dgm:cxn modelId="{FFFED8F3-C247-4E2C-AD32-5202ED05B3F3}" type="presParOf" srcId="{1475F946-D4E0-4E61-9A2A-42B079A1265A}" destId="{86BE8ED4-3A41-4448-9D2F-63B8C4CA7F79}" srcOrd="7" destOrd="0" presId="urn:microsoft.com/office/officeart/2005/8/layout/target3"/>
  </dgm:cxnLst>
  <dgm:bg/>
  <dgm:whole/>
  <dgm:extLst>
    <a:ext uri="http://schemas.microsoft.com/office/drawing/2008/diagram">
      <dsp:dataModelExt xmlns=""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E4B7934-0FFC-4491-AD5F-8C5F48BE6D62}" type="doc">
      <dgm:prSet loTypeId="urn:microsoft.com/office/officeart/2005/8/layout/vList2" loCatId="list" qsTypeId="urn:microsoft.com/office/officeart/2005/8/quickstyle/simple3" qsCatId="simple" csTypeId="urn:microsoft.com/office/officeart/2005/8/colors/accent1_2" csCatId="accent1" phldr="1"/>
      <dgm:spPr/>
      <dgm:t>
        <a:bodyPr/>
        <a:lstStyle/>
        <a:p>
          <a:pPr rtl="1"/>
          <a:endParaRPr lang="ar-JO"/>
        </a:p>
      </dgm:t>
    </dgm:pt>
    <dgm:pt modelId="{02A38828-B7B3-4A8B-8B88-D117D0244AD5}">
      <dgm:prSet/>
      <dgm:spPr/>
      <dgm:t>
        <a:bodyPr/>
        <a:lstStyle/>
        <a:p>
          <a:pPr rtl="1"/>
          <a:r>
            <a:rPr lang="ar-JO" dirty="0"/>
            <a:t>2- اساءة استخدام الاصول :(غش الموظفين) ويشمل هذا النوع عمليات سرقة اصول الشركة واختلاسها واستخدامها لغير الغايات المخصصة لها ، وفي بعض الاحيان يطلق على هذا النوع غش الموظفين .</a:t>
          </a:r>
        </a:p>
      </dgm:t>
    </dgm:pt>
    <dgm:pt modelId="{4CCDA930-FF33-41AC-94B8-96DAD3E64AF8}" type="parTrans" cxnId="{A830C279-F95E-4A44-80F8-9F00D0E29F9E}">
      <dgm:prSet/>
      <dgm:spPr/>
      <dgm:t>
        <a:bodyPr/>
        <a:lstStyle/>
        <a:p>
          <a:pPr rtl="1"/>
          <a:endParaRPr lang="ar-JO"/>
        </a:p>
      </dgm:t>
    </dgm:pt>
    <dgm:pt modelId="{1C88C08F-C10B-4D84-B1DB-B8AC5BB6BA60}" type="sibTrans" cxnId="{A830C279-F95E-4A44-80F8-9F00D0E29F9E}">
      <dgm:prSet/>
      <dgm:spPr/>
      <dgm:t>
        <a:bodyPr/>
        <a:lstStyle/>
        <a:p>
          <a:pPr rtl="1"/>
          <a:endParaRPr lang="ar-JO"/>
        </a:p>
      </dgm:t>
    </dgm:pt>
    <dgm:pt modelId="{7AC2C42A-CEF6-408F-98C3-400335345D5B}" type="pres">
      <dgm:prSet presAssocID="{EE4B7934-0FFC-4491-AD5F-8C5F48BE6D62}" presName="linear" presStyleCnt="0">
        <dgm:presLayoutVars>
          <dgm:animLvl val="lvl"/>
          <dgm:resizeHandles val="exact"/>
        </dgm:presLayoutVars>
      </dgm:prSet>
      <dgm:spPr/>
      <dgm:t>
        <a:bodyPr/>
        <a:lstStyle/>
        <a:p>
          <a:endParaRPr lang="en-US"/>
        </a:p>
      </dgm:t>
    </dgm:pt>
    <dgm:pt modelId="{29D55718-5BBB-4F98-95FC-6BEF840D714A}" type="pres">
      <dgm:prSet presAssocID="{02A38828-B7B3-4A8B-8B88-D117D0244AD5}" presName="parentText" presStyleLbl="node1" presStyleIdx="0" presStyleCnt="1">
        <dgm:presLayoutVars>
          <dgm:chMax val="0"/>
          <dgm:bulletEnabled val="1"/>
        </dgm:presLayoutVars>
      </dgm:prSet>
      <dgm:spPr/>
      <dgm:t>
        <a:bodyPr/>
        <a:lstStyle/>
        <a:p>
          <a:endParaRPr lang="en-US"/>
        </a:p>
      </dgm:t>
    </dgm:pt>
  </dgm:ptLst>
  <dgm:cxnLst>
    <dgm:cxn modelId="{B82B942C-63CE-4AF8-AE3B-CA95C70BB7E6}" type="presOf" srcId="{02A38828-B7B3-4A8B-8B88-D117D0244AD5}" destId="{29D55718-5BBB-4F98-95FC-6BEF840D714A}" srcOrd="0" destOrd="0" presId="urn:microsoft.com/office/officeart/2005/8/layout/vList2"/>
    <dgm:cxn modelId="{4FBDFDC3-B4DD-4502-8CE8-1B731336FB86}" type="presOf" srcId="{EE4B7934-0FFC-4491-AD5F-8C5F48BE6D62}" destId="{7AC2C42A-CEF6-408F-98C3-400335345D5B}" srcOrd="0" destOrd="0" presId="urn:microsoft.com/office/officeart/2005/8/layout/vList2"/>
    <dgm:cxn modelId="{A830C279-F95E-4A44-80F8-9F00D0E29F9E}" srcId="{EE4B7934-0FFC-4491-AD5F-8C5F48BE6D62}" destId="{02A38828-B7B3-4A8B-8B88-D117D0244AD5}" srcOrd="0" destOrd="0" parTransId="{4CCDA930-FF33-41AC-94B8-96DAD3E64AF8}" sibTransId="{1C88C08F-C10B-4D84-B1DB-B8AC5BB6BA60}"/>
    <dgm:cxn modelId="{C17EE518-5536-448C-985F-F45F47CBA528}" type="presParOf" srcId="{7AC2C42A-CEF6-408F-98C3-400335345D5B}" destId="{29D55718-5BBB-4F98-95FC-6BEF840D714A}"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DACF48-E028-4BDE-A08E-14CD529A103B}" type="doc">
      <dgm:prSet loTypeId="urn:microsoft.com/office/officeart/2005/8/layout/vList2" loCatId="list" qsTypeId="urn:microsoft.com/office/officeart/2005/8/quickstyle/simple3" qsCatId="simple" csTypeId="urn:microsoft.com/office/officeart/2005/8/colors/accent1_5" csCatId="accent1" phldr="1"/>
      <dgm:spPr/>
      <dgm:t>
        <a:bodyPr/>
        <a:lstStyle/>
        <a:p>
          <a:pPr rtl="1"/>
          <a:endParaRPr lang="ar-JO"/>
        </a:p>
      </dgm:t>
    </dgm:pt>
    <dgm:pt modelId="{922FEDD9-8AC8-437A-A16A-6DF4FA171578}">
      <dgm:prSet/>
      <dgm:spPr/>
      <dgm:t>
        <a:bodyPr/>
        <a:lstStyle/>
        <a:p>
          <a:pPr rtl="1"/>
          <a:r>
            <a:rPr lang="ar-JO" dirty="0"/>
            <a:t>اما الخطأ فقد عرفته المعايير بأنه العمل او الاجراء غير المتعمد والذي يؤدي الى حصول تحريف في البيانات المالية وقد تشمل الاخطاء الأمور التالية :</a:t>
          </a:r>
        </a:p>
      </dgm:t>
    </dgm:pt>
    <dgm:pt modelId="{ED681CFE-D58C-48F1-B94A-BFB3B6C6485E}" type="parTrans" cxnId="{5961236C-A0FE-4046-B867-8284148ECC37}">
      <dgm:prSet/>
      <dgm:spPr/>
      <dgm:t>
        <a:bodyPr/>
        <a:lstStyle/>
        <a:p>
          <a:pPr rtl="1"/>
          <a:endParaRPr lang="ar-JO"/>
        </a:p>
      </dgm:t>
    </dgm:pt>
    <dgm:pt modelId="{A1EF48DC-2B6F-40EA-9C54-FA49299F4D1F}" type="sibTrans" cxnId="{5961236C-A0FE-4046-B867-8284148ECC37}">
      <dgm:prSet/>
      <dgm:spPr/>
      <dgm:t>
        <a:bodyPr/>
        <a:lstStyle/>
        <a:p>
          <a:pPr rtl="1"/>
          <a:endParaRPr lang="ar-JO"/>
        </a:p>
      </dgm:t>
    </dgm:pt>
    <dgm:pt modelId="{D36C7C68-01D3-40B2-B083-9B8DA6A07681}">
      <dgm:prSet/>
      <dgm:spPr/>
      <dgm:t>
        <a:bodyPr/>
        <a:lstStyle/>
        <a:p>
          <a:pPr rtl="1"/>
          <a:r>
            <a:rPr lang="ar-JO" dirty="0"/>
            <a:t>1- </a:t>
          </a:r>
          <a:r>
            <a:rPr lang="ar-JO" dirty="0" err="1"/>
            <a:t>الخطا</a:t>
          </a:r>
          <a:r>
            <a:rPr lang="ar-JO" dirty="0"/>
            <a:t> الكتابي او الحسابي في الدفاتر والسجلات </a:t>
          </a:r>
        </a:p>
      </dgm:t>
    </dgm:pt>
    <dgm:pt modelId="{7DC763D2-1B32-46B6-A0A7-6F4F9F1C1822}" type="parTrans" cxnId="{BCC8E918-5910-4526-89C8-84C5F255DDFF}">
      <dgm:prSet/>
      <dgm:spPr/>
      <dgm:t>
        <a:bodyPr/>
        <a:lstStyle/>
        <a:p>
          <a:pPr rtl="1"/>
          <a:endParaRPr lang="ar-JO"/>
        </a:p>
      </dgm:t>
    </dgm:pt>
    <dgm:pt modelId="{A5B219F0-2514-4C09-9C30-3781C958CC93}" type="sibTrans" cxnId="{BCC8E918-5910-4526-89C8-84C5F255DDFF}">
      <dgm:prSet/>
      <dgm:spPr/>
      <dgm:t>
        <a:bodyPr/>
        <a:lstStyle/>
        <a:p>
          <a:pPr rtl="1"/>
          <a:endParaRPr lang="ar-JO"/>
        </a:p>
      </dgm:t>
    </dgm:pt>
    <dgm:pt modelId="{4BBB1D7C-D05C-44CB-A548-057FCA79DC0C}">
      <dgm:prSet/>
      <dgm:spPr/>
      <dgm:t>
        <a:bodyPr/>
        <a:lstStyle/>
        <a:p>
          <a:pPr rtl="1"/>
          <a:r>
            <a:rPr lang="ar-JO"/>
            <a:t>2- السهو او التفسير الخاطئ للحقائق </a:t>
          </a:r>
        </a:p>
      </dgm:t>
    </dgm:pt>
    <dgm:pt modelId="{4B66187B-BA54-479E-925F-B0422BC2CC55}" type="parTrans" cxnId="{97FBE5F8-2266-447E-BDC9-06D894CBC6DE}">
      <dgm:prSet/>
      <dgm:spPr/>
      <dgm:t>
        <a:bodyPr/>
        <a:lstStyle/>
        <a:p>
          <a:pPr rtl="1"/>
          <a:endParaRPr lang="ar-JO"/>
        </a:p>
      </dgm:t>
    </dgm:pt>
    <dgm:pt modelId="{3618EDB1-9078-4482-94AB-F8B32C1D6E7C}" type="sibTrans" cxnId="{97FBE5F8-2266-447E-BDC9-06D894CBC6DE}">
      <dgm:prSet/>
      <dgm:spPr/>
      <dgm:t>
        <a:bodyPr/>
        <a:lstStyle/>
        <a:p>
          <a:pPr rtl="1"/>
          <a:endParaRPr lang="ar-JO"/>
        </a:p>
      </dgm:t>
    </dgm:pt>
    <dgm:pt modelId="{2F742AAC-39A6-4EDE-8DBA-9339E54C6B6D}">
      <dgm:prSet/>
      <dgm:spPr/>
      <dgm:t>
        <a:bodyPr/>
        <a:lstStyle/>
        <a:p>
          <a:pPr rtl="1"/>
          <a:r>
            <a:rPr lang="ar-JO"/>
            <a:t>3- التطبيق الخاطئ للسياسات المحاسبية </a:t>
          </a:r>
        </a:p>
      </dgm:t>
    </dgm:pt>
    <dgm:pt modelId="{465B1C4E-38F3-40D1-8CD5-79E7C1E4246B}" type="parTrans" cxnId="{6A1F5C99-9FEE-474A-BC0C-58854158C134}">
      <dgm:prSet/>
      <dgm:spPr/>
      <dgm:t>
        <a:bodyPr/>
        <a:lstStyle/>
        <a:p>
          <a:pPr rtl="1"/>
          <a:endParaRPr lang="ar-JO"/>
        </a:p>
      </dgm:t>
    </dgm:pt>
    <dgm:pt modelId="{2CD68680-4983-42AC-92EB-9E770053983C}" type="sibTrans" cxnId="{6A1F5C99-9FEE-474A-BC0C-58854158C134}">
      <dgm:prSet/>
      <dgm:spPr/>
      <dgm:t>
        <a:bodyPr/>
        <a:lstStyle/>
        <a:p>
          <a:pPr rtl="1"/>
          <a:endParaRPr lang="ar-JO"/>
        </a:p>
      </dgm:t>
    </dgm:pt>
    <dgm:pt modelId="{24FA2F22-E8C1-471C-8B12-63802A35A7B9}" type="pres">
      <dgm:prSet presAssocID="{92DACF48-E028-4BDE-A08E-14CD529A103B}" presName="linear" presStyleCnt="0">
        <dgm:presLayoutVars>
          <dgm:animLvl val="lvl"/>
          <dgm:resizeHandles val="exact"/>
        </dgm:presLayoutVars>
      </dgm:prSet>
      <dgm:spPr/>
      <dgm:t>
        <a:bodyPr/>
        <a:lstStyle/>
        <a:p>
          <a:endParaRPr lang="en-US"/>
        </a:p>
      </dgm:t>
    </dgm:pt>
    <dgm:pt modelId="{2445E810-8B46-455A-AC1B-05344FDD1EEA}" type="pres">
      <dgm:prSet presAssocID="{922FEDD9-8AC8-437A-A16A-6DF4FA171578}" presName="parentText" presStyleLbl="node1" presStyleIdx="0" presStyleCnt="4">
        <dgm:presLayoutVars>
          <dgm:chMax val="0"/>
          <dgm:bulletEnabled val="1"/>
        </dgm:presLayoutVars>
      </dgm:prSet>
      <dgm:spPr/>
      <dgm:t>
        <a:bodyPr/>
        <a:lstStyle/>
        <a:p>
          <a:endParaRPr lang="en-US"/>
        </a:p>
      </dgm:t>
    </dgm:pt>
    <dgm:pt modelId="{527E42FD-191A-4149-930C-5EBCC7375278}" type="pres">
      <dgm:prSet presAssocID="{A1EF48DC-2B6F-40EA-9C54-FA49299F4D1F}" presName="spacer" presStyleCnt="0"/>
      <dgm:spPr/>
      <dgm:t>
        <a:bodyPr/>
        <a:lstStyle/>
        <a:p>
          <a:endParaRPr lang="en-US"/>
        </a:p>
      </dgm:t>
    </dgm:pt>
    <dgm:pt modelId="{34005E43-4E1F-44F1-9EE5-5E7436B74AE7}" type="pres">
      <dgm:prSet presAssocID="{D36C7C68-01D3-40B2-B083-9B8DA6A07681}" presName="parentText" presStyleLbl="node1" presStyleIdx="1" presStyleCnt="4">
        <dgm:presLayoutVars>
          <dgm:chMax val="0"/>
          <dgm:bulletEnabled val="1"/>
        </dgm:presLayoutVars>
      </dgm:prSet>
      <dgm:spPr/>
      <dgm:t>
        <a:bodyPr/>
        <a:lstStyle/>
        <a:p>
          <a:endParaRPr lang="en-US"/>
        </a:p>
      </dgm:t>
    </dgm:pt>
    <dgm:pt modelId="{11E35222-A1CD-4C68-A45A-AD82213D0012}" type="pres">
      <dgm:prSet presAssocID="{A5B219F0-2514-4C09-9C30-3781C958CC93}" presName="spacer" presStyleCnt="0"/>
      <dgm:spPr/>
      <dgm:t>
        <a:bodyPr/>
        <a:lstStyle/>
        <a:p>
          <a:endParaRPr lang="en-US"/>
        </a:p>
      </dgm:t>
    </dgm:pt>
    <dgm:pt modelId="{C6E69D61-0CC2-4F9E-B3AF-5C78FEE9B301}" type="pres">
      <dgm:prSet presAssocID="{4BBB1D7C-D05C-44CB-A548-057FCA79DC0C}" presName="parentText" presStyleLbl="node1" presStyleIdx="2" presStyleCnt="4">
        <dgm:presLayoutVars>
          <dgm:chMax val="0"/>
          <dgm:bulletEnabled val="1"/>
        </dgm:presLayoutVars>
      </dgm:prSet>
      <dgm:spPr/>
      <dgm:t>
        <a:bodyPr/>
        <a:lstStyle/>
        <a:p>
          <a:endParaRPr lang="en-US"/>
        </a:p>
      </dgm:t>
    </dgm:pt>
    <dgm:pt modelId="{6F9F4ED1-04F7-4786-AC24-67C1F711894D}" type="pres">
      <dgm:prSet presAssocID="{3618EDB1-9078-4482-94AB-F8B32C1D6E7C}" presName="spacer" presStyleCnt="0"/>
      <dgm:spPr/>
      <dgm:t>
        <a:bodyPr/>
        <a:lstStyle/>
        <a:p>
          <a:endParaRPr lang="en-US"/>
        </a:p>
      </dgm:t>
    </dgm:pt>
    <dgm:pt modelId="{AA1D9974-5604-45F3-A80F-F4D155C37BA2}" type="pres">
      <dgm:prSet presAssocID="{2F742AAC-39A6-4EDE-8DBA-9339E54C6B6D}" presName="parentText" presStyleLbl="node1" presStyleIdx="3" presStyleCnt="4">
        <dgm:presLayoutVars>
          <dgm:chMax val="0"/>
          <dgm:bulletEnabled val="1"/>
        </dgm:presLayoutVars>
      </dgm:prSet>
      <dgm:spPr/>
      <dgm:t>
        <a:bodyPr/>
        <a:lstStyle/>
        <a:p>
          <a:endParaRPr lang="en-US"/>
        </a:p>
      </dgm:t>
    </dgm:pt>
  </dgm:ptLst>
  <dgm:cxnLst>
    <dgm:cxn modelId="{772F8580-9D77-4D2B-AA6C-19BD325381A1}" type="presOf" srcId="{2F742AAC-39A6-4EDE-8DBA-9339E54C6B6D}" destId="{AA1D9974-5604-45F3-A80F-F4D155C37BA2}" srcOrd="0" destOrd="0" presId="urn:microsoft.com/office/officeart/2005/8/layout/vList2"/>
    <dgm:cxn modelId="{97FBE5F8-2266-447E-BDC9-06D894CBC6DE}" srcId="{92DACF48-E028-4BDE-A08E-14CD529A103B}" destId="{4BBB1D7C-D05C-44CB-A548-057FCA79DC0C}" srcOrd="2" destOrd="0" parTransId="{4B66187B-BA54-479E-925F-B0422BC2CC55}" sibTransId="{3618EDB1-9078-4482-94AB-F8B32C1D6E7C}"/>
    <dgm:cxn modelId="{6A1F5C99-9FEE-474A-BC0C-58854158C134}" srcId="{92DACF48-E028-4BDE-A08E-14CD529A103B}" destId="{2F742AAC-39A6-4EDE-8DBA-9339E54C6B6D}" srcOrd="3" destOrd="0" parTransId="{465B1C4E-38F3-40D1-8CD5-79E7C1E4246B}" sibTransId="{2CD68680-4983-42AC-92EB-9E770053983C}"/>
    <dgm:cxn modelId="{253D3C1D-E1F6-4D92-A949-24132152B3E7}" type="presOf" srcId="{922FEDD9-8AC8-437A-A16A-6DF4FA171578}" destId="{2445E810-8B46-455A-AC1B-05344FDD1EEA}" srcOrd="0" destOrd="0" presId="urn:microsoft.com/office/officeart/2005/8/layout/vList2"/>
    <dgm:cxn modelId="{BCC8E918-5910-4526-89C8-84C5F255DDFF}" srcId="{92DACF48-E028-4BDE-A08E-14CD529A103B}" destId="{D36C7C68-01D3-40B2-B083-9B8DA6A07681}" srcOrd="1" destOrd="0" parTransId="{7DC763D2-1B32-46B6-A0A7-6F4F9F1C1822}" sibTransId="{A5B219F0-2514-4C09-9C30-3781C958CC93}"/>
    <dgm:cxn modelId="{2223F515-5F40-48D2-93B2-7F3D56C2B913}" type="presOf" srcId="{92DACF48-E028-4BDE-A08E-14CD529A103B}" destId="{24FA2F22-E8C1-471C-8B12-63802A35A7B9}" srcOrd="0" destOrd="0" presId="urn:microsoft.com/office/officeart/2005/8/layout/vList2"/>
    <dgm:cxn modelId="{6CED946C-881A-4627-AB3B-8DAEB7B80156}" type="presOf" srcId="{4BBB1D7C-D05C-44CB-A548-057FCA79DC0C}" destId="{C6E69D61-0CC2-4F9E-B3AF-5C78FEE9B301}" srcOrd="0" destOrd="0" presId="urn:microsoft.com/office/officeart/2005/8/layout/vList2"/>
    <dgm:cxn modelId="{E0918B83-1A5E-4595-B4C8-5C1A3FF727C5}" type="presOf" srcId="{D36C7C68-01D3-40B2-B083-9B8DA6A07681}" destId="{34005E43-4E1F-44F1-9EE5-5E7436B74AE7}" srcOrd="0" destOrd="0" presId="urn:microsoft.com/office/officeart/2005/8/layout/vList2"/>
    <dgm:cxn modelId="{5961236C-A0FE-4046-B867-8284148ECC37}" srcId="{92DACF48-E028-4BDE-A08E-14CD529A103B}" destId="{922FEDD9-8AC8-437A-A16A-6DF4FA171578}" srcOrd="0" destOrd="0" parTransId="{ED681CFE-D58C-48F1-B94A-BFB3B6C6485E}" sibTransId="{A1EF48DC-2B6F-40EA-9C54-FA49299F4D1F}"/>
    <dgm:cxn modelId="{BFA5F6AB-A589-4E90-BAAB-BBEAD74B6DD9}" type="presParOf" srcId="{24FA2F22-E8C1-471C-8B12-63802A35A7B9}" destId="{2445E810-8B46-455A-AC1B-05344FDD1EEA}" srcOrd="0" destOrd="0" presId="urn:microsoft.com/office/officeart/2005/8/layout/vList2"/>
    <dgm:cxn modelId="{AE0CA35B-C9BF-4250-9912-9FEB9E7E9804}" type="presParOf" srcId="{24FA2F22-E8C1-471C-8B12-63802A35A7B9}" destId="{527E42FD-191A-4149-930C-5EBCC7375278}" srcOrd="1" destOrd="0" presId="urn:microsoft.com/office/officeart/2005/8/layout/vList2"/>
    <dgm:cxn modelId="{1085FAFE-888C-4C69-84C2-D8FB4C0ED5EB}" type="presParOf" srcId="{24FA2F22-E8C1-471C-8B12-63802A35A7B9}" destId="{34005E43-4E1F-44F1-9EE5-5E7436B74AE7}" srcOrd="2" destOrd="0" presId="urn:microsoft.com/office/officeart/2005/8/layout/vList2"/>
    <dgm:cxn modelId="{8D0F5B7C-EBF9-499A-899B-AC8A2763B92B}" type="presParOf" srcId="{24FA2F22-E8C1-471C-8B12-63802A35A7B9}" destId="{11E35222-A1CD-4C68-A45A-AD82213D0012}" srcOrd="3" destOrd="0" presId="urn:microsoft.com/office/officeart/2005/8/layout/vList2"/>
    <dgm:cxn modelId="{D329AF37-96B1-46E1-B1AD-25C73A9D008C}" type="presParOf" srcId="{24FA2F22-E8C1-471C-8B12-63802A35A7B9}" destId="{C6E69D61-0CC2-4F9E-B3AF-5C78FEE9B301}" srcOrd="4" destOrd="0" presId="urn:microsoft.com/office/officeart/2005/8/layout/vList2"/>
    <dgm:cxn modelId="{3062445F-5A55-4607-9BCC-590DBE187C91}" type="presParOf" srcId="{24FA2F22-E8C1-471C-8B12-63802A35A7B9}" destId="{6F9F4ED1-04F7-4786-AC24-67C1F711894D}" srcOrd="5" destOrd="0" presId="urn:microsoft.com/office/officeart/2005/8/layout/vList2"/>
    <dgm:cxn modelId="{19DFD1E2-5491-4B63-BD0B-6BDB4221D959}" type="presParOf" srcId="{24FA2F22-E8C1-471C-8B12-63802A35A7B9}" destId="{AA1D9974-5604-45F3-A80F-F4D155C37BA2}" srcOrd="6"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F7EBD5C-89C6-4366-8E75-EF0FE168C689}" type="doc">
      <dgm:prSet loTypeId="urn:microsoft.com/office/officeart/2005/8/layout/vList2" loCatId="list" qsTypeId="urn:microsoft.com/office/officeart/2005/8/quickstyle/simple1" qsCatId="simple" csTypeId="urn:microsoft.com/office/officeart/2005/8/colors/accent2_1" csCatId="accent2" phldr="1"/>
      <dgm:spPr/>
      <dgm:t>
        <a:bodyPr/>
        <a:lstStyle/>
        <a:p>
          <a:pPr rtl="1"/>
          <a:endParaRPr lang="ar-JO"/>
        </a:p>
      </dgm:t>
    </dgm:pt>
    <dgm:pt modelId="{06CE167B-327A-49C7-8CC9-3A72A9828917}">
      <dgm:prSet/>
      <dgm:spPr/>
      <dgm:t>
        <a:bodyPr/>
        <a:lstStyle/>
        <a:p>
          <a:pPr rtl="1"/>
          <a:r>
            <a:rPr lang="ar-JO" b="1" dirty="0"/>
            <a:t>الشك المهني </a:t>
          </a:r>
          <a:br>
            <a:rPr lang="ar-JO" b="1" dirty="0"/>
          </a:br>
          <a:endParaRPr lang="ar-JO" dirty="0"/>
        </a:p>
      </dgm:t>
    </dgm:pt>
    <dgm:pt modelId="{8B0DBF72-2549-4D89-8778-E2B8AE5CBDDD}" type="parTrans" cxnId="{2B3DDFE8-A20C-4596-B781-3EB87B59B101}">
      <dgm:prSet/>
      <dgm:spPr/>
      <dgm:t>
        <a:bodyPr/>
        <a:lstStyle/>
        <a:p>
          <a:pPr rtl="1"/>
          <a:endParaRPr lang="ar-JO"/>
        </a:p>
      </dgm:t>
    </dgm:pt>
    <dgm:pt modelId="{78268279-62E3-467F-BD6A-C3722CC6064D}" type="sibTrans" cxnId="{2B3DDFE8-A20C-4596-B781-3EB87B59B101}">
      <dgm:prSet/>
      <dgm:spPr/>
      <dgm:t>
        <a:bodyPr/>
        <a:lstStyle/>
        <a:p>
          <a:pPr rtl="1"/>
          <a:endParaRPr lang="ar-JO"/>
        </a:p>
      </dgm:t>
    </dgm:pt>
    <dgm:pt modelId="{77DC565D-1413-4D80-BE25-2F7CE357C08D}" type="pres">
      <dgm:prSet presAssocID="{4F7EBD5C-89C6-4366-8E75-EF0FE168C689}" presName="linear" presStyleCnt="0">
        <dgm:presLayoutVars>
          <dgm:animLvl val="lvl"/>
          <dgm:resizeHandles val="exact"/>
        </dgm:presLayoutVars>
      </dgm:prSet>
      <dgm:spPr/>
      <dgm:t>
        <a:bodyPr/>
        <a:lstStyle/>
        <a:p>
          <a:endParaRPr lang="en-US"/>
        </a:p>
      </dgm:t>
    </dgm:pt>
    <dgm:pt modelId="{C660D79D-E678-439F-9E1A-F713358009F8}" type="pres">
      <dgm:prSet presAssocID="{06CE167B-327A-49C7-8CC9-3A72A9828917}" presName="parentText" presStyleLbl="node1" presStyleIdx="0" presStyleCnt="1">
        <dgm:presLayoutVars>
          <dgm:chMax val="0"/>
          <dgm:bulletEnabled val="1"/>
        </dgm:presLayoutVars>
      </dgm:prSet>
      <dgm:spPr/>
      <dgm:t>
        <a:bodyPr/>
        <a:lstStyle/>
        <a:p>
          <a:endParaRPr lang="en-US"/>
        </a:p>
      </dgm:t>
    </dgm:pt>
  </dgm:ptLst>
  <dgm:cxnLst>
    <dgm:cxn modelId="{2C44E44E-159B-4326-A18C-88CBEDAA1B04}" type="presOf" srcId="{06CE167B-327A-49C7-8CC9-3A72A9828917}" destId="{C660D79D-E678-439F-9E1A-F713358009F8}" srcOrd="0" destOrd="0" presId="urn:microsoft.com/office/officeart/2005/8/layout/vList2"/>
    <dgm:cxn modelId="{2B3DDFE8-A20C-4596-B781-3EB87B59B101}" srcId="{4F7EBD5C-89C6-4366-8E75-EF0FE168C689}" destId="{06CE167B-327A-49C7-8CC9-3A72A9828917}" srcOrd="0" destOrd="0" parTransId="{8B0DBF72-2549-4D89-8778-E2B8AE5CBDDD}" sibTransId="{78268279-62E3-467F-BD6A-C3722CC6064D}"/>
    <dgm:cxn modelId="{FB4750FF-13C6-4580-B0D9-31791CC867CA}" type="presOf" srcId="{4F7EBD5C-89C6-4366-8E75-EF0FE168C689}" destId="{77DC565D-1413-4D80-BE25-2F7CE357C08D}" srcOrd="0" destOrd="0" presId="urn:microsoft.com/office/officeart/2005/8/layout/vList2"/>
    <dgm:cxn modelId="{8C7DBAA3-575D-4C7A-9671-C4DA2EF16DF9}" type="presParOf" srcId="{77DC565D-1413-4D80-BE25-2F7CE357C08D}" destId="{C660D79D-E678-439F-9E1A-F713358009F8}"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8CDCB71-3D67-4915-A2AD-9C36A6A3C02C}" type="doc">
      <dgm:prSet loTypeId="urn:microsoft.com/office/officeart/2005/8/layout/target3" loCatId="relationship" qsTypeId="urn:microsoft.com/office/officeart/2005/8/quickstyle/simple1" qsCatId="simple" csTypeId="urn:microsoft.com/office/officeart/2005/8/colors/colorful1" csCatId="colorful" phldr="1"/>
      <dgm:spPr/>
      <dgm:t>
        <a:bodyPr/>
        <a:lstStyle/>
        <a:p>
          <a:pPr rtl="1"/>
          <a:endParaRPr lang="ar-JO"/>
        </a:p>
      </dgm:t>
    </dgm:pt>
    <dgm:pt modelId="{41F22896-C262-4068-A045-D7F47EE93884}">
      <dgm:prSet/>
      <dgm:spPr/>
      <dgm:t>
        <a:bodyPr/>
        <a:lstStyle/>
        <a:p>
          <a:pPr rtl="1"/>
          <a:r>
            <a:rPr lang="ar-SA" dirty="0"/>
            <a:t>ما لم يكن لدى الم</a:t>
          </a:r>
          <a:r>
            <a:rPr lang="ar-JO" dirty="0"/>
            <a:t>دقق</a:t>
          </a:r>
          <a:r>
            <a:rPr lang="ar-SA" dirty="0"/>
            <a:t> سبباً للاعتقاد بخلاف ذلك، ف</a:t>
          </a:r>
          <a:r>
            <a:rPr lang="ar-JO" dirty="0"/>
            <a:t>إ</a:t>
          </a:r>
          <a:r>
            <a:rPr lang="ar-SA" dirty="0"/>
            <a:t>نه قد يقبل</a:t>
          </a:r>
          <a:r>
            <a:rPr lang="ar-JO" dirty="0"/>
            <a:t> </a:t>
          </a:r>
          <a:r>
            <a:rPr lang="ar-SA" dirty="0"/>
            <a:t>بالسجلات والمستندات على أنها صحيحة</a:t>
          </a:r>
          <a:r>
            <a:rPr lang="ar-JO" dirty="0"/>
            <a:t> </a:t>
          </a:r>
          <a:r>
            <a:rPr lang="ar-SA" dirty="0"/>
            <a:t>ومطابقة للواقع. لكن إذا حدثت</a:t>
          </a:r>
          <a:r>
            <a:rPr lang="ar-JO" dirty="0"/>
            <a:t> </a:t>
          </a:r>
          <a:r>
            <a:rPr lang="ar-SA" dirty="0"/>
            <a:t>ظروف أثناء ال</a:t>
          </a:r>
          <a:r>
            <a:rPr lang="ar-JO" dirty="0"/>
            <a:t>تدقيق</a:t>
          </a:r>
          <a:r>
            <a:rPr lang="ar-SA" dirty="0"/>
            <a:t>، جعلت الم</a:t>
          </a:r>
          <a:r>
            <a:rPr lang="ar-JO" dirty="0"/>
            <a:t>دقق </a:t>
          </a:r>
          <a:r>
            <a:rPr lang="ar-SA" dirty="0"/>
            <a:t>يعتقد بأن وثيقة ما، ليست</a:t>
          </a:r>
          <a:r>
            <a:rPr lang="ar-JO" dirty="0"/>
            <a:t> </a:t>
          </a:r>
          <a:r>
            <a:rPr lang="ar-SA" dirty="0"/>
            <a:t>صحيحة</a:t>
          </a:r>
          <a:r>
            <a:rPr lang="ar-JO" dirty="0"/>
            <a:t>  </a:t>
          </a:r>
          <a:r>
            <a:rPr lang="ar-SA" dirty="0"/>
            <a:t>أو أن شروطاً في مستند قد تم تعديلها، لكن لم يتم الإفصاح</a:t>
          </a:r>
          <a:r>
            <a:rPr lang="ar-JO" dirty="0"/>
            <a:t> </a:t>
          </a:r>
          <a:r>
            <a:rPr lang="ar-SA" dirty="0"/>
            <a:t>عنها إلى </a:t>
          </a:r>
          <a:r>
            <a:rPr lang="ar-JO" dirty="0"/>
            <a:t>المدقق</a:t>
          </a:r>
          <a:r>
            <a:rPr lang="ar-SA" dirty="0"/>
            <a:t>، </a:t>
          </a:r>
          <a:r>
            <a:rPr lang="ar-JO" dirty="0"/>
            <a:t>ينبغي </a:t>
          </a:r>
          <a:r>
            <a:rPr lang="ar-SA" dirty="0"/>
            <a:t>على الم</a:t>
          </a:r>
          <a:r>
            <a:rPr lang="ar-JO" dirty="0"/>
            <a:t>دقق </a:t>
          </a:r>
          <a:r>
            <a:rPr lang="ar-SA" dirty="0"/>
            <a:t>إجراء الم</a:t>
          </a:r>
          <a:r>
            <a:rPr lang="ar-JO" dirty="0"/>
            <a:t>ز</a:t>
          </a:r>
          <a:r>
            <a:rPr lang="ar-SA" dirty="0"/>
            <a:t>يد من ال</a:t>
          </a:r>
          <a:r>
            <a:rPr lang="ar-JO" dirty="0"/>
            <a:t>تحقيقات</a:t>
          </a:r>
        </a:p>
      </dgm:t>
    </dgm:pt>
    <dgm:pt modelId="{CE0F99F5-D7E6-4243-ACA0-C935CBCD8763}" type="parTrans" cxnId="{B5B554F4-22BA-4CE1-9BC5-8AD1B6C26497}">
      <dgm:prSet/>
      <dgm:spPr/>
      <dgm:t>
        <a:bodyPr/>
        <a:lstStyle/>
        <a:p>
          <a:pPr rtl="1"/>
          <a:endParaRPr lang="ar-JO"/>
        </a:p>
      </dgm:t>
    </dgm:pt>
    <dgm:pt modelId="{4069C4BC-62AF-4C49-A9E4-68460F7A41F9}" type="sibTrans" cxnId="{B5B554F4-22BA-4CE1-9BC5-8AD1B6C26497}">
      <dgm:prSet/>
      <dgm:spPr/>
      <dgm:t>
        <a:bodyPr/>
        <a:lstStyle/>
        <a:p>
          <a:pPr rtl="1"/>
          <a:endParaRPr lang="ar-JO"/>
        </a:p>
      </dgm:t>
    </dgm:pt>
    <dgm:pt modelId="{6FC5D970-459E-4A2F-9132-F03C67783F7D}">
      <dgm:prSet/>
      <dgm:spPr/>
      <dgm:t>
        <a:bodyPr/>
        <a:lstStyle/>
        <a:p>
          <a:pPr rtl="1"/>
          <a:r>
            <a:rPr lang="ar-SA" dirty="0"/>
            <a:t>يجب على الم</a:t>
          </a:r>
          <a:r>
            <a:rPr lang="ar-JO" dirty="0"/>
            <a:t>دقق</a:t>
          </a:r>
          <a:r>
            <a:rPr lang="ar-SA" dirty="0"/>
            <a:t> أن يبحث أوجه عدم الاتساق، عندما تكون</a:t>
          </a:r>
          <a:r>
            <a:rPr lang="ar-JO" dirty="0"/>
            <a:t> </a:t>
          </a:r>
          <a:r>
            <a:rPr lang="ar-SA" dirty="0"/>
            <a:t>الإجابات على الاستفسارات المطروحة من الم</a:t>
          </a:r>
          <a:r>
            <a:rPr lang="ar-JO" dirty="0"/>
            <a:t>دقق</a:t>
          </a:r>
          <a:r>
            <a:rPr lang="ar-SA" dirty="0"/>
            <a:t> على الإدارة، أو</a:t>
          </a:r>
          <a:r>
            <a:rPr lang="ar-JO" dirty="0"/>
            <a:t> أولئك </a:t>
          </a:r>
          <a:r>
            <a:rPr lang="ar-SA" dirty="0"/>
            <a:t>المكلفين بالحوكمة</a:t>
          </a:r>
          <a:endParaRPr lang="ar-JO" dirty="0"/>
        </a:p>
      </dgm:t>
    </dgm:pt>
    <dgm:pt modelId="{E599BF59-DAD3-4E1D-BA58-A4494E32DE2A}" type="parTrans" cxnId="{31CB293F-3699-462D-8761-92CD1EAA3699}">
      <dgm:prSet/>
      <dgm:spPr/>
      <dgm:t>
        <a:bodyPr/>
        <a:lstStyle/>
        <a:p>
          <a:pPr rtl="1"/>
          <a:endParaRPr lang="ar-JO"/>
        </a:p>
      </dgm:t>
    </dgm:pt>
    <dgm:pt modelId="{7175E2A4-1FAF-4E1C-9946-B0B9051C743E}" type="sibTrans" cxnId="{31CB293F-3699-462D-8761-92CD1EAA3699}">
      <dgm:prSet/>
      <dgm:spPr/>
      <dgm:t>
        <a:bodyPr/>
        <a:lstStyle/>
        <a:p>
          <a:pPr rtl="1"/>
          <a:endParaRPr lang="ar-JO"/>
        </a:p>
      </dgm:t>
    </dgm:pt>
    <dgm:pt modelId="{F881E568-60EB-49CF-A4B1-94DC884392E7}">
      <dgm:prSet/>
      <dgm:spPr/>
      <dgm:t>
        <a:bodyPr/>
        <a:lstStyle/>
        <a:p>
          <a:pPr rtl="1"/>
          <a:r>
            <a:rPr lang="ar-SA" dirty="0"/>
            <a:t>يجب على الم</a:t>
          </a:r>
          <a:r>
            <a:rPr lang="ar-JO" dirty="0"/>
            <a:t>دقق</a:t>
          </a:r>
          <a:r>
            <a:rPr lang="ar-SA" dirty="0"/>
            <a:t> أن ي</a:t>
          </a:r>
          <a:r>
            <a:rPr lang="ar-JO" dirty="0" smtClean="0"/>
            <a:t>ت</a:t>
          </a:r>
          <a:r>
            <a:rPr lang="ar-SA" dirty="0" smtClean="0"/>
            <a:t>حلى</a:t>
          </a:r>
          <a:r>
            <a:rPr lang="ar-JO" dirty="0" smtClean="0"/>
            <a:t> </a:t>
          </a:r>
          <a:r>
            <a:rPr lang="ar-SA" dirty="0"/>
            <a:t>الشك المهني أثناء ال</a:t>
          </a:r>
          <a:r>
            <a:rPr lang="ar-JO" dirty="0"/>
            <a:t>تدقيق</a:t>
          </a:r>
          <a:r>
            <a:rPr lang="ar-SA" dirty="0"/>
            <a:t>، مدركاً احتمال</a:t>
          </a:r>
          <a:r>
            <a:rPr lang="ar-JO" dirty="0"/>
            <a:t> </a:t>
          </a:r>
          <a:r>
            <a:rPr lang="ar-SA" dirty="0"/>
            <a:t>أنه قد </a:t>
          </a:r>
          <a:r>
            <a:rPr lang="ar-JO" dirty="0"/>
            <a:t>ي</a:t>
          </a:r>
          <a:r>
            <a:rPr lang="ar-SA" dirty="0"/>
            <a:t>وجد تحريف</a:t>
          </a:r>
          <a:r>
            <a:rPr lang="ar-JO" dirty="0"/>
            <a:t> </a:t>
          </a:r>
          <a:r>
            <a:rPr lang="ar-SA" dirty="0"/>
            <a:t>جوهري بسبب </a:t>
          </a:r>
          <a:r>
            <a:rPr lang="ar-JO" dirty="0"/>
            <a:t>الاحتيال</a:t>
          </a:r>
          <a:r>
            <a:rPr lang="ar-SA" dirty="0"/>
            <a:t>، وذلك بالرغم من خبرة </a:t>
          </a:r>
          <a:r>
            <a:rPr lang="ar-SA" dirty="0" smtClean="0"/>
            <a:t>المدقق </a:t>
          </a:r>
          <a:r>
            <a:rPr lang="ar-SA" dirty="0"/>
            <a:t>السابقة فيما</a:t>
          </a:r>
          <a:r>
            <a:rPr lang="ar-JO" dirty="0"/>
            <a:t> </a:t>
          </a:r>
          <a:r>
            <a:rPr lang="ar-SA" dirty="0"/>
            <a:t>يتعلق</a:t>
          </a:r>
          <a:r>
            <a:rPr lang="ar-JO" dirty="0"/>
            <a:t> ب</a:t>
          </a:r>
          <a:r>
            <a:rPr lang="ar-SA" dirty="0"/>
            <a:t>أمانة ون</a:t>
          </a:r>
          <a:r>
            <a:rPr lang="ar-JO" dirty="0"/>
            <a:t>ز</a:t>
          </a:r>
          <a:r>
            <a:rPr lang="ar-SA" dirty="0"/>
            <a:t>اهة إدارة المنشأة والمكلفين بالحوكمة</a:t>
          </a:r>
          <a:r>
            <a:rPr lang="ar-JO" dirty="0"/>
            <a:t> </a:t>
          </a:r>
          <a:r>
            <a:rPr lang="ar-SA" dirty="0"/>
            <a:t>.</a:t>
          </a:r>
          <a:endParaRPr lang="ar-JO" dirty="0"/>
        </a:p>
      </dgm:t>
    </dgm:pt>
    <dgm:pt modelId="{863AC10D-B032-46BB-B2BB-EE5AC2EBF8F7}" type="sibTrans" cxnId="{AF8CF4E5-951D-4CCD-919B-8DD1BE986E60}">
      <dgm:prSet/>
      <dgm:spPr/>
      <dgm:t>
        <a:bodyPr/>
        <a:lstStyle/>
        <a:p>
          <a:pPr rtl="1"/>
          <a:endParaRPr lang="ar-JO"/>
        </a:p>
      </dgm:t>
    </dgm:pt>
    <dgm:pt modelId="{24343727-2EBB-4FDF-9644-5CD20C6F850F}" type="parTrans" cxnId="{AF8CF4E5-951D-4CCD-919B-8DD1BE986E60}">
      <dgm:prSet/>
      <dgm:spPr/>
      <dgm:t>
        <a:bodyPr/>
        <a:lstStyle/>
        <a:p>
          <a:pPr rtl="1"/>
          <a:endParaRPr lang="ar-JO"/>
        </a:p>
      </dgm:t>
    </dgm:pt>
    <dgm:pt modelId="{E06D2100-50C7-4FED-9EDF-93CCDE66D4AA}" type="pres">
      <dgm:prSet presAssocID="{38CDCB71-3D67-4915-A2AD-9C36A6A3C02C}" presName="Name0" presStyleCnt="0">
        <dgm:presLayoutVars>
          <dgm:chMax val="7"/>
          <dgm:dir/>
          <dgm:animLvl val="lvl"/>
          <dgm:resizeHandles val="exact"/>
        </dgm:presLayoutVars>
      </dgm:prSet>
      <dgm:spPr/>
      <dgm:t>
        <a:bodyPr/>
        <a:lstStyle/>
        <a:p>
          <a:endParaRPr lang="en-US"/>
        </a:p>
      </dgm:t>
    </dgm:pt>
    <dgm:pt modelId="{3B84F142-106F-4C89-B00E-0A232C7836AB}" type="pres">
      <dgm:prSet presAssocID="{F881E568-60EB-49CF-A4B1-94DC884392E7}" presName="circle1" presStyleLbl="node1" presStyleIdx="0" presStyleCnt="3"/>
      <dgm:spPr/>
      <dgm:t>
        <a:bodyPr/>
        <a:lstStyle/>
        <a:p>
          <a:endParaRPr lang="en-US"/>
        </a:p>
      </dgm:t>
    </dgm:pt>
    <dgm:pt modelId="{DB5C4D41-1A58-4CA9-93D4-5D3456711079}" type="pres">
      <dgm:prSet presAssocID="{F881E568-60EB-49CF-A4B1-94DC884392E7}" presName="space" presStyleCnt="0"/>
      <dgm:spPr/>
      <dgm:t>
        <a:bodyPr/>
        <a:lstStyle/>
        <a:p>
          <a:endParaRPr lang="en-US"/>
        </a:p>
      </dgm:t>
    </dgm:pt>
    <dgm:pt modelId="{8EB958B3-A7F2-4BFF-8118-E0FFC1B09EBD}" type="pres">
      <dgm:prSet presAssocID="{F881E568-60EB-49CF-A4B1-94DC884392E7}" presName="rect1" presStyleLbl="alignAcc1" presStyleIdx="0" presStyleCnt="3" custScaleY="79124"/>
      <dgm:spPr/>
      <dgm:t>
        <a:bodyPr/>
        <a:lstStyle/>
        <a:p>
          <a:endParaRPr lang="en-US"/>
        </a:p>
      </dgm:t>
    </dgm:pt>
    <dgm:pt modelId="{55247E74-F678-4F61-9EF9-4A3A0AB3C1B9}" type="pres">
      <dgm:prSet presAssocID="{41F22896-C262-4068-A045-D7F47EE93884}" presName="vertSpace2" presStyleLbl="node1" presStyleIdx="0" presStyleCnt="3"/>
      <dgm:spPr/>
      <dgm:t>
        <a:bodyPr/>
        <a:lstStyle/>
        <a:p>
          <a:endParaRPr lang="en-US"/>
        </a:p>
      </dgm:t>
    </dgm:pt>
    <dgm:pt modelId="{05FEA7F8-24C4-4D09-8491-756668755446}" type="pres">
      <dgm:prSet presAssocID="{41F22896-C262-4068-A045-D7F47EE93884}" presName="circle2" presStyleLbl="node1" presStyleIdx="1" presStyleCnt="3"/>
      <dgm:spPr/>
      <dgm:t>
        <a:bodyPr/>
        <a:lstStyle/>
        <a:p>
          <a:endParaRPr lang="en-US"/>
        </a:p>
      </dgm:t>
    </dgm:pt>
    <dgm:pt modelId="{2AEC0BD6-6165-4261-86A5-92E7725EE946}" type="pres">
      <dgm:prSet presAssocID="{41F22896-C262-4068-A045-D7F47EE93884}" presName="rect2" presStyleLbl="alignAcc1" presStyleIdx="1" presStyleCnt="3" custScaleY="83268"/>
      <dgm:spPr/>
      <dgm:t>
        <a:bodyPr/>
        <a:lstStyle/>
        <a:p>
          <a:endParaRPr lang="en-US"/>
        </a:p>
      </dgm:t>
    </dgm:pt>
    <dgm:pt modelId="{B4B518EF-1E9A-4372-953C-634EACB49A27}" type="pres">
      <dgm:prSet presAssocID="{6FC5D970-459E-4A2F-9132-F03C67783F7D}" presName="vertSpace3" presStyleLbl="node1" presStyleIdx="1" presStyleCnt="3"/>
      <dgm:spPr/>
      <dgm:t>
        <a:bodyPr/>
        <a:lstStyle/>
        <a:p>
          <a:endParaRPr lang="en-US"/>
        </a:p>
      </dgm:t>
    </dgm:pt>
    <dgm:pt modelId="{9C5E33FC-D529-48A9-B211-06A82E6C8A90}" type="pres">
      <dgm:prSet presAssocID="{6FC5D970-459E-4A2F-9132-F03C67783F7D}" presName="circle3" presStyleLbl="node1" presStyleIdx="2" presStyleCnt="3"/>
      <dgm:spPr/>
      <dgm:t>
        <a:bodyPr/>
        <a:lstStyle/>
        <a:p>
          <a:endParaRPr lang="en-US"/>
        </a:p>
      </dgm:t>
    </dgm:pt>
    <dgm:pt modelId="{34C547E1-329B-4F63-8D5A-12B9EDB6C8FE}" type="pres">
      <dgm:prSet presAssocID="{6FC5D970-459E-4A2F-9132-F03C67783F7D}" presName="rect3" presStyleLbl="alignAcc1" presStyleIdx="2" presStyleCnt="3"/>
      <dgm:spPr/>
      <dgm:t>
        <a:bodyPr/>
        <a:lstStyle/>
        <a:p>
          <a:endParaRPr lang="en-US"/>
        </a:p>
      </dgm:t>
    </dgm:pt>
    <dgm:pt modelId="{A0781E66-E6CE-42B6-A91B-5EE78F5C3346}" type="pres">
      <dgm:prSet presAssocID="{F881E568-60EB-49CF-A4B1-94DC884392E7}" presName="rect1ParTxNoCh" presStyleLbl="alignAcc1" presStyleIdx="2" presStyleCnt="3">
        <dgm:presLayoutVars>
          <dgm:chMax val="1"/>
          <dgm:bulletEnabled val="1"/>
        </dgm:presLayoutVars>
      </dgm:prSet>
      <dgm:spPr/>
      <dgm:t>
        <a:bodyPr/>
        <a:lstStyle/>
        <a:p>
          <a:endParaRPr lang="en-US"/>
        </a:p>
      </dgm:t>
    </dgm:pt>
    <dgm:pt modelId="{68957B7F-081B-42B7-B36F-2A9FBA8F05FC}" type="pres">
      <dgm:prSet presAssocID="{41F22896-C262-4068-A045-D7F47EE93884}" presName="rect2ParTxNoCh" presStyleLbl="alignAcc1" presStyleIdx="2" presStyleCnt="3">
        <dgm:presLayoutVars>
          <dgm:chMax val="1"/>
          <dgm:bulletEnabled val="1"/>
        </dgm:presLayoutVars>
      </dgm:prSet>
      <dgm:spPr/>
      <dgm:t>
        <a:bodyPr/>
        <a:lstStyle/>
        <a:p>
          <a:endParaRPr lang="en-US"/>
        </a:p>
      </dgm:t>
    </dgm:pt>
    <dgm:pt modelId="{37A6BF6F-D9D2-45FE-9816-F7F456A9C6D9}" type="pres">
      <dgm:prSet presAssocID="{6FC5D970-459E-4A2F-9132-F03C67783F7D}" presName="rect3ParTxNoCh" presStyleLbl="alignAcc1" presStyleIdx="2" presStyleCnt="3">
        <dgm:presLayoutVars>
          <dgm:chMax val="1"/>
          <dgm:bulletEnabled val="1"/>
        </dgm:presLayoutVars>
      </dgm:prSet>
      <dgm:spPr/>
      <dgm:t>
        <a:bodyPr/>
        <a:lstStyle/>
        <a:p>
          <a:endParaRPr lang="en-US"/>
        </a:p>
      </dgm:t>
    </dgm:pt>
  </dgm:ptLst>
  <dgm:cxnLst>
    <dgm:cxn modelId="{902A62BA-C09B-4CF7-A267-220867225297}" type="presOf" srcId="{F881E568-60EB-49CF-A4B1-94DC884392E7}" destId="{8EB958B3-A7F2-4BFF-8118-E0FFC1B09EBD}" srcOrd="0" destOrd="0" presId="urn:microsoft.com/office/officeart/2005/8/layout/target3"/>
    <dgm:cxn modelId="{6ECFF8BE-5820-475C-8970-AA7E8C15DD83}" type="presOf" srcId="{F881E568-60EB-49CF-A4B1-94DC884392E7}" destId="{A0781E66-E6CE-42B6-A91B-5EE78F5C3346}" srcOrd="1" destOrd="0" presId="urn:microsoft.com/office/officeart/2005/8/layout/target3"/>
    <dgm:cxn modelId="{6067CEFA-03AF-49B0-8108-26F7CA597714}" type="presOf" srcId="{6FC5D970-459E-4A2F-9132-F03C67783F7D}" destId="{34C547E1-329B-4F63-8D5A-12B9EDB6C8FE}" srcOrd="0" destOrd="0" presId="urn:microsoft.com/office/officeart/2005/8/layout/target3"/>
    <dgm:cxn modelId="{AF8CF4E5-951D-4CCD-919B-8DD1BE986E60}" srcId="{38CDCB71-3D67-4915-A2AD-9C36A6A3C02C}" destId="{F881E568-60EB-49CF-A4B1-94DC884392E7}" srcOrd="0" destOrd="0" parTransId="{24343727-2EBB-4FDF-9644-5CD20C6F850F}" sibTransId="{863AC10D-B032-46BB-B2BB-EE5AC2EBF8F7}"/>
    <dgm:cxn modelId="{C284143F-0D9B-499D-843B-08CD5939C80B}" type="presOf" srcId="{41F22896-C262-4068-A045-D7F47EE93884}" destId="{2AEC0BD6-6165-4261-86A5-92E7725EE946}" srcOrd="0" destOrd="0" presId="urn:microsoft.com/office/officeart/2005/8/layout/target3"/>
    <dgm:cxn modelId="{C93EE41A-4AE4-4C98-A5CE-21C0FD53059E}" type="presOf" srcId="{38CDCB71-3D67-4915-A2AD-9C36A6A3C02C}" destId="{E06D2100-50C7-4FED-9EDF-93CCDE66D4AA}" srcOrd="0" destOrd="0" presId="urn:microsoft.com/office/officeart/2005/8/layout/target3"/>
    <dgm:cxn modelId="{B5B554F4-22BA-4CE1-9BC5-8AD1B6C26497}" srcId="{38CDCB71-3D67-4915-A2AD-9C36A6A3C02C}" destId="{41F22896-C262-4068-A045-D7F47EE93884}" srcOrd="1" destOrd="0" parTransId="{CE0F99F5-D7E6-4243-ACA0-C935CBCD8763}" sibTransId="{4069C4BC-62AF-4C49-A9E4-68460F7A41F9}"/>
    <dgm:cxn modelId="{31CB293F-3699-462D-8761-92CD1EAA3699}" srcId="{38CDCB71-3D67-4915-A2AD-9C36A6A3C02C}" destId="{6FC5D970-459E-4A2F-9132-F03C67783F7D}" srcOrd="2" destOrd="0" parTransId="{E599BF59-DAD3-4E1D-BA58-A4494E32DE2A}" sibTransId="{7175E2A4-1FAF-4E1C-9946-B0B9051C743E}"/>
    <dgm:cxn modelId="{4963DE2C-7091-4A31-8E98-D4B6470E171B}" type="presOf" srcId="{6FC5D970-459E-4A2F-9132-F03C67783F7D}" destId="{37A6BF6F-D9D2-45FE-9816-F7F456A9C6D9}" srcOrd="1" destOrd="0" presId="urn:microsoft.com/office/officeart/2005/8/layout/target3"/>
    <dgm:cxn modelId="{2B3D8C19-8190-44C7-921B-BEF6326C1C6C}" type="presOf" srcId="{41F22896-C262-4068-A045-D7F47EE93884}" destId="{68957B7F-081B-42B7-B36F-2A9FBA8F05FC}" srcOrd="1" destOrd="0" presId="urn:microsoft.com/office/officeart/2005/8/layout/target3"/>
    <dgm:cxn modelId="{0CC242AC-0671-4BF4-A2C2-116F5707F883}" type="presParOf" srcId="{E06D2100-50C7-4FED-9EDF-93CCDE66D4AA}" destId="{3B84F142-106F-4C89-B00E-0A232C7836AB}" srcOrd="0" destOrd="0" presId="urn:microsoft.com/office/officeart/2005/8/layout/target3"/>
    <dgm:cxn modelId="{B46E1283-8F0D-4A1A-AB89-1957FB8627EC}" type="presParOf" srcId="{E06D2100-50C7-4FED-9EDF-93CCDE66D4AA}" destId="{DB5C4D41-1A58-4CA9-93D4-5D3456711079}" srcOrd="1" destOrd="0" presId="urn:microsoft.com/office/officeart/2005/8/layout/target3"/>
    <dgm:cxn modelId="{14BDE306-589D-49C8-8A74-EBC0A3D08898}" type="presParOf" srcId="{E06D2100-50C7-4FED-9EDF-93CCDE66D4AA}" destId="{8EB958B3-A7F2-4BFF-8118-E0FFC1B09EBD}" srcOrd="2" destOrd="0" presId="urn:microsoft.com/office/officeart/2005/8/layout/target3"/>
    <dgm:cxn modelId="{CA12E8EB-CCDD-4115-BFC3-3DDE8C90B4FF}" type="presParOf" srcId="{E06D2100-50C7-4FED-9EDF-93CCDE66D4AA}" destId="{55247E74-F678-4F61-9EF9-4A3A0AB3C1B9}" srcOrd="3" destOrd="0" presId="urn:microsoft.com/office/officeart/2005/8/layout/target3"/>
    <dgm:cxn modelId="{2CF52F6F-C9ED-4E90-A530-4C27F6961193}" type="presParOf" srcId="{E06D2100-50C7-4FED-9EDF-93CCDE66D4AA}" destId="{05FEA7F8-24C4-4D09-8491-756668755446}" srcOrd="4" destOrd="0" presId="urn:microsoft.com/office/officeart/2005/8/layout/target3"/>
    <dgm:cxn modelId="{BC189880-0FA8-4B4B-9A23-26A557C5AB92}" type="presParOf" srcId="{E06D2100-50C7-4FED-9EDF-93CCDE66D4AA}" destId="{2AEC0BD6-6165-4261-86A5-92E7725EE946}" srcOrd="5" destOrd="0" presId="urn:microsoft.com/office/officeart/2005/8/layout/target3"/>
    <dgm:cxn modelId="{47142401-275A-46C0-87B6-05BC0FD247DF}" type="presParOf" srcId="{E06D2100-50C7-4FED-9EDF-93CCDE66D4AA}" destId="{B4B518EF-1E9A-4372-953C-634EACB49A27}" srcOrd="6" destOrd="0" presId="urn:microsoft.com/office/officeart/2005/8/layout/target3"/>
    <dgm:cxn modelId="{09507744-C1DC-47A2-A10C-067B52875962}" type="presParOf" srcId="{E06D2100-50C7-4FED-9EDF-93CCDE66D4AA}" destId="{9C5E33FC-D529-48A9-B211-06A82E6C8A90}" srcOrd="7" destOrd="0" presId="urn:microsoft.com/office/officeart/2005/8/layout/target3"/>
    <dgm:cxn modelId="{C837D841-35DF-4DA2-81D0-FE7A4AA83447}" type="presParOf" srcId="{E06D2100-50C7-4FED-9EDF-93CCDE66D4AA}" destId="{34C547E1-329B-4F63-8D5A-12B9EDB6C8FE}" srcOrd="8" destOrd="0" presId="urn:microsoft.com/office/officeart/2005/8/layout/target3"/>
    <dgm:cxn modelId="{EDE35536-7D53-4311-90AE-02974069DC81}" type="presParOf" srcId="{E06D2100-50C7-4FED-9EDF-93CCDE66D4AA}" destId="{A0781E66-E6CE-42B6-A91B-5EE78F5C3346}" srcOrd="9" destOrd="0" presId="urn:microsoft.com/office/officeart/2005/8/layout/target3"/>
    <dgm:cxn modelId="{F971AD40-B8E1-41F1-B264-04434F295FCE}" type="presParOf" srcId="{E06D2100-50C7-4FED-9EDF-93CCDE66D4AA}" destId="{68957B7F-081B-42B7-B36F-2A9FBA8F05FC}" srcOrd="10" destOrd="0" presId="urn:microsoft.com/office/officeart/2005/8/layout/target3"/>
    <dgm:cxn modelId="{17580F69-0F18-4E66-B247-8D0909697EBE}" type="presParOf" srcId="{E06D2100-50C7-4FED-9EDF-93CCDE66D4AA}" destId="{37A6BF6F-D9D2-45FE-9816-F7F456A9C6D9}" srcOrd="11" destOrd="0" presId="urn:microsoft.com/office/officeart/2005/8/layout/target3"/>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CCE6337-24CC-4275-9FD8-1BFE48CD2D3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030A640-7731-494D-830C-8DDB6E9452EC}">
      <dgm:prSet/>
      <dgm:spPr/>
      <dgm:t>
        <a:bodyPr/>
        <a:lstStyle/>
        <a:p>
          <a:pPr rtl="1"/>
          <a:endParaRPr lang="en-US" b="1" dirty="0"/>
        </a:p>
      </dgm:t>
    </dgm:pt>
    <dgm:pt modelId="{842ABA03-3A6F-41A4-84FF-D5B79B1161C7}" type="parTrans" cxnId="{B5D97104-4F48-490C-B4CE-30DA98BFACA5}">
      <dgm:prSet/>
      <dgm:spPr/>
      <dgm:t>
        <a:bodyPr/>
        <a:lstStyle/>
        <a:p>
          <a:endParaRPr lang="en-US"/>
        </a:p>
      </dgm:t>
    </dgm:pt>
    <dgm:pt modelId="{E88537F3-16DD-441F-8789-73329328F8CF}" type="sibTrans" cxnId="{B5D97104-4F48-490C-B4CE-30DA98BFACA5}">
      <dgm:prSet/>
      <dgm:spPr/>
      <dgm:t>
        <a:bodyPr/>
        <a:lstStyle/>
        <a:p>
          <a:endParaRPr lang="en-US"/>
        </a:p>
      </dgm:t>
    </dgm:pt>
    <dgm:pt modelId="{81FF1E0B-F4C5-40F5-90D6-44C0D387D54A}">
      <dgm:prSet/>
      <dgm:spPr/>
      <dgm:t>
        <a:bodyPr/>
        <a:lstStyle/>
        <a:p>
          <a:pPr rtl="1"/>
          <a:r>
            <a:rPr lang="ar-SA" b="1" smtClean="0"/>
            <a:t>المناقشات بين أعضاء فريق </a:t>
          </a:r>
          <a:r>
            <a:rPr lang="ar-JO" b="1" smtClean="0"/>
            <a:t>العملية</a:t>
          </a:r>
          <a:endParaRPr lang="en-US"/>
        </a:p>
      </dgm:t>
    </dgm:pt>
    <dgm:pt modelId="{271089DA-6453-4939-91E6-2AF393E72D8D}" type="parTrans" cxnId="{D71E82B9-D5E4-45EE-A6ED-11A14ACB2245}">
      <dgm:prSet/>
      <dgm:spPr/>
    </dgm:pt>
    <dgm:pt modelId="{5EE2342F-8887-4660-894E-A64A101EBBE9}" type="sibTrans" cxnId="{D71E82B9-D5E4-45EE-A6ED-11A14ACB2245}">
      <dgm:prSet/>
      <dgm:spPr/>
    </dgm:pt>
    <dgm:pt modelId="{BC5A2CD7-9D7F-46C2-ABB0-E6487F22CF38}" type="pres">
      <dgm:prSet presAssocID="{BCCE6337-24CC-4275-9FD8-1BFE48CD2D35}" presName="linearFlow" presStyleCnt="0">
        <dgm:presLayoutVars>
          <dgm:dir/>
          <dgm:animLvl val="lvl"/>
          <dgm:resizeHandles val="exact"/>
        </dgm:presLayoutVars>
      </dgm:prSet>
      <dgm:spPr/>
    </dgm:pt>
    <dgm:pt modelId="{3172E0CF-9B61-4531-9AAE-ECCDCE3B5000}" type="pres">
      <dgm:prSet presAssocID="{3030A640-7731-494D-830C-8DDB6E9452EC}" presName="composite" presStyleCnt="0"/>
      <dgm:spPr/>
    </dgm:pt>
    <dgm:pt modelId="{D1D85060-562D-47F8-BCEF-5D4B7ED7AD75}" type="pres">
      <dgm:prSet presAssocID="{3030A640-7731-494D-830C-8DDB6E9452EC}" presName="parentText" presStyleLbl="alignNode1" presStyleIdx="0" presStyleCnt="1">
        <dgm:presLayoutVars>
          <dgm:chMax val="1"/>
          <dgm:bulletEnabled val="1"/>
        </dgm:presLayoutVars>
      </dgm:prSet>
      <dgm:spPr/>
      <dgm:t>
        <a:bodyPr/>
        <a:lstStyle/>
        <a:p>
          <a:endParaRPr lang="en-US"/>
        </a:p>
      </dgm:t>
    </dgm:pt>
    <dgm:pt modelId="{A4364DB9-BE26-46E6-ABF0-5C59F27891BE}" type="pres">
      <dgm:prSet presAssocID="{3030A640-7731-494D-830C-8DDB6E9452EC}" presName="descendantText" presStyleLbl="alignAcc1" presStyleIdx="0" presStyleCnt="1">
        <dgm:presLayoutVars>
          <dgm:bulletEnabled val="1"/>
        </dgm:presLayoutVars>
      </dgm:prSet>
      <dgm:spPr/>
    </dgm:pt>
  </dgm:ptLst>
  <dgm:cxnLst>
    <dgm:cxn modelId="{B5D97104-4F48-490C-B4CE-30DA98BFACA5}" srcId="{BCCE6337-24CC-4275-9FD8-1BFE48CD2D35}" destId="{3030A640-7731-494D-830C-8DDB6E9452EC}" srcOrd="0" destOrd="0" parTransId="{842ABA03-3A6F-41A4-84FF-D5B79B1161C7}" sibTransId="{E88537F3-16DD-441F-8789-73329328F8CF}"/>
    <dgm:cxn modelId="{D71E82B9-D5E4-45EE-A6ED-11A14ACB2245}" srcId="{3030A640-7731-494D-830C-8DDB6E9452EC}" destId="{81FF1E0B-F4C5-40F5-90D6-44C0D387D54A}" srcOrd="0" destOrd="0" parTransId="{271089DA-6453-4939-91E6-2AF393E72D8D}" sibTransId="{5EE2342F-8887-4660-894E-A64A101EBBE9}"/>
    <dgm:cxn modelId="{BB62B761-7B24-408B-A6DE-5C4C0B3C77FE}" type="presOf" srcId="{3030A640-7731-494D-830C-8DDB6E9452EC}" destId="{D1D85060-562D-47F8-BCEF-5D4B7ED7AD75}" srcOrd="0" destOrd="0" presId="urn:microsoft.com/office/officeart/2005/8/layout/chevron2"/>
    <dgm:cxn modelId="{4D710690-F9AD-49D1-8B70-0367C9CF1321}" type="presOf" srcId="{BCCE6337-24CC-4275-9FD8-1BFE48CD2D35}" destId="{BC5A2CD7-9D7F-46C2-ABB0-E6487F22CF38}" srcOrd="0" destOrd="0" presId="urn:microsoft.com/office/officeart/2005/8/layout/chevron2"/>
    <dgm:cxn modelId="{71204253-87E1-48FE-991F-7ADE677C445B}" type="presOf" srcId="{81FF1E0B-F4C5-40F5-90D6-44C0D387D54A}" destId="{A4364DB9-BE26-46E6-ABF0-5C59F27891BE}" srcOrd="0" destOrd="0" presId="urn:microsoft.com/office/officeart/2005/8/layout/chevron2"/>
    <dgm:cxn modelId="{90094726-3C55-45B9-B2FA-EEE6581517FA}" type="presParOf" srcId="{BC5A2CD7-9D7F-46C2-ABB0-E6487F22CF38}" destId="{3172E0CF-9B61-4531-9AAE-ECCDCE3B5000}" srcOrd="0" destOrd="0" presId="urn:microsoft.com/office/officeart/2005/8/layout/chevron2"/>
    <dgm:cxn modelId="{62A86273-5A8A-4153-A2E7-32DF790F3114}" type="presParOf" srcId="{3172E0CF-9B61-4531-9AAE-ECCDCE3B5000}" destId="{D1D85060-562D-47F8-BCEF-5D4B7ED7AD75}" srcOrd="0" destOrd="0" presId="urn:microsoft.com/office/officeart/2005/8/layout/chevron2"/>
    <dgm:cxn modelId="{09DA8548-9396-47FF-8596-4D1D0D08DF31}" type="presParOf" srcId="{3172E0CF-9B61-4531-9AAE-ECCDCE3B5000}" destId="{A4364DB9-BE26-46E6-ABF0-5C59F27891BE}" srcOrd="1" destOrd="0" presId="urn:microsoft.com/office/officeart/2005/8/layout/chevron2"/>
  </dgm:cxnLst>
  <dgm:bg/>
  <dgm:whole/>
</dgm:dataModel>
</file>

<file path=ppt/diagrams/data25.xml><?xml version="1.0" encoding="utf-8"?>
<dgm:dataModel xmlns:dgm="http://schemas.openxmlformats.org/drawingml/2006/diagram" xmlns:a="http://schemas.openxmlformats.org/drawingml/2006/main">
  <dgm:ptLst>
    <dgm:pt modelId="{3909E203-F776-45E4-9079-AED7089CB058}" type="doc">
      <dgm:prSet loTypeId="urn:microsoft.com/office/officeart/2005/8/layout/vList5" loCatId="list" qsTypeId="urn:microsoft.com/office/officeart/2005/8/quickstyle/simple1" qsCatId="simple" csTypeId="urn:microsoft.com/office/officeart/2005/8/colors/colorful5" csCatId="colorful" phldr="1"/>
      <dgm:spPr/>
      <dgm:t>
        <a:bodyPr/>
        <a:lstStyle/>
        <a:p>
          <a:pPr rtl="1"/>
          <a:endParaRPr lang="ar-JO"/>
        </a:p>
      </dgm:t>
    </dgm:pt>
    <dgm:pt modelId="{FBFB93B1-538F-4309-ACFA-5AAA7F0056AE}">
      <dgm:prSet/>
      <dgm:spPr/>
      <dgm:t>
        <a:bodyPr/>
        <a:lstStyle/>
        <a:p>
          <a:pPr rtl="1"/>
          <a:r>
            <a:rPr lang="ar-JO" b="1" dirty="0"/>
            <a:t>إجراءات تقييم المخاطر والأنشطة ذات العلاقة</a:t>
          </a:r>
          <a:r>
            <a:rPr lang="ar-SA" b="1" dirty="0"/>
            <a:t> </a:t>
          </a:r>
          <a:r>
            <a:rPr lang="ar-JO" altLang="en-US" b="1" dirty="0"/>
            <a:t>بالإدارة والآخرون ضمن المنشأة</a:t>
          </a:r>
          <a:r>
            <a:rPr lang="ar-JO" b="1" dirty="0"/>
            <a:t/>
          </a:r>
          <a:br>
            <a:rPr lang="ar-JO" b="1" dirty="0"/>
          </a:br>
          <a:r>
            <a:rPr lang="ar-JO" b="1" dirty="0"/>
            <a:t/>
          </a:r>
          <a:br>
            <a:rPr lang="ar-JO" b="1" dirty="0"/>
          </a:br>
          <a:endParaRPr lang="ar-JO" dirty="0"/>
        </a:p>
      </dgm:t>
    </dgm:pt>
    <dgm:pt modelId="{C0123E88-E969-4AD8-BA4E-43377FF8A86C}" type="parTrans" cxnId="{3885D564-73BD-45F9-9F02-B40C1B9BF14C}">
      <dgm:prSet/>
      <dgm:spPr/>
      <dgm:t>
        <a:bodyPr/>
        <a:lstStyle/>
        <a:p>
          <a:pPr rtl="1"/>
          <a:endParaRPr lang="ar-JO"/>
        </a:p>
      </dgm:t>
    </dgm:pt>
    <dgm:pt modelId="{7AB57BE2-690F-4B62-8D28-A815C2ED56B3}" type="sibTrans" cxnId="{3885D564-73BD-45F9-9F02-B40C1B9BF14C}">
      <dgm:prSet/>
      <dgm:spPr/>
      <dgm:t>
        <a:bodyPr/>
        <a:lstStyle/>
        <a:p>
          <a:pPr rtl="1"/>
          <a:endParaRPr lang="ar-JO"/>
        </a:p>
      </dgm:t>
    </dgm:pt>
    <dgm:pt modelId="{9EA59246-AFC8-4556-90D6-6E6076FFEF69}" type="pres">
      <dgm:prSet presAssocID="{3909E203-F776-45E4-9079-AED7089CB058}" presName="Name0" presStyleCnt="0">
        <dgm:presLayoutVars>
          <dgm:dir/>
          <dgm:animLvl val="lvl"/>
          <dgm:resizeHandles val="exact"/>
        </dgm:presLayoutVars>
      </dgm:prSet>
      <dgm:spPr/>
      <dgm:t>
        <a:bodyPr/>
        <a:lstStyle/>
        <a:p>
          <a:endParaRPr lang="en-US"/>
        </a:p>
      </dgm:t>
    </dgm:pt>
    <dgm:pt modelId="{3761FB56-06CA-4B95-B18F-2CA4F22FD0EA}" type="pres">
      <dgm:prSet presAssocID="{FBFB93B1-538F-4309-ACFA-5AAA7F0056AE}" presName="linNode" presStyleCnt="0"/>
      <dgm:spPr/>
      <dgm:t>
        <a:bodyPr/>
        <a:lstStyle/>
        <a:p>
          <a:endParaRPr lang="en-US"/>
        </a:p>
      </dgm:t>
    </dgm:pt>
    <dgm:pt modelId="{A9C97039-E933-4D0D-A97E-BB974DD3AA94}" type="pres">
      <dgm:prSet presAssocID="{FBFB93B1-538F-4309-ACFA-5AAA7F0056AE}" presName="parentText" presStyleLbl="node1" presStyleIdx="0" presStyleCnt="1" custScaleX="216265">
        <dgm:presLayoutVars>
          <dgm:chMax val="1"/>
          <dgm:bulletEnabled val="1"/>
        </dgm:presLayoutVars>
      </dgm:prSet>
      <dgm:spPr/>
      <dgm:t>
        <a:bodyPr/>
        <a:lstStyle/>
        <a:p>
          <a:endParaRPr lang="en-US"/>
        </a:p>
      </dgm:t>
    </dgm:pt>
  </dgm:ptLst>
  <dgm:cxnLst>
    <dgm:cxn modelId="{3885D564-73BD-45F9-9F02-B40C1B9BF14C}" srcId="{3909E203-F776-45E4-9079-AED7089CB058}" destId="{FBFB93B1-538F-4309-ACFA-5AAA7F0056AE}" srcOrd="0" destOrd="0" parTransId="{C0123E88-E969-4AD8-BA4E-43377FF8A86C}" sibTransId="{7AB57BE2-690F-4B62-8D28-A815C2ED56B3}"/>
    <dgm:cxn modelId="{ED421862-8577-466D-8665-2E9B6BC5A697}" type="presOf" srcId="{FBFB93B1-538F-4309-ACFA-5AAA7F0056AE}" destId="{A9C97039-E933-4D0D-A97E-BB974DD3AA94}" srcOrd="0" destOrd="0" presId="urn:microsoft.com/office/officeart/2005/8/layout/vList5"/>
    <dgm:cxn modelId="{8F6790AD-E405-4044-A4BD-D4F48AC56C55}" type="presOf" srcId="{3909E203-F776-45E4-9079-AED7089CB058}" destId="{9EA59246-AFC8-4556-90D6-6E6076FFEF69}" srcOrd="0" destOrd="0" presId="urn:microsoft.com/office/officeart/2005/8/layout/vList5"/>
    <dgm:cxn modelId="{3F7DA20C-CF17-44D3-A9D7-58CAED529622}" type="presParOf" srcId="{9EA59246-AFC8-4556-90D6-6E6076FFEF69}" destId="{3761FB56-06CA-4B95-B18F-2CA4F22FD0EA}" srcOrd="0" destOrd="0" presId="urn:microsoft.com/office/officeart/2005/8/layout/vList5"/>
    <dgm:cxn modelId="{B34EBA20-C538-4A5D-BC1B-B590DE146F12}" type="presParOf" srcId="{3761FB56-06CA-4B95-B18F-2CA4F22FD0EA}" destId="{A9C97039-E933-4D0D-A97E-BB974DD3AA94}"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D2B78BD-530F-46C9-8D7A-E5F81C219957}" type="doc">
      <dgm:prSet loTypeId="urn:microsoft.com/office/officeart/2005/8/layout/vList2" loCatId="list" qsTypeId="urn:microsoft.com/office/officeart/2005/8/quickstyle/simple1" qsCatId="simple" csTypeId="urn:microsoft.com/office/officeart/2005/8/colors/colorful5" csCatId="colorful" phldr="1"/>
      <dgm:spPr/>
      <dgm:t>
        <a:bodyPr/>
        <a:lstStyle/>
        <a:p>
          <a:pPr rtl="1"/>
          <a:endParaRPr lang="ar-JO"/>
        </a:p>
      </dgm:t>
    </dgm:pt>
    <dgm:pt modelId="{A99A10D2-0582-44EB-8600-2576CECCBAB0}">
      <dgm:prSet/>
      <dgm:spPr/>
      <dgm:t>
        <a:bodyPr/>
        <a:lstStyle/>
        <a:p>
          <a:pPr rtl="1"/>
          <a:r>
            <a:rPr lang="ar-JO"/>
            <a:t>إجراءات تقييم المخاطر والأنشطة ذات العلاقة</a:t>
          </a:r>
        </a:p>
      </dgm:t>
    </dgm:pt>
    <dgm:pt modelId="{00DA4E30-70C1-4F51-896C-AD3729959C33}" type="parTrans" cxnId="{B8002853-D2B4-4207-9CF9-1813DC9810A8}">
      <dgm:prSet/>
      <dgm:spPr/>
      <dgm:t>
        <a:bodyPr/>
        <a:lstStyle/>
        <a:p>
          <a:pPr rtl="1"/>
          <a:endParaRPr lang="ar-JO"/>
        </a:p>
      </dgm:t>
    </dgm:pt>
    <dgm:pt modelId="{50F343A5-2CF1-4176-ACB1-6CAF6905335A}" type="sibTrans" cxnId="{B8002853-D2B4-4207-9CF9-1813DC9810A8}">
      <dgm:prSet/>
      <dgm:spPr/>
      <dgm:t>
        <a:bodyPr/>
        <a:lstStyle/>
        <a:p>
          <a:pPr rtl="1"/>
          <a:endParaRPr lang="ar-JO"/>
        </a:p>
      </dgm:t>
    </dgm:pt>
    <dgm:pt modelId="{FBB657DE-B936-493C-AD24-AB1458C686A8}">
      <dgm:prSet/>
      <dgm:spPr/>
      <dgm:t>
        <a:bodyPr/>
        <a:lstStyle/>
        <a:p>
          <a:pPr rtl="1"/>
          <a:r>
            <a:rPr lang="ar-SA" dirty="0"/>
            <a:t>يجب على </a:t>
          </a:r>
          <a:r>
            <a:rPr lang="ar-JO" dirty="0"/>
            <a:t>المدقق</a:t>
          </a:r>
          <a:r>
            <a:rPr lang="ar-SA" dirty="0"/>
            <a:t> إجراء استفسارات مع الإدارة وأخرين داخل المنشأة</a:t>
          </a:r>
          <a:r>
            <a:rPr lang="ar-JO" dirty="0"/>
            <a:t> </a:t>
          </a:r>
          <a:r>
            <a:rPr lang="ar-SA" dirty="0"/>
            <a:t>عندما يكون ذلك مناسبا، للتعرف على ما إذا كان لديهم معرفة بأي </a:t>
          </a:r>
          <a:r>
            <a:rPr lang="ar-JO" dirty="0"/>
            <a:t>احتيال </a:t>
          </a:r>
          <a:r>
            <a:rPr lang="ar-SA" dirty="0"/>
            <a:t>فعل</a:t>
          </a:r>
          <a:r>
            <a:rPr lang="ar-JO" dirty="0"/>
            <a:t>ي</a:t>
          </a:r>
          <a:r>
            <a:rPr lang="ar-SA" dirty="0"/>
            <a:t> أو مشكوك فيه، يؤثر على المنشأة</a:t>
          </a:r>
          <a:r>
            <a:rPr lang="ar-JO" dirty="0"/>
            <a:t> </a:t>
          </a:r>
        </a:p>
      </dgm:t>
    </dgm:pt>
    <dgm:pt modelId="{B4704BD0-01EF-499A-A0DB-8F84D15D6A17}" type="parTrans" cxnId="{60324FAB-1027-4EC7-96E6-CD56F2F48660}">
      <dgm:prSet/>
      <dgm:spPr/>
      <dgm:t>
        <a:bodyPr/>
        <a:lstStyle/>
        <a:p>
          <a:pPr rtl="1"/>
          <a:endParaRPr lang="ar-JO"/>
        </a:p>
      </dgm:t>
    </dgm:pt>
    <dgm:pt modelId="{2955E75B-5727-41CD-95FD-A110C563E468}" type="sibTrans" cxnId="{60324FAB-1027-4EC7-96E6-CD56F2F48660}">
      <dgm:prSet/>
      <dgm:spPr/>
      <dgm:t>
        <a:bodyPr/>
        <a:lstStyle/>
        <a:p>
          <a:pPr rtl="1"/>
          <a:endParaRPr lang="ar-JO"/>
        </a:p>
      </dgm:t>
    </dgm:pt>
    <dgm:pt modelId="{DE40A1A7-5777-4C46-B323-49696776C77C}">
      <dgm:prSet/>
      <dgm:spPr/>
      <dgm:t>
        <a:bodyPr/>
        <a:lstStyle/>
        <a:p>
          <a:pPr rtl="1"/>
          <a:r>
            <a:rPr lang="ar-SA"/>
            <a:t>بالنسبة للمنشآت التي يكون فيها نشاط </a:t>
          </a:r>
          <a:r>
            <a:rPr lang="ar-JO"/>
            <a:t>للتدقيق</a:t>
          </a:r>
          <a:r>
            <a:rPr lang="ar-SA"/>
            <a:t> الداخلي، يجب على </a:t>
          </a:r>
          <a:r>
            <a:rPr lang="ar-JO"/>
            <a:t>المدقق </a:t>
          </a:r>
          <a:r>
            <a:rPr lang="ar-SA"/>
            <a:t>الاستفسار من</a:t>
          </a:r>
          <a:r>
            <a:rPr lang="ar-JO"/>
            <a:t> المدققين </a:t>
          </a:r>
          <a:r>
            <a:rPr lang="ar-SA"/>
            <a:t>الداخليين للتعرف على ما إذا كان لديهم علم بأي</a:t>
          </a:r>
          <a:r>
            <a:rPr lang="ar-JO"/>
            <a:t> احتيال</a:t>
          </a:r>
          <a:r>
            <a:rPr lang="ar-SA"/>
            <a:t> فعل</a:t>
          </a:r>
          <a:r>
            <a:rPr lang="ar-JO"/>
            <a:t>ي</a:t>
          </a:r>
          <a:r>
            <a:rPr lang="ar-SA"/>
            <a:t>، أو مشكوك فيه، أو محتمل، قد يؤثر على المنشأة، والحصول عل</a:t>
          </a:r>
          <a:r>
            <a:rPr lang="ar-JO"/>
            <a:t>ى آرائهم</a:t>
          </a:r>
          <a:r>
            <a:rPr lang="ar-SA"/>
            <a:t> حول مخاطر ال</a:t>
          </a:r>
          <a:r>
            <a:rPr lang="ar-JO"/>
            <a:t>احتيال</a:t>
          </a:r>
          <a:r>
            <a:rPr lang="ar-SA"/>
            <a:t>.</a:t>
          </a:r>
          <a:endParaRPr lang="ar-JO"/>
        </a:p>
      </dgm:t>
    </dgm:pt>
    <dgm:pt modelId="{6E2FA9F0-CF09-4FFA-9D82-A180F7D8EB23}" type="parTrans" cxnId="{D0376C7B-25DA-4D09-8F52-D451A928D21A}">
      <dgm:prSet/>
      <dgm:spPr/>
      <dgm:t>
        <a:bodyPr/>
        <a:lstStyle/>
        <a:p>
          <a:pPr rtl="1"/>
          <a:endParaRPr lang="ar-JO"/>
        </a:p>
      </dgm:t>
    </dgm:pt>
    <dgm:pt modelId="{38FD7717-8035-4E59-992E-163F025C751C}" type="sibTrans" cxnId="{D0376C7B-25DA-4D09-8F52-D451A928D21A}">
      <dgm:prSet/>
      <dgm:spPr/>
      <dgm:t>
        <a:bodyPr/>
        <a:lstStyle/>
        <a:p>
          <a:pPr rtl="1"/>
          <a:endParaRPr lang="ar-JO"/>
        </a:p>
      </dgm:t>
    </dgm:pt>
    <dgm:pt modelId="{7D36DF25-4469-403B-8FCA-63A359D12D09}" type="pres">
      <dgm:prSet presAssocID="{6D2B78BD-530F-46C9-8D7A-E5F81C219957}" presName="linear" presStyleCnt="0">
        <dgm:presLayoutVars>
          <dgm:animLvl val="lvl"/>
          <dgm:resizeHandles val="exact"/>
        </dgm:presLayoutVars>
      </dgm:prSet>
      <dgm:spPr/>
      <dgm:t>
        <a:bodyPr/>
        <a:lstStyle/>
        <a:p>
          <a:endParaRPr lang="en-US"/>
        </a:p>
      </dgm:t>
    </dgm:pt>
    <dgm:pt modelId="{10EFF325-C67A-4256-8B11-9FA1F419284C}" type="pres">
      <dgm:prSet presAssocID="{A99A10D2-0582-44EB-8600-2576CECCBAB0}" presName="parentText" presStyleLbl="node1" presStyleIdx="0" presStyleCnt="3">
        <dgm:presLayoutVars>
          <dgm:chMax val="0"/>
          <dgm:bulletEnabled val="1"/>
        </dgm:presLayoutVars>
      </dgm:prSet>
      <dgm:spPr/>
      <dgm:t>
        <a:bodyPr/>
        <a:lstStyle/>
        <a:p>
          <a:endParaRPr lang="en-US"/>
        </a:p>
      </dgm:t>
    </dgm:pt>
    <dgm:pt modelId="{C06E52D1-AA4D-4D3B-92CC-6B98AE824E95}" type="pres">
      <dgm:prSet presAssocID="{50F343A5-2CF1-4176-ACB1-6CAF6905335A}" presName="spacer" presStyleCnt="0"/>
      <dgm:spPr/>
      <dgm:t>
        <a:bodyPr/>
        <a:lstStyle/>
        <a:p>
          <a:endParaRPr lang="en-US"/>
        </a:p>
      </dgm:t>
    </dgm:pt>
    <dgm:pt modelId="{FB9FDBA1-4CCF-40BE-8017-A5CCD5EB48E0}" type="pres">
      <dgm:prSet presAssocID="{FBB657DE-B936-493C-AD24-AB1458C686A8}" presName="parentText" presStyleLbl="node1" presStyleIdx="1" presStyleCnt="3">
        <dgm:presLayoutVars>
          <dgm:chMax val="0"/>
          <dgm:bulletEnabled val="1"/>
        </dgm:presLayoutVars>
      </dgm:prSet>
      <dgm:spPr/>
      <dgm:t>
        <a:bodyPr/>
        <a:lstStyle/>
        <a:p>
          <a:endParaRPr lang="en-US"/>
        </a:p>
      </dgm:t>
    </dgm:pt>
    <dgm:pt modelId="{92C4C0BB-3D91-4A12-B35A-EC6A7F4EF5EB}" type="pres">
      <dgm:prSet presAssocID="{2955E75B-5727-41CD-95FD-A110C563E468}" presName="spacer" presStyleCnt="0"/>
      <dgm:spPr/>
      <dgm:t>
        <a:bodyPr/>
        <a:lstStyle/>
        <a:p>
          <a:endParaRPr lang="en-US"/>
        </a:p>
      </dgm:t>
    </dgm:pt>
    <dgm:pt modelId="{07E32096-F523-45F6-B435-70792C206422}" type="pres">
      <dgm:prSet presAssocID="{DE40A1A7-5777-4C46-B323-49696776C77C}" presName="parentText" presStyleLbl="node1" presStyleIdx="2" presStyleCnt="3">
        <dgm:presLayoutVars>
          <dgm:chMax val="0"/>
          <dgm:bulletEnabled val="1"/>
        </dgm:presLayoutVars>
      </dgm:prSet>
      <dgm:spPr/>
      <dgm:t>
        <a:bodyPr/>
        <a:lstStyle/>
        <a:p>
          <a:endParaRPr lang="en-US"/>
        </a:p>
      </dgm:t>
    </dgm:pt>
  </dgm:ptLst>
  <dgm:cxnLst>
    <dgm:cxn modelId="{60324FAB-1027-4EC7-96E6-CD56F2F48660}" srcId="{6D2B78BD-530F-46C9-8D7A-E5F81C219957}" destId="{FBB657DE-B936-493C-AD24-AB1458C686A8}" srcOrd="1" destOrd="0" parTransId="{B4704BD0-01EF-499A-A0DB-8F84D15D6A17}" sibTransId="{2955E75B-5727-41CD-95FD-A110C563E468}"/>
    <dgm:cxn modelId="{D0376C7B-25DA-4D09-8F52-D451A928D21A}" srcId="{6D2B78BD-530F-46C9-8D7A-E5F81C219957}" destId="{DE40A1A7-5777-4C46-B323-49696776C77C}" srcOrd="2" destOrd="0" parTransId="{6E2FA9F0-CF09-4FFA-9D82-A180F7D8EB23}" sibTransId="{38FD7717-8035-4E59-992E-163F025C751C}"/>
    <dgm:cxn modelId="{0D2923D6-FD06-4C8B-B6DE-48B25E141CED}" type="presOf" srcId="{A99A10D2-0582-44EB-8600-2576CECCBAB0}" destId="{10EFF325-C67A-4256-8B11-9FA1F419284C}" srcOrd="0" destOrd="0" presId="urn:microsoft.com/office/officeart/2005/8/layout/vList2"/>
    <dgm:cxn modelId="{7A381CCD-A512-4F08-A209-F5F11941F69E}" type="presOf" srcId="{FBB657DE-B936-493C-AD24-AB1458C686A8}" destId="{FB9FDBA1-4CCF-40BE-8017-A5CCD5EB48E0}" srcOrd="0" destOrd="0" presId="urn:microsoft.com/office/officeart/2005/8/layout/vList2"/>
    <dgm:cxn modelId="{B8002853-D2B4-4207-9CF9-1813DC9810A8}" srcId="{6D2B78BD-530F-46C9-8D7A-E5F81C219957}" destId="{A99A10D2-0582-44EB-8600-2576CECCBAB0}" srcOrd="0" destOrd="0" parTransId="{00DA4E30-70C1-4F51-896C-AD3729959C33}" sibTransId="{50F343A5-2CF1-4176-ACB1-6CAF6905335A}"/>
    <dgm:cxn modelId="{A9A7F5EA-EAFD-4E74-9C9C-91F661D16593}" type="presOf" srcId="{DE40A1A7-5777-4C46-B323-49696776C77C}" destId="{07E32096-F523-45F6-B435-70792C206422}" srcOrd="0" destOrd="0" presId="urn:microsoft.com/office/officeart/2005/8/layout/vList2"/>
    <dgm:cxn modelId="{E3B3D737-B2A2-4133-840A-8CC455B8D994}" type="presOf" srcId="{6D2B78BD-530F-46C9-8D7A-E5F81C219957}" destId="{7D36DF25-4469-403B-8FCA-63A359D12D09}" srcOrd="0" destOrd="0" presId="urn:microsoft.com/office/officeart/2005/8/layout/vList2"/>
    <dgm:cxn modelId="{7A80223D-7156-4618-B53B-7F86D15BD8DC}" type="presParOf" srcId="{7D36DF25-4469-403B-8FCA-63A359D12D09}" destId="{10EFF325-C67A-4256-8B11-9FA1F419284C}" srcOrd="0" destOrd="0" presId="urn:microsoft.com/office/officeart/2005/8/layout/vList2"/>
    <dgm:cxn modelId="{4FBA11B9-9B07-43C3-91AF-293FDE63ED75}" type="presParOf" srcId="{7D36DF25-4469-403B-8FCA-63A359D12D09}" destId="{C06E52D1-AA4D-4D3B-92CC-6B98AE824E95}" srcOrd="1" destOrd="0" presId="urn:microsoft.com/office/officeart/2005/8/layout/vList2"/>
    <dgm:cxn modelId="{C8621BE8-A05A-43BE-8F67-B5DE4AA6EF99}" type="presParOf" srcId="{7D36DF25-4469-403B-8FCA-63A359D12D09}" destId="{FB9FDBA1-4CCF-40BE-8017-A5CCD5EB48E0}" srcOrd="2" destOrd="0" presId="urn:microsoft.com/office/officeart/2005/8/layout/vList2"/>
    <dgm:cxn modelId="{758A0CBA-5B1E-4977-B4F9-B4B525FB2FC1}" type="presParOf" srcId="{7D36DF25-4469-403B-8FCA-63A359D12D09}" destId="{92C4C0BB-3D91-4A12-B35A-EC6A7F4EF5EB}" srcOrd="3" destOrd="0" presId="urn:microsoft.com/office/officeart/2005/8/layout/vList2"/>
    <dgm:cxn modelId="{4A7027F7-CECD-408F-B74F-C9AEDB7D2AF0}" type="presParOf" srcId="{7D36DF25-4469-403B-8FCA-63A359D12D09}" destId="{07E32096-F523-45F6-B435-70792C206422}" srcOrd="4"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F28727-E208-43A5-A36F-5C540936E74F}" type="doc">
      <dgm:prSet loTypeId="urn:microsoft.com/office/officeart/2005/8/layout/vList5" loCatId="list" qsTypeId="urn:microsoft.com/office/officeart/2005/8/quickstyle/simple1" qsCatId="simple" csTypeId="urn:microsoft.com/office/officeart/2005/8/colors/colorful2" csCatId="colorful"/>
      <dgm:spPr/>
      <dgm:t>
        <a:bodyPr/>
        <a:lstStyle/>
        <a:p>
          <a:pPr rtl="1"/>
          <a:endParaRPr lang="ar-JO"/>
        </a:p>
      </dgm:t>
    </dgm:pt>
    <dgm:pt modelId="{C7B7CEDB-FC3C-4C58-BA8A-C694832906C9}">
      <dgm:prSet/>
      <dgm:spPr/>
      <dgm:t>
        <a:bodyPr/>
        <a:lstStyle/>
        <a:p>
          <a:pPr rtl="1"/>
          <a:r>
            <a:rPr lang="ar-JO"/>
            <a:t>المكلفون بالحوكمة</a:t>
          </a:r>
        </a:p>
      </dgm:t>
    </dgm:pt>
    <dgm:pt modelId="{A20E622B-2593-40E3-AA69-3B50CC675D50}" type="parTrans" cxnId="{A6151803-0DF4-431A-8667-A2C0E96D4CA4}">
      <dgm:prSet/>
      <dgm:spPr/>
      <dgm:t>
        <a:bodyPr/>
        <a:lstStyle/>
        <a:p>
          <a:pPr rtl="1"/>
          <a:endParaRPr lang="ar-JO"/>
        </a:p>
      </dgm:t>
    </dgm:pt>
    <dgm:pt modelId="{8F08EAFE-715A-4DB0-B45D-578116BC4885}" type="sibTrans" cxnId="{A6151803-0DF4-431A-8667-A2C0E96D4CA4}">
      <dgm:prSet/>
      <dgm:spPr/>
      <dgm:t>
        <a:bodyPr/>
        <a:lstStyle/>
        <a:p>
          <a:pPr rtl="1"/>
          <a:endParaRPr lang="ar-JO"/>
        </a:p>
      </dgm:t>
    </dgm:pt>
    <dgm:pt modelId="{0F30883D-83F3-4E08-B411-C5179BF709CC}">
      <dgm:prSet/>
      <dgm:spPr/>
      <dgm:t>
        <a:bodyPr/>
        <a:lstStyle/>
        <a:p>
          <a:pPr rtl="1"/>
          <a:r>
            <a:rPr lang="ar-SA"/>
            <a:t>ما لم يكن كل المكلفين بالحوكمة مشاركين في إدارة المنشأة يجب على</a:t>
          </a:r>
          <a:r>
            <a:rPr lang="ar-JO"/>
            <a:t> المدقق</a:t>
          </a:r>
          <a:r>
            <a:rPr lang="ar-SA"/>
            <a:t> </a:t>
          </a:r>
          <a:r>
            <a:rPr lang="ar-JO"/>
            <a:t>ا</a:t>
          </a:r>
          <a:r>
            <a:rPr lang="ar-SA"/>
            <a:t>لحصول على فهم لكيفية ممارسة المكلفين بالحوكمة لعملية</a:t>
          </a:r>
          <a:r>
            <a:rPr lang="ar-JO"/>
            <a:t> </a:t>
          </a:r>
          <a:r>
            <a:rPr lang="ar-SA"/>
            <a:t>الإشراف على عمل</a:t>
          </a:r>
          <a:r>
            <a:rPr lang="ar-JO"/>
            <a:t>يات </a:t>
          </a:r>
          <a:r>
            <a:rPr lang="ar-SA"/>
            <a:t> الإدارة </a:t>
          </a:r>
          <a:r>
            <a:rPr lang="ar-JO"/>
            <a:t>لتحديد </a:t>
          </a:r>
          <a:r>
            <a:rPr lang="ar-SA"/>
            <a:t>والاستجابة لمخاطر ال</a:t>
          </a:r>
          <a:r>
            <a:rPr lang="ar-JO"/>
            <a:t>احتيال</a:t>
          </a:r>
          <a:r>
            <a:rPr lang="ar-SA"/>
            <a:t> في</a:t>
          </a:r>
          <a:r>
            <a:rPr lang="ar-JO"/>
            <a:t> </a:t>
          </a:r>
          <a:r>
            <a:rPr lang="ar-SA"/>
            <a:t>المنشأة و الرقابة الداخلية التي </a:t>
          </a:r>
          <a:r>
            <a:rPr lang="ar-JO"/>
            <a:t>أنشأتها </a:t>
          </a:r>
          <a:r>
            <a:rPr lang="ar-SA"/>
            <a:t> الإدارة للتخفيف من هذه</a:t>
          </a:r>
          <a:r>
            <a:rPr lang="ar-JO"/>
            <a:t> </a:t>
          </a:r>
          <a:r>
            <a:rPr lang="ar-SA"/>
            <a:t>المخاطر</a:t>
          </a:r>
          <a:endParaRPr lang="ar-JO"/>
        </a:p>
      </dgm:t>
    </dgm:pt>
    <dgm:pt modelId="{A2E6881E-9923-4D34-BB06-DC628C9C68CC}" type="parTrans" cxnId="{77C975B4-BF69-4056-A2FC-CB16274B0B5B}">
      <dgm:prSet/>
      <dgm:spPr/>
      <dgm:t>
        <a:bodyPr/>
        <a:lstStyle/>
        <a:p>
          <a:pPr rtl="1"/>
          <a:endParaRPr lang="ar-JO"/>
        </a:p>
      </dgm:t>
    </dgm:pt>
    <dgm:pt modelId="{72BDFBB5-3AD6-4CF3-97AE-89EBC3BA5185}" type="sibTrans" cxnId="{77C975B4-BF69-4056-A2FC-CB16274B0B5B}">
      <dgm:prSet/>
      <dgm:spPr/>
      <dgm:t>
        <a:bodyPr/>
        <a:lstStyle/>
        <a:p>
          <a:pPr rtl="1"/>
          <a:endParaRPr lang="ar-JO"/>
        </a:p>
      </dgm:t>
    </dgm:pt>
    <dgm:pt modelId="{F6F09757-DA59-47F6-9DDD-3938C52F4BAB}">
      <dgm:prSet/>
      <dgm:spPr/>
      <dgm:t>
        <a:bodyPr/>
        <a:lstStyle/>
        <a:p>
          <a:pPr rtl="1"/>
          <a:r>
            <a:rPr lang="ar-SA" dirty="0"/>
            <a:t>يجب على</a:t>
          </a:r>
          <a:r>
            <a:rPr lang="ar-JO" dirty="0"/>
            <a:t> المدقق</a:t>
          </a:r>
          <a:r>
            <a:rPr lang="ar-SA" dirty="0"/>
            <a:t> إجراء استفسارات </a:t>
          </a:r>
          <a:r>
            <a:rPr lang="ar-JO" dirty="0"/>
            <a:t>من ا</a:t>
          </a:r>
          <a:r>
            <a:rPr lang="ar-SA" dirty="0"/>
            <a:t>لمكلفين بالحوكمة </a:t>
          </a:r>
          <a:r>
            <a:rPr lang="ar-JO" dirty="0"/>
            <a:t>لتحديد </a:t>
          </a:r>
          <a:r>
            <a:rPr lang="ar-SA" dirty="0"/>
            <a:t>ما إذا كان لديهم</a:t>
          </a:r>
          <a:r>
            <a:rPr lang="ar-JO" dirty="0"/>
            <a:t> </a:t>
          </a:r>
          <a:r>
            <a:rPr lang="ar-SA" dirty="0"/>
            <a:t>معرفة بأي </a:t>
          </a:r>
          <a:r>
            <a:rPr lang="ar-JO" dirty="0"/>
            <a:t>احتيال </a:t>
          </a:r>
          <a:r>
            <a:rPr lang="ar-SA" dirty="0"/>
            <a:t>فعلى، أو مشكوك فيه، أو </a:t>
          </a:r>
          <a:r>
            <a:rPr lang="ar-JO" dirty="0"/>
            <a:t>مزعوم</a:t>
          </a:r>
          <a:r>
            <a:rPr lang="ar-SA" dirty="0"/>
            <a:t> قد يؤثر على المنشأة</a:t>
          </a:r>
          <a:endParaRPr lang="ar-JO" dirty="0"/>
        </a:p>
      </dgm:t>
    </dgm:pt>
    <dgm:pt modelId="{7ADF5861-BD20-4289-8141-758CAF61A1B9}" type="parTrans" cxnId="{FE0FAB6B-C279-4A98-A0BC-0E46261BAB3D}">
      <dgm:prSet/>
      <dgm:spPr/>
      <dgm:t>
        <a:bodyPr/>
        <a:lstStyle/>
        <a:p>
          <a:pPr rtl="1"/>
          <a:endParaRPr lang="ar-JO"/>
        </a:p>
      </dgm:t>
    </dgm:pt>
    <dgm:pt modelId="{14086A37-3064-4540-B87E-077A66FFFFCD}" type="sibTrans" cxnId="{FE0FAB6B-C279-4A98-A0BC-0E46261BAB3D}">
      <dgm:prSet/>
      <dgm:spPr/>
      <dgm:t>
        <a:bodyPr/>
        <a:lstStyle/>
        <a:p>
          <a:pPr rtl="1"/>
          <a:endParaRPr lang="ar-JO"/>
        </a:p>
      </dgm:t>
    </dgm:pt>
    <dgm:pt modelId="{699D2211-2F22-462D-9B79-B970C58D75F6}" type="pres">
      <dgm:prSet presAssocID="{6CF28727-E208-43A5-A36F-5C540936E74F}" presName="Name0" presStyleCnt="0">
        <dgm:presLayoutVars>
          <dgm:dir/>
          <dgm:animLvl val="lvl"/>
          <dgm:resizeHandles val="exact"/>
        </dgm:presLayoutVars>
      </dgm:prSet>
      <dgm:spPr/>
      <dgm:t>
        <a:bodyPr/>
        <a:lstStyle/>
        <a:p>
          <a:endParaRPr lang="en-US"/>
        </a:p>
      </dgm:t>
    </dgm:pt>
    <dgm:pt modelId="{1D3B412A-370C-40C5-ABBC-29005AB02309}" type="pres">
      <dgm:prSet presAssocID="{C7B7CEDB-FC3C-4C58-BA8A-C694832906C9}" presName="linNode" presStyleCnt="0"/>
      <dgm:spPr/>
      <dgm:t>
        <a:bodyPr/>
        <a:lstStyle/>
        <a:p>
          <a:endParaRPr lang="en-US"/>
        </a:p>
      </dgm:t>
    </dgm:pt>
    <dgm:pt modelId="{1BB413F2-5074-4B24-9702-0A502303B605}" type="pres">
      <dgm:prSet presAssocID="{C7B7CEDB-FC3C-4C58-BA8A-C694832906C9}" presName="parentText" presStyleLbl="node1" presStyleIdx="0" presStyleCnt="1">
        <dgm:presLayoutVars>
          <dgm:chMax val="1"/>
          <dgm:bulletEnabled val="1"/>
        </dgm:presLayoutVars>
      </dgm:prSet>
      <dgm:spPr/>
      <dgm:t>
        <a:bodyPr/>
        <a:lstStyle/>
        <a:p>
          <a:endParaRPr lang="en-US"/>
        </a:p>
      </dgm:t>
    </dgm:pt>
    <dgm:pt modelId="{BA315400-63B7-49D9-8421-BEA2C612E02A}" type="pres">
      <dgm:prSet presAssocID="{C7B7CEDB-FC3C-4C58-BA8A-C694832906C9}" presName="descendantText" presStyleLbl="alignAccFollowNode1" presStyleIdx="0" presStyleCnt="1">
        <dgm:presLayoutVars>
          <dgm:bulletEnabled val="1"/>
        </dgm:presLayoutVars>
      </dgm:prSet>
      <dgm:spPr/>
      <dgm:t>
        <a:bodyPr/>
        <a:lstStyle/>
        <a:p>
          <a:endParaRPr lang="en-US"/>
        </a:p>
      </dgm:t>
    </dgm:pt>
  </dgm:ptLst>
  <dgm:cxnLst>
    <dgm:cxn modelId="{FE0FAB6B-C279-4A98-A0BC-0E46261BAB3D}" srcId="{C7B7CEDB-FC3C-4C58-BA8A-C694832906C9}" destId="{F6F09757-DA59-47F6-9DDD-3938C52F4BAB}" srcOrd="1" destOrd="0" parTransId="{7ADF5861-BD20-4289-8141-758CAF61A1B9}" sibTransId="{14086A37-3064-4540-B87E-077A66FFFFCD}"/>
    <dgm:cxn modelId="{CF81EBB6-70CB-43DD-B887-F0E8C585AF80}" type="presOf" srcId="{C7B7CEDB-FC3C-4C58-BA8A-C694832906C9}" destId="{1BB413F2-5074-4B24-9702-0A502303B605}" srcOrd="0" destOrd="0" presId="urn:microsoft.com/office/officeart/2005/8/layout/vList5"/>
    <dgm:cxn modelId="{F974E0A8-063C-4DC1-852B-3742FCB8A282}" type="presOf" srcId="{F6F09757-DA59-47F6-9DDD-3938C52F4BAB}" destId="{BA315400-63B7-49D9-8421-BEA2C612E02A}" srcOrd="0" destOrd="1" presId="urn:microsoft.com/office/officeart/2005/8/layout/vList5"/>
    <dgm:cxn modelId="{A6151803-0DF4-431A-8667-A2C0E96D4CA4}" srcId="{6CF28727-E208-43A5-A36F-5C540936E74F}" destId="{C7B7CEDB-FC3C-4C58-BA8A-C694832906C9}" srcOrd="0" destOrd="0" parTransId="{A20E622B-2593-40E3-AA69-3B50CC675D50}" sibTransId="{8F08EAFE-715A-4DB0-B45D-578116BC4885}"/>
    <dgm:cxn modelId="{77C975B4-BF69-4056-A2FC-CB16274B0B5B}" srcId="{C7B7CEDB-FC3C-4C58-BA8A-C694832906C9}" destId="{0F30883D-83F3-4E08-B411-C5179BF709CC}" srcOrd="0" destOrd="0" parTransId="{A2E6881E-9923-4D34-BB06-DC628C9C68CC}" sibTransId="{72BDFBB5-3AD6-4CF3-97AE-89EBC3BA5185}"/>
    <dgm:cxn modelId="{D62041C0-27C6-4AD8-8277-CE6CB25D52E6}" type="presOf" srcId="{0F30883D-83F3-4E08-B411-C5179BF709CC}" destId="{BA315400-63B7-49D9-8421-BEA2C612E02A}" srcOrd="0" destOrd="0" presId="urn:microsoft.com/office/officeart/2005/8/layout/vList5"/>
    <dgm:cxn modelId="{F25BCD7E-AF7F-4AB4-8DA4-4A8AEF9E68FD}" type="presOf" srcId="{6CF28727-E208-43A5-A36F-5C540936E74F}" destId="{699D2211-2F22-462D-9B79-B970C58D75F6}" srcOrd="0" destOrd="0" presId="urn:microsoft.com/office/officeart/2005/8/layout/vList5"/>
    <dgm:cxn modelId="{FDF2F138-C773-4311-BC46-A02E7B1359A5}" type="presParOf" srcId="{699D2211-2F22-462D-9B79-B970C58D75F6}" destId="{1D3B412A-370C-40C5-ABBC-29005AB02309}" srcOrd="0" destOrd="0" presId="urn:microsoft.com/office/officeart/2005/8/layout/vList5"/>
    <dgm:cxn modelId="{E122B537-2864-43C4-AC7F-0DE236C43D42}" type="presParOf" srcId="{1D3B412A-370C-40C5-ABBC-29005AB02309}" destId="{1BB413F2-5074-4B24-9702-0A502303B605}" srcOrd="0" destOrd="0" presId="urn:microsoft.com/office/officeart/2005/8/layout/vList5"/>
    <dgm:cxn modelId="{C4A88FDC-A3B8-494B-9AF4-4CD7B9103043}" type="presParOf" srcId="{1D3B412A-370C-40C5-ABBC-29005AB02309}" destId="{BA315400-63B7-49D9-8421-BEA2C612E02A}"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0D09661-2BAF-4A97-92C9-AF5CE53B3FBF}" type="doc">
      <dgm:prSet loTypeId="urn:microsoft.com/office/officeart/2005/8/layout/vList2" loCatId="list" qsTypeId="urn:microsoft.com/office/officeart/2005/8/quickstyle/simple3" qsCatId="simple" csTypeId="urn:microsoft.com/office/officeart/2005/8/colors/accent1_2" csCatId="accent1"/>
      <dgm:spPr/>
      <dgm:t>
        <a:bodyPr/>
        <a:lstStyle/>
        <a:p>
          <a:pPr rtl="1"/>
          <a:endParaRPr lang="ar-JO"/>
        </a:p>
      </dgm:t>
    </dgm:pt>
    <dgm:pt modelId="{66A3AEA6-D43C-465F-812D-DD3E9768D0D2}">
      <dgm:prSet/>
      <dgm:spPr/>
      <dgm:t>
        <a:bodyPr/>
        <a:lstStyle/>
        <a:p>
          <a:pPr rtl="1"/>
          <a:r>
            <a:rPr lang="ar-JO"/>
            <a:t>العلاقات غير العادية أوغير المتوقعة المحددة</a:t>
          </a:r>
        </a:p>
      </dgm:t>
    </dgm:pt>
    <dgm:pt modelId="{32564E87-FFB3-42A3-B9A3-428D2E11BAC1}" type="parTrans" cxnId="{4E91E8BB-CDF9-4715-952E-B63F87264396}">
      <dgm:prSet/>
      <dgm:spPr/>
      <dgm:t>
        <a:bodyPr/>
        <a:lstStyle/>
        <a:p>
          <a:pPr rtl="1"/>
          <a:endParaRPr lang="ar-JO"/>
        </a:p>
      </dgm:t>
    </dgm:pt>
    <dgm:pt modelId="{3BA5EF3B-A621-4371-8F8C-B85462CC901C}" type="sibTrans" cxnId="{4E91E8BB-CDF9-4715-952E-B63F87264396}">
      <dgm:prSet/>
      <dgm:spPr/>
      <dgm:t>
        <a:bodyPr/>
        <a:lstStyle/>
        <a:p>
          <a:pPr rtl="1"/>
          <a:endParaRPr lang="ar-JO"/>
        </a:p>
      </dgm:t>
    </dgm:pt>
    <dgm:pt modelId="{AE93AF9C-755A-4D24-A5BA-C7D1C553F6E8}">
      <dgm:prSet/>
      <dgm:spPr/>
      <dgm:t>
        <a:bodyPr/>
        <a:lstStyle/>
        <a:p>
          <a:pPr rtl="1"/>
          <a:r>
            <a:rPr lang="ar-JO" dirty="0"/>
            <a:t>يجب على المدقق تقييم ما إذا كانت العلاقات غير العادية، وغير المتوقعة،والتي تم تحديدها من خلال الإجراءات التحليلية بما في ذلك تلك المرتبطة بحسابات الإيرادات تشير إلى وجود مخاطر خطأ جوهري بسبب الاحتيال</a:t>
          </a:r>
        </a:p>
      </dgm:t>
    </dgm:pt>
    <dgm:pt modelId="{31E12EFC-0FD0-48B2-906A-4F2000900E15}" type="parTrans" cxnId="{F899BCD2-0837-4967-9468-081EA05E8D11}">
      <dgm:prSet/>
      <dgm:spPr/>
      <dgm:t>
        <a:bodyPr/>
        <a:lstStyle/>
        <a:p>
          <a:pPr rtl="1"/>
          <a:endParaRPr lang="ar-JO"/>
        </a:p>
      </dgm:t>
    </dgm:pt>
    <dgm:pt modelId="{A49C2B4E-F60A-411E-9C73-30C81CC595B4}" type="sibTrans" cxnId="{F899BCD2-0837-4967-9468-081EA05E8D11}">
      <dgm:prSet/>
      <dgm:spPr/>
      <dgm:t>
        <a:bodyPr/>
        <a:lstStyle/>
        <a:p>
          <a:pPr rtl="1"/>
          <a:endParaRPr lang="ar-JO"/>
        </a:p>
      </dgm:t>
    </dgm:pt>
    <dgm:pt modelId="{39072E06-D8C0-47A1-818E-B9D186296116}" type="pres">
      <dgm:prSet presAssocID="{90D09661-2BAF-4A97-92C9-AF5CE53B3FBF}" presName="linear" presStyleCnt="0">
        <dgm:presLayoutVars>
          <dgm:animLvl val="lvl"/>
          <dgm:resizeHandles val="exact"/>
        </dgm:presLayoutVars>
      </dgm:prSet>
      <dgm:spPr/>
      <dgm:t>
        <a:bodyPr/>
        <a:lstStyle/>
        <a:p>
          <a:endParaRPr lang="en-US"/>
        </a:p>
      </dgm:t>
    </dgm:pt>
    <dgm:pt modelId="{123F2AEE-5D36-4C85-8FA3-52CC0C75043C}" type="pres">
      <dgm:prSet presAssocID="{66A3AEA6-D43C-465F-812D-DD3E9768D0D2}" presName="parentText" presStyleLbl="node1" presStyleIdx="0" presStyleCnt="1">
        <dgm:presLayoutVars>
          <dgm:chMax val="0"/>
          <dgm:bulletEnabled val="1"/>
        </dgm:presLayoutVars>
      </dgm:prSet>
      <dgm:spPr/>
      <dgm:t>
        <a:bodyPr/>
        <a:lstStyle/>
        <a:p>
          <a:endParaRPr lang="en-US"/>
        </a:p>
      </dgm:t>
    </dgm:pt>
    <dgm:pt modelId="{C8C2FFA6-B12B-4819-86FD-CE15EE7DE016}" type="pres">
      <dgm:prSet presAssocID="{66A3AEA6-D43C-465F-812D-DD3E9768D0D2}" presName="childText" presStyleLbl="revTx" presStyleIdx="0" presStyleCnt="1">
        <dgm:presLayoutVars>
          <dgm:bulletEnabled val="1"/>
        </dgm:presLayoutVars>
      </dgm:prSet>
      <dgm:spPr/>
      <dgm:t>
        <a:bodyPr/>
        <a:lstStyle/>
        <a:p>
          <a:endParaRPr lang="en-US"/>
        </a:p>
      </dgm:t>
    </dgm:pt>
  </dgm:ptLst>
  <dgm:cxnLst>
    <dgm:cxn modelId="{D78BDEED-4E17-435E-81BD-8E51255E9D67}" type="presOf" srcId="{90D09661-2BAF-4A97-92C9-AF5CE53B3FBF}" destId="{39072E06-D8C0-47A1-818E-B9D186296116}" srcOrd="0" destOrd="0" presId="urn:microsoft.com/office/officeart/2005/8/layout/vList2"/>
    <dgm:cxn modelId="{B093F7A2-72C6-4CAB-B55D-C85807376ABB}" type="presOf" srcId="{66A3AEA6-D43C-465F-812D-DD3E9768D0D2}" destId="{123F2AEE-5D36-4C85-8FA3-52CC0C75043C}" srcOrd="0" destOrd="0" presId="urn:microsoft.com/office/officeart/2005/8/layout/vList2"/>
    <dgm:cxn modelId="{05CFE3AF-0FD3-4299-A1D5-A0EDE1F0C5AF}" type="presOf" srcId="{AE93AF9C-755A-4D24-A5BA-C7D1C553F6E8}" destId="{C8C2FFA6-B12B-4819-86FD-CE15EE7DE016}" srcOrd="0" destOrd="0" presId="urn:microsoft.com/office/officeart/2005/8/layout/vList2"/>
    <dgm:cxn modelId="{F899BCD2-0837-4967-9468-081EA05E8D11}" srcId="{66A3AEA6-D43C-465F-812D-DD3E9768D0D2}" destId="{AE93AF9C-755A-4D24-A5BA-C7D1C553F6E8}" srcOrd="0" destOrd="0" parTransId="{31E12EFC-0FD0-48B2-906A-4F2000900E15}" sibTransId="{A49C2B4E-F60A-411E-9C73-30C81CC595B4}"/>
    <dgm:cxn modelId="{4E91E8BB-CDF9-4715-952E-B63F87264396}" srcId="{90D09661-2BAF-4A97-92C9-AF5CE53B3FBF}" destId="{66A3AEA6-D43C-465F-812D-DD3E9768D0D2}" srcOrd="0" destOrd="0" parTransId="{32564E87-FFB3-42A3-B9A3-428D2E11BAC1}" sibTransId="{3BA5EF3B-A621-4371-8F8C-B85462CC901C}"/>
    <dgm:cxn modelId="{5AEAD6C7-502A-4334-85BC-59BDFE28EF8E}" type="presParOf" srcId="{39072E06-D8C0-47A1-818E-B9D186296116}" destId="{123F2AEE-5D36-4C85-8FA3-52CC0C75043C}" srcOrd="0" destOrd="0" presId="urn:microsoft.com/office/officeart/2005/8/layout/vList2"/>
    <dgm:cxn modelId="{F0F4231A-355C-4C57-93D1-0AC7C572D55B}" type="presParOf" srcId="{39072E06-D8C0-47A1-818E-B9D186296116}" destId="{C8C2FFA6-B12B-4819-86FD-CE15EE7DE016}"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F9ADAE6-C815-42C1-ABDF-F92A18474930}" type="doc">
      <dgm:prSet loTypeId="urn:microsoft.com/office/officeart/2005/8/layout/vList5" loCatId="list" qsTypeId="urn:microsoft.com/office/officeart/2005/8/quickstyle/simple3" qsCatId="simple" csTypeId="urn:microsoft.com/office/officeart/2005/8/colors/accent1_2" csCatId="accent1"/>
      <dgm:spPr/>
      <dgm:t>
        <a:bodyPr/>
        <a:lstStyle/>
        <a:p>
          <a:pPr rtl="1"/>
          <a:endParaRPr lang="ar-JO"/>
        </a:p>
      </dgm:t>
    </dgm:pt>
    <dgm:pt modelId="{ECF2E2D0-BF4F-4CEB-AB06-90CA3A4D3AB3}">
      <dgm:prSet/>
      <dgm:spPr/>
      <dgm:t>
        <a:bodyPr/>
        <a:lstStyle/>
        <a:p>
          <a:pPr rtl="1"/>
          <a:r>
            <a:rPr lang="ar-JO"/>
            <a:t>المعلومات الأخرى</a:t>
          </a:r>
        </a:p>
      </dgm:t>
    </dgm:pt>
    <dgm:pt modelId="{4786D636-3462-4873-AD8A-FE90D21B5223}" type="parTrans" cxnId="{C7334B6D-C756-443D-B6DD-863416A3DB6B}">
      <dgm:prSet/>
      <dgm:spPr/>
      <dgm:t>
        <a:bodyPr/>
        <a:lstStyle/>
        <a:p>
          <a:pPr rtl="1"/>
          <a:endParaRPr lang="ar-JO"/>
        </a:p>
      </dgm:t>
    </dgm:pt>
    <dgm:pt modelId="{9F8565B7-8753-4A8B-AA1B-D9E1371334C9}" type="sibTrans" cxnId="{C7334B6D-C756-443D-B6DD-863416A3DB6B}">
      <dgm:prSet/>
      <dgm:spPr/>
      <dgm:t>
        <a:bodyPr/>
        <a:lstStyle/>
        <a:p>
          <a:pPr rtl="1"/>
          <a:endParaRPr lang="ar-JO"/>
        </a:p>
      </dgm:t>
    </dgm:pt>
    <dgm:pt modelId="{2243CC23-BD77-43A1-813F-AE9D1EBDC40C}">
      <dgm:prSet/>
      <dgm:spPr/>
      <dgm:t>
        <a:bodyPr/>
        <a:lstStyle/>
        <a:p>
          <a:pPr rtl="1"/>
          <a:r>
            <a:rPr lang="ar-JO" dirty="0"/>
            <a:t>يجب على المدقق أن يأخذ في حسبانه ما إذا كانت المعلومات الأخرى التي حصل عليها،  تشير إلى وجود مخاطر لتحريف جوهري بسبب </a:t>
          </a:r>
          <a:r>
            <a:rPr lang="ar-JO" dirty="0" err="1"/>
            <a:t>الإحتيال</a:t>
          </a:r>
          <a:endParaRPr lang="ar-JO" dirty="0"/>
        </a:p>
      </dgm:t>
    </dgm:pt>
    <dgm:pt modelId="{C81A5416-322F-4740-B084-ABDB229DB68D}" type="parTrans" cxnId="{856749A8-380C-40A7-8D7C-E665D1E03EE3}">
      <dgm:prSet/>
      <dgm:spPr/>
      <dgm:t>
        <a:bodyPr/>
        <a:lstStyle/>
        <a:p>
          <a:pPr rtl="1"/>
          <a:endParaRPr lang="ar-JO"/>
        </a:p>
      </dgm:t>
    </dgm:pt>
    <dgm:pt modelId="{93FCDEA8-9BEB-4D8D-9027-85E4F1E85B69}" type="sibTrans" cxnId="{856749A8-380C-40A7-8D7C-E665D1E03EE3}">
      <dgm:prSet/>
      <dgm:spPr/>
      <dgm:t>
        <a:bodyPr/>
        <a:lstStyle/>
        <a:p>
          <a:pPr rtl="1"/>
          <a:endParaRPr lang="ar-JO"/>
        </a:p>
      </dgm:t>
    </dgm:pt>
    <dgm:pt modelId="{8C06DE6E-828B-4574-BEC6-A30C73A6653E}" type="pres">
      <dgm:prSet presAssocID="{EF9ADAE6-C815-42C1-ABDF-F92A18474930}" presName="Name0" presStyleCnt="0">
        <dgm:presLayoutVars>
          <dgm:dir/>
          <dgm:animLvl val="lvl"/>
          <dgm:resizeHandles val="exact"/>
        </dgm:presLayoutVars>
      </dgm:prSet>
      <dgm:spPr/>
      <dgm:t>
        <a:bodyPr/>
        <a:lstStyle/>
        <a:p>
          <a:endParaRPr lang="en-US"/>
        </a:p>
      </dgm:t>
    </dgm:pt>
    <dgm:pt modelId="{09D4AE12-D433-4AAB-8F35-9203203AD0FC}" type="pres">
      <dgm:prSet presAssocID="{ECF2E2D0-BF4F-4CEB-AB06-90CA3A4D3AB3}" presName="linNode" presStyleCnt="0"/>
      <dgm:spPr/>
      <dgm:t>
        <a:bodyPr/>
        <a:lstStyle/>
        <a:p>
          <a:endParaRPr lang="en-US"/>
        </a:p>
      </dgm:t>
    </dgm:pt>
    <dgm:pt modelId="{299A6165-CACB-468D-ADA3-D0BCFF69E70D}" type="pres">
      <dgm:prSet presAssocID="{ECF2E2D0-BF4F-4CEB-AB06-90CA3A4D3AB3}" presName="parentText" presStyleLbl="node1" presStyleIdx="0" presStyleCnt="1">
        <dgm:presLayoutVars>
          <dgm:chMax val="1"/>
          <dgm:bulletEnabled val="1"/>
        </dgm:presLayoutVars>
      </dgm:prSet>
      <dgm:spPr/>
      <dgm:t>
        <a:bodyPr/>
        <a:lstStyle/>
        <a:p>
          <a:endParaRPr lang="en-US"/>
        </a:p>
      </dgm:t>
    </dgm:pt>
    <dgm:pt modelId="{4F9E0397-E8D9-48EC-8766-994D2D47D5E8}" type="pres">
      <dgm:prSet presAssocID="{ECF2E2D0-BF4F-4CEB-AB06-90CA3A4D3AB3}" presName="descendantText" presStyleLbl="alignAccFollowNode1" presStyleIdx="0" presStyleCnt="1">
        <dgm:presLayoutVars>
          <dgm:bulletEnabled val="1"/>
        </dgm:presLayoutVars>
      </dgm:prSet>
      <dgm:spPr/>
      <dgm:t>
        <a:bodyPr/>
        <a:lstStyle/>
        <a:p>
          <a:endParaRPr lang="en-US"/>
        </a:p>
      </dgm:t>
    </dgm:pt>
  </dgm:ptLst>
  <dgm:cxnLst>
    <dgm:cxn modelId="{C7334B6D-C756-443D-B6DD-863416A3DB6B}" srcId="{EF9ADAE6-C815-42C1-ABDF-F92A18474930}" destId="{ECF2E2D0-BF4F-4CEB-AB06-90CA3A4D3AB3}" srcOrd="0" destOrd="0" parTransId="{4786D636-3462-4873-AD8A-FE90D21B5223}" sibTransId="{9F8565B7-8753-4A8B-AA1B-D9E1371334C9}"/>
    <dgm:cxn modelId="{3DF8CB03-A415-46D9-A8E6-5386200459C5}" type="presOf" srcId="{2243CC23-BD77-43A1-813F-AE9D1EBDC40C}" destId="{4F9E0397-E8D9-48EC-8766-994D2D47D5E8}" srcOrd="0" destOrd="0" presId="urn:microsoft.com/office/officeart/2005/8/layout/vList5"/>
    <dgm:cxn modelId="{2C154171-B1B5-4C5C-A38D-8EB73E784D97}" type="presOf" srcId="{ECF2E2D0-BF4F-4CEB-AB06-90CA3A4D3AB3}" destId="{299A6165-CACB-468D-ADA3-D0BCFF69E70D}" srcOrd="0" destOrd="0" presId="urn:microsoft.com/office/officeart/2005/8/layout/vList5"/>
    <dgm:cxn modelId="{856749A8-380C-40A7-8D7C-E665D1E03EE3}" srcId="{ECF2E2D0-BF4F-4CEB-AB06-90CA3A4D3AB3}" destId="{2243CC23-BD77-43A1-813F-AE9D1EBDC40C}" srcOrd="0" destOrd="0" parTransId="{C81A5416-322F-4740-B084-ABDB229DB68D}" sibTransId="{93FCDEA8-9BEB-4D8D-9027-85E4F1E85B69}"/>
    <dgm:cxn modelId="{01FC0AC6-5D0D-45AE-8817-98122D762CF8}" type="presOf" srcId="{EF9ADAE6-C815-42C1-ABDF-F92A18474930}" destId="{8C06DE6E-828B-4574-BEC6-A30C73A6653E}" srcOrd="0" destOrd="0" presId="urn:microsoft.com/office/officeart/2005/8/layout/vList5"/>
    <dgm:cxn modelId="{CD1B4FC3-B665-4A12-8B6C-F31262AB6740}" type="presParOf" srcId="{8C06DE6E-828B-4574-BEC6-A30C73A6653E}" destId="{09D4AE12-D433-4AAB-8F35-9203203AD0FC}" srcOrd="0" destOrd="0" presId="urn:microsoft.com/office/officeart/2005/8/layout/vList5"/>
    <dgm:cxn modelId="{481A698F-9FDA-461C-AB6F-61F5095FBB98}" type="presParOf" srcId="{09D4AE12-D433-4AAB-8F35-9203203AD0FC}" destId="{299A6165-CACB-468D-ADA3-D0BCFF69E70D}" srcOrd="0" destOrd="0" presId="urn:microsoft.com/office/officeart/2005/8/layout/vList5"/>
    <dgm:cxn modelId="{03AFEC0F-3A38-486E-A993-5C80B5650C80}" type="presParOf" srcId="{09D4AE12-D433-4AAB-8F35-9203203AD0FC}" destId="{4F9E0397-E8D9-48EC-8766-994D2D47D5E8}"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78585E-EAAC-4EC5-B92B-A8606DBE74EE}" type="doc">
      <dgm:prSet loTypeId="urn:microsoft.com/office/officeart/2005/8/layout/vList2" loCatId="list" qsTypeId="urn:microsoft.com/office/officeart/2005/8/quickstyle/simple1" qsCatId="simple" csTypeId="urn:microsoft.com/office/officeart/2005/8/colors/colorful1" csCatId="colorful"/>
      <dgm:spPr/>
      <dgm:t>
        <a:bodyPr/>
        <a:lstStyle/>
        <a:p>
          <a:pPr rtl="1"/>
          <a:endParaRPr lang="ar-JO"/>
        </a:p>
      </dgm:t>
    </dgm:pt>
    <dgm:pt modelId="{B7B05CE9-9B95-4036-86F8-2AECAA8E0157}">
      <dgm:prSet/>
      <dgm:spPr/>
      <dgm:t>
        <a:bodyPr/>
        <a:lstStyle/>
        <a:p>
          <a:pPr rtl="1"/>
          <a:r>
            <a:rPr lang="ar-JO" dirty="0"/>
            <a:t>نطاق معيار التدقيق الدولي رقم 240</a:t>
          </a:r>
        </a:p>
      </dgm:t>
    </dgm:pt>
    <dgm:pt modelId="{771715B7-E39A-4511-86C3-FF3FE6A0A8BD}" type="parTrans" cxnId="{5AD1DBD2-0FBF-4647-9C75-F4CEB45FBFA1}">
      <dgm:prSet/>
      <dgm:spPr/>
      <dgm:t>
        <a:bodyPr/>
        <a:lstStyle/>
        <a:p>
          <a:pPr rtl="1"/>
          <a:endParaRPr lang="ar-JO"/>
        </a:p>
      </dgm:t>
    </dgm:pt>
    <dgm:pt modelId="{5BB16E54-ECEA-48D7-A43F-E516B954821E}" type="sibTrans" cxnId="{5AD1DBD2-0FBF-4647-9C75-F4CEB45FBFA1}">
      <dgm:prSet/>
      <dgm:spPr/>
      <dgm:t>
        <a:bodyPr/>
        <a:lstStyle/>
        <a:p>
          <a:pPr rtl="1"/>
          <a:endParaRPr lang="ar-JO"/>
        </a:p>
      </dgm:t>
    </dgm:pt>
    <dgm:pt modelId="{AFCEF221-16B5-46B7-94C0-A8506313A898}">
      <dgm:prSet/>
      <dgm:spPr/>
      <dgm:t>
        <a:bodyPr/>
        <a:lstStyle/>
        <a:p>
          <a:pPr rtl="1"/>
          <a:r>
            <a:rPr lang="ar-JO" dirty="0"/>
            <a:t>يتناول هذا المعيار مسؤوليات المدقق المتعلقة بقضايا الإحتيال في تدقيق البيانات  المالية.</a:t>
          </a:r>
        </a:p>
      </dgm:t>
    </dgm:pt>
    <dgm:pt modelId="{146674D4-EC18-44CD-B617-EA8169A5EC56}" type="parTrans" cxnId="{1B0E940D-2A48-4E23-8FBE-88043FEAC808}">
      <dgm:prSet/>
      <dgm:spPr/>
      <dgm:t>
        <a:bodyPr/>
        <a:lstStyle/>
        <a:p>
          <a:pPr rtl="1"/>
          <a:endParaRPr lang="ar-JO"/>
        </a:p>
      </dgm:t>
    </dgm:pt>
    <dgm:pt modelId="{746B537B-660A-4C1E-8542-16DCB12363E5}" type="sibTrans" cxnId="{1B0E940D-2A48-4E23-8FBE-88043FEAC808}">
      <dgm:prSet/>
      <dgm:spPr/>
      <dgm:t>
        <a:bodyPr/>
        <a:lstStyle/>
        <a:p>
          <a:pPr rtl="1"/>
          <a:endParaRPr lang="ar-JO"/>
        </a:p>
      </dgm:t>
    </dgm:pt>
    <dgm:pt modelId="{3A31B974-0999-460C-B617-5E86348848FC}" type="pres">
      <dgm:prSet presAssocID="{E578585E-EAAC-4EC5-B92B-A8606DBE74EE}" presName="linear" presStyleCnt="0">
        <dgm:presLayoutVars>
          <dgm:animLvl val="lvl"/>
          <dgm:resizeHandles val="exact"/>
        </dgm:presLayoutVars>
      </dgm:prSet>
      <dgm:spPr/>
      <dgm:t>
        <a:bodyPr/>
        <a:lstStyle/>
        <a:p>
          <a:endParaRPr lang="en-US"/>
        </a:p>
      </dgm:t>
    </dgm:pt>
    <dgm:pt modelId="{D9D94629-9E9C-487B-A11E-EE3EDD39A6E6}" type="pres">
      <dgm:prSet presAssocID="{B7B05CE9-9B95-4036-86F8-2AECAA8E0157}" presName="parentText" presStyleLbl="node1" presStyleIdx="0" presStyleCnt="2">
        <dgm:presLayoutVars>
          <dgm:chMax val="0"/>
          <dgm:bulletEnabled val="1"/>
        </dgm:presLayoutVars>
      </dgm:prSet>
      <dgm:spPr/>
      <dgm:t>
        <a:bodyPr/>
        <a:lstStyle/>
        <a:p>
          <a:endParaRPr lang="en-US"/>
        </a:p>
      </dgm:t>
    </dgm:pt>
    <dgm:pt modelId="{905567A0-AC1A-4504-A4A6-FC0218A48D5B}" type="pres">
      <dgm:prSet presAssocID="{5BB16E54-ECEA-48D7-A43F-E516B954821E}" presName="spacer" presStyleCnt="0"/>
      <dgm:spPr/>
      <dgm:t>
        <a:bodyPr/>
        <a:lstStyle/>
        <a:p>
          <a:endParaRPr lang="en-US"/>
        </a:p>
      </dgm:t>
    </dgm:pt>
    <dgm:pt modelId="{4E6DE036-7A1C-4688-8967-EC3CD96FD36F}" type="pres">
      <dgm:prSet presAssocID="{AFCEF221-16B5-46B7-94C0-A8506313A898}" presName="parentText" presStyleLbl="node1" presStyleIdx="1" presStyleCnt="2">
        <dgm:presLayoutVars>
          <dgm:chMax val="0"/>
          <dgm:bulletEnabled val="1"/>
        </dgm:presLayoutVars>
      </dgm:prSet>
      <dgm:spPr/>
      <dgm:t>
        <a:bodyPr/>
        <a:lstStyle/>
        <a:p>
          <a:endParaRPr lang="en-US"/>
        </a:p>
      </dgm:t>
    </dgm:pt>
  </dgm:ptLst>
  <dgm:cxnLst>
    <dgm:cxn modelId="{1B0E940D-2A48-4E23-8FBE-88043FEAC808}" srcId="{E578585E-EAAC-4EC5-B92B-A8606DBE74EE}" destId="{AFCEF221-16B5-46B7-94C0-A8506313A898}" srcOrd="1" destOrd="0" parTransId="{146674D4-EC18-44CD-B617-EA8169A5EC56}" sibTransId="{746B537B-660A-4C1E-8542-16DCB12363E5}"/>
    <dgm:cxn modelId="{03740B3F-0A4C-46D1-9CAC-25E0BD5CE76D}" type="presOf" srcId="{B7B05CE9-9B95-4036-86F8-2AECAA8E0157}" destId="{D9D94629-9E9C-487B-A11E-EE3EDD39A6E6}" srcOrd="0" destOrd="0" presId="urn:microsoft.com/office/officeart/2005/8/layout/vList2"/>
    <dgm:cxn modelId="{5AD1DBD2-0FBF-4647-9C75-F4CEB45FBFA1}" srcId="{E578585E-EAAC-4EC5-B92B-A8606DBE74EE}" destId="{B7B05CE9-9B95-4036-86F8-2AECAA8E0157}" srcOrd="0" destOrd="0" parTransId="{771715B7-E39A-4511-86C3-FF3FE6A0A8BD}" sibTransId="{5BB16E54-ECEA-48D7-A43F-E516B954821E}"/>
    <dgm:cxn modelId="{1DE251DB-7F8C-4337-9F89-9D1F60904B9D}" type="presOf" srcId="{AFCEF221-16B5-46B7-94C0-A8506313A898}" destId="{4E6DE036-7A1C-4688-8967-EC3CD96FD36F}" srcOrd="0" destOrd="0" presId="urn:microsoft.com/office/officeart/2005/8/layout/vList2"/>
    <dgm:cxn modelId="{4BDD3EB9-1C26-4C57-964D-7C708E775876}" type="presOf" srcId="{E578585E-EAAC-4EC5-B92B-A8606DBE74EE}" destId="{3A31B974-0999-460C-B617-5E86348848FC}" srcOrd="0" destOrd="0" presId="urn:microsoft.com/office/officeart/2005/8/layout/vList2"/>
    <dgm:cxn modelId="{90B78418-77A4-4750-BA5C-5108B6164841}" type="presParOf" srcId="{3A31B974-0999-460C-B617-5E86348848FC}" destId="{D9D94629-9E9C-487B-A11E-EE3EDD39A6E6}" srcOrd="0" destOrd="0" presId="urn:microsoft.com/office/officeart/2005/8/layout/vList2"/>
    <dgm:cxn modelId="{89E4921C-4266-4787-B1C2-55D4D15B9A9C}" type="presParOf" srcId="{3A31B974-0999-460C-B617-5E86348848FC}" destId="{905567A0-AC1A-4504-A4A6-FC0218A48D5B}" srcOrd="1" destOrd="0" presId="urn:microsoft.com/office/officeart/2005/8/layout/vList2"/>
    <dgm:cxn modelId="{7A515F80-9304-4F99-A9A0-EBD8B43A41D5}" type="presParOf" srcId="{3A31B974-0999-460C-B617-5E86348848FC}" destId="{4E6DE036-7A1C-4688-8967-EC3CD96FD36F}"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70E11AB-7757-4090-B433-B73BE9C426AB}" type="doc">
      <dgm:prSet loTypeId="urn:microsoft.com/office/officeart/2005/8/layout/vList5" loCatId="list" qsTypeId="urn:microsoft.com/office/officeart/2005/8/quickstyle/simple1" qsCatId="simple" csTypeId="urn:microsoft.com/office/officeart/2005/8/colors/colorful5" csCatId="colorful"/>
      <dgm:spPr/>
      <dgm:t>
        <a:bodyPr/>
        <a:lstStyle/>
        <a:p>
          <a:pPr rtl="1"/>
          <a:endParaRPr lang="ar-JO"/>
        </a:p>
      </dgm:t>
    </dgm:pt>
    <dgm:pt modelId="{68F99B05-AD97-4C75-91D4-8E13B6EBD4D1}">
      <dgm:prSet/>
      <dgm:spPr/>
      <dgm:t>
        <a:bodyPr/>
        <a:lstStyle/>
        <a:p>
          <a:pPr rtl="1"/>
          <a:r>
            <a:rPr lang="ar-JO" b="1" dirty="0"/>
            <a:t>تحديد</a:t>
          </a:r>
          <a:r>
            <a:rPr lang="ar-SA" b="1" dirty="0"/>
            <a:t> وتق</a:t>
          </a:r>
          <a:r>
            <a:rPr lang="ar-JO" b="1" dirty="0"/>
            <a:t>ييم</a:t>
          </a:r>
          <a:r>
            <a:rPr lang="ar-SA" b="1" dirty="0"/>
            <a:t> مخاطر ال</a:t>
          </a:r>
          <a:r>
            <a:rPr lang="ar-JO" b="1" dirty="0"/>
            <a:t>أخطار الجوهرية</a:t>
          </a:r>
          <a:r>
            <a:rPr lang="ar-SA" b="1" dirty="0"/>
            <a:t> بسبب </a:t>
          </a:r>
          <a:r>
            <a:rPr lang="ar-JO" b="1" dirty="0"/>
            <a:t>الاحتيال</a:t>
          </a:r>
          <a:endParaRPr lang="ar-JO" dirty="0"/>
        </a:p>
      </dgm:t>
    </dgm:pt>
    <dgm:pt modelId="{EFDFC6A1-74A3-43EA-BA7F-E456E66C2FF5}" type="parTrans" cxnId="{331740F0-05AB-4802-9B70-8C9F3B0B0FE6}">
      <dgm:prSet/>
      <dgm:spPr/>
      <dgm:t>
        <a:bodyPr/>
        <a:lstStyle/>
        <a:p>
          <a:pPr rtl="1"/>
          <a:endParaRPr lang="ar-JO"/>
        </a:p>
      </dgm:t>
    </dgm:pt>
    <dgm:pt modelId="{4D7B2A4C-58D9-47C5-B6C9-6E4C5D37BF85}" type="sibTrans" cxnId="{331740F0-05AB-4802-9B70-8C9F3B0B0FE6}">
      <dgm:prSet/>
      <dgm:spPr/>
      <dgm:t>
        <a:bodyPr/>
        <a:lstStyle/>
        <a:p>
          <a:pPr rtl="1"/>
          <a:endParaRPr lang="ar-JO"/>
        </a:p>
      </dgm:t>
    </dgm:pt>
    <dgm:pt modelId="{1A6D1D1B-50BB-4653-B4D8-2109BEBE120E}" type="pres">
      <dgm:prSet presAssocID="{470E11AB-7757-4090-B433-B73BE9C426AB}" presName="Name0" presStyleCnt="0">
        <dgm:presLayoutVars>
          <dgm:dir/>
          <dgm:animLvl val="lvl"/>
          <dgm:resizeHandles val="exact"/>
        </dgm:presLayoutVars>
      </dgm:prSet>
      <dgm:spPr/>
      <dgm:t>
        <a:bodyPr/>
        <a:lstStyle/>
        <a:p>
          <a:endParaRPr lang="en-US"/>
        </a:p>
      </dgm:t>
    </dgm:pt>
    <dgm:pt modelId="{D92C8F27-79F0-4AD5-90D3-BC3A18D2B5B0}" type="pres">
      <dgm:prSet presAssocID="{68F99B05-AD97-4C75-91D4-8E13B6EBD4D1}" presName="linNode" presStyleCnt="0"/>
      <dgm:spPr/>
      <dgm:t>
        <a:bodyPr/>
        <a:lstStyle/>
        <a:p>
          <a:endParaRPr lang="en-US"/>
        </a:p>
      </dgm:t>
    </dgm:pt>
    <dgm:pt modelId="{E731D5B4-258E-45EC-BE4B-4F54C914B59B}" type="pres">
      <dgm:prSet presAssocID="{68F99B05-AD97-4C75-91D4-8E13B6EBD4D1}" presName="parentText" presStyleLbl="node1" presStyleIdx="0" presStyleCnt="1">
        <dgm:presLayoutVars>
          <dgm:chMax val="1"/>
          <dgm:bulletEnabled val="1"/>
        </dgm:presLayoutVars>
      </dgm:prSet>
      <dgm:spPr/>
      <dgm:t>
        <a:bodyPr/>
        <a:lstStyle/>
        <a:p>
          <a:endParaRPr lang="en-US"/>
        </a:p>
      </dgm:t>
    </dgm:pt>
  </dgm:ptLst>
  <dgm:cxnLst>
    <dgm:cxn modelId="{BAA2359B-E27E-4A29-B464-50B2F5BAFB72}" type="presOf" srcId="{470E11AB-7757-4090-B433-B73BE9C426AB}" destId="{1A6D1D1B-50BB-4653-B4D8-2109BEBE120E}" srcOrd="0" destOrd="0" presId="urn:microsoft.com/office/officeart/2005/8/layout/vList5"/>
    <dgm:cxn modelId="{331740F0-05AB-4802-9B70-8C9F3B0B0FE6}" srcId="{470E11AB-7757-4090-B433-B73BE9C426AB}" destId="{68F99B05-AD97-4C75-91D4-8E13B6EBD4D1}" srcOrd="0" destOrd="0" parTransId="{EFDFC6A1-74A3-43EA-BA7F-E456E66C2FF5}" sibTransId="{4D7B2A4C-58D9-47C5-B6C9-6E4C5D37BF85}"/>
    <dgm:cxn modelId="{9B4D8E58-8573-4162-946D-3E8B8CF72AF2}" type="presOf" srcId="{68F99B05-AD97-4C75-91D4-8E13B6EBD4D1}" destId="{E731D5B4-258E-45EC-BE4B-4F54C914B59B}" srcOrd="0" destOrd="0" presId="urn:microsoft.com/office/officeart/2005/8/layout/vList5"/>
    <dgm:cxn modelId="{C8E9713C-914B-41CE-858E-DEFE6060E257}" type="presParOf" srcId="{1A6D1D1B-50BB-4653-B4D8-2109BEBE120E}" destId="{D92C8F27-79F0-4AD5-90D3-BC3A18D2B5B0}" srcOrd="0" destOrd="0" presId="urn:microsoft.com/office/officeart/2005/8/layout/vList5"/>
    <dgm:cxn modelId="{4357CE4F-55B2-4CBF-AF90-C9C9EA75A827}" type="presParOf" srcId="{D92C8F27-79F0-4AD5-90D3-BC3A18D2B5B0}" destId="{E731D5B4-258E-45EC-BE4B-4F54C914B59B}"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EB29757-6EC2-4431-9F19-C4DC5D5ECDB8}" type="doc">
      <dgm:prSet loTypeId="urn:microsoft.com/office/officeart/2005/8/layout/vList2" loCatId="list" qsTypeId="urn:microsoft.com/office/officeart/2005/8/quickstyle/simple3" qsCatId="simple" csTypeId="urn:microsoft.com/office/officeart/2005/8/colors/accent1_2" csCatId="accent1"/>
      <dgm:spPr/>
      <dgm:t>
        <a:bodyPr/>
        <a:lstStyle/>
        <a:p>
          <a:pPr rtl="1"/>
          <a:endParaRPr lang="ar-JO"/>
        </a:p>
      </dgm:t>
    </dgm:pt>
    <dgm:pt modelId="{87050703-2D8E-4350-B86C-9B7721DB1A7E}">
      <dgm:prSet/>
      <dgm:spPr/>
      <dgm:t>
        <a:bodyPr/>
        <a:lstStyle/>
        <a:p>
          <a:pPr rtl="1"/>
          <a:r>
            <a:rPr lang="ar-JO" dirty="0"/>
            <a:t>يجب </a:t>
          </a:r>
          <a:r>
            <a:rPr lang="ar-SA" dirty="0"/>
            <a:t>على الم</a:t>
          </a:r>
          <a:r>
            <a:rPr lang="ar-JO" dirty="0"/>
            <a:t>دقق</a:t>
          </a:r>
          <a:r>
            <a:rPr lang="ar-SA" dirty="0"/>
            <a:t> </a:t>
          </a:r>
          <a:r>
            <a:rPr lang="ar-JO" dirty="0"/>
            <a:t>تحديد وتقييم</a:t>
          </a:r>
          <a:r>
            <a:rPr lang="ar-SA" dirty="0"/>
            <a:t> مخاطر وجود </a:t>
          </a:r>
          <a:r>
            <a:rPr lang="ar-JO" dirty="0"/>
            <a:t>خطأ</a:t>
          </a:r>
          <a:r>
            <a:rPr lang="ar-SA" dirty="0"/>
            <a:t> جوهري بسبب </a:t>
          </a:r>
          <a:r>
            <a:rPr lang="ar-JO" dirty="0"/>
            <a:t>احتيال</a:t>
          </a:r>
          <a:r>
            <a:rPr lang="ar-SA" dirty="0"/>
            <a:t> على مستوى </a:t>
          </a:r>
          <a:r>
            <a:rPr lang="ar-JO" dirty="0"/>
            <a:t>البيانات </a:t>
          </a:r>
          <a:r>
            <a:rPr lang="ar-SA" dirty="0"/>
            <a:t>المالية ككل وعلى مستوى الإقرار لفئات المعاملات وأرصدة الحسابات والإفصاحات</a:t>
          </a:r>
          <a:r>
            <a:rPr lang="ar-JO" dirty="0"/>
            <a:t> </a:t>
          </a:r>
        </a:p>
      </dgm:t>
    </dgm:pt>
    <dgm:pt modelId="{503C8AD2-6D5D-40E5-A2D8-EFA3B90ED2FD}" type="parTrans" cxnId="{E457701A-FC9B-427D-B81C-F138627856FE}">
      <dgm:prSet/>
      <dgm:spPr/>
      <dgm:t>
        <a:bodyPr/>
        <a:lstStyle/>
        <a:p>
          <a:pPr rtl="1"/>
          <a:endParaRPr lang="ar-JO"/>
        </a:p>
      </dgm:t>
    </dgm:pt>
    <dgm:pt modelId="{ABB1C170-5CF1-417D-A293-910FE5A2937B}" type="sibTrans" cxnId="{E457701A-FC9B-427D-B81C-F138627856FE}">
      <dgm:prSet/>
      <dgm:spPr/>
      <dgm:t>
        <a:bodyPr/>
        <a:lstStyle/>
        <a:p>
          <a:pPr rtl="1"/>
          <a:endParaRPr lang="ar-JO"/>
        </a:p>
      </dgm:t>
    </dgm:pt>
    <dgm:pt modelId="{6A8CB94B-5A36-434B-BACF-DB2F54363832}">
      <dgm:prSet/>
      <dgm:spPr/>
      <dgm:t>
        <a:bodyPr/>
        <a:lstStyle/>
        <a:p>
          <a:pPr rtl="1"/>
          <a:r>
            <a:rPr lang="ar-JO" dirty="0"/>
            <a:t>عند تحديد وتقييم مخاطر وجود الاخطاء الجوهرية بسبب الاحتيال، يجب على المدقق بناء على افتراض وجود مخاطر احتيال عند الاعتراف بالإيرادات تقييم أي أنواع الإيرادات ومعاملات الإيرادات والإقرارات </a:t>
          </a:r>
          <a:r>
            <a:rPr lang="ar-SA" dirty="0"/>
            <a:t>التي تؤدى إلى وجود هذه المخاطر</a:t>
          </a:r>
          <a:r>
            <a:rPr lang="ar-JO" dirty="0"/>
            <a:t>. </a:t>
          </a:r>
        </a:p>
      </dgm:t>
    </dgm:pt>
    <dgm:pt modelId="{B63F831C-ACD3-410E-BBDC-218648D6F380}" type="parTrans" cxnId="{F88A8156-1062-467A-92BE-A0D3E092AD87}">
      <dgm:prSet/>
      <dgm:spPr/>
      <dgm:t>
        <a:bodyPr/>
        <a:lstStyle/>
        <a:p>
          <a:pPr rtl="1"/>
          <a:endParaRPr lang="ar-JO"/>
        </a:p>
      </dgm:t>
    </dgm:pt>
    <dgm:pt modelId="{5D2E1315-FFD5-4869-907B-9590A69701AA}" type="sibTrans" cxnId="{F88A8156-1062-467A-92BE-A0D3E092AD87}">
      <dgm:prSet/>
      <dgm:spPr/>
      <dgm:t>
        <a:bodyPr/>
        <a:lstStyle/>
        <a:p>
          <a:pPr rtl="1"/>
          <a:endParaRPr lang="ar-JO"/>
        </a:p>
      </dgm:t>
    </dgm:pt>
    <dgm:pt modelId="{57E62ACC-8685-41A7-8D66-753CE0E1D08A}" type="pres">
      <dgm:prSet presAssocID="{BEB29757-6EC2-4431-9F19-C4DC5D5ECDB8}" presName="linear" presStyleCnt="0">
        <dgm:presLayoutVars>
          <dgm:animLvl val="lvl"/>
          <dgm:resizeHandles val="exact"/>
        </dgm:presLayoutVars>
      </dgm:prSet>
      <dgm:spPr/>
      <dgm:t>
        <a:bodyPr/>
        <a:lstStyle/>
        <a:p>
          <a:endParaRPr lang="en-US"/>
        </a:p>
      </dgm:t>
    </dgm:pt>
    <dgm:pt modelId="{049051D5-F855-4EB8-9577-F2E5AFB865AD}" type="pres">
      <dgm:prSet presAssocID="{87050703-2D8E-4350-B86C-9B7721DB1A7E}" presName="parentText" presStyleLbl="node1" presStyleIdx="0" presStyleCnt="2">
        <dgm:presLayoutVars>
          <dgm:chMax val="0"/>
          <dgm:bulletEnabled val="1"/>
        </dgm:presLayoutVars>
      </dgm:prSet>
      <dgm:spPr/>
      <dgm:t>
        <a:bodyPr/>
        <a:lstStyle/>
        <a:p>
          <a:endParaRPr lang="en-US"/>
        </a:p>
      </dgm:t>
    </dgm:pt>
    <dgm:pt modelId="{ACDCFEFA-2C4C-4E06-9BFE-10FC4CA858B2}" type="pres">
      <dgm:prSet presAssocID="{ABB1C170-5CF1-417D-A293-910FE5A2937B}" presName="spacer" presStyleCnt="0"/>
      <dgm:spPr/>
      <dgm:t>
        <a:bodyPr/>
        <a:lstStyle/>
        <a:p>
          <a:endParaRPr lang="en-US"/>
        </a:p>
      </dgm:t>
    </dgm:pt>
    <dgm:pt modelId="{077A51CD-24CA-4794-9BA1-FA745B805A99}" type="pres">
      <dgm:prSet presAssocID="{6A8CB94B-5A36-434B-BACF-DB2F54363832}" presName="parentText" presStyleLbl="node1" presStyleIdx="1" presStyleCnt="2">
        <dgm:presLayoutVars>
          <dgm:chMax val="0"/>
          <dgm:bulletEnabled val="1"/>
        </dgm:presLayoutVars>
      </dgm:prSet>
      <dgm:spPr/>
      <dgm:t>
        <a:bodyPr/>
        <a:lstStyle/>
        <a:p>
          <a:endParaRPr lang="en-US"/>
        </a:p>
      </dgm:t>
    </dgm:pt>
  </dgm:ptLst>
  <dgm:cxnLst>
    <dgm:cxn modelId="{E457701A-FC9B-427D-B81C-F138627856FE}" srcId="{BEB29757-6EC2-4431-9F19-C4DC5D5ECDB8}" destId="{87050703-2D8E-4350-B86C-9B7721DB1A7E}" srcOrd="0" destOrd="0" parTransId="{503C8AD2-6D5D-40E5-A2D8-EFA3B90ED2FD}" sibTransId="{ABB1C170-5CF1-417D-A293-910FE5A2937B}"/>
    <dgm:cxn modelId="{CC369DD9-FC78-473C-83E4-7A0655E3DAB1}" type="presOf" srcId="{87050703-2D8E-4350-B86C-9B7721DB1A7E}" destId="{049051D5-F855-4EB8-9577-F2E5AFB865AD}" srcOrd="0" destOrd="0" presId="urn:microsoft.com/office/officeart/2005/8/layout/vList2"/>
    <dgm:cxn modelId="{DC8288BE-2EE9-404F-9B7D-F84C24842CC8}" type="presOf" srcId="{6A8CB94B-5A36-434B-BACF-DB2F54363832}" destId="{077A51CD-24CA-4794-9BA1-FA745B805A99}" srcOrd="0" destOrd="0" presId="urn:microsoft.com/office/officeart/2005/8/layout/vList2"/>
    <dgm:cxn modelId="{CAB7DBB9-25AA-475C-875F-F5962EDD3337}" type="presOf" srcId="{BEB29757-6EC2-4431-9F19-C4DC5D5ECDB8}" destId="{57E62ACC-8685-41A7-8D66-753CE0E1D08A}" srcOrd="0" destOrd="0" presId="urn:microsoft.com/office/officeart/2005/8/layout/vList2"/>
    <dgm:cxn modelId="{F88A8156-1062-467A-92BE-A0D3E092AD87}" srcId="{BEB29757-6EC2-4431-9F19-C4DC5D5ECDB8}" destId="{6A8CB94B-5A36-434B-BACF-DB2F54363832}" srcOrd="1" destOrd="0" parTransId="{B63F831C-ACD3-410E-BBDC-218648D6F380}" sibTransId="{5D2E1315-FFD5-4869-907B-9590A69701AA}"/>
    <dgm:cxn modelId="{5D82B03F-84EB-445F-80A6-F9A01662AC65}" type="presParOf" srcId="{57E62ACC-8685-41A7-8D66-753CE0E1D08A}" destId="{049051D5-F855-4EB8-9577-F2E5AFB865AD}" srcOrd="0" destOrd="0" presId="urn:microsoft.com/office/officeart/2005/8/layout/vList2"/>
    <dgm:cxn modelId="{D797ED27-EF94-40E1-B10E-A9535DD0DE25}" type="presParOf" srcId="{57E62ACC-8685-41A7-8D66-753CE0E1D08A}" destId="{ACDCFEFA-2C4C-4E06-9BFE-10FC4CA858B2}" srcOrd="1" destOrd="0" presId="urn:microsoft.com/office/officeart/2005/8/layout/vList2"/>
    <dgm:cxn modelId="{F8BA67AC-4B46-4CDB-BF5D-05D1AA30AD07}" type="presParOf" srcId="{57E62ACC-8685-41A7-8D66-753CE0E1D08A}" destId="{077A51CD-24CA-4794-9BA1-FA745B805A99}" srcOrd="2"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8E1513A-458E-4C3A-8B0E-3A2E6BE4AC2B}" type="doc">
      <dgm:prSet loTypeId="urn:microsoft.com/office/officeart/2005/8/layout/vList5" loCatId="list" qsTypeId="urn:microsoft.com/office/officeart/2005/8/quickstyle/simple3" qsCatId="simple" csTypeId="urn:microsoft.com/office/officeart/2005/8/colors/accent1_2" csCatId="accent1"/>
      <dgm:spPr/>
      <dgm:t>
        <a:bodyPr/>
        <a:lstStyle/>
        <a:p>
          <a:pPr rtl="1"/>
          <a:endParaRPr lang="ar-JO"/>
        </a:p>
      </dgm:t>
    </dgm:pt>
    <dgm:pt modelId="{CC982621-B7A0-40B3-BD31-6977E6CDE6F2}">
      <dgm:prSet/>
      <dgm:spPr/>
      <dgm:t>
        <a:bodyPr/>
        <a:lstStyle/>
        <a:p>
          <a:pPr rtl="1"/>
          <a:r>
            <a:rPr lang="ar-JO"/>
            <a:t>تحديد وتقييم مخاطر الأخطار الجوهرية بسبب الاحتيال</a:t>
          </a:r>
          <a:br>
            <a:rPr lang="ar-JO"/>
          </a:br>
          <a:endParaRPr lang="ar-JO"/>
        </a:p>
      </dgm:t>
    </dgm:pt>
    <dgm:pt modelId="{208CFF82-9862-4199-8F74-9AA1078B0F02}" type="parTrans" cxnId="{C3E1FFC2-6F60-4AAC-B29C-0A784F5154AB}">
      <dgm:prSet/>
      <dgm:spPr/>
      <dgm:t>
        <a:bodyPr/>
        <a:lstStyle/>
        <a:p>
          <a:pPr rtl="1"/>
          <a:endParaRPr lang="ar-JO"/>
        </a:p>
      </dgm:t>
    </dgm:pt>
    <dgm:pt modelId="{AE67AA45-1595-4D5A-A1CD-21D8497D9C60}" type="sibTrans" cxnId="{C3E1FFC2-6F60-4AAC-B29C-0A784F5154AB}">
      <dgm:prSet/>
      <dgm:spPr/>
      <dgm:t>
        <a:bodyPr/>
        <a:lstStyle/>
        <a:p>
          <a:pPr rtl="1"/>
          <a:endParaRPr lang="ar-JO"/>
        </a:p>
      </dgm:t>
    </dgm:pt>
    <dgm:pt modelId="{83FF00DD-D73D-41AD-8E8F-B106B07CF606}" type="pres">
      <dgm:prSet presAssocID="{B8E1513A-458E-4C3A-8B0E-3A2E6BE4AC2B}" presName="Name0" presStyleCnt="0">
        <dgm:presLayoutVars>
          <dgm:dir/>
          <dgm:animLvl val="lvl"/>
          <dgm:resizeHandles val="exact"/>
        </dgm:presLayoutVars>
      </dgm:prSet>
      <dgm:spPr/>
      <dgm:t>
        <a:bodyPr/>
        <a:lstStyle/>
        <a:p>
          <a:endParaRPr lang="en-US"/>
        </a:p>
      </dgm:t>
    </dgm:pt>
    <dgm:pt modelId="{0B64D0ED-17D4-470B-BA95-AB01ED35994A}" type="pres">
      <dgm:prSet presAssocID="{CC982621-B7A0-40B3-BD31-6977E6CDE6F2}" presName="linNode" presStyleCnt="0"/>
      <dgm:spPr/>
      <dgm:t>
        <a:bodyPr/>
        <a:lstStyle/>
        <a:p>
          <a:endParaRPr lang="en-US"/>
        </a:p>
      </dgm:t>
    </dgm:pt>
    <dgm:pt modelId="{6BB40566-DFED-42A6-A0A0-0C5E7C189123}" type="pres">
      <dgm:prSet presAssocID="{CC982621-B7A0-40B3-BD31-6977E6CDE6F2}" presName="parentText" presStyleLbl="node1" presStyleIdx="0" presStyleCnt="1">
        <dgm:presLayoutVars>
          <dgm:chMax val="1"/>
          <dgm:bulletEnabled val="1"/>
        </dgm:presLayoutVars>
      </dgm:prSet>
      <dgm:spPr/>
      <dgm:t>
        <a:bodyPr/>
        <a:lstStyle/>
        <a:p>
          <a:endParaRPr lang="en-US"/>
        </a:p>
      </dgm:t>
    </dgm:pt>
  </dgm:ptLst>
  <dgm:cxnLst>
    <dgm:cxn modelId="{F6922397-4251-4A6C-81B2-7FEB4D8674A3}" type="presOf" srcId="{CC982621-B7A0-40B3-BD31-6977E6CDE6F2}" destId="{6BB40566-DFED-42A6-A0A0-0C5E7C189123}" srcOrd="0" destOrd="0" presId="urn:microsoft.com/office/officeart/2005/8/layout/vList5"/>
    <dgm:cxn modelId="{C3E1FFC2-6F60-4AAC-B29C-0A784F5154AB}" srcId="{B8E1513A-458E-4C3A-8B0E-3A2E6BE4AC2B}" destId="{CC982621-B7A0-40B3-BD31-6977E6CDE6F2}" srcOrd="0" destOrd="0" parTransId="{208CFF82-9862-4199-8F74-9AA1078B0F02}" sibTransId="{AE67AA45-1595-4D5A-A1CD-21D8497D9C60}"/>
    <dgm:cxn modelId="{3CBA6844-CE00-417D-A367-03D4B49F4439}" type="presOf" srcId="{B8E1513A-458E-4C3A-8B0E-3A2E6BE4AC2B}" destId="{83FF00DD-D73D-41AD-8E8F-B106B07CF606}" srcOrd="0" destOrd="0" presId="urn:microsoft.com/office/officeart/2005/8/layout/vList5"/>
    <dgm:cxn modelId="{57956E3A-1C8F-4C1A-A770-F424575ACE6E}" type="presParOf" srcId="{83FF00DD-D73D-41AD-8E8F-B106B07CF606}" destId="{0B64D0ED-17D4-470B-BA95-AB01ED35994A}" srcOrd="0" destOrd="0" presId="urn:microsoft.com/office/officeart/2005/8/layout/vList5"/>
    <dgm:cxn modelId="{98B47778-3285-4208-B584-0422B3459CD4}" type="presParOf" srcId="{0B64D0ED-17D4-470B-BA95-AB01ED35994A}" destId="{6BB40566-DFED-42A6-A0A0-0C5E7C189123}"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F6906A7-5A9F-4603-8A95-96602CFC83DB}"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pPr rtl="1"/>
          <a:endParaRPr lang="ar-JO"/>
        </a:p>
      </dgm:t>
    </dgm:pt>
    <dgm:pt modelId="{9BE50F49-7666-40C7-8CD3-20BB07492E67}">
      <dgm:prSet/>
      <dgm:spPr/>
      <dgm:t>
        <a:bodyPr/>
        <a:lstStyle/>
        <a:p>
          <a:pPr rtl="1"/>
          <a:r>
            <a:rPr lang="ar-JO" dirty="0"/>
            <a:t>يجب على المدقق أن يتعامل مع المخاطر المقدرة لوجود خطأ جوهري بسبب احتيال على أنها مخاطر مهمة</a:t>
          </a:r>
        </a:p>
      </dgm:t>
    </dgm:pt>
    <dgm:pt modelId="{AF60B7AB-4CAA-4F90-B597-7A8F7B47B7A9}" type="parTrans" cxnId="{8F17E7E5-9059-4D05-B288-C0CEDE0C62FD}">
      <dgm:prSet/>
      <dgm:spPr/>
      <dgm:t>
        <a:bodyPr/>
        <a:lstStyle/>
        <a:p>
          <a:pPr rtl="1"/>
          <a:endParaRPr lang="ar-JO"/>
        </a:p>
      </dgm:t>
    </dgm:pt>
    <dgm:pt modelId="{8E1DD6F5-73EF-4E54-BF28-CBD4C03AB59F}" type="sibTrans" cxnId="{8F17E7E5-9059-4D05-B288-C0CEDE0C62FD}">
      <dgm:prSet/>
      <dgm:spPr/>
      <dgm:t>
        <a:bodyPr/>
        <a:lstStyle/>
        <a:p>
          <a:pPr rtl="1"/>
          <a:endParaRPr lang="ar-JO"/>
        </a:p>
      </dgm:t>
    </dgm:pt>
    <dgm:pt modelId="{CE1B624E-2FF4-4B2F-9D36-4E53DE9CF98D}">
      <dgm:prSet/>
      <dgm:spPr/>
      <dgm:t>
        <a:bodyPr/>
        <a:lstStyle/>
        <a:p>
          <a:pPr rtl="1"/>
          <a:r>
            <a:rPr lang="ar-JO"/>
            <a:t>يجب على المدقق أن يحصل على فهم لأنظمة الرقابة ذات العلاقة المطبقة بالمنشأة، بما في ذلك أنشطة الرقابة المناسبة لهذه المخاطر</a:t>
          </a:r>
        </a:p>
      </dgm:t>
    </dgm:pt>
    <dgm:pt modelId="{EAD12F8F-621F-4996-9344-0782EDFCCA82}" type="parTrans" cxnId="{EA7F212C-9154-4A4A-AE52-B4C3F9907FCE}">
      <dgm:prSet/>
      <dgm:spPr/>
      <dgm:t>
        <a:bodyPr/>
        <a:lstStyle/>
        <a:p>
          <a:pPr rtl="1"/>
          <a:endParaRPr lang="ar-JO"/>
        </a:p>
      </dgm:t>
    </dgm:pt>
    <dgm:pt modelId="{70C1479A-8B2B-45A4-A2A5-3FD492B10CD5}" type="sibTrans" cxnId="{EA7F212C-9154-4A4A-AE52-B4C3F9907FCE}">
      <dgm:prSet/>
      <dgm:spPr/>
      <dgm:t>
        <a:bodyPr/>
        <a:lstStyle/>
        <a:p>
          <a:pPr rtl="1"/>
          <a:endParaRPr lang="ar-JO"/>
        </a:p>
      </dgm:t>
    </dgm:pt>
    <dgm:pt modelId="{E614DE48-1EBA-4982-89B3-203586731773}" type="pres">
      <dgm:prSet presAssocID="{BF6906A7-5A9F-4603-8A95-96602CFC83DB}" presName="linear" presStyleCnt="0">
        <dgm:presLayoutVars>
          <dgm:animLvl val="lvl"/>
          <dgm:resizeHandles val="exact"/>
        </dgm:presLayoutVars>
      </dgm:prSet>
      <dgm:spPr/>
      <dgm:t>
        <a:bodyPr/>
        <a:lstStyle/>
        <a:p>
          <a:endParaRPr lang="en-US"/>
        </a:p>
      </dgm:t>
    </dgm:pt>
    <dgm:pt modelId="{D2AC8AB2-B206-41EA-8158-F5B452FF7BBF}" type="pres">
      <dgm:prSet presAssocID="{9BE50F49-7666-40C7-8CD3-20BB07492E67}" presName="parentText" presStyleLbl="node1" presStyleIdx="0" presStyleCnt="2">
        <dgm:presLayoutVars>
          <dgm:chMax val="0"/>
          <dgm:bulletEnabled val="1"/>
        </dgm:presLayoutVars>
      </dgm:prSet>
      <dgm:spPr/>
      <dgm:t>
        <a:bodyPr/>
        <a:lstStyle/>
        <a:p>
          <a:endParaRPr lang="en-US"/>
        </a:p>
      </dgm:t>
    </dgm:pt>
    <dgm:pt modelId="{FCFAD946-6B3E-4F03-8BDE-CBE89A8AF2F5}" type="pres">
      <dgm:prSet presAssocID="{8E1DD6F5-73EF-4E54-BF28-CBD4C03AB59F}" presName="spacer" presStyleCnt="0"/>
      <dgm:spPr/>
      <dgm:t>
        <a:bodyPr/>
        <a:lstStyle/>
        <a:p>
          <a:endParaRPr lang="en-US"/>
        </a:p>
      </dgm:t>
    </dgm:pt>
    <dgm:pt modelId="{9FCD2AC3-D296-4391-8A40-DECF4FF64DE3}" type="pres">
      <dgm:prSet presAssocID="{CE1B624E-2FF4-4B2F-9D36-4E53DE9CF98D}" presName="parentText" presStyleLbl="node1" presStyleIdx="1" presStyleCnt="2">
        <dgm:presLayoutVars>
          <dgm:chMax val="0"/>
          <dgm:bulletEnabled val="1"/>
        </dgm:presLayoutVars>
      </dgm:prSet>
      <dgm:spPr/>
      <dgm:t>
        <a:bodyPr/>
        <a:lstStyle/>
        <a:p>
          <a:endParaRPr lang="en-US"/>
        </a:p>
      </dgm:t>
    </dgm:pt>
  </dgm:ptLst>
  <dgm:cxnLst>
    <dgm:cxn modelId="{099BCC01-F56C-4D42-BF05-D3F68A088EFE}" type="presOf" srcId="{CE1B624E-2FF4-4B2F-9D36-4E53DE9CF98D}" destId="{9FCD2AC3-D296-4391-8A40-DECF4FF64DE3}" srcOrd="0" destOrd="0" presId="urn:microsoft.com/office/officeart/2005/8/layout/vList2"/>
    <dgm:cxn modelId="{2EBD4312-A6AB-4B16-AD27-2E11C9DCEB1A}" type="presOf" srcId="{BF6906A7-5A9F-4603-8A95-96602CFC83DB}" destId="{E614DE48-1EBA-4982-89B3-203586731773}" srcOrd="0" destOrd="0" presId="urn:microsoft.com/office/officeart/2005/8/layout/vList2"/>
    <dgm:cxn modelId="{4CDE6543-4E11-46AC-A917-E53A15AE0515}" type="presOf" srcId="{9BE50F49-7666-40C7-8CD3-20BB07492E67}" destId="{D2AC8AB2-B206-41EA-8158-F5B452FF7BBF}" srcOrd="0" destOrd="0" presId="urn:microsoft.com/office/officeart/2005/8/layout/vList2"/>
    <dgm:cxn modelId="{8F17E7E5-9059-4D05-B288-C0CEDE0C62FD}" srcId="{BF6906A7-5A9F-4603-8A95-96602CFC83DB}" destId="{9BE50F49-7666-40C7-8CD3-20BB07492E67}" srcOrd="0" destOrd="0" parTransId="{AF60B7AB-4CAA-4F90-B597-7A8F7B47B7A9}" sibTransId="{8E1DD6F5-73EF-4E54-BF28-CBD4C03AB59F}"/>
    <dgm:cxn modelId="{EA7F212C-9154-4A4A-AE52-B4C3F9907FCE}" srcId="{BF6906A7-5A9F-4603-8A95-96602CFC83DB}" destId="{CE1B624E-2FF4-4B2F-9D36-4E53DE9CF98D}" srcOrd="1" destOrd="0" parTransId="{EAD12F8F-621F-4996-9344-0782EDFCCA82}" sibTransId="{70C1479A-8B2B-45A4-A2A5-3FD492B10CD5}"/>
    <dgm:cxn modelId="{DBC8CF06-0440-4375-8231-7DFE94B88A25}" type="presParOf" srcId="{E614DE48-1EBA-4982-89B3-203586731773}" destId="{D2AC8AB2-B206-41EA-8158-F5B452FF7BBF}" srcOrd="0" destOrd="0" presId="urn:microsoft.com/office/officeart/2005/8/layout/vList2"/>
    <dgm:cxn modelId="{0B1C5ED2-FD7B-46BE-980E-CDDBB4085C38}" type="presParOf" srcId="{E614DE48-1EBA-4982-89B3-203586731773}" destId="{FCFAD946-6B3E-4F03-8BDE-CBE89A8AF2F5}" srcOrd="1" destOrd="0" presId="urn:microsoft.com/office/officeart/2005/8/layout/vList2"/>
    <dgm:cxn modelId="{08D0C765-62C2-43C8-A8D1-25877602C2AA}" type="presParOf" srcId="{E614DE48-1EBA-4982-89B3-203586731773}" destId="{9FCD2AC3-D296-4391-8A40-DECF4FF64DE3}" srcOrd="2"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10CDB41-2B64-4BA4-88CE-673469AC55EF}"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8EC2B156-A82C-4E4D-86AC-5033B575B6EB}">
      <dgm:prSet/>
      <dgm:spPr/>
      <dgm:t>
        <a:bodyPr/>
        <a:lstStyle/>
        <a:p>
          <a:pPr rtl="1"/>
          <a:r>
            <a:rPr lang="ar-JO" b="1" dirty="0"/>
            <a:t>الاستجابات</a:t>
          </a:r>
          <a:r>
            <a:rPr lang="ar-SA" b="1" dirty="0"/>
            <a:t> </a:t>
          </a:r>
          <a:r>
            <a:rPr lang="ar-JO" b="1" dirty="0"/>
            <a:t>ل</a:t>
          </a:r>
          <a:r>
            <a:rPr lang="ar-SA" b="1" dirty="0"/>
            <a:t>لمخاطر الم</a:t>
          </a:r>
          <a:r>
            <a:rPr lang="ar-JO" b="1" dirty="0"/>
            <a:t>قيم</a:t>
          </a:r>
          <a:r>
            <a:rPr lang="ar-SA" b="1" dirty="0"/>
            <a:t>ة </a:t>
          </a:r>
          <a:r>
            <a:rPr lang="ar-JO" b="1" dirty="0"/>
            <a:t>للأخطاء</a:t>
          </a:r>
          <a:r>
            <a:rPr lang="ar-SA" b="1" dirty="0"/>
            <a:t> </a:t>
          </a:r>
          <a:r>
            <a:rPr lang="ar-JO" b="1" dirty="0"/>
            <a:t>الجوهرية</a:t>
          </a:r>
          <a:r>
            <a:rPr lang="ar-SA" b="1" dirty="0"/>
            <a:t> بسبب</a:t>
          </a:r>
          <a:r>
            <a:rPr lang="ar-JO" b="1" dirty="0"/>
            <a:t> الاحتيال</a:t>
          </a:r>
          <a:r>
            <a:rPr lang="ar-SA" b="1" dirty="0"/>
            <a:t> </a:t>
          </a:r>
          <a:endParaRPr lang="ar-JO" dirty="0"/>
        </a:p>
      </dgm:t>
    </dgm:pt>
    <dgm:pt modelId="{E4098B10-AAFB-44C5-853C-BC07DA6DC9FB}" type="parTrans" cxnId="{E9045485-310D-4A01-9E1A-B0518F4CFA6B}">
      <dgm:prSet/>
      <dgm:spPr/>
      <dgm:t>
        <a:bodyPr/>
        <a:lstStyle/>
        <a:p>
          <a:pPr rtl="1"/>
          <a:endParaRPr lang="ar-JO"/>
        </a:p>
      </dgm:t>
    </dgm:pt>
    <dgm:pt modelId="{4ACDADF6-838D-4179-8451-C53D187DC649}" type="sibTrans" cxnId="{E9045485-310D-4A01-9E1A-B0518F4CFA6B}">
      <dgm:prSet/>
      <dgm:spPr/>
      <dgm:t>
        <a:bodyPr/>
        <a:lstStyle/>
        <a:p>
          <a:pPr rtl="1"/>
          <a:endParaRPr lang="ar-JO"/>
        </a:p>
      </dgm:t>
    </dgm:pt>
    <dgm:pt modelId="{10DEA648-C241-4E6D-B0FD-AD8EF0014BD7}" type="pres">
      <dgm:prSet presAssocID="{610CDB41-2B64-4BA4-88CE-673469AC55EF}" presName="linear" presStyleCnt="0">
        <dgm:presLayoutVars>
          <dgm:animLvl val="lvl"/>
          <dgm:resizeHandles val="exact"/>
        </dgm:presLayoutVars>
      </dgm:prSet>
      <dgm:spPr/>
      <dgm:t>
        <a:bodyPr/>
        <a:lstStyle/>
        <a:p>
          <a:endParaRPr lang="en-US"/>
        </a:p>
      </dgm:t>
    </dgm:pt>
    <dgm:pt modelId="{2A7F316F-1DBD-42B9-B882-15B4918C2E23}" type="pres">
      <dgm:prSet presAssocID="{8EC2B156-A82C-4E4D-86AC-5033B575B6EB}" presName="parentText" presStyleLbl="node1" presStyleIdx="0" presStyleCnt="1">
        <dgm:presLayoutVars>
          <dgm:chMax val="0"/>
          <dgm:bulletEnabled val="1"/>
        </dgm:presLayoutVars>
      </dgm:prSet>
      <dgm:spPr/>
      <dgm:t>
        <a:bodyPr/>
        <a:lstStyle/>
        <a:p>
          <a:endParaRPr lang="en-US"/>
        </a:p>
      </dgm:t>
    </dgm:pt>
  </dgm:ptLst>
  <dgm:cxnLst>
    <dgm:cxn modelId="{E9045485-310D-4A01-9E1A-B0518F4CFA6B}" srcId="{610CDB41-2B64-4BA4-88CE-673469AC55EF}" destId="{8EC2B156-A82C-4E4D-86AC-5033B575B6EB}" srcOrd="0" destOrd="0" parTransId="{E4098B10-AAFB-44C5-853C-BC07DA6DC9FB}" sibTransId="{4ACDADF6-838D-4179-8451-C53D187DC649}"/>
    <dgm:cxn modelId="{927F0481-713C-44C3-B82A-ACE166C061DC}" type="presOf" srcId="{610CDB41-2B64-4BA4-88CE-673469AC55EF}" destId="{10DEA648-C241-4E6D-B0FD-AD8EF0014BD7}" srcOrd="0" destOrd="0" presId="urn:microsoft.com/office/officeart/2005/8/layout/vList2"/>
    <dgm:cxn modelId="{A1894AAB-0B5F-41AC-B12B-5480AFA52FE6}" type="presOf" srcId="{8EC2B156-A82C-4E4D-86AC-5033B575B6EB}" destId="{2A7F316F-1DBD-42B9-B882-15B4918C2E23}" srcOrd="0" destOrd="0" presId="urn:microsoft.com/office/officeart/2005/8/layout/vList2"/>
    <dgm:cxn modelId="{DFC059C2-F4A8-442A-A273-A8567C6A45B7}" type="presParOf" srcId="{10DEA648-C241-4E6D-B0FD-AD8EF0014BD7}" destId="{2A7F316F-1DBD-42B9-B882-15B4918C2E2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594B943-3B5B-4771-B902-021DDB282302}"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A4825759-D7C1-48EA-91AA-B384D0B660FD}">
      <dgm:prSet/>
      <dgm:spPr/>
      <dgm:t>
        <a:bodyPr/>
        <a:lstStyle/>
        <a:p>
          <a:pPr rtl="1"/>
          <a:r>
            <a:rPr lang="ar-JO" dirty="0"/>
            <a:t>الاستجابات للمخاطر المقيمة للأخطاء الجوهرية بسبب الاحتيال </a:t>
          </a:r>
          <a:br>
            <a:rPr lang="ar-JO" dirty="0"/>
          </a:br>
          <a:endParaRPr lang="ar-JO" dirty="0"/>
        </a:p>
      </dgm:t>
    </dgm:pt>
    <dgm:pt modelId="{A9EC031F-0472-48AA-91DF-A32CFFD76BB7}" type="parTrans" cxnId="{001C32B4-3759-45C6-9CC4-0CC67497F6B3}">
      <dgm:prSet/>
      <dgm:spPr/>
      <dgm:t>
        <a:bodyPr/>
        <a:lstStyle/>
        <a:p>
          <a:pPr rtl="1"/>
          <a:endParaRPr lang="ar-JO"/>
        </a:p>
      </dgm:t>
    </dgm:pt>
    <dgm:pt modelId="{D906CB86-535F-444B-ACDB-DE2D001BB8D3}" type="sibTrans" cxnId="{001C32B4-3759-45C6-9CC4-0CC67497F6B3}">
      <dgm:prSet/>
      <dgm:spPr/>
      <dgm:t>
        <a:bodyPr/>
        <a:lstStyle/>
        <a:p>
          <a:pPr rtl="1"/>
          <a:endParaRPr lang="ar-JO"/>
        </a:p>
      </dgm:t>
    </dgm:pt>
    <dgm:pt modelId="{AC6A1426-691E-452F-9040-0D11516F542E}" type="pres">
      <dgm:prSet presAssocID="{5594B943-3B5B-4771-B902-021DDB282302}" presName="linear" presStyleCnt="0">
        <dgm:presLayoutVars>
          <dgm:animLvl val="lvl"/>
          <dgm:resizeHandles val="exact"/>
        </dgm:presLayoutVars>
      </dgm:prSet>
      <dgm:spPr/>
      <dgm:t>
        <a:bodyPr/>
        <a:lstStyle/>
        <a:p>
          <a:endParaRPr lang="en-US"/>
        </a:p>
      </dgm:t>
    </dgm:pt>
    <dgm:pt modelId="{4225B2FF-E4A3-43CE-8B01-2F1BADB037CE}" type="pres">
      <dgm:prSet presAssocID="{A4825759-D7C1-48EA-91AA-B384D0B660FD}" presName="parentText" presStyleLbl="node1" presStyleIdx="0" presStyleCnt="1">
        <dgm:presLayoutVars>
          <dgm:chMax val="0"/>
          <dgm:bulletEnabled val="1"/>
        </dgm:presLayoutVars>
      </dgm:prSet>
      <dgm:spPr/>
      <dgm:t>
        <a:bodyPr/>
        <a:lstStyle/>
        <a:p>
          <a:endParaRPr lang="en-US"/>
        </a:p>
      </dgm:t>
    </dgm:pt>
  </dgm:ptLst>
  <dgm:cxnLst>
    <dgm:cxn modelId="{001C32B4-3759-45C6-9CC4-0CC67497F6B3}" srcId="{5594B943-3B5B-4771-B902-021DDB282302}" destId="{A4825759-D7C1-48EA-91AA-B384D0B660FD}" srcOrd="0" destOrd="0" parTransId="{A9EC031F-0472-48AA-91DF-A32CFFD76BB7}" sibTransId="{D906CB86-535F-444B-ACDB-DE2D001BB8D3}"/>
    <dgm:cxn modelId="{BCB8EB92-998B-44FD-BC28-D8CD43768B3A}" type="presOf" srcId="{5594B943-3B5B-4771-B902-021DDB282302}" destId="{AC6A1426-691E-452F-9040-0D11516F542E}" srcOrd="0" destOrd="0" presId="urn:microsoft.com/office/officeart/2005/8/layout/vList2"/>
    <dgm:cxn modelId="{6D6245E5-7EDC-4E3D-8041-45AB6F02F789}" type="presOf" srcId="{A4825759-D7C1-48EA-91AA-B384D0B660FD}" destId="{4225B2FF-E4A3-43CE-8B01-2F1BADB037CE}" srcOrd="0" destOrd="0" presId="urn:microsoft.com/office/officeart/2005/8/layout/vList2"/>
    <dgm:cxn modelId="{AF6B2AD3-226A-4106-AD98-54F89952FFC5}" type="presParOf" srcId="{AC6A1426-691E-452F-9040-0D11516F542E}" destId="{4225B2FF-E4A3-43CE-8B01-2F1BADB037CE}"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B4CB023E-DE65-48EE-BEB9-72E4274A3D70}"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B43A063A-278B-414F-93CE-487793BF935A}">
      <dgm:prSet/>
      <dgm:spPr/>
      <dgm:t>
        <a:bodyPr/>
        <a:lstStyle/>
        <a:p>
          <a:pPr rtl="1"/>
          <a:r>
            <a:rPr lang="ar-JO"/>
            <a:t>الاستجابات للمخاطر المقيمة للأخطاء الجوهرية بسبب الاحتيال</a:t>
          </a:r>
          <a:br>
            <a:rPr lang="ar-JO"/>
          </a:br>
          <a:endParaRPr lang="ar-JO"/>
        </a:p>
      </dgm:t>
    </dgm:pt>
    <dgm:pt modelId="{DAA81342-D958-462E-A6F7-6B7A6928ADF5}" type="parTrans" cxnId="{080B6EF7-8471-4D64-A8F4-029DD786007E}">
      <dgm:prSet/>
      <dgm:spPr/>
      <dgm:t>
        <a:bodyPr/>
        <a:lstStyle/>
        <a:p>
          <a:pPr rtl="1"/>
          <a:endParaRPr lang="ar-JO"/>
        </a:p>
      </dgm:t>
    </dgm:pt>
    <dgm:pt modelId="{9E300263-C67F-49F7-BD13-9E11C347D78C}" type="sibTrans" cxnId="{080B6EF7-8471-4D64-A8F4-029DD786007E}">
      <dgm:prSet/>
      <dgm:spPr/>
      <dgm:t>
        <a:bodyPr/>
        <a:lstStyle/>
        <a:p>
          <a:pPr rtl="1"/>
          <a:endParaRPr lang="ar-JO"/>
        </a:p>
      </dgm:t>
    </dgm:pt>
    <dgm:pt modelId="{548AB181-7F56-4868-B970-7EADA2CB1129}" type="pres">
      <dgm:prSet presAssocID="{B4CB023E-DE65-48EE-BEB9-72E4274A3D70}" presName="linear" presStyleCnt="0">
        <dgm:presLayoutVars>
          <dgm:animLvl val="lvl"/>
          <dgm:resizeHandles val="exact"/>
        </dgm:presLayoutVars>
      </dgm:prSet>
      <dgm:spPr/>
      <dgm:t>
        <a:bodyPr/>
        <a:lstStyle/>
        <a:p>
          <a:endParaRPr lang="en-US"/>
        </a:p>
      </dgm:t>
    </dgm:pt>
    <dgm:pt modelId="{7E25D703-EA18-409B-9574-C9AFFCC17A59}" type="pres">
      <dgm:prSet presAssocID="{B43A063A-278B-414F-93CE-487793BF935A}" presName="parentText" presStyleLbl="node1" presStyleIdx="0" presStyleCnt="1">
        <dgm:presLayoutVars>
          <dgm:chMax val="0"/>
          <dgm:bulletEnabled val="1"/>
        </dgm:presLayoutVars>
      </dgm:prSet>
      <dgm:spPr/>
      <dgm:t>
        <a:bodyPr/>
        <a:lstStyle/>
        <a:p>
          <a:endParaRPr lang="en-US"/>
        </a:p>
      </dgm:t>
    </dgm:pt>
  </dgm:ptLst>
  <dgm:cxnLst>
    <dgm:cxn modelId="{149439A5-B4FB-4917-A137-ED9FC991AB39}" type="presOf" srcId="{B4CB023E-DE65-48EE-BEB9-72E4274A3D70}" destId="{548AB181-7F56-4868-B970-7EADA2CB1129}" srcOrd="0" destOrd="0" presId="urn:microsoft.com/office/officeart/2005/8/layout/vList2"/>
    <dgm:cxn modelId="{080B6EF7-8471-4D64-A8F4-029DD786007E}" srcId="{B4CB023E-DE65-48EE-BEB9-72E4274A3D70}" destId="{B43A063A-278B-414F-93CE-487793BF935A}" srcOrd="0" destOrd="0" parTransId="{DAA81342-D958-462E-A6F7-6B7A6928ADF5}" sibTransId="{9E300263-C67F-49F7-BD13-9E11C347D78C}"/>
    <dgm:cxn modelId="{9E1D2808-FC7A-4967-8998-97F9BA3A28C8}" type="presOf" srcId="{B43A063A-278B-414F-93CE-487793BF935A}" destId="{7E25D703-EA18-409B-9574-C9AFFCC17A59}" srcOrd="0" destOrd="0" presId="urn:microsoft.com/office/officeart/2005/8/layout/vList2"/>
    <dgm:cxn modelId="{59584F75-B519-4CF7-B27F-C35FB4A47747}" type="presParOf" srcId="{548AB181-7F56-4868-B970-7EADA2CB1129}" destId="{7E25D703-EA18-409B-9574-C9AFFCC17A59}"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B6BFE1C-273F-4680-ABF1-903B7664AE10}"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23796692-5C09-4D16-ADF2-D5716A834718}">
      <dgm:prSet/>
      <dgm:spPr/>
      <dgm:t>
        <a:bodyPr/>
        <a:lstStyle/>
        <a:p>
          <a:pPr rtl="1"/>
          <a:r>
            <a:rPr lang="ar-JO" dirty="0"/>
            <a:t>3-إجراءات التدقيق استجابة لمخاطر تجاوز الإدارة  لأنظمة الرقابة</a:t>
          </a:r>
        </a:p>
      </dgm:t>
    </dgm:pt>
    <dgm:pt modelId="{7B04CEF7-DDB8-4CF7-962E-225E2E39D704}" type="parTrans" cxnId="{EE727D7B-2255-48DD-B409-33199361AE08}">
      <dgm:prSet/>
      <dgm:spPr/>
      <dgm:t>
        <a:bodyPr/>
        <a:lstStyle/>
        <a:p>
          <a:pPr rtl="1"/>
          <a:endParaRPr lang="ar-JO"/>
        </a:p>
      </dgm:t>
    </dgm:pt>
    <dgm:pt modelId="{5EFA0B76-8FAD-4204-80AB-76C99EB5B46A}" type="sibTrans" cxnId="{EE727D7B-2255-48DD-B409-33199361AE08}">
      <dgm:prSet/>
      <dgm:spPr/>
      <dgm:t>
        <a:bodyPr/>
        <a:lstStyle/>
        <a:p>
          <a:pPr rtl="1"/>
          <a:endParaRPr lang="ar-JO"/>
        </a:p>
      </dgm:t>
    </dgm:pt>
    <dgm:pt modelId="{B863076A-2675-4D17-AAE6-D3FFB1BFBCDF}">
      <dgm:prSet/>
      <dgm:spPr/>
      <dgm:t>
        <a:bodyPr/>
        <a:lstStyle/>
        <a:p>
          <a:pPr rtl="1"/>
          <a:r>
            <a:rPr lang="ar-JO"/>
            <a:t>بغض النظر عن تقدير المدقق لمخاطر تجاوز الادارة أدوات الرقابة، يجب على المدقق تصميم وتنفيذ إجراءات تدقيق بهدف</a:t>
          </a:r>
        </a:p>
      </dgm:t>
    </dgm:pt>
    <dgm:pt modelId="{CF6A2C4A-F2F0-478B-98CF-B7AAD5B46ABA}" type="parTrans" cxnId="{1439C084-79E6-44DB-A120-DE0F75EC3FD8}">
      <dgm:prSet/>
      <dgm:spPr/>
      <dgm:t>
        <a:bodyPr/>
        <a:lstStyle/>
        <a:p>
          <a:pPr rtl="1"/>
          <a:endParaRPr lang="ar-JO"/>
        </a:p>
      </dgm:t>
    </dgm:pt>
    <dgm:pt modelId="{5492CBF9-9A1B-4B56-BF62-A89D1F990825}" type="sibTrans" cxnId="{1439C084-79E6-44DB-A120-DE0F75EC3FD8}">
      <dgm:prSet/>
      <dgm:spPr/>
      <dgm:t>
        <a:bodyPr/>
        <a:lstStyle/>
        <a:p>
          <a:pPr rtl="1"/>
          <a:endParaRPr lang="ar-JO"/>
        </a:p>
      </dgm:t>
    </dgm:pt>
    <dgm:pt modelId="{D6BD2585-3979-45EB-B619-56883D64D54D}" type="pres">
      <dgm:prSet presAssocID="{4B6BFE1C-273F-4680-ABF1-903B7664AE10}" presName="linear" presStyleCnt="0">
        <dgm:presLayoutVars>
          <dgm:animLvl val="lvl"/>
          <dgm:resizeHandles val="exact"/>
        </dgm:presLayoutVars>
      </dgm:prSet>
      <dgm:spPr/>
      <dgm:t>
        <a:bodyPr/>
        <a:lstStyle/>
        <a:p>
          <a:endParaRPr lang="en-US"/>
        </a:p>
      </dgm:t>
    </dgm:pt>
    <dgm:pt modelId="{8D12BDB9-851F-42BD-B92A-CF017C726F15}" type="pres">
      <dgm:prSet presAssocID="{23796692-5C09-4D16-ADF2-D5716A834718}" presName="parentText" presStyleLbl="node1" presStyleIdx="0" presStyleCnt="2">
        <dgm:presLayoutVars>
          <dgm:chMax val="0"/>
          <dgm:bulletEnabled val="1"/>
        </dgm:presLayoutVars>
      </dgm:prSet>
      <dgm:spPr/>
      <dgm:t>
        <a:bodyPr/>
        <a:lstStyle/>
        <a:p>
          <a:endParaRPr lang="en-US"/>
        </a:p>
      </dgm:t>
    </dgm:pt>
    <dgm:pt modelId="{DC984CE7-D81D-4792-B135-0B39013ABD1F}" type="pres">
      <dgm:prSet presAssocID="{5EFA0B76-8FAD-4204-80AB-76C99EB5B46A}" presName="spacer" presStyleCnt="0"/>
      <dgm:spPr/>
      <dgm:t>
        <a:bodyPr/>
        <a:lstStyle/>
        <a:p>
          <a:endParaRPr lang="en-US"/>
        </a:p>
      </dgm:t>
    </dgm:pt>
    <dgm:pt modelId="{247F5148-9601-4698-A035-9AB14A1343E7}" type="pres">
      <dgm:prSet presAssocID="{B863076A-2675-4D17-AAE6-D3FFB1BFBCDF}" presName="parentText" presStyleLbl="node1" presStyleIdx="1" presStyleCnt="2">
        <dgm:presLayoutVars>
          <dgm:chMax val="0"/>
          <dgm:bulletEnabled val="1"/>
        </dgm:presLayoutVars>
      </dgm:prSet>
      <dgm:spPr/>
      <dgm:t>
        <a:bodyPr/>
        <a:lstStyle/>
        <a:p>
          <a:endParaRPr lang="en-US"/>
        </a:p>
      </dgm:t>
    </dgm:pt>
  </dgm:ptLst>
  <dgm:cxnLst>
    <dgm:cxn modelId="{9F0F46AD-3886-4E23-8B29-F08CDB94F13B}" type="presOf" srcId="{B863076A-2675-4D17-AAE6-D3FFB1BFBCDF}" destId="{247F5148-9601-4698-A035-9AB14A1343E7}" srcOrd="0" destOrd="0" presId="urn:microsoft.com/office/officeart/2005/8/layout/vList2"/>
    <dgm:cxn modelId="{79A87607-3EAC-4799-A134-BEB35EEA8302}" type="presOf" srcId="{23796692-5C09-4D16-ADF2-D5716A834718}" destId="{8D12BDB9-851F-42BD-B92A-CF017C726F15}" srcOrd="0" destOrd="0" presId="urn:microsoft.com/office/officeart/2005/8/layout/vList2"/>
    <dgm:cxn modelId="{7C73C0B6-E85E-45F6-8F1D-709E4BDF3495}" type="presOf" srcId="{4B6BFE1C-273F-4680-ABF1-903B7664AE10}" destId="{D6BD2585-3979-45EB-B619-56883D64D54D}" srcOrd="0" destOrd="0" presId="urn:microsoft.com/office/officeart/2005/8/layout/vList2"/>
    <dgm:cxn modelId="{1439C084-79E6-44DB-A120-DE0F75EC3FD8}" srcId="{4B6BFE1C-273F-4680-ABF1-903B7664AE10}" destId="{B863076A-2675-4D17-AAE6-D3FFB1BFBCDF}" srcOrd="1" destOrd="0" parTransId="{CF6A2C4A-F2F0-478B-98CF-B7AAD5B46ABA}" sibTransId="{5492CBF9-9A1B-4B56-BF62-A89D1F990825}"/>
    <dgm:cxn modelId="{EE727D7B-2255-48DD-B409-33199361AE08}" srcId="{4B6BFE1C-273F-4680-ABF1-903B7664AE10}" destId="{23796692-5C09-4D16-ADF2-D5716A834718}" srcOrd="0" destOrd="0" parTransId="{7B04CEF7-DDB8-4CF7-962E-225E2E39D704}" sibTransId="{5EFA0B76-8FAD-4204-80AB-76C99EB5B46A}"/>
    <dgm:cxn modelId="{D3A09B18-EA96-4BD1-B9F8-9B4BC033D29F}" type="presParOf" srcId="{D6BD2585-3979-45EB-B619-56883D64D54D}" destId="{8D12BDB9-851F-42BD-B92A-CF017C726F15}" srcOrd="0" destOrd="0" presId="urn:microsoft.com/office/officeart/2005/8/layout/vList2"/>
    <dgm:cxn modelId="{D220C050-D938-44E6-8BBE-649A12B10A70}" type="presParOf" srcId="{D6BD2585-3979-45EB-B619-56883D64D54D}" destId="{DC984CE7-D81D-4792-B135-0B39013ABD1F}" srcOrd="1" destOrd="0" presId="urn:microsoft.com/office/officeart/2005/8/layout/vList2"/>
    <dgm:cxn modelId="{AE0C9444-DF8C-4BDD-9976-435920E57E24}" type="presParOf" srcId="{D6BD2585-3979-45EB-B619-56883D64D54D}" destId="{247F5148-9601-4698-A035-9AB14A1343E7}"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317DD18-FA9B-485A-8972-9E32F4DF6670}"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719B8A17-5B72-4DC1-A8F5-3BF803434743}">
      <dgm:prSet/>
      <dgm:spPr/>
      <dgm:t>
        <a:bodyPr/>
        <a:lstStyle/>
        <a:p>
          <a:pPr rtl="1"/>
          <a:r>
            <a:rPr lang="ar-JO" dirty="0"/>
            <a:t>3-إجراءات التدقيق استجابة لمخاطر تجاوز الإدارة  لأنظمة الرقابة</a:t>
          </a:r>
          <a:br>
            <a:rPr lang="ar-JO" dirty="0"/>
          </a:br>
          <a:endParaRPr lang="ar-JO" dirty="0"/>
        </a:p>
      </dgm:t>
    </dgm:pt>
    <dgm:pt modelId="{B008A1CA-729F-4E88-8064-057EF138CCFD}" type="parTrans" cxnId="{572FE94E-F24D-420E-927D-86080A3DE558}">
      <dgm:prSet/>
      <dgm:spPr/>
      <dgm:t>
        <a:bodyPr/>
        <a:lstStyle/>
        <a:p>
          <a:pPr rtl="1"/>
          <a:endParaRPr lang="ar-JO"/>
        </a:p>
      </dgm:t>
    </dgm:pt>
    <dgm:pt modelId="{8D8DE619-B9DF-4E22-BEC8-CBB78BC857EE}" type="sibTrans" cxnId="{572FE94E-F24D-420E-927D-86080A3DE558}">
      <dgm:prSet/>
      <dgm:spPr/>
      <dgm:t>
        <a:bodyPr/>
        <a:lstStyle/>
        <a:p>
          <a:pPr rtl="1"/>
          <a:endParaRPr lang="ar-JO"/>
        </a:p>
      </dgm:t>
    </dgm:pt>
    <dgm:pt modelId="{540E5859-22B0-4BD0-8C95-3FB18C292893}" type="pres">
      <dgm:prSet presAssocID="{2317DD18-FA9B-485A-8972-9E32F4DF6670}" presName="linear" presStyleCnt="0">
        <dgm:presLayoutVars>
          <dgm:animLvl val="lvl"/>
          <dgm:resizeHandles val="exact"/>
        </dgm:presLayoutVars>
      </dgm:prSet>
      <dgm:spPr/>
      <dgm:t>
        <a:bodyPr/>
        <a:lstStyle/>
        <a:p>
          <a:endParaRPr lang="en-US"/>
        </a:p>
      </dgm:t>
    </dgm:pt>
    <dgm:pt modelId="{8E4C1296-AA00-495C-857B-381BA57C3AFE}" type="pres">
      <dgm:prSet presAssocID="{719B8A17-5B72-4DC1-A8F5-3BF803434743}" presName="parentText" presStyleLbl="node1" presStyleIdx="0" presStyleCnt="1">
        <dgm:presLayoutVars>
          <dgm:chMax val="0"/>
          <dgm:bulletEnabled val="1"/>
        </dgm:presLayoutVars>
      </dgm:prSet>
      <dgm:spPr/>
      <dgm:t>
        <a:bodyPr/>
        <a:lstStyle/>
        <a:p>
          <a:endParaRPr lang="en-US"/>
        </a:p>
      </dgm:t>
    </dgm:pt>
  </dgm:ptLst>
  <dgm:cxnLst>
    <dgm:cxn modelId="{192DDEC2-C366-46EE-9EC5-824DC58CFE00}" type="presOf" srcId="{2317DD18-FA9B-485A-8972-9E32F4DF6670}" destId="{540E5859-22B0-4BD0-8C95-3FB18C292893}" srcOrd="0" destOrd="0" presId="urn:microsoft.com/office/officeart/2005/8/layout/vList2"/>
    <dgm:cxn modelId="{572FE94E-F24D-420E-927D-86080A3DE558}" srcId="{2317DD18-FA9B-485A-8972-9E32F4DF6670}" destId="{719B8A17-5B72-4DC1-A8F5-3BF803434743}" srcOrd="0" destOrd="0" parTransId="{B008A1CA-729F-4E88-8064-057EF138CCFD}" sibTransId="{8D8DE619-B9DF-4E22-BEC8-CBB78BC857EE}"/>
    <dgm:cxn modelId="{8CC21F90-F271-4DA6-A224-7C464D51B11A}" type="presOf" srcId="{719B8A17-5B72-4DC1-A8F5-3BF803434743}" destId="{8E4C1296-AA00-495C-857B-381BA57C3AFE}" srcOrd="0" destOrd="0" presId="urn:microsoft.com/office/officeart/2005/8/layout/vList2"/>
    <dgm:cxn modelId="{9A001299-BD31-4E01-A8B6-C7EA4658940A}" type="presParOf" srcId="{540E5859-22B0-4BD0-8C95-3FB18C292893}" destId="{8E4C1296-AA00-495C-857B-381BA57C3AFE}"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C44F96E-758E-4A94-AAFD-D1B3BF667A0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C1FA2E35-A272-4532-A221-B22FA01EB438}">
      <dgm:prSet/>
      <dgm:spPr/>
      <dgm:t>
        <a:bodyPr/>
        <a:lstStyle/>
        <a:p>
          <a:pPr rtl="1"/>
          <a:r>
            <a:rPr lang="ar-SA" dirty="0" smtClean="0"/>
            <a:t>* </a:t>
          </a:r>
          <a:r>
            <a:rPr lang="ar-JO" dirty="0" smtClean="0"/>
            <a:t>مراجعة </a:t>
          </a:r>
          <a:r>
            <a:rPr lang="ar-SA" dirty="0" smtClean="0"/>
            <a:t>التقديرات المحاسبية</a:t>
          </a:r>
          <a:endParaRPr lang="ar-JO" dirty="0"/>
        </a:p>
      </dgm:t>
    </dgm:pt>
    <dgm:pt modelId="{0AE0D09B-C011-46D2-BF5C-5B869D596D24}" type="parTrans" cxnId="{E9C79A88-3C40-4CE8-AD99-307A1C621340}">
      <dgm:prSet/>
      <dgm:spPr/>
      <dgm:t>
        <a:bodyPr/>
        <a:lstStyle/>
        <a:p>
          <a:endParaRPr lang="en-US"/>
        </a:p>
      </dgm:t>
    </dgm:pt>
    <dgm:pt modelId="{A9E32931-B777-4D88-AACE-722637DE093F}" type="sibTrans" cxnId="{E9C79A88-3C40-4CE8-AD99-307A1C621340}">
      <dgm:prSet/>
      <dgm:spPr/>
      <dgm:t>
        <a:bodyPr/>
        <a:lstStyle/>
        <a:p>
          <a:endParaRPr lang="en-US"/>
        </a:p>
      </dgm:t>
    </dgm:pt>
    <dgm:pt modelId="{D0504D07-5F18-4F32-AD57-F41AB88D38ED}">
      <dgm:prSet/>
      <dgm:spPr/>
      <dgm:t>
        <a:bodyPr/>
        <a:lstStyle/>
        <a:p>
          <a:pPr rtl="1"/>
          <a:r>
            <a:rPr lang="ar-JO" dirty="0" smtClean="0"/>
            <a:t>(1</a:t>
          </a:r>
          <a:r>
            <a:rPr lang="ar-SA" dirty="0" smtClean="0"/>
            <a:t>)</a:t>
          </a:r>
          <a:r>
            <a:rPr lang="ar-JO" dirty="0" smtClean="0"/>
            <a:t> </a:t>
          </a:r>
          <a:r>
            <a:rPr lang="ar-SA" dirty="0" smtClean="0"/>
            <a:t>تق</a:t>
          </a:r>
          <a:r>
            <a:rPr lang="ar-JO" dirty="0" smtClean="0"/>
            <a:t>ييم</a:t>
          </a:r>
          <a:r>
            <a:rPr lang="ar-SA" dirty="0" smtClean="0"/>
            <a:t> ما إذا كانت الأحكام والقرارات التي اتخذتها </a:t>
          </a:r>
          <a:r>
            <a:rPr lang="ar-JO" dirty="0" smtClean="0"/>
            <a:t>الا</a:t>
          </a:r>
          <a:r>
            <a:rPr lang="ar-SA" dirty="0" smtClean="0"/>
            <a:t>دارة عند إجراء التقديرات المحاسبية التي تتضمنها القوائم المالية - حتى ولو كانت في مفردها معقولة  تشير الى</a:t>
          </a:r>
          <a:r>
            <a:rPr lang="ar-JO" dirty="0" smtClean="0"/>
            <a:t> انحراف </a:t>
          </a:r>
          <a:r>
            <a:rPr lang="ar-SA" dirty="0" smtClean="0"/>
            <a:t>محتمل من جانب إدارة المنشأة، يمكن أن يمثل خطر تحريف جوهري بسبب </a:t>
          </a:r>
          <a:r>
            <a:rPr lang="ar-JO" dirty="0" smtClean="0"/>
            <a:t>احتيال</a:t>
          </a:r>
          <a:r>
            <a:rPr lang="ar-SA" dirty="0" smtClean="0"/>
            <a:t>، إذا كان الأمر كذلك، يجب على </a:t>
          </a:r>
          <a:r>
            <a:rPr lang="ar-JO" dirty="0" smtClean="0"/>
            <a:t>المدقق</a:t>
          </a:r>
          <a:r>
            <a:rPr lang="ar-SA" dirty="0" smtClean="0"/>
            <a:t> أن يعيد تقويم التقديرات المحاسبية ككل</a:t>
          </a:r>
          <a:endParaRPr lang="ar-JO" dirty="0"/>
        </a:p>
      </dgm:t>
    </dgm:pt>
    <dgm:pt modelId="{721F2D21-501F-4475-8D52-0042BAF685EC}" type="parTrans" cxnId="{04955489-7041-476B-BF40-92C4077D2638}">
      <dgm:prSet/>
      <dgm:spPr/>
      <dgm:t>
        <a:bodyPr/>
        <a:lstStyle/>
        <a:p>
          <a:endParaRPr lang="en-US"/>
        </a:p>
      </dgm:t>
    </dgm:pt>
    <dgm:pt modelId="{C9E3A18A-84D6-4C04-93B6-615883BE1743}" type="sibTrans" cxnId="{04955489-7041-476B-BF40-92C4077D2638}">
      <dgm:prSet/>
      <dgm:spPr/>
      <dgm:t>
        <a:bodyPr/>
        <a:lstStyle/>
        <a:p>
          <a:endParaRPr lang="en-US"/>
        </a:p>
      </dgm:t>
    </dgm:pt>
    <dgm:pt modelId="{5FE32070-68D2-417C-B51E-1F85B5C71480}">
      <dgm:prSet/>
      <dgm:spPr/>
      <dgm:t>
        <a:bodyPr/>
        <a:lstStyle/>
        <a:p>
          <a:pPr rtl="1"/>
          <a:r>
            <a:rPr lang="ar-JO" dirty="0" smtClean="0"/>
            <a:t>(2</a:t>
          </a:r>
          <a:r>
            <a:rPr lang="ar-SA" dirty="0" smtClean="0"/>
            <a:t> )</a:t>
          </a:r>
          <a:r>
            <a:rPr lang="ar-JO" dirty="0" smtClean="0"/>
            <a:t> </a:t>
          </a:r>
          <a:r>
            <a:rPr lang="ar-SA" dirty="0" smtClean="0"/>
            <a:t>إجراء مراجعة بأثر رجعي </a:t>
          </a:r>
          <a:r>
            <a:rPr lang="ar-JO" dirty="0" smtClean="0"/>
            <a:t>لأ</a:t>
          </a:r>
          <a:r>
            <a:rPr lang="ar-SA" dirty="0" smtClean="0"/>
            <a:t>حكام وافتراضات الإدارة المتعلقة بالتقديرات المحاسبية المهمة</a:t>
          </a:r>
          <a:r>
            <a:rPr lang="ar-JO" dirty="0" smtClean="0"/>
            <a:t> </a:t>
          </a:r>
          <a:r>
            <a:rPr lang="ar-SA" dirty="0" smtClean="0"/>
            <a:t>التي كان لها تأثير على </a:t>
          </a:r>
          <a:r>
            <a:rPr lang="ar-JO" dirty="0" smtClean="0"/>
            <a:t>البيانات</a:t>
          </a:r>
          <a:r>
            <a:rPr lang="ar-SA" dirty="0" smtClean="0"/>
            <a:t> المالية للسنة السابقة. </a:t>
          </a:r>
          <a:endParaRPr lang="ar-JO" dirty="0"/>
        </a:p>
      </dgm:t>
    </dgm:pt>
    <dgm:pt modelId="{23ECDC87-7888-4A90-98D2-3BE78B037B19}" type="parTrans" cxnId="{E4C87902-075A-4C28-912C-31F7D8E973E4}">
      <dgm:prSet/>
      <dgm:spPr/>
      <dgm:t>
        <a:bodyPr/>
        <a:lstStyle/>
        <a:p>
          <a:endParaRPr lang="en-US"/>
        </a:p>
      </dgm:t>
    </dgm:pt>
    <dgm:pt modelId="{1F87AC2F-5217-4CED-B0FD-FE81E09F8ED6}" type="sibTrans" cxnId="{E4C87902-075A-4C28-912C-31F7D8E973E4}">
      <dgm:prSet/>
      <dgm:spPr/>
      <dgm:t>
        <a:bodyPr/>
        <a:lstStyle/>
        <a:p>
          <a:endParaRPr lang="en-US"/>
        </a:p>
      </dgm:t>
    </dgm:pt>
    <dgm:pt modelId="{AC90A651-B00F-4835-94F9-F2D676A0F618}" type="pres">
      <dgm:prSet presAssocID="{9C44F96E-758E-4A94-AAFD-D1B3BF667A0B}" presName="linear" presStyleCnt="0">
        <dgm:presLayoutVars>
          <dgm:animLvl val="lvl"/>
          <dgm:resizeHandles val="exact"/>
        </dgm:presLayoutVars>
      </dgm:prSet>
      <dgm:spPr/>
    </dgm:pt>
    <dgm:pt modelId="{712FE2FE-5823-43A7-A0CB-CBA86655D876}" type="pres">
      <dgm:prSet presAssocID="{C1FA2E35-A272-4532-A221-B22FA01EB438}" presName="parentText" presStyleLbl="node1" presStyleIdx="0" presStyleCnt="3">
        <dgm:presLayoutVars>
          <dgm:chMax val="0"/>
          <dgm:bulletEnabled val="1"/>
        </dgm:presLayoutVars>
      </dgm:prSet>
      <dgm:spPr/>
    </dgm:pt>
    <dgm:pt modelId="{4926212A-DE21-4905-8A18-6D3558ED29A1}" type="pres">
      <dgm:prSet presAssocID="{A9E32931-B777-4D88-AACE-722637DE093F}" presName="spacer" presStyleCnt="0"/>
      <dgm:spPr/>
    </dgm:pt>
    <dgm:pt modelId="{312BEB31-B535-407D-93BB-94450B0C9142}" type="pres">
      <dgm:prSet presAssocID="{D0504D07-5F18-4F32-AD57-F41AB88D38ED}" presName="parentText" presStyleLbl="node1" presStyleIdx="1" presStyleCnt="3">
        <dgm:presLayoutVars>
          <dgm:chMax val="0"/>
          <dgm:bulletEnabled val="1"/>
        </dgm:presLayoutVars>
      </dgm:prSet>
      <dgm:spPr/>
    </dgm:pt>
    <dgm:pt modelId="{8610C375-09B6-4127-9102-6853D5C4709A}" type="pres">
      <dgm:prSet presAssocID="{C9E3A18A-84D6-4C04-93B6-615883BE1743}" presName="spacer" presStyleCnt="0"/>
      <dgm:spPr/>
    </dgm:pt>
    <dgm:pt modelId="{CE315A9F-AA3C-471E-8A0B-4E51E73793A5}" type="pres">
      <dgm:prSet presAssocID="{5FE32070-68D2-417C-B51E-1F85B5C71480}" presName="parentText" presStyleLbl="node1" presStyleIdx="2" presStyleCnt="3">
        <dgm:presLayoutVars>
          <dgm:chMax val="0"/>
          <dgm:bulletEnabled val="1"/>
        </dgm:presLayoutVars>
      </dgm:prSet>
      <dgm:spPr/>
    </dgm:pt>
  </dgm:ptLst>
  <dgm:cxnLst>
    <dgm:cxn modelId="{D2706CDD-B725-4366-9E35-72FD980450F2}" type="presOf" srcId="{5FE32070-68D2-417C-B51E-1F85B5C71480}" destId="{CE315A9F-AA3C-471E-8A0B-4E51E73793A5}" srcOrd="0" destOrd="0" presId="urn:microsoft.com/office/officeart/2005/8/layout/vList2"/>
    <dgm:cxn modelId="{F6A98D74-4147-4ED9-8E18-A59B19AAB816}" type="presOf" srcId="{C1FA2E35-A272-4532-A221-B22FA01EB438}" destId="{712FE2FE-5823-43A7-A0CB-CBA86655D876}" srcOrd="0" destOrd="0" presId="urn:microsoft.com/office/officeart/2005/8/layout/vList2"/>
    <dgm:cxn modelId="{FF679D4A-4022-40D0-8A81-9094ED8E7664}" type="presOf" srcId="{9C44F96E-758E-4A94-AAFD-D1B3BF667A0B}" destId="{AC90A651-B00F-4835-94F9-F2D676A0F618}" srcOrd="0" destOrd="0" presId="urn:microsoft.com/office/officeart/2005/8/layout/vList2"/>
    <dgm:cxn modelId="{E9C79A88-3C40-4CE8-AD99-307A1C621340}" srcId="{9C44F96E-758E-4A94-AAFD-D1B3BF667A0B}" destId="{C1FA2E35-A272-4532-A221-B22FA01EB438}" srcOrd="0" destOrd="0" parTransId="{0AE0D09B-C011-46D2-BF5C-5B869D596D24}" sibTransId="{A9E32931-B777-4D88-AACE-722637DE093F}"/>
    <dgm:cxn modelId="{E4C87902-075A-4C28-912C-31F7D8E973E4}" srcId="{9C44F96E-758E-4A94-AAFD-D1B3BF667A0B}" destId="{5FE32070-68D2-417C-B51E-1F85B5C71480}" srcOrd="2" destOrd="0" parTransId="{23ECDC87-7888-4A90-98D2-3BE78B037B19}" sibTransId="{1F87AC2F-5217-4CED-B0FD-FE81E09F8ED6}"/>
    <dgm:cxn modelId="{AA41559B-DDBE-48DC-A1CA-20DF4B73EA31}" type="presOf" srcId="{D0504D07-5F18-4F32-AD57-F41AB88D38ED}" destId="{312BEB31-B535-407D-93BB-94450B0C9142}" srcOrd="0" destOrd="0" presId="urn:microsoft.com/office/officeart/2005/8/layout/vList2"/>
    <dgm:cxn modelId="{04955489-7041-476B-BF40-92C4077D2638}" srcId="{9C44F96E-758E-4A94-AAFD-D1B3BF667A0B}" destId="{D0504D07-5F18-4F32-AD57-F41AB88D38ED}" srcOrd="1" destOrd="0" parTransId="{721F2D21-501F-4475-8D52-0042BAF685EC}" sibTransId="{C9E3A18A-84D6-4C04-93B6-615883BE1743}"/>
    <dgm:cxn modelId="{331F2B88-218E-423A-91D0-CCC12E2801F3}" type="presParOf" srcId="{AC90A651-B00F-4835-94F9-F2D676A0F618}" destId="{712FE2FE-5823-43A7-A0CB-CBA86655D876}" srcOrd="0" destOrd="0" presId="urn:microsoft.com/office/officeart/2005/8/layout/vList2"/>
    <dgm:cxn modelId="{F59C40F6-07A2-4C0D-95E9-54C3E3CFE22D}" type="presParOf" srcId="{AC90A651-B00F-4835-94F9-F2D676A0F618}" destId="{4926212A-DE21-4905-8A18-6D3558ED29A1}" srcOrd="1" destOrd="0" presId="urn:microsoft.com/office/officeart/2005/8/layout/vList2"/>
    <dgm:cxn modelId="{FC7A6BC4-3BCF-40B3-9162-353024B9AD0A}" type="presParOf" srcId="{AC90A651-B00F-4835-94F9-F2D676A0F618}" destId="{312BEB31-B535-407D-93BB-94450B0C9142}" srcOrd="2" destOrd="0" presId="urn:microsoft.com/office/officeart/2005/8/layout/vList2"/>
    <dgm:cxn modelId="{B24F40E0-4B06-4064-A142-D1D74ACCD9B7}" type="presParOf" srcId="{AC90A651-B00F-4835-94F9-F2D676A0F618}" destId="{8610C375-09B6-4127-9102-6853D5C4709A}" srcOrd="3" destOrd="0" presId="urn:microsoft.com/office/officeart/2005/8/layout/vList2"/>
    <dgm:cxn modelId="{AEA93228-3671-4D3D-9DF7-65886FC85F6D}" type="presParOf" srcId="{AC90A651-B00F-4835-94F9-F2D676A0F618}" destId="{CE315A9F-AA3C-471E-8A0B-4E51E73793A5}" srcOrd="4"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4D730DC1-67EE-426D-AD23-8CFA0ABF46FB}" type="doc">
      <dgm:prSet loTypeId="urn:microsoft.com/office/officeart/2005/8/layout/vList2" loCatId="list" qsTypeId="urn:microsoft.com/office/officeart/2005/8/quickstyle/simple1" qsCatId="simple" csTypeId="urn:microsoft.com/office/officeart/2005/8/colors/colorful3" csCatId="colorful"/>
      <dgm:spPr/>
      <dgm:t>
        <a:bodyPr/>
        <a:lstStyle/>
        <a:p>
          <a:pPr rtl="1"/>
          <a:endParaRPr lang="ar-JO"/>
        </a:p>
      </dgm:t>
    </dgm:pt>
    <dgm:pt modelId="{2453395F-878D-430C-8C41-CD5C44AC3DE5}">
      <dgm:prSet/>
      <dgm:spPr/>
      <dgm:t>
        <a:bodyPr/>
        <a:lstStyle/>
        <a:p>
          <a:pPr rtl="1"/>
          <a:r>
            <a:rPr lang="ar-SA" dirty="0"/>
            <a:t>قد تنشأ </a:t>
          </a:r>
          <a:r>
            <a:rPr lang="ar-JO" dirty="0"/>
            <a:t>الاخطاء في البيانات</a:t>
          </a:r>
          <a:r>
            <a:rPr lang="ar-SA" dirty="0"/>
            <a:t> في القوائم المالية، إما بسبب </a:t>
          </a:r>
          <a:r>
            <a:rPr lang="ar-JO" dirty="0"/>
            <a:t>إحتيال</a:t>
          </a:r>
          <a:r>
            <a:rPr lang="ar-SA" dirty="0"/>
            <a:t>، أو خطأ. </a:t>
          </a:r>
          <a:endParaRPr lang="ar-JO" dirty="0"/>
        </a:p>
      </dgm:t>
    </dgm:pt>
    <dgm:pt modelId="{48C8E555-4366-48DB-AF14-E3BA00D56B77}" type="parTrans" cxnId="{4223C56A-2E20-414A-82C9-FE7834C5CF2F}">
      <dgm:prSet/>
      <dgm:spPr/>
      <dgm:t>
        <a:bodyPr/>
        <a:lstStyle/>
        <a:p>
          <a:pPr rtl="1"/>
          <a:endParaRPr lang="ar-JO"/>
        </a:p>
      </dgm:t>
    </dgm:pt>
    <dgm:pt modelId="{9833112A-2F3D-4A64-88DD-F7F6F79696B7}" type="sibTrans" cxnId="{4223C56A-2E20-414A-82C9-FE7834C5CF2F}">
      <dgm:prSet/>
      <dgm:spPr/>
      <dgm:t>
        <a:bodyPr/>
        <a:lstStyle/>
        <a:p>
          <a:pPr rtl="1"/>
          <a:endParaRPr lang="ar-JO"/>
        </a:p>
      </dgm:t>
    </dgm:pt>
    <dgm:pt modelId="{683F8C9D-ED8C-40B3-B22C-AC6DD192E13C}">
      <dgm:prSet/>
      <dgm:spPr/>
      <dgm:t>
        <a:bodyPr/>
        <a:lstStyle/>
        <a:p>
          <a:pPr rtl="1"/>
          <a:r>
            <a:rPr lang="ar-SA" dirty="0"/>
            <a:t>العامل الذي</a:t>
          </a:r>
          <a:r>
            <a:rPr lang="ar-JO" dirty="0"/>
            <a:t> </a:t>
          </a:r>
          <a:r>
            <a:rPr lang="ar-SA" dirty="0"/>
            <a:t>يفرق بين ال</a:t>
          </a:r>
          <a:r>
            <a:rPr lang="ar-JO" dirty="0"/>
            <a:t>احتيال</a:t>
          </a:r>
          <a:r>
            <a:rPr lang="ar-SA" dirty="0"/>
            <a:t> والخطأ، هو ما إذا كان الإجراء الأساس</a:t>
          </a:r>
          <a:r>
            <a:rPr lang="ar-JO" dirty="0"/>
            <a:t>ي</a:t>
          </a:r>
          <a:r>
            <a:rPr lang="ar-SA" dirty="0"/>
            <a:t> الناتج عنه التحريف</a:t>
          </a:r>
          <a:r>
            <a:rPr lang="ar-JO" dirty="0"/>
            <a:t> </a:t>
          </a:r>
          <a:r>
            <a:rPr lang="ar-SA" dirty="0"/>
            <a:t>في القوائم المالية </a:t>
          </a:r>
          <a:r>
            <a:rPr lang="ar-JO" dirty="0"/>
            <a:t>مقصوداً</a:t>
          </a:r>
          <a:r>
            <a:rPr lang="ar-SA" dirty="0"/>
            <a:t>، أو غير </a:t>
          </a:r>
          <a:r>
            <a:rPr lang="ar-JO" dirty="0"/>
            <a:t>مقصود</a:t>
          </a:r>
          <a:r>
            <a:rPr lang="ar-SA" dirty="0"/>
            <a:t>.</a:t>
          </a:r>
          <a:endParaRPr lang="ar-JO" dirty="0"/>
        </a:p>
      </dgm:t>
    </dgm:pt>
    <dgm:pt modelId="{76F35FF2-81D2-4A50-96B3-B5547BDCC091}" type="parTrans" cxnId="{8A1306FD-9E5A-44D7-8A38-A5D1924D8210}">
      <dgm:prSet/>
      <dgm:spPr/>
      <dgm:t>
        <a:bodyPr/>
        <a:lstStyle/>
        <a:p>
          <a:pPr rtl="1"/>
          <a:endParaRPr lang="ar-JO"/>
        </a:p>
      </dgm:t>
    </dgm:pt>
    <dgm:pt modelId="{A55ACD12-2330-440D-B307-FF97AB17F184}" type="sibTrans" cxnId="{8A1306FD-9E5A-44D7-8A38-A5D1924D8210}">
      <dgm:prSet/>
      <dgm:spPr/>
      <dgm:t>
        <a:bodyPr/>
        <a:lstStyle/>
        <a:p>
          <a:pPr rtl="1"/>
          <a:endParaRPr lang="ar-JO"/>
        </a:p>
      </dgm:t>
    </dgm:pt>
    <dgm:pt modelId="{3BEA6812-16E0-4EFB-A95C-E08185A9C4C9}" type="pres">
      <dgm:prSet presAssocID="{4D730DC1-67EE-426D-AD23-8CFA0ABF46FB}" presName="linear" presStyleCnt="0">
        <dgm:presLayoutVars>
          <dgm:animLvl val="lvl"/>
          <dgm:resizeHandles val="exact"/>
        </dgm:presLayoutVars>
      </dgm:prSet>
      <dgm:spPr/>
      <dgm:t>
        <a:bodyPr/>
        <a:lstStyle/>
        <a:p>
          <a:endParaRPr lang="en-US"/>
        </a:p>
      </dgm:t>
    </dgm:pt>
    <dgm:pt modelId="{8CB2C584-2B9F-4E01-8775-2243D63E3A28}" type="pres">
      <dgm:prSet presAssocID="{2453395F-878D-430C-8C41-CD5C44AC3DE5}" presName="parentText" presStyleLbl="node1" presStyleIdx="0" presStyleCnt="2">
        <dgm:presLayoutVars>
          <dgm:chMax val="0"/>
          <dgm:bulletEnabled val="1"/>
        </dgm:presLayoutVars>
      </dgm:prSet>
      <dgm:spPr/>
      <dgm:t>
        <a:bodyPr/>
        <a:lstStyle/>
        <a:p>
          <a:endParaRPr lang="en-US"/>
        </a:p>
      </dgm:t>
    </dgm:pt>
    <dgm:pt modelId="{4970B00B-DBB8-4BB7-A21D-42763B8793E9}" type="pres">
      <dgm:prSet presAssocID="{9833112A-2F3D-4A64-88DD-F7F6F79696B7}" presName="spacer" presStyleCnt="0"/>
      <dgm:spPr/>
      <dgm:t>
        <a:bodyPr/>
        <a:lstStyle/>
        <a:p>
          <a:endParaRPr lang="en-US"/>
        </a:p>
      </dgm:t>
    </dgm:pt>
    <dgm:pt modelId="{B64A08B5-3851-4EA7-B4F4-153D913CCD3E}" type="pres">
      <dgm:prSet presAssocID="{683F8C9D-ED8C-40B3-B22C-AC6DD192E13C}" presName="parentText" presStyleLbl="node1" presStyleIdx="1" presStyleCnt="2">
        <dgm:presLayoutVars>
          <dgm:chMax val="0"/>
          <dgm:bulletEnabled val="1"/>
        </dgm:presLayoutVars>
      </dgm:prSet>
      <dgm:spPr/>
      <dgm:t>
        <a:bodyPr/>
        <a:lstStyle/>
        <a:p>
          <a:endParaRPr lang="en-US"/>
        </a:p>
      </dgm:t>
    </dgm:pt>
  </dgm:ptLst>
  <dgm:cxnLst>
    <dgm:cxn modelId="{8A1306FD-9E5A-44D7-8A38-A5D1924D8210}" srcId="{4D730DC1-67EE-426D-AD23-8CFA0ABF46FB}" destId="{683F8C9D-ED8C-40B3-B22C-AC6DD192E13C}" srcOrd="1" destOrd="0" parTransId="{76F35FF2-81D2-4A50-96B3-B5547BDCC091}" sibTransId="{A55ACD12-2330-440D-B307-FF97AB17F184}"/>
    <dgm:cxn modelId="{E93A9203-B9C4-4DD8-9368-6DD04E5396CA}" type="presOf" srcId="{2453395F-878D-430C-8C41-CD5C44AC3DE5}" destId="{8CB2C584-2B9F-4E01-8775-2243D63E3A28}" srcOrd="0" destOrd="0" presId="urn:microsoft.com/office/officeart/2005/8/layout/vList2"/>
    <dgm:cxn modelId="{4223C56A-2E20-414A-82C9-FE7834C5CF2F}" srcId="{4D730DC1-67EE-426D-AD23-8CFA0ABF46FB}" destId="{2453395F-878D-430C-8C41-CD5C44AC3DE5}" srcOrd="0" destOrd="0" parTransId="{48C8E555-4366-48DB-AF14-E3BA00D56B77}" sibTransId="{9833112A-2F3D-4A64-88DD-F7F6F79696B7}"/>
    <dgm:cxn modelId="{1E633E66-E745-47CE-ACC7-530FD602E2E6}" type="presOf" srcId="{4D730DC1-67EE-426D-AD23-8CFA0ABF46FB}" destId="{3BEA6812-16E0-4EFB-A95C-E08185A9C4C9}" srcOrd="0" destOrd="0" presId="urn:microsoft.com/office/officeart/2005/8/layout/vList2"/>
    <dgm:cxn modelId="{98DE86FB-0ADA-4A47-AD1D-6F644BFE5F9D}" type="presOf" srcId="{683F8C9D-ED8C-40B3-B22C-AC6DD192E13C}" destId="{B64A08B5-3851-4EA7-B4F4-153D913CCD3E}" srcOrd="0" destOrd="0" presId="urn:microsoft.com/office/officeart/2005/8/layout/vList2"/>
    <dgm:cxn modelId="{5903E8A6-10FD-4897-A7E5-05B96352DA32}" type="presParOf" srcId="{3BEA6812-16E0-4EFB-A95C-E08185A9C4C9}" destId="{8CB2C584-2B9F-4E01-8775-2243D63E3A28}" srcOrd="0" destOrd="0" presId="urn:microsoft.com/office/officeart/2005/8/layout/vList2"/>
    <dgm:cxn modelId="{24419D42-5B50-4A33-B46A-E373CD8E3835}" type="presParOf" srcId="{3BEA6812-16E0-4EFB-A95C-E08185A9C4C9}" destId="{4970B00B-DBB8-4BB7-A21D-42763B8793E9}" srcOrd="1" destOrd="0" presId="urn:microsoft.com/office/officeart/2005/8/layout/vList2"/>
    <dgm:cxn modelId="{7792812E-92E9-4520-92F7-79C2252F0517}" type="presParOf" srcId="{3BEA6812-16E0-4EFB-A95C-E08185A9C4C9}" destId="{B64A08B5-3851-4EA7-B4F4-153D913CCD3E}" srcOrd="2"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9873812-4B17-4625-B5AC-9C7F1B51166D}" type="doc">
      <dgm:prSet loTypeId="urn:microsoft.com/office/officeart/2005/8/layout/vList2" loCatId="list" qsTypeId="urn:microsoft.com/office/officeart/2005/8/quickstyle/simple1" qsCatId="simple" csTypeId="urn:microsoft.com/office/officeart/2005/8/colors/colorful5" csCatId="colorful"/>
      <dgm:spPr/>
      <dgm:t>
        <a:bodyPr/>
        <a:lstStyle/>
        <a:p>
          <a:pPr rtl="1"/>
          <a:endParaRPr lang="ar-JO"/>
        </a:p>
      </dgm:t>
    </dgm:pt>
    <dgm:pt modelId="{D31B84F8-D349-47A7-BBF0-DB430DE77941}">
      <dgm:prSet/>
      <dgm:spPr/>
      <dgm:t>
        <a:bodyPr/>
        <a:lstStyle/>
        <a:p>
          <a:pPr rtl="1"/>
          <a:r>
            <a:rPr lang="ar-JO"/>
            <a:t>3-إجراءات التدقيق استجابة لمخاطر تجاوز الإدارة  لأنظمة الرقابة</a:t>
          </a:r>
          <a:br>
            <a:rPr lang="ar-JO"/>
          </a:br>
          <a:endParaRPr lang="ar-JO"/>
        </a:p>
      </dgm:t>
    </dgm:pt>
    <dgm:pt modelId="{BBA4BE1B-E5F1-40BE-97E7-E0A69157CC5F}" type="parTrans" cxnId="{18C19360-71FC-4BD9-837F-37F8D33A7633}">
      <dgm:prSet/>
      <dgm:spPr/>
      <dgm:t>
        <a:bodyPr/>
        <a:lstStyle/>
        <a:p>
          <a:pPr rtl="1"/>
          <a:endParaRPr lang="ar-JO"/>
        </a:p>
      </dgm:t>
    </dgm:pt>
    <dgm:pt modelId="{91B44381-7104-4DA4-AC50-C303A5CA6B95}" type="sibTrans" cxnId="{18C19360-71FC-4BD9-837F-37F8D33A7633}">
      <dgm:prSet/>
      <dgm:spPr/>
      <dgm:t>
        <a:bodyPr/>
        <a:lstStyle/>
        <a:p>
          <a:pPr rtl="1"/>
          <a:endParaRPr lang="ar-JO"/>
        </a:p>
      </dgm:t>
    </dgm:pt>
    <dgm:pt modelId="{2AA3F663-7E0E-4844-A603-ADDCBA256146}" type="pres">
      <dgm:prSet presAssocID="{B9873812-4B17-4625-B5AC-9C7F1B51166D}" presName="linear" presStyleCnt="0">
        <dgm:presLayoutVars>
          <dgm:animLvl val="lvl"/>
          <dgm:resizeHandles val="exact"/>
        </dgm:presLayoutVars>
      </dgm:prSet>
      <dgm:spPr/>
      <dgm:t>
        <a:bodyPr/>
        <a:lstStyle/>
        <a:p>
          <a:endParaRPr lang="en-US"/>
        </a:p>
      </dgm:t>
    </dgm:pt>
    <dgm:pt modelId="{FB5F55FD-0CA0-4174-A485-0BEF4B27E7D5}" type="pres">
      <dgm:prSet presAssocID="{D31B84F8-D349-47A7-BBF0-DB430DE77941}" presName="parentText" presStyleLbl="node1" presStyleIdx="0" presStyleCnt="1">
        <dgm:presLayoutVars>
          <dgm:chMax val="0"/>
          <dgm:bulletEnabled val="1"/>
        </dgm:presLayoutVars>
      </dgm:prSet>
      <dgm:spPr/>
      <dgm:t>
        <a:bodyPr/>
        <a:lstStyle/>
        <a:p>
          <a:endParaRPr lang="en-US"/>
        </a:p>
      </dgm:t>
    </dgm:pt>
  </dgm:ptLst>
  <dgm:cxnLst>
    <dgm:cxn modelId="{18C19360-71FC-4BD9-837F-37F8D33A7633}" srcId="{B9873812-4B17-4625-B5AC-9C7F1B51166D}" destId="{D31B84F8-D349-47A7-BBF0-DB430DE77941}" srcOrd="0" destOrd="0" parTransId="{BBA4BE1B-E5F1-40BE-97E7-E0A69157CC5F}" sibTransId="{91B44381-7104-4DA4-AC50-C303A5CA6B95}"/>
    <dgm:cxn modelId="{DAD1B0B1-DF1A-4D23-898D-2E9CFDA8AFB6}" type="presOf" srcId="{D31B84F8-D349-47A7-BBF0-DB430DE77941}" destId="{FB5F55FD-0CA0-4174-A485-0BEF4B27E7D5}" srcOrd="0" destOrd="0" presId="urn:microsoft.com/office/officeart/2005/8/layout/vList2"/>
    <dgm:cxn modelId="{D932B8AB-5C8E-4C5C-B0EA-CD57182F2F1D}" type="presOf" srcId="{B9873812-4B17-4625-B5AC-9C7F1B51166D}" destId="{2AA3F663-7E0E-4844-A603-ADDCBA256146}" srcOrd="0" destOrd="0" presId="urn:microsoft.com/office/officeart/2005/8/layout/vList2"/>
    <dgm:cxn modelId="{7C2EE19D-CFC2-45E7-9D2F-6D4F5CC870AE}" type="presParOf" srcId="{2AA3F663-7E0E-4844-A603-ADDCBA256146}" destId="{FB5F55FD-0CA0-4174-A485-0BEF4B27E7D5}"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74E1F1A-0C5F-44FD-B975-4C9D7EB7FCC0}" type="doc">
      <dgm:prSet loTypeId="urn:microsoft.com/office/officeart/2005/8/layout/vList5" loCatId="list" qsTypeId="urn:microsoft.com/office/officeart/2005/8/quickstyle/simple3" qsCatId="simple" csTypeId="urn:microsoft.com/office/officeart/2005/8/colors/accent1_2" csCatId="accent1"/>
      <dgm:spPr/>
      <dgm:t>
        <a:bodyPr/>
        <a:lstStyle/>
        <a:p>
          <a:pPr rtl="1"/>
          <a:endParaRPr lang="ar-JO"/>
        </a:p>
      </dgm:t>
    </dgm:pt>
    <dgm:pt modelId="{DA310112-CF55-4869-A03F-D1FF441057BC}">
      <dgm:prSet/>
      <dgm:spPr/>
      <dgm:t>
        <a:bodyPr/>
        <a:lstStyle/>
        <a:p>
          <a:pPr rtl="1"/>
          <a:r>
            <a:rPr lang="ar-JO"/>
            <a:t>تقييم أدلة التدقيق</a:t>
          </a:r>
        </a:p>
      </dgm:t>
    </dgm:pt>
    <dgm:pt modelId="{1DE07B5E-89AE-49F7-995B-ABBBBB9951BD}" type="parTrans" cxnId="{CA9D7095-E312-470B-8A4E-876EA703337F}">
      <dgm:prSet/>
      <dgm:spPr/>
      <dgm:t>
        <a:bodyPr/>
        <a:lstStyle/>
        <a:p>
          <a:pPr rtl="1"/>
          <a:endParaRPr lang="ar-JO"/>
        </a:p>
      </dgm:t>
    </dgm:pt>
    <dgm:pt modelId="{68F122BF-A331-4CE6-BFFC-13FCB299BFFF}" type="sibTrans" cxnId="{CA9D7095-E312-470B-8A4E-876EA703337F}">
      <dgm:prSet/>
      <dgm:spPr/>
      <dgm:t>
        <a:bodyPr/>
        <a:lstStyle/>
        <a:p>
          <a:pPr rtl="1"/>
          <a:endParaRPr lang="ar-JO"/>
        </a:p>
      </dgm:t>
    </dgm:pt>
    <dgm:pt modelId="{C41A1782-AF7C-4995-B0F7-C1A70C2707A3}">
      <dgm:prSet/>
      <dgm:spPr/>
      <dgm:t>
        <a:bodyPr/>
        <a:lstStyle/>
        <a:p>
          <a:pPr rtl="1"/>
          <a:r>
            <a:rPr lang="ar-JO"/>
            <a:t>ينبغي على المدقق تقويم ما إذا كانت الإجراءات التحليلية التي يتم أداؤها في نهاية التدقيق، أوفي المراحل النهائية منها، عند تكوين الاستنتاج العام بشأن ما إذا كانت القوائم المالية ككل متسقة مع فهم المدقق للمنشأة وبيئتها تشير إلى خطر تحريف جوهري بسبب احتيال </a:t>
          </a:r>
        </a:p>
      </dgm:t>
    </dgm:pt>
    <dgm:pt modelId="{F0E9174D-6DD0-40C3-883F-850E4EF690EC}" type="parTrans" cxnId="{6B74C2A7-5083-4032-8E51-B2FBF74703A8}">
      <dgm:prSet/>
      <dgm:spPr/>
      <dgm:t>
        <a:bodyPr/>
        <a:lstStyle/>
        <a:p>
          <a:pPr rtl="1"/>
          <a:endParaRPr lang="ar-JO"/>
        </a:p>
      </dgm:t>
    </dgm:pt>
    <dgm:pt modelId="{46595DD3-BEFF-4318-8851-039A2D7EF036}" type="sibTrans" cxnId="{6B74C2A7-5083-4032-8E51-B2FBF74703A8}">
      <dgm:prSet/>
      <dgm:spPr/>
      <dgm:t>
        <a:bodyPr/>
        <a:lstStyle/>
        <a:p>
          <a:pPr rtl="1"/>
          <a:endParaRPr lang="ar-JO"/>
        </a:p>
      </dgm:t>
    </dgm:pt>
    <dgm:pt modelId="{2E64B76D-9495-49FD-BBCA-3BD6F207ADC5}">
      <dgm:prSet/>
      <dgm:spPr/>
      <dgm:t>
        <a:bodyPr/>
        <a:lstStyle/>
        <a:p>
          <a:pPr rtl="1"/>
          <a:r>
            <a:rPr lang="ar-JO" dirty="0"/>
            <a:t>عندما يحدد المدقق بيان خاطئ ، يجب عليه تحديد ما إذا كان هذا التحريف يمثل مؤشراً على وجود احتيال، وإذا وجد هذ المؤشر، يجب على المدقق أن يقيم المدلولات الضمنية لهذا الخطا فيما يتعلق على الجوانب الاخرى لعملية التدقيق، و بشكل خاص مدى الثقة في إقرارات الإدارة، مدركاً أن حادثة الاحتيال من غير المحتمل  أن تكون حدثا منفصلاً.</a:t>
          </a:r>
        </a:p>
      </dgm:t>
    </dgm:pt>
    <dgm:pt modelId="{94A03D30-0DFE-4183-AF08-970E89A3C7F3}" type="parTrans" cxnId="{F91F14B7-F223-41D6-B540-1DA0A596F38D}">
      <dgm:prSet/>
      <dgm:spPr/>
      <dgm:t>
        <a:bodyPr/>
        <a:lstStyle/>
        <a:p>
          <a:pPr rtl="1"/>
          <a:endParaRPr lang="ar-JO"/>
        </a:p>
      </dgm:t>
    </dgm:pt>
    <dgm:pt modelId="{A60E72DB-ACEE-4F51-9560-0EA9CF62198C}" type="sibTrans" cxnId="{F91F14B7-F223-41D6-B540-1DA0A596F38D}">
      <dgm:prSet/>
      <dgm:spPr/>
      <dgm:t>
        <a:bodyPr/>
        <a:lstStyle/>
        <a:p>
          <a:pPr rtl="1"/>
          <a:endParaRPr lang="ar-JO"/>
        </a:p>
      </dgm:t>
    </dgm:pt>
    <dgm:pt modelId="{B0892D86-0CA9-4189-9B83-61CEF18E42D8}" type="pres">
      <dgm:prSet presAssocID="{974E1F1A-0C5F-44FD-B975-4C9D7EB7FCC0}" presName="Name0" presStyleCnt="0">
        <dgm:presLayoutVars>
          <dgm:dir/>
          <dgm:animLvl val="lvl"/>
          <dgm:resizeHandles val="exact"/>
        </dgm:presLayoutVars>
      </dgm:prSet>
      <dgm:spPr/>
      <dgm:t>
        <a:bodyPr/>
        <a:lstStyle/>
        <a:p>
          <a:endParaRPr lang="en-US"/>
        </a:p>
      </dgm:t>
    </dgm:pt>
    <dgm:pt modelId="{BFDE0432-B1B7-49DF-B8FE-404ACA09419A}" type="pres">
      <dgm:prSet presAssocID="{DA310112-CF55-4869-A03F-D1FF441057BC}" presName="linNode" presStyleCnt="0"/>
      <dgm:spPr/>
      <dgm:t>
        <a:bodyPr/>
        <a:lstStyle/>
        <a:p>
          <a:endParaRPr lang="en-US"/>
        </a:p>
      </dgm:t>
    </dgm:pt>
    <dgm:pt modelId="{CCC5CF75-1220-4FDC-A3F1-0F61B4BE7559}" type="pres">
      <dgm:prSet presAssocID="{DA310112-CF55-4869-A03F-D1FF441057BC}" presName="parentText" presStyleLbl="node1" presStyleIdx="0" presStyleCnt="1">
        <dgm:presLayoutVars>
          <dgm:chMax val="1"/>
          <dgm:bulletEnabled val="1"/>
        </dgm:presLayoutVars>
      </dgm:prSet>
      <dgm:spPr/>
      <dgm:t>
        <a:bodyPr/>
        <a:lstStyle/>
        <a:p>
          <a:endParaRPr lang="en-US"/>
        </a:p>
      </dgm:t>
    </dgm:pt>
    <dgm:pt modelId="{FBF4C7EA-E9A6-49AA-8B8E-48486F92C64D}" type="pres">
      <dgm:prSet presAssocID="{DA310112-CF55-4869-A03F-D1FF441057BC}" presName="descendantText" presStyleLbl="alignAccFollowNode1" presStyleIdx="0" presStyleCnt="1">
        <dgm:presLayoutVars>
          <dgm:bulletEnabled val="1"/>
        </dgm:presLayoutVars>
      </dgm:prSet>
      <dgm:spPr/>
      <dgm:t>
        <a:bodyPr/>
        <a:lstStyle/>
        <a:p>
          <a:endParaRPr lang="en-US"/>
        </a:p>
      </dgm:t>
    </dgm:pt>
  </dgm:ptLst>
  <dgm:cxnLst>
    <dgm:cxn modelId="{F91F14B7-F223-41D6-B540-1DA0A596F38D}" srcId="{DA310112-CF55-4869-A03F-D1FF441057BC}" destId="{2E64B76D-9495-49FD-BBCA-3BD6F207ADC5}" srcOrd="1" destOrd="0" parTransId="{94A03D30-0DFE-4183-AF08-970E89A3C7F3}" sibTransId="{A60E72DB-ACEE-4F51-9560-0EA9CF62198C}"/>
    <dgm:cxn modelId="{6C98B06F-0106-4516-BE5B-1A7C2DDE91D0}" type="presOf" srcId="{DA310112-CF55-4869-A03F-D1FF441057BC}" destId="{CCC5CF75-1220-4FDC-A3F1-0F61B4BE7559}" srcOrd="0" destOrd="0" presId="urn:microsoft.com/office/officeart/2005/8/layout/vList5"/>
    <dgm:cxn modelId="{71E287C3-5A13-49C8-A1E8-296C20372C63}" type="presOf" srcId="{2E64B76D-9495-49FD-BBCA-3BD6F207ADC5}" destId="{FBF4C7EA-E9A6-49AA-8B8E-48486F92C64D}" srcOrd="0" destOrd="1" presId="urn:microsoft.com/office/officeart/2005/8/layout/vList5"/>
    <dgm:cxn modelId="{9183B51E-80F5-4420-822C-3C97A9DF7D60}" type="presOf" srcId="{C41A1782-AF7C-4995-B0F7-C1A70C2707A3}" destId="{FBF4C7EA-E9A6-49AA-8B8E-48486F92C64D}" srcOrd="0" destOrd="0" presId="urn:microsoft.com/office/officeart/2005/8/layout/vList5"/>
    <dgm:cxn modelId="{6B74C2A7-5083-4032-8E51-B2FBF74703A8}" srcId="{DA310112-CF55-4869-A03F-D1FF441057BC}" destId="{C41A1782-AF7C-4995-B0F7-C1A70C2707A3}" srcOrd="0" destOrd="0" parTransId="{F0E9174D-6DD0-40C3-883F-850E4EF690EC}" sibTransId="{46595DD3-BEFF-4318-8851-039A2D7EF036}"/>
    <dgm:cxn modelId="{CA9D7095-E312-470B-8A4E-876EA703337F}" srcId="{974E1F1A-0C5F-44FD-B975-4C9D7EB7FCC0}" destId="{DA310112-CF55-4869-A03F-D1FF441057BC}" srcOrd="0" destOrd="0" parTransId="{1DE07B5E-89AE-49F7-995B-ABBBBB9951BD}" sibTransId="{68F122BF-A331-4CE6-BFFC-13FCB299BFFF}"/>
    <dgm:cxn modelId="{D2D44844-A9C9-4366-89F3-3CBDA0B00E4B}" type="presOf" srcId="{974E1F1A-0C5F-44FD-B975-4C9D7EB7FCC0}" destId="{B0892D86-0CA9-4189-9B83-61CEF18E42D8}" srcOrd="0" destOrd="0" presId="urn:microsoft.com/office/officeart/2005/8/layout/vList5"/>
    <dgm:cxn modelId="{1B384C9F-80E5-41E7-B69F-5CAAB2BB802E}" type="presParOf" srcId="{B0892D86-0CA9-4189-9B83-61CEF18E42D8}" destId="{BFDE0432-B1B7-49DF-B8FE-404ACA09419A}" srcOrd="0" destOrd="0" presId="urn:microsoft.com/office/officeart/2005/8/layout/vList5"/>
    <dgm:cxn modelId="{C47B96DC-C8E6-489C-9FF0-EE4DEA1911D5}" type="presParOf" srcId="{BFDE0432-B1B7-49DF-B8FE-404ACA09419A}" destId="{CCC5CF75-1220-4FDC-A3F1-0F61B4BE7559}" srcOrd="0" destOrd="0" presId="urn:microsoft.com/office/officeart/2005/8/layout/vList5"/>
    <dgm:cxn modelId="{C7FC1B31-2DB2-412E-84DA-3D11C482205C}" type="presParOf" srcId="{BFDE0432-B1B7-49DF-B8FE-404ACA09419A}" destId="{FBF4C7EA-E9A6-49AA-8B8E-48486F92C64D}"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61EE61E-06BF-4FBA-A156-B1F9E6D084EE}" type="doc">
      <dgm:prSet loTypeId="urn:microsoft.com/office/officeart/2005/8/layout/vList5" loCatId="list" qsTypeId="urn:microsoft.com/office/officeart/2005/8/quickstyle/simple3" qsCatId="simple" csTypeId="urn:microsoft.com/office/officeart/2005/8/colors/accent1_2" csCatId="accent1" phldr="1"/>
      <dgm:spPr/>
      <dgm:t>
        <a:bodyPr/>
        <a:lstStyle/>
        <a:p>
          <a:pPr rtl="1"/>
          <a:endParaRPr lang="ar-JO"/>
        </a:p>
      </dgm:t>
    </dgm:pt>
    <dgm:pt modelId="{C04B88AA-37F2-48C2-948E-70E2FE920860}">
      <dgm:prSet/>
      <dgm:spPr/>
      <dgm:t>
        <a:bodyPr/>
        <a:lstStyle/>
        <a:p>
          <a:pPr rtl="1"/>
          <a:r>
            <a:rPr lang="ar-JO"/>
            <a:t>تقييم أدلة التدقيق</a:t>
          </a:r>
        </a:p>
      </dgm:t>
    </dgm:pt>
    <dgm:pt modelId="{35BF2678-FBDF-481C-BC80-2980E14448CE}" type="parTrans" cxnId="{7C247005-56F2-4685-90A4-1E088F630442}">
      <dgm:prSet/>
      <dgm:spPr/>
      <dgm:t>
        <a:bodyPr/>
        <a:lstStyle/>
        <a:p>
          <a:pPr rtl="1"/>
          <a:endParaRPr lang="ar-JO"/>
        </a:p>
      </dgm:t>
    </dgm:pt>
    <dgm:pt modelId="{DA14B5B1-C9DD-4F1E-A05A-2F3DA2C4DEC8}" type="sibTrans" cxnId="{7C247005-56F2-4685-90A4-1E088F630442}">
      <dgm:prSet/>
      <dgm:spPr/>
      <dgm:t>
        <a:bodyPr/>
        <a:lstStyle/>
        <a:p>
          <a:pPr rtl="1"/>
          <a:endParaRPr lang="ar-JO"/>
        </a:p>
      </dgm:t>
    </dgm:pt>
    <dgm:pt modelId="{A134F2DF-3F3E-4420-B613-D1A8C48596A0}">
      <dgm:prSet/>
      <dgm:spPr/>
      <dgm:t>
        <a:bodyPr/>
        <a:lstStyle/>
        <a:p>
          <a:pPr rtl="1"/>
          <a:r>
            <a:rPr lang="ar-JO" dirty="0"/>
            <a:t>في حال حدد المدقق بيان خاطئ، سواء كان هاما او لا، وكان لديه من الأسباب التي تجعله يعتقد بأن هذا الخطأ هو نتيجة، أو يمكن أن يكون نتيجة للإحتيال وأن الإدارة تحديدا الإدارة العليا  متورطة في هذا الخطأ، يجب علي المراجع إعادة النظر في تقدير مخاطر الأخطاء الجوهرية بسبب احتيال، وأثرها على طبيعة وتوقيت ومدى إجراءات المراجعة كرد فعل للمخاطر التي تم تقديرها. يجب على المراجع أيضاً أن يأخذ في الحسبان، ما إذا كانت الظروف، أو الحالات، تشير إلى تواطؤ محتمل بين الموظفين، أو الإدارة، أو أطراف خارجية عند إعادة النظر في مدى امكانية الاعتماد على الأدلة التي تم الحصول عليها سابقاً</a:t>
          </a:r>
        </a:p>
      </dgm:t>
    </dgm:pt>
    <dgm:pt modelId="{DF57FA6D-0FF2-406C-B3E4-80ABFD91D335}" type="parTrans" cxnId="{9AB00F1E-319C-451B-95E8-1C20B2A1A3E4}">
      <dgm:prSet/>
      <dgm:spPr/>
      <dgm:t>
        <a:bodyPr/>
        <a:lstStyle/>
        <a:p>
          <a:pPr rtl="1"/>
          <a:endParaRPr lang="ar-JO"/>
        </a:p>
      </dgm:t>
    </dgm:pt>
    <dgm:pt modelId="{3B0B323F-E954-4D84-BBEE-1AEE35155478}" type="sibTrans" cxnId="{9AB00F1E-319C-451B-95E8-1C20B2A1A3E4}">
      <dgm:prSet/>
      <dgm:spPr/>
      <dgm:t>
        <a:bodyPr/>
        <a:lstStyle/>
        <a:p>
          <a:pPr rtl="1"/>
          <a:endParaRPr lang="ar-JO"/>
        </a:p>
      </dgm:t>
    </dgm:pt>
    <dgm:pt modelId="{12FE0C97-1731-46DE-AD13-D4AF0583E5A3}">
      <dgm:prSet/>
      <dgm:spPr/>
      <dgm:t>
        <a:bodyPr/>
        <a:lstStyle/>
        <a:p>
          <a:pPr rtl="1"/>
          <a:r>
            <a:rPr lang="ar-JO"/>
            <a:t>عندما يؤكد المدقق أو أن يكون غير قادر على استنتاج ما إذا كانت القوائم المالية تحتوى على أخطاء جوهرية ناتجة عن احتيال، فيجب عليه تقييم المدلولات الضمنية للتدقيق. </a:t>
          </a:r>
        </a:p>
      </dgm:t>
    </dgm:pt>
    <dgm:pt modelId="{C2CA3614-86C3-4E39-8D4E-592DA3C2C9EC}" type="parTrans" cxnId="{373CBCC1-052E-4CF9-94E6-E10DFD1B6E94}">
      <dgm:prSet/>
      <dgm:spPr/>
      <dgm:t>
        <a:bodyPr/>
        <a:lstStyle/>
        <a:p>
          <a:pPr rtl="1"/>
          <a:endParaRPr lang="ar-JO"/>
        </a:p>
      </dgm:t>
    </dgm:pt>
    <dgm:pt modelId="{2E90BFC7-73C5-4081-A588-EB2AEEA44601}" type="sibTrans" cxnId="{373CBCC1-052E-4CF9-94E6-E10DFD1B6E94}">
      <dgm:prSet/>
      <dgm:spPr/>
      <dgm:t>
        <a:bodyPr/>
        <a:lstStyle/>
        <a:p>
          <a:pPr rtl="1"/>
          <a:endParaRPr lang="ar-JO"/>
        </a:p>
      </dgm:t>
    </dgm:pt>
    <dgm:pt modelId="{45205A3B-C462-400C-8F82-DA7075D22FE8}" type="pres">
      <dgm:prSet presAssocID="{161EE61E-06BF-4FBA-A156-B1F9E6D084EE}" presName="Name0" presStyleCnt="0">
        <dgm:presLayoutVars>
          <dgm:dir/>
          <dgm:animLvl val="lvl"/>
          <dgm:resizeHandles val="exact"/>
        </dgm:presLayoutVars>
      </dgm:prSet>
      <dgm:spPr/>
      <dgm:t>
        <a:bodyPr/>
        <a:lstStyle/>
        <a:p>
          <a:endParaRPr lang="en-US"/>
        </a:p>
      </dgm:t>
    </dgm:pt>
    <dgm:pt modelId="{E19E959B-692F-4C5D-9B85-042686E3A6D5}" type="pres">
      <dgm:prSet presAssocID="{C04B88AA-37F2-48C2-948E-70E2FE920860}" presName="linNode" presStyleCnt="0"/>
      <dgm:spPr/>
      <dgm:t>
        <a:bodyPr/>
        <a:lstStyle/>
        <a:p>
          <a:endParaRPr lang="en-US"/>
        </a:p>
      </dgm:t>
    </dgm:pt>
    <dgm:pt modelId="{346CA640-AE07-4068-80F6-4CDA4395CEFC}" type="pres">
      <dgm:prSet presAssocID="{C04B88AA-37F2-48C2-948E-70E2FE920860}" presName="parentText" presStyleLbl="node1" presStyleIdx="0" presStyleCnt="1">
        <dgm:presLayoutVars>
          <dgm:chMax val="1"/>
          <dgm:bulletEnabled val="1"/>
        </dgm:presLayoutVars>
      </dgm:prSet>
      <dgm:spPr/>
      <dgm:t>
        <a:bodyPr/>
        <a:lstStyle/>
        <a:p>
          <a:endParaRPr lang="en-US"/>
        </a:p>
      </dgm:t>
    </dgm:pt>
    <dgm:pt modelId="{BDEE504E-99FA-4A2B-8D44-C88CDB3D9DC4}" type="pres">
      <dgm:prSet presAssocID="{C04B88AA-37F2-48C2-948E-70E2FE920860}" presName="descendantText" presStyleLbl="alignAccFollowNode1" presStyleIdx="0" presStyleCnt="1">
        <dgm:presLayoutVars>
          <dgm:bulletEnabled val="1"/>
        </dgm:presLayoutVars>
      </dgm:prSet>
      <dgm:spPr/>
      <dgm:t>
        <a:bodyPr/>
        <a:lstStyle/>
        <a:p>
          <a:endParaRPr lang="en-US"/>
        </a:p>
      </dgm:t>
    </dgm:pt>
  </dgm:ptLst>
  <dgm:cxnLst>
    <dgm:cxn modelId="{E40ABC8C-2465-49DF-A605-5B71D9A7B0D9}" type="presOf" srcId="{12FE0C97-1731-46DE-AD13-D4AF0583E5A3}" destId="{BDEE504E-99FA-4A2B-8D44-C88CDB3D9DC4}" srcOrd="0" destOrd="1" presId="urn:microsoft.com/office/officeart/2005/8/layout/vList5"/>
    <dgm:cxn modelId="{8F8A5DBE-171C-4EAD-9434-50FE8BC32910}" type="presOf" srcId="{A134F2DF-3F3E-4420-B613-D1A8C48596A0}" destId="{BDEE504E-99FA-4A2B-8D44-C88CDB3D9DC4}" srcOrd="0" destOrd="0" presId="urn:microsoft.com/office/officeart/2005/8/layout/vList5"/>
    <dgm:cxn modelId="{7C247005-56F2-4685-90A4-1E088F630442}" srcId="{161EE61E-06BF-4FBA-A156-B1F9E6D084EE}" destId="{C04B88AA-37F2-48C2-948E-70E2FE920860}" srcOrd="0" destOrd="0" parTransId="{35BF2678-FBDF-481C-BC80-2980E14448CE}" sibTransId="{DA14B5B1-C9DD-4F1E-A05A-2F3DA2C4DEC8}"/>
    <dgm:cxn modelId="{9AB00F1E-319C-451B-95E8-1C20B2A1A3E4}" srcId="{C04B88AA-37F2-48C2-948E-70E2FE920860}" destId="{A134F2DF-3F3E-4420-B613-D1A8C48596A0}" srcOrd="0" destOrd="0" parTransId="{DF57FA6D-0FF2-406C-B3E4-80ABFD91D335}" sibTransId="{3B0B323F-E954-4D84-BBEE-1AEE35155478}"/>
    <dgm:cxn modelId="{91E0B732-9DBA-4E1C-9DDC-B72E1823EDEB}" type="presOf" srcId="{C04B88AA-37F2-48C2-948E-70E2FE920860}" destId="{346CA640-AE07-4068-80F6-4CDA4395CEFC}" srcOrd="0" destOrd="0" presId="urn:microsoft.com/office/officeart/2005/8/layout/vList5"/>
    <dgm:cxn modelId="{373CBCC1-052E-4CF9-94E6-E10DFD1B6E94}" srcId="{C04B88AA-37F2-48C2-948E-70E2FE920860}" destId="{12FE0C97-1731-46DE-AD13-D4AF0583E5A3}" srcOrd="1" destOrd="0" parTransId="{C2CA3614-86C3-4E39-8D4E-592DA3C2C9EC}" sibTransId="{2E90BFC7-73C5-4081-A588-EB2AEEA44601}"/>
    <dgm:cxn modelId="{7AB09C68-6520-4A9A-B4E5-620872AC4080}" type="presOf" srcId="{161EE61E-06BF-4FBA-A156-B1F9E6D084EE}" destId="{45205A3B-C462-400C-8F82-DA7075D22FE8}" srcOrd="0" destOrd="0" presId="urn:microsoft.com/office/officeart/2005/8/layout/vList5"/>
    <dgm:cxn modelId="{0D99A595-D1C1-496C-A0CB-62F7BD487E55}" type="presParOf" srcId="{45205A3B-C462-400C-8F82-DA7075D22FE8}" destId="{E19E959B-692F-4C5D-9B85-042686E3A6D5}" srcOrd="0" destOrd="0" presId="urn:microsoft.com/office/officeart/2005/8/layout/vList5"/>
    <dgm:cxn modelId="{8D1A5AD5-C946-4126-A880-8D3A68AE161E}" type="presParOf" srcId="{E19E959B-692F-4C5D-9B85-042686E3A6D5}" destId="{346CA640-AE07-4068-80F6-4CDA4395CEFC}" srcOrd="0" destOrd="0" presId="urn:microsoft.com/office/officeart/2005/8/layout/vList5"/>
    <dgm:cxn modelId="{8E2F6997-70F5-495F-BBCB-E22F066C9DBE}" type="presParOf" srcId="{E19E959B-692F-4C5D-9B85-042686E3A6D5}" destId="{BDEE504E-99FA-4A2B-8D44-C88CDB3D9DC4}"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E0E65382-E359-4B39-85FD-303838F6E4C4}" type="doc">
      <dgm:prSet loTypeId="urn:microsoft.com/office/officeart/2005/8/layout/vList5" loCatId="list" qsTypeId="urn:microsoft.com/office/officeart/2005/8/quickstyle/simple3" qsCatId="simple" csTypeId="urn:microsoft.com/office/officeart/2005/8/colors/accent1_2" csCatId="accent1"/>
      <dgm:spPr/>
      <dgm:t>
        <a:bodyPr/>
        <a:lstStyle/>
        <a:p>
          <a:pPr rtl="1"/>
          <a:endParaRPr lang="ar-JO"/>
        </a:p>
      </dgm:t>
    </dgm:pt>
    <dgm:pt modelId="{35979BDA-8D21-4F20-B4F8-A8BCED4D7C10}">
      <dgm:prSet/>
      <dgm:spPr/>
      <dgm:t>
        <a:bodyPr/>
        <a:lstStyle/>
        <a:p>
          <a:pPr rtl="1"/>
          <a:r>
            <a:rPr lang="ar-JO" dirty="0"/>
            <a:t>في حال واجه المدقق نتيجة خطأ ناجم عن احتيال او احتيال مشتبه به ظروفاً استثنائية تشكك في قدرة المدقق على الاستمرار في اداء التدقيق ينبغي على المدقق ما يلي:</a:t>
          </a:r>
        </a:p>
      </dgm:t>
    </dgm:pt>
    <dgm:pt modelId="{D360C8E0-3AAE-4536-8D4A-DACA5633EA37}" type="parTrans" cxnId="{FC200F52-4137-4E72-9E6C-EDC895F32A17}">
      <dgm:prSet/>
      <dgm:spPr/>
      <dgm:t>
        <a:bodyPr/>
        <a:lstStyle/>
        <a:p>
          <a:pPr rtl="1"/>
          <a:endParaRPr lang="ar-JO"/>
        </a:p>
      </dgm:t>
    </dgm:pt>
    <dgm:pt modelId="{5F607B96-02C2-46A8-9FAD-52903AACE74F}" type="sibTrans" cxnId="{FC200F52-4137-4E72-9E6C-EDC895F32A17}">
      <dgm:prSet/>
      <dgm:spPr/>
      <dgm:t>
        <a:bodyPr/>
        <a:lstStyle/>
        <a:p>
          <a:pPr rtl="1"/>
          <a:endParaRPr lang="ar-JO"/>
        </a:p>
      </dgm:t>
    </dgm:pt>
    <dgm:pt modelId="{17CDF45C-1C05-4C09-8836-B77AE31F964D}">
      <dgm:prSet/>
      <dgm:spPr/>
      <dgm:t>
        <a:bodyPr/>
        <a:lstStyle/>
        <a:p>
          <a:pPr rtl="1"/>
          <a:r>
            <a:rPr lang="ar-JO"/>
            <a:t>أ.تحديد المسؤوليات المهنية والقانونية الممكن تطبيقها في ظروف مثل هذه الظروف، بما في ذلك ما إذا كان هناك متطلب بأن يقوم المدقق بالتقرير إلى الشخص، أو الأشخاص الذين تم الاتفاق معهم على عملية المراجعة، أو في بعض الحالات السلطات التنظيمية.</a:t>
          </a:r>
        </a:p>
      </dgm:t>
    </dgm:pt>
    <dgm:pt modelId="{8448524D-7571-4796-A56F-877F258A25BC}" type="parTrans" cxnId="{7F0BE59A-34AF-4687-80E2-BE7F6AA012A3}">
      <dgm:prSet/>
      <dgm:spPr/>
      <dgm:t>
        <a:bodyPr/>
        <a:lstStyle/>
        <a:p>
          <a:pPr rtl="1"/>
          <a:endParaRPr lang="ar-JO"/>
        </a:p>
      </dgm:t>
    </dgm:pt>
    <dgm:pt modelId="{C9A9B190-D281-41C2-A62D-E26915F69BE8}" type="sibTrans" cxnId="{7F0BE59A-34AF-4687-80E2-BE7F6AA012A3}">
      <dgm:prSet/>
      <dgm:spPr/>
      <dgm:t>
        <a:bodyPr/>
        <a:lstStyle/>
        <a:p>
          <a:pPr rtl="1"/>
          <a:endParaRPr lang="ar-JO"/>
        </a:p>
      </dgm:t>
    </dgm:pt>
    <dgm:pt modelId="{901AC698-165C-491B-9D23-F9AC5C404FFA}">
      <dgm:prSet/>
      <dgm:spPr/>
      <dgm:t>
        <a:bodyPr/>
        <a:lstStyle/>
        <a:p>
          <a:pPr rtl="1"/>
          <a:r>
            <a:rPr lang="ar-JO"/>
            <a:t>ب.  أن ينظر في مناسبة انسحابه من العملية عندما يكون الانسحاب ممكناً بموجب نظام أو لائحة معمول بها.</a:t>
          </a:r>
        </a:p>
      </dgm:t>
    </dgm:pt>
    <dgm:pt modelId="{785B4048-52D1-4D8B-9FFE-2D41E5252656}" type="parTrans" cxnId="{B87825CA-CA38-4BE6-AD8B-05E3805CBDF8}">
      <dgm:prSet/>
      <dgm:spPr/>
      <dgm:t>
        <a:bodyPr/>
        <a:lstStyle/>
        <a:p>
          <a:pPr rtl="1"/>
          <a:endParaRPr lang="ar-JO"/>
        </a:p>
      </dgm:t>
    </dgm:pt>
    <dgm:pt modelId="{7597960A-9315-43F2-8239-4DEF2928B48F}" type="sibTrans" cxnId="{B87825CA-CA38-4BE6-AD8B-05E3805CBDF8}">
      <dgm:prSet/>
      <dgm:spPr/>
      <dgm:t>
        <a:bodyPr/>
        <a:lstStyle/>
        <a:p>
          <a:pPr rtl="1"/>
          <a:endParaRPr lang="ar-JO"/>
        </a:p>
      </dgm:t>
    </dgm:pt>
    <dgm:pt modelId="{0D526D1D-18E9-493D-A0AB-15632BA2ABD5}" type="pres">
      <dgm:prSet presAssocID="{E0E65382-E359-4B39-85FD-303838F6E4C4}" presName="Name0" presStyleCnt="0">
        <dgm:presLayoutVars>
          <dgm:dir/>
          <dgm:animLvl val="lvl"/>
          <dgm:resizeHandles val="exact"/>
        </dgm:presLayoutVars>
      </dgm:prSet>
      <dgm:spPr/>
      <dgm:t>
        <a:bodyPr/>
        <a:lstStyle/>
        <a:p>
          <a:endParaRPr lang="en-US"/>
        </a:p>
      </dgm:t>
    </dgm:pt>
    <dgm:pt modelId="{1941D2B0-65BE-448D-904D-C8B3F374EF6E}" type="pres">
      <dgm:prSet presAssocID="{35979BDA-8D21-4F20-B4F8-A8BCED4D7C10}" presName="linNode" presStyleCnt="0"/>
      <dgm:spPr/>
      <dgm:t>
        <a:bodyPr/>
        <a:lstStyle/>
        <a:p>
          <a:endParaRPr lang="en-US"/>
        </a:p>
      </dgm:t>
    </dgm:pt>
    <dgm:pt modelId="{9A637E8C-EA3E-449B-B48D-DDCAC1AB15DF}" type="pres">
      <dgm:prSet presAssocID="{35979BDA-8D21-4F20-B4F8-A8BCED4D7C10}" presName="parentText" presStyleLbl="node1" presStyleIdx="0" presStyleCnt="1">
        <dgm:presLayoutVars>
          <dgm:chMax val="1"/>
          <dgm:bulletEnabled val="1"/>
        </dgm:presLayoutVars>
      </dgm:prSet>
      <dgm:spPr/>
      <dgm:t>
        <a:bodyPr/>
        <a:lstStyle/>
        <a:p>
          <a:endParaRPr lang="en-US"/>
        </a:p>
      </dgm:t>
    </dgm:pt>
    <dgm:pt modelId="{52958E98-430A-47B7-B90B-F43EB67ABCDF}" type="pres">
      <dgm:prSet presAssocID="{35979BDA-8D21-4F20-B4F8-A8BCED4D7C10}" presName="descendantText" presStyleLbl="alignAccFollowNode1" presStyleIdx="0" presStyleCnt="1">
        <dgm:presLayoutVars>
          <dgm:bulletEnabled val="1"/>
        </dgm:presLayoutVars>
      </dgm:prSet>
      <dgm:spPr/>
      <dgm:t>
        <a:bodyPr/>
        <a:lstStyle/>
        <a:p>
          <a:endParaRPr lang="en-US"/>
        </a:p>
      </dgm:t>
    </dgm:pt>
  </dgm:ptLst>
  <dgm:cxnLst>
    <dgm:cxn modelId="{9A27493A-E0DA-4901-9548-51316BCD244E}" type="presOf" srcId="{E0E65382-E359-4B39-85FD-303838F6E4C4}" destId="{0D526D1D-18E9-493D-A0AB-15632BA2ABD5}" srcOrd="0" destOrd="0" presId="urn:microsoft.com/office/officeart/2005/8/layout/vList5"/>
    <dgm:cxn modelId="{8C6A33F5-110C-4F4E-BA83-C8B1226DCD7C}" type="presOf" srcId="{901AC698-165C-491B-9D23-F9AC5C404FFA}" destId="{52958E98-430A-47B7-B90B-F43EB67ABCDF}" srcOrd="0" destOrd="1" presId="urn:microsoft.com/office/officeart/2005/8/layout/vList5"/>
    <dgm:cxn modelId="{0898DE99-16FB-4392-BA05-963B79214CA7}" type="presOf" srcId="{17CDF45C-1C05-4C09-8836-B77AE31F964D}" destId="{52958E98-430A-47B7-B90B-F43EB67ABCDF}" srcOrd="0" destOrd="0" presId="urn:microsoft.com/office/officeart/2005/8/layout/vList5"/>
    <dgm:cxn modelId="{B87825CA-CA38-4BE6-AD8B-05E3805CBDF8}" srcId="{35979BDA-8D21-4F20-B4F8-A8BCED4D7C10}" destId="{901AC698-165C-491B-9D23-F9AC5C404FFA}" srcOrd="1" destOrd="0" parTransId="{785B4048-52D1-4D8B-9FFE-2D41E5252656}" sibTransId="{7597960A-9315-43F2-8239-4DEF2928B48F}"/>
    <dgm:cxn modelId="{28D35250-CB80-45D3-9279-0ACFB7C7B05D}" type="presOf" srcId="{35979BDA-8D21-4F20-B4F8-A8BCED4D7C10}" destId="{9A637E8C-EA3E-449B-B48D-DDCAC1AB15DF}" srcOrd="0" destOrd="0" presId="urn:microsoft.com/office/officeart/2005/8/layout/vList5"/>
    <dgm:cxn modelId="{FC200F52-4137-4E72-9E6C-EDC895F32A17}" srcId="{E0E65382-E359-4B39-85FD-303838F6E4C4}" destId="{35979BDA-8D21-4F20-B4F8-A8BCED4D7C10}" srcOrd="0" destOrd="0" parTransId="{D360C8E0-3AAE-4536-8D4A-DACA5633EA37}" sibTransId="{5F607B96-02C2-46A8-9FAD-52903AACE74F}"/>
    <dgm:cxn modelId="{7F0BE59A-34AF-4687-80E2-BE7F6AA012A3}" srcId="{35979BDA-8D21-4F20-B4F8-A8BCED4D7C10}" destId="{17CDF45C-1C05-4C09-8836-B77AE31F964D}" srcOrd="0" destOrd="0" parTransId="{8448524D-7571-4796-A56F-877F258A25BC}" sibTransId="{C9A9B190-D281-41C2-A62D-E26915F69BE8}"/>
    <dgm:cxn modelId="{E40037C3-47C2-4ADF-93CC-4F508EEDF516}" type="presParOf" srcId="{0D526D1D-18E9-493D-A0AB-15632BA2ABD5}" destId="{1941D2B0-65BE-448D-904D-C8B3F374EF6E}" srcOrd="0" destOrd="0" presId="urn:microsoft.com/office/officeart/2005/8/layout/vList5"/>
    <dgm:cxn modelId="{E23C308C-69BD-4C25-946E-0ECEA7D8415E}" type="presParOf" srcId="{1941D2B0-65BE-448D-904D-C8B3F374EF6E}" destId="{9A637E8C-EA3E-449B-B48D-DDCAC1AB15DF}" srcOrd="0" destOrd="0" presId="urn:microsoft.com/office/officeart/2005/8/layout/vList5"/>
    <dgm:cxn modelId="{E1817DA3-0EA4-4F79-B4BD-785336D49CA2}" type="presParOf" srcId="{1941D2B0-65BE-448D-904D-C8B3F374EF6E}" destId="{52958E98-430A-47B7-B90B-F43EB67ABCDF}"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6B939F9-1176-4D93-94A3-447E416E8045}" type="doc">
      <dgm:prSet loTypeId="urn:microsoft.com/office/officeart/2005/8/layout/vList5" loCatId="list" qsTypeId="urn:microsoft.com/office/officeart/2005/8/quickstyle/simple3" qsCatId="simple" csTypeId="urn:microsoft.com/office/officeart/2005/8/colors/accent1_2" csCatId="accent1" phldr="1"/>
      <dgm:spPr/>
      <dgm:t>
        <a:bodyPr/>
        <a:lstStyle/>
        <a:p>
          <a:pPr rtl="1"/>
          <a:endParaRPr lang="ar-JO"/>
        </a:p>
      </dgm:t>
    </dgm:pt>
    <dgm:pt modelId="{58E41271-9C15-4835-98B3-017F4D873506}">
      <dgm:prSet/>
      <dgm:spPr/>
      <dgm:t>
        <a:bodyPr/>
        <a:lstStyle/>
        <a:p>
          <a:pPr rtl="1"/>
          <a:r>
            <a:rPr lang="ar-JO"/>
            <a:t>في حال واجه المدقق نتيجة خطأ ناجم عن احتيال او احتيال مشتبه به ظروفاً استثنائية تشكك في قدرة المدقق على الاستمرار في اداء التدقيق ينبغي على المدقق ما يلي:</a:t>
          </a:r>
        </a:p>
      </dgm:t>
    </dgm:pt>
    <dgm:pt modelId="{913BD502-09A3-4843-B3EA-57964C70F47C}" type="parTrans" cxnId="{E1EE7A95-E89B-475A-A5A5-A71820B55972}">
      <dgm:prSet/>
      <dgm:spPr/>
      <dgm:t>
        <a:bodyPr/>
        <a:lstStyle/>
        <a:p>
          <a:pPr rtl="1"/>
          <a:endParaRPr lang="ar-JO"/>
        </a:p>
      </dgm:t>
    </dgm:pt>
    <dgm:pt modelId="{9BB1AE4C-4146-46FB-B86C-5E5C372749A5}" type="sibTrans" cxnId="{E1EE7A95-E89B-475A-A5A5-A71820B55972}">
      <dgm:prSet/>
      <dgm:spPr/>
      <dgm:t>
        <a:bodyPr/>
        <a:lstStyle/>
        <a:p>
          <a:pPr rtl="1"/>
          <a:endParaRPr lang="ar-JO"/>
        </a:p>
      </dgm:t>
    </dgm:pt>
    <dgm:pt modelId="{3ACE3E19-F0FE-422C-AB9E-826A80D5F933}">
      <dgm:prSet/>
      <dgm:spPr/>
      <dgm:t>
        <a:bodyPr/>
        <a:lstStyle/>
        <a:p>
          <a:pPr rtl="1"/>
          <a:r>
            <a:rPr lang="ar-JO"/>
            <a:t>ج. في حالة انسحاب المدقق يجب:</a:t>
          </a:r>
        </a:p>
      </dgm:t>
    </dgm:pt>
    <dgm:pt modelId="{3E429252-1682-4010-84AE-82025F8DAB4A}" type="parTrans" cxnId="{162FF54B-7271-4014-8C38-323A82F6BE92}">
      <dgm:prSet/>
      <dgm:spPr/>
      <dgm:t>
        <a:bodyPr/>
        <a:lstStyle/>
        <a:p>
          <a:pPr rtl="1"/>
          <a:endParaRPr lang="ar-JO"/>
        </a:p>
      </dgm:t>
    </dgm:pt>
    <dgm:pt modelId="{4A59CED0-9033-4F31-A497-5E31A4F4A390}" type="sibTrans" cxnId="{162FF54B-7271-4014-8C38-323A82F6BE92}">
      <dgm:prSet/>
      <dgm:spPr/>
      <dgm:t>
        <a:bodyPr/>
        <a:lstStyle/>
        <a:p>
          <a:pPr rtl="1"/>
          <a:endParaRPr lang="ar-JO"/>
        </a:p>
      </dgm:t>
    </dgm:pt>
    <dgm:pt modelId="{43784627-EF4A-4AED-9ECD-0CBC2B7EED52}">
      <dgm:prSet/>
      <dgm:spPr/>
      <dgm:t>
        <a:bodyPr/>
        <a:lstStyle/>
        <a:p>
          <a:pPr rtl="1"/>
          <a:r>
            <a:rPr lang="ar-JO" dirty="0"/>
            <a:t>( 1) مناقشة انسحاب المدقق من الارتباط ، والأسباب التي دعته للانسحاب مع المستوى الإداري المناسب، أو مع المكلفين بالحوكمة.</a:t>
          </a:r>
        </a:p>
      </dgm:t>
    </dgm:pt>
    <dgm:pt modelId="{45072CBA-0638-4261-982E-DC8311D16E2D}" type="parTrans" cxnId="{0F2CDA5F-24D8-4D62-BC1E-5FDB5616807C}">
      <dgm:prSet/>
      <dgm:spPr/>
      <dgm:t>
        <a:bodyPr/>
        <a:lstStyle/>
        <a:p>
          <a:pPr rtl="1"/>
          <a:endParaRPr lang="ar-JO"/>
        </a:p>
      </dgm:t>
    </dgm:pt>
    <dgm:pt modelId="{601CF311-E377-4E92-A366-EF19491B76AA}" type="sibTrans" cxnId="{0F2CDA5F-24D8-4D62-BC1E-5FDB5616807C}">
      <dgm:prSet/>
      <dgm:spPr/>
      <dgm:t>
        <a:bodyPr/>
        <a:lstStyle/>
        <a:p>
          <a:pPr rtl="1"/>
          <a:endParaRPr lang="ar-JO"/>
        </a:p>
      </dgm:t>
    </dgm:pt>
    <dgm:pt modelId="{44C1B5E4-73C7-4D58-BC56-D67AF227FACC}">
      <dgm:prSet/>
      <dgm:spPr/>
      <dgm:t>
        <a:bodyPr/>
        <a:lstStyle/>
        <a:p>
          <a:pPr rtl="1"/>
          <a:r>
            <a:rPr lang="ar-JO"/>
            <a:t>( 2) تحديد ما إذا كان هناك متطلب مهني، أو قانوني يتطلب التقرير إلى الشخص، أو الأشخاص الذين أصدروا قرار تعيين المدقق، أو في بعض الحالات إلى السلطات التنظيمية حول انسحاب المدقق من العملية وأسباب ذلك</a:t>
          </a:r>
        </a:p>
      </dgm:t>
    </dgm:pt>
    <dgm:pt modelId="{05008051-8C21-44B1-BF7B-2530DF6EFFCE}" type="parTrans" cxnId="{9D9FE786-9076-4CA3-B461-23AD161DC9F3}">
      <dgm:prSet/>
      <dgm:spPr/>
      <dgm:t>
        <a:bodyPr/>
        <a:lstStyle/>
        <a:p>
          <a:pPr rtl="1"/>
          <a:endParaRPr lang="ar-JO"/>
        </a:p>
      </dgm:t>
    </dgm:pt>
    <dgm:pt modelId="{272C47A1-CE8B-4369-B2A1-ABA8C785741C}" type="sibTrans" cxnId="{9D9FE786-9076-4CA3-B461-23AD161DC9F3}">
      <dgm:prSet/>
      <dgm:spPr/>
      <dgm:t>
        <a:bodyPr/>
        <a:lstStyle/>
        <a:p>
          <a:pPr rtl="1"/>
          <a:endParaRPr lang="ar-JO"/>
        </a:p>
      </dgm:t>
    </dgm:pt>
    <dgm:pt modelId="{FDA728D1-E82D-4C90-A1A1-00BD78F5B8F5}" type="pres">
      <dgm:prSet presAssocID="{36B939F9-1176-4D93-94A3-447E416E8045}" presName="Name0" presStyleCnt="0">
        <dgm:presLayoutVars>
          <dgm:dir/>
          <dgm:animLvl val="lvl"/>
          <dgm:resizeHandles val="exact"/>
        </dgm:presLayoutVars>
      </dgm:prSet>
      <dgm:spPr/>
      <dgm:t>
        <a:bodyPr/>
        <a:lstStyle/>
        <a:p>
          <a:endParaRPr lang="en-US"/>
        </a:p>
      </dgm:t>
    </dgm:pt>
    <dgm:pt modelId="{634789F0-F9F7-402D-8BEF-1E9509D749E3}" type="pres">
      <dgm:prSet presAssocID="{58E41271-9C15-4835-98B3-017F4D873506}" presName="linNode" presStyleCnt="0"/>
      <dgm:spPr/>
      <dgm:t>
        <a:bodyPr/>
        <a:lstStyle/>
        <a:p>
          <a:endParaRPr lang="en-US"/>
        </a:p>
      </dgm:t>
    </dgm:pt>
    <dgm:pt modelId="{1DC5155C-EEC3-4001-B8FB-049B23651FDC}" type="pres">
      <dgm:prSet presAssocID="{58E41271-9C15-4835-98B3-017F4D873506}" presName="parentText" presStyleLbl="node1" presStyleIdx="0" presStyleCnt="1">
        <dgm:presLayoutVars>
          <dgm:chMax val="1"/>
          <dgm:bulletEnabled val="1"/>
        </dgm:presLayoutVars>
      </dgm:prSet>
      <dgm:spPr/>
      <dgm:t>
        <a:bodyPr/>
        <a:lstStyle/>
        <a:p>
          <a:endParaRPr lang="en-US"/>
        </a:p>
      </dgm:t>
    </dgm:pt>
    <dgm:pt modelId="{DA3B9F67-1EE8-4F13-A81E-464B69A35E4F}" type="pres">
      <dgm:prSet presAssocID="{58E41271-9C15-4835-98B3-017F4D873506}" presName="descendantText" presStyleLbl="alignAccFollowNode1" presStyleIdx="0" presStyleCnt="1">
        <dgm:presLayoutVars>
          <dgm:bulletEnabled val="1"/>
        </dgm:presLayoutVars>
      </dgm:prSet>
      <dgm:spPr/>
      <dgm:t>
        <a:bodyPr/>
        <a:lstStyle/>
        <a:p>
          <a:endParaRPr lang="en-US"/>
        </a:p>
      </dgm:t>
    </dgm:pt>
  </dgm:ptLst>
  <dgm:cxnLst>
    <dgm:cxn modelId="{0377860F-06C4-4F6E-A346-0E3090CC9EA4}" type="presOf" srcId="{43784627-EF4A-4AED-9ECD-0CBC2B7EED52}" destId="{DA3B9F67-1EE8-4F13-A81E-464B69A35E4F}" srcOrd="0" destOrd="1" presId="urn:microsoft.com/office/officeart/2005/8/layout/vList5"/>
    <dgm:cxn modelId="{0F2CDA5F-24D8-4D62-BC1E-5FDB5616807C}" srcId="{58E41271-9C15-4835-98B3-017F4D873506}" destId="{43784627-EF4A-4AED-9ECD-0CBC2B7EED52}" srcOrd="1" destOrd="0" parTransId="{45072CBA-0638-4261-982E-DC8311D16E2D}" sibTransId="{601CF311-E377-4E92-A366-EF19491B76AA}"/>
    <dgm:cxn modelId="{162FF54B-7271-4014-8C38-323A82F6BE92}" srcId="{58E41271-9C15-4835-98B3-017F4D873506}" destId="{3ACE3E19-F0FE-422C-AB9E-826A80D5F933}" srcOrd="0" destOrd="0" parTransId="{3E429252-1682-4010-84AE-82025F8DAB4A}" sibTransId="{4A59CED0-9033-4F31-A497-5E31A4F4A390}"/>
    <dgm:cxn modelId="{9D9FE786-9076-4CA3-B461-23AD161DC9F3}" srcId="{58E41271-9C15-4835-98B3-017F4D873506}" destId="{44C1B5E4-73C7-4D58-BC56-D67AF227FACC}" srcOrd="2" destOrd="0" parTransId="{05008051-8C21-44B1-BF7B-2530DF6EFFCE}" sibTransId="{272C47A1-CE8B-4369-B2A1-ABA8C785741C}"/>
    <dgm:cxn modelId="{E1EE7A95-E89B-475A-A5A5-A71820B55972}" srcId="{36B939F9-1176-4D93-94A3-447E416E8045}" destId="{58E41271-9C15-4835-98B3-017F4D873506}" srcOrd="0" destOrd="0" parTransId="{913BD502-09A3-4843-B3EA-57964C70F47C}" sibTransId="{9BB1AE4C-4146-46FB-B86C-5E5C372749A5}"/>
    <dgm:cxn modelId="{3628B41E-4852-47B4-AE4A-FE5C889AF965}" type="presOf" srcId="{58E41271-9C15-4835-98B3-017F4D873506}" destId="{1DC5155C-EEC3-4001-B8FB-049B23651FDC}" srcOrd="0" destOrd="0" presId="urn:microsoft.com/office/officeart/2005/8/layout/vList5"/>
    <dgm:cxn modelId="{EDED7B2B-7C78-4FB1-9D73-40C8B8859F73}" type="presOf" srcId="{36B939F9-1176-4D93-94A3-447E416E8045}" destId="{FDA728D1-E82D-4C90-A1A1-00BD78F5B8F5}" srcOrd="0" destOrd="0" presId="urn:microsoft.com/office/officeart/2005/8/layout/vList5"/>
    <dgm:cxn modelId="{67D6F718-1D41-4BAF-9271-BA4C87E9D5A9}" type="presOf" srcId="{44C1B5E4-73C7-4D58-BC56-D67AF227FACC}" destId="{DA3B9F67-1EE8-4F13-A81E-464B69A35E4F}" srcOrd="0" destOrd="2" presId="urn:microsoft.com/office/officeart/2005/8/layout/vList5"/>
    <dgm:cxn modelId="{3D5331F0-ABA8-4B72-9DD8-39AC42FAF193}" type="presOf" srcId="{3ACE3E19-F0FE-422C-AB9E-826A80D5F933}" destId="{DA3B9F67-1EE8-4F13-A81E-464B69A35E4F}" srcOrd="0" destOrd="0" presId="urn:microsoft.com/office/officeart/2005/8/layout/vList5"/>
    <dgm:cxn modelId="{64A2234D-0D95-4D2D-BC98-DF6A70673FC0}" type="presParOf" srcId="{FDA728D1-E82D-4C90-A1A1-00BD78F5B8F5}" destId="{634789F0-F9F7-402D-8BEF-1E9509D749E3}" srcOrd="0" destOrd="0" presId="urn:microsoft.com/office/officeart/2005/8/layout/vList5"/>
    <dgm:cxn modelId="{EFEB1B1C-8DF2-40DC-9C8F-07148B6AA31C}" type="presParOf" srcId="{634789F0-F9F7-402D-8BEF-1E9509D749E3}" destId="{1DC5155C-EEC3-4001-B8FB-049B23651FDC}" srcOrd="0" destOrd="0" presId="urn:microsoft.com/office/officeart/2005/8/layout/vList5"/>
    <dgm:cxn modelId="{F1E17379-805F-4484-98C7-50757BB6AD22}" type="presParOf" srcId="{634789F0-F9F7-402D-8BEF-1E9509D749E3}" destId="{DA3B9F67-1EE8-4F13-A81E-464B69A35E4F}" srcOrd="1"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0E5208D-6394-466A-8DFD-2A12081E935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8709720-6160-4879-ABDB-F5E153169F2F}">
      <dgm:prSet/>
      <dgm:spPr/>
      <dgm:t>
        <a:bodyPr/>
        <a:lstStyle/>
        <a:p>
          <a:pPr rtl="1"/>
          <a:r>
            <a:rPr lang="ar-SA" b="1" dirty="0" smtClean="0"/>
            <a:t>التمثيلات المكتوبة</a:t>
          </a:r>
          <a:endParaRPr lang="en-US" b="1" dirty="0"/>
        </a:p>
      </dgm:t>
    </dgm:pt>
    <dgm:pt modelId="{90AFCADE-DDEF-49E0-AA66-98CFCFF0445E}" type="parTrans" cxnId="{38900E7E-4626-4FD6-93C5-BB9201DF6911}">
      <dgm:prSet/>
      <dgm:spPr/>
      <dgm:t>
        <a:bodyPr/>
        <a:lstStyle/>
        <a:p>
          <a:endParaRPr lang="en-US"/>
        </a:p>
      </dgm:t>
    </dgm:pt>
    <dgm:pt modelId="{3869BCE4-F3F3-4B51-9360-2F673AEA832B}" type="sibTrans" cxnId="{38900E7E-4626-4FD6-93C5-BB9201DF6911}">
      <dgm:prSet/>
      <dgm:spPr/>
      <dgm:t>
        <a:bodyPr/>
        <a:lstStyle/>
        <a:p>
          <a:endParaRPr lang="en-US"/>
        </a:p>
      </dgm:t>
    </dgm:pt>
    <dgm:pt modelId="{153F8EDE-7B3B-409F-8F2E-AAAD7F56824C}" type="pres">
      <dgm:prSet presAssocID="{B0E5208D-6394-466A-8DFD-2A12081E9357}" presName="linear" presStyleCnt="0">
        <dgm:presLayoutVars>
          <dgm:animLvl val="lvl"/>
          <dgm:resizeHandles val="exact"/>
        </dgm:presLayoutVars>
      </dgm:prSet>
      <dgm:spPr/>
    </dgm:pt>
    <dgm:pt modelId="{CA6B4FFF-4A12-4891-81A2-0A3E050C5E9E}" type="pres">
      <dgm:prSet presAssocID="{B8709720-6160-4879-ABDB-F5E153169F2F}" presName="parentText" presStyleLbl="node1" presStyleIdx="0" presStyleCnt="1">
        <dgm:presLayoutVars>
          <dgm:chMax val="0"/>
          <dgm:bulletEnabled val="1"/>
        </dgm:presLayoutVars>
      </dgm:prSet>
      <dgm:spPr/>
    </dgm:pt>
  </dgm:ptLst>
  <dgm:cxnLst>
    <dgm:cxn modelId="{38900E7E-4626-4FD6-93C5-BB9201DF6911}" srcId="{B0E5208D-6394-466A-8DFD-2A12081E9357}" destId="{B8709720-6160-4879-ABDB-F5E153169F2F}" srcOrd="0" destOrd="0" parTransId="{90AFCADE-DDEF-49E0-AA66-98CFCFF0445E}" sibTransId="{3869BCE4-F3F3-4B51-9360-2F673AEA832B}"/>
    <dgm:cxn modelId="{892CB863-BA60-4F07-85F5-C983056B4EE9}" type="presOf" srcId="{B0E5208D-6394-466A-8DFD-2A12081E9357}" destId="{153F8EDE-7B3B-409F-8F2E-AAAD7F56824C}" srcOrd="0" destOrd="0" presId="urn:microsoft.com/office/officeart/2005/8/layout/vList2"/>
    <dgm:cxn modelId="{FA65663D-6590-4950-B90C-0640598988F8}" type="presOf" srcId="{B8709720-6160-4879-ABDB-F5E153169F2F}" destId="{CA6B4FFF-4A12-4891-81A2-0A3E050C5E9E}" srcOrd="0" destOrd="0" presId="urn:microsoft.com/office/officeart/2005/8/layout/vList2"/>
    <dgm:cxn modelId="{6B6F62CA-B9C4-4BB7-88FB-4BA914C4517F}" type="presParOf" srcId="{153F8EDE-7B3B-409F-8F2E-AAAD7F56824C}" destId="{CA6B4FFF-4A12-4891-81A2-0A3E050C5E9E}" srcOrd="0" destOrd="0" presId="urn:microsoft.com/office/officeart/2005/8/layout/vList2"/>
  </dgm:cxnLst>
  <dgm:bg/>
  <dgm:whole/>
</dgm:dataModel>
</file>

<file path=ppt/diagrams/data46.xml><?xml version="1.0" encoding="utf-8"?>
<dgm:dataModel xmlns:dgm="http://schemas.openxmlformats.org/drawingml/2006/diagram" xmlns:a="http://schemas.openxmlformats.org/drawingml/2006/main">
  <dgm:ptLst>
    <dgm:pt modelId="{1E98192C-F9FC-40ED-8452-832E136BD2A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E92E0DF-C855-42EF-B5A7-6EE79A5C8B3C}">
      <dgm:prSet/>
      <dgm:spPr/>
      <dgm:t>
        <a:bodyPr/>
        <a:lstStyle/>
        <a:p>
          <a:pPr rtl="1"/>
          <a:r>
            <a:rPr lang="ar-JO" dirty="0" smtClean="0"/>
            <a:t>التمثيلات المكتوبة</a:t>
          </a:r>
          <a:endParaRPr lang="en-US" dirty="0"/>
        </a:p>
      </dgm:t>
    </dgm:pt>
    <dgm:pt modelId="{5AE3F417-005F-48FF-BF63-4C64977E893D}" type="parTrans" cxnId="{36C63F32-BA5B-436D-B5BA-1399ECE73F6E}">
      <dgm:prSet/>
      <dgm:spPr/>
      <dgm:t>
        <a:bodyPr/>
        <a:lstStyle/>
        <a:p>
          <a:endParaRPr lang="en-US"/>
        </a:p>
      </dgm:t>
    </dgm:pt>
    <dgm:pt modelId="{257A9FF2-CB31-407F-8019-FD6C3CD7AD8C}" type="sibTrans" cxnId="{36C63F32-BA5B-436D-B5BA-1399ECE73F6E}">
      <dgm:prSet/>
      <dgm:spPr/>
      <dgm:t>
        <a:bodyPr/>
        <a:lstStyle/>
        <a:p>
          <a:endParaRPr lang="en-US"/>
        </a:p>
      </dgm:t>
    </dgm:pt>
    <dgm:pt modelId="{92AC5AF0-CF18-45B1-AFD7-92008F0C4500}">
      <dgm:prSet/>
      <dgm:spPr/>
      <dgm:t>
        <a:bodyPr/>
        <a:lstStyle/>
        <a:p>
          <a:pPr rtl="1"/>
          <a:r>
            <a:rPr lang="ar-JO" dirty="0" smtClean="0"/>
            <a:t>ج. أفصحت للمدقق عن معرفتها بحدوث احتيال، أو احتمال مشكوك فيه، يؤثر على المنشأة ويشمل:</a:t>
          </a:r>
          <a:endParaRPr lang="en-US" dirty="0"/>
        </a:p>
      </dgm:t>
    </dgm:pt>
    <dgm:pt modelId="{F6AF718A-E229-484A-9E86-E1F63E3D5030}" type="parTrans" cxnId="{FFB921D4-A3BD-4D40-A71D-179F792F0570}">
      <dgm:prSet/>
      <dgm:spPr/>
      <dgm:t>
        <a:bodyPr/>
        <a:lstStyle/>
        <a:p>
          <a:endParaRPr lang="en-US"/>
        </a:p>
      </dgm:t>
    </dgm:pt>
    <dgm:pt modelId="{8ACE11DA-1715-4CA0-837F-AFF03B1F92D1}" type="sibTrans" cxnId="{FFB921D4-A3BD-4D40-A71D-179F792F0570}">
      <dgm:prSet/>
      <dgm:spPr/>
      <dgm:t>
        <a:bodyPr/>
        <a:lstStyle/>
        <a:p>
          <a:endParaRPr lang="en-US"/>
        </a:p>
      </dgm:t>
    </dgm:pt>
    <dgm:pt modelId="{C7AAF00F-56CC-4823-8E28-2D9EC4941230}">
      <dgm:prSet/>
      <dgm:spPr/>
      <dgm:t>
        <a:bodyPr/>
        <a:lstStyle/>
        <a:p>
          <a:pPr rtl="1"/>
          <a:r>
            <a:rPr lang="ar-JO" dirty="0" smtClean="0"/>
            <a:t>( 1) الإدارة،</a:t>
          </a:r>
          <a:endParaRPr lang="en-US" dirty="0"/>
        </a:p>
      </dgm:t>
    </dgm:pt>
    <dgm:pt modelId="{C8DB951A-0CE3-4F97-9A6B-9F6242B9904B}" type="parTrans" cxnId="{5B865248-AC15-4759-A038-3B11AC911200}">
      <dgm:prSet/>
      <dgm:spPr/>
      <dgm:t>
        <a:bodyPr/>
        <a:lstStyle/>
        <a:p>
          <a:endParaRPr lang="en-US"/>
        </a:p>
      </dgm:t>
    </dgm:pt>
    <dgm:pt modelId="{785F5789-F78D-4159-8333-45FEB7D39B75}" type="sibTrans" cxnId="{5B865248-AC15-4759-A038-3B11AC911200}">
      <dgm:prSet/>
      <dgm:spPr/>
      <dgm:t>
        <a:bodyPr/>
        <a:lstStyle/>
        <a:p>
          <a:endParaRPr lang="en-US"/>
        </a:p>
      </dgm:t>
    </dgm:pt>
    <dgm:pt modelId="{A57B5B6D-06BF-4AB0-A45A-EF6E34BF6166}">
      <dgm:prSet/>
      <dgm:spPr/>
      <dgm:t>
        <a:bodyPr/>
        <a:lstStyle/>
        <a:p>
          <a:pPr rtl="1"/>
          <a:r>
            <a:rPr lang="ar-JO" dirty="0" smtClean="0"/>
            <a:t>( 2) الموظفين الذين لهم أدوار مهمة في الرقابة الداخلية، </a:t>
          </a:r>
          <a:endParaRPr lang="en-US" dirty="0"/>
        </a:p>
      </dgm:t>
    </dgm:pt>
    <dgm:pt modelId="{2F8DB3F8-EC5E-4BBF-B9CF-2E54E44474D1}" type="parTrans" cxnId="{6DD073F3-8854-47C9-8C99-1CA7CB7085FA}">
      <dgm:prSet/>
      <dgm:spPr/>
      <dgm:t>
        <a:bodyPr/>
        <a:lstStyle/>
        <a:p>
          <a:endParaRPr lang="en-US"/>
        </a:p>
      </dgm:t>
    </dgm:pt>
    <dgm:pt modelId="{327E962F-46B6-475C-A46D-A76677059543}" type="sibTrans" cxnId="{6DD073F3-8854-47C9-8C99-1CA7CB7085FA}">
      <dgm:prSet/>
      <dgm:spPr/>
      <dgm:t>
        <a:bodyPr/>
        <a:lstStyle/>
        <a:p>
          <a:endParaRPr lang="en-US"/>
        </a:p>
      </dgm:t>
    </dgm:pt>
    <dgm:pt modelId="{10A2BDDD-7A1C-4196-9EA5-C28D3842A368}">
      <dgm:prSet/>
      <dgm:spPr/>
      <dgm:t>
        <a:bodyPr/>
        <a:lstStyle/>
        <a:p>
          <a:pPr rtl="1"/>
          <a:r>
            <a:rPr lang="ar-JO" dirty="0" smtClean="0"/>
            <a:t>( 3) الآخرين، عندما يكون للاحتيال تأثير جوهري على البيانات المالية</a:t>
          </a:r>
          <a:endParaRPr lang="en-US" dirty="0"/>
        </a:p>
      </dgm:t>
    </dgm:pt>
    <dgm:pt modelId="{61F73981-45A9-41A6-BD76-57C5E2965330}" type="parTrans" cxnId="{2444CB48-FFED-4C3E-AAD3-A2CBD8206F88}">
      <dgm:prSet/>
      <dgm:spPr/>
      <dgm:t>
        <a:bodyPr/>
        <a:lstStyle/>
        <a:p>
          <a:endParaRPr lang="en-US"/>
        </a:p>
      </dgm:t>
    </dgm:pt>
    <dgm:pt modelId="{59350B90-AF0C-4875-96D5-1408BF187D30}" type="sibTrans" cxnId="{2444CB48-FFED-4C3E-AAD3-A2CBD8206F88}">
      <dgm:prSet/>
      <dgm:spPr/>
      <dgm:t>
        <a:bodyPr/>
        <a:lstStyle/>
        <a:p>
          <a:endParaRPr lang="en-US"/>
        </a:p>
      </dgm:t>
    </dgm:pt>
    <dgm:pt modelId="{07E2645B-3A50-4FF1-B749-2F91683FF7C6}">
      <dgm:prSet/>
      <dgm:spPr/>
      <dgm:t>
        <a:bodyPr/>
        <a:lstStyle/>
        <a:p>
          <a:pPr rtl="1"/>
          <a:endParaRPr lang="ar-JO" dirty="0"/>
        </a:p>
      </dgm:t>
    </dgm:pt>
    <dgm:pt modelId="{7EF3F930-1F71-4C08-96EE-6C4750B0C861}" type="parTrans" cxnId="{81670734-6712-4994-92D6-2217E48274D4}">
      <dgm:prSet/>
      <dgm:spPr/>
      <dgm:t>
        <a:bodyPr/>
        <a:lstStyle/>
        <a:p>
          <a:endParaRPr lang="en-US"/>
        </a:p>
      </dgm:t>
    </dgm:pt>
    <dgm:pt modelId="{E8E256B4-D26E-4830-BA00-00C4E19AAEC8}" type="sibTrans" cxnId="{81670734-6712-4994-92D6-2217E48274D4}">
      <dgm:prSet/>
      <dgm:spPr/>
      <dgm:t>
        <a:bodyPr/>
        <a:lstStyle/>
        <a:p>
          <a:endParaRPr lang="en-US"/>
        </a:p>
      </dgm:t>
    </dgm:pt>
    <dgm:pt modelId="{5206EAFA-B251-4E05-86C3-489E3B01F2A2}" type="pres">
      <dgm:prSet presAssocID="{1E98192C-F9FC-40ED-8452-832E136BD2A1}" presName="linear" presStyleCnt="0">
        <dgm:presLayoutVars>
          <dgm:animLvl val="lvl"/>
          <dgm:resizeHandles val="exact"/>
        </dgm:presLayoutVars>
      </dgm:prSet>
      <dgm:spPr/>
    </dgm:pt>
    <dgm:pt modelId="{1A1B8F8E-11EB-48C9-A316-6DA24D8F0021}" type="pres">
      <dgm:prSet presAssocID="{4E92E0DF-C855-42EF-B5A7-6EE79A5C8B3C}" presName="parentText" presStyleLbl="node1" presStyleIdx="0" presStyleCnt="1">
        <dgm:presLayoutVars>
          <dgm:chMax val="0"/>
          <dgm:bulletEnabled val="1"/>
        </dgm:presLayoutVars>
      </dgm:prSet>
      <dgm:spPr/>
    </dgm:pt>
    <dgm:pt modelId="{4510CA5D-6415-466C-ABC1-9B9D9CA324DA}" type="pres">
      <dgm:prSet presAssocID="{4E92E0DF-C855-42EF-B5A7-6EE79A5C8B3C}" presName="childText" presStyleLbl="revTx" presStyleIdx="0" presStyleCnt="1">
        <dgm:presLayoutVars>
          <dgm:bulletEnabled val="1"/>
        </dgm:presLayoutVars>
      </dgm:prSet>
      <dgm:spPr/>
    </dgm:pt>
  </dgm:ptLst>
  <dgm:cxnLst>
    <dgm:cxn modelId="{60BFE413-EBDA-45FD-BA07-88602326358B}" type="presOf" srcId="{A57B5B6D-06BF-4AB0-A45A-EF6E34BF6166}" destId="{4510CA5D-6415-466C-ABC1-9B9D9CA324DA}" srcOrd="0" destOrd="2" presId="urn:microsoft.com/office/officeart/2005/8/layout/vList2"/>
    <dgm:cxn modelId="{DF5F513A-C642-43AD-8E50-2C8A7FB79450}" type="presOf" srcId="{4E92E0DF-C855-42EF-B5A7-6EE79A5C8B3C}" destId="{1A1B8F8E-11EB-48C9-A316-6DA24D8F0021}" srcOrd="0" destOrd="0" presId="urn:microsoft.com/office/officeart/2005/8/layout/vList2"/>
    <dgm:cxn modelId="{5B865248-AC15-4759-A038-3B11AC911200}" srcId="{4E92E0DF-C855-42EF-B5A7-6EE79A5C8B3C}" destId="{C7AAF00F-56CC-4823-8E28-2D9EC4941230}" srcOrd="1" destOrd="0" parTransId="{C8DB951A-0CE3-4F97-9A6B-9F6242B9904B}" sibTransId="{785F5789-F78D-4159-8333-45FEB7D39B75}"/>
    <dgm:cxn modelId="{36C63F32-BA5B-436D-B5BA-1399ECE73F6E}" srcId="{1E98192C-F9FC-40ED-8452-832E136BD2A1}" destId="{4E92E0DF-C855-42EF-B5A7-6EE79A5C8B3C}" srcOrd="0" destOrd="0" parTransId="{5AE3F417-005F-48FF-BF63-4C64977E893D}" sibTransId="{257A9FF2-CB31-407F-8019-FD6C3CD7AD8C}"/>
    <dgm:cxn modelId="{FFB921D4-A3BD-4D40-A71D-179F792F0570}" srcId="{4E92E0DF-C855-42EF-B5A7-6EE79A5C8B3C}" destId="{92AC5AF0-CF18-45B1-AFD7-92008F0C4500}" srcOrd="0" destOrd="0" parTransId="{F6AF718A-E229-484A-9E86-E1F63E3D5030}" sibTransId="{8ACE11DA-1715-4CA0-837F-AFF03B1F92D1}"/>
    <dgm:cxn modelId="{3BB44FD6-9CE8-4D35-A898-C8765247862F}" type="presOf" srcId="{92AC5AF0-CF18-45B1-AFD7-92008F0C4500}" destId="{4510CA5D-6415-466C-ABC1-9B9D9CA324DA}" srcOrd="0" destOrd="0" presId="urn:microsoft.com/office/officeart/2005/8/layout/vList2"/>
    <dgm:cxn modelId="{DBA7CC93-B6A7-44E4-9F33-BAE3C0A7E2CC}" type="presOf" srcId="{10A2BDDD-7A1C-4196-9EA5-C28D3842A368}" destId="{4510CA5D-6415-466C-ABC1-9B9D9CA324DA}" srcOrd="0" destOrd="3" presId="urn:microsoft.com/office/officeart/2005/8/layout/vList2"/>
    <dgm:cxn modelId="{2444CB48-FFED-4C3E-AAD3-A2CBD8206F88}" srcId="{4E92E0DF-C855-42EF-B5A7-6EE79A5C8B3C}" destId="{10A2BDDD-7A1C-4196-9EA5-C28D3842A368}" srcOrd="3" destOrd="0" parTransId="{61F73981-45A9-41A6-BD76-57C5E2965330}" sibTransId="{59350B90-AF0C-4875-96D5-1408BF187D30}"/>
    <dgm:cxn modelId="{FAB3237C-66EE-4333-AD26-1B09EACB528D}" type="presOf" srcId="{07E2645B-3A50-4FF1-B749-2F91683FF7C6}" destId="{4510CA5D-6415-466C-ABC1-9B9D9CA324DA}" srcOrd="0" destOrd="4" presId="urn:microsoft.com/office/officeart/2005/8/layout/vList2"/>
    <dgm:cxn modelId="{F594D29C-8059-46C7-BCF5-007CDA74FAED}" type="presOf" srcId="{1E98192C-F9FC-40ED-8452-832E136BD2A1}" destId="{5206EAFA-B251-4E05-86C3-489E3B01F2A2}" srcOrd="0" destOrd="0" presId="urn:microsoft.com/office/officeart/2005/8/layout/vList2"/>
    <dgm:cxn modelId="{B07AAD89-12F6-4725-A8F9-C680F2D99D77}" type="presOf" srcId="{C7AAF00F-56CC-4823-8E28-2D9EC4941230}" destId="{4510CA5D-6415-466C-ABC1-9B9D9CA324DA}" srcOrd="0" destOrd="1" presId="urn:microsoft.com/office/officeart/2005/8/layout/vList2"/>
    <dgm:cxn modelId="{6DD073F3-8854-47C9-8C99-1CA7CB7085FA}" srcId="{4E92E0DF-C855-42EF-B5A7-6EE79A5C8B3C}" destId="{A57B5B6D-06BF-4AB0-A45A-EF6E34BF6166}" srcOrd="2" destOrd="0" parTransId="{2F8DB3F8-EC5E-4BBF-B9CF-2E54E44474D1}" sibTransId="{327E962F-46B6-475C-A46D-A76677059543}"/>
    <dgm:cxn modelId="{81670734-6712-4994-92D6-2217E48274D4}" srcId="{4E92E0DF-C855-42EF-B5A7-6EE79A5C8B3C}" destId="{07E2645B-3A50-4FF1-B749-2F91683FF7C6}" srcOrd="4" destOrd="0" parTransId="{7EF3F930-1F71-4C08-96EE-6C4750B0C861}" sibTransId="{E8E256B4-D26E-4830-BA00-00C4E19AAEC8}"/>
    <dgm:cxn modelId="{51E4C6D2-81CE-49B8-9657-D19F7651D6FB}" type="presParOf" srcId="{5206EAFA-B251-4E05-86C3-489E3B01F2A2}" destId="{1A1B8F8E-11EB-48C9-A316-6DA24D8F0021}" srcOrd="0" destOrd="0" presId="urn:microsoft.com/office/officeart/2005/8/layout/vList2"/>
    <dgm:cxn modelId="{6CC66F0E-0015-484A-894B-41079AE8882E}" type="presParOf" srcId="{5206EAFA-B251-4E05-86C3-489E3B01F2A2}" destId="{4510CA5D-6415-466C-ABC1-9B9D9CA324DA}" srcOrd="1" destOrd="0" presId="urn:microsoft.com/office/officeart/2005/8/layout/vList2"/>
  </dgm:cxnLst>
  <dgm:bg/>
  <dgm:whole/>
</dgm:dataModel>
</file>

<file path=ppt/diagrams/data47.xml><?xml version="1.0" encoding="utf-8"?>
<dgm:dataModel xmlns:dgm="http://schemas.openxmlformats.org/drawingml/2006/diagram" xmlns:a="http://schemas.openxmlformats.org/drawingml/2006/main">
  <dgm:ptLst>
    <dgm:pt modelId="{B61E8706-B03F-4943-8ED5-6E087136CA2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8D57948-4AD8-4A1A-8ECF-E760B954F39C}">
      <dgm:prSet/>
      <dgm:spPr/>
      <dgm:t>
        <a:bodyPr/>
        <a:lstStyle/>
        <a:p>
          <a:pPr rtl="1"/>
          <a:r>
            <a:rPr lang="ar-JO" dirty="0" smtClean="0"/>
            <a:t>التمثيلات المكتوبة</a:t>
          </a:r>
          <a:endParaRPr lang="en-US" dirty="0"/>
        </a:p>
      </dgm:t>
    </dgm:pt>
    <dgm:pt modelId="{308408BC-616D-4085-B63F-4DF0ECDFB614}" type="parTrans" cxnId="{9A181C08-ECCA-4588-84DE-8F35E7443A83}">
      <dgm:prSet/>
      <dgm:spPr/>
      <dgm:t>
        <a:bodyPr/>
        <a:lstStyle/>
        <a:p>
          <a:endParaRPr lang="en-US"/>
        </a:p>
      </dgm:t>
    </dgm:pt>
    <dgm:pt modelId="{8E0901E6-3E36-4066-9D9D-5AFD0E438DA9}" type="sibTrans" cxnId="{9A181C08-ECCA-4588-84DE-8F35E7443A83}">
      <dgm:prSet/>
      <dgm:spPr/>
      <dgm:t>
        <a:bodyPr/>
        <a:lstStyle/>
        <a:p>
          <a:endParaRPr lang="en-US"/>
        </a:p>
      </dgm:t>
    </dgm:pt>
    <dgm:pt modelId="{B3CF967D-14F1-44CA-91ED-B5306387A2BA}">
      <dgm:prSet/>
      <dgm:spPr>
        <a:solidFill>
          <a:schemeClr val="bg1"/>
        </a:solidFill>
      </dgm:spPr>
      <dgm:t>
        <a:bodyPr/>
        <a:lstStyle/>
        <a:p>
          <a:pPr algn="just" rtl="1"/>
          <a:r>
            <a:rPr lang="ar-JO" dirty="0" smtClean="0">
              <a:solidFill>
                <a:schemeClr val="tx1"/>
              </a:solidFill>
            </a:rPr>
            <a:t>د. بأنها أفصحت للمدقق عن معرفتها بأية ادعاءات بوجود احتيال او احتيال مشكوك، يؤثر على البيانات المالية للمنشأة، والتي أبلغ عنها موظفون، أو موظفون سابقون، أو محللون، أو الجهات التنظيمية، أو </a:t>
          </a:r>
          <a:r>
            <a:rPr lang="ar-JO" dirty="0" smtClean="0">
              <a:solidFill>
                <a:schemeClr val="tx1"/>
              </a:solidFill>
            </a:rPr>
            <a:t>آخرون</a:t>
          </a:r>
          <a:r>
            <a:rPr lang="ar-SA" dirty="0" smtClean="0">
              <a:solidFill>
                <a:schemeClr val="tx1"/>
              </a:solidFill>
            </a:rPr>
            <a:t>.</a:t>
          </a:r>
          <a:endParaRPr lang="en-US" dirty="0">
            <a:solidFill>
              <a:schemeClr val="tx1"/>
            </a:solidFill>
          </a:endParaRPr>
        </a:p>
      </dgm:t>
    </dgm:pt>
    <dgm:pt modelId="{AFF51B37-CBC7-451E-B13D-FB62271E74E1}" type="parTrans" cxnId="{DCDE76C8-C756-4307-A341-8466D23FE6E0}">
      <dgm:prSet/>
      <dgm:spPr/>
      <dgm:t>
        <a:bodyPr/>
        <a:lstStyle/>
        <a:p>
          <a:endParaRPr lang="en-US"/>
        </a:p>
      </dgm:t>
    </dgm:pt>
    <dgm:pt modelId="{F2F5D12B-2F1D-47F3-9A9A-6E7D019C9447}" type="sibTrans" cxnId="{DCDE76C8-C756-4307-A341-8466D23FE6E0}">
      <dgm:prSet/>
      <dgm:spPr/>
      <dgm:t>
        <a:bodyPr/>
        <a:lstStyle/>
        <a:p>
          <a:endParaRPr lang="en-US"/>
        </a:p>
      </dgm:t>
    </dgm:pt>
    <dgm:pt modelId="{9BDF6FB8-B189-439B-A978-FE6E739AD9D6}">
      <dgm:prSet/>
      <dgm:spPr/>
      <dgm:t>
        <a:bodyPr/>
        <a:lstStyle/>
        <a:p>
          <a:pPr rtl="1"/>
          <a:endParaRPr lang="ar-JO" dirty="0"/>
        </a:p>
      </dgm:t>
    </dgm:pt>
    <dgm:pt modelId="{0C13520E-3472-41A7-ACBE-001FC1261FED}" type="parTrans" cxnId="{3D1FD4FD-8CCD-4037-B1D0-4F2A4FAF179A}">
      <dgm:prSet/>
      <dgm:spPr/>
      <dgm:t>
        <a:bodyPr/>
        <a:lstStyle/>
        <a:p>
          <a:endParaRPr lang="en-US"/>
        </a:p>
      </dgm:t>
    </dgm:pt>
    <dgm:pt modelId="{9C7DA163-6E65-42B7-914C-24F42F3A28CA}" type="sibTrans" cxnId="{3D1FD4FD-8CCD-4037-B1D0-4F2A4FAF179A}">
      <dgm:prSet/>
      <dgm:spPr/>
      <dgm:t>
        <a:bodyPr/>
        <a:lstStyle/>
        <a:p>
          <a:endParaRPr lang="en-US"/>
        </a:p>
      </dgm:t>
    </dgm:pt>
    <dgm:pt modelId="{C225EC95-73A6-4D30-9C36-79112158BC80}" type="pres">
      <dgm:prSet presAssocID="{B61E8706-B03F-4943-8ED5-6E087136CA23}" presName="linear" presStyleCnt="0">
        <dgm:presLayoutVars>
          <dgm:animLvl val="lvl"/>
          <dgm:resizeHandles val="exact"/>
        </dgm:presLayoutVars>
      </dgm:prSet>
      <dgm:spPr/>
    </dgm:pt>
    <dgm:pt modelId="{7B25AA10-D977-49AF-929B-28CA36566B57}" type="pres">
      <dgm:prSet presAssocID="{78D57948-4AD8-4A1A-8ECF-E760B954F39C}" presName="parentText" presStyleLbl="node1" presStyleIdx="0" presStyleCnt="2" custScaleY="39725">
        <dgm:presLayoutVars>
          <dgm:chMax val="0"/>
          <dgm:bulletEnabled val="1"/>
        </dgm:presLayoutVars>
      </dgm:prSet>
      <dgm:spPr/>
    </dgm:pt>
    <dgm:pt modelId="{269803CF-82ED-4441-9332-BB947DE6A2D8}" type="pres">
      <dgm:prSet presAssocID="{8E0901E6-3E36-4066-9D9D-5AFD0E438DA9}" presName="spacer" presStyleCnt="0"/>
      <dgm:spPr/>
    </dgm:pt>
    <dgm:pt modelId="{C8063C07-486F-4CC6-B8C5-7FB0D5DB4E67}" type="pres">
      <dgm:prSet presAssocID="{B3CF967D-14F1-44CA-91ED-B5306387A2BA}" presName="parentText" presStyleLbl="node1" presStyleIdx="1" presStyleCnt="2">
        <dgm:presLayoutVars>
          <dgm:chMax val="0"/>
          <dgm:bulletEnabled val="1"/>
        </dgm:presLayoutVars>
      </dgm:prSet>
      <dgm:spPr/>
      <dgm:t>
        <a:bodyPr/>
        <a:lstStyle/>
        <a:p>
          <a:endParaRPr lang="en-US"/>
        </a:p>
      </dgm:t>
    </dgm:pt>
    <dgm:pt modelId="{A7F3ACE8-ADFB-4D13-9F1F-2A6972CB2BB8}" type="pres">
      <dgm:prSet presAssocID="{B3CF967D-14F1-44CA-91ED-B5306387A2BA}" presName="childText" presStyleLbl="revTx" presStyleIdx="0" presStyleCnt="1">
        <dgm:presLayoutVars>
          <dgm:bulletEnabled val="1"/>
        </dgm:presLayoutVars>
      </dgm:prSet>
      <dgm:spPr/>
    </dgm:pt>
  </dgm:ptLst>
  <dgm:cxnLst>
    <dgm:cxn modelId="{19F393DA-7A1B-42DA-A3AD-EE6F5EDDD346}" type="presOf" srcId="{B3CF967D-14F1-44CA-91ED-B5306387A2BA}" destId="{C8063C07-486F-4CC6-B8C5-7FB0D5DB4E67}" srcOrd="0" destOrd="0" presId="urn:microsoft.com/office/officeart/2005/8/layout/vList2"/>
    <dgm:cxn modelId="{9A181C08-ECCA-4588-84DE-8F35E7443A83}" srcId="{B61E8706-B03F-4943-8ED5-6E087136CA23}" destId="{78D57948-4AD8-4A1A-8ECF-E760B954F39C}" srcOrd="0" destOrd="0" parTransId="{308408BC-616D-4085-B63F-4DF0ECDFB614}" sibTransId="{8E0901E6-3E36-4066-9D9D-5AFD0E438DA9}"/>
    <dgm:cxn modelId="{DCDE76C8-C756-4307-A341-8466D23FE6E0}" srcId="{B61E8706-B03F-4943-8ED5-6E087136CA23}" destId="{B3CF967D-14F1-44CA-91ED-B5306387A2BA}" srcOrd="1" destOrd="0" parTransId="{AFF51B37-CBC7-451E-B13D-FB62271E74E1}" sibTransId="{F2F5D12B-2F1D-47F3-9A9A-6E7D019C9447}"/>
    <dgm:cxn modelId="{3D1FD4FD-8CCD-4037-B1D0-4F2A4FAF179A}" srcId="{B3CF967D-14F1-44CA-91ED-B5306387A2BA}" destId="{9BDF6FB8-B189-439B-A978-FE6E739AD9D6}" srcOrd="0" destOrd="0" parTransId="{0C13520E-3472-41A7-ACBE-001FC1261FED}" sibTransId="{9C7DA163-6E65-42B7-914C-24F42F3A28CA}"/>
    <dgm:cxn modelId="{546AABD0-8D40-4381-88EC-B131E4360747}" type="presOf" srcId="{B61E8706-B03F-4943-8ED5-6E087136CA23}" destId="{C225EC95-73A6-4D30-9C36-79112158BC80}" srcOrd="0" destOrd="0" presId="urn:microsoft.com/office/officeart/2005/8/layout/vList2"/>
    <dgm:cxn modelId="{8D7F61F4-4593-4304-A168-07F29A44F08E}" type="presOf" srcId="{78D57948-4AD8-4A1A-8ECF-E760B954F39C}" destId="{7B25AA10-D977-49AF-929B-28CA36566B57}" srcOrd="0" destOrd="0" presId="urn:microsoft.com/office/officeart/2005/8/layout/vList2"/>
    <dgm:cxn modelId="{FF74A1B4-0035-4E09-BFA9-BD7CF5A92FD9}" type="presOf" srcId="{9BDF6FB8-B189-439B-A978-FE6E739AD9D6}" destId="{A7F3ACE8-ADFB-4D13-9F1F-2A6972CB2BB8}" srcOrd="0" destOrd="0" presId="urn:microsoft.com/office/officeart/2005/8/layout/vList2"/>
    <dgm:cxn modelId="{9843E4CF-8D8E-4EE9-93B4-77BB49D93A59}" type="presParOf" srcId="{C225EC95-73A6-4D30-9C36-79112158BC80}" destId="{7B25AA10-D977-49AF-929B-28CA36566B57}" srcOrd="0" destOrd="0" presId="urn:microsoft.com/office/officeart/2005/8/layout/vList2"/>
    <dgm:cxn modelId="{0E800184-0BCA-414E-9032-29CBE81A8242}" type="presParOf" srcId="{C225EC95-73A6-4D30-9C36-79112158BC80}" destId="{269803CF-82ED-4441-9332-BB947DE6A2D8}" srcOrd="1" destOrd="0" presId="urn:microsoft.com/office/officeart/2005/8/layout/vList2"/>
    <dgm:cxn modelId="{731BF9C1-4C6B-48E3-898D-68A00B91BFB4}" type="presParOf" srcId="{C225EC95-73A6-4D30-9C36-79112158BC80}" destId="{C8063C07-486F-4CC6-B8C5-7FB0D5DB4E67}" srcOrd="2" destOrd="0" presId="urn:microsoft.com/office/officeart/2005/8/layout/vList2"/>
    <dgm:cxn modelId="{559CF4C1-4D6E-4EFA-8378-AABF1E06B8DD}" type="presParOf" srcId="{C225EC95-73A6-4D30-9C36-79112158BC80}" destId="{A7F3ACE8-ADFB-4D13-9F1F-2A6972CB2BB8}" srcOrd="3" destOrd="0" presId="urn:microsoft.com/office/officeart/2005/8/layout/vList2"/>
  </dgm:cxnLst>
  <dgm:bg/>
  <dgm:whole/>
</dgm:dataModel>
</file>

<file path=ppt/diagrams/data48.xml><?xml version="1.0" encoding="utf-8"?>
<dgm:dataModel xmlns:dgm="http://schemas.openxmlformats.org/drawingml/2006/diagram" xmlns:a="http://schemas.openxmlformats.org/drawingml/2006/main">
  <dgm:ptLst>
    <dgm:pt modelId="{33D38D4F-D8BA-4435-90FE-1F147236E5D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E353188-EB4B-4E77-8700-2B96DB5A72A1}">
      <dgm:prSet/>
      <dgm:spPr/>
      <dgm:t>
        <a:bodyPr/>
        <a:lstStyle/>
        <a:p>
          <a:pPr rtl="1"/>
          <a:r>
            <a:rPr lang="ar-SA" b="1" dirty="0" smtClean="0"/>
            <a:t>الاتصال</a:t>
          </a:r>
          <a:r>
            <a:rPr lang="ar-JO" b="1" dirty="0" smtClean="0"/>
            <a:t>ات</a:t>
          </a:r>
          <a:r>
            <a:rPr lang="ar-SA" b="1" dirty="0" smtClean="0"/>
            <a:t> بالإدارة والمكلفين بالحوكمة</a:t>
          </a:r>
          <a:endParaRPr lang="en-US" b="1" dirty="0"/>
        </a:p>
      </dgm:t>
    </dgm:pt>
    <dgm:pt modelId="{0CF18FFF-7122-4DE9-B54E-5B419D485908}" type="parTrans" cxnId="{52FF9F26-40A4-4586-BC47-443732AD037E}">
      <dgm:prSet/>
      <dgm:spPr/>
      <dgm:t>
        <a:bodyPr/>
        <a:lstStyle/>
        <a:p>
          <a:endParaRPr lang="en-US"/>
        </a:p>
      </dgm:t>
    </dgm:pt>
    <dgm:pt modelId="{1D62DA78-2A17-4126-830F-56C186053473}" type="sibTrans" cxnId="{52FF9F26-40A4-4586-BC47-443732AD037E}">
      <dgm:prSet/>
      <dgm:spPr/>
      <dgm:t>
        <a:bodyPr/>
        <a:lstStyle/>
        <a:p>
          <a:endParaRPr lang="en-US"/>
        </a:p>
      </dgm:t>
    </dgm:pt>
    <dgm:pt modelId="{396AB37F-3B9B-43D1-BB28-8BB179EB47F4}" type="pres">
      <dgm:prSet presAssocID="{33D38D4F-D8BA-4435-90FE-1F147236E5D6}" presName="linear" presStyleCnt="0">
        <dgm:presLayoutVars>
          <dgm:animLvl val="lvl"/>
          <dgm:resizeHandles val="exact"/>
        </dgm:presLayoutVars>
      </dgm:prSet>
      <dgm:spPr/>
    </dgm:pt>
    <dgm:pt modelId="{C9DDCE37-6516-42EA-A668-F5D7934A9CE1}" type="pres">
      <dgm:prSet presAssocID="{8E353188-EB4B-4E77-8700-2B96DB5A72A1}" presName="parentText" presStyleLbl="node1" presStyleIdx="0" presStyleCnt="1">
        <dgm:presLayoutVars>
          <dgm:chMax val="0"/>
          <dgm:bulletEnabled val="1"/>
        </dgm:presLayoutVars>
      </dgm:prSet>
      <dgm:spPr/>
    </dgm:pt>
  </dgm:ptLst>
  <dgm:cxnLst>
    <dgm:cxn modelId="{3A822EF5-EF72-4477-8BC0-394BBB0A82B8}" type="presOf" srcId="{8E353188-EB4B-4E77-8700-2B96DB5A72A1}" destId="{C9DDCE37-6516-42EA-A668-F5D7934A9CE1}" srcOrd="0" destOrd="0" presId="urn:microsoft.com/office/officeart/2005/8/layout/vList2"/>
    <dgm:cxn modelId="{327F9B21-AC12-47DA-8C40-81177B1F573E}" type="presOf" srcId="{33D38D4F-D8BA-4435-90FE-1F147236E5D6}" destId="{396AB37F-3B9B-43D1-BB28-8BB179EB47F4}" srcOrd="0" destOrd="0" presId="urn:microsoft.com/office/officeart/2005/8/layout/vList2"/>
    <dgm:cxn modelId="{52FF9F26-40A4-4586-BC47-443732AD037E}" srcId="{33D38D4F-D8BA-4435-90FE-1F147236E5D6}" destId="{8E353188-EB4B-4E77-8700-2B96DB5A72A1}" srcOrd="0" destOrd="0" parTransId="{0CF18FFF-7122-4DE9-B54E-5B419D485908}" sibTransId="{1D62DA78-2A17-4126-830F-56C186053473}"/>
    <dgm:cxn modelId="{89963450-DDED-41A5-97AD-E3AF22E4A65A}" type="presParOf" srcId="{396AB37F-3B9B-43D1-BB28-8BB179EB47F4}" destId="{C9DDCE37-6516-42EA-A668-F5D7934A9CE1}" srcOrd="0" destOrd="0" presId="urn:microsoft.com/office/officeart/2005/8/layout/vList2"/>
  </dgm:cxnLst>
  <dgm:bg/>
  <dgm:whole/>
</dgm:dataModel>
</file>

<file path=ppt/diagrams/data49.xml><?xml version="1.0" encoding="utf-8"?>
<dgm:dataModel xmlns:dgm="http://schemas.openxmlformats.org/drawingml/2006/diagram" xmlns:a="http://schemas.openxmlformats.org/drawingml/2006/main">
  <dgm:ptLst>
    <dgm:pt modelId="{C4679CD9-B139-4825-ACC6-7997AF8BD5F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6C44E02-CC52-46AE-B5D2-90DC5322E3A9}">
      <dgm:prSet/>
      <dgm:spPr/>
      <dgm:t>
        <a:bodyPr/>
        <a:lstStyle/>
        <a:p>
          <a:pPr rtl="1"/>
          <a:r>
            <a:rPr lang="ar-JO" dirty="0" smtClean="0"/>
            <a:t>الاتصالات بالإدارة والمكلفين بالحوكمة</a:t>
          </a:r>
          <a:endParaRPr lang="en-US" dirty="0"/>
        </a:p>
      </dgm:t>
    </dgm:pt>
    <dgm:pt modelId="{B95383D8-AEAC-414D-9241-D2749C659C29}" type="parTrans" cxnId="{9E33A00A-FD95-4F99-AD68-1A32AED9AF7C}">
      <dgm:prSet/>
      <dgm:spPr/>
      <dgm:t>
        <a:bodyPr/>
        <a:lstStyle/>
        <a:p>
          <a:endParaRPr lang="en-US"/>
        </a:p>
      </dgm:t>
    </dgm:pt>
    <dgm:pt modelId="{EAC01C6B-CF68-4382-8335-C4A91F6B407B}" type="sibTrans" cxnId="{9E33A00A-FD95-4F99-AD68-1A32AED9AF7C}">
      <dgm:prSet/>
      <dgm:spPr/>
      <dgm:t>
        <a:bodyPr/>
        <a:lstStyle/>
        <a:p>
          <a:endParaRPr lang="en-US"/>
        </a:p>
      </dgm:t>
    </dgm:pt>
    <dgm:pt modelId="{6601540F-CACA-4290-B0F3-1A1580B1316C}" type="pres">
      <dgm:prSet presAssocID="{C4679CD9-B139-4825-ACC6-7997AF8BD5FE}" presName="linear" presStyleCnt="0">
        <dgm:presLayoutVars>
          <dgm:animLvl val="lvl"/>
          <dgm:resizeHandles val="exact"/>
        </dgm:presLayoutVars>
      </dgm:prSet>
      <dgm:spPr/>
    </dgm:pt>
    <dgm:pt modelId="{99CECD77-044F-4810-B1E1-4ED47732F494}" type="pres">
      <dgm:prSet presAssocID="{66C44E02-CC52-46AE-B5D2-90DC5322E3A9}" presName="parentText" presStyleLbl="node1" presStyleIdx="0" presStyleCnt="1">
        <dgm:presLayoutVars>
          <dgm:chMax val="0"/>
          <dgm:bulletEnabled val="1"/>
        </dgm:presLayoutVars>
      </dgm:prSet>
      <dgm:spPr/>
    </dgm:pt>
  </dgm:ptLst>
  <dgm:cxnLst>
    <dgm:cxn modelId="{9E33A00A-FD95-4F99-AD68-1A32AED9AF7C}" srcId="{C4679CD9-B139-4825-ACC6-7997AF8BD5FE}" destId="{66C44E02-CC52-46AE-B5D2-90DC5322E3A9}" srcOrd="0" destOrd="0" parTransId="{B95383D8-AEAC-414D-9241-D2749C659C29}" sibTransId="{EAC01C6B-CF68-4382-8335-C4A91F6B407B}"/>
    <dgm:cxn modelId="{B0B2B2D4-B9CA-438E-A61A-FF040F43143B}" type="presOf" srcId="{C4679CD9-B139-4825-ACC6-7997AF8BD5FE}" destId="{6601540F-CACA-4290-B0F3-1A1580B1316C}" srcOrd="0" destOrd="0" presId="urn:microsoft.com/office/officeart/2005/8/layout/vList2"/>
    <dgm:cxn modelId="{97FD4607-0AE4-4D88-85D9-843841456AD1}" type="presOf" srcId="{66C44E02-CC52-46AE-B5D2-90DC5322E3A9}" destId="{99CECD77-044F-4810-B1E1-4ED47732F494}" srcOrd="0" destOrd="0" presId="urn:microsoft.com/office/officeart/2005/8/layout/vList2"/>
    <dgm:cxn modelId="{A69D4BED-C503-48E6-89B4-8D8D9FCEEDEF}" type="presParOf" srcId="{6601540F-CACA-4290-B0F3-1A1580B1316C}" destId="{99CECD77-044F-4810-B1E1-4ED47732F494}"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C069D59E-00D8-4CA2-A44F-BFE2191FE6D7}"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84D8F92E-1D5A-472B-BF1C-B07AFE559937}">
      <dgm:prSet/>
      <dgm:spPr/>
      <dgm:t>
        <a:bodyPr/>
        <a:lstStyle/>
        <a:p>
          <a:pPr rtl="1"/>
          <a:r>
            <a:rPr lang="ar-JO" dirty="0" smtClean="0"/>
            <a:t>خصائص الاحتيال </a:t>
          </a:r>
          <a:endParaRPr lang="en-US" dirty="0"/>
        </a:p>
      </dgm:t>
    </dgm:pt>
    <dgm:pt modelId="{BA5B4EBA-6D07-4F25-B431-1B8430AEAD72}" type="parTrans" cxnId="{74E22457-8560-469E-B31C-B73FEE3E395E}">
      <dgm:prSet/>
      <dgm:spPr/>
      <dgm:t>
        <a:bodyPr/>
        <a:lstStyle/>
        <a:p>
          <a:endParaRPr lang="en-US"/>
        </a:p>
      </dgm:t>
    </dgm:pt>
    <dgm:pt modelId="{9AFDA625-34F8-425B-BFD3-54CEC1CA89EF}" type="sibTrans" cxnId="{74E22457-8560-469E-B31C-B73FEE3E395E}">
      <dgm:prSet/>
      <dgm:spPr/>
      <dgm:t>
        <a:bodyPr/>
        <a:lstStyle/>
        <a:p>
          <a:endParaRPr lang="en-US"/>
        </a:p>
      </dgm:t>
    </dgm:pt>
    <dgm:pt modelId="{17802F0E-D665-4CE8-9A73-E87CA9C7B7DA}" type="pres">
      <dgm:prSet presAssocID="{C069D59E-00D8-4CA2-A44F-BFE2191FE6D7}" presName="Name0" presStyleCnt="0">
        <dgm:presLayoutVars>
          <dgm:dir/>
          <dgm:animLvl val="lvl"/>
          <dgm:resizeHandles val="exact"/>
        </dgm:presLayoutVars>
      </dgm:prSet>
      <dgm:spPr/>
    </dgm:pt>
    <dgm:pt modelId="{50A95DAB-FB86-4C2D-84C8-D373C4A28D83}" type="pres">
      <dgm:prSet presAssocID="{84D8F92E-1D5A-472B-BF1C-B07AFE559937}" presName="linNode" presStyleCnt="0"/>
      <dgm:spPr/>
    </dgm:pt>
    <dgm:pt modelId="{1C07962B-3FA8-4E31-A42A-D566754C95F9}" type="pres">
      <dgm:prSet presAssocID="{84D8F92E-1D5A-472B-BF1C-B07AFE559937}" presName="parentText" presStyleLbl="node1" presStyleIdx="0" presStyleCnt="1">
        <dgm:presLayoutVars>
          <dgm:chMax val="1"/>
          <dgm:bulletEnabled val="1"/>
        </dgm:presLayoutVars>
      </dgm:prSet>
      <dgm:spPr/>
    </dgm:pt>
  </dgm:ptLst>
  <dgm:cxnLst>
    <dgm:cxn modelId="{74E22457-8560-469E-B31C-B73FEE3E395E}" srcId="{C069D59E-00D8-4CA2-A44F-BFE2191FE6D7}" destId="{84D8F92E-1D5A-472B-BF1C-B07AFE559937}" srcOrd="0" destOrd="0" parTransId="{BA5B4EBA-6D07-4F25-B431-1B8430AEAD72}" sibTransId="{9AFDA625-34F8-425B-BFD3-54CEC1CA89EF}"/>
    <dgm:cxn modelId="{EBEFC592-9063-4CDE-9D8A-58C99CC916EA}" type="presOf" srcId="{C069D59E-00D8-4CA2-A44F-BFE2191FE6D7}" destId="{17802F0E-D665-4CE8-9A73-E87CA9C7B7DA}" srcOrd="0" destOrd="0" presId="urn:microsoft.com/office/officeart/2005/8/layout/vList5"/>
    <dgm:cxn modelId="{207FA10D-D166-441E-84F2-541E4FE1B6F7}" type="presOf" srcId="{84D8F92E-1D5A-472B-BF1C-B07AFE559937}" destId="{1C07962B-3FA8-4E31-A42A-D566754C95F9}" srcOrd="0" destOrd="0" presId="urn:microsoft.com/office/officeart/2005/8/layout/vList5"/>
    <dgm:cxn modelId="{1F7F0D64-26BA-4F4C-81E9-736DF3190F72}" type="presParOf" srcId="{17802F0E-D665-4CE8-9A73-E87CA9C7B7DA}" destId="{50A95DAB-FB86-4C2D-84C8-D373C4A28D83}" srcOrd="0" destOrd="0" presId="urn:microsoft.com/office/officeart/2005/8/layout/vList5"/>
    <dgm:cxn modelId="{5AC3DE27-24D4-4EDF-8536-07E40AE7B055}" type="presParOf" srcId="{50A95DAB-FB86-4C2D-84C8-D373C4A28D83}" destId="{1C07962B-3FA8-4E31-A42A-D566754C95F9}" srcOrd="0" destOrd="0" presId="urn:microsoft.com/office/officeart/2005/8/layout/vList5"/>
  </dgm:cxnLst>
  <dgm:bg/>
  <dgm:whole/>
</dgm:dataModel>
</file>

<file path=ppt/diagrams/data50.xml><?xml version="1.0" encoding="utf-8"?>
<dgm:dataModel xmlns:dgm="http://schemas.openxmlformats.org/drawingml/2006/diagram" xmlns:a="http://schemas.openxmlformats.org/drawingml/2006/main">
  <dgm:ptLst>
    <dgm:pt modelId="{9B77137A-4D8E-4D8F-88AA-F5AE03AEE2B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B10B5CF-2E1A-470D-BBFC-3813013462EA}">
      <dgm:prSet/>
      <dgm:spPr/>
      <dgm:t>
        <a:bodyPr/>
        <a:lstStyle/>
        <a:p>
          <a:pPr rtl="1"/>
          <a:r>
            <a:rPr lang="ar-JO" dirty="0" smtClean="0"/>
            <a:t>الاتصالات بالإدارة والمكلفين بالحوكمة</a:t>
          </a:r>
          <a:endParaRPr lang="en-US" dirty="0"/>
        </a:p>
      </dgm:t>
    </dgm:pt>
    <dgm:pt modelId="{253421E9-DBAF-4243-8028-CB57F156A197}" type="parTrans" cxnId="{1E263F91-F704-4B7F-9DB3-F52A6762A2F4}">
      <dgm:prSet/>
      <dgm:spPr/>
      <dgm:t>
        <a:bodyPr/>
        <a:lstStyle/>
        <a:p>
          <a:endParaRPr lang="en-US"/>
        </a:p>
      </dgm:t>
    </dgm:pt>
    <dgm:pt modelId="{FD681C85-0C15-47F0-97D5-4296E65D80AE}" type="sibTrans" cxnId="{1E263F91-F704-4B7F-9DB3-F52A6762A2F4}">
      <dgm:prSet/>
      <dgm:spPr/>
      <dgm:t>
        <a:bodyPr/>
        <a:lstStyle/>
        <a:p>
          <a:endParaRPr lang="en-US"/>
        </a:p>
      </dgm:t>
    </dgm:pt>
    <dgm:pt modelId="{24D2BCAB-32D2-4FB5-A405-415ECBC81091}" type="pres">
      <dgm:prSet presAssocID="{9B77137A-4D8E-4D8F-88AA-F5AE03AEE2B3}" presName="linear" presStyleCnt="0">
        <dgm:presLayoutVars>
          <dgm:animLvl val="lvl"/>
          <dgm:resizeHandles val="exact"/>
        </dgm:presLayoutVars>
      </dgm:prSet>
      <dgm:spPr/>
    </dgm:pt>
    <dgm:pt modelId="{064F2DA5-DDF7-4723-B08F-245A8F96A05F}" type="pres">
      <dgm:prSet presAssocID="{3B10B5CF-2E1A-470D-BBFC-3813013462EA}" presName="parentText" presStyleLbl="node1" presStyleIdx="0" presStyleCnt="1">
        <dgm:presLayoutVars>
          <dgm:chMax val="0"/>
          <dgm:bulletEnabled val="1"/>
        </dgm:presLayoutVars>
      </dgm:prSet>
      <dgm:spPr/>
    </dgm:pt>
  </dgm:ptLst>
  <dgm:cxnLst>
    <dgm:cxn modelId="{D0148C75-79C7-4CC7-BF97-BF7686CE9833}" type="presOf" srcId="{3B10B5CF-2E1A-470D-BBFC-3813013462EA}" destId="{064F2DA5-DDF7-4723-B08F-245A8F96A05F}" srcOrd="0" destOrd="0" presId="urn:microsoft.com/office/officeart/2005/8/layout/vList2"/>
    <dgm:cxn modelId="{7858A266-A670-4854-8748-8AD9E7983226}" type="presOf" srcId="{9B77137A-4D8E-4D8F-88AA-F5AE03AEE2B3}" destId="{24D2BCAB-32D2-4FB5-A405-415ECBC81091}" srcOrd="0" destOrd="0" presId="urn:microsoft.com/office/officeart/2005/8/layout/vList2"/>
    <dgm:cxn modelId="{1E263F91-F704-4B7F-9DB3-F52A6762A2F4}" srcId="{9B77137A-4D8E-4D8F-88AA-F5AE03AEE2B3}" destId="{3B10B5CF-2E1A-470D-BBFC-3813013462EA}" srcOrd="0" destOrd="0" parTransId="{253421E9-DBAF-4243-8028-CB57F156A197}" sibTransId="{FD681C85-0C15-47F0-97D5-4296E65D80AE}"/>
    <dgm:cxn modelId="{439E384F-6338-4DC3-BB8B-266C987EC0D2}" type="presParOf" srcId="{24D2BCAB-32D2-4FB5-A405-415ECBC81091}" destId="{064F2DA5-DDF7-4723-B08F-245A8F96A05F}" srcOrd="0" destOrd="0" presId="urn:microsoft.com/office/officeart/2005/8/layout/vList2"/>
  </dgm:cxnLst>
  <dgm:bg/>
  <dgm:whole/>
</dgm:dataModel>
</file>

<file path=ppt/diagrams/data51.xml><?xml version="1.0" encoding="utf-8"?>
<dgm:dataModel xmlns:dgm="http://schemas.openxmlformats.org/drawingml/2006/diagram" xmlns:a="http://schemas.openxmlformats.org/drawingml/2006/main">
  <dgm:ptLst>
    <dgm:pt modelId="{9D971E45-C476-46E8-8376-D0784363979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ADBBB1B-E419-4699-987E-1D094A49D58A}">
      <dgm:prSet/>
      <dgm:spPr/>
      <dgm:t>
        <a:bodyPr/>
        <a:lstStyle/>
        <a:p>
          <a:pPr rtl="1"/>
          <a:r>
            <a:rPr lang="ar-JO" dirty="0" smtClean="0"/>
            <a:t>الاتصالات بالإدارة والمكلفين بالحوكمة</a:t>
          </a:r>
          <a:endParaRPr lang="en-US" dirty="0"/>
        </a:p>
      </dgm:t>
    </dgm:pt>
    <dgm:pt modelId="{8EF37BE8-0399-4F0B-9805-F2E232BF6C5F}" type="parTrans" cxnId="{6473AEB5-234A-4BBA-8071-643CBEC074AB}">
      <dgm:prSet/>
      <dgm:spPr/>
      <dgm:t>
        <a:bodyPr/>
        <a:lstStyle/>
        <a:p>
          <a:endParaRPr lang="en-US"/>
        </a:p>
      </dgm:t>
    </dgm:pt>
    <dgm:pt modelId="{7E4EA00E-1ED0-4EFB-96B9-969ACFC7BA62}" type="sibTrans" cxnId="{6473AEB5-234A-4BBA-8071-643CBEC074AB}">
      <dgm:prSet/>
      <dgm:spPr/>
      <dgm:t>
        <a:bodyPr/>
        <a:lstStyle/>
        <a:p>
          <a:endParaRPr lang="en-US"/>
        </a:p>
      </dgm:t>
    </dgm:pt>
    <dgm:pt modelId="{5D0BEEBA-EF74-45A1-8F48-AEFBF3790820}" type="pres">
      <dgm:prSet presAssocID="{9D971E45-C476-46E8-8376-D0784363979C}" presName="linear" presStyleCnt="0">
        <dgm:presLayoutVars>
          <dgm:animLvl val="lvl"/>
          <dgm:resizeHandles val="exact"/>
        </dgm:presLayoutVars>
      </dgm:prSet>
      <dgm:spPr/>
    </dgm:pt>
    <dgm:pt modelId="{A5A55DE7-D1B5-485F-9751-01224FE6D856}" type="pres">
      <dgm:prSet presAssocID="{9ADBBB1B-E419-4699-987E-1D094A49D58A}" presName="parentText" presStyleLbl="node1" presStyleIdx="0" presStyleCnt="1">
        <dgm:presLayoutVars>
          <dgm:chMax val="0"/>
          <dgm:bulletEnabled val="1"/>
        </dgm:presLayoutVars>
      </dgm:prSet>
      <dgm:spPr/>
    </dgm:pt>
  </dgm:ptLst>
  <dgm:cxnLst>
    <dgm:cxn modelId="{6473AEB5-234A-4BBA-8071-643CBEC074AB}" srcId="{9D971E45-C476-46E8-8376-D0784363979C}" destId="{9ADBBB1B-E419-4699-987E-1D094A49D58A}" srcOrd="0" destOrd="0" parTransId="{8EF37BE8-0399-4F0B-9805-F2E232BF6C5F}" sibTransId="{7E4EA00E-1ED0-4EFB-96B9-969ACFC7BA62}"/>
    <dgm:cxn modelId="{2BB9125E-40E4-4D0E-A2CF-50A01EBB2351}" type="presOf" srcId="{9ADBBB1B-E419-4699-987E-1D094A49D58A}" destId="{A5A55DE7-D1B5-485F-9751-01224FE6D856}" srcOrd="0" destOrd="0" presId="urn:microsoft.com/office/officeart/2005/8/layout/vList2"/>
    <dgm:cxn modelId="{12B13DA7-62A2-4FB7-B89A-2D848A8677DC}" type="presOf" srcId="{9D971E45-C476-46E8-8376-D0784363979C}" destId="{5D0BEEBA-EF74-45A1-8F48-AEFBF3790820}" srcOrd="0" destOrd="0" presId="urn:microsoft.com/office/officeart/2005/8/layout/vList2"/>
    <dgm:cxn modelId="{BE7A9CF5-D43D-43B8-A058-C59F30EF2832}" type="presParOf" srcId="{5D0BEEBA-EF74-45A1-8F48-AEFBF3790820}" destId="{A5A55DE7-D1B5-485F-9751-01224FE6D856}" srcOrd="0" destOrd="0" presId="urn:microsoft.com/office/officeart/2005/8/layout/vList2"/>
  </dgm:cxnLst>
  <dgm:bg/>
  <dgm:whole/>
</dgm:dataModel>
</file>

<file path=ppt/diagrams/data52.xml><?xml version="1.0" encoding="utf-8"?>
<dgm:dataModel xmlns:dgm="http://schemas.openxmlformats.org/drawingml/2006/diagram" xmlns:a="http://schemas.openxmlformats.org/drawingml/2006/main">
  <dgm:ptLst>
    <dgm:pt modelId="{47D7EBCB-E112-4BBE-9E0F-984DEE4FFDC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E34977-AC92-4F97-8C53-44A4CD57F933}">
      <dgm:prSet custT="1"/>
      <dgm:spPr/>
      <dgm:t>
        <a:bodyPr/>
        <a:lstStyle/>
        <a:p>
          <a:pPr algn="ctr" rtl="1"/>
          <a:endParaRPr lang="ar-SA" sz="4000" dirty="0" smtClean="0"/>
        </a:p>
        <a:p>
          <a:pPr algn="ctr" rtl="1"/>
          <a:r>
            <a:rPr lang="ar-JO" sz="4000" dirty="0" smtClean="0"/>
            <a:t>التوثيق</a:t>
          </a:r>
          <a:br>
            <a:rPr lang="ar-JO" sz="4000" dirty="0" smtClean="0"/>
          </a:br>
          <a:endParaRPr lang="en-US" sz="4000" dirty="0"/>
        </a:p>
      </dgm:t>
    </dgm:pt>
    <dgm:pt modelId="{1A7060A1-D5E6-4EE8-B7D0-8688A647E04D}" type="parTrans" cxnId="{362D4392-52DA-407E-A445-9B95A74B1487}">
      <dgm:prSet/>
      <dgm:spPr/>
      <dgm:t>
        <a:bodyPr/>
        <a:lstStyle/>
        <a:p>
          <a:endParaRPr lang="en-US"/>
        </a:p>
      </dgm:t>
    </dgm:pt>
    <dgm:pt modelId="{9ADB7E72-1A19-4F33-A48F-5EF9DC52E6E3}" type="sibTrans" cxnId="{362D4392-52DA-407E-A445-9B95A74B1487}">
      <dgm:prSet/>
      <dgm:spPr/>
      <dgm:t>
        <a:bodyPr/>
        <a:lstStyle/>
        <a:p>
          <a:endParaRPr lang="en-US"/>
        </a:p>
      </dgm:t>
    </dgm:pt>
    <dgm:pt modelId="{6B3ABE09-5294-44F3-8155-D0ED66C5F0B2}" type="pres">
      <dgm:prSet presAssocID="{47D7EBCB-E112-4BBE-9E0F-984DEE4FFDCA}" presName="linear" presStyleCnt="0">
        <dgm:presLayoutVars>
          <dgm:animLvl val="lvl"/>
          <dgm:resizeHandles val="exact"/>
        </dgm:presLayoutVars>
      </dgm:prSet>
      <dgm:spPr/>
    </dgm:pt>
    <dgm:pt modelId="{3703BE79-B883-4A8A-B244-EC7469B73381}" type="pres">
      <dgm:prSet presAssocID="{BCE34977-AC92-4F97-8C53-44A4CD57F933}" presName="parentText" presStyleLbl="node1" presStyleIdx="0" presStyleCnt="1">
        <dgm:presLayoutVars>
          <dgm:chMax val="0"/>
          <dgm:bulletEnabled val="1"/>
        </dgm:presLayoutVars>
      </dgm:prSet>
      <dgm:spPr/>
      <dgm:t>
        <a:bodyPr/>
        <a:lstStyle/>
        <a:p>
          <a:endParaRPr lang="en-US"/>
        </a:p>
      </dgm:t>
    </dgm:pt>
  </dgm:ptLst>
  <dgm:cxnLst>
    <dgm:cxn modelId="{F1F5BEE2-225E-407C-A97A-45E73A7F2C3D}" type="presOf" srcId="{BCE34977-AC92-4F97-8C53-44A4CD57F933}" destId="{3703BE79-B883-4A8A-B244-EC7469B73381}" srcOrd="0" destOrd="0" presId="urn:microsoft.com/office/officeart/2005/8/layout/vList2"/>
    <dgm:cxn modelId="{3D618229-A0DA-4105-94CE-10F507EA1212}" type="presOf" srcId="{47D7EBCB-E112-4BBE-9E0F-984DEE4FFDCA}" destId="{6B3ABE09-5294-44F3-8155-D0ED66C5F0B2}" srcOrd="0" destOrd="0" presId="urn:microsoft.com/office/officeart/2005/8/layout/vList2"/>
    <dgm:cxn modelId="{362D4392-52DA-407E-A445-9B95A74B1487}" srcId="{47D7EBCB-E112-4BBE-9E0F-984DEE4FFDCA}" destId="{BCE34977-AC92-4F97-8C53-44A4CD57F933}" srcOrd="0" destOrd="0" parTransId="{1A7060A1-D5E6-4EE8-B7D0-8688A647E04D}" sibTransId="{9ADB7E72-1A19-4F33-A48F-5EF9DC52E6E3}"/>
    <dgm:cxn modelId="{A325DCF3-8BB8-454F-958E-F8175EA32D85}" type="presParOf" srcId="{6B3ABE09-5294-44F3-8155-D0ED66C5F0B2}" destId="{3703BE79-B883-4A8A-B244-EC7469B73381}" srcOrd="0" destOrd="0" presId="urn:microsoft.com/office/officeart/2005/8/layout/vList2"/>
  </dgm:cxnLst>
  <dgm:bg/>
  <dgm:whole/>
</dgm:dataModel>
</file>

<file path=ppt/diagrams/data53.xml><?xml version="1.0" encoding="utf-8"?>
<dgm:dataModel xmlns:dgm="http://schemas.openxmlformats.org/drawingml/2006/diagram" xmlns:a="http://schemas.openxmlformats.org/drawingml/2006/main">
  <dgm:ptLst>
    <dgm:pt modelId="{15BEE2B3-737C-493F-A58B-35B72153501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B8CA104-69F1-41C9-9196-4877643CDFB8}">
      <dgm:prSet custT="1"/>
      <dgm:spPr/>
      <dgm:t>
        <a:bodyPr/>
        <a:lstStyle/>
        <a:p>
          <a:pPr algn="ctr" rtl="1"/>
          <a:endParaRPr lang="ar-SA" sz="1900" dirty="0" smtClean="0"/>
        </a:p>
        <a:p>
          <a:pPr algn="ctr" rtl="1"/>
          <a:r>
            <a:rPr lang="ar-JO" sz="3600" dirty="0" smtClean="0"/>
            <a:t>التوثيق</a:t>
          </a:r>
          <a:r>
            <a:rPr lang="ar-JO" sz="2400" dirty="0" smtClean="0"/>
            <a:t/>
          </a:r>
          <a:br>
            <a:rPr lang="ar-JO" sz="2400" dirty="0" smtClean="0"/>
          </a:br>
          <a:endParaRPr lang="en-US" sz="2400" dirty="0"/>
        </a:p>
      </dgm:t>
    </dgm:pt>
    <dgm:pt modelId="{E47C128F-4527-4BE5-8E4E-2389EEA30045}" type="parTrans" cxnId="{E4B69218-BAD9-4202-95CA-BCD8AEE76B90}">
      <dgm:prSet/>
      <dgm:spPr/>
      <dgm:t>
        <a:bodyPr/>
        <a:lstStyle/>
        <a:p>
          <a:endParaRPr lang="en-US"/>
        </a:p>
      </dgm:t>
    </dgm:pt>
    <dgm:pt modelId="{EFD9FA73-C455-4BD6-99B1-59C19EA072FB}" type="sibTrans" cxnId="{E4B69218-BAD9-4202-95CA-BCD8AEE76B90}">
      <dgm:prSet/>
      <dgm:spPr/>
      <dgm:t>
        <a:bodyPr/>
        <a:lstStyle/>
        <a:p>
          <a:endParaRPr lang="en-US"/>
        </a:p>
      </dgm:t>
    </dgm:pt>
    <dgm:pt modelId="{B5559FDA-9D62-4663-9D9B-E5AD08488CB1}" type="pres">
      <dgm:prSet presAssocID="{15BEE2B3-737C-493F-A58B-35B721535012}" presName="linear" presStyleCnt="0">
        <dgm:presLayoutVars>
          <dgm:animLvl val="lvl"/>
          <dgm:resizeHandles val="exact"/>
        </dgm:presLayoutVars>
      </dgm:prSet>
      <dgm:spPr/>
    </dgm:pt>
    <dgm:pt modelId="{C8978819-98DF-4078-8565-1E0E40A2EB05}" type="pres">
      <dgm:prSet presAssocID="{3B8CA104-69F1-41C9-9196-4877643CDFB8}" presName="parentText" presStyleLbl="node1" presStyleIdx="0" presStyleCnt="1">
        <dgm:presLayoutVars>
          <dgm:chMax val="0"/>
          <dgm:bulletEnabled val="1"/>
        </dgm:presLayoutVars>
      </dgm:prSet>
      <dgm:spPr/>
    </dgm:pt>
  </dgm:ptLst>
  <dgm:cxnLst>
    <dgm:cxn modelId="{186375C0-E198-4D52-B091-B33216448834}" type="presOf" srcId="{15BEE2B3-737C-493F-A58B-35B721535012}" destId="{B5559FDA-9D62-4663-9D9B-E5AD08488CB1}" srcOrd="0" destOrd="0" presId="urn:microsoft.com/office/officeart/2005/8/layout/vList2"/>
    <dgm:cxn modelId="{E4B69218-BAD9-4202-95CA-BCD8AEE76B90}" srcId="{15BEE2B3-737C-493F-A58B-35B721535012}" destId="{3B8CA104-69F1-41C9-9196-4877643CDFB8}" srcOrd="0" destOrd="0" parTransId="{E47C128F-4527-4BE5-8E4E-2389EEA30045}" sibTransId="{EFD9FA73-C455-4BD6-99B1-59C19EA072FB}"/>
    <dgm:cxn modelId="{814C4B06-20E8-4854-91C1-EF94E21C5008}" type="presOf" srcId="{3B8CA104-69F1-41C9-9196-4877643CDFB8}" destId="{C8978819-98DF-4078-8565-1E0E40A2EB05}" srcOrd="0" destOrd="0" presId="urn:microsoft.com/office/officeart/2005/8/layout/vList2"/>
    <dgm:cxn modelId="{FC6EF65C-1C61-4245-AB11-12985FB22FFE}" type="presParOf" srcId="{B5559FDA-9D62-4663-9D9B-E5AD08488CB1}" destId="{C8978819-98DF-4078-8565-1E0E40A2EB05}" srcOrd="0" destOrd="0" presId="urn:microsoft.com/office/officeart/2005/8/layout/vList2"/>
  </dgm:cxnLst>
  <dgm:bg/>
  <dgm:whole/>
</dgm:dataModel>
</file>

<file path=ppt/diagrams/data54.xml><?xml version="1.0" encoding="utf-8"?>
<dgm:dataModel xmlns:dgm="http://schemas.openxmlformats.org/drawingml/2006/diagram" xmlns:a="http://schemas.openxmlformats.org/drawingml/2006/main">
  <dgm:ptLst>
    <dgm:pt modelId="{3A20F4DB-7CE0-424F-A08B-D397028F929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3BE837-929D-4842-BB55-89C6BBC52592}">
      <dgm:prSet/>
      <dgm:spPr/>
      <dgm:t>
        <a:bodyPr/>
        <a:lstStyle/>
        <a:p>
          <a:pPr algn="ctr" rtl="0"/>
          <a:r>
            <a:rPr lang="ar-SA" b="1" dirty="0" smtClean="0"/>
            <a:t>الش</a:t>
          </a:r>
          <a:r>
            <a:rPr lang="ar-JO" b="1" dirty="0" smtClean="0"/>
            <a:t>ك</a:t>
          </a:r>
          <a:r>
            <a:rPr lang="ar-SA" b="1" dirty="0" smtClean="0"/>
            <a:t> المهني</a:t>
          </a:r>
          <a:endParaRPr lang="en-US" dirty="0"/>
        </a:p>
      </dgm:t>
    </dgm:pt>
    <dgm:pt modelId="{AE81AE16-CED8-4C1B-9C94-53363356DBCF}" type="parTrans" cxnId="{F2ABE16F-9F9B-4B41-BB43-091A13590096}">
      <dgm:prSet/>
      <dgm:spPr/>
      <dgm:t>
        <a:bodyPr/>
        <a:lstStyle/>
        <a:p>
          <a:pPr algn="ctr"/>
          <a:endParaRPr lang="en-US"/>
        </a:p>
      </dgm:t>
    </dgm:pt>
    <dgm:pt modelId="{FBAF090D-60C1-40D1-B17B-6AF07939B444}" type="sibTrans" cxnId="{F2ABE16F-9F9B-4B41-BB43-091A13590096}">
      <dgm:prSet/>
      <dgm:spPr/>
      <dgm:t>
        <a:bodyPr/>
        <a:lstStyle/>
        <a:p>
          <a:pPr algn="ctr"/>
          <a:endParaRPr lang="en-US"/>
        </a:p>
      </dgm:t>
    </dgm:pt>
    <dgm:pt modelId="{53C9162B-7AF3-4298-AEB7-BCA4A9A32714}" type="pres">
      <dgm:prSet presAssocID="{3A20F4DB-7CE0-424F-A08B-D397028F9297}" presName="linear" presStyleCnt="0">
        <dgm:presLayoutVars>
          <dgm:animLvl val="lvl"/>
          <dgm:resizeHandles val="exact"/>
        </dgm:presLayoutVars>
      </dgm:prSet>
      <dgm:spPr/>
    </dgm:pt>
    <dgm:pt modelId="{697E147E-B6F6-4923-94A8-A9A9BDA34A87}" type="pres">
      <dgm:prSet presAssocID="{383BE837-929D-4842-BB55-89C6BBC52592}" presName="parentText" presStyleLbl="node1" presStyleIdx="0" presStyleCnt="1">
        <dgm:presLayoutVars>
          <dgm:chMax val="0"/>
          <dgm:bulletEnabled val="1"/>
        </dgm:presLayoutVars>
      </dgm:prSet>
      <dgm:spPr/>
      <dgm:t>
        <a:bodyPr/>
        <a:lstStyle/>
        <a:p>
          <a:endParaRPr lang="en-US"/>
        </a:p>
      </dgm:t>
    </dgm:pt>
  </dgm:ptLst>
  <dgm:cxnLst>
    <dgm:cxn modelId="{C0E125C3-9563-40F8-A91A-610F2E0EABBE}" type="presOf" srcId="{383BE837-929D-4842-BB55-89C6BBC52592}" destId="{697E147E-B6F6-4923-94A8-A9A9BDA34A87}" srcOrd="0" destOrd="0" presId="urn:microsoft.com/office/officeart/2005/8/layout/vList2"/>
    <dgm:cxn modelId="{F2ABE16F-9F9B-4B41-BB43-091A13590096}" srcId="{3A20F4DB-7CE0-424F-A08B-D397028F9297}" destId="{383BE837-929D-4842-BB55-89C6BBC52592}" srcOrd="0" destOrd="0" parTransId="{AE81AE16-CED8-4C1B-9C94-53363356DBCF}" sibTransId="{FBAF090D-60C1-40D1-B17B-6AF07939B444}"/>
    <dgm:cxn modelId="{159DF4E4-5D9E-4294-B4BC-DF4240913885}" type="presOf" srcId="{3A20F4DB-7CE0-424F-A08B-D397028F9297}" destId="{53C9162B-7AF3-4298-AEB7-BCA4A9A32714}" srcOrd="0" destOrd="0" presId="urn:microsoft.com/office/officeart/2005/8/layout/vList2"/>
    <dgm:cxn modelId="{C8B98AEA-585B-4D75-B422-3CBF9344D487}" type="presParOf" srcId="{53C9162B-7AF3-4298-AEB7-BCA4A9A32714}" destId="{697E147E-B6F6-4923-94A8-A9A9BDA34A87}" srcOrd="0" destOrd="0" presId="urn:microsoft.com/office/officeart/2005/8/layout/vList2"/>
  </dgm:cxnLst>
  <dgm:bg/>
  <dgm:whole/>
</dgm:dataModel>
</file>

<file path=ppt/diagrams/data55.xml><?xml version="1.0" encoding="utf-8"?>
<dgm:dataModel xmlns:dgm="http://schemas.openxmlformats.org/drawingml/2006/diagram" xmlns:a="http://schemas.openxmlformats.org/drawingml/2006/main">
  <dgm:ptLst>
    <dgm:pt modelId="{E27350A4-1BA9-4F89-9178-A10E0769423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0230AC-941D-4AB1-836C-AB8463678CB7}">
      <dgm:prSet/>
      <dgm:spPr/>
      <dgm:t>
        <a:bodyPr/>
        <a:lstStyle/>
        <a:p>
          <a:pPr algn="ctr" rtl="0"/>
          <a:r>
            <a:rPr lang="ar-SA" b="1" dirty="0" smtClean="0"/>
            <a:t>الش</a:t>
          </a:r>
          <a:r>
            <a:rPr lang="ar-JO" b="1" dirty="0" smtClean="0"/>
            <a:t>ك</a:t>
          </a:r>
          <a:r>
            <a:rPr lang="ar-SA" b="1" dirty="0" smtClean="0"/>
            <a:t> المهني</a:t>
          </a:r>
          <a:endParaRPr lang="en-US" dirty="0"/>
        </a:p>
      </dgm:t>
    </dgm:pt>
    <dgm:pt modelId="{9ECC1E0B-CAE5-48DB-907F-F4A3FA844C4B}" type="parTrans" cxnId="{465FEB9E-DB57-4B99-9B62-C599707E3BC3}">
      <dgm:prSet/>
      <dgm:spPr/>
      <dgm:t>
        <a:bodyPr/>
        <a:lstStyle/>
        <a:p>
          <a:pPr algn="ctr"/>
          <a:endParaRPr lang="en-US"/>
        </a:p>
      </dgm:t>
    </dgm:pt>
    <dgm:pt modelId="{7C2B707C-B556-42F3-B78F-5F32B7D8244A}" type="sibTrans" cxnId="{465FEB9E-DB57-4B99-9B62-C599707E3BC3}">
      <dgm:prSet/>
      <dgm:spPr/>
      <dgm:t>
        <a:bodyPr/>
        <a:lstStyle/>
        <a:p>
          <a:pPr algn="ctr"/>
          <a:endParaRPr lang="en-US"/>
        </a:p>
      </dgm:t>
    </dgm:pt>
    <dgm:pt modelId="{00F636CF-FE75-4CE7-845E-F953C27B456F}" type="pres">
      <dgm:prSet presAssocID="{E27350A4-1BA9-4F89-9178-A10E07694231}" presName="linear" presStyleCnt="0">
        <dgm:presLayoutVars>
          <dgm:animLvl val="lvl"/>
          <dgm:resizeHandles val="exact"/>
        </dgm:presLayoutVars>
      </dgm:prSet>
      <dgm:spPr/>
    </dgm:pt>
    <dgm:pt modelId="{D0B79C01-76DF-49BB-8E0D-81423FCB3A78}" type="pres">
      <dgm:prSet presAssocID="{460230AC-941D-4AB1-836C-AB8463678CB7}" presName="parentText" presStyleLbl="node1" presStyleIdx="0" presStyleCnt="1" custLinFactNeighborX="-980" custLinFactNeighborY="-301">
        <dgm:presLayoutVars>
          <dgm:chMax val="0"/>
          <dgm:bulletEnabled val="1"/>
        </dgm:presLayoutVars>
      </dgm:prSet>
      <dgm:spPr/>
      <dgm:t>
        <a:bodyPr/>
        <a:lstStyle/>
        <a:p>
          <a:endParaRPr lang="en-US"/>
        </a:p>
      </dgm:t>
    </dgm:pt>
  </dgm:ptLst>
  <dgm:cxnLst>
    <dgm:cxn modelId="{465FEB9E-DB57-4B99-9B62-C599707E3BC3}" srcId="{E27350A4-1BA9-4F89-9178-A10E07694231}" destId="{460230AC-941D-4AB1-836C-AB8463678CB7}" srcOrd="0" destOrd="0" parTransId="{9ECC1E0B-CAE5-48DB-907F-F4A3FA844C4B}" sibTransId="{7C2B707C-B556-42F3-B78F-5F32B7D8244A}"/>
    <dgm:cxn modelId="{147F4DFB-8CB8-4D69-97E1-F5295C2352B6}" type="presOf" srcId="{460230AC-941D-4AB1-836C-AB8463678CB7}" destId="{D0B79C01-76DF-49BB-8E0D-81423FCB3A78}" srcOrd="0" destOrd="0" presId="urn:microsoft.com/office/officeart/2005/8/layout/vList2"/>
    <dgm:cxn modelId="{F99D0E3D-B7A4-4003-948D-5857FFC993BE}" type="presOf" srcId="{E27350A4-1BA9-4F89-9178-A10E07694231}" destId="{00F636CF-FE75-4CE7-845E-F953C27B456F}" srcOrd="0" destOrd="0" presId="urn:microsoft.com/office/officeart/2005/8/layout/vList2"/>
    <dgm:cxn modelId="{FAA34C63-284F-4A9C-9C13-E6D3241B1B73}" type="presParOf" srcId="{00F636CF-FE75-4CE7-845E-F953C27B456F}" destId="{D0B79C01-76DF-49BB-8E0D-81423FCB3A78}" srcOrd="0" destOrd="0" presId="urn:microsoft.com/office/officeart/2005/8/layout/vList2"/>
  </dgm:cxnLst>
  <dgm:bg/>
  <dgm:whole/>
</dgm:dataModel>
</file>

<file path=ppt/diagrams/data56.xml><?xml version="1.0" encoding="utf-8"?>
<dgm:dataModel xmlns:dgm="http://schemas.openxmlformats.org/drawingml/2006/diagram" xmlns:a="http://schemas.openxmlformats.org/drawingml/2006/main">
  <dgm:ptLst>
    <dgm:pt modelId="{B95BFBE0-81BB-418B-B711-83681EA743B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2A9E553-F834-4B54-8437-6D9AA44A7DF3}">
      <dgm:prSet/>
      <dgm:spPr/>
      <dgm:t>
        <a:bodyPr/>
        <a:lstStyle/>
        <a:p>
          <a:pPr algn="ctr" rtl="1"/>
          <a:r>
            <a:rPr lang="ar-SA" dirty="0" smtClean="0"/>
            <a:t>بالتوفيق والسداد</a:t>
          </a:r>
          <a:endParaRPr lang="en-US" dirty="0"/>
        </a:p>
      </dgm:t>
    </dgm:pt>
    <dgm:pt modelId="{CD269B18-C608-442A-97D7-9759C9006A59}" type="parTrans" cxnId="{0AD799A8-CFC5-44DC-87CC-DFF8EE314F3E}">
      <dgm:prSet/>
      <dgm:spPr/>
      <dgm:t>
        <a:bodyPr/>
        <a:lstStyle/>
        <a:p>
          <a:endParaRPr lang="en-US"/>
        </a:p>
      </dgm:t>
    </dgm:pt>
    <dgm:pt modelId="{9B596374-C52C-4C3A-8924-CB903343812C}" type="sibTrans" cxnId="{0AD799A8-CFC5-44DC-87CC-DFF8EE314F3E}">
      <dgm:prSet/>
      <dgm:spPr/>
      <dgm:t>
        <a:bodyPr/>
        <a:lstStyle/>
        <a:p>
          <a:endParaRPr lang="en-US"/>
        </a:p>
      </dgm:t>
    </dgm:pt>
    <dgm:pt modelId="{8C0D13D5-44A5-40D0-B714-D7ADE069FC29}" type="pres">
      <dgm:prSet presAssocID="{B95BFBE0-81BB-418B-B711-83681EA743B1}" presName="linear" presStyleCnt="0">
        <dgm:presLayoutVars>
          <dgm:animLvl val="lvl"/>
          <dgm:resizeHandles val="exact"/>
        </dgm:presLayoutVars>
      </dgm:prSet>
      <dgm:spPr/>
    </dgm:pt>
    <dgm:pt modelId="{AD4111B7-205A-4C3F-964F-27CE0AFC59F8}" type="pres">
      <dgm:prSet presAssocID="{42A9E553-F834-4B54-8437-6D9AA44A7DF3}" presName="parentText" presStyleLbl="node1" presStyleIdx="0" presStyleCnt="1">
        <dgm:presLayoutVars>
          <dgm:chMax val="0"/>
          <dgm:bulletEnabled val="1"/>
        </dgm:presLayoutVars>
      </dgm:prSet>
      <dgm:spPr/>
    </dgm:pt>
  </dgm:ptLst>
  <dgm:cxnLst>
    <dgm:cxn modelId="{0AD799A8-CFC5-44DC-87CC-DFF8EE314F3E}" srcId="{B95BFBE0-81BB-418B-B711-83681EA743B1}" destId="{42A9E553-F834-4B54-8437-6D9AA44A7DF3}" srcOrd="0" destOrd="0" parTransId="{CD269B18-C608-442A-97D7-9759C9006A59}" sibTransId="{9B596374-C52C-4C3A-8924-CB903343812C}"/>
    <dgm:cxn modelId="{49B2B911-F2D5-4935-B108-F5B7F00C9D32}" type="presOf" srcId="{42A9E553-F834-4B54-8437-6D9AA44A7DF3}" destId="{AD4111B7-205A-4C3F-964F-27CE0AFC59F8}" srcOrd="0" destOrd="0" presId="urn:microsoft.com/office/officeart/2005/8/layout/vList2"/>
    <dgm:cxn modelId="{F9F0B7B4-5700-4D9E-BB36-04C5328DD9FA}" type="presOf" srcId="{B95BFBE0-81BB-418B-B711-83681EA743B1}" destId="{8C0D13D5-44A5-40D0-B714-D7ADE069FC29}" srcOrd="0" destOrd="0" presId="urn:microsoft.com/office/officeart/2005/8/layout/vList2"/>
    <dgm:cxn modelId="{6DB23F89-E830-439B-8A72-94125522CE46}" type="presParOf" srcId="{8C0D13D5-44A5-40D0-B714-D7ADE069FC29}" destId="{AD4111B7-205A-4C3F-964F-27CE0AFC59F8}"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2C97EAF1-9E20-4396-954E-014E45E16F5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351D3E2-BA73-4D6F-981B-94DFB66ABD83}">
      <dgm:prSet/>
      <dgm:spPr/>
      <dgm:t>
        <a:bodyPr/>
        <a:lstStyle/>
        <a:p>
          <a:pPr rtl="1"/>
          <a:r>
            <a:rPr lang="ar-SA" b="1" dirty="0" smtClean="0"/>
            <a:t>مسؤولي</a:t>
          </a:r>
          <a:r>
            <a:rPr lang="ar-JO" b="1" dirty="0" smtClean="0"/>
            <a:t>ة</a:t>
          </a:r>
          <a:r>
            <a:rPr lang="ar-SA" b="1" dirty="0" smtClean="0"/>
            <a:t> منع واكتشاف ال</a:t>
          </a:r>
          <a:r>
            <a:rPr lang="ar-JO" b="1" dirty="0" smtClean="0"/>
            <a:t>احتيال</a:t>
          </a:r>
          <a:endParaRPr lang="en-US" b="1" dirty="0"/>
        </a:p>
      </dgm:t>
    </dgm:pt>
    <dgm:pt modelId="{702E1755-61FC-4422-8E02-7EDD233AEAA6}" type="parTrans" cxnId="{0377FBC3-817B-40F7-B3A0-91E6A154F8C5}">
      <dgm:prSet/>
      <dgm:spPr/>
      <dgm:t>
        <a:bodyPr/>
        <a:lstStyle/>
        <a:p>
          <a:endParaRPr lang="en-US"/>
        </a:p>
      </dgm:t>
    </dgm:pt>
    <dgm:pt modelId="{27728F72-1B5A-4080-B6DF-DB67FDF4F992}" type="sibTrans" cxnId="{0377FBC3-817B-40F7-B3A0-91E6A154F8C5}">
      <dgm:prSet/>
      <dgm:spPr/>
      <dgm:t>
        <a:bodyPr/>
        <a:lstStyle/>
        <a:p>
          <a:endParaRPr lang="en-US"/>
        </a:p>
      </dgm:t>
    </dgm:pt>
    <dgm:pt modelId="{03AC477A-5CD0-45EA-8728-05BC81FDF81C}" type="pres">
      <dgm:prSet presAssocID="{2C97EAF1-9E20-4396-954E-014E45E16F59}" presName="Name0" presStyleCnt="0">
        <dgm:presLayoutVars>
          <dgm:dir/>
          <dgm:animLvl val="lvl"/>
          <dgm:resizeHandles val="exact"/>
        </dgm:presLayoutVars>
      </dgm:prSet>
      <dgm:spPr/>
    </dgm:pt>
    <dgm:pt modelId="{9588C746-F64F-4364-A2ED-410A3AF9626D}" type="pres">
      <dgm:prSet presAssocID="{5351D3E2-BA73-4D6F-981B-94DFB66ABD83}" presName="linNode" presStyleCnt="0"/>
      <dgm:spPr/>
    </dgm:pt>
    <dgm:pt modelId="{C43483A4-A4CA-4FBE-9E3B-0E1179711AFD}" type="pres">
      <dgm:prSet presAssocID="{5351D3E2-BA73-4D6F-981B-94DFB66ABD83}" presName="parentText" presStyleLbl="node1" presStyleIdx="0" presStyleCnt="1">
        <dgm:presLayoutVars>
          <dgm:chMax val="1"/>
          <dgm:bulletEnabled val="1"/>
        </dgm:presLayoutVars>
      </dgm:prSet>
      <dgm:spPr/>
    </dgm:pt>
  </dgm:ptLst>
  <dgm:cxnLst>
    <dgm:cxn modelId="{CE530BD3-1641-4BBF-A34C-538F04BFF9BF}" type="presOf" srcId="{5351D3E2-BA73-4D6F-981B-94DFB66ABD83}" destId="{C43483A4-A4CA-4FBE-9E3B-0E1179711AFD}" srcOrd="0" destOrd="0" presId="urn:microsoft.com/office/officeart/2005/8/layout/vList5"/>
    <dgm:cxn modelId="{A5D627B3-3B5A-4DB8-87A7-FF7F35DADBB0}" type="presOf" srcId="{2C97EAF1-9E20-4396-954E-014E45E16F59}" destId="{03AC477A-5CD0-45EA-8728-05BC81FDF81C}" srcOrd="0" destOrd="0" presId="urn:microsoft.com/office/officeart/2005/8/layout/vList5"/>
    <dgm:cxn modelId="{0377FBC3-817B-40F7-B3A0-91E6A154F8C5}" srcId="{2C97EAF1-9E20-4396-954E-014E45E16F59}" destId="{5351D3E2-BA73-4D6F-981B-94DFB66ABD83}" srcOrd="0" destOrd="0" parTransId="{702E1755-61FC-4422-8E02-7EDD233AEAA6}" sibTransId="{27728F72-1B5A-4080-B6DF-DB67FDF4F992}"/>
    <dgm:cxn modelId="{7E21A1E9-5642-40C6-9684-BAA386BED379}" type="presParOf" srcId="{03AC477A-5CD0-45EA-8728-05BC81FDF81C}" destId="{9588C746-F64F-4364-A2ED-410A3AF9626D}" srcOrd="0" destOrd="0" presId="urn:microsoft.com/office/officeart/2005/8/layout/vList5"/>
    <dgm:cxn modelId="{3A104A98-0F55-4462-8BA5-205D8EBAA2DE}" type="presParOf" srcId="{9588C746-F64F-4364-A2ED-410A3AF9626D}" destId="{C43483A4-A4CA-4FBE-9E3B-0E1179711AFD}" srcOrd="0" destOrd="0" presId="urn:microsoft.com/office/officeart/2005/8/layout/vList5"/>
  </dgm:cxnLst>
  <dgm:bg/>
  <dgm:whole/>
</dgm:dataModel>
</file>

<file path=ppt/diagrams/data7.xml><?xml version="1.0" encoding="utf-8"?>
<dgm:dataModel xmlns:dgm="http://schemas.openxmlformats.org/drawingml/2006/diagram" xmlns:a="http://schemas.openxmlformats.org/drawingml/2006/main">
  <dgm:ptLst>
    <dgm:pt modelId="{DBBAB69B-41FC-4AB3-A812-B0BC313803A0}"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pPr rtl="1"/>
          <a:endParaRPr lang="ar-JO"/>
        </a:p>
      </dgm:t>
    </dgm:pt>
    <dgm:pt modelId="{ECB79890-66DF-45B0-B7EA-09BA288C58F0}">
      <dgm:prSet/>
      <dgm:spPr/>
      <dgm:t>
        <a:bodyPr/>
        <a:lstStyle/>
        <a:p>
          <a:pPr rtl="1"/>
          <a:r>
            <a:rPr lang="ar-JO" dirty="0"/>
            <a:t>يقع على عاتق المدقق الذي يقوم بعملية تدقيق معينه</a:t>
          </a:r>
          <a:r>
            <a:rPr lang="ar-SA" dirty="0"/>
            <a:t> طبقاً لمعايير ال</a:t>
          </a:r>
          <a:r>
            <a:rPr lang="ar-JO" dirty="0"/>
            <a:t>تدقيق الدوليه مسؤولية</a:t>
          </a:r>
          <a:r>
            <a:rPr lang="ar-SA" dirty="0"/>
            <a:t> الحصول على تأكيد معقول بأن </a:t>
          </a:r>
          <a:r>
            <a:rPr lang="ar-JO" dirty="0"/>
            <a:t>البيانات</a:t>
          </a:r>
          <a:r>
            <a:rPr lang="ar-SA" dirty="0"/>
            <a:t> المالية في مجملها تخلو من </a:t>
          </a:r>
          <a:r>
            <a:rPr lang="ar-JO" dirty="0"/>
            <a:t>الاخطاء الجوهرية</a:t>
          </a:r>
          <a:r>
            <a:rPr lang="ar-SA" dirty="0"/>
            <a:t>، سواء كانت ناتجة عن </a:t>
          </a:r>
          <a:r>
            <a:rPr lang="ar-JO" dirty="0"/>
            <a:t>احتيال</a:t>
          </a:r>
          <a:r>
            <a:rPr lang="ar-SA" dirty="0"/>
            <a:t> أو خطأ.</a:t>
          </a:r>
          <a:endParaRPr lang="ar-JO" dirty="0"/>
        </a:p>
      </dgm:t>
    </dgm:pt>
    <dgm:pt modelId="{DC8A8508-850E-4819-A51E-399238D527D2}" type="parTrans" cxnId="{95AA589A-F676-43DE-A81E-BCB736BB3B13}">
      <dgm:prSet/>
      <dgm:spPr/>
      <dgm:t>
        <a:bodyPr/>
        <a:lstStyle/>
        <a:p>
          <a:pPr rtl="1"/>
          <a:endParaRPr lang="ar-JO"/>
        </a:p>
      </dgm:t>
    </dgm:pt>
    <dgm:pt modelId="{2CA44D2B-30CC-47EA-A92A-EEF8577CC769}" type="sibTrans" cxnId="{95AA589A-F676-43DE-A81E-BCB736BB3B13}">
      <dgm:prSet/>
      <dgm:spPr/>
      <dgm:t>
        <a:bodyPr/>
        <a:lstStyle/>
        <a:p>
          <a:pPr rtl="1"/>
          <a:endParaRPr lang="ar-JO"/>
        </a:p>
      </dgm:t>
    </dgm:pt>
    <dgm:pt modelId="{AAF27939-3AED-4219-AD3B-7B2B4054B85F}">
      <dgm:prSet/>
      <dgm:spPr/>
      <dgm:t>
        <a:bodyPr/>
        <a:lstStyle/>
        <a:p>
          <a:pPr rtl="1"/>
          <a:r>
            <a:rPr lang="ar-SA" dirty="0"/>
            <a:t>وبسبب القيود</a:t>
          </a:r>
          <a:r>
            <a:rPr lang="ar-JO" dirty="0"/>
            <a:t> المتاصلة في التدقيق</a:t>
          </a:r>
          <a:r>
            <a:rPr lang="ar-SA" dirty="0"/>
            <a:t>، هناك مخاطر لا يمكن تجنبها، من حيث أن بعض</a:t>
          </a:r>
          <a:r>
            <a:rPr lang="ar-JO" dirty="0"/>
            <a:t> الأخطاء</a:t>
          </a:r>
          <a:r>
            <a:rPr lang="ar-SA" dirty="0"/>
            <a:t> الجوهرية في القوائم المالية، قد لا يتم اكتشافها، على الرغم من</a:t>
          </a:r>
          <a:r>
            <a:rPr lang="ar-JO" dirty="0"/>
            <a:t> </a:t>
          </a:r>
          <a:r>
            <a:rPr lang="ar-SA" dirty="0"/>
            <a:t>تخطي وتنفيذ عملية </a:t>
          </a:r>
          <a:r>
            <a:rPr lang="ar-JO" dirty="0"/>
            <a:t>التدقيق</a:t>
          </a:r>
          <a:r>
            <a:rPr lang="ar-SA" dirty="0"/>
            <a:t> بالشكل الصحيح، طبقاً لمعايير </a:t>
          </a:r>
          <a:r>
            <a:rPr lang="ar-JO" dirty="0"/>
            <a:t>التدقيق الدوليه .</a:t>
          </a:r>
        </a:p>
      </dgm:t>
    </dgm:pt>
    <dgm:pt modelId="{03AB104B-7359-4931-A866-06663883ACED}" type="parTrans" cxnId="{E85A77A3-88EA-438F-83C3-ED6F8A99DA1D}">
      <dgm:prSet/>
      <dgm:spPr/>
      <dgm:t>
        <a:bodyPr/>
        <a:lstStyle/>
        <a:p>
          <a:pPr rtl="1"/>
          <a:endParaRPr lang="ar-JO"/>
        </a:p>
      </dgm:t>
    </dgm:pt>
    <dgm:pt modelId="{6046AE57-DF0B-47FA-8DBB-0D453C2CCEF4}" type="sibTrans" cxnId="{E85A77A3-88EA-438F-83C3-ED6F8A99DA1D}">
      <dgm:prSet/>
      <dgm:spPr/>
      <dgm:t>
        <a:bodyPr/>
        <a:lstStyle/>
        <a:p>
          <a:pPr rtl="1"/>
          <a:endParaRPr lang="ar-JO"/>
        </a:p>
      </dgm:t>
    </dgm:pt>
    <dgm:pt modelId="{F5DD4928-CC60-499F-90AC-76FE37C584A1}" type="pres">
      <dgm:prSet presAssocID="{DBBAB69B-41FC-4AB3-A812-B0BC313803A0}" presName="diagram" presStyleCnt="0">
        <dgm:presLayoutVars>
          <dgm:chPref val="1"/>
          <dgm:dir/>
          <dgm:animOne val="branch"/>
          <dgm:animLvl val="lvl"/>
          <dgm:resizeHandles/>
        </dgm:presLayoutVars>
      </dgm:prSet>
      <dgm:spPr/>
      <dgm:t>
        <a:bodyPr/>
        <a:lstStyle/>
        <a:p>
          <a:endParaRPr lang="en-US"/>
        </a:p>
      </dgm:t>
    </dgm:pt>
    <dgm:pt modelId="{E2143137-10CE-40B8-9D8E-D676B6860596}" type="pres">
      <dgm:prSet presAssocID="{ECB79890-66DF-45B0-B7EA-09BA288C58F0}" presName="root" presStyleCnt="0"/>
      <dgm:spPr/>
      <dgm:t>
        <a:bodyPr/>
        <a:lstStyle/>
        <a:p>
          <a:endParaRPr lang="en-US"/>
        </a:p>
      </dgm:t>
    </dgm:pt>
    <dgm:pt modelId="{57D4417B-2AA4-446C-BCEB-C60C7BD59A86}" type="pres">
      <dgm:prSet presAssocID="{ECB79890-66DF-45B0-B7EA-09BA288C58F0}" presName="rootComposite" presStyleCnt="0"/>
      <dgm:spPr/>
      <dgm:t>
        <a:bodyPr/>
        <a:lstStyle/>
        <a:p>
          <a:endParaRPr lang="en-US"/>
        </a:p>
      </dgm:t>
    </dgm:pt>
    <dgm:pt modelId="{649C37D0-C192-4529-AB63-09B59B8D4E64}" type="pres">
      <dgm:prSet presAssocID="{ECB79890-66DF-45B0-B7EA-09BA288C58F0}" presName="rootText" presStyleLbl="node1" presStyleIdx="0" presStyleCnt="2" custScaleY="238791"/>
      <dgm:spPr/>
      <dgm:t>
        <a:bodyPr/>
        <a:lstStyle/>
        <a:p>
          <a:endParaRPr lang="en-US"/>
        </a:p>
      </dgm:t>
    </dgm:pt>
    <dgm:pt modelId="{76BE9455-0AE9-40A7-AF57-64DAC072CBE1}" type="pres">
      <dgm:prSet presAssocID="{ECB79890-66DF-45B0-B7EA-09BA288C58F0}" presName="rootConnector" presStyleLbl="node1" presStyleIdx="0" presStyleCnt="2"/>
      <dgm:spPr/>
      <dgm:t>
        <a:bodyPr/>
        <a:lstStyle/>
        <a:p>
          <a:endParaRPr lang="en-US"/>
        </a:p>
      </dgm:t>
    </dgm:pt>
    <dgm:pt modelId="{7D1E44E9-7CB8-48C3-8AF5-1D616D05C013}" type="pres">
      <dgm:prSet presAssocID="{ECB79890-66DF-45B0-B7EA-09BA288C58F0}" presName="childShape" presStyleCnt="0"/>
      <dgm:spPr/>
      <dgm:t>
        <a:bodyPr/>
        <a:lstStyle/>
        <a:p>
          <a:endParaRPr lang="en-US"/>
        </a:p>
      </dgm:t>
    </dgm:pt>
    <dgm:pt modelId="{FB728FB9-A100-4CBE-AD7C-1BEFD51DCADF}" type="pres">
      <dgm:prSet presAssocID="{AAF27939-3AED-4219-AD3B-7B2B4054B85F}" presName="root" presStyleCnt="0"/>
      <dgm:spPr/>
      <dgm:t>
        <a:bodyPr/>
        <a:lstStyle/>
        <a:p>
          <a:endParaRPr lang="en-US"/>
        </a:p>
      </dgm:t>
    </dgm:pt>
    <dgm:pt modelId="{A5E516C5-A8C1-49BD-9677-57F2A0244069}" type="pres">
      <dgm:prSet presAssocID="{AAF27939-3AED-4219-AD3B-7B2B4054B85F}" presName="rootComposite" presStyleCnt="0"/>
      <dgm:spPr/>
      <dgm:t>
        <a:bodyPr/>
        <a:lstStyle/>
        <a:p>
          <a:endParaRPr lang="en-US"/>
        </a:p>
      </dgm:t>
    </dgm:pt>
    <dgm:pt modelId="{1B7B135C-F766-4C3F-A05D-8BC7FA2492CB}" type="pres">
      <dgm:prSet presAssocID="{AAF27939-3AED-4219-AD3B-7B2B4054B85F}" presName="rootText" presStyleLbl="node1" presStyleIdx="1" presStyleCnt="2" custScaleY="238791"/>
      <dgm:spPr/>
      <dgm:t>
        <a:bodyPr/>
        <a:lstStyle/>
        <a:p>
          <a:endParaRPr lang="en-US"/>
        </a:p>
      </dgm:t>
    </dgm:pt>
    <dgm:pt modelId="{966EFBA1-088F-429B-8908-A5BBFBBF39ED}" type="pres">
      <dgm:prSet presAssocID="{AAF27939-3AED-4219-AD3B-7B2B4054B85F}" presName="rootConnector" presStyleLbl="node1" presStyleIdx="1" presStyleCnt="2"/>
      <dgm:spPr/>
      <dgm:t>
        <a:bodyPr/>
        <a:lstStyle/>
        <a:p>
          <a:endParaRPr lang="en-US"/>
        </a:p>
      </dgm:t>
    </dgm:pt>
    <dgm:pt modelId="{85E8082F-2116-4DB8-8C8F-3C801003C2A8}" type="pres">
      <dgm:prSet presAssocID="{AAF27939-3AED-4219-AD3B-7B2B4054B85F}" presName="childShape" presStyleCnt="0"/>
      <dgm:spPr/>
      <dgm:t>
        <a:bodyPr/>
        <a:lstStyle/>
        <a:p>
          <a:endParaRPr lang="en-US"/>
        </a:p>
      </dgm:t>
    </dgm:pt>
  </dgm:ptLst>
  <dgm:cxnLst>
    <dgm:cxn modelId="{9F6092C9-94A4-46C0-947C-3E0468811BC8}" type="presOf" srcId="{AAF27939-3AED-4219-AD3B-7B2B4054B85F}" destId="{1B7B135C-F766-4C3F-A05D-8BC7FA2492CB}" srcOrd="0" destOrd="0" presId="urn:microsoft.com/office/officeart/2005/8/layout/hierarchy3"/>
    <dgm:cxn modelId="{10F33ADE-6EDD-434A-9E2B-655BB9A63B6A}" type="presOf" srcId="{DBBAB69B-41FC-4AB3-A812-B0BC313803A0}" destId="{F5DD4928-CC60-499F-90AC-76FE37C584A1}" srcOrd="0" destOrd="0" presId="urn:microsoft.com/office/officeart/2005/8/layout/hierarchy3"/>
    <dgm:cxn modelId="{E85A77A3-88EA-438F-83C3-ED6F8A99DA1D}" srcId="{DBBAB69B-41FC-4AB3-A812-B0BC313803A0}" destId="{AAF27939-3AED-4219-AD3B-7B2B4054B85F}" srcOrd="1" destOrd="0" parTransId="{03AB104B-7359-4931-A866-06663883ACED}" sibTransId="{6046AE57-DF0B-47FA-8DBB-0D453C2CCEF4}"/>
    <dgm:cxn modelId="{95AA589A-F676-43DE-A81E-BCB736BB3B13}" srcId="{DBBAB69B-41FC-4AB3-A812-B0BC313803A0}" destId="{ECB79890-66DF-45B0-B7EA-09BA288C58F0}" srcOrd="0" destOrd="0" parTransId="{DC8A8508-850E-4819-A51E-399238D527D2}" sibTransId="{2CA44D2B-30CC-47EA-A92A-EEF8577CC769}"/>
    <dgm:cxn modelId="{B1FD77C2-8C95-43CB-930D-270ED14A8829}" type="presOf" srcId="{ECB79890-66DF-45B0-B7EA-09BA288C58F0}" destId="{76BE9455-0AE9-40A7-AF57-64DAC072CBE1}" srcOrd="1" destOrd="0" presId="urn:microsoft.com/office/officeart/2005/8/layout/hierarchy3"/>
    <dgm:cxn modelId="{26034968-9795-4701-82A1-72D9F5CB929F}" type="presOf" srcId="{ECB79890-66DF-45B0-B7EA-09BA288C58F0}" destId="{649C37D0-C192-4529-AB63-09B59B8D4E64}" srcOrd="0" destOrd="0" presId="urn:microsoft.com/office/officeart/2005/8/layout/hierarchy3"/>
    <dgm:cxn modelId="{F126800A-D6BB-4F88-BCFF-B3C13B511207}" type="presOf" srcId="{AAF27939-3AED-4219-AD3B-7B2B4054B85F}" destId="{966EFBA1-088F-429B-8908-A5BBFBBF39ED}" srcOrd="1" destOrd="0" presId="urn:microsoft.com/office/officeart/2005/8/layout/hierarchy3"/>
    <dgm:cxn modelId="{77BF96EE-8B35-4617-A548-2FCD71E2B93C}" type="presParOf" srcId="{F5DD4928-CC60-499F-90AC-76FE37C584A1}" destId="{E2143137-10CE-40B8-9D8E-D676B6860596}" srcOrd="0" destOrd="0" presId="urn:microsoft.com/office/officeart/2005/8/layout/hierarchy3"/>
    <dgm:cxn modelId="{025254F7-4E85-4449-A4DE-FC562D4B6FD3}" type="presParOf" srcId="{E2143137-10CE-40B8-9D8E-D676B6860596}" destId="{57D4417B-2AA4-446C-BCEB-C60C7BD59A86}" srcOrd="0" destOrd="0" presId="urn:microsoft.com/office/officeart/2005/8/layout/hierarchy3"/>
    <dgm:cxn modelId="{711E8A3E-9335-47FD-9836-9F776B9DA909}" type="presParOf" srcId="{57D4417B-2AA4-446C-BCEB-C60C7BD59A86}" destId="{649C37D0-C192-4529-AB63-09B59B8D4E64}" srcOrd="0" destOrd="0" presId="urn:microsoft.com/office/officeart/2005/8/layout/hierarchy3"/>
    <dgm:cxn modelId="{D098E818-0B1D-4344-AEF6-8FA0BE506D88}" type="presParOf" srcId="{57D4417B-2AA4-446C-BCEB-C60C7BD59A86}" destId="{76BE9455-0AE9-40A7-AF57-64DAC072CBE1}" srcOrd="1" destOrd="0" presId="urn:microsoft.com/office/officeart/2005/8/layout/hierarchy3"/>
    <dgm:cxn modelId="{9EAA5E0B-37E4-4266-8FB9-703C8283FC39}" type="presParOf" srcId="{E2143137-10CE-40B8-9D8E-D676B6860596}" destId="{7D1E44E9-7CB8-48C3-8AF5-1D616D05C013}" srcOrd="1" destOrd="0" presId="urn:microsoft.com/office/officeart/2005/8/layout/hierarchy3"/>
    <dgm:cxn modelId="{37019F2A-2A66-416C-91A3-09AC627233FC}" type="presParOf" srcId="{F5DD4928-CC60-499F-90AC-76FE37C584A1}" destId="{FB728FB9-A100-4CBE-AD7C-1BEFD51DCADF}" srcOrd="1" destOrd="0" presId="urn:microsoft.com/office/officeart/2005/8/layout/hierarchy3"/>
    <dgm:cxn modelId="{76D04BD4-9BAB-4E06-BCB9-7269534EAEDD}" type="presParOf" srcId="{FB728FB9-A100-4CBE-AD7C-1BEFD51DCADF}" destId="{A5E516C5-A8C1-49BD-9677-57F2A0244069}" srcOrd="0" destOrd="0" presId="urn:microsoft.com/office/officeart/2005/8/layout/hierarchy3"/>
    <dgm:cxn modelId="{338B4A29-85B8-487F-AFDA-7AA8D5319FEB}" type="presParOf" srcId="{A5E516C5-A8C1-49BD-9677-57F2A0244069}" destId="{1B7B135C-F766-4C3F-A05D-8BC7FA2492CB}" srcOrd="0" destOrd="0" presId="urn:microsoft.com/office/officeart/2005/8/layout/hierarchy3"/>
    <dgm:cxn modelId="{F94832DF-AB10-4F65-9347-430CCBA8580A}" type="presParOf" srcId="{A5E516C5-A8C1-49BD-9677-57F2A0244069}" destId="{966EFBA1-088F-429B-8908-A5BBFBBF39ED}" srcOrd="1" destOrd="0" presId="urn:microsoft.com/office/officeart/2005/8/layout/hierarchy3"/>
    <dgm:cxn modelId="{3933B838-8763-43E8-96BA-C6CF7A9BDFB7}" type="presParOf" srcId="{FB728FB9-A100-4CBE-AD7C-1BEFD51DCADF}" destId="{85E8082F-2116-4DB8-8C8F-3C801003C2A8}" srcOrd="1" destOrd="0" presId="urn:microsoft.com/office/officeart/2005/8/layout/hierarchy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39E1C9-B83B-4EAA-A66B-74F2A4BA6469}" type="doc">
      <dgm:prSet loTypeId="urn:microsoft.com/office/officeart/2005/8/layout/vList5" loCatId="list" qsTypeId="urn:microsoft.com/office/officeart/2005/8/quickstyle/simple1" qsCatId="simple" csTypeId="urn:microsoft.com/office/officeart/2005/8/colors/accent1_2" csCatId="accent1"/>
      <dgm:spPr/>
      <dgm:t>
        <a:bodyPr/>
        <a:lstStyle/>
        <a:p>
          <a:pPr rtl="1"/>
          <a:endParaRPr lang="ar-JO"/>
        </a:p>
      </dgm:t>
    </dgm:pt>
    <dgm:pt modelId="{508E8977-DD97-4745-8707-084249070647}">
      <dgm:prSet/>
      <dgm:spPr/>
      <dgm:t>
        <a:bodyPr/>
        <a:lstStyle/>
        <a:p>
          <a:pPr rtl="1"/>
          <a:r>
            <a:rPr lang="ar-JO"/>
            <a:t>مسؤوليات المدقق</a:t>
          </a:r>
        </a:p>
      </dgm:t>
    </dgm:pt>
    <dgm:pt modelId="{7BE8D314-3CA4-484E-8B44-56101E3BA515}" type="parTrans" cxnId="{15E8306D-B8BA-4579-8902-341834CE8145}">
      <dgm:prSet/>
      <dgm:spPr/>
      <dgm:t>
        <a:bodyPr/>
        <a:lstStyle/>
        <a:p>
          <a:pPr rtl="1"/>
          <a:endParaRPr lang="ar-JO"/>
        </a:p>
      </dgm:t>
    </dgm:pt>
    <dgm:pt modelId="{605B58CF-B51B-4D96-94B1-EE7270F5E328}" type="sibTrans" cxnId="{15E8306D-B8BA-4579-8902-341834CE8145}">
      <dgm:prSet/>
      <dgm:spPr/>
      <dgm:t>
        <a:bodyPr/>
        <a:lstStyle/>
        <a:p>
          <a:pPr rtl="1"/>
          <a:endParaRPr lang="ar-JO"/>
        </a:p>
      </dgm:t>
    </dgm:pt>
    <dgm:pt modelId="{E6051304-279A-41B0-AFDF-DC03B916FF8C}" type="pres">
      <dgm:prSet presAssocID="{2439E1C9-B83B-4EAA-A66B-74F2A4BA6469}" presName="Name0" presStyleCnt="0">
        <dgm:presLayoutVars>
          <dgm:dir/>
          <dgm:animLvl val="lvl"/>
          <dgm:resizeHandles val="exact"/>
        </dgm:presLayoutVars>
      </dgm:prSet>
      <dgm:spPr/>
      <dgm:t>
        <a:bodyPr/>
        <a:lstStyle/>
        <a:p>
          <a:endParaRPr lang="en-US"/>
        </a:p>
      </dgm:t>
    </dgm:pt>
    <dgm:pt modelId="{612B44A3-B164-4605-BF1F-E9A1D2D7B278}" type="pres">
      <dgm:prSet presAssocID="{508E8977-DD97-4745-8707-084249070647}" presName="linNode" presStyleCnt="0"/>
      <dgm:spPr/>
    </dgm:pt>
    <dgm:pt modelId="{E9518ECE-3E38-4D0B-92C7-00569704C22D}" type="pres">
      <dgm:prSet presAssocID="{508E8977-DD97-4745-8707-084249070647}" presName="parentText" presStyleLbl="node1" presStyleIdx="0" presStyleCnt="1">
        <dgm:presLayoutVars>
          <dgm:chMax val="1"/>
          <dgm:bulletEnabled val="1"/>
        </dgm:presLayoutVars>
      </dgm:prSet>
      <dgm:spPr/>
      <dgm:t>
        <a:bodyPr/>
        <a:lstStyle/>
        <a:p>
          <a:endParaRPr lang="en-US"/>
        </a:p>
      </dgm:t>
    </dgm:pt>
  </dgm:ptLst>
  <dgm:cxnLst>
    <dgm:cxn modelId="{15E8306D-B8BA-4579-8902-341834CE8145}" srcId="{2439E1C9-B83B-4EAA-A66B-74F2A4BA6469}" destId="{508E8977-DD97-4745-8707-084249070647}" srcOrd="0" destOrd="0" parTransId="{7BE8D314-3CA4-484E-8B44-56101E3BA515}" sibTransId="{605B58CF-B51B-4D96-94B1-EE7270F5E328}"/>
    <dgm:cxn modelId="{1BB3E0C0-7865-42FB-85A9-F41D5A08F7E7}" type="presOf" srcId="{2439E1C9-B83B-4EAA-A66B-74F2A4BA6469}" destId="{E6051304-279A-41B0-AFDF-DC03B916FF8C}" srcOrd="0" destOrd="0" presId="urn:microsoft.com/office/officeart/2005/8/layout/vList5"/>
    <dgm:cxn modelId="{FDA615D3-3EE2-412A-900C-85E1B8044D8F}" type="presOf" srcId="{508E8977-DD97-4745-8707-084249070647}" destId="{E9518ECE-3E38-4D0B-92C7-00569704C22D}" srcOrd="0" destOrd="0" presId="urn:microsoft.com/office/officeart/2005/8/layout/vList5"/>
    <dgm:cxn modelId="{7231D53D-9FB2-4D08-9C09-6760BC77E870}" type="presParOf" srcId="{E6051304-279A-41B0-AFDF-DC03B916FF8C}" destId="{612B44A3-B164-4605-BF1F-E9A1D2D7B278}" srcOrd="0" destOrd="0" presId="urn:microsoft.com/office/officeart/2005/8/layout/vList5"/>
    <dgm:cxn modelId="{FC5263B7-205F-4263-808E-C53DFC0213EA}" type="presParOf" srcId="{612B44A3-B164-4605-BF1F-E9A1D2D7B278}" destId="{E9518ECE-3E38-4D0B-92C7-00569704C22D}" srcOrd="0" destOrd="0" presId="urn:microsoft.com/office/officeart/2005/8/layout/vList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47EC144-AF8A-447A-AC01-DFE289D40C42}" type="doc">
      <dgm:prSet loTypeId="urn:microsoft.com/office/officeart/2005/8/layout/vList2" loCatId="list" qsTypeId="urn:microsoft.com/office/officeart/2005/8/quickstyle/simple1" qsCatId="simple" csTypeId="urn:microsoft.com/office/officeart/2005/8/colors/colorful2" csCatId="colorful"/>
      <dgm:spPr/>
      <dgm:t>
        <a:bodyPr/>
        <a:lstStyle/>
        <a:p>
          <a:pPr rtl="1"/>
          <a:endParaRPr lang="ar-JO"/>
        </a:p>
      </dgm:t>
    </dgm:pt>
    <dgm:pt modelId="{2C8EFA46-92C0-4BBA-83AC-8C7D760F5B59}">
      <dgm:prSet/>
      <dgm:spPr/>
      <dgm:t>
        <a:bodyPr/>
        <a:lstStyle/>
        <a:p>
          <a:pPr rtl="1"/>
          <a:r>
            <a:rPr lang="ar-JO" dirty="0"/>
            <a:t>إن مخاطر عدم الكشف عن خطأ جوهري ناتج عن الاحتيال، هي أكبر من مخاطر عدم الكشف عن خطأ جوهري ناتج عن خطأ. </a:t>
          </a:r>
        </a:p>
      </dgm:t>
    </dgm:pt>
    <dgm:pt modelId="{6E60232D-4AA5-4C3F-90A9-A04BF48697B1}" type="parTrans" cxnId="{957E6274-C44E-4CB8-9CBE-178C64D8ACF2}">
      <dgm:prSet/>
      <dgm:spPr/>
      <dgm:t>
        <a:bodyPr/>
        <a:lstStyle/>
        <a:p>
          <a:pPr rtl="1"/>
          <a:endParaRPr lang="ar-JO"/>
        </a:p>
      </dgm:t>
    </dgm:pt>
    <dgm:pt modelId="{BE2DB745-F993-4529-9A28-A57BD8842D9E}" type="sibTrans" cxnId="{957E6274-C44E-4CB8-9CBE-178C64D8ACF2}">
      <dgm:prSet/>
      <dgm:spPr/>
      <dgm:t>
        <a:bodyPr/>
        <a:lstStyle/>
        <a:p>
          <a:pPr rtl="1"/>
          <a:endParaRPr lang="ar-JO"/>
        </a:p>
      </dgm:t>
    </dgm:pt>
    <dgm:pt modelId="{7BE2DCBD-043B-4723-9FA3-42B3270E817F}">
      <dgm:prSet/>
      <dgm:spPr/>
      <dgm:t>
        <a:bodyPr/>
        <a:lstStyle/>
        <a:p>
          <a:pPr rtl="1"/>
          <a:r>
            <a:rPr lang="ar-JO" dirty="0"/>
            <a:t>يرجع ذلك إلى أن الاحتيال قد ينطوي على خطط متقدمة ومنظمة بشكل دقيق، تصمم لإخفائه مثل التزوير، أو تعمد الخطأ في تسجيل المعاملات، أو تعمد تقديم بيانات خاطئة إلى المدقق.</a:t>
          </a:r>
        </a:p>
      </dgm:t>
    </dgm:pt>
    <dgm:pt modelId="{E8651975-3857-4D28-887D-4FA56F47D98D}" type="parTrans" cxnId="{62100663-174F-405A-A83A-2539F9EFAE9B}">
      <dgm:prSet/>
      <dgm:spPr/>
      <dgm:t>
        <a:bodyPr/>
        <a:lstStyle/>
        <a:p>
          <a:pPr rtl="1"/>
          <a:endParaRPr lang="ar-JO"/>
        </a:p>
      </dgm:t>
    </dgm:pt>
    <dgm:pt modelId="{8513B32C-371C-4618-82DA-272CDD7D963D}" type="sibTrans" cxnId="{62100663-174F-405A-A83A-2539F9EFAE9B}">
      <dgm:prSet/>
      <dgm:spPr/>
      <dgm:t>
        <a:bodyPr/>
        <a:lstStyle/>
        <a:p>
          <a:pPr rtl="1"/>
          <a:endParaRPr lang="ar-JO"/>
        </a:p>
      </dgm:t>
    </dgm:pt>
    <dgm:pt modelId="{B27C549D-0FDE-46C6-AFCE-9002027C4A35}">
      <dgm:prSet/>
      <dgm:spPr/>
      <dgm:t>
        <a:bodyPr/>
        <a:lstStyle/>
        <a:p>
          <a:pPr rtl="1"/>
          <a:r>
            <a:rPr lang="ar-JO"/>
            <a:t>وعند إخفاء هذه المحاولات يكون اكتشافها أكثرصعوبة عندما تصاحبها عملية تواطؤ.</a:t>
          </a:r>
        </a:p>
      </dgm:t>
    </dgm:pt>
    <dgm:pt modelId="{D7B637CF-811E-4218-99BE-1DCFBBD510AA}" type="parTrans" cxnId="{84F8445E-9665-49E1-8F96-0813091B9DA4}">
      <dgm:prSet/>
      <dgm:spPr/>
      <dgm:t>
        <a:bodyPr/>
        <a:lstStyle/>
        <a:p>
          <a:pPr rtl="1"/>
          <a:endParaRPr lang="ar-JO"/>
        </a:p>
      </dgm:t>
    </dgm:pt>
    <dgm:pt modelId="{9C155D19-7FEF-4312-8135-E2DBC5BBF979}" type="sibTrans" cxnId="{84F8445E-9665-49E1-8F96-0813091B9DA4}">
      <dgm:prSet/>
      <dgm:spPr/>
      <dgm:t>
        <a:bodyPr/>
        <a:lstStyle/>
        <a:p>
          <a:pPr rtl="1"/>
          <a:endParaRPr lang="ar-JO"/>
        </a:p>
      </dgm:t>
    </dgm:pt>
    <dgm:pt modelId="{0BFAE5D7-6121-4BF6-B017-FEE30AB4E2BB}" type="pres">
      <dgm:prSet presAssocID="{947EC144-AF8A-447A-AC01-DFE289D40C42}" presName="linear" presStyleCnt="0">
        <dgm:presLayoutVars>
          <dgm:animLvl val="lvl"/>
          <dgm:resizeHandles val="exact"/>
        </dgm:presLayoutVars>
      </dgm:prSet>
      <dgm:spPr/>
      <dgm:t>
        <a:bodyPr/>
        <a:lstStyle/>
        <a:p>
          <a:endParaRPr lang="en-US"/>
        </a:p>
      </dgm:t>
    </dgm:pt>
    <dgm:pt modelId="{B66260CA-E433-4B1F-87EC-569F1654C561}" type="pres">
      <dgm:prSet presAssocID="{2C8EFA46-92C0-4BBA-83AC-8C7D760F5B59}" presName="parentText" presStyleLbl="node1" presStyleIdx="0" presStyleCnt="3">
        <dgm:presLayoutVars>
          <dgm:chMax val="0"/>
          <dgm:bulletEnabled val="1"/>
        </dgm:presLayoutVars>
      </dgm:prSet>
      <dgm:spPr/>
      <dgm:t>
        <a:bodyPr/>
        <a:lstStyle/>
        <a:p>
          <a:endParaRPr lang="en-US"/>
        </a:p>
      </dgm:t>
    </dgm:pt>
    <dgm:pt modelId="{B47390B0-D857-4436-933A-4C26E5F1D4A9}" type="pres">
      <dgm:prSet presAssocID="{BE2DB745-F993-4529-9A28-A57BD8842D9E}" presName="spacer" presStyleCnt="0"/>
      <dgm:spPr/>
      <dgm:t>
        <a:bodyPr/>
        <a:lstStyle/>
        <a:p>
          <a:endParaRPr lang="en-US"/>
        </a:p>
      </dgm:t>
    </dgm:pt>
    <dgm:pt modelId="{349A28A7-A346-4544-B7A4-0A693421B8ED}" type="pres">
      <dgm:prSet presAssocID="{7BE2DCBD-043B-4723-9FA3-42B3270E817F}" presName="parentText" presStyleLbl="node1" presStyleIdx="1" presStyleCnt="3">
        <dgm:presLayoutVars>
          <dgm:chMax val="0"/>
          <dgm:bulletEnabled val="1"/>
        </dgm:presLayoutVars>
      </dgm:prSet>
      <dgm:spPr/>
      <dgm:t>
        <a:bodyPr/>
        <a:lstStyle/>
        <a:p>
          <a:endParaRPr lang="en-US"/>
        </a:p>
      </dgm:t>
    </dgm:pt>
    <dgm:pt modelId="{7DA6B7EA-B031-47CE-8CAC-9B1A96234AAA}" type="pres">
      <dgm:prSet presAssocID="{8513B32C-371C-4618-82DA-272CDD7D963D}" presName="spacer" presStyleCnt="0"/>
      <dgm:spPr/>
      <dgm:t>
        <a:bodyPr/>
        <a:lstStyle/>
        <a:p>
          <a:endParaRPr lang="en-US"/>
        </a:p>
      </dgm:t>
    </dgm:pt>
    <dgm:pt modelId="{CC0D6A01-DEA8-491E-B2D5-7A7DB848F803}" type="pres">
      <dgm:prSet presAssocID="{B27C549D-0FDE-46C6-AFCE-9002027C4A35}" presName="parentText" presStyleLbl="node1" presStyleIdx="2" presStyleCnt="3">
        <dgm:presLayoutVars>
          <dgm:chMax val="0"/>
          <dgm:bulletEnabled val="1"/>
        </dgm:presLayoutVars>
      </dgm:prSet>
      <dgm:spPr/>
      <dgm:t>
        <a:bodyPr/>
        <a:lstStyle/>
        <a:p>
          <a:endParaRPr lang="en-US"/>
        </a:p>
      </dgm:t>
    </dgm:pt>
  </dgm:ptLst>
  <dgm:cxnLst>
    <dgm:cxn modelId="{4AFD34EF-3416-4195-8D30-42E841215369}" type="presOf" srcId="{947EC144-AF8A-447A-AC01-DFE289D40C42}" destId="{0BFAE5D7-6121-4BF6-B017-FEE30AB4E2BB}" srcOrd="0" destOrd="0" presId="urn:microsoft.com/office/officeart/2005/8/layout/vList2"/>
    <dgm:cxn modelId="{957E6274-C44E-4CB8-9CBE-178C64D8ACF2}" srcId="{947EC144-AF8A-447A-AC01-DFE289D40C42}" destId="{2C8EFA46-92C0-4BBA-83AC-8C7D760F5B59}" srcOrd="0" destOrd="0" parTransId="{6E60232D-4AA5-4C3F-90A9-A04BF48697B1}" sibTransId="{BE2DB745-F993-4529-9A28-A57BD8842D9E}"/>
    <dgm:cxn modelId="{EB012B4B-D88F-471D-81FC-359961271A40}" type="presOf" srcId="{2C8EFA46-92C0-4BBA-83AC-8C7D760F5B59}" destId="{B66260CA-E433-4B1F-87EC-569F1654C561}" srcOrd="0" destOrd="0" presId="urn:microsoft.com/office/officeart/2005/8/layout/vList2"/>
    <dgm:cxn modelId="{E519E52B-6AA5-412F-A842-7A3B1AEC4AB3}" type="presOf" srcId="{B27C549D-0FDE-46C6-AFCE-9002027C4A35}" destId="{CC0D6A01-DEA8-491E-B2D5-7A7DB848F803}" srcOrd="0" destOrd="0" presId="urn:microsoft.com/office/officeart/2005/8/layout/vList2"/>
    <dgm:cxn modelId="{62100663-174F-405A-A83A-2539F9EFAE9B}" srcId="{947EC144-AF8A-447A-AC01-DFE289D40C42}" destId="{7BE2DCBD-043B-4723-9FA3-42B3270E817F}" srcOrd="1" destOrd="0" parTransId="{E8651975-3857-4D28-887D-4FA56F47D98D}" sibTransId="{8513B32C-371C-4618-82DA-272CDD7D963D}"/>
    <dgm:cxn modelId="{561D9136-85E0-40ED-BAAC-71547A4A4377}" type="presOf" srcId="{7BE2DCBD-043B-4723-9FA3-42B3270E817F}" destId="{349A28A7-A346-4544-B7A4-0A693421B8ED}" srcOrd="0" destOrd="0" presId="urn:microsoft.com/office/officeart/2005/8/layout/vList2"/>
    <dgm:cxn modelId="{84F8445E-9665-49E1-8F96-0813091B9DA4}" srcId="{947EC144-AF8A-447A-AC01-DFE289D40C42}" destId="{B27C549D-0FDE-46C6-AFCE-9002027C4A35}" srcOrd="2" destOrd="0" parTransId="{D7B637CF-811E-4218-99BE-1DCFBBD510AA}" sibTransId="{9C155D19-7FEF-4312-8135-E2DBC5BBF979}"/>
    <dgm:cxn modelId="{E2CCC7E2-F63A-42BB-A923-DA0DED216D26}" type="presParOf" srcId="{0BFAE5D7-6121-4BF6-B017-FEE30AB4E2BB}" destId="{B66260CA-E433-4B1F-87EC-569F1654C561}" srcOrd="0" destOrd="0" presId="urn:microsoft.com/office/officeart/2005/8/layout/vList2"/>
    <dgm:cxn modelId="{F10B740E-FBB4-4506-BA9F-F2B2B38D670A}" type="presParOf" srcId="{0BFAE5D7-6121-4BF6-B017-FEE30AB4E2BB}" destId="{B47390B0-D857-4436-933A-4C26E5F1D4A9}" srcOrd="1" destOrd="0" presId="urn:microsoft.com/office/officeart/2005/8/layout/vList2"/>
    <dgm:cxn modelId="{DDB974A8-0124-4FD9-BA92-F8D3F7E0528B}" type="presParOf" srcId="{0BFAE5D7-6121-4BF6-B017-FEE30AB4E2BB}" destId="{349A28A7-A346-4544-B7A4-0A693421B8ED}" srcOrd="2" destOrd="0" presId="urn:microsoft.com/office/officeart/2005/8/layout/vList2"/>
    <dgm:cxn modelId="{9B01A960-4138-468C-88D8-281CF8953E8E}" type="presParOf" srcId="{0BFAE5D7-6121-4BF6-B017-FEE30AB4E2BB}" destId="{7DA6B7EA-B031-47CE-8CAC-9B1A96234AAA}" srcOrd="3" destOrd="0" presId="urn:microsoft.com/office/officeart/2005/8/layout/vList2"/>
    <dgm:cxn modelId="{BBD87E51-BC5C-4913-9F20-4EAA90DAC47F}" type="presParOf" srcId="{0BFAE5D7-6121-4BF6-B017-FEE30AB4E2BB}" destId="{CC0D6A01-DEA8-491E-B2D5-7A7DB848F803}" srcOrd="4"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4C1F9-89AD-4B85-AB01-7F9073116514}">
      <dsp:nvSpPr>
        <dsp:cNvPr id="0" name=""/>
        <dsp:cNvSpPr/>
      </dsp:nvSpPr>
      <dsp:spPr>
        <a:xfrm>
          <a:off x="0" y="0"/>
          <a:ext cx="1295400" cy="12954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DB9C3-F8E0-4150-A70E-11739CBE404C}">
      <dsp:nvSpPr>
        <dsp:cNvPr id="0" name=""/>
        <dsp:cNvSpPr/>
      </dsp:nvSpPr>
      <dsp:spPr>
        <a:xfrm>
          <a:off x="647700" y="0"/>
          <a:ext cx="3744911" cy="1295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1">
            <a:lnSpc>
              <a:spcPct val="90000"/>
            </a:lnSpc>
            <a:spcBef>
              <a:spcPct val="0"/>
            </a:spcBef>
            <a:spcAft>
              <a:spcPct val="35000"/>
            </a:spcAft>
            <a:buNone/>
          </a:pPr>
          <a:r>
            <a:rPr lang="ar-JO" sz="3800" kern="1200" dirty="0"/>
            <a:t>معيار التدقيق الدولي 240</a:t>
          </a:r>
        </a:p>
      </dsp:txBody>
      <dsp:txXfrm>
        <a:off x="647700" y="0"/>
        <a:ext cx="3744911" cy="1295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B1685-539D-46BE-B35B-5E3E17198244}">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rtl="1">
            <a:lnSpc>
              <a:spcPct val="90000"/>
            </a:lnSpc>
            <a:spcBef>
              <a:spcPct val="0"/>
            </a:spcBef>
            <a:spcAft>
              <a:spcPct val="35000"/>
            </a:spcAft>
            <a:buNone/>
          </a:pPr>
          <a:r>
            <a:rPr lang="ar-JO" sz="3400" kern="1200"/>
            <a:t>مسؤوليات المدقق</a:t>
          </a:r>
          <a:br>
            <a:rPr lang="ar-JO" sz="3400" kern="1200"/>
          </a:br>
          <a:endParaRPr lang="ar-JO" sz="3400" kern="1200"/>
        </a:p>
      </dsp:txBody>
      <dsp:txXfrm>
        <a:off x="2689268" y="55797"/>
        <a:ext cx="2851062" cy="10314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66E3C-9369-48D3-A780-B6D06BEC4454}">
      <dsp:nvSpPr>
        <dsp:cNvPr id="0" name=""/>
        <dsp:cNvSpPr/>
      </dsp:nvSpPr>
      <dsp:spPr>
        <a:xfrm>
          <a:off x="0" y="0"/>
          <a:ext cx="4525963" cy="452596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38A44-2989-426E-BD8A-741E36F12C04}">
      <dsp:nvSpPr>
        <dsp:cNvPr id="0" name=""/>
        <dsp:cNvSpPr/>
      </dsp:nvSpPr>
      <dsp:spPr>
        <a:xfrm>
          <a:off x="2262981" y="0"/>
          <a:ext cx="5966618" cy="452596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1">
            <a:lnSpc>
              <a:spcPct val="90000"/>
            </a:lnSpc>
            <a:spcBef>
              <a:spcPct val="0"/>
            </a:spcBef>
            <a:spcAft>
              <a:spcPct val="35000"/>
            </a:spcAft>
            <a:buNone/>
          </a:pPr>
          <a:r>
            <a:rPr lang="ar-JO" sz="4000" kern="1200" dirty="0"/>
            <a:t>عند الحصول على تأكيد معقول، يكون المدقق مسؤولاً عن الحفاظ على الشك المهني أثناء عملية التدقيق، آخذاً في الحسبان احتمال تجاوز الإدارة لانظمة الرقابة، ومدركاً حقيقة أن إجراءات التدقيق الفعالة لاكتشاف الخطأ قد لا تكون فعالة في اكتشاف الاحتيال. </a:t>
          </a:r>
        </a:p>
      </dsp:txBody>
      <dsp:txXfrm>
        <a:off x="2262981" y="0"/>
        <a:ext cx="5966618" cy="45259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33C37-F45F-4666-9958-4854F13CA6CA}">
      <dsp:nvSpPr>
        <dsp:cNvPr id="0" name=""/>
        <dsp:cNvSpPr/>
      </dsp:nvSpPr>
      <dsp:spPr>
        <a:xfrm>
          <a:off x="0" y="9900"/>
          <a:ext cx="8229600" cy="11231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r" defTabSz="2133600" rtl="1">
            <a:lnSpc>
              <a:spcPct val="90000"/>
            </a:lnSpc>
            <a:spcBef>
              <a:spcPct val="0"/>
            </a:spcBef>
            <a:spcAft>
              <a:spcPct val="35000"/>
            </a:spcAft>
            <a:buNone/>
          </a:pPr>
          <a:r>
            <a:rPr lang="ar-JO" sz="4800" b="1" kern="1200"/>
            <a:t>الأهداف</a:t>
          </a:r>
          <a:endParaRPr lang="ar-JO" sz="4800" kern="1200"/>
        </a:p>
      </dsp:txBody>
      <dsp:txXfrm>
        <a:off x="54830" y="64730"/>
        <a:ext cx="8119940" cy="10135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34E68-4ABC-48A3-9062-264504C88208}">
      <dsp:nvSpPr>
        <dsp:cNvPr id="0" name=""/>
        <dsp:cNvSpPr/>
      </dsp:nvSpPr>
      <dsp:spPr>
        <a:xfrm>
          <a:off x="0" y="0"/>
          <a:ext cx="4308872" cy="430887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FD736-B065-403D-B216-CA4126006029}">
      <dsp:nvSpPr>
        <dsp:cNvPr id="0" name=""/>
        <dsp:cNvSpPr/>
      </dsp:nvSpPr>
      <dsp:spPr>
        <a:xfrm>
          <a:off x="2154436" y="0"/>
          <a:ext cx="6376789" cy="430887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ar-JO" sz="1900" kern="1200" dirty="0"/>
            <a:t>تتلخص أهداف المدقق فيما يلي :</a:t>
          </a:r>
        </a:p>
      </dsp:txBody>
      <dsp:txXfrm>
        <a:off x="2154436" y="0"/>
        <a:ext cx="6376789" cy="915635"/>
      </dsp:txXfrm>
    </dsp:sp>
    <dsp:sp modelId="{9D170F60-7DCA-402B-893B-1E04727192FF}">
      <dsp:nvSpPr>
        <dsp:cNvPr id="0" name=""/>
        <dsp:cNvSpPr/>
      </dsp:nvSpPr>
      <dsp:spPr>
        <a:xfrm>
          <a:off x="565539" y="915635"/>
          <a:ext cx="3177793" cy="3177793"/>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7114A-6585-4729-9AC9-F0714EAB9698}">
      <dsp:nvSpPr>
        <dsp:cNvPr id="0" name=""/>
        <dsp:cNvSpPr/>
      </dsp:nvSpPr>
      <dsp:spPr>
        <a:xfrm>
          <a:off x="2154436" y="915635"/>
          <a:ext cx="6376789" cy="317779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ar-JO" sz="1900" kern="1200" dirty="0"/>
            <a:t>(</a:t>
          </a:r>
          <a:r>
            <a:rPr lang="ar-SA" sz="1900" kern="1200" dirty="0"/>
            <a:t>أ</a:t>
          </a:r>
          <a:r>
            <a:rPr lang="ar-JO" sz="1900" kern="1200" dirty="0"/>
            <a:t>) </a:t>
          </a:r>
          <a:r>
            <a:rPr lang="ar-SA" sz="1900" kern="1200" dirty="0"/>
            <a:t> </a:t>
          </a:r>
          <a:r>
            <a:rPr lang="ar-JO" sz="1900" kern="1200" dirty="0"/>
            <a:t>تحديد وتقييم</a:t>
          </a:r>
          <a:r>
            <a:rPr lang="ar-SA" sz="1900" kern="1200" dirty="0"/>
            <a:t> مخاطر </a:t>
          </a:r>
          <a:r>
            <a:rPr lang="ar-JO" sz="1900" kern="1200" dirty="0"/>
            <a:t>الاخطاء</a:t>
          </a:r>
          <a:r>
            <a:rPr lang="ar-SA" sz="1900" kern="1200" dirty="0"/>
            <a:t> الجوهري</a:t>
          </a:r>
          <a:r>
            <a:rPr lang="ar-JO" sz="1900" kern="1200" dirty="0"/>
            <a:t>ة</a:t>
          </a:r>
          <a:r>
            <a:rPr lang="ar-SA" sz="1900" kern="1200" dirty="0"/>
            <a:t> في </a:t>
          </a:r>
          <a:r>
            <a:rPr lang="ar-JO" sz="1900" kern="1200" dirty="0"/>
            <a:t>البيانات </a:t>
          </a:r>
          <a:r>
            <a:rPr lang="ar-SA" sz="1900" kern="1200" dirty="0"/>
            <a:t>المالية بسبب </a:t>
          </a:r>
          <a:r>
            <a:rPr lang="ar-JO" sz="1900" kern="1200" dirty="0"/>
            <a:t>الاحتيال</a:t>
          </a:r>
        </a:p>
      </dsp:txBody>
      <dsp:txXfrm>
        <a:off x="2154436" y="915635"/>
        <a:ext cx="6376789" cy="915635"/>
      </dsp:txXfrm>
    </dsp:sp>
    <dsp:sp modelId="{FC267EEB-09B3-42A7-9F11-C4E1B8CA0EBB}">
      <dsp:nvSpPr>
        <dsp:cNvPr id="0" name=""/>
        <dsp:cNvSpPr/>
      </dsp:nvSpPr>
      <dsp:spPr>
        <a:xfrm>
          <a:off x="1131078" y="1831270"/>
          <a:ext cx="2046714" cy="2046714"/>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3D8629-4AE3-4144-9E88-0920BB7CEE8C}">
      <dsp:nvSpPr>
        <dsp:cNvPr id="0" name=""/>
        <dsp:cNvSpPr/>
      </dsp:nvSpPr>
      <dsp:spPr>
        <a:xfrm>
          <a:off x="2154436" y="1831270"/>
          <a:ext cx="6376789" cy="204671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ar-JO" sz="1900" kern="1200" dirty="0"/>
            <a:t>(ب)  </a:t>
          </a:r>
          <a:r>
            <a:rPr lang="ar-SA" sz="1900" kern="1200" dirty="0"/>
            <a:t>الحصول على ما يكفي من أدلة </a:t>
          </a:r>
          <a:r>
            <a:rPr lang="ar-JO" sz="1900" kern="1200" dirty="0"/>
            <a:t>التدقيق</a:t>
          </a:r>
          <a:r>
            <a:rPr lang="ar-SA" sz="1900" kern="1200" dirty="0"/>
            <a:t> المناسبة عن المخاطر</a:t>
          </a:r>
          <a:r>
            <a:rPr lang="ar-JO" sz="1900" kern="1200" dirty="0"/>
            <a:t> ا</a:t>
          </a:r>
          <a:r>
            <a:rPr lang="ar-SA" sz="1900" kern="1200" dirty="0"/>
            <a:t>لمق</a:t>
          </a:r>
          <a:r>
            <a:rPr lang="ar-JO" sz="1900" kern="1200" dirty="0"/>
            <a:t>يمة</a:t>
          </a:r>
          <a:r>
            <a:rPr lang="ar-SA" sz="1900" kern="1200" dirty="0"/>
            <a:t> لوجود </a:t>
          </a:r>
          <a:r>
            <a:rPr lang="ar-JO" sz="1900" kern="1200" dirty="0"/>
            <a:t>خطأ</a:t>
          </a:r>
          <a:r>
            <a:rPr lang="ar-SA" sz="1900" kern="1200" dirty="0"/>
            <a:t> جوهري بسبب </a:t>
          </a:r>
          <a:r>
            <a:rPr lang="ar-JO" sz="1900" kern="1200" dirty="0"/>
            <a:t>الاحتيال </a:t>
          </a:r>
          <a:r>
            <a:rPr lang="ar-SA" sz="1900" kern="1200" dirty="0"/>
            <a:t>من خلال تصميم</a:t>
          </a:r>
          <a:r>
            <a:rPr lang="ar-JO" sz="1900" kern="1200" dirty="0"/>
            <a:t> </a:t>
          </a:r>
          <a:r>
            <a:rPr lang="ar-SA" sz="1900" kern="1200" dirty="0"/>
            <a:t>وتنفيذ استجابات مناسبة،</a:t>
          </a:r>
          <a:r>
            <a:rPr lang="ar-JO" sz="1900" kern="1200" dirty="0"/>
            <a:t> و</a:t>
          </a:r>
        </a:p>
      </dsp:txBody>
      <dsp:txXfrm>
        <a:off x="2154436" y="1831270"/>
        <a:ext cx="6376789" cy="915635"/>
      </dsp:txXfrm>
    </dsp:sp>
    <dsp:sp modelId="{85BD104B-9F82-4378-B2A3-E89D6BC268F8}">
      <dsp:nvSpPr>
        <dsp:cNvPr id="0" name=""/>
        <dsp:cNvSpPr/>
      </dsp:nvSpPr>
      <dsp:spPr>
        <a:xfrm>
          <a:off x="1696618" y="2746905"/>
          <a:ext cx="915635" cy="915635"/>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4BEFA-3C25-4863-B15D-54D69CD65DF9}">
      <dsp:nvSpPr>
        <dsp:cNvPr id="0" name=""/>
        <dsp:cNvSpPr/>
      </dsp:nvSpPr>
      <dsp:spPr>
        <a:xfrm>
          <a:off x="2154436" y="2746905"/>
          <a:ext cx="6376789" cy="91563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ar-JO" sz="1900" kern="1200" dirty="0"/>
            <a:t>(</a:t>
          </a:r>
          <a:r>
            <a:rPr lang="ar-SA" sz="1900" kern="1200" dirty="0"/>
            <a:t> ج</a:t>
          </a:r>
          <a:r>
            <a:rPr lang="ar-JO" sz="1900" kern="1200" dirty="0"/>
            <a:t>) </a:t>
          </a:r>
          <a:r>
            <a:rPr lang="ar-SA" sz="1900" kern="1200" dirty="0"/>
            <a:t> الاستجابة بشكل مناسب لحالات </a:t>
          </a:r>
          <a:r>
            <a:rPr lang="ar-JO" sz="1900" kern="1200" dirty="0"/>
            <a:t>الاحتيال</a:t>
          </a:r>
          <a:r>
            <a:rPr lang="ar-SA" sz="1900" kern="1200" dirty="0"/>
            <a:t> المشتبه ب</a:t>
          </a:r>
          <a:r>
            <a:rPr lang="ar-JO" sz="1900" kern="1200" dirty="0"/>
            <a:t>ه المحدد</a:t>
          </a:r>
          <a:r>
            <a:rPr lang="ar-SA" sz="1900" kern="1200" dirty="0"/>
            <a:t> خلال </a:t>
          </a:r>
          <a:r>
            <a:rPr lang="ar-JO" sz="1900" kern="1200" dirty="0"/>
            <a:t>التدقيق</a:t>
          </a:r>
          <a:r>
            <a:rPr lang="ar-SA" sz="1900" kern="1200" dirty="0"/>
            <a:t>.</a:t>
          </a:r>
          <a:endParaRPr lang="ar-JO" sz="1900" kern="1200" dirty="0"/>
        </a:p>
      </dsp:txBody>
      <dsp:txXfrm>
        <a:off x="2154436" y="2746905"/>
        <a:ext cx="6376789" cy="9156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EF50C-D8C4-4153-BB36-AC26565A0C27}">
      <dsp:nvSpPr>
        <dsp:cNvPr id="0" name=""/>
        <dsp:cNvSpPr/>
      </dsp:nvSpPr>
      <dsp:spPr>
        <a:xfrm>
          <a:off x="0" y="266675"/>
          <a:ext cx="7128792" cy="2171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r" defTabSz="1422400" rtl="1">
            <a:lnSpc>
              <a:spcPct val="90000"/>
            </a:lnSpc>
            <a:spcBef>
              <a:spcPct val="0"/>
            </a:spcBef>
            <a:spcAft>
              <a:spcPct val="35000"/>
            </a:spcAft>
            <a:buNone/>
          </a:pPr>
          <a:r>
            <a:rPr lang="ar-JO" sz="3200" kern="1200" dirty="0"/>
            <a:t>(أ) </a:t>
          </a:r>
          <a:r>
            <a:rPr lang="ar-SA" sz="3200" kern="1200" dirty="0"/>
            <a:t>ال</a:t>
          </a:r>
          <a:r>
            <a:rPr lang="ar-JO" sz="3200" kern="1200" dirty="0"/>
            <a:t>احتيال</a:t>
          </a:r>
          <a:r>
            <a:rPr lang="ar-SA" sz="3200" kern="1200" dirty="0"/>
            <a:t>: فعل متعمد من قبل واحد، أو أكثر من أفراد الإدارة، أوالمكلفين بالحوكمة، أو الموظفون، أو أطراف خارجية ، ينطوي</a:t>
          </a:r>
          <a:r>
            <a:rPr lang="ar-JO" sz="3200" kern="1200" dirty="0"/>
            <a:t> </a:t>
          </a:r>
          <a:r>
            <a:rPr lang="ar-SA" sz="3200" kern="1200" dirty="0"/>
            <a:t>على اللجوء إلى الخداع للحصول على منفعة ليست من حقه، أوغير قانونية.</a:t>
          </a:r>
          <a:endParaRPr lang="ar-JO" sz="3200" kern="1200" dirty="0"/>
        </a:p>
      </dsp:txBody>
      <dsp:txXfrm>
        <a:off x="106005" y="372680"/>
        <a:ext cx="6916782" cy="1959510"/>
      </dsp:txXfrm>
    </dsp:sp>
    <dsp:sp modelId="{C886AF37-FF31-494E-93E2-59DAA4B51FE5}">
      <dsp:nvSpPr>
        <dsp:cNvPr id="0" name=""/>
        <dsp:cNvSpPr/>
      </dsp:nvSpPr>
      <dsp:spPr>
        <a:xfrm>
          <a:off x="0" y="2530356"/>
          <a:ext cx="7128792" cy="2171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r" defTabSz="1422400" rtl="1">
            <a:lnSpc>
              <a:spcPct val="90000"/>
            </a:lnSpc>
            <a:spcBef>
              <a:spcPct val="0"/>
            </a:spcBef>
            <a:spcAft>
              <a:spcPct val="35000"/>
            </a:spcAft>
            <a:buNone/>
          </a:pPr>
          <a:r>
            <a:rPr lang="ar-JO" sz="3200" kern="1200" dirty="0"/>
            <a:t>(ب) </a:t>
          </a:r>
          <a:r>
            <a:rPr lang="ar-SA" sz="3200" kern="1200" dirty="0"/>
            <a:t>عوامل مخاطر ال</a:t>
          </a:r>
          <a:r>
            <a:rPr lang="ar-JO" sz="3200" kern="1200" dirty="0"/>
            <a:t>احتيال</a:t>
          </a:r>
          <a:r>
            <a:rPr lang="ar-SA" sz="3200" kern="1200" dirty="0"/>
            <a:t>:الأحداث، أو الظروف التي تشير إلى دافع</a:t>
          </a:r>
          <a:r>
            <a:rPr lang="ar-JO" sz="3200" kern="1200" dirty="0"/>
            <a:t> </a:t>
          </a:r>
          <a:r>
            <a:rPr lang="ar-SA" sz="3200" kern="1200" dirty="0"/>
            <a:t>ما، أو ممارسة ضغ</a:t>
          </a:r>
          <a:r>
            <a:rPr lang="ar-JO" sz="3200" kern="1200" dirty="0"/>
            <a:t>ط </a:t>
          </a:r>
          <a:r>
            <a:rPr lang="ar-SA" sz="3200" kern="1200" dirty="0"/>
            <a:t>معين لارتكاب </a:t>
          </a:r>
          <a:r>
            <a:rPr lang="ar-JO" sz="3200" kern="1200" dirty="0"/>
            <a:t>احتيال</a:t>
          </a:r>
          <a:r>
            <a:rPr lang="ar-SA" sz="3200" kern="1200" dirty="0"/>
            <a:t>، أو لإتاحة فرصة</a:t>
          </a:r>
          <a:r>
            <a:rPr lang="ar-JO" sz="3200" kern="1200" dirty="0"/>
            <a:t> </a:t>
          </a:r>
          <a:r>
            <a:rPr lang="ar-SA" sz="3200" kern="1200" dirty="0"/>
            <a:t>لارتكابه.</a:t>
          </a:r>
          <a:endParaRPr lang="ar-JO" sz="3200" kern="1200" dirty="0"/>
        </a:p>
      </dsp:txBody>
      <dsp:txXfrm>
        <a:off x="106005" y="2636361"/>
        <a:ext cx="6916782" cy="19595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FAA75-8D77-40BA-8C44-8447A2602D54}">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r" defTabSz="1111250" rtl="1">
            <a:lnSpc>
              <a:spcPct val="90000"/>
            </a:lnSpc>
            <a:spcBef>
              <a:spcPct val="0"/>
            </a:spcBef>
            <a:spcAft>
              <a:spcPct val="15000"/>
            </a:spcAft>
            <a:buChar char="•"/>
          </a:pPr>
          <a:r>
            <a:rPr lang="ar-JO" sz="2500" kern="1200"/>
            <a:t>1- التلاعب أو التغيير أو التزوير في الدفاتر والسجلات والوثائق</a:t>
          </a:r>
        </a:p>
        <a:p>
          <a:pPr marL="228600" lvl="1" indent="-228600" algn="r" defTabSz="1111250" rtl="1">
            <a:lnSpc>
              <a:spcPct val="90000"/>
            </a:lnSpc>
            <a:spcBef>
              <a:spcPct val="0"/>
            </a:spcBef>
            <a:spcAft>
              <a:spcPct val="15000"/>
            </a:spcAft>
            <a:buChar char="•"/>
          </a:pPr>
          <a:r>
            <a:rPr lang="ar-JO" sz="2500" kern="1200" dirty="0"/>
            <a:t>2- إساءة استخدام الأصول (موجودات المنشأة)</a:t>
          </a:r>
        </a:p>
        <a:p>
          <a:pPr marL="228600" lvl="1" indent="-228600" algn="r" defTabSz="1111250" rtl="1">
            <a:lnSpc>
              <a:spcPct val="90000"/>
            </a:lnSpc>
            <a:spcBef>
              <a:spcPct val="0"/>
            </a:spcBef>
            <a:spcAft>
              <a:spcPct val="15000"/>
            </a:spcAft>
            <a:buChar char="•"/>
          </a:pPr>
          <a:r>
            <a:rPr lang="ar-JO" sz="2500" kern="1200"/>
            <a:t>3- عدم تسجيل بعض العمليات المالية</a:t>
          </a:r>
        </a:p>
        <a:p>
          <a:pPr marL="228600" lvl="1" indent="-228600" algn="r" defTabSz="1111250" rtl="1">
            <a:lnSpc>
              <a:spcPct val="90000"/>
            </a:lnSpc>
            <a:spcBef>
              <a:spcPct val="0"/>
            </a:spcBef>
            <a:spcAft>
              <a:spcPct val="15000"/>
            </a:spcAft>
            <a:buChar char="•"/>
          </a:pPr>
          <a:r>
            <a:rPr lang="ar-JO" sz="2500" kern="1200" dirty="0"/>
            <a:t>4- تسجيل عمليات لم تحدث ولا يوجد أدلة تؤيدها</a:t>
          </a:r>
        </a:p>
        <a:p>
          <a:pPr marL="228600" lvl="1" indent="-228600" algn="r" defTabSz="1111250" rtl="1">
            <a:lnSpc>
              <a:spcPct val="90000"/>
            </a:lnSpc>
            <a:spcBef>
              <a:spcPct val="0"/>
            </a:spcBef>
            <a:spcAft>
              <a:spcPct val="15000"/>
            </a:spcAft>
            <a:buChar char="•"/>
          </a:pPr>
          <a:r>
            <a:rPr lang="ar-JO" sz="2500" kern="1200" dirty="0"/>
            <a:t>5- تطبيق السياسات المحاسبية بصورة خاطئة</a:t>
          </a:r>
        </a:p>
      </dsp:txBody>
      <dsp:txXfrm rot="-5400000">
        <a:off x="2962656" y="629347"/>
        <a:ext cx="5090193" cy="3267268"/>
      </dsp:txXfrm>
    </dsp:sp>
    <dsp:sp modelId="{D10D05C8-B566-4E50-AE37-67B4830F417A}">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rtl="1">
            <a:lnSpc>
              <a:spcPct val="90000"/>
            </a:lnSpc>
            <a:spcBef>
              <a:spcPct val="0"/>
            </a:spcBef>
            <a:spcAft>
              <a:spcPct val="35000"/>
            </a:spcAft>
            <a:buNone/>
          </a:pPr>
          <a:r>
            <a:rPr lang="ar-JO" sz="6500" kern="1200" dirty="0"/>
            <a:t>يشمل </a:t>
          </a:r>
          <a:r>
            <a:rPr lang="ar-JO" sz="6500" kern="1200" dirty="0" err="1"/>
            <a:t>الإحتيال</a:t>
          </a:r>
          <a:r>
            <a:rPr lang="ar-JO" sz="6500" kern="1200" dirty="0"/>
            <a:t> الأمور التالية</a:t>
          </a:r>
        </a:p>
      </dsp:txBody>
      <dsp:txXfrm>
        <a:off x="144625" y="144625"/>
        <a:ext cx="2673406" cy="42367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E9893-2B16-49AF-BB03-4556960F1BF9}">
      <dsp:nvSpPr>
        <dsp:cNvPr id="0" name=""/>
        <dsp:cNvSpPr/>
      </dsp:nvSpPr>
      <dsp:spPr>
        <a:xfrm>
          <a:off x="0" y="59364"/>
          <a:ext cx="8229600" cy="1104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kern="1200"/>
            <a:t>يتمثل الغش في إساءة الاستخدام أو التحريف المتعمد للقوائم المالية، ويقسم إلى قسمين:</a:t>
          </a:r>
        </a:p>
      </dsp:txBody>
      <dsp:txXfrm>
        <a:off x="53922" y="113286"/>
        <a:ext cx="8121756" cy="996760"/>
      </dsp:txXfrm>
    </dsp:sp>
    <dsp:sp modelId="{DB740F9B-39DA-4572-AF8A-EFADA21B86E5}">
      <dsp:nvSpPr>
        <dsp:cNvPr id="0" name=""/>
        <dsp:cNvSpPr/>
      </dsp:nvSpPr>
      <dsp:spPr>
        <a:xfrm>
          <a:off x="0" y="1247489"/>
          <a:ext cx="8229600" cy="32191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kern="1200" dirty="0"/>
            <a:t>1- غش القوائم المالية (غش الإدارة)، ويشمل التلاعب في السجلات المحاسبية او المستندات المؤيدة اما بالحذف المعتمد للعمليات المالية او بعدم الافصاح الكافي والمناسب او عن طريق اساءة التطبيق المتعمد للمبادئ المحاسبية . ويواجه مدققو الحسابات نوعا من الصعوبة في اكتشاف هذا النوع من الغش بسبب تجاوزات الادارة للتعليمات واختراقها لنظام الرقابة الداخلية ومحاولة الادارة اخفاء هذا النوع من الغش. </a:t>
          </a:r>
        </a:p>
      </dsp:txBody>
      <dsp:txXfrm>
        <a:off x="157144" y="1404633"/>
        <a:ext cx="7915312" cy="29048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55718-5BBB-4F98-95FC-6BEF840D714A}">
      <dsp:nvSpPr>
        <dsp:cNvPr id="0" name=""/>
        <dsp:cNvSpPr/>
      </dsp:nvSpPr>
      <dsp:spPr>
        <a:xfrm>
          <a:off x="0" y="37430"/>
          <a:ext cx="8229600" cy="3194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r" defTabSz="1733550" rtl="1">
            <a:lnSpc>
              <a:spcPct val="90000"/>
            </a:lnSpc>
            <a:spcBef>
              <a:spcPct val="0"/>
            </a:spcBef>
            <a:spcAft>
              <a:spcPct val="35000"/>
            </a:spcAft>
            <a:buNone/>
          </a:pPr>
          <a:r>
            <a:rPr lang="ar-JO" sz="3900" kern="1200" dirty="0"/>
            <a:t>2- اساءة استخدام الاصول :(غش الموظفين) ويشمل هذا النوع عمليات سرقة اصول الشركة واختلاسها واستخدامها لغير الغايات المخصصة لها ، وفي بعض الاحيان يطلق على هذا النوع غش الموظفين .</a:t>
          </a:r>
        </a:p>
      </dsp:txBody>
      <dsp:txXfrm>
        <a:off x="155923" y="193353"/>
        <a:ext cx="7917754" cy="28822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5E810-8B46-455A-AC1B-05344FDD1EEA}">
      <dsp:nvSpPr>
        <dsp:cNvPr id="0" name=""/>
        <dsp:cNvSpPr/>
      </dsp:nvSpPr>
      <dsp:spPr>
        <a:xfrm>
          <a:off x="0" y="524685"/>
          <a:ext cx="8229600" cy="1003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r" defTabSz="1155700" rtl="1">
            <a:lnSpc>
              <a:spcPct val="90000"/>
            </a:lnSpc>
            <a:spcBef>
              <a:spcPct val="0"/>
            </a:spcBef>
            <a:spcAft>
              <a:spcPct val="35000"/>
            </a:spcAft>
            <a:buNone/>
          </a:pPr>
          <a:r>
            <a:rPr lang="ar-JO" sz="2600" kern="1200" dirty="0"/>
            <a:t>اما الخطأ فقد عرفته المعايير بأنه العمل او الاجراء غير المتعمد والذي يؤدي الى حصول تحريف في البيانات المالية وقد تشمل الاخطاء الأمور التالية :</a:t>
          </a:r>
        </a:p>
      </dsp:txBody>
      <dsp:txXfrm>
        <a:off x="49004" y="573689"/>
        <a:ext cx="8131592" cy="905852"/>
      </dsp:txXfrm>
    </dsp:sp>
    <dsp:sp modelId="{34005E43-4E1F-44F1-9EE5-5E7436B74AE7}">
      <dsp:nvSpPr>
        <dsp:cNvPr id="0" name=""/>
        <dsp:cNvSpPr/>
      </dsp:nvSpPr>
      <dsp:spPr>
        <a:xfrm>
          <a:off x="0" y="1603425"/>
          <a:ext cx="8229600" cy="1003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r" defTabSz="1155700" rtl="1">
            <a:lnSpc>
              <a:spcPct val="90000"/>
            </a:lnSpc>
            <a:spcBef>
              <a:spcPct val="0"/>
            </a:spcBef>
            <a:spcAft>
              <a:spcPct val="35000"/>
            </a:spcAft>
            <a:buNone/>
          </a:pPr>
          <a:r>
            <a:rPr lang="ar-JO" sz="2600" kern="1200" dirty="0"/>
            <a:t>1- </a:t>
          </a:r>
          <a:r>
            <a:rPr lang="ar-JO" sz="2600" kern="1200" dirty="0" err="1"/>
            <a:t>الخطا</a:t>
          </a:r>
          <a:r>
            <a:rPr lang="ar-JO" sz="2600" kern="1200" dirty="0"/>
            <a:t> الكتابي او الحسابي في الدفاتر والسجلات </a:t>
          </a:r>
        </a:p>
      </dsp:txBody>
      <dsp:txXfrm>
        <a:off x="49004" y="1652429"/>
        <a:ext cx="8131592" cy="905852"/>
      </dsp:txXfrm>
    </dsp:sp>
    <dsp:sp modelId="{C6E69D61-0CC2-4F9E-B3AF-5C78FEE9B301}">
      <dsp:nvSpPr>
        <dsp:cNvPr id="0" name=""/>
        <dsp:cNvSpPr/>
      </dsp:nvSpPr>
      <dsp:spPr>
        <a:xfrm>
          <a:off x="0" y="2682165"/>
          <a:ext cx="8229600" cy="1003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r" defTabSz="1155700" rtl="1">
            <a:lnSpc>
              <a:spcPct val="90000"/>
            </a:lnSpc>
            <a:spcBef>
              <a:spcPct val="0"/>
            </a:spcBef>
            <a:spcAft>
              <a:spcPct val="35000"/>
            </a:spcAft>
            <a:buNone/>
          </a:pPr>
          <a:r>
            <a:rPr lang="ar-JO" sz="2600" kern="1200"/>
            <a:t>2- السهو او التفسير الخاطئ للحقائق </a:t>
          </a:r>
        </a:p>
      </dsp:txBody>
      <dsp:txXfrm>
        <a:off x="49004" y="2731169"/>
        <a:ext cx="8131592" cy="905852"/>
      </dsp:txXfrm>
    </dsp:sp>
    <dsp:sp modelId="{AA1D9974-5604-45F3-A80F-F4D155C37BA2}">
      <dsp:nvSpPr>
        <dsp:cNvPr id="0" name=""/>
        <dsp:cNvSpPr/>
      </dsp:nvSpPr>
      <dsp:spPr>
        <a:xfrm>
          <a:off x="0" y="3760905"/>
          <a:ext cx="8229600" cy="1003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r" defTabSz="1155700" rtl="1">
            <a:lnSpc>
              <a:spcPct val="90000"/>
            </a:lnSpc>
            <a:spcBef>
              <a:spcPct val="0"/>
            </a:spcBef>
            <a:spcAft>
              <a:spcPct val="35000"/>
            </a:spcAft>
            <a:buNone/>
          </a:pPr>
          <a:r>
            <a:rPr lang="ar-JO" sz="2600" kern="1200"/>
            <a:t>3- التطبيق الخاطئ للسياسات المحاسبية </a:t>
          </a:r>
        </a:p>
      </dsp:txBody>
      <dsp:txXfrm>
        <a:off x="49004" y="3809909"/>
        <a:ext cx="8131592" cy="9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7090-9A8F-4ACA-98AF-A27D3BCC3C1B}">
      <dsp:nvSpPr>
        <dsp:cNvPr id="0" name=""/>
        <dsp:cNvSpPr/>
      </dsp:nvSpPr>
      <dsp:spPr>
        <a:xfrm>
          <a:off x="0" y="0"/>
          <a:ext cx="1857387" cy="185738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08529-444B-4DFC-8DA4-BBE2D528EE80}">
      <dsp:nvSpPr>
        <dsp:cNvPr id="0" name=""/>
        <dsp:cNvSpPr/>
      </dsp:nvSpPr>
      <dsp:spPr>
        <a:xfrm>
          <a:off x="928693" y="0"/>
          <a:ext cx="7653330" cy="18573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ar-JO" sz="2200" kern="1200" dirty="0"/>
            <a:t>مسؤوليات المدقق المتعلقة بالإحتيال في عملية تدقيق البيانات المالية </a:t>
          </a:r>
        </a:p>
      </dsp:txBody>
      <dsp:txXfrm>
        <a:off x="928693" y="0"/>
        <a:ext cx="7653330" cy="882259"/>
      </dsp:txXfrm>
    </dsp:sp>
    <dsp:sp modelId="{69D60B79-F811-42E8-AF78-4E3FE7EC93D7}">
      <dsp:nvSpPr>
        <dsp:cNvPr id="0" name=""/>
        <dsp:cNvSpPr/>
      </dsp:nvSpPr>
      <dsp:spPr>
        <a:xfrm>
          <a:off x="487564" y="882259"/>
          <a:ext cx="882259" cy="88225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1FA79-4238-49E8-9A3D-DC65B4786F1F}">
      <dsp:nvSpPr>
        <dsp:cNvPr id="0" name=""/>
        <dsp:cNvSpPr/>
      </dsp:nvSpPr>
      <dsp:spPr>
        <a:xfrm>
          <a:off x="928693" y="882259"/>
          <a:ext cx="7653330" cy="88225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ar-SA" sz="2200" kern="1200" dirty="0"/>
            <a:t>حلقة</a:t>
          </a:r>
          <a:r>
            <a:rPr lang="ar-SA" sz="2200" kern="1200" baseline="0" dirty="0"/>
            <a:t> بحث في معايير التدقيق الدولية</a:t>
          </a:r>
        </a:p>
        <a:p>
          <a:pPr marL="0" lvl="0" indent="0" algn="ctr" defTabSz="977900" rtl="1">
            <a:lnSpc>
              <a:spcPct val="90000"/>
            </a:lnSpc>
            <a:spcBef>
              <a:spcPct val="0"/>
            </a:spcBef>
            <a:spcAft>
              <a:spcPct val="35000"/>
            </a:spcAft>
            <a:buNone/>
          </a:pPr>
          <a:r>
            <a:rPr lang="ar-SA" sz="2200" kern="1200" baseline="0" dirty="0"/>
            <a:t>الفصل الأول 2023/2024</a:t>
          </a:r>
          <a:endParaRPr lang="ar-JO" sz="2200" kern="1200" dirty="0"/>
        </a:p>
      </dsp:txBody>
      <dsp:txXfrm>
        <a:off x="928693" y="882259"/>
        <a:ext cx="7653330" cy="88225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0D79D-E678-439F-9E1A-F713358009F8}">
      <dsp:nvSpPr>
        <dsp:cNvPr id="0" name=""/>
        <dsp:cNvSpPr/>
      </dsp:nvSpPr>
      <dsp:spPr>
        <a:xfrm>
          <a:off x="0" y="11654"/>
          <a:ext cx="8229600" cy="11196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b="1" kern="1200" dirty="0"/>
            <a:t>الشك المهني </a:t>
          </a:r>
          <a:br>
            <a:rPr lang="ar-JO" sz="2900" b="1" kern="1200" dirty="0"/>
          </a:br>
          <a:endParaRPr lang="ar-JO" sz="2900" kern="1200" dirty="0"/>
        </a:p>
      </dsp:txBody>
      <dsp:txXfrm>
        <a:off x="54659" y="66313"/>
        <a:ext cx="8120282" cy="101037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4F142-106F-4C89-B00E-0A232C7836AB}">
      <dsp:nvSpPr>
        <dsp:cNvPr id="0" name=""/>
        <dsp:cNvSpPr/>
      </dsp:nvSpPr>
      <dsp:spPr>
        <a:xfrm>
          <a:off x="0" y="49959"/>
          <a:ext cx="5011831" cy="5011831"/>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B958B3-A7F2-4BFF-8118-E0FFC1B09EBD}">
      <dsp:nvSpPr>
        <dsp:cNvPr id="0" name=""/>
        <dsp:cNvSpPr/>
      </dsp:nvSpPr>
      <dsp:spPr>
        <a:xfrm>
          <a:off x="2505915" y="49959"/>
          <a:ext cx="5847137" cy="50118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ar-SA" sz="2000" kern="1200" dirty="0"/>
            <a:t>يجب على الم</a:t>
          </a:r>
          <a:r>
            <a:rPr lang="ar-JO" sz="2000" kern="1200" dirty="0"/>
            <a:t>دقق</a:t>
          </a:r>
          <a:r>
            <a:rPr lang="ar-SA" sz="2000" kern="1200" dirty="0"/>
            <a:t> أن ي</a:t>
          </a:r>
          <a:r>
            <a:rPr lang="ar-JO" sz="2000" kern="1200" dirty="0"/>
            <a:t>تخذ </a:t>
          </a:r>
          <a:r>
            <a:rPr lang="ar-SA" sz="2000" kern="1200" dirty="0"/>
            <a:t>الشك المهني أثناء ال</a:t>
          </a:r>
          <a:r>
            <a:rPr lang="ar-JO" sz="2000" kern="1200" dirty="0"/>
            <a:t>تدقيق</a:t>
          </a:r>
          <a:r>
            <a:rPr lang="ar-SA" sz="2000" kern="1200" dirty="0"/>
            <a:t>، مدركاً احتمال</a:t>
          </a:r>
          <a:r>
            <a:rPr lang="ar-JO" sz="2000" kern="1200" dirty="0"/>
            <a:t> </a:t>
          </a:r>
          <a:r>
            <a:rPr lang="ar-SA" sz="2000" kern="1200" dirty="0"/>
            <a:t>أنه قد </a:t>
          </a:r>
          <a:r>
            <a:rPr lang="ar-JO" sz="2000" kern="1200" dirty="0"/>
            <a:t>ي</a:t>
          </a:r>
          <a:r>
            <a:rPr lang="ar-SA" sz="2000" kern="1200" dirty="0"/>
            <a:t>وجد تحريف</a:t>
          </a:r>
          <a:r>
            <a:rPr lang="ar-JO" sz="2000" kern="1200" dirty="0"/>
            <a:t> </a:t>
          </a:r>
          <a:r>
            <a:rPr lang="ar-SA" sz="2000" kern="1200" dirty="0"/>
            <a:t>جوهري بسبب </a:t>
          </a:r>
          <a:r>
            <a:rPr lang="ar-JO" sz="2000" kern="1200" dirty="0"/>
            <a:t>الاحتيال</a:t>
          </a:r>
          <a:r>
            <a:rPr lang="ar-SA" sz="2000" kern="1200" dirty="0"/>
            <a:t>، وذلك بالرغم من خبرة المراجع السابقة فيما</a:t>
          </a:r>
          <a:r>
            <a:rPr lang="ar-JO" sz="2000" kern="1200" dirty="0"/>
            <a:t> </a:t>
          </a:r>
          <a:r>
            <a:rPr lang="ar-SA" sz="2000" kern="1200" dirty="0"/>
            <a:t>يتعلق</a:t>
          </a:r>
          <a:r>
            <a:rPr lang="ar-JO" sz="2000" kern="1200" dirty="0"/>
            <a:t> ب</a:t>
          </a:r>
          <a:r>
            <a:rPr lang="ar-SA" sz="2000" kern="1200" dirty="0"/>
            <a:t>أمانة ون</a:t>
          </a:r>
          <a:r>
            <a:rPr lang="ar-JO" sz="2000" kern="1200" dirty="0"/>
            <a:t>ز</a:t>
          </a:r>
          <a:r>
            <a:rPr lang="ar-SA" sz="2000" kern="1200" dirty="0"/>
            <a:t>اهة إدارة المنشأة والمكلفين بالحوكمة</a:t>
          </a:r>
          <a:r>
            <a:rPr lang="ar-JO" sz="2000" kern="1200" dirty="0"/>
            <a:t> </a:t>
          </a:r>
          <a:r>
            <a:rPr lang="ar-SA" sz="2000" kern="1200" dirty="0"/>
            <a:t>.</a:t>
          </a:r>
          <a:endParaRPr lang="ar-JO" sz="2000" kern="1200" dirty="0"/>
        </a:p>
      </dsp:txBody>
      <dsp:txXfrm>
        <a:off x="2505915" y="49959"/>
        <a:ext cx="5847137" cy="1503552"/>
      </dsp:txXfrm>
    </dsp:sp>
    <dsp:sp modelId="{05FEA7F8-24C4-4D09-8491-756668755446}">
      <dsp:nvSpPr>
        <dsp:cNvPr id="0" name=""/>
        <dsp:cNvSpPr/>
      </dsp:nvSpPr>
      <dsp:spPr>
        <a:xfrm>
          <a:off x="877072" y="1553511"/>
          <a:ext cx="3257687" cy="325768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C0BD6-6165-4261-86A5-92E7725EE946}">
      <dsp:nvSpPr>
        <dsp:cNvPr id="0" name=""/>
        <dsp:cNvSpPr/>
      </dsp:nvSpPr>
      <dsp:spPr>
        <a:xfrm>
          <a:off x="2505915" y="1553511"/>
          <a:ext cx="5847137" cy="325768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ar-SA" sz="2000" kern="1200" dirty="0"/>
            <a:t>ما لم يكن لدى الم</a:t>
          </a:r>
          <a:r>
            <a:rPr lang="ar-JO" sz="2000" kern="1200" dirty="0"/>
            <a:t>دقق</a:t>
          </a:r>
          <a:r>
            <a:rPr lang="ar-SA" sz="2000" kern="1200" dirty="0"/>
            <a:t> سبباً للاعتقاد بخلاف ذلك، ف</a:t>
          </a:r>
          <a:r>
            <a:rPr lang="ar-JO" sz="2000" kern="1200" dirty="0"/>
            <a:t>إ</a:t>
          </a:r>
          <a:r>
            <a:rPr lang="ar-SA" sz="2000" kern="1200" dirty="0"/>
            <a:t>نه قد يقبل</a:t>
          </a:r>
          <a:r>
            <a:rPr lang="ar-JO" sz="2000" kern="1200" dirty="0"/>
            <a:t> </a:t>
          </a:r>
          <a:r>
            <a:rPr lang="ar-SA" sz="2000" kern="1200" dirty="0"/>
            <a:t>بالسجلات والمستندات على أنها صحيحة</a:t>
          </a:r>
          <a:r>
            <a:rPr lang="ar-JO" sz="2000" kern="1200" dirty="0"/>
            <a:t> </a:t>
          </a:r>
          <a:r>
            <a:rPr lang="ar-SA" sz="2000" kern="1200" dirty="0"/>
            <a:t>ومطابقة للواقع. لكن إذا حدثت</a:t>
          </a:r>
          <a:r>
            <a:rPr lang="ar-JO" sz="2000" kern="1200" dirty="0"/>
            <a:t> </a:t>
          </a:r>
          <a:r>
            <a:rPr lang="ar-SA" sz="2000" kern="1200" dirty="0"/>
            <a:t>ظروف أثناء ال</a:t>
          </a:r>
          <a:r>
            <a:rPr lang="ar-JO" sz="2000" kern="1200" dirty="0"/>
            <a:t>تدقيق</a:t>
          </a:r>
          <a:r>
            <a:rPr lang="ar-SA" sz="2000" kern="1200" dirty="0"/>
            <a:t>، جعلت الم</a:t>
          </a:r>
          <a:r>
            <a:rPr lang="ar-JO" sz="2000" kern="1200" dirty="0"/>
            <a:t>دقق </a:t>
          </a:r>
          <a:r>
            <a:rPr lang="ar-SA" sz="2000" kern="1200" dirty="0"/>
            <a:t>يعتقد بأن وثيقة ما، ليست</a:t>
          </a:r>
          <a:r>
            <a:rPr lang="ar-JO" sz="2000" kern="1200" dirty="0"/>
            <a:t> </a:t>
          </a:r>
          <a:r>
            <a:rPr lang="ar-SA" sz="2000" kern="1200" dirty="0"/>
            <a:t>صحيحة</a:t>
          </a:r>
          <a:r>
            <a:rPr lang="ar-JO" sz="2000" kern="1200" dirty="0"/>
            <a:t>  </a:t>
          </a:r>
          <a:r>
            <a:rPr lang="ar-SA" sz="2000" kern="1200" dirty="0"/>
            <a:t>أو أن شروطاً في مستند قد تم تعديلها، لكن لم يتم الإفصاح</a:t>
          </a:r>
          <a:r>
            <a:rPr lang="ar-JO" sz="2000" kern="1200" dirty="0"/>
            <a:t> </a:t>
          </a:r>
          <a:r>
            <a:rPr lang="ar-SA" sz="2000" kern="1200" dirty="0"/>
            <a:t>عنها إلى </a:t>
          </a:r>
          <a:r>
            <a:rPr lang="ar-JO" sz="2000" kern="1200" dirty="0"/>
            <a:t>المدقق</a:t>
          </a:r>
          <a:r>
            <a:rPr lang="ar-SA" sz="2000" kern="1200" dirty="0"/>
            <a:t>، </a:t>
          </a:r>
          <a:r>
            <a:rPr lang="ar-JO" sz="2000" kern="1200" dirty="0"/>
            <a:t>ينبغي </a:t>
          </a:r>
          <a:r>
            <a:rPr lang="ar-SA" sz="2000" kern="1200" dirty="0"/>
            <a:t>على الم</a:t>
          </a:r>
          <a:r>
            <a:rPr lang="ar-JO" sz="2000" kern="1200" dirty="0"/>
            <a:t>دقق </a:t>
          </a:r>
          <a:r>
            <a:rPr lang="ar-SA" sz="2000" kern="1200" dirty="0"/>
            <a:t>إجراء الم</a:t>
          </a:r>
          <a:r>
            <a:rPr lang="ar-JO" sz="2000" kern="1200" dirty="0"/>
            <a:t>ز</a:t>
          </a:r>
          <a:r>
            <a:rPr lang="ar-SA" sz="2000" kern="1200" dirty="0"/>
            <a:t>يد من ال</a:t>
          </a:r>
          <a:r>
            <a:rPr lang="ar-JO" sz="2000" kern="1200" dirty="0"/>
            <a:t>تحقيقات</a:t>
          </a:r>
        </a:p>
      </dsp:txBody>
      <dsp:txXfrm>
        <a:off x="2505915" y="1553511"/>
        <a:ext cx="5847137" cy="1503547"/>
      </dsp:txXfrm>
    </dsp:sp>
    <dsp:sp modelId="{9C5E33FC-D529-48A9-B211-06A82E6C8A90}">
      <dsp:nvSpPr>
        <dsp:cNvPr id="0" name=""/>
        <dsp:cNvSpPr/>
      </dsp:nvSpPr>
      <dsp:spPr>
        <a:xfrm>
          <a:off x="1754141" y="3057059"/>
          <a:ext cx="1503548" cy="1503548"/>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547E1-329B-4F63-8D5A-12B9EDB6C8FE}">
      <dsp:nvSpPr>
        <dsp:cNvPr id="0" name=""/>
        <dsp:cNvSpPr/>
      </dsp:nvSpPr>
      <dsp:spPr>
        <a:xfrm>
          <a:off x="2505915" y="3057059"/>
          <a:ext cx="5847137" cy="150354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ar-SA" sz="2000" kern="1200" dirty="0"/>
            <a:t>يجب على الم</a:t>
          </a:r>
          <a:r>
            <a:rPr lang="ar-JO" sz="2000" kern="1200" dirty="0"/>
            <a:t>دقق</a:t>
          </a:r>
          <a:r>
            <a:rPr lang="ar-SA" sz="2000" kern="1200" dirty="0"/>
            <a:t> أن يبحث أوجه عدم الاتساق، عندما تكون</a:t>
          </a:r>
          <a:r>
            <a:rPr lang="ar-JO" sz="2000" kern="1200" dirty="0"/>
            <a:t> </a:t>
          </a:r>
          <a:r>
            <a:rPr lang="ar-SA" sz="2000" kern="1200" dirty="0"/>
            <a:t>الإجابات على الاستفسارات المطروحة من الم</a:t>
          </a:r>
          <a:r>
            <a:rPr lang="ar-JO" sz="2000" kern="1200" dirty="0"/>
            <a:t>دقق</a:t>
          </a:r>
          <a:r>
            <a:rPr lang="ar-SA" sz="2000" kern="1200" dirty="0"/>
            <a:t> على الإدارة، أو</a:t>
          </a:r>
          <a:r>
            <a:rPr lang="ar-JO" sz="2000" kern="1200" dirty="0"/>
            <a:t> أولئك </a:t>
          </a:r>
          <a:r>
            <a:rPr lang="ar-SA" sz="2000" kern="1200" dirty="0"/>
            <a:t>المكلفين بالحوكمة</a:t>
          </a:r>
          <a:endParaRPr lang="ar-JO" sz="2000" kern="1200" dirty="0"/>
        </a:p>
      </dsp:txBody>
      <dsp:txXfrm>
        <a:off x="2505915" y="3057059"/>
        <a:ext cx="5847137" cy="15035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97039-E933-4D0D-A97E-BB974DD3AA94}">
      <dsp:nvSpPr>
        <dsp:cNvPr id="0" name=""/>
        <dsp:cNvSpPr/>
      </dsp:nvSpPr>
      <dsp:spPr>
        <a:xfrm>
          <a:off x="911206" y="0"/>
          <a:ext cx="6407187"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1">
            <a:lnSpc>
              <a:spcPct val="90000"/>
            </a:lnSpc>
            <a:spcBef>
              <a:spcPct val="0"/>
            </a:spcBef>
            <a:spcAft>
              <a:spcPct val="35000"/>
            </a:spcAft>
            <a:buNone/>
          </a:pPr>
          <a:r>
            <a:rPr lang="ar-JO" sz="1900" b="1" kern="1200" dirty="0"/>
            <a:t>إجراءات تقييم المخاطر والأنشطة ذات العلاقة</a:t>
          </a:r>
          <a:r>
            <a:rPr lang="ar-SA" sz="1900" b="1" kern="1200" dirty="0"/>
            <a:t> </a:t>
          </a:r>
          <a:r>
            <a:rPr lang="ar-JO" altLang="en-US" sz="1900" b="1" kern="1200" dirty="0"/>
            <a:t>بالإدارة والآخرون ضمن المنشأة</a:t>
          </a:r>
          <a:br>
            <a:rPr lang="ar-JO" sz="1900" b="1" kern="1200" dirty="0"/>
          </a:br>
          <a:br>
            <a:rPr lang="ar-JO" sz="1900" b="1" kern="1200" dirty="0"/>
          </a:br>
          <a:endParaRPr lang="ar-JO" sz="1900" kern="1200" dirty="0"/>
        </a:p>
      </dsp:txBody>
      <dsp:txXfrm>
        <a:off x="967003" y="55797"/>
        <a:ext cx="6295593" cy="10314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FF325-C67A-4256-8B11-9FA1F419284C}">
      <dsp:nvSpPr>
        <dsp:cNvPr id="0" name=""/>
        <dsp:cNvSpPr/>
      </dsp:nvSpPr>
      <dsp:spPr>
        <a:xfrm>
          <a:off x="0" y="277922"/>
          <a:ext cx="8362950" cy="12109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r" defTabSz="1022350" rtl="1">
            <a:lnSpc>
              <a:spcPct val="90000"/>
            </a:lnSpc>
            <a:spcBef>
              <a:spcPct val="0"/>
            </a:spcBef>
            <a:spcAft>
              <a:spcPct val="35000"/>
            </a:spcAft>
            <a:buNone/>
          </a:pPr>
          <a:r>
            <a:rPr lang="ar-JO" sz="2300" kern="1200"/>
            <a:t>إجراءات تقييم المخاطر والأنشطة ذات العلاقة</a:t>
          </a:r>
        </a:p>
      </dsp:txBody>
      <dsp:txXfrm>
        <a:off x="59114" y="337036"/>
        <a:ext cx="8244722" cy="1092722"/>
      </dsp:txXfrm>
    </dsp:sp>
    <dsp:sp modelId="{FB9FDBA1-4CCF-40BE-8017-A5CCD5EB48E0}">
      <dsp:nvSpPr>
        <dsp:cNvPr id="0" name=""/>
        <dsp:cNvSpPr/>
      </dsp:nvSpPr>
      <dsp:spPr>
        <a:xfrm>
          <a:off x="0" y="1555112"/>
          <a:ext cx="8362950" cy="12109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r" defTabSz="1022350" rtl="1">
            <a:lnSpc>
              <a:spcPct val="90000"/>
            </a:lnSpc>
            <a:spcBef>
              <a:spcPct val="0"/>
            </a:spcBef>
            <a:spcAft>
              <a:spcPct val="35000"/>
            </a:spcAft>
            <a:buNone/>
          </a:pPr>
          <a:r>
            <a:rPr lang="ar-SA" sz="2300" kern="1200" dirty="0"/>
            <a:t>يجب على </a:t>
          </a:r>
          <a:r>
            <a:rPr lang="ar-JO" sz="2300" kern="1200" dirty="0"/>
            <a:t>المدقق</a:t>
          </a:r>
          <a:r>
            <a:rPr lang="ar-SA" sz="2300" kern="1200" dirty="0"/>
            <a:t> إجراء استفسارات مع الإدارة وأخرين داخل المنشأة</a:t>
          </a:r>
          <a:r>
            <a:rPr lang="ar-JO" sz="2300" kern="1200" dirty="0"/>
            <a:t> </a:t>
          </a:r>
          <a:r>
            <a:rPr lang="ar-SA" sz="2300" kern="1200" dirty="0"/>
            <a:t>عندما يكون ذلك مناسبا، للتعرف على ما إذا كان لديهم معرفة بأي </a:t>
          </a:r>
          <a:r>
            <a:rPr lang="ar-JO" sz="2300" kern="1200" dirty="0"/>
            <a:t>احتيال </a:t>
          </a:r>
          <a:r>
            <a:rPr lang="ar-SA" sz="2300" kern="1200" dirty="0"/>
            <a:t>فعل</a:t>
          </a:r>
          <a:r>
            <a:rPr lang="ar-JO" sz="2300" kern="1200" dirty="0"/>
            <a:t>ي</a:t>
          </a:r>
          <a:r>
            <a:rPr lang="ar-SA" sz="2300" kern="1200" dirty="0"/>
            <a:t> أو مشكوك فيه، يؤثر على المنشأة</a:t>
          </a:r>
          <a:r>
            <a:rPr lang="ar-JO" sz="2300" kern="1200" dirty="0"/>
            <a:t> </a:t>
          </a:r>
        </a:p>
      </dsp:txBody>
      <dsp:txXfrm>
        <a:off x="59114" y="1614226"/>
        <a:ext cx="8244722" cy="1092722"/>
      </dsp:txXfrm>
    </dsp:sp>
    <dsp:sp modelId="{07E32096-F523-45F6-B435-70792C206422}">
      <dsp:nvSpPr>
        <dsp:cNvPr id="0" name=""/>
        <dsp:cNvSpPr/>
      </dsp:nvSpPr>
      <dsp:spPr>
        <a:xfrm>
          <a:off x="0" y="2832302"/>
          <a:ext cx="8362950" cy="12109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r" defTabSz="1022350" rtl="1">
            <a:lnSpc>
              <a:spcPct val="90000"/>
            </a:lnSpc>
            <a:spcBef>
              <a:spcPct val="0"/>
            </a:spcBef>
            <a:spcAft>
              <a:spcPct val="35000"/>
            </a:spcAft>
            <a:buNone/>
          </a:pPr>
          <a:r>
            <a:rPr lang="ar-SA" sz="2300" kern="1200"/>
            <a:t>بالنسبة للمنشآت التي يكون فيها نشاط </a:t>
          </a:r>
          <a:r>
            <a:rPr lang="ar-JO" sz="2300" kern="1200"/>
            <a:t>للتدقيق</a:t>
          </a:r>
          <a:r>
            <a:rPr lang="ar-SA" sz="2300" kern="1200"/>
            <a:t> الداخلي، يجب على </a:t>
          </a:r>
          <a:r>
            <a:rPr lang="ar-JO" sz="2300" kern="1200"/>
            <a:t>المدقق </a:t>
          </a:r>
          <a:r>
            <a:rPr lang="ar-SA" sz="2300" kern="1200"/>
            <a:t>الاستفسار من</a:t>
          </a:r>
          <a:r>
            <a:rPr lang="ar-JO" sz="2300" kern="1200"/>
            <a:t> المدققين </a:t>
          </a:r>
          <a:r>
            <a:rPr lang="ar-SA" sz="2300" kern="1200"/>
            <a:t>الداخليين للتعرف على ما إذا كان لديهم علم بأي</a:t>
          </a:r>
          <a:r>
            <a:rPr lang="ar-JO" sz="2300" kern="1200"/>
            <a:t> احتيال</a:t>
          </a:r>
          <a:r>
            <a:rPr lang="ar-SA" sz="2300" kern="1200"/>
            <a:t> فعل</a:t>
          </a:r>
          <a:r>
            <a:rPr lang="ar-JO" sz="2300" kern="1200"/>
            <a:t>ي</a:t>
          </a:r>
          <a:r>
            <a:rPr lang="ar-SA" sz="2300" kern="1200"/>
            <a:t>، أو مشكوك فيه، أو محتمل، قد يؤثر على المنشأة، والحصول عل</a:t>
          </a:r>
          <a:r>
            <a:rPr lang="ar-JO" sz="2300" kern="1200"/>
            <a:t>ى آرائهم</a:t>
          </a:r>
          <a:r>
            <a:rPr lang="ar-SA" sz="2300" kern="1200"/>
            <a:t> حول مخاطر ال</a:t>
          </a:r>
          <a:r>
            <a:rPr lang="ar-JO" sz="2300" kern="1200"/>
            <a:t>احتيال</a:t>
          </a:r>
          <a:r>
            <a:rPr lang="ar-SA" sz="2300" kern="1200"/>
            <a:t>.</a:t>
          </a:r>
          <a:endParaRPr lang="ar-JO" sz="2300" kern="1200"/>
        </a:p>
      </dsp:txBody>
      <dsp:txXfrm>
        <a:off x="59114" y="2891416"/>
        <a:ext cx="8244722" cy="109272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15400-63B7-49D9-8421-BEA2C612E02A}">
      <dsp:nvSpPr>
        <dsp:cNvPr id="0" name=""/>
        <dsp:cNvSpPr/>
      </dsp:nvSpPr>
      <dsp:spPr>
        <a:xfrm rot="5400000">
          <a:off x="3223078" y="54726"/>
          <a:ext cx="4032448" cy="493110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r" defTabSz="1066800" rtl="1">
            <a:lnSpc>
              <a:spcPct val="90000"/>
            </a:lnSpc>
            <a:spcBef>
              <a:spcPct val="0"/>
            </a:spcBef>
            <a:spcAft>
              <a:spcPct val="15000"/>
            </a:spcAft>
            <a:buChar char="•"/>
          </a:pPr>
          <a:r>
            <a:rPr lang="ar-SA" sz="2400" kern="1200"/>
            <a:t>ما لم يكن كل المكلفين بالحوكمة مشاركين في إدارة المنشأة يجب على</a:t>
          </a:r>
          <a:r>
            <a:rPr lang="ar-JO" sz="2400" kern="1200"/>
            <a:t> المدقق</a:t>
          </a:r>
          <a:r>
            <a:rPr lang="ar-SA" sz="2400" kern="1200"/>
            <a:t> </a:t>
          </a:r>
          <a:r>
            <a:rPr lang="ar-JO" sz="2400" kern="1200"/>
            <a:t>ا</a:t>
          </a:r>
          <a:r>
            <a:rPr lang="ar-SA" sz="2400" kern="1200"/>
            <a:t>لحصول على فهم لكيفية ممارسة المكلفين بالحوكمة لعملية</a:t>
          </a:r>
          <a:r>
            <a:rPr lang="ar-JO" sz="2400" kern="1200"/>
            <a:t> </a:t>
          </a:r>
          <a:r>
            <a:rPr lang="ar-SA" sz="2400" kern="1200"/>
            <a:t>الإشراف على عمل</a:t>
          </a:r>
          <a:r>
            <a:rPr lang="ar-JO" sz="2400" kern="1200"/>
            <a:t>يات </a:t>
          </a:r>
          <a:r>
            <a:rPr lang="ar-SA" sz="2400" kern="1200"/>
            <a:t> الإدارة </a:t>
          </a:r>
          <a:r>
            <a:rPr lang="ar-JO" sz="2400" kern="1200"/>
            <a:t>لتحديد </a:t>
          </a:r>
          <a:r>
            <a:rPr lang="ar-SA" sz="2400" kern="1200"/>
            <a:t>والاستجابة لمخاطر ال</a:t>
          </a:r>
          <a:r>
            <a:rPr lang="ar-JO" sz="2400" kern="1200"/>
            <a:t>احتيال</a:t>
          </a:r>
          <a:r>
            <a:rPr lang="ar-SA" sz="2400" kern="1200"/>
            <a:t> في</a:t>
          </a:r>
          <a:r>
            <a:rPr lang="ar-JO" sz="2400" kern="1200"/>
            <a:t> </a:t>
          </a:r>
          <a:r>
            <a:rPr lang="ar-SA" sz="2400" kern="1200"/>
            <a:t>المنشأة و الرقابة الداخلية التي </a:t>
          </a:r>
          <a:r>
            <a:rPr lang="ar-JO" sz="2400" kern="1200"/>
            <a:t>أنشأتها </a:t>
          </a:r>
          <a:r>
            <a:rPr lang="ar-SA" sz="2400" kern="1200"/>
            <a:t> الإدارة للتخفيف من هذه</a:t>
          </a:r>
          <a:r>
            <a:rPr lang="ar-JO" sz="2400" kern="1200"/>
            <a:t> </a:t>
          </a:r>
          <a:r>
            <a:rPr lang="ar-SA" sz="2400" kern="1200"/>
            <a:t>المخاطر</a:t>
          </a:r>
          <a:endParaRPr lang="ar-JO" sz="2400" kern="1200"/>
        </a:p>
        <a:p>
          <a:pPr marL="228600" lvl="1" indent="-228600" algn="r" defTabSz="1066800" rtl="1">
            <a:lnSpc>
              <a:spcPct val="90000"/>
            </a:lnSpc>
            <a:spcBef>
              <a:spcPct val="0"/>
            </a:spcBef>
            <a:spcAft>
              <a:spcPct val="15000"/>
            </a:spcAft>
            <a:buChar char="•"/>
          </a:pPr>
          <a:r>
            <a:rPr lang="ar-SA" sz="2400" kern="1200" dirty="0"/>
            <a:t>يجب على</a:t>
          </a:r>
          <a:r>
            <a:rPr lang="ar-JO" sz="2400" kern="1200" dirty="0"/>
            <a:t> المدقق</a:t>
          </a:r>
          <a:r>
            <a:rPr lang="ar-SA" sz="2400" kern="1200" dirty="0"/>
            <a:t> إجراء استفسارات </a:t>
          </a:r>
          <a:r>
            <a:rPr lang="ar-JO" sz="2400" kern="1200" dirty="0"/>
            <a:t>من ا</a:t>
          </a:r>
          <a:r>
            <a:rPr lang="ar-SA" sz="2400" kern="1200" dirty="0"/>
            <a:t>لمكلفين بالحوكمة </a:t>
          </a:r>
          <a:r>
            <a:rPr lang="ar-JO" sz="2400" kern="1200" dirty="0"/>
            <a:t>لتحديد </a:t>
          </a:r>
          <a:r>
            <a:rPr lang="ar-SA" sz="2400" kern="1200" dirty="0"/>
            <a:t>ما إذا كان لديهم</a:t>
          </a:r>
          <a:r>
            <a:rPr lang="ar-JO" sz="2400" kern="1200" dirty="0"/>
            <a:t> </a:t>
          </a:r>
          <a:r>
            <a:rPr lang="ar-SA" sz="2400" kern="1200" dirty="0"/>
            <a:t>معرفة بأي </a:t>
          </a:r>
          <a:r>
            <a:rPr lang="ar-JO" sz="2400" kern="1200" dirty="0"/>
            <a:t>احتيال </a:t>
          </a:r>
          <a:r>
            <a:rPr lang="ar-SA" sz="2400" kern="1200" dirty="0"/>
            <a:t>فعلى، أو مشكوك فيه، أو </a:t>
          </a:r>
          <a:r>
            <a:rPr lang="ar-JO" sz="2400" kern="1200" dirty="0"/>
            <a:t>مزعوم</a:t>
          </a:r>
          <a:r>
            <a:rPr lang="ar-SA" sz="2400" kern="1200" dirty="0"/>
            <a:t> قد يؤثر على المنشأة</a:t>
          </a:r>
          <a:endParaRPr lang="ar-JO" sz="2400" kern="1200" dirty="0"/>
        </a:p>
      </dsp:txBody>
      <dsp:txXfrm rot="-5400000">
        <a:off x="2773749" y="700903"/>
        <a:ext cx="4734259" cy="3638752"/>
      </dsp:txXfrm>
    </dsp:sp>
    <dsp:sp modelId="{1BB413F2-5074-4B24-9702-0A502303B605}">
      <dsp:nvSpPr>
        <dsp:cNvPr id="0" name=""/>
        <dsp:cNvSpPr/>
      </dsp:nvSpPr>
      <dsp:spPr>
        <a:xfrm>
          <a:off x="0" y="0"/>
          <a:ext cx="2773748" cy="5040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rtl="1">
            <a:lnSpc>
              <a:spcPct val="90000"/>
            </a:lnSpc>
            <a:spcBef>
              <a:spcPct val="0"/>
            </a:spcBef>
            <a:spcAft>
              <a:spcPct val="35000"/>
            </a:spcAft>
            <a:buNone/>
          </a:pPr>
          <a:r>
            <a:rPr lang="ar-JO" sz="5700" kern="1200"/>
            <a:t>المكلفون بالحوكمة</a:t>
          </a:r>
        </a:p>
      </dsp:txBody>
      <dsp:txXfrm>
        <a:off x="135403" y="135403"/>
        <a:ext cx="2502942" cy="476975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F2AEE-5D36-4C85-8FA3-52CC0C75043C}">
      <dsp:nvSpPr>
        <dsp:cNvPr id="0" name=""/>
        <dsp:cNvSpPr/>
      </dsp:nvSpPr>
      <dsp:spPr>
        <a:xfrm>
          <a:off x="0" y="189724"/>
          <a:ext cx="8229600" cy="1006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r" defTabSz="1911350" rtl="1">
            <a:lnSpc>
              <a:spcPct val="90000"/>
            </a:lnSpc>
            <a:spcBef>
              <a:spcPct val="0"/>
            </a:spcBef>
            <a:spcAft>
              <a:spcPct val="35000"/>
            </a:spcAft>
            <a:buNone/>
          </a:pPr>
          <a:r>
            <a:rPr lang="ar-JO" sz="4300" kern="1200"/>
            <a:t>العلاقات غير العادية أوغير المتوقعة المحددة</a:t>
          </a:r>
        </a:p>
      </dsp:txBody>
      <dsp:txXfrm>
        <a:off x="49119" y="238843"/>
        <a:ext cx="8131362" cy="907962"/>
      </dsp:txXfrm>
    </dsp:sp>
    <dsp:sp modelId="{C8C2FFA6-B12B-4819-86FD-CE15EE7DE016}">
      <dsp:nvSpPr>
        <dsp:cNvPr id="0" name=""/>
        <dsp:cNvSpPr/>
      </dsp:nvSpPr>
      <dsp:spPr>
        <a:xfrm>
          <a:off x="0" y="1195924"/>
          <a:ext cx="8229600" cy="235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4610" rIns="305816" bIns="54610" numCol="1" spcCol="1270" anchor="t" anchorCtr="0">
          <a:noAutofit/>
        </a:bodyPr>
        <a:lstStyle/>
        <a:p>
          <a:pPr marL="285750" lvl="1" indent="-285750" algn="r" defTabSz="1511300" rtl="1">
            <a:lnSpc>
              <a:spcPct val="90000"/>
            </a:lnSpc>
            <a:spcBef>
              <a:spcPct val="0"/>
            </a:spcBef>
            <a:spcAft>
              <a:spcPct val="20000"/>
            </a:spcAft>
            <a:buChar char="•"/>
          </a:pPr>
          <a:r>
            <a:rPr lang="ar-JO" sz="3400" kern="1200" dirty="0"/>
            <a:t>يجب على المدقق تقييم ما إذا كانت العلاقات غير العادية، وغير المتوقعة،والتي تم تحديدها من خلال الإجراءات التحليلية بما في ذلك تلك المرتبطة بحسابات الإيرادات تشير إلى وجود مخاطر خطأ جوهري بسبب الاحتيال</a:t>
          </a:r>
        </a:p>
      </dsp:txBody>
      <dsp:txXfrm>
        <a:off x="0" y="1195924"/>
        <a:ext cx="8229600" cy="235876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E0397-E8D9-48EC-8766-994D2D47D5E8}">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r" defTabSz="1733550" rtl="1">
            <a:lnSpc>
              <a:spcPct val="90000"/>
            </a:lnSpc>
            <a:spcBef>
              <a:spcPct val="0"/>
            </a:spcBef>
            <a:spcAft>
              <a:spcPct val="15000"/>
            </a:spcAft>
            <a:buChar char="•"/>
          </a:pPr>
          <a:r>
            <a:rPr lang="ar-JO" sz="3900" kern="1200" dirty="0"/>
            <a:t>يجب على المدقق أن يأخذ في حسبانه ما إذا كانت المعلومات الأخرى التي حصل عليها،  تشير إلى وجود مخاطر لتحريف جوهري بسبب </a:t>
          </a:r>
          <a:r>
            <a:rPr lang="ar-JO" sz="3900" kern="1200" dirty="0" err="1"/>
            <a:t>الإحتيال</a:t>
          </a:r>
          <a:endParaRPr lang="ar-JO" sz="3900" kern="1200" dirty="0"/>
        </a:p>
      </dsp:txBody>
      <dsp:txXfrm rot="-5400000">
        <a:off x="2962656" y="629347"/>
        <a:ext cx="5090193" cy="3267268"/>
      </dsp:txXfrm>
    </dsp:sp>
    <dsp:sp modelId="{299A6165-CACB-468D-ADA3-D0BCFF69E70D}">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rtl="1">
            <a:lnSpc>
              <a:spcPct val="90000"/>
            </a:lnSpc>
            <a:spcBef>
              <a:spcPct val="0"/>
            </a:spcBef>
            <a:spcAft>
              <a:spcPct val="35000"/>
            </a:spcAft>
            <a:buNone/>
          </a:pPr>
          <a:r>
            <a:rPr lang="ar-JO" sz="5500" kern="1200"/>
            <a:t>المعلومات الأخرى</a:t>
          </a:r>
        </a:p>
      </dsp:txBody>
      <dsp:txXfrm>
        <a:off x="144625" y="144625"/>
        <a:ext cx="2673406" cy="42367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1D5B4-258E-45EC-BE4B-4F54C914B59B}">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1">
            <a:lnSpc>
              <a:spcPct val="90000"/>
            </a:lnSpc>
            <a:spcBef>
              <a:spcPct val="0"/>
            </a:spcBef>
            <a:spcAft>
              <a:spcPct val="35000"/>
            </a:spcAft>
            <a:buNone/>
          </a:pPr>
          <a:r>
            <a:rPr lang="ar-JO" sz="2300" b="1" kern="1200" dirty="0"/>
            <a:t>تحديد</a:t>
          </a:r>
          <a:r>
            <a:rPr lang="ar-SA" sz="2300" b="1" kern="1200" dirty="0"/>
            <a:t> وتق</a:t>
          </a:r>
          <a:r>
            <a:rPr lang="ar-JO" sz="2300" b="1" kern="1200" dirty="0"/>
            <a:t>ييم</a:t>
          </a:r>
          <a:r>
            <a:rPr lang="ar-SA" sz="2300" b="1" kern="1200" dirty="0"/>
            <a:t> مخاطر ال</a:t>
          </a:r>
          <a:r>
            <a:rPr lang="ar-JO" sz="2300" b="1" kern="1200" dirty="0"/>
            <a:t>أخطار الجوهرية</a:t>
          </a:r>
          <a:r>
            <a:rPr lang="ar-SA" sz="2300" b="1" kern="1200" dirty="0"/>
            <a:t> بسبب </a:t>
          </a:r>
          <a:r>
            <a:rPr lang="ar-JO" sz="2300" b="1" kern="1200" dirty="0"/>
            <a:t>الاحتيال</a:t>
          </a:r>
          <a:endParaRPr lang="ar-JO" sz="2300" kern="1200" dirty="0"/>
        </a:p>
      </dsp:txBody>
      <dsp:txXfrm>
        <a:off x="2689268" y="55797"/>
        <a:ext cx="2851062" cy="103140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051D5-F855-4EB8-9577-F2E5AFB865AD}">
      <dsp:nvSpPr>
        <dsp:cNvPr id="0" name=""/>
        <dsp:cNvSpPr/>
      </dsp:nvSpPr>
      <dsp:spPr>
        <a:xfrm>
          <a:off x="0" y="127149"/>
          <a:ext cx="8642350" cy="20911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r" defTabSz="1377950" rtl="1">
            <a:lnSpc>
              <a:spcPct val="90000"/>
            </a:lnSpc>
            <a:spcBef>
              <a:spcPct val="0"/>
            </a:spcBef>
            <a:spcAft>
              <a:spcPct val="35000"/>
            </a:spcAft>
            <a:buNone/>
          </a:pPr>
          <a:r>
            <a:rPr lang="ar-JO" sz="3100" kern="1200" dirty="0"/>
            <a:t>يجب </a:t>
          </a:r>
          <a:r>
            <a:rPr lang="ar-SA" sz="3100" kern="1200" dirty="0"/>
            <a:t>على الم</a:t>
          </a:r>
          <a:r>
            <a:rPr lang="ar-JO" sz="3100" kern="1200" dirty="0"/>
            <a:t>دقق</a:t>
          </a:r>
          <a:r>
            <a:rPr lang="ar-SA" sz="3100" kern="1200" dirty="0"/>
            <a:t> </a:t>
          </a:r>
          <a:r>
            <a:rPr lang="ar-JO" sz="3100" kern="1200" dirty="0"/>
            <a:t>تحديد وتقييم</a:t>
          </a:r>
          <a:r>
            <a:rPr lang="ar-SA" sz="3100" kern="1200" dirty="0"/>
            <a:t> مخاطر وجود </a:t>
          </a:r>
          <a:r>
            <a:rPr lang="ar-JO" sz="3100" kern="1200" dirty="0"/>
            <a:t>خطأ</a:t>
          </a:r>
          <a:r>
            <a:rPr lang="ar-SA" sz="3100" kern="1200" dirty="0"/>
            <a:t> جوهري بسبب </a:t>
          </a:r>
          <a:r>
            <a:rPr lang="ar-JO" sz="3100" kern="1200" dirty="0"/>
            <a:t>احتيال</a:t>
          </a:r>
          <a:r>
            <a:rPr lang="ar-SA" sz="3100" kern="1200" dirty="0"/>
            <a:t> على مستوى </a:t>
          </a:r>
          <a:r>
            <a:rPr lang="ar-JO" sz="3100" kern="1200" dirty="0"/>
            <a:t>البيانات </a:t>
          </a:r>
          <a:r>
            <a:rPr lang="ar-SA" sz="3100" kern="1200" dirty="0"/>
            <a:t>المالية ككل وعلى مستوى الإقرار لفئات المعاملات وأرصدة الحسابات والإفصاحات</a:t>
          </a:r>
          <a:r>
            <a:rPr lang="ar-JO" sz="3100" kern="1200" dirty="0"/>
            <a:t> </a:t>
          </a:r>
        </a:p>
      </dsp:txBody>
      <dsp:txXfrm>
        <a:off x="102084" y="229233"/>
        <a:ext cx="8438182" cy="1887024"/>
      </dsp:txXfrm>
    </dsp:sp>
    <dsp:sp modelId="{077A51CD-24CA-4794-9BA1-FA745B805A99}">
      <dsp:nvSpPr>
        <dsp:cNvPr id="0" name=""/>
        <dsp:cNvSpPr/>
      </dsp:nvSpPr>
      <dsp:spPr>
        <a:xfrm>
          <a:off x="0" y="2307621"/>
          <a:ext cx="8642350" cy="20911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r" defTabSz="1377950" rtl="1">
            <a:lnSpc>
              <a:spcPct val="90000"/>
            </a:lnSpc>
            <a:spcBef>
              <a:spcPct val="0"/>
            </a:spcBef>
            <a:spcAft>
              <a:spcPct val="35000"/>
            </a:spcAft>
            <a:buNone/>
          </a:pPr>
          <a:r>
            <a:rPr lang="ar-JO" sz="3100" kern="1200" dirty="0"/>
            <a:t>عند تحديد وتقييم مخاطر وجود الاخطاء الجوهرية بسبب الاحتيال، يجب على المدقق بناء على افتراض وجود مخاطر احتيال عند الاعتراف بالإيرادات تقييم أي أنواع الإيرادات ومعاملات الإيرادات والإقرارات </a:t>
          </a:r>
          <a:r>
            <a:rPr lang="ar-SA" sz="3100" kern="1200" dirty="0"/>
            <a:t>التي تؤدى إلى وجود هذه المخاطر</a:t>
          </a:r>
          <a:r>
            <a:rPr lang="ar-JO" sz="3100" kern="1200" dirty="0"/>
            <a:t>. </a:t>
          </a:r>
        </a:p>
      </dsp:txBody>
      <dsp:txXfrm>
        <a:off x="102084" y="2409705"/>
        <a:ext cx="8438182" cy="188702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40566-DFED-42A6-A0A0-0C5E7C189123}">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rtl="1">
            <a:lnSpc>
              <a:spcPct val="90000"/>
            </a:lnSpc>
            <a:spcBef>
              <a:spcPct val="0"/>
            </a:spcBef>
            <a:spcAft>
              <a:spcPct val="35000"/>
            </a:spcAft>
            <a:buNone/>
          </a:pPr>
          <a:r>
            <a:rPr lang="ar-JO" sz="2300" kern="1200"/>
            <a:t>تحديد وتقييم مخاطر الأخطار الجوهرية بسبب الاحتيال</a:t>
          </a:r>
          <a:br>
            <a:rPr lang="ar-JO" sz="2300" kern="1200"/>
          </a:br>
          <a:endParaRPr lang="ar-JO" sz="2300" kern="1200"/>
        </a:p>
      </dsp:txBody>
      <dsp:txXfrm>
        <a:off x="2689268" y="55797"/>
        <a:ext cx="2851062" cy="103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AD33F-D5B5-4EDB-A09B-2E7A6987C8B6}">
      <dsp:nvSpPr>
        <dsp:cNvPr id="0" name=""/>
        <dsp:cNvSpPr/>
      </dsp:nvSpPr>
      <dsp:spPr>
        <a:xfrm rot="10800000">
          <a:off x="1870475" y="1167"/>
          <a:ext cx="5472684" cy="196807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865" tIns="121920" rIns="227584" bIns="121920" numCol="1" spcCol="1270" anchor="ctr" anchorCtr="0">
          <a:noAutofit/>
        </a:bodyPr>
        <a:lstStyle/>
        <a:p>
          <a:pPr marL="0" lvl="0" indent="0" algn="ctr" defTabSz="1422400" rtl="1">
            <a:lnSpc>
              <a:spcPct val="90000"/>
            </a:lnSpc>
            <a:spcBef>
              <a:spcPct val="0"/>
            </a:spcBef>
            <a:spcAft>
              <a:spcPct val="35000"/>
            </a:spcAft>
            <a:buNone/>
          </a:pPr>
          <a:r>
            <a:rPr lang="ar-JO" sz="3200" kern="1200" dirty="0"/>
            <a:t>نطاق معيار التدقيق الدولي رقم 240</a:t>
          </a:r>
        </a:p>
      </dsp:txBody>
      <dsp:txXfrm rot="10800000">
        <a:off x="2362493" y="1167"/>
        <a:ext cx="4980666" cy="1968071"/>
      </dsp:txXfrm>
    </dsp:sp>
    <dsp:sp modelId="{9E6B9D09-2444-42CC-BEDB-61D9AEE6FF0A}">
      <dsp:nvSpPr>
        <dsp:cNvPr id="0" name=""/>
        <dsp:cNvSpPr/>
      </dsp:nvSpPr>
      <dsp:spPr>
        <a:xfrm>
          <a:off x="886440" y="1167"/>
          <a:ext cx="1968071" cy="196807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7403C-3EC0-464B-8A08-4E755CADA0F9}">
      <dsp:nvSpPr>
        <dsp:cNvPr id="0" name=""/>
        <dsp:cNvSpPr/>
      </dsp:nvSpPr>
      <dsp:spPr>
        <a:xfrm rot="10800000">
          <a:off x="1905446" y="2150611"/>
          <a:ext cx="5472684" cy="196807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865" tIns="121920" rIns="227584" bIns="121920" numCol="1" spcCol="1270" anchor="ctr" anchorCtr="0">
          <a:noAutofit/>
        </a:bodyPr>
        <a:lstStyle/>
        <a:p>
          <a:pPr marL="0" lvl="0" indent="0" algn="ctr" defTabSz="1422400" rtl="1">
            <a:lnSpc>
              <a:spcPct val="90000"/>
            </a:lnSpc>
            <a:spcBef>
              <a:spcPct val="0"/>
            </a:spcBef>
            <a:spcAft>
              <a:spcPct val="35000"/>
            </a:spcAft>
            <a:buNone/>
          </a:pPr>
          <a:r>
            <a:rPr lang="ar-JO" sz="3200" kern="1200" dirty="0"/>
            <a:t>يتناول هذا المعيار مسؤوليات المدقق المتعلقة بقضايا الإحتيال في تدقيق البيانات  المالية.</a:t>
          </a:r>
        </a:p>
      </dsp:txBody>
      <dsp:txXfrm rot="10800000">
        <a:off x="2397464" y="2150611"/>
        <a:ext cx="4980666" cy="1968071"/>
      </dsp:txXfrm>
    </dsp:sp>
    <dsp:sp modelId="{BF8159BC-51FA-453C-9873-30AFF4130C24}">
      <dsp:nvSpPr>
        <dsp:cNvPr id="0" name=""/>
        <dsp:cNvSpPr/>
      </dsp:nvSpPr>
      <dsp:spPr>
        <a:xfrm>
          <a:off x="886440" y="2556723"/>
          <a:ext cx="1968071" cy="196807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C8AB2-B206-41EA-8158-F5B452FF7BBF}">
      <dsp:nvSpPr>
        <dsp:cNvPr id="0" name=""/>
        <dsp:cNvSpPr/>
      </dsp:nvSpPr>
      <dsp:spPr>
        <a:xfrm>
          <a:off x="0" y="45291"/>
          <a:ext cx="8229600" cy="2158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r" defTabSz="1822450" rtl="1">
            <a:lnSpc>
              <a:spcPct val="90000"/>
            </a:lnSpc>
            <a:spcBef>
              <a:spcPct val="0"/>
            </a:spcBef>
            <a:spcAft>
              <a:spcPct val="35000"/>
            </a:spcAft>
            <a:buNone/>
          </a:pPr>
          <a:r>
            <a:rPr lang="ar-JO" sz="4100" kern="1200" dirty="0"/>
            <a:t>يجب على المدقق أن يتعامل مع المخاطر المقدرة لوجود خطأ جوهري بسبب احتيال على أنها مخاطر مهمة</a:t>
          </a:r>
        </a:p>
      </dsp:txBody>
      <dsp:txXfrm>
        <a:off x="105377" y="150668"/>
        <a:ext cx="8018846" cy="1947895"/>
      </dsp:txXfrm>
    </dsp:sp>
    <dsp:sp modelId="{9FCD2AC3-D296-4391-8A40-DECF4FF64DE3}">
      <dsp:nvSpPr>
        <dsp:cNvPr id="0" name=""/>
        <dsp:cNvSpPr/>
      </dsp:nvSpPr>
      <dsp:spPr>
        <a:xfrm>
          <a:off x="0" y="2322021"/>
          <a:ext cx="8229600" cy="2158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r" defTabSz="1822450" rtl="1">
            <a:lnSpc>
              <a:spcPct val="90000"/>
            </a:lnSpc>
            <a:spcBef>
              <a:spcPct val="0"/>
            </a:spcBef>
            <a:spcAft>
              <a:spcPct val="35000"/>
            </a:spcAft>
            <a:buNone/>
          </a:pPr>
          <a:r>
            <a:rPr lang="ar-JO" sz="4100" kern="1200"/>
            <a:t>يجب على المدقق أن يحصل على فهم لأنظمة الرقابة ذات العلاقة المطبقة بالمنشأة، بما في ذلك أنشطة الرقابة المناسبة لهذه المخاطر</a:t>
          </a:r>
        </a:p>
      </dsp:txBody>
      <dsp:txXfrm>
        <a:off x="105377" y="2427398"/>
        <a:ext cx="8018846" cy="194789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F316F-1DBD-42B9-B882-15B4918C2E23}">
      <dsp:nvSpPr>
        <dsp:cNvPr id="0" name=""/>
        <dsp:cNvSpPr/>
      </dsp:nvSpPr>
      <dsp:spPr>
        <a:xfrm>
          <a:off x="0" y="2218"/>
          <a:ext cx="8229600"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r" defTabSz="1333500" rtl="1">
            <a:lnSpc>
              <a:spcPct val="90000"/>
            </a:lnSpc>
            <a:spcBef>
              <a:spcPct val="0"/>
            </a:spcBef>
            <a:spcAft>
              <a:spcPct val="35000"/>
            </a:spcAft>
            <a:buNone/>
          </a:pPr>
          <a:r>
            <a:rPr lang="ar-JO" sz="3000" b="1" kern="1200" dirty="0"/>
            <a:t>الاستجابات</a:t>
          </a:r>
          <a:r>
            <a:rPr lang="ar-SA" sz="3000" b="1" kern="1200" dirty="0"/>
            <a:t> </a:t>
          </a:r>
          <a:r>
            <a:rPr lang="ar-JO" sz="3000" b="1" kern="1200" dirty="0"/>
            <a:t>ل</a:t>
          </a:r>
          <a:r>
            <a:rPr lang="ar-SA" sz="3000" b="1" kern="1200" dirty="0"/>
            <a:t>لمخاطر الم</a:t>
          </a:r>
          <a:r>
            <a:rPr lang="ar-JO" sz="3000" b="1" kern="1200" dirty="0"/>
            <a:t>قيم</a:t>
          </a:r>
          <a:r>
            <a:rPr lang="ar-SA" sz="3000" b="1" kern="1200" dirty="0"/>
            <a:t>ة </a:t>
          </a:r>
          <a:r>
            <a:rPr lang="ar-JO" sz="3000" b="1" kern="1200" dirty="0"/>
            <a:t>للأخطاء</a:t>
          </a:r>
          <a:r>
            <a:rPr lang="ar-SA" sz="3000" b="1" kern="1200" dirty="0"/>
            <a:t> </a:t>
          </a:r>
          <a:r>
            <a:rPr lang="ar-JO" sz="3000" b="1" kern="1200" dirty="0"/>
            <a:t>الجوهرية</a:t>
          </a:r>
          <a:r>
            <a:rPr lang="ar-SA" sz="3000" b="1" kern="1200" dirty="0"/>
            <a:t> بسبب</a:t>
          </a:r>
          <a:r>
            <a:rPr lang="ar-JO" sz="3000" b="1" kern="1200" dirty="0"/>
            <a:t> الاحتيال</a:t>
          </a:r>
          <a:r>
            <a:rPr lang="ar-SA" sz="3000" b="1" kern="1200" dirty="0"/>
            <a:t> </a:t>
          </a:r>
          <a:endParaRPr lang="ar-JO" sz="3000" kern="1200" dirty="0"/>
        </a:p>
      </dsp:txBody>
      <dsp:txXfrm>
        <a:off x="34269" y="36487"/>
        <a:ext cx="8161062" cy="63346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5B2FF-E4A3-43CE-8B01-2F1BADB037CE}">
      <dsp:nvSpPr>
        <dsp:cNvPr id="0" name=""/>
        <dsp:cNvSpPr/>
      </dsp:nvSpPr>
      <dsp:spPr>
        <a:xfrm>
          <a:off x="0" y="11654"/>
          <a:ext cx="8229600" cy="11196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kern="1200" dirty="0"/>
            <a:t>الاستجابات للمخاطر المقيمة للأخطاء الجوهرية بسبب الاحتيال </a:t>
          </a:r>
          <a:br>
            <a:rPr lang="ar-JO" sz="2900" kern="1200" dirty="0"/>
          </a:br>
          <a:endParaRPr lang="ar-JO" sz="2900" kern="1200" dirty="0"/>
        </a:p>
      </dsp:txBody>
      <dsp:txXfrm>
        <a:off x="54659" y="66313"/>
        <a:ext cx="8120282" cy="101037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5D703-EA18-409B-9574-C9AFFCC17A59}">
      <dsp:nvSpPr>
        <dsp:cNvPr id="0" name=""/>
        <dsp:cNvSpPr/>
      </dsp:nvSpPr>
      <dsp:spPr>
        <a:xfrm>
          <a:off x="0" y="121625"/>
          <a:ext cx="8229600"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r" defTabSz="1377950" rtl="1">
            <a:lnSpc>
              <a:spcPct val="90000"/>
            </a:lnSpc>
            <a:spcBef>
              <a:spcPct val="0"/>
            </a:spcBef>
            <a:spcAft>
              <a:spcPct val="35000"/>
            </a:spcAft>
            <a:buNone/>
          </a:pPr>
          <a:r>
            <a:rPr lang="ar-JO" sz="3100" kern="1200"/>
            <a:t>الاستجابات للمخاطر المقيمة للأخطاء الجوهرية بسبب الاحتيال</a:t>
          </a:r>
          <a:br>
            <a:rPr lang="ar-JO" sz="3100" kern="1200"/>
          </a:br>
          <a:endParaRPr lang="ar-JO" sz="3100" kern="1200"/>
        </a:p>
      </dsp:txBody>
      <dsp:txXfrm>
        <a:off x="58428" y="180053"/>
        <a:ext cx="8112744" cy="108005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D2D1B-5DCE-420C-912B-FDA7534C7776}">
      <dsp:nvSpPr>
        <dsp:cNvPr id="0" name=""/>
        <dsp:cNvSpPr/>
      </dsp:nvSpPr>
      <dsp:spPr>
        <a:xfrm rot="10800000">
          <a:off x="1691885" y="1713"/>
          <a:ext cx="5027958" cy="170177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0438" tIns="80010" rIns="149352" bIns="80010" numCol="1" spcCol="1270" anchor="ctr" anchorCtr="0">
          <a:noAutofit/>
        </a:bodyPr>
        <a:lstStyle/>
        <a:p>
          <a:pPr marL="0" lvl="0" indent="0" algn="ctr" defTabSz="933450" rtl="1">
            <a:lnSpc>
              <a:spcPct val="90000"/>
            </a:lnSpc>
            <a:spcBef>
              <a:spcPct val="0"/>
            </a:spcBef>
            <a:spcAft>
              <a:spcPct val="35000"/>
            </a:spcAft>
            <a:buNone/>
          </a:pPr>
          <a:r>
            <a:rPr lang="ar-JO" sz="2100" kern="1200" dirty="0"/>
            <a:t>3-إجراءات التدقيق استجابة لمخاطر تجاوز الإدارة  لأنظمة الرقابة</a:t>
          </a:r>
        </a:p>
      </dsp:txBody>
      <dsp:txXfrm rot="10800000">
        <a:off x="2117330" y="1713"/>
        <a:ext cx="4602513" cy="1701779"/>
      </dsp:txXfrm>
    </dsp:sp>
    <dsp:sp modelId="{87029445-AB68-4B87-B291-160D9B568F63}">
      <dsp:nvSpPr>
        <dsp:cNvPr id="0" name=""/>
        <dsp:cNvSpPr/>
      </dsp:nvSpPr>
      <dsp:spPr>
        <a:xfrm>
          <a:off x="840995" y="1713"/>
          <a:ext cx="1701779" cy="170177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83DE69-7E82-467B-9B4A-94C67E3B734E}">
      <dsp:nvSpPr>
        <dsp:cNvPr id="0" name=""/>
        <dsp:cNvSpPr/>
      </dsp:nvSpPr>
      <dsp:spPr>
        <a:xfrm rot="10800000">
          <a:off x="1691885" y="2211487"/>
          <a:ext cx="5027958" cy="170177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0438" tIns="80010" rIns="149352" bIns="80010" numCol="1" spcCol="1270" anchor="ctr" anchorCtr="0">
          <a:noAutofit/>
        </a:bodyPr>
        <a:lstStyle/>
        <a:p>
          <a:pPr marL="0" lvl="0" indent="0" algn="ctr" defTabSz="933450" rtl="1">
            <a:lnSpc>
              <a:spcPct val="90000"/>
            </a:lnSpc>
            <a:spcBef>
              <a:spcPct val="0"/>
            </a:spcBef>
            <a:spcAft>
              <a:spcPct val="35000"/>
            </a:spcAft>
            <a:buNone/>
          </a:pPr>
          <a:r>
            <a:rPr lang="ar-JO" sz="2100" kern="1200"/>
            <a:t>بغض النظر عن تقدير المدقق لمخاطر تجاوز الادارة أدوات الرقابة، يجب على المدقق تصميم وتنفيذ إجراءات تدقيق بهدف</a:t>
          </a:r>
        </a:p>
      </dsp:txBody>
      <dsp:txXfrm rot="10800000">
        <a:off x="2117330" y="2211487"/>
        <a:ext cx="4602513" cy="1701779"/>
      </dsp:txXfrm>
    </dsp:sp>
    <dsp:sp modelId="{ACA6D790-D308-4C95-8C65-08A53A748DC1}">
      <dsp:nvSpPr>
        <dsp:cNvPr id="0" name=""/>
        <dsp:cNvSpPr/>
      </dsp:nvSpPr>
      <dsp:spPr>
        <a:xfrm>
          <a:off x="840995" y="2211487"/>
          <a:ext cx="1701779" cy="170177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1722B0-47D6-42FE-A2D0-8D972E2677BF}">
      <dsp:nvSpPr>
        <dsp:cNvPr id="0" name=""/>
        <dsp:cNvSpPr/>
      </dsp:nvSpPr>
      <dsp:spPr>
        <a:xfrm rot="10800000">
          <a:off x="1691885" y="4421260"/>
          <a:ext cx="5027958" cy="170177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0438" tIns="80010" rIns="149352" bIns="80010" numCol="1" spcCol="1270" anchor="ctr" anchorCtr="0">
          <a:noAutofit/>
        </a:bodyPr>
        <a:lstStyle/>
        <a:p>
          <a:pPr marL="0" lvl="0" indent="0" algn="ctr" defTabSz="933450" rtl="1">
            <a:lnSpc>
              <a:spcPct val="90000"/>
            </a:lnSpc>
            <a:spcBef>
              <a:spcPct val="0"/>
            </a:spcBef>
            <a:spcAft>
              <a:spcPct val="35000"/>
            </a:spcAft>
            <a:buNone/>
          </a:pPr>
          <a:r>
            <a:rPr lang="ar-JO" sz="2100" kern="1200"/>
            <a:t>(أ) اختبار مدى مناسبة قيود اليومية والمسجلة إلى دفتر الأستاذ العام والتسويات الاخرى التي أجريت عند إعداد القوائم المالية. وعند تصميم وأداء إجراءات التدقيق لمثل هذه الاختبارات يجب على المدقق:</a:t>
          </a:r>
        </a:p>
      </dsp:txBody>
      <dsp:txXfrm rot="10800000">
        <a:off x="2117330" y="4421260"/>
        <a:ext cx="4602513" cy="1701779"/>
      </dsp:txXfrm>
    </dsp:sp>
    <dsp:sp modelId="{6B255F38-B376-430F-8565-0B4E4CE54B36}">
      <dsp:nvSpPr>
        <dsp:cNvPr id="0" name=""/>
        <dsp:cNvSpPr/>
      </dsp:nvSpPr>
      <dsp:spPr>
        <a:xfrm>
          <a:off x="840995" y="4421260"/>
          <a:ext cx="1701779" cy="170177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C1296-AA00-495C-857B-381BA57C3AFE}">
      <dsp:nvSpPr>
        <dsp:cNvPr id="0" name=""/>
        <dsp:cNvSpPr/>
      </dsp:nvSpPr>
      <dsp:spPr>
        <a:xfrm>
          <a:off x="0" y="11654"/>
          <a:ext cx="8229600" cy="11196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kern="1200" dirty="0"/>
            <a:t>3-إجراءات التدقيق استجابة لمخاطر تجاوز الإدارة  لأنظمة الرقابة</a:t>
          </a:r>
          <a:br>
            <a:rPr lang="ar-JO" sz="2900" kern="1200" dirty="0"/>
          </a:br>
          <a:endParaRPr lang="ar-JO" sz="2900" kern="1200" dirty="0"/>
        </a:p>
      </dsp:txBody>
      <dsp:txXfrm>
        <a:off x="54659" y="66313"/>
        <a:ext cx="8120282" cy="101037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F55FD-0CA0-4174-A485-0BEF4B27E7D5}">
      <dsp:nvSpPr>
        <dsp:cNvPr id="0" name=""/>
        <dsp:cNvSpPr/>
      </dsp:nvSpPr>
      <dsp:spPr>
        <a:xfrm>
          <a:off x="0" y="11654"/>
          <a:ext cx="8229600" cy="11196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ar-JO" sz="2900" kern="1200"/>
            <a:t>3-إجراءات التدقيق استجابة لمخاطر تجاوز الإدارة  لأنظمة الرقابة</a:t>
          </a:r>
          <a:br>
            <a:rPr lang="ar-JO" sz="2900" kern="1200"/>
          </a:br>
          <a:endParaRPr lang="ar-JO" sz="2900" kern="1200"/>
        </a:p>
      </dsp:txBody>
      <dsp:txXfrm>
        <a:off x="54659" y="66313"/>
        <a:ext cx="8120282" cy="101037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4C7EA-E9A6-49AA-8B8E-48486F92C64D}">
      <dsp:nvSpPr>
        <dsp:cNvPr id="0" name=""/>
        <dsp:cNvSpPr/>
      </dsp:nvSpPr>
      <dsp:spPr>
        <a:xfrm rot="5400000">
          <a:off x="3624363" y="-168766"/>
          <a:ext cx="3943528"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r" defTabSz="933450" rtl="1">
            <a:lnSpc>
              <a:spcPct val="90000"/>
            </a:lnSpc>
            <a:spcBef>
              <a:spcPct val="0"/>
            </a:spcBef>
            <a:spcAft>
              <a:spcPct val="15000"/>
            </a:spcAft>
            <a:buChar char="•"/>
          </a:pPr>
          <a:r>
            <a:rPr lang="ar-JO" sz="2100" kern="1200"/>
            <a:t>ينبغي على المدقق تقويم ما إذا كانت الإجراءات التحليلية التي يتم أداؤها في نهاية التدقيق، أوفي المراحل النهائية منها، عند تكوين الاستنتاج العام بشأن ما إذا كانت القوائم المالية ككل متسقة مع فهم المدقق للمنشأة وبيئتها تشير إلى خطر تحريف جوهري بسبب احتيال </a:t>
          </a:r>
        </a:p>
        <a:p>
          <a:pPr marL="228600" lvl="1" indent="-228600" algn="r" defTabSz="933450" rtl="1">
            <a:lnSpc>
              <a:spcPct val="90000"/>
            </a:lnSpc>
            <a:spcBef>
              <a:spcPct val="0"/>
            </a:spcBef>
            <a:spcAft>
              <a:spcPct val="15000"/>
            </a:spcAft>
            <a:buChar char="•"/>
          </a:pPr>
          <a:r>
            <a:rPr lang="ar-JO" sz="2100" kern="1200"/>
            <a:t>عندما يحدد المدقق بيان خاطئ ، يجب عليه تحديد ما إذا كان هذا التحريف يمثل مؤشراً على وجود احتيال، وإذا وجد هذ المؤشر، يجب على المدقق أن يقيم المدلولات الضمنية لهذا الخطا فيما يتعلق على الجوانب الاخرى لعملية التدقيق، و بشكل خاص مدى الثقة في إقرارات الإدارة، مدركاً أن حادثة الاحتيال من غير المحتمل  أن تكون حدثا منفصلاً.</a:t>
          </a:r>
        </a:p>
      </dsp:txBody>
      <dsp:txXfrm rot="-5400000">
        <a:off x="2962656" y="685448"/>
        <a:ext cx="5074437" cy="3558514"/>
      </dsp:txXfrm>
    </dsp:sp>
    <dsp:sp modelId="{CCC5CF75-1220-4FDC-A3F1-0F61B4BE7559}">
      <dsp:nvSpPr>
        <dsp:cNvPr id="0" name=""/>
        <dsp:cNvSpPr/>
      </dsp:nvSpPr>
      <dsp:spPr>
        <a:xfrm>
          <a:off x="0" y="0"/>
          <a:ext cx="2962656" cy="4929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rtl="1">
            <a:lnSpc>
              <a:spcPct val="90000"/>
            </a:lnSpc>
            <a:spcBef>
              <a:spcPct val="0"/>
            </a:spcBef>
            <a:spcAft>
              <a:spcPct val="35000"/>
            </a:spcAft>
            <a:buNone/>
          </a:pPr>
          <a:r>
            <a:rPr lang="ar-JO" sz="6500" kern="1200"/>
            <a:t>تقييم أدلة التدقيق</a:t>
          </a:r>
        </a:p>
      </dsp:txBody>
      <dsp:txXfrm>
        <a:off x="144625" y="144625"/>
        <a:ext cx="2673406" cy="464016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E504E-99FA-4A2B-8D44-C88CDB3D9DC4}">
      <dsp:nvSpPr>
        <dsp:cNvPr id="0" name=""/>
        <dsp:cNvSpPr/>
      </dsp:nvSpPr>
      <dsp:spPr>
        <a:xfrm rot="5400000">
          <a:off x="3480347" y="11253"/>
          <a:ext cx="423156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r" defTabSz="889000" rtl="1">
            <a:lnSpc>
              <a:spcPct val="90000"/>
            </a:lnSpc>
            <a:spcBef>
              <a:spcPct val="0"/>
            </a:spcBef>
            <a:spcAft>
              <a:spcPct val="15000"/>
            </a:spcAft>
            <a:buChar char="•"/>
          </a:pPr>
          <a:r>
            <a:rPr lang="ar-JO" sz="2000" kern="1200" dirty="0"/>
            <a:t>في حال حدد المدقق بيان خاطئ، سواء كان هاما او لا، وكان لديه من الأسباب التي تجعله يعتقد بأن هذا الخطأ هو نتيجة، أو يمكن أن يكون نتيجة للإحتيال وأن الإدارة تحديدا الإدارة العليا  متورطة في هذا الخطأ، يجب علي المراجع إعادة النظر في تقدير مخاطر الأخطاء الجوهرية بسبب احتيال، وأثرها على طبيعة وتوقيت ومدى إجراءات المراجعة كرد فعل للمخاطر التي تم تقديرها. يجب على المراجع أيضاً أن يأخذ في الحسبان، ما إذا كانت الظروف، أو الحالات، تشير إلى تواطؤ محتمل بين الموظفين، أو الإدارة، أو أطراف خارجية عند إعادة النظر في مدى امكانية الاعتماد على الأدلة التي تم الحصول عليها سابقاً</a:t>
          </a:r>
        </a:p>
        <a:p>
          <a:pPr marL="228600" lvl="1" indent="-228600" algn="r" defTabSz="889000" rtl="1">
            <a:lnSpc>
              <a:spcPct val="90000"/>
            </a:lnSpc>
            <a:spcBef>
              <a:spcPct val="0"/>
            </a:spcBef>
            <a:spcAft>
              <a:spcPct val="15000"/>
            </a:spcAft>
            <a:buChar char="•"/>
          </a:pPr>
          <a:r>
            <a:rPr lang="ar-JO" sz="2000" kern="1200"/>
            <a:t>عندما يؤكد المدقق أو أن يكون غير قادر على استنتاج ما إذا كانت القوائم المالية تحتوى على أخطاء جوهرية ناتجة عن احتيال، فيجب عليه تقييم المدلولات الضمنية للتدقيق. </a:t>
          </a:r>
        </a:p>
      </dsp:txBody>
      <dsp:txXfrm rot="-5400000">
        <a:off x="2962655" y="735513"/>
        <a:ext cx="5060376" cy="3818424"/>
      </dsp:txXfrm>
    </dsp:sp>
    <dsp:sp modelId="{346CA640-AE07-4068-80F6-4CDA4395CEFC}">
      <dsp:nvSpPr>
        <dsp:cNvPr id="0" name=""/>
        <dsp:cNvSpPr/>
      </dsp:nvSpPr>
      <dsp:spPr>
        <a:xfrm>
          <a:off x="0" y="0"/>
          <a:ext cx="2962656" cy="52894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rtl="1">
            <a:lnSpc>
              <a:spcPct val="90000"/>
            </a:lnSpc>
            <a:spcBef>
              <a:spcPct val="0"/>
            </a:spcBef>
            <a:spcAft>
              <a:spcPct val="35000"/>
            </a:spcAft>
            <a:buNone/>
          </a:pPr>
          <a:r>
            <a:rPr lang="ar-JO" sz="6500" kern="1200"/>
            <a:t>تقييم أدلة التدقيق</a:t>
          </a:r>
        </a:p>
      </dsp:txBody>
      <dsp:txXfrm>
        <a:off x="144625" y="144625"/>
        <a:ext cx="2673406" cy="500020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58E98-430A-47B7-B90B-F43EB67ABCDF}">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JO" sz="2600" kern="1200"/>
            <a:t>أ.تحديد المسؤوليات المهنية والقانونية الممكن تطبيقها في ظروف مثل هذه الظروف، بما في ذلك ما إذا كان هناك متطلب بأن يقوم المدقق بالتقرير إلى الشخص، أو الأشخاص الذين تم الاتفاق معهم على عملية المراجعة، أو في بعض الحالات السلطات التنظيمية.</a:t>
          </a:r>
        </a:p>
        <a:p>
          <a:pPr marL="228600" lvl="1" indent="-228600" algn="r" defTabSz="1155700" rtl="1">
            <a:lnSpc>
              <a:spcPct val="90000"/>
            </a:lnSpc>
            <a:spcBef>
              <a:spcPct val="0"/>
            </a:spcBef>
            <a:spcAft>
              <a:spcPct val="15000"/>
            </a:spcAft>
            <a:buChar char="•"/>
          </a:pPr>
          <a:r>
            <a:rPr lang="ar-JO" sz="2600" kern="1200"/>
            <a:t>ب.  أن ينظر في مناسبة انسحابه من العملية عندما يكون الانسحاب ممكناً بموجب نظام أو لائحة معمول بها.</a:t>
          </a:r>
        </a:p>
      </dsp:txBody>
      <dsp:txXfrm rot="-5400000">
        <a:off x="2962656" y="629347"/>
        <a:ext cx="5090193" cy="3267268"/>
      </dsp:txXfrm>
    </dsp:sp>
    <dsp:sp modelId="{9A637E8C-EA3E-449B-B48D-DDCAC1AB15DF}">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1">
            <a:lnSpc>
              <a:spcPct val="90000"/>
            </a:lnSpc>
            <a:spcBef>
              <a:spcPct val="0"/>
            </a:spcBef>
            <a:spcAft>
              <a:spcPct val="35000"/>
            </a:spcAft>
            <a:buNone/>
          </a:pPr>
          <a:r>
            <a:rPr lang="ar-JO" sz="3100" kern="1200" dirty="0"/>
            <a:t>في حال واجه المدقق نتيجة خطأ ناجم عن احتيال او احتيال مشتبه به ظروفاً استثنائية تشكك في قدرة المدقق على الاستمرار في اداء التدقيق ينبغي على المدقق ما يلي:</a:t>
          </a:r>
        </a:p>
      </dsp:txBody>
      <dsp:txXfrm>
        <a:off x="144625" y="144625"/>
        <a:ext cx="2673406" cy="42367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2C584-2B9F-4E01-8775-2243D63E3A28}">
      <dsp:nvSpPr>
        <dsp:cNvPr id="0" name=""/>
        <dsp:cNvSpPr/>
      </dsp:nvSpPr>
      <dsp:spPr>
        <a:xfrm>
          <a:off x="0" y="49767"/>
          <a:ext cx="8362950" cy="22297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r" defTabSz="1866900" rtl="1">
            <a:lnSpc>
              <a:spcPct val="90000"/>
            </a:lnSpc>
            <a:spcBef>
              <a:spcPct val="0"/>
            </a:spcBef>
            <a:spcAft>
              <a:spcPct val="35000"/>
            </a:spcAft>
            <a:buNone/>
          </a:pPr>
          <a:r>
            <a:rPr lang="ar-SA" sz="4200" kern="1200" dirty="0"/>
            <a:t>قد تنشأ </a:t>
          </a:r>
          <a:r>
            <a:rPr lang="ar-JO" sz="4200" kern="1200" dirty="0"/>
            <a:t>الاخطاء في البيانات</a:t>
          </a:r>
          <a:r>
            <a:rPr lang="ar-SA" sz="4200" kern="1200" dirty="0"/>
            <a:t> في القوائم المالية، إما بسبب </a:t>
          </a:r>
          <a:r>
            <a:rPr lang="ar-JO" sz="4200" kern="1200" dirty="0"/>
            <a:t>إحتيال</a:t>
          </a:r>
          <a:r>
            <a:rPr lang="ar-SA" sz="4200" kern="1200" dirty="0"/>
            <a:t>، أو خطأ. </a:t>
          </a:r>
          <a:endParaRPr lang="ar-JO" sz="4200" kern="1200" dirty="0"/>
        </a:p>
      </dsp:txBody>
      <dsp:txXfrm>
        <a:off x="108846" y="158613"/>
        <a:ext cx="8145258" cy="2012035"/>
      </dsp:txXfrm>
    </dsp:sp>
    <dsp:sp modelId="{B64A08B5-3851-4EA7-B4F4-153D913CCD3E}">
      <dsp:nvSpPr>
        <dsp:cNvPr id="0" name=""/>
        <dsp:cNvSpPr/>
      </dsp:nvSpPr>
      <dsp:spPr>
        <a:xfrm>
          <a:off x="0" y="2400454"/>
          <a:ext cx="8362950" cy="22297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r" defTabSz="1866900" rtl="1">
            <a:lnSpc>
              <a:spcPct val="90000"/>
            </a:lnSpc>
            <a:spcBef>
              <a:spcPct val="0"/>
            </a:spcBef>
            <a:spcAft>
              <a:spcPct val="35000"/>
            </a:spcAft>
            <a:buNone/>
          </a:pPr>
          <a:r>
            <a:rPr lang="ar-SA" sz="4200" kern="1200" dirty="0"/>
            <a:t>العامل الذي</a:t>
          </a:r>
          <a:r>
            <a:rPr lang="ar-JO" sz="4200" kern="1200" dirty="0"/>
            <a:t> </a:t>
          </a:r>
          <a:r>
            <a:rPr lang="ar-SA" sz="4200" kern="1200" dirty="0"/>
            <a:t>يفرق بين ال</a:t>
          </a:r>
          <a:r>
            <a:rPr lang="ar-JO" sz="4200" kern="1200" dirty="0"/>
            <a:t>احتيال</a:t>
          </a:r>
          <a:r>
            <a:rPr lang="ar-SA" sz="4200" kern="1200" dirty="0"/>
            <a:t> والخطأ، هو ما إذا كان الإجراء الأساس</a:t>
          </a:r>
          <a:r>
            <a:rPr lang="ar-JO" sz="4200" kern="1200" dirty="0"/>
            <a:t>ي</a:t>
          </a:r>
          <a:r>
            <a:rPr lang="ar-SA" sz="4200" kern="1200" dirty="0"/>
            <a:t> الناتج عنه التحريف</a:t>
          </a:r>
          <a:r>
            <a:rPr lang="ar-JO" sz="4200" kern="1200" dirty="0"/>
            <a:t> </a:t>
          </a:r>
          <a:r>
            <a:rPr lang="ar-SA" sz="4200" kern="1200" dirty="0"/>
            <a:t>في القوائم المالية </a:t>
          </a:r>
          <a:r>
            <a:rPr lang="ar-JO" sz="4200" kern="1200" dirty="0"/>
            <a:t>مقصوداً</a:t>
          </a:r>
          <a:r>
            <a:rPr lang="ar-SA" sz="4200" kern="1200" dirty="0"/>
            <a:t>، أو غير </a:t>
          </a:r>
          <a:r>
            <a:rPr lang="ar-JO" sz="4200" kern="1200" dirty="0"/>
            <a:t>مقصود</a:t>
          </a:r>
          <a:r>
            <a:rPr lang="ar-SA" sz="4200" kern="1200" dirty="0"/>
            <a:t>.</a:t>
          </a:r>
          <a:endParaRPr lang="ar-JO" sz="4200" kern="1200" dirty="0"/>
        </a:p>
      </dsp:txBody>
      <dsp:txXfrm>
        <a:off x="108846" y="2509300"/>
        <a:ext cx="8145258" cy="201203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B9F67-1EE8-4F13-A81E-464B69A35E4F}">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r" defTabSz="1111250" rtl="1">
            <a:lnSpc>
              <a:spcPct val="90000"/>
            </a:lnSpc>
            <a:spcBef>
              <a:spcPct val="0"/>
            </a:spcBef>
            <a:spcAft>
              <a:spcPct val="15000"/>
            </a:spcAft>
            <a:buChar char="•"/>
          </a:pPr>
          <a:r>
            <a:rPr lang="ar-JO" sz="2500" kern="1200"/>
            <a:t>ج. في حالة انسحاب المدقق يجب:</a:t>
          </a:r>
        </a:p>
        <a:p>
          <a:pPr marL="228600" lvl="1" indent="-228600" algn="r" defTabSz="1111250" rtl="1">
            <a:lnSpc>
              <a:spcPct val="90000"/>
            </a:lnSpc>
            <a:spcBef>
              <a:spcPct val="0"/>
            </a:spcBef>
            <a:spcAft>
              <a:spcPct val="15000"/>
            </a:spcAft>
            <a:buChar char="•"/>
          </a:pPr>
          <a:r>
            <a:rPr lang="ar-JO" sz="2500" kern="1200" dirty="0"/>
            <a:t>( 1) مناقشة انسحاب المدقق من الارتباط ، والأسباب التي دعته للانسحاب مع المستوى الإداري المناسب، أو مع المكلفين بالحوكمة.</a:t>
          </a:r>
        </a:p>
        <a:p>
          <a:pPr marL="228600" lvl="1" indent="-228600" algn="r" defTabSz="1111250" rtl="1">
            <a:lnSpc>
              <a:spcPct val="90000"/>
            </a:lnSpc>
            <a:spcBef>
              <a:spcPct val="0"/>
            </a:spcBef>
            <a:spcAft>
              <a:spcPct val="15000"/>
            </a:spcAft>
            <a:buChar char="•"/>
          </a:pPr>
          <a:r>
            <a:rPr lang="ar-JO" sz="2500" kern="1200"/>
            <a:t>( 2) تحديد ما إذا كان هناك متطلب مهني، أو قانوني يتطلب التقرير إلى الشخص، أو الأشخاص الذين أصدروا قرار تعيين المدقق، أو في بعض الحالات إلى السلطات التنظيمية حول انسحاب المدقق من العملية وأسباب ذلك</a:t>
          </a:r>
        </a:p>
      </dsp:txBody>
      <dsp:txXfrm rot="-5400000">
        <a:off x="2962656" y="629347"/>
        <a:ext cx="5090193" cy="3267268"/>
      </dsp:txXfrm>
    </dsp:sp>
    <dsp:sp modelId="{1DC5155C-EEC3-4001-B8FB-049B23651FDC}">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1">
            <a:lnSpc>
              <a:spcPct val="90000"/>
            </a:lnSpc>
            <a:spcBef>
              <a:spcPct val="0"/>
            </a:spcBef>
            <a:spcAft>
              <a:spcPct val="35000"/>
            </a:spcAft>
            <a:buNone/>
          </a:pPr>
          <a:r>
            <a:rPr lang="ar-JO" sz="3100" kern="1200"/>
            <a:t>في حال واجه المدقق نتيجة خطأ ناجم عن احتيال او احتيال مشتبه به ظروفاً استثنائية تشكك في قدرة المدقق على الاستمرار في اداء التدقيق ينبغي على المدقق ما يلي:</a:t>
          </a:r>
        </a:p>
      </dsp:txBody>
      <dsp:txXfrm>
        <a:off x="144625" y="144625"/>
        <a:ext cx="2673406" cy="4236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D6AD3-5677-45F8-993E-9466C7C0C01D}">
      <dsp:nvSpPr>
        <dsp:cNvPr id="0" name=""/>
        <dsp:cNvSpPr/>
      </dsp:nvSpPr>
      <dsp:spPr>
        <a:xfrm>
          <a:off x="0" y="772"/>
          <a:ext cx="7056784" cy="183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r" defTabSz="1200150" rtl="1">
            <a:lnSpc>
              <a:spcPct val="90000"/>
            </a:lnSpc>
            <a:spcBef>
              <a:spcPct val="0"/>
            </a:spcBef>
            <a:spcAft>
              <a:spcPct val="35000"/>
            </a:spcAft>
            <a:buNone/>
          </a:pPr>
          <a:r>
            <a:rPr lang="ar-JO" sz="2700" kern="1200" dirty="0"/>
            <a:t>يقع على عاتق المدقق الذي يقوم بعملية تدقيق معينه</a:t>
          </a:r>
          <a:r>
            <a:rPr lang="ar-SA" sz="2700" kern="1200" dirty="0"/>
            <a:t> طبقاً لمعايير ال</a:t>
          </a:r>
          <a:r>
            <a:rPr lang="ar-JO" sz="2700" kern="1200" dirty="0"/>
            <a:t>تدقيق الدوليه مسؤولية</a:t>
          </a:r>
          <a:r>
            <a:rPr lang="ar-SA" sz="2700" kern="1200" dirty="0"/>
            <a:t> الحصول على تأكيد معقول بأن </a:t>
          </a:r>
          <a:r>
            <a:rPr lang="ar-JO" sz="2700" kern="1200" dirty="0"/>
            <a:t>البيانات</a:t>
          </a:r>
          <a:r>
            <a:rPr lang="ar-SA" sz="2700" kern="1200" dirty="0"/>
            <a:t> المالية في مجملها تخلو من </a:t>
          </a:r>
          <a:r>
            <a:rPr lang="ar-JO" sz="2700" kern="1200" dirty="0"/>
            <a:t>الاخطاء الجوهرية</a:t>
          </a:r>
          <a:r>
            <a:rPr lang="ar-SA" sz="2700" kern="1200" dirty="0"/>
            <a:t>، سواء كانت ناتجة عن </a:t>
          </a:r>
          <a:r>
            <a:rPr lang="ar-JO" sz="2700" kern="1200" dirty="0"/>
            <a:t>احتيال</a:t>
          </a:r>
          <a:r>
            <a:rPr lang="ar-SA" sz="2700" kern="1200" dirty="0"/>
            <a:t> أو خطأ.</a:t>
          </a:r>
          <a:endParaRPr lang="ar-JO" sz="2700" kern="1200" dirty="0"/>
        </a:p>
      </dsp:txBody>
      <dsp:txXfrm>
        <a:off x="89442" y="90214"/>
        <a:ext cx="6877900" cy="1653336"/>
      </dsp:txXfrm>
    </dsp:sp>
    <dsp:sp modelId="{81972EF1-EC5D-4B01-9B93-ECDBE756CB3E}">
      <dsp:nvSpPr>
        <dsp:cNvPr id="0" name=""/>
        <dsp:cNvSpPr/>
      </dsp:nvSpPr>
      <dsp:spPr>
        <a:xfrm>
          <a:off x="0" y="1910753"/>
          <a:ext cx="7056784" cy="18322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r" defTabSz="1200150" rtl="1">
            <a:lnSpc>
              <a:spcPct val="90000"/>
            </a:lnSpc>
            <a:spcBef>
              <a:spcPct val="0"/>
            </a:spcBef>
            <a:spcAft>
              <a:spcPct val="35000"/>
            </a:spcAft>
            <a:buNone/>
          </a:pPr>
          <a:r>
            <a:rPr lang="ar-SA" sz="2700" kern="1200" dirty="0"/>
            <a:t>وبسبب القيود</a:t>
          </a:r>
          <a:r>
            <a:rPr lang="ar-JO" sz="2700" kern="1200" dirty="0"/>
            <a:t> المتاصلة في التدقيق</a:t>
          </a:r>
          <a:r>
            <a:rPr lang="ar-SA" sz="2700" kern="1200" dirty="0"/>
            <a:t>، هناك مخاطر لا يمكن تجنبها، من حيث أن بعض</a:t>
          </a:r>
          <a:r>
            <a:rPr lang="ar-JO" sz="2700" kern="1200" dirty="0"/>
            <a:t> الأخطاء</a:t>
          </a:r>
          <a:r>
            <a:rPr lang="ar-SA" sz="2700" kern="1200" dirty="0"/>
            <a:t> الجوهرية في القوائم المالية، قد لا يتم اكتشافها، على الرغم من</a:t>
          </a:r>
          <a:r>
            <a:rPr lang="ar-JO" sz="2700" kern="1200" dirty="0"/>
            <a:t> </a:t>
          </a:r>
          <a:r>
            <a:rPr lang="ar-SA" sz="2700" kern="1200" dirty="0"/>
            <a:t>تخطي وتنفيذ عملية </a:t>
          </a:r>
          <a:r>
            <a:rPr lang="ar-JO" sz="2700" kern="1200" dirty="0"/>
            <a:t>التدقيق</a:t>
          </a:r>
          <a:r>
            <a:rPr lang="ar-SA" sz="2700" kern="1200" dirty="0"/>
            <a:t> بالشكل الصحيح، طبقاً لمعايير </a:t>
          </a:r>
          <a:r>
            <a:rPr lang="ar-JO" sz="2700" kern="1200" dirty="0"/>
            <a:t>التدقيق الدوليه .</a:t>
          </a:r>
        </a:p>
      </dsp:txBody>
      <dsp:txXfrm>
        <a:off x="89442" y="2000195"/>
        <a:ext cx="6877900" cy="16533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18ECE-3E38-4D0B-92C7-00569704C22D}">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rtl="1">
            <a:lnSpc>
              <a:spcPct val="90000"/>
            </a:lnSpc>
            <a:spcBef>
              <a:spcPct val="0"/>
            </a:spcBef>
            <a:spcAft>
              <a:spcPct val="35000"/>
            </a:spcAft>
            <a:buNone/>
          </a:pPr>
          <a:r>
            <a:rPr lang="ar-JO" sz="3700" kern="1200"/>
            <a:t>مسؤوليات المدقق</a:t>
          </a:r>
        </a:p>
      </dsp:txBody>
      <dsp:txXfrm>
        <a:off x="2689268" y="55797"/>
        <a:ext cx="2851062" cy="1031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260CA-E433-4B1F-87EC-569F1654C561}">
      <dsp:nvSpPr>
        <dsp:cNvPr id="0" name=""/>
        <dsp:cNvSpPr/>
      </dsp:nvSpPr>
      <dsp:spPr>
        <a:xfrm>
          <a:off x="0" y="35127"/>
          <a:ext cx="8229600" cy="14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r" defTabSz="1200150" rtl="1">
            <a:lnSpc>
              <a:spcPct val="90000"/>
            </a:lnSpc>
            <a:spcBef>
              <a:spcPct val="0"/>
            </a:spcBef>
            <a:spcAft>
              <a:spcPct val="35000"/>
            </a:spcAft>
            <a:buNone/>
          </a:pPr>
          <a:r>
            <a:rPr lang="ar-JO" sz="2700" kern="1200" dirty="0"/>
            <a:t>إن مخاطر عدم الكشف عن خطأ جوهري ناتج عن الاحتيال، هي أكبر من مخاطر عدم الكشف عن خطأ جوهري ناتج عن خطأ. </a:t>
          </a:r>
        </a:p>
      </dsp:txBody>
      <dsp:txXfrm>
        <a:off x="69973" y="105100"/>
        <a:ext cx="8089654" cy="1293450"/>
      </dsp:txXfrm>
    </dsp:sp>
    <dsp:sp modelId="{349A28A7-A346-4544-B7A4-0A693421B8ED}">
      <dsp:nvSpPr>
        <dsp:cNvPr id="0" name=""/>
        <dsp:cNvSpPr/>
      </dsp:nvSpPr>
      <dsp:spPr>
        <a:xfrm>
          <a:off x="0" y="1546283"/>
          <a:ext cx="8229600" cy="14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r" defTabSz="1200150" rtl="1">
            <a:lnSpc>
              <a:spcPct val="90000"/>
            </a:lnSpc>
            <a:spcBef>
              <a:spcPct val="0"/>
            </a:spcBef>
            <a:spcAft>
              <a:spcPct val="35000"/>
            </a:spcAft>
            <a:buNone/>
          </a:pPr>
          <a:r>
            <a:rPr lang="ar-JO" sz="2700" kern="1200" dirty="0"/>
            <a:t>يرجع ذلك إلى أن الاحتيال قد ينطوي على خطط متقدمة ومنظمة بشكل دقيق، تصمم لإخفائه مثل التزوير، أو تعمد الخطأ في تسجيل المعاملات، أو تعمد تقديم بيانات خاطئة إلى المدقق.</a:t>
          </a:r>
        </a:p>
      </dsp:txBody>
      <dsp:txXfrm>
        <a:off x="69973" y="1616256"/>
        <a:ext cx="8089654" cy="1293450"/>
      </dsp:txXfrm>
    </dsp:sp>
    <dsp:sp modelId="{CC0D6A01-DEA8-491E-B2D5-7A7DB848F803}">
      <dsp:nvSpPr>
        <dsp:cNvPr id="0" name=""/>
        <dsp:cNvSpPr/>
      </dsp:nvSpPr>
      <dsp:spPr>
        <a:xfrm>
          <a:off x="0" y="3057439"/>
          <a:ext cx="8229600" cy="14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r" defTabSz="1200150" rtl="1">
            <a:lnSpc>
              <a:spcPct val="90000"/>
            </a:lnSpc>
            <a:spcBef>
              <a:spcPct val="0"/>
            </a:spcBef>
            <a:spcAft>
              <a:spcPct val="35000"/>
            </a:spcAft>
            <a:buNone/>
          </a:pPr>
          <a:r>
            <a:rPr lang="ar-JO" sz="2700" kern="1200"/>
            <a:t>وعند إخفاء هذه المحاولات يكون اكتشافها أكثرصعوبة عندما تصاحبها عملية تواطؤ.</a:t>
          </a:r>
        </a:p>
      </dsp:txBody>
      <dsp:txXfrm>
        <a:off x="69973" y="3127412"/>
        <a:ext cx="8089654" cy="12934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90052-B825-45B5-B65F-A82C824DC9BD}">
      <dsp:nvSpPr>
        <dsp:cNvPr id="0" name=""/>
        <dsp:cNvSpPr/>
      </dsp:nvSpPr>
      <dsp:spPr>
        <a:xfrm>
          <a:off x="2633471" y="0"/>
          <a:ext cx="2962656" cy="114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rtl="1">
            <a:lnSpc>
              <a:spcPct val="90000"/>
            </a:lnSpc>
            <a:spcBef>
              <a:spcPct val="0"/>
            </a:spcBef>
            <a:spcAft>
              <a:spcPct val="35000"/>
            </a:spcAft>
            <a:buNone/>
          </a:pPr>
          <a:r>
            <a:rPr lang="ar-JO" sz="3700" kern="1200" dirty="0"/>
            <a:t>مسؤوليات المدقق</a:t>
          </a:r>
        </a:p>
      </dsp:txBody>
      <dsp:txXfrm>
        <a:off x="2689268" y="55797"/>
        <a:ext cx="2851062" cy="1031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60F38-409A-47F6-9971-883EA245F4DA}">
      <dsp:nvSpPr>
        <dsp:cNvPr id="0" name=""/>
        <dsp:cNvSpPr/>
      </dsp:nvSpPr>
      <dsp:spPr>
        <a:xfrm>
          <a:off x="0" y="144479"/>
          <a:ext cx="8229600" cy="1389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r" defTabSz="1600200" rtl="1">
            <a:lnSpc>
              <a:spcPct val="90000"/>
            </a:lnSpc>
            <a:spcBef>
              <a:spcPct val="0"/>
            </a:spcBef>
            <a:spcAft>
              <a:spcPct val="35000"/>
            </a:spcAft>
            <a:buNone/>
          </a:pPr>
          <a:r>
            <a:rPr lang="ar-JO" sz="3600" kern="1200" dirty="0"/>
            <a:t>تعتمد قدرة المدقق على كشف الاحتيال، على عوامل معينة مثل:</a:t>
          </a:r>
        </a:p>
      </dsp:txBody>
      <dsp:txXfrm>
        <a:off x="67852" y="212331"/>
        <a:ext cx="8093896" cy="1254256"/>
      </dsp:txXfrm>
    </dsp:sp>
    <dsp:sp modelId="{A3FEDD0E-BFB9-4DA9-9AB7-3EFB6B6383A2}">
      <dsp:nvSpPr>
        <dsp:cNvPr id="0" name=""/>
        <dsp:cNvSpPr/>
      </dsp:nvSpPr>
      <dsp:spPr>
        <a:xfrm>
          <a:off x="0" y="1534439"/>
          <a:ext cx="8229600"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r" defTabSz="1244600" rtl="1">
            <a:lnSpc>
              <a:spcPct val="90000"/>
            </a:lnSpc>
            <a:spcBef>
              <a:spcPct val="0"/>
            </a:spcBef>
            <a:spcAft>
              <a:spcPct val="20000"/>
            </a:spcAft>
            <a:buChar char="•"/>
          </a:pPr>
          <a:r>
            <a:rPr lang="ar-JO" sz="2800" kern="1200" dirty="0"/>
            <a:t>براعة مرتكب الاحتيال</a:t>
          </a:r>
        </a:p>
        <a:p>
          <a:pPr marL="285750" lvl="1" indent="-285750" algn="r" defTabSz="1244600" rtl="1">
            <a:lnSpc>
              <a:spcPct val="90000"/>
            </a:lnSpc>
            <a:spcBef>
              <a:spcPct val="0"/>
            </a:spcBef>
            <a:spcAft>
              <a:spcPct val="20000"/>
            </a:spcAft>
            <a:buChar char="•"/>
          </a:pPr>
          <a:r>
            <a:rPr lang="ar-JO" sz="2800" kern="1200" dirty="0"/>
            <a:t>مدى تكرار ونطاق التلاعب</a:t>
          </a:r>
        </a:p>
        <a:p>
          <a:pPr marL="285750" lvl="1" indent="-285750" algn="r" defTabSz="1244600" rtl="1">
            <a:lnSpc>
              <a:spcPct val="90000"/>
            </a:lnSpc>
            <a:spcBef>
              <a:spcPct val="0"/>
            </a:spcBef>
            <a:spcAft>
              <a:spcPct val="20000"/>
            </a:spcAft>
            <a:buChar char="•"/>
          </a:pPr>
          <a:r>
            <a:rPr lang="ar-JO" sz="2800" kern="1200" dirty="0"/>
            <a:t>درجة</a:t>
          </a:r>
          <a:r>
            <a:rPr lang="en-US" sz="2800" kern="1200" dirty="0"/>
            <a:t> </a:t>
          </a:r>
          <a:r>
            <a:rPr lang="ar-JO" sz="2800" kern="1200" dirty="0"/>
            <a:t>التواطؤ</a:t>
          </a:r>
        </a:p>
        <a:p>
          <a:pPr marL="285750" lvl="1" indent="-285750" algn="r" defTabSz="1244600" rtl="1">
            <a:lnSpc>
              <a:spcPct val="90000"/>
            </a:lnSpc>
            <a:spcBef>
              <a:spcPct val="0"/>
            </a:spcBef>
            <a:spcAft>
              <a:spcPct val="20000"/>
            </a:spcAft>
            <a:buChar char="•"/>
          </a:pPr>
          <a:r>
            <a:rPr lang="ar-JO" sz="2800" kern="1200" dirty="0"/>
            <a:t>الحجم النسبي للمبالغ المختلفة المتلاعب فيها</a:t>
          </a:r>
        </a:p>
        <a:p>
          <a:pPr marL="285750" lvl="1" indent="-285750" algn="r" defTabSz="1244600" rtl="1">
            <a:lnSpc>
              <a:spcPct val="90000"/>
            </a:lnSpc>
            <a:spcBef>
              <a:spcPct val="0"/>
            </a:spcBef>
            <a:spcAft>
              <a:spcPct val="20000"/>
            </a:spcAft>
            <a:buChar char="•"/>
          </a:pPr>
          <a:r>
            <a:rPr lang="ar-JO" sz="2800" kern="1200"/>
            <a:t>والمستويات الإدارية التي يشغلها الأفراد المتورطين في التلاعب.</a:t>
          </a:r>
        </a:p>
      </dsp:txBody>
      <dsp:txXfrm>
        <a:off x="0" y="1534439"/>
        <a:ext cx="8229600" cy="23101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J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JO"/>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CEAC6B6-FF93-4B01-801F-3A7B9E4414DB}" type="slidenum">
              <a:rPr lang="ar-SA"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CF9921C-3A84-43F1-B0B9-8EEB49A95ECA}" type="slidenum">
              <a:rPr lang="ar-SA"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DB69678-ADFF-4D62-A1D7-4A9F7CF92174}" type="slidenum">
              <a:rPr lang="ar-SA"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35DF8DF-0555-4792-9566-18D7BA0B8CEA}" type="slidenum">
              <a:rPr lang="ar-SA"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J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59C63AF-ED3F-4222-89A5-62B4385409F7}" type="slidenum">
              <a:rPr lang="ar-SA"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71DD5FF-501C-4316-8EDC-4BD1F2460E60}" type="slidenum">
              <a:rPr lang="ar-SA"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ar-J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15BF5C4-0AFD-4D13-A0E8-314A5D2EC419}" type="slidenum">
              <a:rPr lang="ar-SA"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2D24E77-613E-4F49-9BE2-EFDEB6531639}" type="slidenum">
              <a:rPr lang="ar-SA"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733B053C-66A9-49BE-A444-11096D205746}" type="slidenum">
              <a:rPr lang="ar-SA"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J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D547EA9-85AF-4546-9869-72F31CCD0F34}" type="slidenum">
              <a:rPr lang="ar-SA"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JO"/>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J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AD37F5A8-C7C4-40D3-A077-F414F6BE869E}" type="slidenum">
              <a:rPr lang="ar-SA"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eaLnBrk="1" hangingPunct="1">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1" eaLnBrk="1" hangingPunct="1">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1" eaLnBrk="1" hangingPunct="1">
              <a:defRPr sz="1200">
                <a:solidFill>
                  <a:srgbClr val="898989"/>
                </a:solidFill>
              </a:defRPr>
            </a:lvl1pPr>
          </a:lstStyle>
          <a:p>
            <a:pPr>
              <a:defRPr/>
            </a:pPr>
            <a:fld id="{D4C72B53-045E-4B59-A7E6-554641CEDBA3}" type="slidenum">
              <a:rPr lang="ar-SA"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1.xml"/><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Colors" Target="../diagrams/colors2.xml"/><Relationship Id="rId5" Type="http://schemas.openxmlformats.org/officeDocument/2006/relationships/diagramLayout" Target="../diagrams/layout1.xml"/><Relationship Id="rId10" Type="http://schemas.openxmlformats.org/officeDocument/2006/relationships/diagramQuickStyle" Target="../diagrams/quickStyle2.xml"/><Relationship Id="rId4" Type="http://schemas.openxmlformats.org/officeDocument/2006/relationships/diagramData" Target="../diagrams/data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diagramLayout" Target="../diagrams/layout13.xml"/><Relationship Id="rId7" Type="http://schemas.openxmlformats.org/officeDocument/2006/relationships/diagramLayout" Target="../diagrams/layout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microsoft.com/office/2007/relationships/diagramDrawing" Target="../diagrams/drawing12.xml"/><Relationship Id="rId5" Type="http://schemas.openxmlformats.org/officeDocument/2006/relationships/diagramColors" Target="../diagrams/colors13.xml"/><Relationship Id="rId10" Type="http://schemas.microsoft.com/office/2007/relationships/diagramDrawing" Target="../diagrams/drawing11.xml"/><Relationship Id="rId4" Type="http://schemas.openxmlformats.org/officeDocument/2006/relationships/diagramQuickStyle" Target="../diagrams/quickStyle13.xml"/><Relationship Id="rId9" Type="http://schemas.openxmlformats.org/officeDocument/2006/relationships/diagramColors" Target="../diagrams/colors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diagramLayout" Target="../diagrams/layout15.xml"/><Relationship Id="rId7" Type="http://schemas.openxmlformats.org/officeDocument/2006/relationships/diagramLayout" Target="../diagrams/layout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diagramData" Target="../diagrams/data16.xml"/><Relationship Id="rId11" Type="http://schemas.microsoft.com/office/2007/relationships/diagramDrawing" Target="../diagrams/drawing14.xml"/><Relationship Id="rId5" Type="http://schemas.openxmlformats.org/officeDocument/2006/relationships/diagramColors" Target="../diagrams/colors15.xml"/><Relationship Id="rId10" Type="http://schemas.microsoft.com/office/2007/relationships/diagramDrawing" Target="../diagrams/drawing13.xml"/><Relationship Id="rId4" Type="http://schemas.openxmlformats.org/officeDocument/2006/relationships/diagramQuickStyle" Target="../diagrams/quickStyle15.xml"/><Relationship Id="rId9" Type="http://schemas.openxmlformats.org/officeDocument/2006/relationships/diagramColors" Target="../diagrams/colors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diagramLayout" Target="../diagrams/layout22.xml"/><Relationship Id="rId7" Type="http://schemas.openxmlformats.org/officeDocument/2006/relationships/diagramLayout" Target="../diagrams/layout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openxmlformats.org/officeDocument/2006/relationships/diagramData" Target="../diagrams/data23.xml"/><Relationship Id="rId11" Type="http://schemas.microsoft.com/office/2007/relationships/diagramDrawing" Target="../diagrams/drawing21.xml"/><Relationship Id="rId5" Type="http://schemas.openxmlformats.org/officeDocument/2006/relationships/diagramColors" Target="../diagrams/colors22.xml"/><Relationship Id="rId10" Type="http://schemas.microsoft.com/office/2007/relationships/diagramDrawing" Target="../diagrams/drawing20.xml"/><Relationship Id="rId4" Type="http://schemas.openxmlformats.org/officeDocument/2006/relationships/diagramQuickStyle" Target="../diagrams/quickStyle22.xml"/><Relationship Id="rId9" Type="http://schemas.openxmlformats.org/officeDocument/2006/relationships/diagramColors" Target="../diagrams/colors2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6.xml"/><Relationship Id="rId7" Type="http://schemas.microsoft.com/office/2007/relationships/diagramDrawing" Target="../diagrams/drawing23.xml"/><Relationship Id="rId2" Type="http://schemas.openxmlformats.org/officeDocument/2006/relationships/diagramData" Target="../diagrams/data26.xml"/><Relationship Id="rId1" Type="http://schemas.openxmlformats.org/officeDocument/2006/relationships/slideLayout" Target="../slideLayouts/slideLayout2.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diagramLayout" Target="../diagrams/layout30.xml"/><Relationship Id="rId7" Type="http://schemas.openxmlformats.org/officeDocument/2006/relationships/diagramLayout" Target="../diagrams/layout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microsoft.com/office/2007/relationships/diagramDrawing" Target="../diagrams/drawing28.xml"/><Relationship Id="rId5" Type="http://schemas.openxmlformats.org/officeDocument/2006/relationships/diagramColors" Target="../diagrams/colors30.xml"/><Relationship Id="rId10" Type="http://schemas.microsoft.com/office/2007/relationships/diagramDrawing" Target="../diagrams/drawing27.xml"/><Relationship Id="rId4" Type="http://schemas.openxmlformats.org/officeDocument/2006/relationships/diagramQuickStyle" Target="../diagrams/quickStyle30.xml"/><Relationship Id="rId9" Type="http://schemas.openxmlformats.org/officeDocument/2006/relationships/diagramColors" Target="../diagrams/colors31.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diagramLayout" Target="../diagrams/layout32.xml"/><Relationship Id="rId7" Type="http://schemas.openxmlformats.org/officeDocument/2006/relationships/diagramLayout" Target="../diagrams/layout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microsoft.com/office/2007/relationships/diagramDrawing" Target="../diagrams/drawing30.xml"/><Relationship Id="rId5" Type="http://schemas.openxmlformats.org/officeDocument/2006/relationships/diagramColors" Target="../diagrams/colors32.xml"/><Relationship Id="rId10" Type="http://schemas.microsoft.com/office/2007/relationships/diagramDrawing" Target="../diagrams/drawing29.xml"/><Relationship Id="rId4" Type="http://schemas.openxmlformats.org/officeDocument/2006/relationships/diagramQuickStyle" Target="../diagrams/quickStyle32.xml"/><Relationship Id="rId9" Type="http://schemas.openxmlformats.org/officeDocument/2006/relationships/diagramColors" Target="../diagrams/colors3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7.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7.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7" Type="http://schemas.microsoft.com/office/2007/relationships/diagramDrawing" Target="../diagrams/drawing5.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diagramLayout" Target="../diagrams/layout8.xml"/><Relationship Id="rId7" Type="http://schemas.openxmlformats.org/officeDocument/2006/relationships/diagramLayout" Target="../diagrams/layout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diagramData" Target="../diagrams/data9.xml"/><Relationship Id="rId11" Type="http://schemas.microsoft.com/office/2007/relationships/diagramDrawing" Target="../diagrams/drawing7.xml"/><Relationship Id="rId5" Type="http://schemas.openxmlformats.org/officeDocument/2006/relationships/diagramColors" Target="../diagrams/colors8.xml"/><Relationship Id="rId10" Type="http://schemas.microsoft.com/office/2007/relationships/diagramDrawing" Target="../diagrams/drawing6.xml"/><Relationship Id="rId4" Type="http://schemas.openxmlformats.org/officeDocument/2006/relationships/diagramQuickStyle" Target="../diagrams/quickStyle8.xml"/><Relationship Id="rId9" Type="http://schemas.openxmlformats.org/officeDocument/2006/relationships/diagramColors" Target="../diagrams/colors9.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diagramLayout" Target="../diagrams/layout10.xml"/><Relationship Id="rId7" Type="http://schemas.openxmlformats.org/officeDocument/2006/relationships/diagramLayout" Target="../diagrams/layout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diagramData" Target="../diagrams/data11.xml"/><Relationship Id="rId11" Type="http://schemas.microsoft.com/office/2007/relationships/diagramDrawing" Target="../diagrams/drawing9.xml"/><Relationship Id="rId5" Type="http://schemas.openxmlformats.org/officeDocument/2006/relationships/diagramColors" Target="../diagrams/colors10.xml"/><Relationship Id="rId10" Type="http://schemas.microsoft.com/office/2007/relationships/diagramDrawing" Target="../diagrams/drawing8.xml"/><Relationship Id="rId4" Type="http://schemas.openxmlformats.org/officeDocument/2006/relationships/diagramQuickStyle" Target="../diagrams/quickStyle10.xml"/><Relationship Id="rId9" Type="http://schemas.openxmlformats.org/officeDocument/2006/relationships/diagramColors" Target="../diagrams/colors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srcRect/>
          <a:stretch>
            <a:fillRect/>
          </a:stretch>
        </p:blipFill>
        <p:spPr bwMode="auto">
          <a:xfrm>
            <a:off x="-500098" y="0"/>
            <a:ext cx="3486150" cy="2238375"/>
          </a:xfrm>
          <a:prstGeom prst="rect">
            <a:avLst/>
          </a:prstGeom>
          <a:noFill/>
          <a:ln w="9525">
            <a:noFill/>
            <a:miter lim="800000"/>
            <a:headEnd/>
            <a:tailEnd/>
          </a:ln>
          <a:effectLst/>
        </p:spPr>
      </p:pic>
      <p:pic>
        <p:nvPicPr>
          <p:cNvPr id="64517" name="Picture 5" descr="images"/>
          <p:cNvPicPr>
            <a:picLocks noChangeAspect="1" noChangeArrowheads="1"/>
          </p:cNvPicPr>
          <p:nvPr/>
        </p:nvPicPr>
        <p:blipFill>
          <a:blip r:embed="rId3"/>
          <a:srcRect/>
          <a:stretch>
            <a:fillRect/>
          </a:stretch>
        </p:blipFill>
        <p:spPr bwMode="auto">
          <a:xfrm>
            <a:off x="6877050" y="0"/>
            <a:ext cx="2266950" cy="1847850"/>
          </a:xfrm>
          <a:prstGeom prst="rect">
            <a:avLst/>
          </a:prstGeom>
          <a:noFill/>
          <a:ln w="9525">
            <a:noFill/>
            <a:miter lim="800000"/>
            <a:headEnd/>
            <a:tailEnd/>
          </a:ln>
        </p:spPr>
      </p:pic>
      <p:graphicFrame>
        <p:nvGraphicFramePr>
          <p:cNvPr id="3" name="Diagram 2"/>
          <p:cNvGraphicFramePr/>
          <p:nvPr/>
        </p:nvGraphicFramePr>
        <p:xfrm>
          <a:off x="2411413" y="620713"/>
          <a:ext cx="4392612"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Diagram 1"/>
          <p:cNvGraphicFramePr/>
          <p:nvPr/>
        </p:nvGraphicFramePr>
        <p:xfrm>
          <a:off x="214282" y="4643446"/>
          <a:ext cx="8582025" cy="18573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1571604" y="2571744"/>
            <a:ext cx="5929354" cy="1815882"/>
          </a:xfrm>
          <a:prstGeom prst="rect">
            <a:avLst/>
          </a:prstGeom>
          <a:noFill/>
        </p:spPr>
        <p:txBody>
          <a:bodyPr wrap="square" rtlCol="0">
            <a:spAutoFit/>
          </a:bodyPr>
          <a:lstStyle/>
          <a:p>
            <a:pPr algn="ctr"/>
            <a:r>
              <a:rPr lang="ar-SA" dirty="0"/>
              <a:t>ايناس أبو فرحة</a:t>
            </a:r>
          </a:p>
          <a:p>
            <a:pPr algn="ctr"/>
            <a:r>
              <a:rPr lang="ar-SA" dirty="0"/>
              <a:t>محمد الطحان</a:t>
            </a:r>
          </a:p>
          <a:p>
            <a:pPr algn="ctr"/>
            <a:endParaRPr lang="ar-SA" dirty="0"/>
          </a:p>
          <a:p>
            <a:pPr algn="ctr"/>
            <a:r>
              <a:rPr lang="ar-SA" dirty="0"/>
              <a:t>مقدم للأستاذ الدكتور </a:t>
            </a:r>
            <a:r>
              <a:rPr lang="ar-SA" b="1" dirty="0"/>
              <a:t>سليمان البشتاوي</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circle(in)">
                                      <p:cBhvr>
                                        <p:cTn id="7" dur="20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p:cNvSpPr>
            <a:spLocks noChangeArrowheads="1"/>
          </p:cNvSpPr>
          <p:nvPr/>
        </p:nvSpPr>
        <p:spPr bwMode="auto">
          <a:xfrm>
            <a:off x="323850" y="476250"/>
            <a:ext cx="8496300" cy="4681538"/>
          </a:xfrm>
          <a:prstGeom prst="parallelogram">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rtl="1" eaLnBrk="1" hangingPunct="1"/>
            <a:r>
              <a:rPr lang="ar-SA" altLang="en-US" sz="3600"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تاريخ </a:t>
            </a:r>
            <a:r>
              <a:rPr lang="ar-JO" altLang="en-US" sz="3600"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النفاذ</a:t>
            </a:r>
          </a:p>
          <a:p>
            <a:pPr algn="ctr" rtl="1" eaLnBrk="1" hangingPunct="1"/>
            <a:endParaRPr lang="ar-JO" altLang="en-US" sz="3600"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endParaRPr>
          </a:p>
          <a:p>
            <a:pPr algn="ctr" rtl="1" eaLnBrk="1" hangingPunct="1">
              <a:spcBef>
                <a:spcPct val="20000"/>
              </a:spcBef>
            </a:pPr>
            <a:r>
              <a:rPr lang="ar-JO" altLang="en-US" dirty="0" smtClean="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 </a:t>
            </a:r>
            <a:r>
              <a:rPr lang="ar-SA"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يسري مفعول هذا المعيار لمراجعة القوائم المالية </a:t>
            </a:r>
            <a:endParaRPr lang="ar-JO"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endParaRPr>
          </a:p>
          <a:p>
            <a:pPr algn="ctr" rtl="1" eaLnBrk="1" hangingPunct="1">
              <a:spcBef>
                <a:spcPct val="20000"/>
              </a:spcBef>
            </a:pPr>
            <a:r>
              <a:rPr lang="ar-SA"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في الفترة التي تبدأ </a:t>
            </a:r>
            <a:r>
              <a:rPr lang="ar-JO"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rPr>
              <a:t>بتاريخ 15 ديسمبر 2009 أو بعد ذلك</a:t>
            </a:r>
            <a:endParaRPr lang="ar-SA"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endParaRPr>
          </a:p>
          <a:p>
            <a:pPr algn="ctr" rtl="1" eaLnBrk="1" hangingPunct="1"/>
            <a:endParaRPr lang="ar-JO"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endParaRPr>
          </a:p>
          <a:p>
            <a:pPr algn="ctr" rtl="1" eaLnBrk="1" hangingPunct="1"/>
            <a:endParaRPr lang="en-US" altLang="en-US" dirty="0">
              <a:ln w="18415" cmpd="sng">
                <a:solidFill>
                  <a:schemeClr val="bg2">
                    <a:lumMod val="10000"/>
                  </a:schemeClr>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7172">
                                            <p:bg/>
                                          </p:spTgt>
                                        </p:tgtEl>
                                        <p:attrNameLst>
                                          <p:attrName>style.visibility</p:attrName>
                                        </p:attrNameLst>
                                      </p:cBhvr>
                                      <p:to>
                                        <p:strVal val="visible"/>
                                      </p:to>
                                    </p:set>
                                    <p:animEffect transition="in" filter="plus(in)">
                                      <p:cBhvr>
                                        <p:cTn id="7" dur="2000"/>
                                        <p:tgtEl>
                                          <p:spTgt spid="7172">
                                            <p:bg/>
                                          </p:spTgt>
                                        </p:tgtEl>
                                      </p:cBhvr>
                                    </p:animEffect>
                                  </p:childTnLst>
                                </p:cTn>
                              </p:par>
                              <p:par>
                                <p:cTn id="8" presetID="13" presetClass="entr" presetSubtype="16" fill="hold" grpId="0" nodeType="withEffect">
                                  <p:stCondLst>
                                    <p:cond delay="0"/>
                                  </p:stCondLst>
                                  <p:iterate type="lt">
                                    <p:tmPct val="0"/>
                                  </p:iterate>
                                  <p:childTnLst>
                                    <p:set>
                                      <p:cBhvr>
                                        <p:cTn id="9" dur="1" fill="hold">
                                          <p:stCondLst>
                                            <p:cond delay="0"/>
                                          </p:stCondLst>
                                        </p:cTn>
                                        <p:tgtEl>
                                          <p:spTgt spid="7172">
                                            <p:txEl>
                                              <p:pRg st="0" end="0"/>
                                            </p:txEl>
                                          </p:spTgt>
                                        </p:tgtEl>
                                        <p:attrNameLst>
                                          <p:attrName>style.visibility</p:attrName>
                                        </p:attrNameLst>
                                      </p:cBhvr>
                                      <p:to>
                                        <p:strVal val="visible"/>
                                      </p:to>
                                    </p:set>
                                    <p:animEffect transition="in" filter="plus(in)">
                                      <p:cBhvr>
                                        <p:cTn id="10" dur="2000"/>
                                        <p:tgtEl>
                                          <p:spTgt spid="7172">
                                            <p:txEl>
                                              <p:pRg st="0" end="0"/>
                                            </p:txEl>
                                          </p:spTgt>
                                        </p:tgtEl>
                                      </p:cBhvr>
                                    </p:animEffect>
                                  </p:childTnLst>
                                </p:cTn>
                              </p:par>
                              <p:par>
                                <p:cTn id="11" presetID="13" presetClass="entr" presetSubtype="16" fill="hold" grpId="0" nodeType="withEffect">
                                  <p:stCondLst>
                                    <p:cond delay="0"/>
                                  </p:stCondLst>
                                  <p:iterate type="lt">
                                    <p:tmPct val="0"/>
                                  </p:iterate>
                                  <p:childTnLst>
                                    <p:set>
                                      <p:cBhvr>
                                        <p:cTn id="12" dur="1" fill="hold">
                                          <p:stCondLst>
                                            <p:cond delay="0"/>
                                          </p:stCondLst>
                                        </p:cTn>
                                        <p:tgtEl>
                                          <p:spTgt spid="7172">
                                            <p:txEl>
                                              <p:pRg st="2" end="2"/>
                                            </p:txEl>
                                          </p:spTgt>
                                        </p:tgtEl>
                                        <p:attrNameLst>
                                          <p:attrName>style.visibility</p:attrName>
                                        </p:attrNameLst>
                                      </p:cBhvr>
                                      <p:to>
                                        <p:strVal val="visible"/>
                                      </p:to>
                                    </p:set>
                                    <p:animEffect transition="in" filter="plus(in)">
                                      <p:cBhvr>
                                        <p:cTn id="13" dur="2000"/>
                                        <p:tgtEl>
                                          <p:spTgt spid="7172">
                                            <p:txEl>
                                              <p:pRg st="2" end="2"/>
                                            </p:txEl>
                                          </p:spTgt>
                                        </p:tgtEl>
                                      </p:cBhvr>
                                    </p:animEffect>
                                  </p:childTnLst>
                                </p:cTn>
                              </p:par>
                              <p:par>
                                <p:cTn id="14" presetID="13" presetClass="entr" presetSubtype="16" fill="hold" grpId="0" nodeType="withEffect">
                                  <p:stCondLst>
                                    <p:cond delay="0"/>
                                  </p:stCondLst>
                                  <p:iterate type="lt">
                                    <p:tmPct val="0"/>
                                  </p:iterate>
                                  <p:childTnLst>
                                    <p:set>
                                      <p:cBhvr>
                                        <p:cTn id="15" dur="1" fill="hold">
                                          <p:stCondLst>
                                            <p:cond delay="0"/>
                                          </p:stCondLst>
                                        </p:cTn>
                                        <p:tgtEl>
                                          <p:spTgt spid="7172">
                                            <p:txEl>
                                              <p:pRg st="3" end="3"/>
                                            </p:txEl>
                                          </p:spTgt>
                                        </p:tgtEl>
                                        <p:attrNameLst>
                                          <p:attrName>style.visibility</p:attrName>
                                        </p:attrNameLst>
                                      </p:cBhvr>
                                      <p:to>
                                        <p:strVal val="visible"/>
                                      </p:to>
                                    </p:set>
                                    <p:animEffect transition="in" filter="plus(in)">
                                      <p:cBhvr>
                                        <p:cTn id="16" dur="2000"/>
                                        <p:tgtEl>
                                          <p:spTgt spid="717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iterate type="lt">
                                    <p:tmPct val="10000"/>
                                  </p:iterate>
                                  <p:childTnLst>
                                    <p:set>
                                      <p:cBhvr>
                                        <p:cTn id="20" dur="1" fill="hold">
                                          <p:stCondLst>
                                            <p:cond delay="0"/>
                                          </p:stCondLst>
                                        </p:cTn>
                                        <p:tgtEl>
                                          <p:spTgt spid="7172">
                                            <p:txEl>
                                              <p:pRg st="0" end="0"/>
                                            </p:txEl>
                                          </p:spTgt>
                                        </p:tgtEl>
                                        <p:attrNameLst>
                                          <p:attrName>style.visibility</p:attrName>
                                        </p:attrNameLst>
                                      </p:cBhvr>
                                      <p:to>
                                        <p:strVal val="visible"/>
                                      </p:to>
                                    </p:set>
                                    <p:animEffect transition="in" filter="fade">
                                      <p:cBhvr>
                                        <p:cTn id="21" dur="2000"/>
                                        <p:tgtEl>
                                          <p:spTgt spid="7172">
                                            <p:txEl>
                                              <p:pRg st="0" end="0"/>
                                            </p:txEl>
                                          </p:spTgt>
                                        </p:tgtEl>
                                      </p:cBhvr>
                                    </p:animEffect>
                                    <p:anim calcmode="lin" valueType="num">
                                      <p:cBhvr>
                                        <p:cTn id="22" dur="2000" fill="hold"/>
                                        <p:tgtEl>
                                          <p:spTgt spid="7172">
                                            <p:txEl>
                                              <p:pRg st="0" end="0"/>
                                            </p:txEl>
                                          </p:spTgt>
                                        </p:tgtEl>
                                        <p:attrNameLst>
                                          <p:attrName>ppt_w</p:attrName>
                                        </p:attrNameLst>
                                      </p:cBhvr>
                                      <p:tavLst>
                                        <p:tav tm="0" fmla="#ppt_w*sin(2.5*pi*$)">
                                          <p:val>
                                            <p:fltVal val="0"/>
                                          </p:val>
                                        </p:tav>
                                        <p:tav tm="100000">
                                          <p:val>
                                            <p:fltVal val="1"/>
                                          </p:val>
                                        </p:tav>
                                      </p:tavLst>
                                    </p:anim>
                                    <p:anim calcmode="lin" valueType="num">
                                      <p:cBhvr>
                                        <p:cTn id="23" dur="2000" fill="hold"/>
                                        <p:tgtEl>
                                          <p:spTgt spid="7172">
                                            <p:txEl>
                                              <p:pRg st="0" end="0"/>
                                            </p:txEl>
                                          </p:spTgt>
                                        </p:tgtEl>
                                        <p:attrNameLst>
                                          <p:attrName>ppt_h</p:attrName>
                                        </p:attrNameLst>
                                      </p:cBhvr>
                                      <p:tavLst>
                                        <p:tav tm="0">
                                          <p:val>
                                            <p:strVal val="#ppt_h"/>
                                          </p:val>
                                        </p:tav>
                                        <p:tav tm="100000">
                                          <p:val>
                                            <p:strVal val="#ppt_h"/>
                                          </p:val>
                                        </p:tav>
                                      </p:tavLst>
                                    </p:anim>
                                  </p:childTnLst>
                                </p:cTn>
                              </p:par>
                              <p:par>
                                <p:cTn id="24" presetID="45" presetClass="entr" presetSubtype="0" fill="hold" nodeType="withEffect">
                                  <p:stCondLst>
                                    <p:cond delay="0"/>
                                  </p:stCondLst>
                                  <p:iterate type="lt">
                                    <p:tmPct val="10000"/>
                                  </p:iterate>
                                  <p:childTnLst>
                                    <p:set>
                                      <p:cBhvr>
                                        <p:cTn id="25" dur="1" fill="hold">
                                          <p:stCondLst>
                                            <p:cond delay="0"/>
                                          </p:stCondLst>
                                        </p:cTn>
                                        <p:tgtEl>
                                          <p:spTgt spid="7172">
                                            <p:txEl>
                                              <p:pRg st="2" end="2"/>
                                            </p:txEl>
                                          </p:spTgt>
                                        </p:tgtEl>
                                        <p:attrNameLst>
                                          <p:attrName>style.visibility</p:attrName>
                                        </p:attrNameLst>
                                      </p:cBhvr>
                                      <p:to>
                                        <p:strVal val="visible"/>
                                      </p:to>
                                    </p:set>
                                    <p:animEffect transition="in" filter="fade">
                                      <p:cBhvr>
                                        <p:cTn id="26" dur="2000"/>
                                        <p:tgtEl>
                                          <p:spTgt spid="7172">
                                            <p:txEl>
                                              <p:pRg st="2" end="2"/>
                                            </p:txEl>
                                          </p:spTgt>
                                        </p:tgtEl>
                                      </p:cBhvr>
                                    </p:animEffect>
                                    <p:anim calcmode="lin" valueType="num">
                                      <p:cBhvr>
                                        <p:cTn id="27" dur="2000" fill="hold"/>
                                        <p:tgtEl>
                                          <p:spTgt spid="7172">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7172">
                                            <p:txEl>
                                              <p:pRg st="2" end="2"/>
                                            </p:txEl>
                                          </p:spTgt>
                                        </p:tgtEl>
                                        <p:attrNameLst>
                                          <p:attrName>ppt_h</p:attrName>
                                        </p:attrNameLst>
                                      </p:cBhvr>
                                      <p:tavLst>
                                        <p:tav tm="0">
                                          <p:val>
                                            <p:strVal val="#ppt_h"/>
                                          </p:val>
                                        </p:tav>
                                        <p:tav tm="100000">
                                          <p:val>
                                            <p:strVal val="#ppt_h"/>
                                          </p:val>
                                        </p:tav>
                                      </p:tavLst>
                                    </p:anim>
                                  </p:childTnLst>
                                </p:cTn>
                              </p:par>
                              <p:par>
                                <p:cTn id="29" presetID="45" presetClass="entr" presetSubtype="0" fill="hold" nodeType="withEffect">
                                  <p:stCondLst>
                                    <p:cond delay="0"/>
                                  </p:stCondLst>
                                  <p:iterate type="lt">
                                    <p:tmPct val="10000"/>
                                  </p:iterate>
                                  <p:childTnLst>
                                    <p:set>
                                      <p:cBhvr>
                                        <p:cTn id="30" dur="1" fill="hold">
                                          <p:stCondLst>
                                            <p:cond delay="0"/>
                                          </p:stCondLst>
                                        </p:cTn>
                                        <p:tgtEl>
                                          <p:spTgt spid="7172">
                                            <p:txEl>
                                              <p:pRg st="3" end="3"/>
                                            </p:txEl>
                                          </p:spTgt>
                                        </p:tgtEl>
                                        <p:attrNameLst>
                                          <p:attrName>style.visibility</p:attrName>
                                        </p:attrNameLst>
                                      </p:cBhvr>
                                      <p:to>
                                        <p:strVal val="visible"/>
                                      </p:to>
                                    </p:set>
                                    <p:animEffect transition="in" filter="fade">
                                      <p:cBhvr>
                                        <p:cTn id="31" dur="2000"/>
                                        <p:tgtEl>
                                          <p:spTgt spid="7172">
                                            <p:txEl>
                                              <p:pRg st="3" end="3"/>
                                            </p:txEl>
                                          </p:spTgt>
                                        </p:tgtEl>
                                      </p:cBhvr>
                                    </p:animEffect>
                                    <p:anim calcmode="lin" valueType="num">
                                      <p:cBhvr>
                                        <p:cTn id="32" dur="2000" fill="hold"/>
                                        <p:tgtEl>
                                          <p:spTgt spid="7172">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717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81137" y="381000"/>
          <a:ext cx="82296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9512" y="2348880"/>
          <a:ext cx="8531225" cy="43088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827584" y="764704"/>
          <a:ext cx="7128792"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797371806"/>
              </p:ext>
            </p:extLst>
          </p:nvPr>
        </p:nvGraphicFramePr>
        <p:xfrm>
          <a:off x="467544" y="9807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1"/>
          <a:ext cx="8229600" cy="326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686479061"/>
              </p:ext>
            </p:extLst>
          </p:nvPr>
        </p:nvGraphicFramePr>
        <p:xfrm>
          <a:off x="457200" y="836712"/>
          <a:ext cx="8229600" cy="52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2798655136"/>
              </p:ext>
            </p:extLst>
          </p:nvPr>
        </p:nvGraphicFramePr>
        <p:xfrm>
          <a:off x="468313" y="26035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 xmlns:p14="http://schemas.microsoft.com/office/powerpoint/2010/main" val="670195131"/>
              </p:ext>
            </p:extLst>
          </p:nvPr>
        </p:nvGraphicFramePr>
        <p:xfrm>
          <a:off x="611560" y="1557338"/>
          <a:ext cx="8353053" cy="51117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1" name="Rectangle 3"/>
          <p:cNvSpPr>
            <a:spLocks noGrp="1" noChangeArrowheads="1"/>
          </p:cNvSpPr>
          <p:nvPr>
            <p:ph idx="1"/>
          </p:nvPr>
        </p:nvSpPr>
        <p:spPr>
          <a:xfrm>
            <a:off x="457200" y="1600200"/>
            <a:ext cx="8435975" cy="4525963"/>
          </a:xfrm>
        </p:spPr>
        <p:txBody>
          <a:bodyPr/>
          <a:lstStyle/>
          <a:p>
            <a:pPr eaLnBrk="1" hangingPunct="1">
              <a:buFontTx/>
              <a:buNone/>
            </a:pPr>
            <a:r>
              <a:rPr lang="ar-JO" altLang="en-US" sz="2400" dirty="0"/>
              <a:t>يتم </a:t>
            </a:r>
            <a:r>
              <a:rPr lang="ar-SA" altLang="en-US" sz="2400" dirty="0"/>
              <a:t>إجراء مناقشات بين أعضاء</a:t>
            </a:r>
            <a:r>
              <a:rPr lang="ar-JO" altLang="en-US" sz="2400" dirty="0"/>
              <a:t> </a:t>
            </a:r>
            <a:r>
              <a:rPr lang="ar-SA" altLang="en-US" sz="2400" dirty="0"/>
              <a:t>فريق ال</a:t>
            </a:r>
            <a:r>
              <a:rPr lang="ar-JO" altLang="en-US" sz="2400" dirty="0"/>
              <a:t>عملية</a:t>
            </a:r>
            <a:r>
              <a:rPr lang="ar-SA" altLang="en-US" sz="2400" dirty="0"/>
              <a:t>، وأن يحدد الشريك المسؤول عن ال</a:t>
            </a:r>
            <a:r>
              <a:rPr lang="ar-JO" altLang="en-US" sz="2400" dirty="0"/>
              <a:t>عملية</a:t>
            </a:r>
            <a:r>
              <a:rPr lang="ar-SA" altLang="en-US" sz="2400" dirty="0"/>
              <a:t> الأمور التي</a:t>
            </a:r>
            <a:r>
              <a:rPr lang="ar-JO" altLang="en-US" sz="2400" dirty="0"/>
              <a:t> </a:t>
            </a:r>
            <a:r>
              <a:rPr lang="ar-SA" altLang="en-US" sz="2400" dirty="0"/>
              <a:t>يجب إبلاغها إلى أعضاء الفريق الذين لا يشاركون في المناقشات</a:t>
            </a:r>
            <a:r>
              <a:rPr lang="ar-JO" altLang="en-US" sz="2400" dirty="0"/>
              <a:t> </a:t>
            </a:r>
            <a:r>
              <a:rPr lang="ar-SA" altLang="en-US" sz="2400" dirty="0"/>
              <a:t>ويجب أن ترك</a:t>
            </a:r>
            <a:r>
              <a:rPr lang="ar-JO" altLang="en-US" sz="2400" dirty="0"/>
              <a:t>ز</a:t>
            </a:r>
            <a:r>
              <a:rPr lang="ar-SA" altLang="en-US" sz="2400" dirty="0"/>
              <a:t> هذه المناقشات بشكل خاص على</a:t>
            </a:r>
            <a:r>
              <a:rPr lang="ar-JO" altLang="en-US" sz="2400" dirty="0"/>
              <a:t>:</a:t>
            </a:r>
          </a:p>
          <a:p>
            <a:pPr eaLnBrk="1" hangingPunct="1"/>
            <a:r>
              <a:rPr lang="ar-SA" altLang="en-US" sz="2400" dirty="0"/>
              <a:t> قابلية تعرض القوائم المالية للمنشأة </a:t>
            </a:r>
            <a:r>
              <a:rPr lang="ar-JO" altLang="en-US" sz="2400" dirty="0"/>
              <a:t>لأخطاء</a:t>
            </a:r>
            <a:r>
              <a:rPr lang="ar-SA" altLang="en-US" sz="2400" dirty="0"/>
              <a:t> جوهري</a:t>
            </a:r>
            <a:r>
              <a:rPr lang="ar-JO" altLang="en-US" sz="2400" dirty="0"/>
              <a:t>ة</a:t>
            </a:r>
            <a:r>
              <a:rPr lang="ar-SA" altLang="en-US" sz="2400" dirty="0"/>
              <a:t> بسبب </a:t>
            </a:r>
            <a:r>
              <a:rPr lang="ar-JO" altLang="en-US" sz="2400" dirty="0"/>
              <a:t>احتيال</a:t>
            </a:r>
          </a:p>
          <a:p>
            <a:pPr eaLnBrk="1" hangingPunct="1"/>
            <a:r>
              <a:rPr lang="ar-SA" altLang="en-US" sz="2400" dirty="0"/>
              <a:t> وأين يمكن</a:t>
            </a:r>
            <a:r>
              <a:rPr lang="ar-JO" altLang="en-US" sz="2400" dirty="0"/>
              <a:t> </a:t>
            </a:r>
            <a:r>
              <a:rPr lang="ar-SA" altLang="en-US" sz="2400" dirty="0"/>
              <a:t>أن توجد مثل هذه </a:t>
            </a:r>
            <a:r>
              <a:rPr lang="ar-JO" altLang="en-US" sz="2400" dirty="0"/>
              <a:t>الأخطاء</a:t>
            </a:r>
            <a:r>
              <a:rPr lang="ar-SA" altLang="en-US" sz="2400" dirty="0"/>
              <a:t> في </a:t>
            </a:r>
            <a:r>
              <a:rPr lang="ar-JO" altLang="en-US" sz="2400" dirty="0"/>
              <a:t>البيانات</a:t>
            </a:r>
            <a:r>
              <a:rPr lang="ar-SA" altLang="en-US" sz="2400" dirty="0"/>
              <a:t> المالية، متضمناً ذلك،</a:t>
            </a:r>
            <a:endParaRPr lang="ar-JO" altLang="en-US" sz="2400" dirty="0"/>
          </a:p>
          <a:p>
            <a:pPr eaLnBrk="1" hangingPunct="1"/>
            <a:r>
              <a:rPr lang="ar-SA" altLang="en-US" sz="2400" dirty="0"/>
              <a:t> كيف</a:t>
            </a:r>
            <a:r>
              <a:rPr lang="ar-JO" altLang="en-US" sz="2400" dirty="0"/>
              <a:t> </a:t>
            </a:r>
            <a:r>
              <a:rPr lang="ar-SA" altLang="en-US" sz="2400" dirty="0"/>
              <a:t>يمكن أن يحدث </a:t>
            </a:r>
            <a:r>
              <a:rPr lang="ar-JO" altLang="en-US" sz="2400" dirty="0"/>
              <a:t>احتيال</a:t>
            </a:r>
            <a:r>
              <a:rPr lang="ar-SA" altLang="en-US" sz="2400" dirty="0"/>
              <a:t>. </a:t>
            </a:r>
            <a:endParaRPr lang="ar-JO" altLang="en-US" sz="2400" dirty="0"/>
          </a:p>
          <a:p>
            <a:pPr eaLnBrk="1" hangingPunct="1"/>
            <a:r>
              <a:rPr lang="ar-SA" altLang="en-US" sz="2400" dirty="0"/>
              <a:t>وتجرى هذه المناقشات دون مراعاة لمعتقدات</a:t>
            </a:r>
            <a:r>
              <a:rPr lang="ar-JO" altLang="en-US" sz="2400" dirty="0"/>
              <a:t> </a:t>
            </a:r>
            <a:r>
              <a:rPr lang="ar-SA" altLang="en-US" sz="2400" dirty="0"/>
              <a:t>أعضاء فريق </a:t>
            </a:r>
            <a:r>
              <a:rPr lang="ar-JO" altLang="en-US" sz="2400" dirty="0"/>
              <a:t>العملية</a:t>
            </a:r>
            <a:r>
              <a:rPr lang="ar-SA" altLang="en-US" sz="2400" dirty="0"/>
              <a:t> بأن الإدارة والمكلفين بالحوكمة يتصفون</a:t>
            </a:r>
            <a:r>
              <a:rPr lang="ar-JO" altLang="en-US" sz="2400" dirty="0"/>
              <a:t> </a:t>
            </a:r>
            <a:r>
              <a:rPr lang="ar-SA" altLang="en-US" sz="2400" dirty="0"/>
              <a:t>بالأمانة والن</a:t>
            </a:r>
            <a:r>
              <a:rPr lang="ar-JO" altLang="en-US" sz="2400" dirty="0"/>
              <a:t>ز</a:t>
            </a:r>
            <a:r>
              <a:rPr lang="ar-SA" altLang="en-US" sz="2400" dirty="0" err="1"/>
              <a:t>اهة</a:t>
            </a:r>
            <a:endParaRPr lang="ar-JO" altLang="en-US" sz="2400" dirty="0"/>
          </a:p>
        </p:txBody>
      </p:sp>
      <p:pic>
        <p:nvPicPr>
          <p:cNvPr id="17413" name="Picture 5" descr="download (2)"/>
          <p:cNvPicPr>
            <a:picLocks noChangeAspect="1" noChangeArrowheads="1"/>
          </p:cNvPicPr>
          <p:nvPr/>
        </p:nvPicPr>
        <p:blipFill>
          <a:blip r:embed="rId6"/>
          <a:srcRect/>
          <a:stretch>
            <a:fillRect/>
          </a:stretch>
        </p:blipFill>
        <p:spPr bwMode="auto">
          <a:xfrm>
            <a:off x="971550" y="4797425"/>
            <a:ext cx="2952750" cy="1152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p:cTn id="7"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741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17411">
                                            <p:txEl>
                                              <p:pRg st="1" end="1"/>
                                            </p:txEl>
                                          </p:spTgt>
                                        </p:tgtEl>
                                        <p:attrNameLst>
                                          <p:attrName>style.visibility</p:attrName>
                                        </p:attrNameLst>
                                      </p:cBhvr>
                                      <p:to>
                                        <p:strVal val="visible"/>
                                      </p:to>
                                    </p:set>
                                    <p:anim calcmode="lin" valueType="num">
                                      <p:cBhvr>
                                        <p:cTn id="15" dur="10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74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7411">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1741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17411">
                                            <p:txEl>
                                              <p:pRg st="2" end="2"/>
                                            </p:txEl>
                                          </p:spTgt>
                                        </p:tgtEl>
                                        <p:attrNameLst>
                                          <p:attrName>style.visibility</p:attrName>
                                        </p:attrNameLst>
                                      </p:cBhvr>
                                      <p:to>
                                        <p:strVal val="visible"/>
                                      </p:to>
                                    </p:set>
                                    <p:anim calcmode="lin" valueType="num">
                                      <p:cBhvr>
                                        <p:cTn id="23" dur="10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74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7411">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1741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17411">
                                            <p:txEl>
                                              <p:pRg st="3" end="3"/>
                                            </p:txEl>
                                          </p:spTgt>
                                        </p:tgtEl>
                                        <p:attrNameLst>
                                          <p:attrName>style.visibility</p:attrName>
                                        </p:attrNameLst>
                                      </p:cBhvr>
                                      <p:to>
                                        <p:strVal val="visible"/>
                                      </p:to>
                                    </p:set>
                                    <p:anim calcmode="lin" valueType="num">
                                      <p:cBhvr>
                                        <p:cTn id="31" dur="1000" fill="hold"/>
                                        <p:tgtEl>
                                          <p:spTgt spid="174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74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7411">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17411">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7411">
                                            <p:txEl>
                                              <p:pRg st="4" end="4"/>
                                            </p:txEl>
                                          </p:spTgt>
                                        </p:tgtEl>
                                        <p:attrNameLst>
                                          <p:attrName>style.visibility</p:attrName>
                                        </p:attrNameLst>
                                      </p:cBhvr>
                                      <p:to>
                                        <p:strVal val="visible"/>
                                      </p:to>
                                    </p:set>
                                    <p:anim calcmode="lin" valueType="num">
                                      <p:cBhvr>
                                        <p:cTn id="39" dur="10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1741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17411">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1741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5" presetClass="entr" presetSubtype="0" fill="hold" nodeType="clickEffect">
                                  <p:stCondLst>
                                    <p:cond delay="0"/>
                                  </p:stCondLst>
                                  <p:childTnLst>
                                    <p:set>
                                      <p:cBhvr>
                                        <p:cTn id="46" dur="1" fill="hold">
                                          <p:stCondLst>
                                            <p:cond delay="0"/>
                                          </p:stCondLst>
                                        </p:cTn>
                                        <p:tgtEl>
                                          <p:spTgt spid="17413"/>
                                        </p:tgtEl>
                                        <p:attrNameLst>
                                          <p:attrName>style.visibility</p:attrName>
                                        </p:attrNameLst>
                                      </p:cBhvr>
                                      <p:to>
                                        <p:strVal val="visible"/>
                                      </p:to>
                                    </p:set>
                                    <p:animEffect transition="in" filter="fade">
                                      <p:cBhvr>
                                        <p:cTn id="47" dur="2000"/>
                                        <p:tgtEl>
                                          <p:spTgt spid="17413"/>
                                        </p:tgtEl>
                                      </p:cBhvr>
                                    </p:animEffect>
                                    <p:anim calcmode="lin" valueType="num">
                                      <p:cBhvr>
                                        <p:cTn id="48" dur="2000" fill="hold"/>
                                        <p:tgtEl>
                                          <p:spTgt spid="17413"/>
                                        </p:tgtEl>
                                        <p:attrNameLst>
                                          <p:attrName>style.rotation</p:attrName>
                                        </p:attrNameLst>
                                      </p:cBhvr>
                                      <p:tavLst>
                                        <p:tav tm="0">
                                          <p:val>
                                            <p:fltVal val="720"/>
                                          </p:val>
                                        </p:tav>
                                        <p:tav tm="100000">
                                          <p:val>
                                            <p:fltVal val="0"/>
                                          </p:val>
                                        </p:tav>
                                      </p:tavLst>
                                    </p:anim>
                                    <p:anim calcmode="lin" valueType="num">
                                      <p:cBhvr>
                                        <p:cTn id="49" dur="2000" fill="hold"/>
                                        <p:tgtEl>
                                          <p:spTgt spid="17413"/>
                                        </p:tgtEl>
                                        <p:attrNameLst>
                                          <p:attrName>ppt_h</p:attrName>
                                        </p:attrNameLst>
                                      </p:cBhvr>
                                      <p:tavLst>
                                        <p:tav tm="0">
                                          <p:val>
                                            <p:fltVal val="0"/>
                                          </p:val>
                                        </p:tav>
                                        <p:tav tm="100000">
                                          <p:val>
                                            <p:strVal val="#ppt_h"/>
                                          </p:val>
                                        </p:tav>
                                      </p:tavLst>
                                    </p:anim>
                                    <p:anim calcmode="lin" valueType="num">
                                      <p:cBhvr>
                                        <p:cTn id="50" dur="2000" fill="hold"/>
                                        <p:tgtEl>
                                          <p:spTgt spid="1741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981075"/>
            <a:ext cx="8229600" cy="1570038"/>
          </a:xfrm>
        </p:spPr>
        <p:txBody>
          <a:bodyPr rtlCol="1">
            <a:normAutofit fontScale="90000"/>
          </a:bodyPr>
          <a:lstStyle/>
          <a:p>
            <a:pPr eaLnBrk="1" fontAlgn="auto" hangingPunct="1">
              <a:spcAft>
                <a:spcPts val="0"/>
              </a:spcAft>
              <a:defRPr/>
            </a:pPr>
            <a:r>
              <a:rPr lang="ar-JO" dirty="0"/>
              <a:t/>
            </a:r>
            <a:br>
              <a:rPr lang="ar-JO" dirty="0"/>
            </a:br>
            <a:r>
              <a:rPr lang="ar-JO" dirty="0"/>
              <a:t/>
            </a:r>
            <a:br>
              <a:rPr lang="ar-JO" dirty="0"/>
            </a:br>
            <a:r>
              <a:rPr lang="ar-JO" dirty="0"/>
              <a:t/>
            </a:r>
            <a:br>
              <a:rPr lang="ar-JO" dirty="0"/>
            </a:br>
            <a:r>
              <a:rPr lang="ar-JO" dirty="0"/>
              <a:t/>
            </a:r>
            <a:br>
              <a:rPr lang="ar-JO" dirty="0"/>
            </a:br>
            <a:r>
              <a:rPr lang="ar-JO" dirty="0"/>
              <a:t/>
            </a:r>
            <a:br>
              <a:rPr lang="ar-JO" dirty="0"/>
            </a:br>
            <a:endParaRPr lang="ar-JO"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8" y="549275"/>
            <a:ext cx="8229600" cy="1143000"/>
          </a:xfrm>
        </p:spPr>
        <p:txBody>
          <a:bodyPr/>
          <a:lstStyle/>
          <a:p>
            <a:pPr eaLnBrk="1" hangingPunct="1"/>
            <a:r>
              <a:rPr lang="ar-SA" altLang="en-US" sz="3600" b="1"/>
              <a:t>إجراءات تق</a:t>
            </a:r>
            <a:r>
              <a:rPr lang="ar-JO" altLang="en-US" sz="3600" b="1"/>
              <a:t>ييم</a:t>
            </a:r>
            <a:r>
              <a:rPr lang="ar-SA" altLang="en-US" sz="3600" b="1"/>
              <a:t> المخاطر والأنشطة ذات العلاقة</a:t>
            </a:r>
            <a:endParaRPr lang="en-US" altLang="en-US" sz="3600" b="1">
              <a:cs typeface="Times New Roman" pitchFamily="18" charset="0"/>
            </a:endParaRPr>
          </a:p>
        </p:txBody>
      </p:sp>
      <p:sp>
        <p:nvSpPr>
          <p:cNvPr id="21508" name="AutoShape 4"/>
          <p:cNvSpPr>
            <a:spLocks noChangeArrowheads="1"/>
          </p:cNvSpPr>
          <p:nvPr/>
        </p:nvSpPr>
        <p:spPr bwMode="auto">
          <a:xfrm>
            <a:off x="0" y="981075"/>
            <a:ext cx="8893175" cy="5688013"/>
          </a:xfrm>
          <a:prstGeom prst="horizontalScroll">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rtl="1" eaLnBrk="1" hangingPunct="1">
              <a:lnSpc>
                <a:spcPct val="90000"/>
              </a:lnSpc>
              <a:spcBef>
                <a:spcPct val="20000"/>
              </a:spcBef>
            </a:pPr>
            <a:r>
              <a:rPr lang="ar-JO" altLang="en-US" sz="1800"/>
              <a:t> </a:t>
            </a:r>
            <a:r>
              <a:rPr lang="ar-SA" altLang="en-US" sz="2400"/>
              <a:t>عند تنفيذ إجراءات تق</a:t>
            </a:r>
            <a:r>
              <a:rPr lang="ar-JO" altLang="en-US" sz="2400"/>
              <a:t>ييم</a:t>
            </a:r>
            <a:r>
              <a:rPr lang="ar-SA" altLang="en-US" sz="2400"/>
              <a:t> المخاطر والأنشطة ذات العلاقة لفهم المنشأة</a:t>
            </a:r>
            <a:r>
              <a:rPr lang="ar-JO" altLang="en-US" sz="2400"/>
              <a:t> </a:t>
            </a:r>
            <a:r>
              <a:rPr lang="ar-SA" altLang="en-US" sz="2400"/>
              <a:t>وبيئتها،</a:t>
            </a:r>
            <a:endParaRPr lang="ar-JO" altLang="en-US" sz="2400"/>
          </a:p>
          <a:p>
            <a:pPr algn="ctr" rtl="1" eaLnBrk="1" hangingPunct="1">
              <a:lnSpc>
                <a:spcPct val="90000"/>
              </a:lnSpc>
              <a:spcBef>
                <a:spcPct val="20000"/>
              </a:spcBef>
            </a:pPr>
            <a:r>
              <a:rPr lang="ar-SA" altLang="en-US" sz="2400"/>
              <a:t> بما في ذلك الرقابة الداخلية للمنشأة،</a:t>
            </a:r>
            <a:r>
              <a:rPr lang="ar-JO" altLang="en-US" sz="2400"/>
              <a:t> </a:t>
            </a:r>
            <a:r>
              <a:rPr lang="ar-SA" altLang="en-US" sz="2400"/>
              <a:t> طبقاً لمتطلبات معيار</a:t>
            </a:r>
            <a:r>
              <a:rPr lang="ar-JO" altLang="en-US" sz="2400"/>
              <a:t> التدقيق الدولي</a:t>
            </a:r>
            <a:r>
              <a:rPr lang="ar-SA" altLang="en-US" sz="2400"/>
              <a:t> رقم </a:t>
            </a:r>
            <a:endParaRPr lang="ar-JO" altLang="en-US" sz="2400"/>
          </a:p>
          <a:p>
            <a:pPr algn="ctr" rtl="1" eaLnBrk="1" hangingPunct="1">
              <a:lnSpc>
                <a:spcPct val="90000"/>
              </a:lnSpc>
              <a:spcBef>
                <a:spcPct val="20000"/>
              </a:spcBef>
            </a:pPr>
            <a:r>
              <a:rPr lang="ar-JO" altLang="en-US" sz="2400"/>
              <a:t>(315)</a:t>
            </a:r>
            <a:r>
              <a:rPr lang="ar-SA" altLang="en-US" sz="2400"/>
              <a:t> يجب على الم</a:t>
            </a:r>
            <a:r>
              <a:rPr lang="ar-JO" altLang="en-US" sz="2400"/>
              <a:t>دقق</a:t>
            </a:r>
            <a:r>
              <a:rPr lang="ar-SA" altLang="en-US" sz="2400"/>
              <a:t> تنفيذ الإجراءات</a:t>
            </a:r>
            <a:r>
              <a:rPr lang="ar-JO" altLang="en-US" sz="2400"/>
              <a:t> </a:t>
            </a:r>
            <a:r>
              <a:rPr lang="ar-SA" altLang="en-US" sz="2400"/>
              <a:t>المنصوص عليها</a:t>
            </a:r>
            <a:r>
              <a:rPr lang="ar-JO" altLang="en-US" sz="2400"/>
              <a:t> في الفقرات 17-24</a:t>
            </a:r>
          </a:p>
          <a:p>
            <a:pPr algn="ctr" rtl="1" eaLnBrk="1" hangingPunct="1">
              <a:lnSpc>
                <a:spcPct val="90000"/>
              </a:lnSpc>
              <a:spcBef>
                <a:spcPct val="20000"/>
              </a:spcBef>
            </a:pPr>
            <a:r>
              <a:rPr lang="ar-SA" altLang="en-US" sz="2400"/>
              <a:t> </a:t>
            </a:r>
            <a:r>
              <a:rPr lang="ar-JO" altLang="en-US" sz="2400"/>
              <a:t>ا</a:t>
            </a:r>
            <a:r>
              <a:rPr lang="ar-SA" altLang="en-US" sz="2400"/>
              <a:t>لحصول على </a:t>
            </a:r>
            <a:r>
              <a:rPr lang="ar-JO" altLang="en-US" sz="2400"/>
              <a:t>ال</a:t>
            </a:r>
            <a:r>
              <a:rPr lang="ar-SA" altLang="en-US" sz="2400"/>
              <a:t>معلومات </a:t>
            </a:r>
            <a:r>
              <a:rPr lang="ar-JO" altLang="en-US" sz="2400"/>
              <a:t>بقصد </a:t>
            </a:r>
            <a:r>
              <a:rPr lang="ar-SA" altLang="en-US" sz="2400"/>
              <a:t>استخدامها في التعرف على مخاطر</a:t>
            </a:r>
            <a:endParaRPr lang="ar-JO" altLang="en-US" sz="2400"/>
          </a:p>
          <a:p>
            <a:pPr algn="ctr" rtl="1" eaLnBrk="1" hangingPunct="1">
              <a:lnSpc>
                <a:spcPct val="90000"/>
              </a:lnSpc>
              <a:spcBef>
                <a:spcPct val="20000"/>
              </a:spcBef>
            </a:pPr>
            <a:r>
              <a:rPr lang="ar-SA" altLang="en-US" sz="2400"/>
              <a:t> وجود </a:t>
            </a:r>
            <a:r>
              <a:rPr lang="ar-JO" altLang="en-US" sz="2400"/>
              <a:t>خطأ</a:t>
            </a:r>
            <a:r>
              <a:rPr lang="ar-SA" altLang="en-US" sz="2400"/>
              <a:t> جوهري بسب</a:t>
            </a:r>
            <a:r>
              <a:rPr lang="ar-JO" altLang="en-US" sz="2400"/>
              <a:t>ب الاحتيال</a:t>
            </a:r>
            <a:endParaRPr lang="en-US" altLang="en-US" sz="2400"/>
          </a:p>
          <a:p>
            <a:pPr algn="ctr" rtl="1" eaLnBrk="1" hangingPunct="1"/>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150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150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circle(in)">
                                      <p:cBhvr>
                                        <p:cTn id="15"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68313" y="26035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3" name="Rectangle 3"/>
          <p:cNvSpPr>
            <a:spLocks noGrp="1" noChangeArrowheads="1"/>
          </p:cNvSpPr>
          <p:nvPr>
            <p:ph idx="1"/>
          </p:nvPr>
        </p:nvSpPr>
        <p:spPr>
          <a:xfrm>
            <a:off x="323850" y="1484313"/>
            <a:ext cx="8496300" cy="4105275"/>
          </a:xfrm>
        </p:spPr>
        <p:txBody>
          <a:bodyPr rtlCol="1">
            <a:noAutofit/>
          </a:bodyPr>
          <a:lstStyle/>
          <a:p>
            <a:pPr marL="533400" indent="-533400" algn="ctr" eaLnBrk="1" fontAlgn="auto" hangingPunct="1">
              <a:lnSpc>
                <a:spcPct val="80000"/>
              </a:lnSpc>
              <a:spcAft>
                <a:spcPts val="0"/>
              </a:spcAft>
              <a:buFont typeface="Arial" panose="020B0604020202020204" pitchFamily="34" charset="0"/>
              <a:buNone/>
              <a:defRPr/>
            </a:pPr>
            <a:endParaRPr lang="ar-SA" altLang="en-US" sz="2400" dirty="0">
              <a:cs typeface="+mj-cs"/>
            </a:endParaRPr>
          </a:p>
          <a:p>
            <a:pPr marL="533400" indent="-533400" algn="ctr" eaLnBrk="1" fontAlgn="auto" hangingPunct="1">
              <a:lnSpc>
                <a:spcPct val="80000"/>
              </a:lnSpc>
              <a:spcAft>
                <a:spcPts val="0"/>
              </a:spcAft>
              <a:buFont typeface="Arial" panose="020B0604020202020204" pitchFamily="34" charset="0"/>
              <a:buNone/>
              <a:defRPr/>
            </a:pPr>
            <a:r>
              <a:rPr lang="ar-SA" altLang="en-US" sz="2400" dirty="0">
                <a:cs typeface="+mj-cs"/>
              </a:rPr>
              <a:t>يجب على </a:t>
            </a:r>
            <a:r>
              <a:rPr lang="ar-JO" altLang="en-US" sz="2400" dirty="0">
                <a:cs typeface="+mj-cs"/>
              </a:rPr>
              <a:t>المدقق</a:t>
            </a:r>
            <a:r>
              <a:rPr lang="ar-SA" altLang="en-US" sz="2400" dirty="0">
                <a:cs typeface="+mj-cs"/>
              </a:rPr>
              <a:t> إجراء استفسارات من الإدارة فيما يتعلق بما يلي:</a:t>
            </a:r>
          </a:p>
          <a:p>
            <a:pPr marL="533400" indent="-533400" eaLnBrk="1" fontAlgn="auto" hangingPunct="1">
              <a:lnSpc>
                <a:spcPct val="80000"/>
              </a:lnSpc>
              <a:spcAft>
                <a:spcPts val="0"/>
              </a:spcAft>
              <a:buFontTx/>
              <a:buAutoNum type="arabic2Minus"/>
              <a:defRPr/>
            </a:pPr>
            <a:r>
              <a:rPr lang="ar-SA" altLang="en-US" sz="2400" dirty="0">
                <a:cs typeface="+mj-cs"/>
              </a:rPr>
              <a:t>تقدير الإدارة لخطر أن </a:t>
            </a:r>
            <a:r>
              <a:rPr lang="ar-JO" altLang="en-US" sz="2400" dirty="0">
                <a:cs typeface="+mj-cs"/>
              </a:rPr>
              <a:t>البيانات</a:t>
            </a:r>
            <a:r>
              <a:rPr lang="ar-SA" altLang="en-US" sz="2400" dirty="0">
                <a:cs typeface="+mj-cs"/>
              </a:rPr>
              <a:t> المالية قد تكون محرفة بشكل</a:t>
            </a:r>
            <a:r>
              <a:rPr lang="ar-JO" altLang="en-US" sz="2400" dirty="0">
                <a:cs typeface="+mj-cs"/>
              </a:rPr>
              <a:t> </a:t>
            </a:r>
            <a:r>
              <a:rPr lang="ar-SA" altLang="en-US" sz="2400" dirty="0">
                <a:cs typeface="+mj-cs"/>
              </a:rPr>
              <a:t>جوهري بسبب </a:t>
            </a:r>
            <a:r>
              <a:rPr lang="ar-JO" altLang="en-US" sz="2400" dirty="0">
                <a:cs typeface="+mj-cs"/>
              </a:rPr>
              <a:t>احتيال م</a:t>
            </a:r>
            <a:r>
              <a:rPr lang="ar-SA" altLang="en-US" sz="2400" dirty="0">
                <a:cs typeface="+mj-cs"/>
              </a:rPr>
              <a:t>تضمناً طبيعة ومدى وتكرار هذا التقدير.</a:t>
            </a:r>
            <a:r>
              <a:rPr lang="ar-JO" altLang="en-US" sz="2400" dirty="0">
                <a:cs typeface="+mj-cs"/>
              </a:rPr>
              <a:t> </a:t>
            </a:r>
          </a:p>
          <a:p>
            <a:pPr marL="533400" indent="-533400" eaLnBrk="1" fontAlgn="auto" hangingPunct="1">
              <a:lnSpc>
                <a:spcPct val="80000"/>
              </a:lnSpc>
              <a:spcAft>
                <a:spcPts val="0"/>
              </a:spcAft>
              <a:buFontTx/>
              <a:buAutoNum type="arabic2Minus"/>
              <a:defRPr/>
            </a:pPr>
            <a:r>
              <a:rPr lang="ar-SA" altLang="en-US" sz="2400" dirty="0">
                <a:cs typeface="+mj-cs"/>
              </a:rPr>
              <a:t>أسلوب الإدارة في تحديد، والاستجابة لمخاطر ال</a:t>
            </a:r>
            <a:r>
              <a:rPr lang="ar-JO" altLang="en-US" sz="2400" dirty="0">
                <a:cs typeface="+mj-cs"/>
              </a:rPr>
              <a:t>احتيال</a:t>
            </a:r>
            <a:r>
              <a:rPr lang="ar-SA" altLang="en-US" sz="2400" dirty="0">
                <a:cs typeface="+mj-cs"/>
              </a:rPr>
              <a:t> في المنشأة،</a:t>
            </a:r>
            <a:r>
              <a:rPr lang="ar-JO" altLang="en-US" sz="2400" dirty="0">
                <a:cs typeface="+mj-cs"/>
              </a:rPr>
              <a:t> </a:t>
            </a:r>
            <a:r>
              <a:rPr lang="ar-SA" altLang="en-US" sz="2400" dirty="0">
                <a:cs typeface="+mj-cs"/>
              </a:rPr>
              <a:t>متضمنةً أية مخاطر </a:t>
            </a:r>
            <a:r>
              <a:rPr lang="ar-JO" altLang="en-US" sz="2400" dirty="0">
                <a:cs typeface="+mj-cs"/>
              </a:rPr>
              <a:t>للاحتيال</a:t>
            </a:r>
            <a:r>
              <a:rPr lang="ar-SA" altLang="en-US" sz="2400" dirty="0">
                <a:cs typeface="+mj-cs"/>
              </a:rPr>
              <a:t> حددتها الإدارة، أو علمت بها، ، أو فئات</a:t>
            </a:r>
            <a:r>
              <a:rPr lang="ar-JO" altLang="en-US" sz="2400" dirty="0">
                <a:cs typeface="+mj-cs"/>
              </a:rPr>
              <a:t> </a:t>
            </a:r>
            <a:r>
              <a:rPr lang="ar-SA" altLang="en-US" sz="2400" dirty="0">
                <a:cs typeface="+mj-cs"/>
              </a:rPr>
              <a:t>المعاملات، أو أرصدة الحسابات، أو الإفصاحات التي من المحتمل أن يوجد بها خطر </a:t>
            </a:r>
            <a:r>
              <a:rPr lang="ar-JO" altLang="en-US" sz="2400" dirty="0">
                <a:cs typeface="+mj-cs"/>
              </a:rPr>
              <a:t>احتيال</a:t>
            </a:r>
            <a:endParaRPr lang="ar-JO" altLang="en-US" sz="2400" dirty="0">
              <a:solidFill>
                <a:srgbClr val="FF0000"/>
              </a:solidFill>
              <a:cs typeface="+mj-cs"/>
            </a:endParaRPr>
          </a:p>
          <a:p>
            <a:pPr marL="533400" indent="-533400" eaLnBrk="1" fontAlgn="auto" hangingPunct="1">
              <a:lnSpc>
                <a:spcPct val="80000"/>
              </a:lnSpc>
              <a:spcAft>
                <a:spcPts val="0"/>
              </a:spcAft>
              <a:buFontTx/>
              <a:buAutoNum type="arabic2Minus"/>
              <a:defRPr/>
            </a:pPr>
            <a:r>
              <a:rPr lang="ar-SA" altLang="en-US" sz="2400" dirty="0">
                <a:cs typeface="+mj-cs"/>
              </a:rPr>
              <a:t>اتصال الإدارة مع المكلفين بالحوكمة إن وجد فيما يتعلق بأساليبها للتعرف على، والاستجابة لمخاطر </a:t>
            </a:r>
            <a:r>
              <a:rPr lang="ar-JO" altLang="en-US" sz="2400" dirty="0">
                <a:cs typeface="+mj-cs"/>
              </a:rPr>
              <a:t>الاحتيال</a:t>
            </a:r>
            <a:r>
              <a:rPr lang="ar-SA" altLang="en-US" sz="2400" dirty="0">
                <a:cs typeface="+mj-cs"/>
              </a:rPr>
              <a:t> في المنشأة.</a:t>
            </a:r>
          </a:p>
          <a:p>
            <a:pPr marL="533400" indent="-533400" eaLnBrk="1" fontAlgn="auto" hangingPunct="1">
              <a:lnSpc>
                <a:spcPct val="80000"/>
              </a:lnSpc>
              <a:spcAft>
                <a:spcPts val="0"/>
              </a:spcAft>
              <a:buFontTx/>
              <a:buAutoNum type="arabic2Minus"/>
              <a:defRPr/>
            </a:pPr>
            <a:r>
              <a:rPr lang="ar-SA" altLang="en-US" sz="2400" dirty="0">
                <a:cs typeface="+mj-cs"/>
              </a:rPr>
              <a:t>اتصال الإدارة إن وجد مع الموظفين فيما يتعلق بوجهة نظرهم حول ممارسات العمل والسلوك الأخلاقي</a:t>
            </a:r>
            <a:endParaRPr lang="en-US" altLang="en-US" sz="2400" dirty="0">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p:cTn id="7" dur="500" fill="hold"/>
                                        <p:tgtEl>
                                          <p:spTgt spid="2048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483">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2048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48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4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20483">
                                            <p:txEl>
                                              <p:pRg st="2" end="2"/>
                                            </p:txEl>
                                          </p:spTgt>
                                        </p:tgtEl>
                                        <p:attrNameLst>
                                          <p:attrName>style.visibility</p:attrName>
                                        </p:attrNameLst>
                                      </p:cBhvr>
                                      <p:to>
                                        <p:strVal val="visible"/>
                                      </p:to>
                                    </p:set>
                                    <p:anim calcmode="lin" valueType="num">
                                      <p:cBhvr>
                                        <p:cTn id="16" dur="500" fill="hold"/>
                                        <p:tgtEl>
                                          <p:spTgt spid="2048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0483">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2048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048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04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p:cTn id="25" dur="500" fill="hold"/>
                                        <p:tgtEl>
                                          <p:spTgt spid="2048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483">
                                            <p:txEl>
                                              <p:pRg st="3" end="3"/>
                                            </p:txEl>
                                          </p:spTgt>
                                        </p:tgtEl>
                                        <p:attrNameLst>
                                          <p:attrName>ppt_y</p:attrName>
                                        </p:attrNameLst>
                                      </p:cBhvr>
                                      <p:tavLst>
                                        <p:tav tm="0">
                                          <p:val>
                                            <p:strVal val="#ppt_y"/>
                                          </p:val>
                                        </p:tav>
                                        <p:tav tm="100000">
                                          <p:val>
                                            <p:strVal val="#ppt_y"/>
                                          </p:val>
                                        </p:tav>
                                      </p:tavLst>
                                    </p:anim>
                                    <p:anim calcmode="lin" valueType="num">
                                      <p:cBhvr>
                                        <p:cTn id="27" dur="500" fill="hold"/>
                                        <p:tgtEl>
                                          <p:spTgt spid="2048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48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48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20483">
                                            <p:txEl>
                                              <p:pRg st="4" end="4"/>
                                            </p:txEl>
                                          </p:spTgt>
                                        </p:tgtEl>
                                        <p:attrNameLst>
                                          <p:attrName>style.visibility</p:attrName>
                                        </p:attrNameLst>
                                      </p:cBhvr>
                                      <p:to>
                                        <p:strVal val="visible"/>
                                      </p:to>
                                    </p:set>
                                    <p:anim calcmode="lin" valueType="num">
                                      <p:cBhvr>
                                        <p:cTn id="34" dur="500" fill="hold"/>
                                        <p:tgtEl>
                                          <p:spTgt spid="2048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0483">
                                            <p:txEl>
                                              <p:pRg st="4" end="4"/>
                                            </p:txEl>
                                          </p:spTgt>
                                        </p:tgtEl>
                                        <p:attrNameLst>
                                          <p:attrName>ppt_y</p:attrName>
                                        </p:attrNameLst>
                                      </p:cBhvr>
                                      <p:tavLst>
                                        <p:tav tm="0">
                                          <p:val>
                                            <p:strVal val="#ppt_y"/>
                                          </p:val>
                                        </p:tav>
                                        <p:tav tm="100000">
                                          <p:val>
                                            <p:strVal val="#ppt_y"/>
                                          </p:val>
                                        </p:tav>
                                      </p:tavLst>
                                    </p:anim>
                                    <p:anim calcmode="lin" valueType="num">
                                      <p:cBhvr>
                                        <p:cTn id="36" dur="500" fill="hold"/>
                                        <p:tgtEl>
                                          <p:spTgt spid="2048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048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0483">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20483">
                                            <p:txEl>
                                              <p:pRg st="5" end="5"/>
                                            </p:txEl>
                                          </p:spTgt>
                                        </p:tgtEl>
                                        <p:attrNameLst>
                                          <p:attrName>style.visibility</p:attrName>
                                        </p:attrNameLst>
                                      </p:cBhvr>
                                      <p:to>
                                        <p:strVal val="visible"/>
                                      </p:to>
                                    </p:set>
                                    <p:anim calcmode="lin" valueType="num">
                                      <p:cBhvr>
                                        <p:cTn id="43" dur="500" fill="hold"/>
                                        <p:tgtEl>
                                          <p:spTgt spid="2048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0483">
                                            <p:txEl>
                                              <p:pRg st="5" end="5"/>
                                            </p:txEl>
                                          </p:spTgt>
                                        </p:tgtEl>
                                        <p:attrNameLst>
                                          <p:attrName>ppt_y</p:attrName>
                                        </p:attrNameLst>
                                      </p:cBhvr>
                                      <p:tavLst>
                                        <p:tav tm="0">
                                          <p:val>
                                            <p:strVal val="#ppt_y"/>
                                          </p:val>
                                        </p:tav>
                                        <p:tav tm="100000">
                                          <p:val>
                                            <p:strVal val="#ppt_y"/>
                                          </p:val>
                                        </p:tav>
                                      </p:tavLst>
                                    </p:anim>
                                    <p:anim calcmode="lin" valueType="num">
                                      <p:cBhvr>
                                        <p:cTn id="45" dur="500" fill="hold"/>
                                        <p:tgtEl>
                                          <p:spTgt spid="2048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048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 xmlns:p14="http://schemas.microsoft.com/office/powerpoint/2010/main" val="1282024621"/>
              </p:ext>
            </p:extLst>
          </p:nvPr>
        </p:nvGraphicFramePr>
        <p:xfrm>
          <a:off x="457200" y="1052513"/>
          <a:ext cx="8362950" cy="432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83568" y="1124744"/>
          <a:ext cx="770485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980728"/>
          <a:ext cx="8229600" cy="3744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AutoShape 4"/>
          <p:cNvSpPr>
            <a:spLocks noChangeArrowheads="1"/>
          </p:cNvSpPr>
          <p:nvPr/>
        </p:nvSpPr>
        <p:spPr bwMode="auto">
          <a:xfrm>
            <a:off x="323850" y="765175"/>
            <a:ext cx="8569325" cy="5256213"/>
          </a:xfrm>
          <a:prstGeom prst="doubleWave">
            <a:avLst>
              <a:gd name="adj1" fmla="val 6500"/>
              <a:gd name="adj2" fmla="val 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rtl="1" eaLnBrk="1" hangingPunct="1"/>
            <a:r>
              <a:rPr lang="ar-SA" altLang="en-US" sz="3600" b="1" dirty="0"/>
              <a:t>تق</a:t>
            </a:r>
            <a:r>
              <a:rPr lang="ar-JO" altLang="en-US" sz="3600" b="1" dirty="0"/>
              <a:t>ي</a:t>
            </a:r>
            <a:r>
              <a:rPr lang="ar-SA" altLang="en-US" sz="3600" b="1" dirty="0"/>
              <a:t>يم عوامل خطر </a:t>
            </a:r>
            <a:r>
              <a:rPr lang="ar-JO" altLang="en-US" sz="3600" b="1" dirty="0"/>
              <a:t>الاحتيال</a:t>
            </a:r>
            <a:endParaRPr lang="ar-SA" altLang="en-US" sz="3600" b="1" dirty="0"/>
          </a:p>
          <a:p>
            <a:pPr algn="ctr" rtl="1" eaLnBrk="1" hangingPunct="1"/>
            <a:r>
              <a:rPr lang="ar-JO" altLang="en-US" sz="2400" dirty="0" smtClean="0"/>
              <a:t>ينبغي</a:t>
            </a:r>
            <a:r>
              <a:rPr lang="ar-SA" altLang="en-US" sz="2400" dirty="0" smtClean="0"/>
              <a:t> </a:t>
            </a:r>
            <a:r>
              <a:rPr lang="ar-SA" altLang="en-US" sz="2400" dirty="0"/>
              <a:t>على الم</a:t>
            </a:r>
            <a:r>
              <a:rPr lang="ar-JO" altLang="en-US" sz="2400" dirty="0"/>
              <a:t>دقق </a:t>
            </a:r>
            <a:r>
              <a:rPr lang="ar-SA" altLang="en-US" sz="2400" dirty="0"/>
              <a:t>تقويم ما إذا كانت المعلومات التي تم الحصول عليها من</a:t>
            </a:r>
            <a:r>
              <a:rPr lang="ar-JO" altLang="en-US" sz="2400" dirty="0"/>
              <a:t> </a:t>
            </a:r>
          </a:p>
          <a:p>
            <a:pPr algn="ctr" rtl="1" eaLnBrk="1" hangingPunct="1"/>
            <a:r>
              <a:rPr lang="ar-SA" altLang="en-US" sz="2400" dirty="0"/>
              <a:t>الإجراءات الأخرى لتقدير المخاطر والأنشطة ذات العلاقة، والتي سبق</a:t>
            </a:r>
            <a:r>
              <a:rPr lang="ar-JO" altLang="en-US" sz="2400" dirty="0"/>
              <a:t> </a:t>
            </a:r>
            <a:r>
              <a:rPr lang="ar-SA" altLang="en-US" sz="2400" dirty="0"/>
              <a:t>تنفيذها، </a:t>
            </a:r>
            <a:endParaRPr lang="ar-JO" altLang="en-US" sz="2400" dirty="0"/>
          </a:p>
          <a:p>
            <a:pPr algn="ctr" rtl="1" eaLnBrk="1" hangingPunct="1"/>
            <a:r>
              <a:rPr lang="ar-SA" altLang="en-US" sz="2400" dirty="0"/>
              <a:t>تشير إلى وجود واحد، أو أكثر من عوامل خطر ال</a:t>
            </a:r>
            <a:r>
              <a:rPr lang="ar-JO" altLang="en-US" sz="2400" dirty="0"/>
              <a:t>احتيال</a:t>
            </a:r>
            <a:endParaRPr lang="en-US"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8612">
                                            <p:bg/>
                                          </p:spTgt>
                                        </p:tgtEl>
                                        <p:attrNameLst>
                                          <p:attrName>style.visibility</p:attrName>
                                        </p:attrNameLst>
                                      </p:cBhvr>
                                      <p:to>
                                        <p:strVal val="visible"/>
                                      </p:to>
                                    </p:set>
                                    <p:animEffect transition="in" filter="wipe(down)">
                                      <p:cBhvr>
                                        <p:cTn id="7" dur="580">
                                          <p:stCondLst>
                                            <p:cond delay="0"/>
                                          </p:stCondLst>
                                        </p:cTn>
                                        <p:tgtEl>
                                          <p:spTgt spid="68612">
                                            <p:bg/>
                                          </p:spTgt>
                                        </p:tgtEl>
                                      </p:cBhvr>
                                    </p:animEffect>
                                    <p:anim calcmode="lin" valueType="num">
                                      <p:cBhvr>
                                        <p:cTn id="8" dur="1822" tmFilter="0,0; 0.14,0.36; 0.43,0.73; 0.71,0.91; 1.0,1.0">
                                          <p:stCondLst>
                                            <p:cond delay="0"/>
                                          </p:stCondLst>
                                        </p:cTn>
                                        <p:tgtEl>
                                          <p:spTgt spid="68612">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8612">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8612">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8612">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8612">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8612">
                                            <p:bg/>
                                          </p:spTgt>
                                        </p:tgtEl>
                                      </p:cBhvr>
                                      <p:to x="100000" y="60000"/>
                                    </p:animScale>
                                    <p:animScale>
                                      <p:cBhvr>
                                        <p:cTn id="14" dur="166" decel="50000">
                                          <p:stCondLst>
                                            <p:cond delay="676"/>
                                          </p:stCondLst>
                                        </p:cTn>
                                        <p:tgtEl>
                                          <p:spTgt spid="68612">
                                            <p:bg/>
                                          </p:spTgt>
                                        </p:tgtEl>
                                      </p:cBhvr>
                                      <p:to x="100000" y="100000"/>
                                    </p:animScale>
                                    <p:animScale>
                                      <p:cBhvr>
                                        <p:cTn id="15" dur="26">
                                          <p:stCondLst>
                                            <p:cond delay="1312"/>
                                          </p:stCondLst>
                                        </p:cTn>
                                        <p:tgtEl>
                                          <p:spTgt spid="68612">
                                            <p:bg/>
                                          </p:spTgt>
                                        </p:tgtEl>
                                      </p:cBhvr>
                                      <p:to x="100000" y="80000"/>
                                    </p:animScale>
                                    <p:animScale>
                                      <p:cBhvr>
                                        <p:cTn id="16" dur="166" decel="50000">
                                          <p:stCondLst>
                                            <p:cond delay="1338"/>
                                          </p:stCondLst>
                                        </p:cTn>
                                        <p:tgtEl>
                                          <p:spTgt spid="68612">
                                            <p:bg/>
                                          </p:spTgt>
                                        </p:tgtEl>
                                      </p:cBhvr>
                                      <p:to x="100000" y="100000"/>
                                    </p:animScale>
                                    <p:animScale>
                                      <p:cBhvr>
                                        <p:cTn id="17" dur="26">
                                          <p:stCondLst>
                                            <p:cond delay="1642"/>
                                          </p:stCondLst>
                                        </p:cTn>
                                        <p:tgtEl>
                                          <p:spTgt spid="68612">
                                            <p:bg/>
                                          </p:spTgt>
                                        </p:tgtEl>
                                      </p:cBhvr>
                                      <p:to x="100000" y="90000"/>
                                    </p:animScale>
                                    <p:animScale>
                                      <p:cBhvr>
                                        <p:cTn id="18" dur="166" decel="50000">
                                          <p:stCondLst>
                                            <p:cond delay="1668"/>
                                          </p:stCondLst>
                                        </p:cTn>
                                        <p:tgtEl>
                                          <p:spTgt spid="68612">
                                            <p:bg/>
                                          </p:spTgt>
                                        </p:tgtEl>
                                      </p:cBhvr>
                                      <p:to x="100000" y="100000"/>
                                    </p:animScale>
                                    <p:animScale>
                                      <p:cBhvr>
                                        <p:cTn id="19" dur="26">
                                          <p:stCondLst>
                                            <p:cond delay="1808"/>
                                          </p:stCondLst>
                                        </p:cTn>
                                        <p:tgtEl>
                                          <p:spTgt spid="68612">
                                            <p:bg/>
                                          </p:spTgt>
                                        </p:tgtEl>
                                      </p:cBhvr>
                                      <p:to x="100000" y="95000"/>
                                    </p:animScale>
                                    <p:animScale>
                                      <p:cBhvr>
                                        <p:cTn id="20" dur="166" decel="50000">
                                          <p:stCondLst>
                                            <p:cond delay="1834"/>
                                          </p:stCondLst>
                                        </p:cTn>
                                        <p:tgtEl>
                                          <p:spTgt spid="68612">
                                            <p:bg/>
                                          </p:spTgt>
                                        </p:tgtEl>
                                      </p:cBhvr>
                                      <p:to x="100000" y="100000"/>
                                    </p:animScale>
                                  </p:childTnLst>
                                </p:cTn>
                              </p:par>
                              <p:par>
                                <p:cTn id="21" presetID="26" presetClass="entr" presetSubtype="0" fill="hold" grpId="0" nodeType="withEffect">
                                  <p:stCondLst>
                                    <p:cond delay="0"/>
                                  </p:stCondLst>
                                  <p:iterate type="lt">
                                    <p:tmPct val="0"/>
                                  </p:iterate>
                                  <p:childTnLst>
                                    <p:set>
                                      <p:cBhvr>
                                        <p:cTn id="22" dur="1" fill="hold">
                                          <p:stCondLst>
                                            <p:cond delay="0"/>
                                          </p:stCondLst>
                                        </p:cTn>
                                        <p:tgtEl>
                                          <p:spTgt spid="68612">
                                            <p:txEl>
                                              <p:pRg st="0" end="0"/>
                                            </p:txEl>
                                          </p:spTgt>
                                        </p:tgtEl>
                                        <p:attrNameLst>
                                          <p:attrName>style.visibility</p:attrName>
                                        </p:attrNameLst>
                                      </p:cBhvr>
                                      <p:to>
                                        <p:strVal val="visible"/>
                                      </p:to>
                                    </p:set>
                                    <p:animEffect transition="in" filter="wipe(down)">
                                      <p:cBhvr>
                                        <p:cTn id="23" dur="580">
                                          <p:stCondLst>
                                            <p:cond delay="0"/>
                                          </p:stCondLst>
                                        </p:cTn>
                                        <p:tgtEl>
                                          <p:spTgt spid="68612">
                                            <p:txEl>
                                              <p:pRg st="0" end="0"/>
                                            </p:txEl>
                                          </p:spTgt>
                                        </p:tgtEl>
                                      </p:cBhvr>
                                    </p:animEffect>
                                    <p:anim calcmode="lin" valueType="num">
                                      <p:cBhvr>
                                        <p:cTn id="24" dur="1822" tmFilter="0,0; 0.14,0.36; 0.43,0.73; 0.71,0.91; 1.0,1.0">
                                          <p:stCondLst>
                                            <p:cond delay="0"/>
                                          </p:stCondLst>
                                        </p:cTn>
                                        <p:tgtEl>
                                          <p:spTgt spid="68612">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8612">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8612">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8612">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8612">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68612">
                                            <p:txEl>
                                              <p:pRg st="0" end="0"/>
                                            </p:txEl>
                                          </p:spTgt>
                                        </p:tgtEl>
                                      </p:cBhvr>
                                      <p:to x="100000" y="60000"/>
                                    </p:animScale>
                                    <p:animScale>
                                      <p:cBhvr>
                                        <p:cTn id="30" dur="166" decel="50000">
                                          <p:stCondLst>
                                            <p:cond delay="676"/>
                                          </p:stCondLst>
                                        </p:cTn>
                                        <p:tgtEl>
                                          <p:spTgt spid="68612">
                                            <p:txEl>
                                              <p:pRg st="0" end="0"/>
                                            </p:txEl>
                                          </p:spTgt>
                                        </p:tgtEl>
                                      </p:cBhvr>
                                      <p:to x="100000" y="100000"/>
                                    </p:animScale>
                                    <p:animScale>
                                      <p:cBhvr>
                                        <p:cTn id="31" dur="26">
                                          <p:stCondLst>
                                            <p:cond delay="1312"/>
                                          </p:stCondLst>
                                        </p:cTn>
                                        <p:tgtEl>
                                          <p:spTgt spid="68612">
                                            <p:txEl>
                                              <p:pRg st="0" end="0"/>
                                            </p:txEl>
                                          </p:spTgt>
                                        </p:tgtEl>
                                      </p:cBhvr>
                                      <p:to x="100000" y="80000"/>
                                    </p:animScale>
                                    <p:animScale>
                                      <p:cBhvr>
                                        <p:cTn id="32" dur="166" decel="50000">
                                          <p:stCondLst>
                                            <p:cond delay="1338"/>
                                          </p:stCondLst>
                                        </p:cTn>
                                        <p:tgtEl>
                                          <p:spTgt spid="68612">
                                            <p:txEl>
                                              <p:pRg st="0" end="0"/>
                                            </p:txEl>
                                          </p:spTgt>
                                        </p:tgtEl>
                                      </p:cBhvr>
                                      <p:to x="100000" y="100000"/>
                                    </p:animScale>
                                    <p:animScale>
                                      <p:cBhvr>
                                        <p:cTn id="33" dur="26">
                                          <p:stCondLst>
                                            <p:cond delay="1642"/>
                                          </p:stCondLst>
                                        </p:cTn>
                                        <p:tgtEl>
                                          <p:spTgt spid="68612">
                                            <p:txEl>
                                              <p:pRg st="0" end="0"/>
                                            </p:txEl>
                                          </p:spTgt>
                                        </p:tgtEl>
                                      </p:cBhvr>
                                      <p:to x="100000" y="90000"/>
                                    </p:animScale>
                                    <p:animScale>
                                      <p:cBhvr>
                                        <p:cTn id="34" dur="166" decel="50000">
                                          <p:stCondLst>
                                            <p:cond delay="1668"/>
                                          </p:stCondLst>
                                        </p:cTn>
                                        <p:tgtEl>
                                          <p:spTgt spid="68612">
                                            <p:txEl>
                                              <p:pRg st="0" end="0"/>
                                            </p:txEl>
                                          </p:spTgt>
                                        </p:tgtEl>
                                      </p:cBhvr>
                                      <p:to x="100000" y="100000"/>
                                    </p:animScale>
                                    <p:animScale>
                                      <p:cBhvr>
                                        <p:cTn id="35" dur="26">
                                          <p:stCondLst>
                                            <p:cond delay="1808"/>
                                          </p:stCondLst>
                                        </p:cTn>
                                        <p:tgtEl>
                                          <p:spTgt spid="68612">
                                            <p:txEl>
                                              <p:pRg st="0" end="0"/>
                                            </p:txEl>
                                          </p:spTgt>
                                        </p:tgtEl>
                                      </p:cBhvr>
                                      <p:to x="100000" y="95000"/>
                                    </p:animScale>
                                    <p:animScale>
                                      <p:cBhvr>
                                        <p:cTn id="36" dur="166" decel="50000">
                                          <p:stCondLst>
                                            <p:cond delay="1834"/>
                                          </p:stCondLst>
                                        </p:cTn>
                                        <p:tgtEl>
                                          <p:spTgt spid="68612">
                                            <p:txEl>
                                              <p:pRg st="0" end="0"/>
                                            </p:txEl>
                                          </p:spTgt>
                                        </p:tgtEl>
                                      </p:cBhvr>
                                      <p:to x="100000" y="100000"/>
                                    </p:animScale>
                                  </p:childTnLst>
                                </p:cTn>
                              </p:par>
                              <p:par>
                                <p:cTn id="37" presetID="26" presetClass="entr" presetSubtype="0" fill="hold" grpId="0" nodeType="withEffect">
                                  <p:stCondLst>
                                    <p:cond delay="0"/>
                                  </p:stCondLst>
                                  <p:iterate type="lt">
                                    <p:tmPct val="0"/>
                                  </p:iterate>
                                  <p:childTnLst>
                                    <p:set>
                                      <p:cBhvr>
                                        <p:cTn id="38" dur="1" fill="hold">
                                          <p:stCondLst>
                                            <p:cond delay="0"/>
                                          </p:stCondLst>
                                        </p:cTn>
                                        <p:tgtEl>
                                          <p:spTgt spid="68612">
                                            <p:txEl>
                                              <p:pRg st="1" end="1"/>
                                            </p:txEl>
                                          </p:spTgt>
                                        </p:tgtEl>
                                        <p:attrNameLst>
                                          <p:attrName>style.visibility</p:attrName>
                                        </p:attrNameLst>
                                      </p:cBhvr>
                                      <p:to>
                                        <p:strVal val="visible"/>
                                      </p:to>
                                    </p:set>
                                    <p:animEffect transition="in" filter="wipe(down)">
                                      <p:cBhvr>
                                        <p:cTn id="39" dur="580">
                                          <p:stCondLst>
                                            <p:cond delay="0"/>
                                          </p:stCondLst>
                                        </p:cTn>
                                        <p:tgtEl>
                                          <p:spTgt spid="68612">
                                            <p:txEl>
                                              <p:pRg st="1" end="1"/>
                                            </p:txEl>
                                          </p:spTgt>
                                        </p:tgtEl>
                                      </p:cBhvr>
                                    </p:animEffect>
                                    <p:anim calcmode="lin" valueType="num">
                                      <p:cBhvr>
                                        <p:cTn id="40" dur="1822" tmFilter="0,0; 0.14,0.36; 0.43,0.73; 0.71,0.91; 1.0,1.0">
                                          <p:stCondLst>
                                            <p:cond delay="0"/>
                                          </p:stCondLst>
                                        </p:cTn>
                                        <p:tgtEl>
                                          <p:spTgt spid="68612">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8612">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8612">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8612">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8612">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68612">
                                            <p:txEl>
                                              <p:pRg st="1" end="1"/>
                                            </p:txEl>
                                          </p:spTgt>
                                        </p:tgtEl>
                                      </p:cBhvr>
                                      <p:to x="100000" y="60000"/>
                                    </p:animScale>
                                    <p:animScale>
                                      <p:cBhvr>
                                        <p:cTn id="46" dur="166" decel="50000">
                                          <p:stCondLst>
                                            <p:cond delay="676"/>
                                          </p:stCondLst>
                                        </p:cTn>
                                        <p:tgtEl>
                                          <p:spTgt spid="68612">
                                            <p:txEl>
                                              <p:pRg st="1" end="1"/>
                                            </p:txEl>
                                          </p:spTgt>
                                        </p:tgtEl>
                                      </p:cBhvr>
                                      <p:to x="100000" y="100000"/>
                                    </p:animScale>
                                    <p:animScale>
                                      <p:cBhvr>
                                        <p:cTn id="47" dur="26">
                                          <p:stCondLst>
                                            <p:cond delay="1312"/>
                                          </p:stCondLst>
                                        </p:cTn>
                                        <p:tgtEl>
                                          <p:spTgt spid="68612">
                                            <p:txEl>
                                              <p:pRg st="1" end="1"/>
                                            </p:txEl>
                                          </p:spTgt>
                                        </p:tgtEl>
                                      </p:cBhvr>
                                      <p:to x="100000" y="80000"/>
                                    </p:animScale>
                                    <p:animScale>
                                      <p:cBhvr>
                                        <p:cTn id="48" dur="166" decel="50000">
                                          <p:stCondLst>
                                            <p:cond delay="1338"/>
                                          </p:stCondLst>
                                        </p:cTn>
                                        <p:tgtEl>
                                          <p:spTgt spid="68612">
                                            <p:txEl>
                                              <p:pRg st="1" end="1"/>
                                            </p:txEl>
                                          </p:spTgt>
                                        </p:tgtEl>
                                      </p:cBhvr>
                                      <p:to x="100000" y="100000"/>
                                    </p:animScale>
                                    <p:animScale>
                                      <p:cBhvr>
                                        <p:cTn id="49" dur="26">
                                          <p:stCondLst>
                                            <p:cond delay="1642"/>
                                          </p:stCondLst>
                                        </p:cTn>
                                        <p:tgtEl>
                                          <p:spTgt spid="68612">
                                            <p:txEl>
                                              <p:pRg st="1" end="1"/>
                                            </p:txEl>
                                          </p:spTgt>
                                        </p:tgtEl>
                                      </p:cBhvr>
                                      <p:to x="100000" y="90000"/>
                                    </p:animScale>
                                    <p:animScale>
                                      <p:cBhvr>
                                        <p:cTn id="50" dur="166" decel="50000">
                                          <p:stCondLst>
                                            <p:cond delay="1668"/>
                                          </p:stCondLst>
                                        </p:cTn>
                                        <p:tgtEl>
                                          <p:spTgt spid="68612">
                                            <p:txEl>
                                              <p:pRg st="1" end="1"/>
                                            </p:txEl>
                                          </p:spTgt>
                                        </p:tgtEl>
                                      </p:cBhvr>
                                      <p:to x="100000" y="100000"/>
                                    </p:animScale>
                                    <p:animScale>
                                      <p:cBhvr>
                                        <p:cTn id="51" dur="26">
                                          <p:stCondLst>
                                            <p:cond delay="1808"/>
                                          </p:stCondLst>
                                        </p:cTn>
                                        <p:tgtEl>
                                          <p:spTgt spid="68612">
                                            <p:txEl>
                                              <p:pRg st="1" end="1"/>
                                            </p:txEl>
                                          </p:spTgt>
                                        </p:tgtEl>
                                      </p:cBhvr>
                                      <p:to x="100000" y="95000"/>
                                    </p:animScale>
                                    <p:animScale>
                                      <p:cBhvr>
                                        <p:cTn id="52" dur="166" decel="50000">
                                          <p:stCondLst>
                                            <p:cond delay="1834"/>
                                          </p:stCondLst>
                                        </p:cTn>
                                        <p:tgtEl>
                                          <p:spTgt spid="68612">
                                            <p:txEl>
                                              <p:pRg st="1" end="1"/>
                                            </p:txEl>
                                          </p:spTgt>
                                        </p:tgtEl>
                                      </p:cBhvr>
                                      <p:to x="100000" y="100000"/>
                                    </p:animScale>
                                  </p:childTnLst>
                                </p:cTn>
                              </p:par>
                              <p:par>
                                <p:cTn id="53" presetID="26" presetClass="entr" presetSubtype="0" fill="hold" grpId="0" nodeType="withEffect">
                                  <p:stCondLst>
                                    <p:cond delay="0"/>
                                  </p:stCondLst>
                                  <p:iterate type="lt">
                                    <p:tmPct val="0"/>
                                  </p:iterate>
                                  <p:childTnLst>
                                    <p:set>
                                      <p:cBhvr>
                                        <p:cTn id="54" dur="1" fill="hold">
                                          <p:stCondLst>
                                            <p:cond delay="0"/>
                                          </p:stCondLst>
                                        </p:cTn>
                                        <p:tgtEl>
                                          <p:spTgt spid="68612">
                                            <p:txEl>
                                              <p:pRg st="2" end="2"/>
                                            </p:txEl>
                                          </p:spTgt>
                                        </p:tgtEl>
                                        <p:attrNameLst>
                                          <p:attrName>style.visibility</p:attrName>
                                        </p:attrNameLst>
                                      </p:cBhvr>
                                      <p:to>
                                        <p:strVal val="visible"/>
                                      </p:to>
                                    </p:set>
                                    <p:animEffect transition="in" filter="wipe(down)">
                                      <p:cBhvr>
                                        <p:cTn id="55" dur="580">
                                          <p:stCondLst>
                                            <p:cond delay="0"/>
                                          </p:stCondLst>
                                        </p:cTn>
                                        <p:tgtEl>
                                          <p:spTgt spid="68612">
                                            <p:txEl>
                                              <p:pRg st="2" end="2"/>
                                            </p:txEl>
                                          </p:spTgt>
                                        </p:tgtEl>
                                      </p:cBhvr>
                                    </p:animEffect>
                                    <p:anim calcmode="lin" valueType="num">
                                      <p:cBhvr>
                                        <p:cTn id="56" dur="1822" tmFilter="0,0; 0.14,0.36; 0.43,0.73; 0.71,0.91; 1.0,1.0">
                                          <p:stCondLst>
                                            <p:cond delay="0"/>
                                          </p:stCondLst>
                                        </p:cTn>
                                        <p:tgtEl>
                                          <p:spTgt spid="68612">
                                            <p:txEl>
                                              <p:pRg st="2" end="2"/>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8612">
                                            <p:txEl>
                                              <p:pRg st="2" end="2"/>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8612">
                                            <p:txEl>
                                              <p:pRg st="2" end="2"/>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8612">
                                            <p:txEl>
                                              <p:pRg st="2" end="2"/>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8612">
                                            <p:txEl>
                                              <p:pRg st="2" end="2"/>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68612">
                                            <p:txEl>
                                              <p:pRg st="2" end="2"/>
                                            </p:txEl>
                                          </p:spTgt>
                                        </p:tgtEl>
                                      </p:cBhvr>
                                      <p:to x="100000" y="60000"/>
                                    </p:animScale>
                                    <p:animScale>
                                      <p:cBhvr>
                                        <p:cTn id="62" dur="166" decel="50000">
                                          <p:stCondLst>
                                            <p:cond delay="676"/>
                                          </p:stCondLst>
                                        </p:cTn>
                                        <p:tgtEl>
                                          <p:spTgt spid="68612">
                                            <p:txEl>
                                              <p:pRg st="2" end="2"/>
                                            </p:txEl>
                                          </p:spTgt>
                                        </p:tgtEl>
                                      </p:cBhvr>
                                      <p:to x="100000" y="100000"/>
                                    </p:animScale>
                                    <p:animScale>
                                      <p:cBhvr>
                                        <p:cTn id="63" dur="26">
                                          <p:stCondLst>
                                            <p:cond delay="1312"/>
                                          </p:stCondLst>
                                        </p:cTn>
                                        <p:tgtEl>
                                          <p:spTgt spid="68612">
                                            <p:txEl>
                                              <p:pRg st="2" end="2"/>
                                            </p:txEl>
                                          </p:spTgt>
                                        </p:tgtEl>
                                      </p:cBhvr>
                                      <p:to x="100000" y="80000"/>
                                    </p:animScale>
                                    <p:animScale>
                                      <p:cBhvr>
                                        <p:cTn id="64" dur="166" decel="50000">
                                          <p:stCondLst>
                                            <p:cond delay="1338"/>
                                          </p:stCondLst>
                                        </p:cTn>
                                        <p:tgtEl>
                                          <p:spTgt spid="68612">
                                            <p:txEl>
                                              <p:pRg st="2" end="2"/>
                                            </p:txEl>
                                          </p:spTgt>
                                        </p:tgtEl>
                                      </p:cBhvr>
                                      <p:to x="100000" y="100000"/>
                                    </p:animScale>
                                    <p:animScale>
                                      <p:cBhvr>
                                        <p:cTn id="65" dur="26">
                                          <p:stCondLst>
                                            <p:cond delay="1642"/>
                                          </p:stCondLst>
                                        </p:cTn>
                                        <p:tgtEl>
                                          <p:spTgt spid="68612">
                                            <p:txEl>
                                              <p:pRg st="2" end="2"/>
                                            </p:txEl>
                                          </p:spTgt>
                                        </p:tgtEl>
                                      </p:cBhvr>
                                      <p:to x="100000" y="90000"/>
                                    </p:animScale>
                                    <p:animScale>
                                      <p:cBhvr>
                                        <p:cTn id="66" dur="166" decel="50000">
                                          <p:stCondLst>
                                            <p:cond delay="1668"/>
                                          </p:stCondLst>
                                        </p:cTn>
                                        <p:tgtEl>
                                          <p:spTgt spid="68612">
                                            <p:txEl>
                                              <p:pRg st="2" end="2"/>
                                            </p:txEl>
                                          </p:spTgt>
                                        </p:tgtEl>
                                      </p:cBhvr>
                                      <p:to x="100000" y="100000"/>
                                    </p:animScale>
                                    <p:animScale>
                                      <p:cBhvr>
                                        <p:cTn id="67" dur="26">
                                          <p:stCondLst>
                                            <p:cond delay="1808"/>
                                          </p:stCondLst>
                                        </p:cTn>
                                        <p:tgtEl>
                                          <p:spTgt spid="68612">
                                            <p:txEl>
                                              <p:pRg st="2" end="2"/>
                                            </p:txEl>
                                          </p:spTgt>
                                        </p:tgtEl>
                                      </p:cBhvr>
                                      <p:to x="100000" y="95000"/>
                                    </p:animScale>
                                    <p:animScale>
                                      <p:cBhvr>
                                        <p:cTn id="68" dur="166" decel="50000">
                                          <p:stCondLst>
                                            <p:cond delay="1834"/>
                                          </p:stCondLst>
                                        </p:cTn>
                                        <p:tgtEl>
                                          <p:spTgt spid="68612">
                                            <p:txEl>
                                              <p:pRg st="2" end="2"/>
                                            </p:txEl>
                                          </p:spTgt>
                                        </p:tgtEl>
                                      </p:cBhvr>
                                      <p:to x="100000" y="100000"/>
                                    </p:animScale>
                                  </p:childTnLst>
                                </p:cTn>
                              </p:par>
                              <p:par>
                                <p:cTn id="69" presetID="26" presetClass="entr" presetSubtype="0" fill="hold" grpId="0" nodeType="withEffect">
                                  <p:stCondLst>
                                    <p:cond delay="0"/>
                                  </p:stCondLst>
                                  <p:iterate type="lt">
                                    <p:tmPct val="0"/>
                                  </p:iterate>
                                  <p:childTnLst>
                                    <p:set>
                                      <p:cBhvr>
                                        <p:cTn id="70" dur="1" fill="hold">
                                          <p:stCondLst>
                                            <p:cond delay="0"/>
                                          </p:stCondLst>
                                        </p:cTn>
                                        <p:tgtEl>
                                          <p:spTgt spid="68612">
                                            <p:txEl>
                                              <p:pRg st="3" end="3"/>
                                            </p:txEl>
                                          </p:spTgt>
                                        </p:tgtEl>
                                        <p:attrNameLst>
                                          <p:attrName>style.visibility</p:attrName>
                                        </p:attrNameLst>
                                      </p:cBhvr>
                                      <p:to>
                                        <p:strVal val="visible"/>
                                      </p:to>
                                    </p:set>
                                    <p:animEffect transition="in" filter="wipe(down)">
                                      <p:cBhvr>
                                        <p:cTn id="71" dur="580">
                                          <p:stCondLst>
                                            <p:cond delay="0"/>
                                          </p:stCondLst>
                                        </p:cTn>
                                        <p:tgtEl>
                                          <p:spTgt spid="68612">
                                            <p:txEl>
                                              <p:pRg st="3" end="3"/>
                                            </p:txEl>
                                          </p:spTgt>
                                        </p:tgtEl>
                                      </p:cBhvr>
                                    </p:animEffect>
                                    <p:anim calcmode="lin" valueType="num">
                                      <p:cBhvr>
                                        <p:cTn id="72" dur="1822" tmFilter="0,0; 0.14,0.36; 0.43,0.73; 0.71,0.91; 1.0,1.0">
                                          <p:stCondLst>
                                            <p:cond delay="0"/>
                                          </p:stCondLst>
                                        </p:cTn>
                                        <p:tgtEl>
                                          <p:spTgt spid="68612">
                                            <p:txEl>
                                              <p:pRg st="3" end="3"/>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68612">
                                            <p:txEl>
                                              <p:pRg st="3" end="3"/>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68612">
                                            <p:txEl>
                                              <p:pRg st="3" end="3"/>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68612">
                                            <p:txEl>
                                              <p:pRg st="3" end="3"/>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68612">
                                            <p:txEl>
                                              <p:pRg st="3" end="3"/>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68612">
                                            <p:txEl>
                                              <p:pRg st="3" end="3"/>
                                            </p:txEl>
                                          </p:spTgt>
                                        </p:tgtEl>
                                      </p:cBhvr>
                                      <p:to x="100000" y="60000"/>
                                    </p:animScale>
                                    <p:animScale>
                                      <p:cBhvr>
                                        <p:cTn id="78" dur="166" decel="50000">
                                          <p:stCondLst>
                                            <p:cond delay="676"/>
                                          </p:stCondLst>
                                        </p:cTn>
                                        <p:tgtEl>
                                          <p:spTgt spid="68612">
                                            <p:txEl>
                                              <p:pRg st="3" end="3"/>
                                            </p:txEl>
                                          </p:spTgt>
                                        </p:tgtEl>
                                      </p:cBhvr>
                                      <p:to x="100000" y="100000"/>
                                    </p:animScale>
                                    <p:animScale>
                                      <p:cBhvr>
                                        <p:cTn id="79" dur="26">
                                          <p:stCondLst>
                                            <p:cond delay="1312"/>
                                          </p:stCondLst>
                                        </p:cTn>
                                        <p:tgtEl>
                                          <p:spTgt spid="68612">
                                            <p:txEl>
                                              <p:pRg st="3" end="3"/>
                                            </p:txEl>
                                          </p:spTgt>
                                        </p:tgtEl>
                                      </p:cBhvr>
                                      <p:to x="100000" y="80000"/>
                                    </p:animScale>
                                    <p:animScale>
                                      <p:cBhvr>
                                        <p:cTn id="80" dur="166" decel="50000">
                                          <p:stCondLst>
                                            <p:cond delay="1338"/>
                                          </p:stCondLst>
                                        </p:cTn>
                                        <p:tgtEl>
                                          <p:spTgt spid="68612">
                                            <p:txEl>
                                              <p:pRg st="3" end="3"/>
                                            </p:txEl>
                                          </p:spTgt>
                                        </p:tgtEl>
                                      </p:cBhvr>
                                      <p:to x="100000" y="100000"/>
                                    </p:animScale>
                                    <p:animScale>
                                      <p:cBhvr>
                                        <p:cTn id="81" dur="26">
                                          <p:stCondLst>
                                            <p:cond delay="1642"/>
                                          </p:stCondLst>
                                        </p:cTn>
                                        <p:tgtEl>
                                          <p:spTgt spid="68612">
                                            <p:txEl>
                                              <p:pRg st="3" end="3"/>
                                            </p:txEl>
                                          </p:spTgt>
                                        </p:tgtEl>
                                      </p:cBhvr>
                                      <p:to x="100000" y="90000"/>
                                    </p:animScale>
                                    <p:animScale>
                                      <p:cBhvr>
                                        <p:cTn id="82" dur="166" decel="50000">
                                          <p:stCondLst>
                                            <p:cond delay="1668"/>
                                          </p:stCondLst>
                                        </p:cTn>
                                        <p:tgtEl>
                                          <p:spTgt spid="68612">
                                            <p:txEl>
                                              <p:pRg st="3" end="3"/>
                                            </p:txEl>
                                          </p:spTgt>
                                        </p:tgtEl>
                                      </p:cBhvr>
                                      <p:to x="100000" y="100000"/>
                                    </p:animScale>
                                    <p:animScale>
                                      <p:cBhvr>
                                        <p:cTn id="83" dur="26">
                                          <p:stCondLst>
                                            <p:cond delay="1808"/>
                                          </p:stCondLst>
                                        </p:cTn>
                                        <p:tgtEl>
                                          <p:spTgt spid="68612">
                                            <p:txEl>
                                              <p:pRg st="3" end="3"/>
                                            </p:txEl>
                                          </p:spTgt>
                                        </p:tgtEl>
                                      </p:cBhvr>
                                      <p:to x="100000" y="95000"/>
                                    </p:animScale>
                                    <p:animScale>
                                      <p:cBhvr>
                                        <p:cTn id="84" dur="166" decel="50000">
                                          <p:stCondLst>
                                            <p:cond delay="1834"/>
                                          </p:stCondLst>
                                        </p:cTn>
                                        <p:tgtEl>
                                          <p:spTgt spid="68612">
                                            <p:txEl>
                                              <p:pRg st="3" end="3"/>
                                            </p:txEl>
                                          </p:spTgt>
                                        </p:tgtEl>
                                      </p:cBhvr>
                                      <p:to x="100000" y="100000"/>
                                    </p:animScale>
                                  </p:childTnLst>
                                </p:cTn>
                              </p:par>
                            </p:childTnLst>
                          </p:cTn>
                        </p:par>
                      </p:childTnLst>
                    </p:cTn>
                  </p:par>
                  <p:par>
                    <p:cTn id="85" fill="hold" nodeType="clickPar">
                      <p:stCondLst>
                        <p:cond delay="indefinite"/>
                      </p:stCondLst>
                      <p:childTnLst>
                        <p:par>
                          <p:cTn id="86" fill="hold" nodeType="withGroup">
                            <p:stCondLst>
                              <p:cond delay="0"/>
                            </p:stCondLst>
                            <p:childTnLst>
                              <p:par>
                                <p:cTn id="87" presetID="56" presetClass="entr" presetSubtype="0" fill="hold" nodeType="clickEffect">
                                  <p:stCondLst>
                                    <p:cond delay="0"/>
                                  </p:stCondLst>
                                  <p:iterate type="lt">
                                    <p:tmPct val="10000"/>
                                  </p:iterate>
                                  <p:childTnLst>
                                    <p:set>
                                      <p:cBhvr>
                                        <p:cTn id="88" dur="1" fill="hold">
                                          <p:stCondLst>
                                            <p:cond delay="0"/>
                                          </p:stCondLst>
                                        </p:cTn>
                                        <p:tgtEl>
                                          <p:spTgt spid="68612">
                                            <p:txEl>
                                              <p:pRg st="0" end="0"/>
                                            </p:txEl>
                                          </p:spTgt>
                                        </p:tgtEl>
                                        <p:attrNameLst>
                                          <p:attrName>style.visibility</p:attrName>
                                        </p:attrNameLst>
                                      </p:cBhvr>
                                      <p:to>
                                        <p:strVal val="visible"/>
                                      </p:to>
                                    </p:set>
                                    <p:anim by="(-#ppt_w*2)" calcmode="lin" valueType="num">
                                      <p:cBhvr rctx="PPT">
                                        <p:cTn id="89" dur="500" autoRev="1" fill="hold">
                                          <p:stCondLst>
                                            <p:cond delay="0"/>
                                          </p:stCondLst>
                                        </p:cTn>
                                        <p:tgtEl>
                                          <p:spTgt spid="68612">
                                            <p:txEl>
                                              <p:pRg st="0" end="0"/>
                                            </p:txEl>
                                          </p:spTgt>
                                        </p:tgtEl>
                                        <p:attrNameLst>
                                          <p:attrName>ppt_w</p:attrName>
                                        </p:attrNameLst>
                                      </p:cBhvr>
                                    </p:anim>
                                    <p:anim by="(#ppt_w*0.50)" calcmode="lin" valueType="num">
                                      <p:cBhvr>
                                        <p:cTn id="90" dur="500" decel="50000" autoRev="1" fill="hold">
                                          <p:stCondLst>
                                            <p:cond delay="0"/>
                                          </p:stCondLst>
                                        </p:cTn>
                                        <p:tgtEl>
                                          <p:spTgt spid="68612">
                                            <p:txEl>
                                              <p:pRg st="0" end="0"/>
                                            </p:txEl>
                                          </p:spTgt>
                                        </p:tgtEl>
                                        <p:attrNameLst>
                                          <p:attrName>ppt_x</p:attrName>
                                        </p:attrNameLst>
                                      </p:cBhvr>
                                    </p:anim>
                                    <p:anim from="(-#ppt_h/2)" to="(#ppt_y)" calcmode="lin" valueType="num">
                                      <p:cBhvr>
                                        <p:cTn id="91" dur="1000" fill="hold">
                                          <p:stCondLst>
                                            <p:cond delay="0"/>
                                          </p:stCondLst>
                                        </p:cTn>
                                        <p:tgtEl>
                                          <p:spTgt spid="68612">
                                            <p:txEl>
                                              <p:pRg st="0" end="0"/>
                                            </p:txEl>
                                          </p:spTgt>
                                        </p:tgtEl>
                                        <p:attrNameLst>
                                          <p:attrName>ppt_y</p:attrName>
                                        </p:attrNameLst>
                                      </p:cBhvr>
                                    </p:anim>
                                    <p:animRot by="21600000">
                                      <p:cBhvr>
                                        <p:cTn id="92" dur="1000" fill="hold">
                                          <p:stCondLst>
                                            <p:cond delay="0"/>
                                          </p:stCondLst>
                                        </p:cTn>
                                        <p:tgtEl>
                                          <p:spTgt spid="68612">
                                            <p:txEl>
                                              <p:pRg st="0" end="0"/>
                                            </p:txEl>
                                          </p:spTgt>
                                        </p:tgtEl>
                                        <p:attrNameLst>
                                          <p:attrName>r</p:attrName>
                                        </p:attrNameLst>
                                      </p:cBhvr>
                                    </p:animRot>
                                  </p:childTnLst>
                                </p:cTn>
                              </p:par>
                              <p:par>
                                <p:cTn id="93" presetID="56" presetClass="entr" presetSubtype="0" fill="hold" nodeType="withEffect">
                                  <p:stCondLst>
                                    <p:cond delay="0"/>
                                  </p:stCondLst>
                                  <p:iterate type="lt">
                                    <p:tmPct val="10000"/>
                                  </p:iterate>
                                  <p:childTnLst>
                                    <p:set>
                                      <p:cBhvr>
                                        <p:cTn id="94" dur="1" fill="hold">
                                          <p:stCondLst>
                                            <p:cond delay="0"/>
                                          </p:stCondLst>
                                        </p:cTn>
                                        <p:tgtEl>
                                          <p:spTgt spid="68612">
                                            <p:txEl>
                                              <p:pRg st="1" end="1"/>
                                            </p:txEl>
                                          </p:spTgt>
                                        </p:tgtEl>
                                        <p:attrNameLst>
                                          <p:attrName>style.visibility</p:attrName>
                                        </p:attrNameLst>
                                      </p:cBhvr>
                                      <p:to>
                                        <p:strVal val="visible"/>
                                      </p:to>
                                    </p:set>
                                    <p:anim by="(-#ppt_w*2)" calcmode="lin" valueType="num">
                                      <p:cBhvr rctx="PPT">
                                        <p:cTn id="95" dur="500" autoRev="1" fill="hold">
                                          <p:stCondLst>
                                            <p:cond delay="0"/>
                                          </p:stCondLst>
                                        </p:cTn>
                                        <p:tgtEl>
                                          <p:spTgt spid="68612">
                                            <p:txEl>
                                              <p:pRg st="1" end="1"/>
                                            </p:txEl>
                                          </p:spTgt>
                                        </p:tgtEl>
                                        <p:attrNameLst>
                                          <p:attrName>ppt_w</p:attrName>
                                        </p:attrNameLst>
                                      </p:cBhvr>
                                    </p:anim>
                                    <p:anim by="(#ppt_w*0.50)" calcmode="lin" valueType="num">
                                      <p:cBhvr>
                                        <p:cTn id="96" dur="500" decel="50000" autoRev="1" fill="hold">
                                          <p:stCondLst>
                                            <p:cond delay="0"/>
                                          </p:stCondLst>
                                        </p:cTn>
                                        <p:tgtEl>
                                          <p:spTgt spid="68612">
                                            <p:txEl>
                                              <p:pRg st="1" end="1"/>
                                            </p:txEl>
                                          </p:spTgt>
                                        </p:tgtEl>
                                        <p:attrNameLst>
                                          <p:attrName>ppt_x</p:attrName>
                                        </p:attrNameLst>
                                      </p:cBhvr>
                                    </p:anim>
                                    <p:anim from="(-#ppt_h/2)" to="(#ppt_y)" calcmode="lin" valueType="num">
                                      <p:cBhvr>
                                        <p:cTn id="97" dur="1000" fill="hold">
                                          <p:stCondLst>
                                            <p:cond delay="0"/>
                                          </p:stCondLst>
                                        </p:cTn>
                                        <p:tgtEl>
                                          <p:spTgt spid="68612">
                                            <p:txEl>
                                              <p:pRg st="1" end="1"/>
                                            </p:txEl>
                                          </p:spTgt>
                                        </p:tgtEl>
                                        <p:attrNameLst>
                                          <p:attrName>ppt_y</p:attrName>
                                        </p:attrNameLst>
                                      </p:cBhvr>
                                    </p:anim>
                                    <p:animRot by="21600000">
                                      <p:cBhvr>
                                        <p:cTn id="98" dur="1000" fill="hold">
                                          <p:stCondLst>
                                            <p:cond delay="0"/>
                                          </p:stCondLst>
                                        </p:cTn>
                                        <p:tgtEl>
                                          <p:spTgt spid="68612">
                                            <p:txEl>
                                              <p:pRg st="1" end="1"/>
                                            </p:txEl>
                                          </p:spTgt>
                                        </p:tgtEl>
                                        <p:attrNameLst>
                                          <p:attrName>r</p:attrName>
                                        </p:attrNameLst>
                                      </p:cBhvr>
                                    </p:animRot>
                                  </p:childTnLst>
                                </p:cTn>
                              </p:par>
                              <p:par>
                                <p:cTn id="99" presetID="56" presetClass="entr" presetSubtype="0" fill="hold" nodeType="withEffect">
                                  <p:stCondLst>
                                    <p:cond delay="0"/>
                                  </p:stCondLst>
                                  <p:iterate type="lt">
                                    <p:tmPct val="10000"/>
                                  </p:iterate>
                                  <p:childTnLst>
                                    <p:set>
                                      <p:cBhvr>
                                        <p:cTn id="100" dur="1" fill="hold">
                                          <p:stCondLst>
                                            <p:cond delay="0"/>
                                          </p:stCondLst>
                                        </p:cTn>
                                        <p:tgtEl>
                                          <p:spTgt spid="68612">
                                            <p:txEl>
                                              <p:pRg st="2" end="2"/>
                                            </p:txEl>
                                          </p:spTgt>
                                        </p:tgtEl>
                                        <p:attrNameLst>
                                          <p:attrName>style.visibility</p:attrName>
                                        </p:attrNameLst>
                                      </p:cBhvr>
                                      <p:to>
                                        <p:strVal val="visible"/>
                                      </p:to>
                                    </p:set>
                                    <p:anim by="(-#ppt_w*2)" calcmode="lin" valueType="num">
                                      <p:cBhvr rctx="PPT">
                                        <p:cTn id="101" dur="500" autoRev="1" fill="hold">
                                          <p:stCondLst>
                                            <p:cond delay="0"/>
                                          </p:stCondLst>
                                        </p:cTn>
                                        <p:tgtEl>
                                          <p:spTgt spid="68612">
                                            <p:txEl>
                                              <p:pRg st="2" end="2"/>
                                            </p:txEl>
                                          </p:spTgt>
                                        </p:tgtEl>
                                        <p:attrNameLst>
                                          <p:attrName>ppt_w</p:attrName>
                                        </p:attrNameLst>
                                      </p:cBhvr>
                                    </p:anim>
                                    <p:anim by="(#ppt_w*0.50)" calcmode="lin" valueType="num">
                                      <p:cBhvr>
                                        <p:cTn id="102" dur="500" decel="50000" autoRev="1" fill="hold">
                                          <p:stCondLst>
                                            <p:cond delay="0"/>
                                          </p:stCondLst>
                                        </p:cTn>
                                        <p:tgtEl>
                                          <p:spTgt spid="68612">
                                            <p:txEl>
                                              <p:pRg st="2" end="2"/>
                                            </p:txEl>
                                          </p:spTgt>
                                        </p:tgtEl>
                                        <p:attrNameLst>
                                          <p:attrName>ppt_x</p:attrName>
                                        </p:attrNameLst>
                                      </p:cBhvr>
                                    </p:anim>
                                    <p:anim from="(-#ppt_h/2)" to="(#ppt_y)" calcmode="lin" valueType="num">
                                      <p:cBhvr>
                                        <p:cTn id="103" dur="1000" fill="hold">
                                          <p:stCondLst>
                                            <p:cond delay="0"/>
                                          </p:stCondLst>
                                        </p:cTn>
                                        <p:tgtEl>
                                          <p:spTgt spid="68612">
                                            <p:txEl>
                                              <p:pRg st="2" end="2"/>
                                            </p:txEl>
                                          </p:spTgt>
                                        </p:tgtEl>
                                        <p:attrNameLst>
                                          <p:attrName>ppt_y</p:attrName>
                                        </p:attrNameLst>
                                      </p:cBhvr>
                                    </p:anim>
                                    <p:animRot by="21600000">
                                      <p:cBhvr>
                                        <p:cTn id="104" dur="1000" fill="hold">
                                          <p:stCondLst>
                                            <p:cond delay="0"/>
                                          </p:stCondLst>
                                        </p:cTn>
                                        <p:tgtEl>
                                          <p:spTgt spid="68612">
                                            <p:txEl>
                                              <p:pRg st="2" end="2"/>
                                            </p:txEl>
                                          </p:spTgt>
                                        </p:tgtEl>
                                        <p:attrNameLst>
                                          <p:attrName>r</p:attrName>
                                        </p:attrNameLst>
                                      </p:cBhvr>
                                    </p:animRot>
                                  </p:childTnLst>
                                </p:cTn>
                              </p:par>
                              <p:par>
                                <p:cTn id="105" presetID="56" presetClass="entr" presetSubtype="0" fill="hold" nodeType="withEffect">
                                  <p:stCondLst>
                                    <p:cond delay="0"/>
                                  </p:stCondLst>
                                  <p:iterate type="lt">
                                    <p:tmPct val="10000"/>
                                  </p:iterate>
                                  <p:childTnLst>
                                    <p:set>
                                      <p:cBhvr>
                                        <p:cTn id="106" dur="1" fill="hold">
                                          <p:stCondLst>
                                            <p:cond delay="0"/>
                                          </p:stCondLst>
                                        </p:cTn>
                                        <p:tgtEl>
                                          <p:spTgt spid="68612">
                                            <p:txEl>
                                              <p:pRg st="3" end="3"/>
                                            </p:txEl>
                                          </p:spTgt>
                                        </p:tgtEl>
                                        <p:attrNameLst>
                                          <p:attrName>style.visibility</p:attrName>
                                        </p:attrNameLst>
                                      </p:cBhvr>
                                      <p:to>
                                        <p:strVal val="visible"/>
                                      </p:to>
                                    </p:set>
                                    <p:anim by="(-#ppt_w*2)" calcmode="lin" valueType="num">
                                      <p:cBhvr rctx="PPT">
                                        <p:cTn id="107" dur="500" autoRev="1" fill="hold">
                                          <p:stCondLst>
                                            <p:cond delay="0"/>
                                          </p:stCondLst>
                                        </p:cTn>
                                        <p:tgtEl>
                                          <p:spTgt spid="68612">
                                            <p:txEl>
                                              <p:pRg st="3" end="3"/>
                                            </p:txEl>
                                          </p:spTgt>
                                        </p:tgtEl>
                                        <p:attrNameLst>
                                          <p:attrName>ppt_w</p:attrName>
                                        </p:attrNameLst>
                                      </p:cBhvr>
                                    </p:anim>
                                    <p:anim by="(#ppt_w*0.50)" calcmode="lin" valueType="num">
                                      <p:cBhvr>
                                        <p:cTn id="108" dur="500" decel="50000" autoRev="1" fill="hold">
                                          <p:stCondLst>
                                            <p:cond delay="0"/>
                                          </p:stCondLst>
                                        </p:cTn>
                                        <p:tgtEl>
                                          <p:spTgt spid="68612">
                                            <p:txEl>
                                              <p:pRg st="3" end="3"/>
                                            </p:txEl>
                                          </p:spTgt>
                                        </p:tgtEl>
                                        <p:attrNameLst>
                                          <p:attrName>ppt_x</p:attrName>
                                        </p:attrNameLst>
                                      </p:cBhvr>
                                    </p:anim>
                                    <p:anim from="(-#ppt_h/2)" to="(#ppt_y)" calcmode="lin" valueType="num">
                                      <p:cBhvr>
                                        <p:cTn id="109" dur="1000" fill="hold">
                                          <p:stCondLst>
                                            <p:cond delay="0"/>
                                          </p:stCondLst>
                                        </p:cTn>
                                        <p:tgtEl>
                                          <p:spTgt spid="68612">
                                            <p:txEl>
                                              <p:pRg st="3" end="3"/>
                                            </p:txEl>
                                          </p:spTgt>
                                        </p:tgtEl>
                                        <p:attrNameLst>
                                          <p:attrName>ppt_y</p:attrName>
                                        </p:attrNameLst>
                                      </p:cBhvr>
                                    </p:anim>
                                    <p:animRot by="21600000">
                                      <p:cBhvr>
                                        <p:cTn id="110" dur="1000" fill="hold">
                                          <p:stCondLst>
                                            <p:cond delay="0"/>
                                          </p:stCondLst>
                                        </p:cTn>
                                        <p:tgtEl>
                                          <p:spTgt spid="68612">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68313" y="26035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250825" y="1600200"/>
          <a:ext cx="864235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274638"/>
          <a:ext cx="8229600" cy="70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3" name="Rectangle 3"/>
          <p:cNvSpPr>
            <a:spLocks noGrp="1" noChangeArrowheads="1"/>
          </p:cNvSpPr>
          <p:nvPr>
            <p:ph idx="1"/>
          </p:nvPr>
        </p:nvSpPr>
        <p:spPr>
          <a:xfrm>
            <a:off x="323850" y="1484313"/>
            <a:ext cx="8507413" cy="4321175"/>
          </a:xfrm>
        </p:spPr>
        <p:txBody>
          <a:bodyPr/>
          <a:lstStyle/>
          <a:p>
            <a:pPr algn="ctr" eaLnBrk="1" hangingPunct="1">
              <a:lnSpc>
                <a:spcPct val="80000"/>
              </a:lnSpc>
              <a:buFontTx/>
              <a:buNone/>
            </a:pPr>
            <a:r>
              <a:rPr lang="ar-JO" altLang="en-US" sz="2400" b="1" dirty="0"/>
              <a:t>1- الاستجابات الكلية</a:t>
            </a:r>
          </a:p>
          <a:p>
            <a:pPr eaLnBrk="1" hangingPunct="1">
              <a:lnSpc>
                <a:spcPct val="80000"/>
              </a:lnSpc>
            </a:pPr>
            <a:r>
              <a:rPr lang="ar-SA" altLang="en-US" sz="2000" dirty="0"/>
              <a:t>يجب على الم</a:t>
            </a:r>
            <a:r>
              <a:rPr lang="ar-JO" altLang="en-US" sz="2000" dirty="0"/>
              <a:t>دقق</a:t>
            </a:r>
            <a:r>
              <a:rPr lang="ar-SA" altLang="en-US" sz="2000" dirty="0"/>
              <a:t> تحديد </a:t>
            </a:r>
            <a:r>
              <a:rPr lang="ar-JO" altLang="en-US" sz="2000" dirty="0"/>
              <a:t>الاستجابات </a:t>
            </a:r>
            <a:r>
              <a:rPr lang="ar-SA" altLang="en-US" sz="2000" dirty="0"/>
              <a:t>ال</a:t>
            </a:r>
            <a:r>
              <a:rPr lang="ar-JO" altLang="en-US" sz="2000" dirty="0"/>
              <a:t>كلية</a:t>
            </a:r>
            <a:r>
              <a:rPr lang="ar-SA" altLang="en-US" sz="2000" dirty="0"/>
              <a:t> </a:t>
            </a:r>
            <a:r>
              <a:rPr lang="ar-JO" altLang="en-US" sz="2000" dirty="0"/>
              <a:t>لتناول </a:t>
            </a:r>
            <a:r>
              <a:rPr lang="ar-SA" altLang="en-US" sz="2000" dirty="0"/>
              <a:t>المخاطر الم</a:t>
            </a:r>
            <a:r>
              <a:rPr lang="ar-JO" altLang="en-US" sz="2000" dirty="0"/>
              <a:t>قيمة </a:t>
            </a:r>
            <a:r>
              <a:rPr lang="ar-SA" altLang="en-US" sz="2000" dirty="0"/>
              <a:t>لوجود </a:t>
            </a:r>
            <a:r>
              <a:rPr lang="ar-JO" altLang="en-US" sz="2000" dirty="0"/>
              <a:t>خطأ</a:t>
            </a:r>
            <a:r>
              <a:rPr lang="ar-SA" altLang="en-US" sz="2000" dirty="0"/>
              <a:t> جوهري بسبب</a:t>
            </a:r>
            <a:r>
              <a:rPr lang="ar-JO" altLang="en-US" sz="2000" dirty="0"/>
              <a:t> احتيال</a:t>
            </a:r>
            <a:r>
              <a:rPr lang="ar-SA" altLang="en-US" sz="2000" dirty="0"/>
              <a:t> على مستوى ال</a:t>
            </a:r>
            <a:r>
              <a:rPr lang="ar-JO" altLang="en-US" sz="2000" dirty="0"/>
              <a:t>بيانات</a:t>
            </a:r>
            <a:r>
              <a:rPr lang="ar-SA" altLang="en-US" sz="2000" dirty="0"/>
              <a:t> المالية</a:t>
            </a:r>
            <a:r>
              <a:rPr lang="ar-JO" altLang="en-US" sz="2000" dirty="0"/>
              <a:t> </a:t>
            </a:r>
            <a:endParaRPr lang="ar-SA" altLang="en-US" sz="2000" dirty="0"/>
          </a:p>
          <a:p>
            <a:pPr eaLnBrk="1" hangingPunct="1">
              <a:lnSpc>
                <a:spcPct val="80000"/>
              </a:lnSpc>
              <a:buFontTx/>
              <a:buNone/>
            </a:pPr>
            <a:endParaRPr lang="en-US" altLang="en-US" sz="2000" b="1" dirty="0">
              <a:cs typeface="Arial" charset="0"/>
            </a:endParaRPr>
          </a:p>
          <a:p>
            <a:pPr eaLnBrk="1" hangingPunct="1">
              <a:lnSpc>
                <a:spcPct val="80000"/>
              </a:lnSpc>
              <a:buFontTx/>
              <a:buNone/>
            </a:pPr>
            <a:r>
              <a:rPr lang="ar-JO" altLang="en-US" sz="2000" dirty="0"/>
              <a:t>ع</a:t>
            </a:r>
            <a:r>
              <a:rPr lang="ar-SA" altLang="en-US" sz="2000" dirty="0"/>
              <a:t>ند تحديد </a:t>
            </a:r>
            <a:r>
              <a:rPr lang="ar-JO" altLang="en-US" sz="2000" dirty="0"/>
              <a:t>الاستجابات</a:t>
            </a:r>
            <a:r>
              <a:rPr lang="ar-SA" altLang="en-US" sz="2000" dirty="0"/>
              <a:t> ال</a:t>
            </a:r>
            <a:r>
              <a:rPr lang="ar-JO" altLang="en-US" sz="2000" dirty="0"/>
              <a:t>كلية</a:t>
            </a:r>
            <a:r>
              <a:rPr lang="ar-SA" altLang="en-US" sz="2000" dirty="0"/>
              <a:t> التي سيتخذها لمعالجة المخاطر المقدرة لوجود</a:t>
            </a:r>
            <a:r>
              <a:rPr lang="ar-JO" altLang="en-US" sz="2000" dirty="0"/>
              <a:t> </a:t>
            </a:r>
            <a:r>
              <a:rPr lang="ar-SA" altLang="en-US" sz="2000" dirty="0"/>
              <a:t>تحريف جوهري بسبب غش على مستوى القوائم المالية ككل، يجب على</a:t>
            </a:r>
            <a:r>
              <a:rPr lang="ar-JO" altLang="en-US" sz="2000" dirty="0"/>
              <a:t> ال</a:t>
            </a:r>
            <a:r>
              <a:rPr lang="ar-SA" altLang="en-US" sz="2000" dirty="0"/>
              <a:t>م</a:t>
            </a:r>
            <a:r>
              <a:rPr lang="ar-JO" altLang="en-US" sz="2000" dirty="0"/>
              <a:t>دقق</a:t>
            </a:r>
            <a:r>
              <a:rPr lang="ar-SA" altLang="en-US" sz="2000" dirty="0"/>
              <a:t> القيام بما يلى:</a:t>
            </a:r>
            <a:endParaRPr lang="ar-JO" altLang="en-US" sz="2000" dirty="0"/>
          </a:p>
          <a:p>
            <a:pPr eaLnBrk="1" hangingPunct="1">
              <a:lnSpc>
                <a:spcPct val="80000"/>
              </a:lnSpc>
              <a:buFontTx/>
              <a:buNone/>
            </a:pPr>
            <a:endParaRPr lang="ar-SA" altLang="en-US" sz="2000" dirty="0"/>
          </a:p>
          <a:p>
            <a:pPr eaLnBrk="1" hangingPunct="1">
              <a:lnSpc>
                <a:spcPct val="80000"/>
              </a:lnSpc>
              <a:buFontTx/>
              <a:buNone/>
            </a:pPr>
            <a:r>
              <a:rPr lang="ar-JO" altLang="en-US" sz="2000" dirty="0"/>
              <a:t>(</a:t>
            </a:r>
            <a:r>
              <a:rPr lang="ar-SA" altLang="en-US" sz="2000" dirty="0"/>
              <a:t> أ</a:t>
            </a:r>
            <a:r>
              <a:rPr lang="ar-JO" altLang="en-US" sz="2000" dirty="0"/>
              <a:t>) </a:t>
            </a:r>
            <a:r>
              <a:rPr lang="ar-SA" altLang="en-US" sz="2000" dirty="0"/>
              <a:t> تعيين أعضاء فريق العمل والإشراف عليهم، مع مراعاة معرفة مهارات</a:t>
            </a:r>
            <a:r>
              <a:rPr lang="ar-JO" altLang="en-US" sz="2000" dirty="0"/>
              <a:t> </a:t>
            </a:r>
            <a:r>
              <a:rPr lang="ar-SA" altLang="en-US" sz="2000" dirty="0"/>
              <a:t>وقدرات الأفراد الذين</a:t>
            </a:r>
            <a:r>
              <a:rPr lang="en-US" altLang="en-US" sz="2000" dirty="0">
                <a:cs typeface="Arial" charset="0"/>
              </a:rPr>
              <a:t> </a:t>
            </a:r>
            <a:r>
              <a:rPr lang="ar-SA" altLang="en-US" sz="2000" dirty="0"/>
              <a:t>سيوكل إليهم مسؤوليات ارتباط مهم وتقدير</a:t>
            </a:r>
            <a:r>
              <a:rPr lang="ar-JO" altLang="en-US" sz="2000" dirty="0"/>
              <a:t> </a:t>
            </a:r>
            <a:r>
              <a:rPr lang="ar-SA" altLang="en-US" sz="2000" dirty="0"/>
              <a:t>المراجع لوجود </a:t>
            </a:r>
            <a:r>
              <a:rPr lang="ar-JO" altLang="en-US" sz="2000" dirty="0"/>
              <a:t>خطأ</a:t>
            </a:r>
            <a:r>
              <a:rPr lang="ar-SA" altLang="en-US" sz="2000" dirty="0"/>
              <a:t> جوهري بسبب </a:t>
            </a:r>
            <a:r>
              <a:rPr lang="ar-JO" altLang="en-US" sz="2000" dirty="0"/>
              <a:t>احتيال</a:t>
            </a:r>
            <a:r>
              <a:rPr lang="ar-SA" altLang="en-US" sz="2000" dirty="0"/>
              <a:t> في </a:t>
            </a:r>
            <a:r>
              <a:rPr lang="ar-JO" altLang="en-US" sz="2000" dirty="0"/>
              <a:t>العملية </a:t>
            </a:r>
          </a:p>
          <a:p>
            <a:pPr eaLnBrk="1" hangingPunct="1">
              <a:lnSpc>
                <a:spcPct val="80000"/>
              </a:lnSpc>
              <a:buFontTx/>
              <a:buNone/>
            </a:pPr>
            <a:r>
              <a:rPr lang="ar-JO" altLang="en-US" sz="2000" dirty="0"/>
              <a:t>(</a:t>
            </a:r>
            <a:r>
              <a:rPr lang="ar-SA" altLang="en-US" sz="2000" dirty="0"/>
              <a:t>ب </a:t>
            </a:r>
            <a:r>
              <a:rPr lang="ar-JO" altLang="en-US" sz="2000" dirty="0"/>
              <a:t>) </a:t>
            </a:r>
            <a:r>
              <a:rPr lang="ar-SA" altLang="en-US" sz="2000" dirty="0"/>
              <a:t> تق</a:t>
            </a:r>
            <a:r>
              <a:rPr lang="ar-JO" altLang="en-US" sz="2000" dirty="0"/>
              <a:t>ي</a:t>
            </a:r>
            <a:r>
              <a:rPr lang="ar-SA" altLang="en-US" sz="2000" dirty="0"/>
              <a:t>يم ما إذا كان اختيار وتطبيق السياسات المحاسبية من قبل إدارة</a:t>
            </a:r>
            <a:r>
              <a:rPr lang="ar-JO" altLang="en-US" sz="2000" dirty="0"/>
              <a:t> </a:t>
            </a:r>
            <a:r>
              <a:rPr lang="ar-SA" altLang="en-US" sz="2000" dirty="0"/>
              <a:t>المنشأة، وخصوصاً تلك المتعلقة</a:t>
            </a:r>
            <a:r>
              <a:rPr lang="ar-JO" altLang="en-US" sz="2000" dirty="0"/>
              <a:t> </a:t>
            </a:r>
            <a:r>
              <a:rPr lang="ar-SA" altLang="en-US" sz="2000" dirty="0"/>
              <a:t>بالمقاييس غير الموضوعية</a:t>
            </a:r>
            <a:r>
              <a:rPr lang="ar-JO" altLang="en-US" sz="2000" dirty="0"/>
              <a:t> </a:t>
            </a:r>
            <a:r>
              <a:rPr lang="ar-SA" altLang="en-US" sz="2000" dirty="0"/>
              <a:t>والمعاملات المعقدة، تشير إلى إعداد تقرير مالي</a:t>
            </a:r>
            <a:r>
              <a:rPr lang="ar-JO" altLang="en-US" sz="2000" dirty="0"/>
              <a:t> احتيالي</a:t>
            </a:r>
            <a:r>
              <a:rPr lang="ar-SA" altLang="en-US" sz="2000" dirty="0"/>
              <a:t> بسبب تطبيق</a:t>
            </a:r>
            <a:r>
              <a:rPr lang="ar-JO" altLang="en-US" sz="2000" dirty="0"/>
              <a:t> </a:t>
            </a:r>
            <a:r>
              <a:rPr lang="ar-SA" altLang="en-US" sz="2000" dirty="0"/>
              <a:t>الإدارة لممارسة إدارة الأرباح.</a:t>
            </a:r>
          </a:p>
          <a:p>
            <a:pPr eaLnBrk="1" hangingPunct="1">
              <a:lnSpc>
                <a:spcPct val="80000"/>
              </a:lnSpc>
              <a:buFontTx/>
              <a:buNone/>
            </a:pPr>
            <a:r>
              <a:rPr lang="ar-JO" altLang="en-US" sz="2000" dirty="0"/>
              <a:t>(</a:t>
            </a:r>
            <a:r>
              <a:rPr lang="ar-SA" altLang="en-US" sz="2000" dirty="0"/>
              <a:t>ج </a:t>
            </a:r>
            <a:r>
              <a:rPr lang="ar-JO" altLang="en-US" sz="2000" dirty="0"/>
              <a:t>)</a:t>
            </a:r>
            <a:r>
              <a:rPr lang="ar-SA" altLang="en-US" sz="2000" dirty="0"/>
              <a:t> مراعاة عنصر عدم القدرة على التنبؤ بطبيعة وتوقيت ومدى</a:t>
            </a:r>
            <a:r>
              <a:rPr lang="ar-JO" altLang="en-US" sz="2000" dirty="0"/>
              <a:t> اجراءات التدقيق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536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536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536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 calcmode="lin" valueType="num">
                                      <p:cBhvr>
                                        <p:cTn id="16" dur="500" fill="hold"/>
                                        <p:tgtEl>
                                          <p:spTgt spid="15363">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15363">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15363">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15363">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1536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p:cTn id="25" dur="500" fill="hold"/>
                                        <p:tgtEl>
                                          <p:spTgt spid="15363">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15363">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15363">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15363">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1536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15363">
                                            <p:txEl>
                                              <p:pRg st="5" end="5"/>
                                            </p:txEl>
                                          </p:spTgt>
                                        </p:tgtEl>
                                        <p:attrNameLst>
                                          <p:attrName>style.visibility</p:attrName>
                                        </p:attrNameLst>
                                      </p:cBhvr>
                                      <p:to>
                                        <p:strVal val="visible"/>
                                      </p:to>
                                    </p:set>
                                    <p:anim calcmode="lin" valueType="num">
                                      <p:cBhvr>
                                        <p:cTn id="34" dur="500" fill="hold"/>
                                        <p:tgtEl>
                                          <p:spTgt spid="15363">
                                            <p:txEl>
                                              <p:pRg st="5" end="5"/>
                                            </p:txEl>
                                          </p:spTgt>
                                        </p:tgtEl>
                                        <p:attrNameLst>
                                          <p:attrName>ppt_w</p:attrName>
                                        </p:attrNameLst>
                                      </p:cBhvr>
                                      <p:tavLst>
                                        <p:tav tm="0">
                                          <p:val>
                                            <p:strVal val="#ppt_w*0.05"/>
                                          </p:val>
                                        </p:tav>
                                        <p:tav tm="100000">
                                          <p:val>
                                            <p:strVal val="#ppt_w"/>
                                          </p:val>
                                        </p:tav>
                                      </p:tavLst>
                                    </p:anim>
                                    <p:anim calcmode="lin" valueType="num">
                                      <p:cBhvr>
                                        <p:cTn id="35" dur="500" fill="hold"/>
                                        <p:tgtEl>
                                          <p:spTgt spid="15363">
                                            <p:txEl>
                                              <p:pRg st="5" end="5"/>
                                            </p:txEl>
                                          </p:spTgt>
                                        </p:tgtEl>
                                        <p:attrNameLst>
                                          <p:attrName>ppt_h</p:attrName>
                                        </p:attrNameLst>
                                      </p:cBhvr>
                                      <p:tavLst>
                                        <p:tav tm="0">
                                          <p:val>
                                            <p:strVal val="#ppt_h"/>
                                          </p:val>
                                        </p:tav>
                                        <p:tav tm="100000">
                                          <p:val>
                                            <p:strVal val="#ppt_h"/>
                                          </p:val>
                                        </p:tav>
                                      </p:tavLst>
                                    </p:anim>
                                    <p:anim calcmode="lin" valueType="num">
                                      <p:cBhvr>
                                        <p:cTn id="36" dur="500" fill="hold"/>
                                        <p:tgtEl>
                                          <p:spTgt spid="15363">
                                            <p:txEl>
                                              <p:pRg st="5" end="5"/>
                                            </p:txEl>
                                          </p:spTgt>
                                        </p:tgtEl>
                                        <p:attrNameLst>
                                          <p:attrName>ppt_x</p:attrName>
                                        </p:attrNameLst>
                                      </p:cBhvr>
                                      <p:tavLst>
                                        <p:tav tm="0">
                                          <p:val>
                                            <p:strVal val="#ppt_x-.2"/>
                                          </p:val>
                                        </p:tav>
                                        <p:tav tm="100000">
                                          <p:val>
                                            <p:strVal val="#ppt_x"/>
                                          </p:val>
                                        </p:tav>
                                      </p:tavLst>
                                    </p:anim>
                                    <p:anim calcmode="lin" valueType="num">
                                      <p:cBhvr>
                                        <p:cTn id="37" dur="500" fill="hold"/>
                                        <p:tgtEl>
                                          <p:spTgt spid="15363">
                                            <p:txEl>
                                              <p:pRg st="5" end="5"/>
                                            </p:txEl>
                                          </p:spTgt>
                                        </p:tgtEl>
                                        <p:attrNameLst>
                                          <p:attrName>ppt_y</p:attrName>
                                        </p:attrNameLst>
                                      </p:cBhvr>
                                      <p:tavLst>
                                        <p:tav tm="0">
                                          <p:val>
                                            <p:strVal val="#ppt_y"/>
                                          </p:val>
                                        </p:tav>
                                        <p:tav tm="100000">
                                          <p:val>
                                            <p:strVal val="#ppt_y"/>
                                          </p:val>
                                        </p:tav>
                                      </p:tavLst>
                                    </p:anim>
                                    <p:animEffect transition="in" filter="fade">
                                      <p:cBhvr>
                                        <p:cTn id="38" dur="500"/>
                                        <p:tgtEl>
                                          <p:spTgt spid="15363">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15363">
                                            <p:txEl>
                                              <p:pRg st="6" end="6"/>
                                            </p:txEl>
                                          </p:spTgt>
                                        </p:tgtEl>
                                        <p:attrNameLst>
                                          <p:attrName>style.visibility</p:attrName>
                                        </p:attrNameLst>
                                      </p:cBhvr>
                                      <p:to>
                                        <p:strVal val="visible"/>
                                      </p:to>
                                    </p:set>
                                    <p:anim calcmode="lin" valueType="num">
                                      <p:cBhvr>
                                        <p:cTn id="43" dur="500" fill="hold"/>
                                        <p:tgtEl>
                                          <p:spTgt spid="15363">
                                            <p:txEl>
                                              <p:pRg st="6" end="6"/>
                                            </p:txEl>
                                          </p:spTgt>
                                        </p:tgtEl>
                                        <p:attrNameLst>
                                          <p:attrName>ppt_w</p:attrName>
                                        </p:attrNameLst>
                                      </p:cBhvr>
                                      <p:tavLst>
                                        <p:tav tm="0">
                                          <p:val>
                                            <p:strVal val="#ppt_w*0.05"/>
                                          </p:val>
                                        </p:tav>
                                        <p:tav tm="100000">
                                          <p:val>
                                            <p:strVal val="#ppt_w"/>
                                          </p:val>
                                        </p:tav>
                                      </p:tavLst>
                                    </p:anim>
                                    <p:anim calcmode="lin" valueType="num">
                                      <p:cBhvr>
                                        <p:cTn id="44" dur="500" fill="hold"/>
                                        <p:tgtEl>
                                          <p:spTgt spid="15363">
                                            <p:txEl>
                                              <p:pRg st="6" end="6"/>
                                            </p:txEl>
                                          </p:spTgt>
                                        </p:tgtEl>
                                        <p:attrNameLst>
                                          <p:attrName>ppt_h</p:attrName>
                                        </p:attrNameLst>
                                      </p:cBhvr>
                                      <p:tavLst>
                                        <p:tav tm="0">
                                          <p:val>
                                            <p:strVal val="#ppt_h"/>
                                          </p:val>
                                        </p:tav>
                                        <p:tav tm="100000">
                                          <p:val>
                                            <p:strVal val="#ppt_h"/>
                                          </p:val>
                                        </p:tav>
                                      </p:tavLst>
                                    </p:anim>
                                    <p:anim calcmode="lin" valueType="num">
                                      <p:cBhvr>
                                        <p:cTn id="45" dur="500" fill="hold"/>
                                        <p:tgtEl>
                                          <p:spTgt spid="15363">
                                            <p:txEl>
                                              <p:pRg st="6" end="6"/>
                                            </p:txEl>
                                          </p:spTgt>
                                        </p:tgtEl>
                                        <p:attrNameLst>
                                          <p:attrName>ppt_x</p:attrName>
                                        </p:attrNameLst>
                                      </p:cBhvr>
                                      <p:tavLst>
                                        <p:tav tm="0">
                                          <p:val>
                                            <p:strVal val="#ppt_x-.2"/>
                                          </p:val>
                                        </p:tav>
                                        <p:tav tm="100000">
                                          <p:val>
                                            <p:strVal val="#ppt_x"/>
                                          </p:val>
                                        </p:tav>
                                      </p:tavLst>
                                    </p:anim>
                                    <p:anim calcmode="lin" valueType="num">
                                      <p:cBhvr>
                                        <p:cTn id="46" dur="500" fill="hold"/>
                                        <p:tgtEl>
                                          <p:spTgt spid="15363">
                                            <p:txEl>
                                              <p:pRg st="6" end="6"/>
                                            </p:txEl>
                                          </p:spTgt>
                                        </p:tgtEl>
                                        <p:attrNameLst>
                                          <p:attrName>ppt_y</p:attrName>
                                        </p:attrNameLst>
                                      </p:cBhvr>
                                      <p:tavLst>
                                        <p:tav tm="0">
                                          <p:val>
                                            <p:strVal val="#ppt_y"/>
                                          </p:val>
                                        </p:tav>
                                        <p:tav tm="100000">
                                          <p:val>
                                            <p:strVal val="#ppt_y"/>
                                          </p:val>
                                        </p:tav>
                                      </p:tavLst>
                                    </p:anim>
                                    <p:animEffect transition="in" filter="fade">
                                      <p:cBhvr>
                                        <p:cTn id="47" dur="500"/>
                                        <p:tgtEl>
                                          <p:spTgt spid="15363">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15363">
                                            <p:txEl>
                                              <p:pRg st="7" end="7"/>
                                            </p:txEl>
                                          </p:spTgt>
                                        </p:tgtEl>
                                        <p:attrNameLst>
                                          <p:attrName>style.visibility</p:attrName>
                                        </p:attrNameLst>
                                      </p:cBhvr>
                                      <p:to>
                                        <p:strVal val="visible"/>
                                      </p:to>
                                    </p:set>
                                    <p:anim calcmode="lin" valueType="num">
                                      <p:cBhvr>
                                        <p:cTn id="52" dur="500" fill="hold"/>
                                        <p:tgtEl>
                                          <p:spTgt spid="15363">
                                            <p:txEl>
                                              <p:pRg st="7" end="7"/>
                                            </p:txEl>
                                          </p:spTgt>
                                        </p:tgtEl>
                                        <p:attrNameLst>
                                          <p:attrName>ppt_w</p:attrName>
                                        </p:attrNameLst>
                                      </p:cBhvr>
                                      <p:tavLst>
                                        <p:tav tm="0">
                                          <p:val>
                                            <p:strVal val="#ppt_w*0.05"/>
                                          </p:val>
                                        </p:tav>
                                        <p:tav tm="100000">
                                          <p:val>
                                            <p:strVal val="#ppt_w"/>
                                          </p:val>
                                        </p:tav>
                                      </p:tavLst>
                                    </p:anim>
                                    <p:anim calcmode="lin" valueType="num">
                                      <p:cBhvr>
                                        <p:cTn id="53" dur="500" fill="hold"/>
                                        <p:tgtEl>
                                          <p:spTgt spid="15363">
                                            <p:txEl>
                                              <p:pRg st="7" end="7"/>
                                            </p:txEl>
                                          </p:spTgt>
                                        </p:tgtEl>
                                        <p:attrNameLst>
                                          <p:attrName>ppt_h</p:attrName>
                                        </p:attrNameLst>
                                      </p:cBhvr>
                                      <p:tavLst>
                                        <p:tav tm="0">
                                          <p:val>
                                            <p:strVal val="#ppt_h"/>
                                          </p:val>
                                        </p:tav>
                                        <p:tav tm="100000">
                                          <p:val>
                                            <p:strVal val="#ppt_h"/>
                                          </p:val>
                                        </p:tav>
                                      </p:tavLst>
                                    </p:anim>
                                    <p:anim calcmode="lin" valueType="num">
                                      <p:cBhvr>
                                        <p:cTn id="54" dur="500" fill="hold"/>
                                        <p:tgtEl>
                                          <p:spTgt spid="15363">
                                            <p:txEl>
                                              <p:pRg st="7" end="7"/>
                                            </p:txEl>
                                          </p:spTgt>
                                        </p:tgtEl>
                                        <p:attrNameLst>
                                          <p:attrName>ppt_x</p:attrName>
                                        </p:attrNameLst>
                                      </p:cBhvr>
                                      <p:tavLst>
                                        <p:tav tm="0">
                                          <p:val>
                                            <p:strVal val="#ppt_x-.2"/>
                                          </p:val>
                                        </p:tav>
                                        <p:tav tm="100000">
                                          <p:val>
                                            <p:strVal val="#ppt_x"/>
                                          </p:val>
                                        </p:tav>
                                      </p:tavLst>
                                    </p:anim>
                                    <p:anim calcmode="lin" valueType="num">
                                      <p:cBhvr>
                                        <p:cTn id="55" dur="500" fill="hold"/>
                                        <p:tgtEl>
                                          <p:spTgt spid="15363">
                                            <p:txEl>
                                              <p:pRg st="7" end="7"/>
                                            </p:txEl>
                                          </p:spTgt>
                                        </p:tgtEl>
                                        <p:attrNameLst>
                                          <p:attrName>ppt_y</p:attrName>
                                        </p:attrNameLst>
                                      </p:cBhvr>
                                      <p:tavLst>
                                        <p:tav tm="0">
                                          <p:val>
                                            <p:strVal val="#ppt_y"/>
                                          </p:val>
                                        </p:tav>
                                        <p:tav tm="100000">
                                          <p:val>
                                            <p:strVal val="#ppt_y"/>
                                          </p:val>
                                        </p:tav>
                                      </p:tavLst>
                                    </p:anim>
                                    <p:animEffect transition="in" filter="fade">
                                      <p:cBhvr>
                                        <p:cTn id="56"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60350"/>
            <a:ext cx="8229600" cy="1143000"/>
          </a:xfrm>
        </p:spPr>
        <p:txBody>
          <a:bodyPr rtlCol="1">
            <a:normAutofit fontScale="90000"/>
          </a:bodyPr>
          <a:lstStyle/>
          <a:p>
            <a:pPr eaLnBrk="1" fontAlgn="auto" hangingPunct="1">
              <a:spcAft>
                <a:spcPts val="0"/>
              </a:spcAft>
              <a:defRPr/>
            </a:pPr>
            <a:r>
              <a:rPr lang="ar-SA" altLang="en-US" sz="3600" b="1" dirty="0"/>
              <a:t>خصائص ا</a:t>
            </a:r>
            <a:r>
              <a:rPr lang="ar-JO" altLang="en-US" sz="3600" b="1" dirty="0"/>
              <a:t>لاحتيال </a:t>
            </a:r>
            <a:r>
              <a:rPr lang="ar-SA" altLang="en-US" sz="3600" b="1" dirty="0"/>
              <a:t/>
            </a:r>
            <a:br>
              <a:rPr lang="ar-SA" altLang="en-US" sz="3600" b="1" dirty="0"/>
            </a:br>
            <a:endParaRPr lang="en-US" altLang="en-US" sz="3600" b="1" dirty="0"/>
          </a:p>
        </p:txBody>
      </p:sp>
      <p:graphicFrame>
        <p:nvGraphicFramePr>
          <p:cNvPr id="2" name="Content Placeholder 1"/>
          <p:cNvGraphicFramePr>
            <a:graphicFrameLocks noGrp="1"/>
          </p:cNvGraphicFramePr>
          <p:nvPr>
            <p:ph idx="1"/>
          </p:nvPr>
        </p:nvGraphicFramePr>
        <p:xfrm>
          <a:off x="457200" y="1196975"/>
          <a:ext cx="836295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rtlCol="1">
            <a:normAutofit/>
          </a:bodyPr>
          <a:lstStyle/>
          <a:p>
            <a:pPr marL="0" indent="0" algn="ctr" eaLnBrk="1" fontAlgn="auto" hangingPunct="1">
              <a:spcAft>
                <a:spcPts val="0"/>
              </a:spcAft>
              <a:buFont typeface="Arial" panose="020B0604020202020204" pitchFamily="34" charset="0"/>
              <a:buNone/>
              <a:defRPr/>
            </a:pPr>
            <a:r>
              <a:rPr lang="ar-JO" dirty="0"/>
              <a:t>2- إجراءات التدقيق استجابة لمخاطر الاخطاء الجوهرية المقيمة بسبب الاحتيال عند مستوى الاثبات</a:t>
            </a:r>
          </a:p>
          <a:p>
            <a:pPr eaLnBrk="1" fontAlgn="auto" hangingPunct="1">
              <a:spcAft>
                <a:spcPts val="0"/>
              </a:spcAft>
              <a:buFont typeface="Arial" panose="020B0604020202020204" pitchFamily="34" charset="0"/>
              <a:buChar char="•"/>
              <a:defRPr/>
            </a:pPr>
            <a:r>
              <a:rPr lang="ar-JO" dirty="0"/>
              <a:t>يجب على المدقق تصميم وتنفيذ المزيد من إجراءات التدقيق التي تستجيب في طبيعتها وتوقيتها ومداها، للمخاطرالمقيمة لوجود تحريف جوهري بسبب احتيال على مستوى الاثبات</a:t>
            </a:r>
          </a:p>
          <a:p>
            <a:pPr eaLnBrk="1" fontAlgn="auto" hangingPunct="1">
              <a:spcAft>
                <a:spcPts val="0"/>
              </a:spcAft>
              <a:buFont typeface="Arial" panose="020B0604020202020204" pitchFamily="34" charset="0"/>
              <a:buChar char="•"/>
              <a:defRPr/>
            </a:pPr>
            <a:endParaRPr lang="ar-J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64704"/>
          <a:ext cx="8229600" cy="144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795" name="Content Placeholder 2"/>
          <p:cNvSpPr>
            <a:spLocks noGrp="1"/>
          </p:cNvSpPr>
          <p:nvPr>
            <p:ph idx="1"/>
          </p:nvPr>
        </p:nvSpPr>
        <p:spPr>
          <a:xfrm>
            <a:off x="468313" y="2332038"/>
            <a:ext cx="8229600" cy="3328987"/>
          </a:xfrm>
        </p:spPr>
        <p:txBody>
          <a:bodyPr/>
          <a:lstStyle/>
          <a:p>
            <a:pPr marL="0" indent="0" algn="ctr" eaLnBrk="1" hangingPunct="1">
              <a:buFont typeface="Arial" charset="0"/>
              <a:buNone/>
            </a:pPr>
            <a:r>
              <a:rPr lang="ar-JO" altLang="en-US"/>
              <a:t>3-إجراءات التدقيق استجابة لمخاطر تجاوز الإدارة  لأنظمة الرقابة</a:t>
            </a:r>
          </a:p>
          <a:p>
            <a:pPr marL="0" indent="0" eaLnBrk="1" hangingPunct="1">
              <a:buFont typeface="Arial" charset="0"/>
              <a:buNone/>
            </a:pPr>
            <a:r>
              <a:rPr lang="ar-JO" altLang="en-US"/>
              <a:t> الموقع الوظيفي الفريد للإدارة، يمكنها من ارتكاب الاحتيال، وذلك بسبب قدرتها على التلاعب بالسجلات المحاسبية وإعداد قوائم مالية احتيالية  من خلال تجاوز أنظمة الرقابة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683568" y="476672"/>
          <a:ext cx="7560840" cy="612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rtlCol="1">
            <a:normAutofit/>
          </a:bodyPr>
          <a:lstStyle/>
          <a:p>
            <a:pPr marL="0" indent="0" eaLnBrk="1" fontAlgn="auto" hangingPunct="1">
              <a:spcAft>
                <a:spcPts val="0"/>
              </a:spcAft>
              <a:buFont typeface="Arial" panose="020B0604020202020204" pitchFamily="34" charset="0"/>
              <a:buNone/>
              <a:defRPr/>
            </a:pPr>
            <a:r>
              <a:rPr lang="ar-JO" dirty="0"/>
              <a:t>(1) طرح استفسارات من الأفراد المشاركين في عملية التقرير المالي بشأن الانشطة غير المناسبة، أو غير العادية فيما يتعلق بمعالجة قيود اليومية والتعديلات الاخرى.</a:t>
            </a:r>
          </a:p>
          <a:p>
            <a:pPr marL="0" indent="0" eaLnBrk="1" fontAlgn="auto" hangingPunct="1">
              <a:spcAft>
                <a:spcPts val="0"/>
              </a:spcAft>
              <a:buFont typeface="Arial" panose="020B0604020202020204" pitchFamily="34" charset="0"/>
              <a:buNone/>
              <a:defRPr/>
            </a:pPr>
            <a:r>
              <a:rPr lang="ar-JO" dirty="0"/>
              <a:t>(2 ) تحديد قيود اليومية والتعديلات الأخرى التي تمت في نهاية فترة إعداد التقارير المالية.</a:t>
            </a:r>
          </a:p>
          <a:p>
            <a:pPr marL="0" indent="0" eaLnBrk="1" fontAlgn="auto" hangingPunct="1">
              <a:spcAft>
                <a:spcPts val="0"/>
              </a:spcAft>
              <a:buFont typeface="Arial" panose="020B0604020202020204" pitchFamily="34" charset="0"/>
              <a:buNone/>
              <a:defRPr/>
            </a:pPr>
            <a:r>
              <a:rPr lang="ar-JO" dirty="0"/>
              <a:t>( 3) دراسة مدى الحاجة إلى فحص قيود اليومية والتعديلات الاخرى خلال الفترة</a:t>
            </a:r>
          </a:p>
          <a:p>
            <a:pPr eaLnBrk="1" fontAlgn="auto" hangingPunct="1">
              <a:spcAft>
                <a:spcPts val="0"/>
              </a:spcAft>
              <a:buFont typeface="Arial" panose="020B0604020202020204" pitchFamily="34" charset="0"/>
              <a:buChar char="•"/>
              <a:defRPr/>
            </a:pPr>
            <a:endParaRPr lang="ar-JO"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395288" y="404813"/>
          <a:ext cx="8567737" cy="611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891" name="Content Placeholder 2"/>
          <p:cNvSpPr>
            <a:spLocks noGrp="1"/>
          </p:cNvSpPr>
          <p:nvPr>
            <p:ph idx="1"/>
          </p:nvPr>
        </p:nvSpPr>
        <p:spPr/>
        <p:txBody>
          <a:bodyPr/>
          <a:lstStyle/>
          <a:p>
            <a:pPr marL="0" indent="0" algn="just" eaLnBrk="1" hangingPunct="1">
              <a:buFont typeface="Arial" charset="0"/>
              <a:buNone/>
            </a:pPr>
            <a:r>
              <a:rPr lang="ar-JO" altLang="en-US" dirty="0" smtClean="0"/>
              <a:t>بالنسبة </a:t>
            </a:r>
            <a:r>
              <a:rPr lang="ar-JO" altLang="en-US" dirty="0"/>
              <a:t>للمعاملات المهمة التي تعتبر خارج السياق العادي لاعمال المنشأة، أو التي تبدو أنها غير عادية في ضوء فهم المراجع للمنشأة وبيئتها والمعلومات الأخرى التي يتم الحصول عليها أثناء المراجعة، يجب على المراجع تقويم ما إذا كان الأساس المنطقي لهذه المعاملات يشير إلى استخدامها كوسيلة لإعداد تقرير مالي احتيالي، أو لإخفاء سوء تخصيص الأصول.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96752"/>
          <a:ext cx="8229600" cy="4929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normAutofit fontScale="90000"/>
          </a:bodyPr>
          <a:lstStyle/>
          <a:p>
            <a:pPr eaLnBrk="1" fontAlgn="auto" hangingPunct="1">
              <a:spcAft>
                <a:spcPts val="0"/>
              </a:spcAft>
              <a:defRPr/>
            </a:pPr>
            <a:r>
              <a:rPr lang="ar-JO" dirty="0"/>
              <a:t/>
            </a:r>
            <a:br>
              <a:rPr lang="ar-JO" dirty="0"/>
            </a:br>
            <a:r>
              <a:rPr lang="ar-JO" dirty="0"/>
              <a:t/>
            </a:r>
            <a:br>
              <a:rPr lang="ar-JO" dirty="0"/>
            </a:br>
            <a:endParaRPr lang="ar-JO"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486580039"/>
              </p:ext>
            </p:extLst>
          </p:nvPr>
        </p:nvGraphicFramePr>
        <p:xfrm>
          <a:off x="457200" y="836712"/>
          <a:ext cx="8229600" cy="52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normAutofit fontScale="90000"/>
          </a:bodyPr>
          <a:lstStyle/>
          <a:p>
            <a:pPr eaLnBrk="1" fontAlgn="auto" hangingPunct="1">
              <a:spcAft>
                <a:spcPts val="0"/>
              </a:spcAft>
              <a:defRPr/>
            </a:pPr>
            <a:r>
              <a:rPr lang="ar-JO" dirty="0"/>
              <a:t/>
            </a:r>
            <a:br>
              <a:rPr lang="ar-JO" dirty="0"/>
            </a:br>
            <a:r>
              <a:rPr lang="ar-JO" dirty="0"/>
              <a:t>عدم قدرة المراجع على الاستمرار في العملية</a:t>
            </a:r>
            <a:br>
              <a:rPr lang="ar-JO" dirty="0"/>
            </a:br>
            <a:endParaRPr lang="ar-JO"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normAutofit fontScale="90000"/>
          </a:bodyPr>
          <a:lstStyle/>
          <a:p>
            <a:pPr eaLnBrk="1" fontAlgn="auto" hangingPunct="1">
              <a:spcAft>
                <a:spcPts val="0"/>
              </a:spcAft>
              <a:defRPr/>
            </a:pPr>
            <a:r>
              <a:rPr lang="ar-JO" dirty="0"/>
              <a:t/>
            </a:r>
            <a:br>
              <a:rPr lang="ar-JO" dirty="0"/>
            </a:br>
            <a:r>
              <a:rPr lang="ar-JO" dirty="0"/>
              <a:t>عدم قدرة المراجع على الاستمرار في العملية</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3" name="Content Placeholder 2"/>
          <p:cNvSpPr>
            <a:spLocks noGrp="1"/>
          </p:cNvSpPr>
          <p:nvPr>
            <p:ph idx="1"/>
          </p:nvPr>
        </p:nvSpPr>
        <p:spPr>
          <a:xfrm>
            <a:off x="457200" y="1600200"/>
            <a:ext cx="8229600" cy="2620963"/>
          </a:xfrm>
        </p:spPr>
        <p:txBody>
          <a:bodyPr/>
          <a:lstStyle/>
          <a:p>
            <a:pPr eaLnBrk="1" hangingPunct="1">
              <a:buFont typeface="Arial" panose="020B0604020202020204" pitchFamily="34" charset="0"/>
              <a:buChar char="•"/>
              <a:defRPr/>
            </a:pPr>
            <a:r>
              <a:rPr lang="ar-JO" sz="2400" dirty="0"/>
              <a:t>رغم أن الاحتيال هو مفهوم قانوني واسع لأهداف معايير معايير التدقيق الدولية إلا أن المدقق معني بالاحتيال الذى يترتب عليه تحريف جوهري في البيانات المالية. </a:t>
            </a:r>
            <a:endParaRPr lang="ar-SA" sz="2400" dirty="0"/>
          </a:p>
          <a:p>
            <a:pPr eaLnBrk="1" hangingPunct="1">
              <a:buFont typeface="Arial" panose="020B0604020202020204" pitchFamily="34" charset="0"/>
              <a:buChar char="•"/>
              <a:defRPr/>
            </a:pPr>
            <a:endParaRPr lang="ar-SA" sz="2400" dirty="0"/>
          </a:p>
          <a:p>
            <a:pPr eaLnBrk="1" hangingPunct="1">
              <a:lnSpc>
                <a:spcPct val="80000"/>
              </a:lnSpc>
              <a:buFontTx/>
              <a:buNone/>
            </a:pPr>
            <a:r>
              <a:rPr lang="ar-JO" altLang="en-US" sz="2400" dirty="0"/>
              <a:t>ينطوي الاحتيال (سواء كان تقارير مالية احتيالية، أو تخصيص الأصول) فانه يتضمن دوافع، أو ضغوطاً لارتكاب الاحتيال وفرصة تسمح بارتكابه، وبعض التبرير المنطقي لفعل ذلك. على سبيل المثال:</a:t>
            </a:r>
          </a:p>
          <a:p>
            <a:pPr eaLnBrk="1" hangingPunct="1">
              <a:lnSpc>
                <a:spcPct val="80000"/>
              </a:lnSpc>
            </a:pPr>
            <a:r>
              <a:rPr lang="en-US" altLang="en-US" sz="2400" dirty="0">
                <a:cs typeface="Arial" charset="0"/>
              </a:rPr>
              <a:t></a:t>
            </a:r>
            <a:r>
              <a:rPr lang="ar-JO" altLang="en-US" sz="2400" dirty="0"/>
              <a:t> يمكن أن توجد دوافع، أو ضغوط</a:t>
            </a:r>
            <a:r>
              <a:rPr lang="ar-SA" altLang="en-US" sz="2400" dirty="0"/>
              <a:t>.</a:t>
            </a:r>
            <a:endParaRPr lang="ar-JO" altLang="en-US" sz="2400" dirty="0"/>
          </a:p>
          <a:p>
            <a:pPr eaLnBrk="1" hangingPunct="1">
              <a:lnSpc>
                <a:spcPct val="80000"/>
              </a:lnSpc>
              <a:buFontTx/>
              <a:buNone/>
            </a:pPr>
            <a:endParaRPr lang="ar-JO" altLang="en-US" sz="2400" dirty="0"/>
          </a:p>
          <a:p>
            <a:pPr eaLnBrk="1" hangingPunct="1">
              <a:lnSpc>
                <a:spcPct val="80000"/>
              </a:lnSpc>
            </a:pPr>
            <a:r>
              <a:rPr lang="en-US" altLang="en-US" sz="2400" dirty="0">
                <a:cs typeface="Arial" charset="0"/>
              </a:rPr>
              <a:t></a:t>
            </a:r>
            <a:r>
              <a:rPr lang="ar-JO" altLang="en-US" sz="2400" dirty="0"/>
              <a:t>يمكن توفر الفرص لارتكاب الاحتيال.</a:t>
            </a:r>
          </a:p>
          <a:p>
            <a:pPr eaLnBrk="1" hangingPunct="1">
              <a:lnSpc>
                <a:spcPct val="80000"/>
              </a:lnSpc>
              <a:buFontTx/>
              <a:buNone/>
            </a:pPr>
            <a:endParaRPr lang="ar-JO" altLang="en-US" sz="2400" dirty="0"/>
          </a:p>
          <a:p>
            <a:pPr eaLnBrk="1" hangingPunct="1">
              <a:lnSpc>
                <a:spcPct val="80000"/>
              </a:lnSpc>
            </a:pPr>
            <a:r>
              <a:rPr lang="en-US" altLang="en-US" sz="2400" dirty="0">
                <a:cs typeface="Arial" charset="0"/>
              </a:rPr>
              <a:t></a:t>
            </a:r>
            <a:r>
              <a:rPr lang="ar-JO" altLang="en-US" sz="2400" dirty="0"/>
              <a:t> قدرة الأفراد على التبرير المنطقي لتصرفاتهم الاحتيالية </a:t>
            </a:r>
            <a:r>
              <a:rPr lang="ar-SA" altLang="en-US" sz="2400" dirty="0"/>
              <a:t>.</a:t>
            </a:r>
            <a:endParaRPr lang="ar-JO" altLang="en-US" sz="2400" b="1" dirty="0"/>
          </a:p>
          <a:p>
            <a:pPr eaLnBrk="1" hangingPunct="1">
              <a:lnSpc>
                <a:spcPct val="80000"/>
              </a:lnSpc>
              <a:buFontTx/>
              <a:buNone/>
            </a:pPr>
            <a:endParaRPr lang="en-US" altLang="en-US" sz="2400" b="1" dirty="0">
              <a:cs typeface="Arial" charset="0"/>
            </a:endParaRPr>
          </a:p>
          <a:p>
            <a:pPr eaLnBrk="1" hangingPunct="1">
              <a:buFont typeface="Arial" panose="020B0604020202020204" pitchFamily="34" charset="0"/>
              <a:buChar char="•"/>
              <a:defRPr/>
            </a:pPr>
            <a:endParaRPr lang="ar-JO" sz="2400" dirty="0"/>
          </a:p>
          <a:p>
            <a:pPr marL="0" indent="0" eaLnBrk="1" hangingPunct="1">
              <a:buFont typeface="Arial" panose="020B0604020202020204" pitchFamily="34" charset="0"/>
              <a:buNone/>
              <a:defRPr/>
            </a:pPr>
            <a:endParaRPr lang="ar-JO"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07950" y="2492375"/>
            <a:ext cx="9144000" cy="3097213"/>
          </a:xfrm>
        </p:spPr>
        <p:txBody>
          <a:bodyPr/>
          <a:lstStyle/>
          <a:p>
            <a:pPr eaLnBrk="1" hangingPunct="1">
              <a:lnSpc>
                <a:spcPct val="80000"/>
              </a:lnSpc>
              <a:buFontTx/>
              <a:buNone/>
            </a:pPr>
            <a:r>
              <a:rPr lang="ar-SA" altLang="en-US" sz="2800" dirty="0" smtClean="0"/>
              <a:t>يجب </a:t>
            </a:r>
            <a:r>
              <a:rPr lang="ar-SA" altLang="en-US" sz="2800" dirty="0"/>
              <a:t>على الم</a:t>
            </a:r>
            <a:r>
              <a:rPr lang="ar-JO" altLang="en-US" sz="2800" dirty="0"/>
              <a:t>دقق</a:t>
            </a:r>
            <a:r>
              <a:rPr lang="ar-SA" altLang="en-US" sz="2800" dirty="0"/>
              <a:t> أن يحصل على تمثيلات مكتوبة من الإدارة </a:t>
            </a:r>
            <a:r>
              <a:rPr lang="ar-JO" altLang="en-US" sz="2800" dirty="0"/>
              <a:t>وعندما يكون مناسبا اولئك</a:t>
            </a:r>
            <a:r>
              <a:rPr lang="ar-SA" altLang="en-US" sz="2800" dirty="0"/>
              <a:t>، المكلفين بالحوكمة بأنها:</a:t>
            </a:r>
          </a:p>
          <a:p>
            <a:pPr eaLnBrk="1" hangingPunct="1">
              <a:lnSpc>
                <a:spcPct val="80000"/>
              </a:lnSpc>
              <a:buFontTx/>
              <a:buNone/>
            </a:pPr>
            <a:r>
              <a:rPr lang="ar-SA" altLang="en-US" sz="2800" dirty="0"/>
              <a:t>أ </a:t>
            </a:r>
            <a:r>
              <a:rPr lang="ar-JO" altLang="en-US" sz="2800" dirty="0"/>
              <a:t>. </a:t>
            </a:r>
            <a:r>
              <a:rPr lang="ar-SA" altLang="en-US" sz="2400" dirty="0"/>
              <a:t>تعترف بمسؤوليتها عن تصميم وتنفيذ، والمحافظة عل</a:t>
            </a:r>
            <a:r>
              <a:rPr lang="ar-JO" altLang="en-US" sz="2400" dirty="0"/>
              <a:t>ى</a:t>
            </a:r>
            <a:r>
              <a:rPr lang="ar-SA" altLang="en-US" sz="2400" dirty="0"/>
              <a:t> رقابة</a:t>
            </a:r>
            <a:r>
              <a:rPr lang="ar-JO" altLang="en-US" sz="2400" dirty="0"/>
              <a:t> </a:t>
            </a:r>
            <a:r>
              <a:rPr lang="ar-SA" altLang="en-US" sz="2400" dirty="0"/>
              <a:t>داخلية لمنع واكتشاف ال</a:t>
            </a:r>
            <a:r>
              <a:rPr lang="ar-JO" altLang="en-US" sz="2400" dirty="0"/>
              <a:t>احتيال</a:t>
            </a:r>
            <a:r>
              <a:rPr lang="ar-SA" altLang="en-US" sz="2400" dirty="0"/>
              <a:t>.</a:t>
            </a:r>
          </a:p>
          <a:p>
            <a:pPr eaLnBrk="1" hangingPunct="1">
              <a:lnSpc>
                <a:spcPct val="80000"/>
              </a:lnSpc>
              <a:buFontTx/>
              <a:buNone/>
            </a:pPr>
            <a:r>
              <a:rPr lang="ar-JO" altLang="en-US" sz="2400" dirty="0"/>
              <a:t>ب . أف</a:t>
            </a:r>
            <a:r>
              <a:rPr lang="ar-SA" altLang="en-US" sz="2400" dirty="0"/>
              <a:t>صحت للم</a:t>
            </a:r>
            <a:r>
              <a:rPr lang="ar-JO" altLang="en-US" sz="2400" dirty="0"/>
              <a:t>دقق</a:t>
            </a:r>
            <a:r>
              <a:rPr lang="ar-SA" altLang="en-US" sz="2400" dirty="0"/>
              <a:t> عن نتائج تق</a:t>
            </a:r>
            <a:r>
              <a:rPr lang="ar-JO" altLang="en-US" sz="2400" dirty="0" err="1"/>
              <a:t>ييم</a:t>
            </a:r>
            <a:r>
              <a:rPr lang="ar-JO" altLang="en-US" sz="2400" dirty="0"/>
              <a:t> الادارة</a:t>
            </a:r>
            <a:r>
              <a:rPr lang="ar-SA" altLang="en-US" sz="2400" dirty="0"/>
              <a:t> لمخاطر أن تكون القوائم</a:t>
            </a:r>
            <a:r>
              <a:rPr lang="ar-JO" altLang="en-US" sz="2400" dirty="0"/>
              <a:t> </a:t>
            </a:r>
            <a:r>
              <a:rPr lang="ar-SA" altLang="en-US" sz="2400" dirty="0"/>
              <a:t>المالية قد حرفت</a:t>
            </a:r>
            <a:r>
              <a:rPr lang="ar-JO" altLang="en-US" sz="2400" dirty="0"/>
              <a:t> نتيجة</a:t>
            </a:r>
            <a:r>
              <a:rPr lang="ar-SA" altLang="en-US" sz="2400" dirty="0"/>
              <a:t> </a:t>
            </a:r>
            <a:r>
              <a:rPr lang="ar-JO" altLang="en-US" sz="2400" dirty="0"/>
              <a:t>خطأ</a:t>
            </a:r>
            <a:r>
              <a:rPr lang="ar-SA" altLang="en-US" sz="2400" dirty="0"/>
              <a:t> جوهرياً</a:t>
            </a:r>
            <a:r>
              <a:rPr lang="ar-JO" altLang="en-US" sz="2400" dirty="0"/>
              <a:t> او</a:t>
            </a:r>
            <a:r>
              <a:rPr lang="ar-SA" altLang="en-US" sz="2400" dirty="0"/>
              <a:t> نتيجة </a:t>
            </a:r>
            <a:r>
              <a:rPr lang="ar-SA" altLang="en-US" sz="2400" dirty="0" err="1"/>
              <a:t>لل</a:t>
            </a:r>
            <a:r>
              <a:rPr lang="ar-JO" altLang="en-US" sz="2400" dirty="0"/>
              <a:t>احتيال</a:t>
            </a:r>
            <a:r>
              <a:rPr lang="ar-SA" altLang="en-US" sz="2400" dirty="0"/>
              <a:t>.</a:t>
            </a:r>
            <a:endParaRPr lang="en-US" altLang="en-US" sz="1800" dirty="0">
              <a:cs typeface="Arial" charset="0"/>
            </a:endParaRPr>
          </a:p>
        </p:txBody>
      </p:sp>
      <p:graphicFrame>
        <p:nvGraphicFramePr>
          <p:cNvPr id="4" name="Diagram 3"/>
          <p:cNvGraphicFramePr/>
          <p:nvPr/>
        </p:nvGraphicFramePr>
        <p:xfrm>
          <a:off x="381000" y="620713"/>
          <a:ext cx="8305799" cy="9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
                                        <p:tgtEl>
                                          <p:spTgt spid="24579">
                                            <p:txEl>
                                              <p:pRg st="0" end="0"/>
                                            </p:txEl>
                                          </p:spTgt>
                                        </p:tgtEl>
                                      </p:cBhvr>
                                    </p:animEffect>
                                    <p:anim calcmode="lin" valueType="num">
                                      <p:cBhvr>
                                        <p:cTn id="8" dur="4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4579">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4579">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4579">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24579">
                                            <p:txEl>
                                              <p:pRg st="1" end="1"/>
                                            </p:txEl>
                                          </p:spTgt>
                                        </p:tgtEl>
                                        <p:attrNameLst>
                                          <p:attrName>style.visibility</p:attrName>
                                        </p:attrNameLst>
                                      </p:cBhvr>
                                      <p:to>
                                        <p:strVal val="visible"/>
                                      </p:to>
                                    </p:set>
                                    <p:animEffect transition="in" filter="fade">
                                      <p:cBhvr>
                                        <p:cTn id="16" dur="100"/>
                                        <p:tgtEl>
                                          <p:spTgt spid="24579">
                                            <p:txEl>
                                              <p:pRg st="1" end="1"/>
                                            </p:txEl>
                                          </p:spTgt>
                                        </p:tgtEl>
                                      </p:cBhvr>
                                    </p:animEffect>
                                    <p:anim calcmode="lin" valueType="num">
                                      <p:cBhvr>
                                        <p:cTn id="17" dur="4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24579">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4579">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4579">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fade">
                                      <p:cBhvr>
                                        <p:cTn id="25" dur="100"/>
                                        <p:tgtEl>
                                          <p:spTgt spid="24579">
                                            <p:txEl>
                                              <p:pRg st="2" end="2"/>
                                            </p:txEl>
                                          </p:spTgt>
                                        </p:tgtEl>
                                      </p:cBhvr>
                                    </p:animEffect>
                                    <p:anim calcmode="lin" valueType="num">
                                      <p:cBhvr>
                                        <p:cTn id="26" dur="4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24579">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24579">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24579">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68313" y="836613"/>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57200"/>
          <a:ext cx="8229600" cy="566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ChangeArrowheads="1"/>
          </p:cNvSpPr>
          <p:nvPr/>
        </p:nvSpPr>
        <p:spPr bwMode="auto">
          <a:xfrm>
            <a:off x="7451725" y="2420938"/>
            <a:ext cx="1368425" cy="519112"/>
          </a:xfrm>
          <a:prstGeom prst="rect">
            <a:avLst/>
          </a:prstGeom>
          <a:noFill/>
          <a:ln w="9525">
            <a:noFill/>
            <a:miter lim="800000"/>
            <a:headEnd/>
            <a:tailEnd/>
          </a:ln>
        </p:spPr>
        <p:txBody>
          <a:bodyPr>
            <a:spAutoFit/>
          </a:bodyPr>
          <a:lstStyle/>
          <a:p>
            <a:pPr algn="r" rtl="1" eaLnBrk="1" hangingPunct="1"/>
            <a:r>
              <a:rPr lang="ar-SA" altLang="en-US" b="1"/>
              <a:t>الإدارة</a:t>
            </a:r>
            <a:endParaRPr lang="en-US" altLang="en-US" b="1"/>
          </a:p>
        </p:txBody>
      </p:sp>
      <p:sp>
        <p:nvSpPr>
          <p:cNvPr id="91139" name="Rectangle 6"/>
          <p:cNvSpPr>
            <a:spLocks noChangeArrowheads="1"/>
          </p:cNvSpPr>
          <p:nvPr/>
        </p:nvSpPr>
        <p:spPr bwMode="auto">
          <a:xfrm>
            <a:off x="0" y="2349500"/>
            <a:ext cx="2555875" cy="519113"/>
          </a:xfrm>
          <a:prstGeom prst="rect">
            <a:avLst/>
          </a:prstGeom>
          <a:noFill/>
          <a:ln w="9525">
            <a:noFill/>
            <a:miter lim="800000"/>
            <a:headEnd/>
            <a:tailEnd/>
          </a:ln>
        </p:spPr>
        <p:txBody>
          <a:bodyPr>
            <a:spAutoFit/>
          </a:bodyPr>
          <a:lstStyle/>
          <a:p>
            <a:pPr algn="r" rtl="1" eaLnBrk="1" hangingPunct="1">
              <a:spcBef>
                <a:spcPct val="20000"/>
              </a:spcBef>
            </a:pPr>
            <a:r>
              <a:rPr lang="ar-SA" altLang="en-US" b="1"/>
              <a:t>المكلفين بالحوكمة</a:t>
            </a:r>
          </a:p>
        </p:txBody>
      </p:sp>
      <p:sp>
        <p:nvSpPr>
          <p:cNvPr id="91140" name="Text Box 7"/>
          <p:cNvSpPr txBox="1">
            <a:spLocks noChangeArrowheads="1"/>
          </p:cNvSpPr>
          <p:nvPr/>
        </p:nvSpPr>
        <p:spPr bwMode="auto">
          <a:xfrm>
            <a:off x="1835150" y="5661025"/>
            <a:ext cx="4752975" cy="519113"/>
          </a:xfrm>
          <a:prstGeom prst="rect">
            <a:avLst/>
          </a:prstGeom>
          <a:noFill/>
          <a:ln w="9525">
            <a:noFill/>
            <a:miter lim="800000"/>
            <a:headEnd/>
            <a:tailEnd/>
          </a:ln>
        </p:spPr>
        <p:txBody>
          <a:bodyPr>
            <a:spAutoFit/>
          </a:bodyPr>
          <a:lstStyle/>
          <a:p>
            <a:pPr algn="r" rtl="1" eaLnBrk="1" hangingPunct="1"/>
            <a:r>
              <a:rPr lang="ar-JO" altLang="en-US"/>
              <a:t>السلطات التنفيذية والقضائية</a:t>
            </a:r>
            <a:endParaRPr lang="en-US" altLang="en-US"/>
          </a:p>
        </p:txBody>
      </p:sp>
      <p:sp>
        <p:nvSpPr>
          <p:cNvPr id="91141" name="AutoShape 8"/>
          <p:cNvSpPr>
            <a:spLocks noChangeArrowheads="1"/>
          </p:cNvSpPr>
          <p:nvPr/>
        </p:nvSpPr>
        <p:spPr bwMode="auto">
          <a:xfrm flipV="1">
            <a:off x="2700338" y="1412875"/>
            <a:ext cx="4967287" cy="41052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508 w 21600"/>
              <a:gd name="T13" fmla="*/ 14358 h 21600"/>
              <a:gd name="T14" fmla="*/ 21092 w 21600"/>
              <a:gd name="T15" fmla="*/ 15881 h 21600"/>
            </a:gdLst>
            <a:ahLst/>
            <a:cxnLst>
              <a:cxn ang="T8">
                <a:pos x="T0" y="T1"/>
              </a:cxn>
              <a:cxn ang="T9">
                <a:pos x="T2" y="T3"/>
              </a:cxn>
              <a:cxn ang="T10">
                <a:pos x="T4" y="T5"/>
              </a:cxn>
              <a:cxn ang="T11">
                <a:pos x="T6" y="T7"/>
              </a:cxn>
            </a:cxnLst>
            <a:rect l="T12" t="T13" r="T14" b="T15"/>
            <a:pathLst>
              <a:path w="21600" h="21600">
                <a:moveTo>
                  <a:pt x="10800" y="0"/>
                </a:moveTo>
                <a:lnTo>
                  <a:pt x="6171" y="6047"/>
                </a:lnTo>
                <a:lnTo>
                  <a:pt x="10256" y="6047"/>
                </a:lnTo>
                <a:lnTo>
                  <a:pt x="10256" y="14358"/>
                </a:lnTo>
                <a:lnTo>
                  <a:pt x="4319" y="14358"/>
                </a:lnTo>
                <a:lnTo>
                  <a:pt x="4319" y="8639"/>
                </a:lnTo>
                <a:lnTo>
                  <a:pt x="0" y="15120"/>
                </a:lnTo>
                <a:lnTo>
                  <a:pt x="4319" y="21600"/>
                </a:lnTo>
                <a:lnTo>
                  <a:pt x="4319" y="15881"/>
                </a:lnTo>
                <a:lnTo>
                  <a:pt x="17281" y="15881"/>
                </a:lnTo>
                <a:lnTo>
                  <a:pt x="17281" y="21600"/>
                </a:lnTo>
                <a:lnTo>
                  <a:pt x="21600" y="15120"/>
                </a:lnTo>
                <a:lnTo>
                  <a:pt x="17281" y="8639"/>
                </a:lnTo>
                <a:lnTo>
                  <a:pt x="17281" y="14358"/>
                </a:lnTo>
                <a:lnTo>
                  <a:pt x="11344" y="14358"/>
                </a:lnTo>
                <a:lnTo>
                  <a:pt x="11344" y="6047"/>
                </a:lnTo>
                <a:lnTo>
                  <a:pt x="15429" y="6047"/>
                </a:lnTo>
                <a:lnTo>
                  <a:pt x="10800"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91142" name="WordArt 9"/>
          <p:cNvSpPr>
            <a:spLocks noChangeArrowheads="1" noChangeShapeType="1" noTextEdit="1"/>
          </p:cNvSpPr>
          <p:nvPr/>
        </p:nvSpPr>
        <p:spPr bwMode="auto">
          <a:xfrm>
            <a:off x="3924300" y="549275"/>
            <a:ext cx="2325688" cy="762000"/>
          </a:xfrm>
          <a:prstGeom prst="rect">
            <a:avLst/>
          </a:prstGeom>
        </p:spPr>
        <p:txBody>
          <a:bodyPr wrap="none" fromWordArt="1">
            <a:prstTxWarp prst="textDeflate">
              <a:avLst>
                <a:gd name="adj" fmla="val 4167"/>
              </a:avLst>
            </a:prstTxWarp>
          </a:bodyPr>
          <a:lstStyle/>
          <a:p>
            <a:pPr algn="ctr" rtl="1"/>
            <a:r>
              <a:rPr lang="ar-SA" sz="3600" kern="10">
                <a:ln w="9525">
                  <a:solidFill>
                    <a:srgbClr val="000000"/>
                  </a:solidFill>
                  <a:round/>
                  <a:headEnd/>
                  <a:tailEnd/>
                </a:ln>
                <a:solidFill>
                  <a:srgbClr val="000000"/>
                </a:solidFill>
                <a:latin typeface="Arial"/>
                <a:cs typeface="Arial"/>
              </a:rPr>
              <a:t>الاتصالات مع</a:t>
            </a:r>
            <a:endParaRPr lang="en-US" sz="3600" kern="10">
              <a:ln w="9525">
                <a:solidFill>
                  <a:srgbClr val="000000"/>
                </a:solidFill>
                <a:round/>
                <a:headEnd/>
                <a:tailEnd/>
              </a:ln>
              <a:solidFill>
                <a:srgbClr val="000000"/>
              </a:solidFill>
              <a:latin typeface="Arial"/>
              <a:cs typeface="Arial"/>
            </a:endParaRPr>
          </a:p>
        </p:txBody>
      </p:sp>
      <p:pic>
        <p:nvPicPr>
          <p:cNvPr id="58379" name="Picture 11" descr="images (9)"/>
          <p:cNvPicPr>
            <a:picLocks noChangeAspect="1" noChangeArrowheads="1"/>
          </p:cNvPicPr>
          <p:nvPr/>
        </p:nvPicPr>
        <p:blipFill>
          <a:blip r:embed="rId2"/>
          <a:srcRect/>
          <a:stretch>
            <a:fillRect/>
          </a:stretch>
        </p:blipFill>
        <p:spPr bwMode="auto">
          <a:xfrm>
            <a:off x="3708400" y="1412875"/>
            <a:ext cx="2951163" cy="24241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8379"/>
                                        </p:tgtEl>
                                        <p:attrNameLst>
                                          <p:attrName>style.visibility</p:attrName>
                                        </p:attrNameLst>
                                      </p:cBhvr>
                                      <p:to>
                                        <p:strVal val="visible"/>
                                      </p:to>
                                    </p:set>
                                    <p:animEffect transition="in" filter="box(in)">
                                      <p:cBhvr>
                                        <p:cTn id="7"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9750" y="692150"/>
          <a:ext cx="8229600" cy="122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771" name="Rectangle 3"/>
          <p:cNvSpPr>
            <a:spLocks noGrp="1" noChangeArrowheads="1"/>
          </p:cNvSpPr>
          <p:nvPr>
            <p:ph idx="1"/>
          </p:nvPr>
        </p:nvSpPr>
        <p:spPr>
          <a:xfrm>
            <a:off x="468313" y="2565400"/>
            <a:ext cx="8064500" cy="3454400"/>
          </a:xfrm>
        </p:spPr>
        <p:txBody>
          <a:bodyPr/>
          <a:lstStyle/>
          <a:p>
            <a:pPr marL="381000" indent="381000" algn="just" eaLnBrk="1" hangingPunct="1">
              <a:lnSpc>
                <a:spcPct val="80000"/>
              </a:lnSpc>
              <a:buFontTx/>
              <a:buNone/>
            </a:pPr>
            <a:r>
              <a:rPr lang="ar-SA" altLang="en-US" sz="2400" dirty="0" smtClean="0"/>
              <a:t>إذا </a:t>
            </a:r>
            <a:r>
              <a:rPr lang="ar-JO" altLang="en-US" sz="2400" dirty="0"/>
              <a:t>حدد المدقق احتيالا </a:t>
            </a:r>
            <a:r>
              <a:rPr lang="ar-SA" altLang="en-US" sz="2400" dirty="0"/>
              <a:t>، أو حصل على م</a:t>
            </a:r>
            <a:r>
              <a:rPr lang="ar-JO" altLang="en-US" sz="2400" dirty="0"/>
              <a:t>ع</a:t>
            </a:r>
            <a:r>
              <a:rPr lang="ar-SA" altLang="en-US" sz="2400" dirty="0"/>
              <a:t>ل</a:t>
            </a:r>
            <a:r>
              <a:rPr lang="ar-JO" altLang="en-US" sz="2400" dirty="0"/>
              <a:t>و</a:t>
            </a:r>
            <a:r>
              <a:rPr lang="ar-SA" altLang="en-US" sz="2400" dirty="0"/>
              <a:t>مات تفيد باحتمال</a:t>
            </a:r>
            <a:r>
              <a:rPr lang="ar-JO" altLang="en-US" sz="2400" dirty="0"/>
              <a:t> </a:t>
            </a:r>
            <a:r>
              <a:rPr lang="ar-SA" altLang="en-US" sz="2400" dirty="0"/>
              <a:t>وجود </a:t>
            </a:r>
            <a:r>
              <a:rPr lang="ar-JO" altLang="en-US" sz="2400" dirty="0"/>
              <a:t>احتيال</a:t>
            </a:r>
            <a:r>
              <a:rPr lang="ar-SA" altLang="en-US" sz="2400" dirty="0"/>
              <a:t>، يجب على الم</a:t>
            </a:r>
            <a:r>
              <a:rPr lang="ar-JO" altLang="en-US" sz="2400" dirty="0"/>
              <a:t>دقق</a:t>
            </a:r>
            <a:r>
              <a:rPr lang="ar-SA" altLang="en-US" sz="2400" dirty="0"/>
              <a:t> إبلاغ هذه الأمور في الوقت المناسب بحسب</a:t>
            </a:r>
            <a:r>
              <a:rPr lang="ar-JO" altLang="en-US" sz="2400" dirty="0"/>
              <a:t> </a:t>
            </a:r>
            <a:r>
              <a:rPr lang="ar-SA" altLang="en-US" sz="2400" dirty="0"/>
              <a:t>الحال إلى المستوى الإداري المناسب، بهدف إبلاغ المسؤولين عن منع</a:t>
            </a:r>
            <a:r>
              <a:rPr lang="ar-JO" altLang="en-US" sz="2400" dirty="0"/>
              <a:t> </a:t>
            </a:r>
            <a:r>
              <a:rPr lang="ar-SA" altLang="en-US" sz="2400" dirty="0"/>
              <a:t>اكتشاف ال</a:t>
            </a:r>
            <a:r>
              <a:rPr lang="ar-JO" altLang="en-US" sz="2400" dirty="0"/>
              <a:t>احتيال</a:t>
            </a:r>
            <a:r>
              <a:rPr lang="ar-SA" altLang="en-US" sz="2400" dirty="0"/>
              <a:t> بالأمور ذات الصلة </a:t>
            </a:r>
            <a:r>
              <a:rPr lang="ar-SA" altLang="en-US" sz="2400" dirty="0" smtClean="0"/>
              <a:t>بمسؤولياتهم.</a:t>
            </a:r>
            <a:endParaRPr lang="ar-JO" altLang="en-US" sz="2400" dirty="0"/>
          </a:p>
          <a:p>
            <a:pPr marL="381000" indent="-381000" eaLnBrk="1" hangingPunct="1">
              <a:lnSpc>
                <a:spcPct val="80000"/>
              </a:lnSpc>
              <a:buFontTx/>
              <a:buNone/>
            </a:pPr>
            <a:endParaRPr lang="en-US" altLang="en-US" sz="2400"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1000" fill="hold"/>
                                        <p:tgtEl>
                                          <p:spTgt spid="32771">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27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107" name="Content Placeholder 2"/>
          <p:cNvSpPr>
            <a:spLocks noGrp="1"/>
          </p:cNvSpPr>
          <p:nvPr>
            <p:ph idx="1"/>
          </p:nvPr>
        </p:nvSpPr>
        <p:spPr/>
        <p:txBody>
          <a:bodyPr/>
          <a:lstStyle/>
          <a:p>
            <a:pPr eaLnBrk="1" hangingPunct="1">
              <a:buNone/>
            </a:pPr>
            <a:r>
              <a:rPr lang="ar-JO" altLang="en-US" dirty="0" smtClean="0"/>
              <a:t>إذا </a:t>
            </a:r>
            <a:r>
              <a:rPr lang="ar-JO" altLang="en-US" dirty="0"/>
              <a:t>لم يكن كل المكلفين بالحوكمة مشاركين في إدارة المنشأة، وتوصل المدقق إلى وجود، أو أشتبه بوجود احتيال، تم ارتكابه من قبل:</a:t>
            </a:r>
          </a:p>
          <a:p>
            <a:pPr eaLnBrk="1" hangingPunct="1">
              <a:buNone/>
            </a:pPr>
            <a:r>
              <a:rPr lang="ar-JO" altLang="en-US" dirty="0"/>
              <a:t>      أ.  الإدارة.</a:t>
            </a:r>
          </a:p>
          <a:p>
            <a:pPr eaLnBrk="1" hangingPunct="1">
              <a:buNone/>
            </a:pPr>
            <a:r>
              <a:rPr lang="ar-JO" altLang="en-US" dirty="0"/>
              <a:t>     ب. الموظفون الذين لهم أدوار مهمة في الرقابة الداخلية، أو</a:t>
            </a:r>
          </a:p>
          <a:p>
            <a:pPr eaLnBrk="1" hangingPunct="1">
              <a:buNone/>
            </a:pPr>
            <a:r>
              <a:rPr lang="ar-JO" altLang="en-US" dirty="0"/>
              <a:t>     ج. آخرون عندما يؤدي الغش الي تحريف جوهري في القوائم المالية،</a:t>
            </a:r>
          </a:p>
          <a:p>
            <a:pPr eaLnBrk="1" hangingPunct="1"/>
            <a:endParaRPr lang="ar-JO"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8131" name="Content Placeholder 2"/>
          <p:cNvSpPr>
            <a:spLocks noGrp="1"/>
          </p:cNvSpPr>
          <p:nvPr>
            <p:ph idx="1"/>
          </p:nvPr>
        </p:nvSpPr>
        <p:spPr/>
        <p:txBody>
          <a:bodyPr/>
          <a:lstStyle/>
          <a:p>
            <a:pPr eaLnBrk="1" hangingPunct="1"/>
            <a:endParaRPr lang="ar-JO" altLang="en-US" dirty="0"/>
          </a:p>
          <a:p>
            <a:pPr indent="342900" algn="just" eaLnBrk="1" hangingPunct="1">
              <a:buNone/>
            </a:pPr>
            <a:r>
              <a:rPr lang="ar-JO" altLang="en-US" dirty="0"/>
              <a:t>يجب على المدقق إبلاغ هذه الأمور إلى المكلفين بالحوكمة في الوقت المناسب بحسب الحال. وفي حالة اشتباه المدقق بحدوث احتيال تورطت فيه الإدارة، يجب عليه أن يبلغ هذه الشكوك إلى المكلفين بالحوكمة ومناقشتهم بشأن طبيعة وتوقيت ومدى إجراءات المراجعة اللازمة لاستكمال عملية </a:t>
            </a:r>
            <a:r>
              <a:rPr lang="ar-JO" altLang="en-US" dirty="0" smtClean="0"/>
              <a:t>التدقيق</a:t>
            </a:r>
            <a:r>
              <a:rPr lang="ar-SA" altLang="en-US" dirty="0" smtClean="0"/>
              <a:t>.</a:t>
            </a:r>
            <a:endParaRPr lang="ar-JO" altLang="en-US" dirty="0"/>
          </a:p>
          <a:p>
            <a:pPr eaLnBrk="1" hangingPunct="1"/>
            <a:endParaRPr lang="ar-JO" altLang="en-US" dirty="0"/>
          </a:p>
          <a:p>
            <a:pPr eaLnBrk="1" hangingPunct="1"/>
            <a:endParaRPr lang="ar-JO" altLang="en-US" dirty="0"/>
          </a:p>
          <a:p>
            <a:pPr eaLnBrk="1" hangingPunct="1"/>
            <a:endParaRPr lang="ar-JO"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155" name="Content Placeholder 2"/>
          <p:cNvSpPr>
            <a:spLocks noGrp="1"/>
          </p:cNvSpPr>
          <p:nvPr>
            <p:ph idx="1"/>
          </p:nvPr>
        </p:nvSpPr>
        <p:spPr/>
        <p:txBody>
          <a:bodyPr/>
          <a:lstStyle/>
          <a:p>
            <a:pPr eaLnBrk="1" hangingPunct="1"/>
            <a:r>
              <a:rPr lang="ar-JO" altLang="en-US" dirty="0" smtClean="0"/>
              <a:t>وفقا </a:t>
            </a:r>
            <a:r>
              <a:rPr lang="ar-JO" altLang="en-US" dirty="0"/>
              <a:t>لمعيار التدقيق الدولي 260 الاتصال مع اولئك المكلفين بالحوكمة يجب على المدقق أن يخطر المكلفين بالحوكمة عن أي أمور أخرى متعلقة بالاحتيال وتعتبر من وجهة نظر المدقق ذات صلة بمسؤولياتهم.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11188" y="2133600"/>
            <a:ext cx="8229600" cy="4525963"/>
          </a:xfrm>
        </p:spPr>
        <p:txBody>
          <a:bodyPr/>
          <a:lstStyle/>
          <a:p>
            <a:pPr indent="342900" algn="just" eaLnBrk="1" hangingPunct="1">
              <a:buFontTx/>
              <a:buNone/>
            </a:pPr>
            <a:r>
              <a:rPr lang="ar-JO" altLang="en-US" sz="2800" dirty="0" smtClean="0"/>
              <a:t>في </a:t>
            </a:r>
            <a:r>
              <a:rPr lang="ar-JO" altLang="en-US" sz="2800" dirty="0"/>
              <a:t>حال حدد المدقق احتيالا</a:t>
            </a:r>
            <a:r>
              <a:rPr lang="ar-SA" altLang="en-US" sz="2800" dirty="0"/>
              <a:t> أو أشتبه في حدوثه، يجب عليه تحديد</a:t>
            </a:r>
            <a:r>
              <a:rPr lang="ar-JO" altLang="en-US" sz="2800" dirty="0"/>
              <a:t> </a:t>
            </a:r>
            <a:r>
              <a:rPr lang="ar-SA" altLang="en-US" sz="2800" dirty="0"/>
              <a:t>ما إذا كانت هناك مسؤولية للتقرير عن هذه الأمور إلى طرف خارج المنشأة.وبالرغم من أن الواجب المهني للم</a:t>
            </a:r>
            <a:r>
              <a:rPr lang="ar-JO" altLang="en-US" sz="2800" dirty="0"/>
              <a:t>دقق </a:t>
            </a:r>
            <a:r>
              <a:rPr lang="ar-SA" altLang="en-US" sz="2800" dirty="0"/>
              <a:t>في الحفاظ على سرية المعلومات</a:t>
            </a:r>
            <a:r>
              <a:rPr lang="ar-JO" altLang="en-US" sz="2800" dirty="0"/>
              <a:t> </a:t>
            </a:r>
            <a:r>
              <a:rPr lang="ar-SA" altLang="en-US" sz="2800" dirty="0"/>
              <a:t>الخاصة بالعملاء قد يمثل عائقاً على إجراء التقرير، إلا أن </a:t>
            </a:r>
            <a:r>
              <a:rPr lang="ar-JO" altLang="en-US" sz="2800" dirty="0"/>
              <a:t>ال</a:t>
            </a:r>
            <a:r>
              <a:rPr lang="ar-SA" altLang="en-US" sz="2800" dirty="0"/>
              <a:t>مسؤوليات</a:t>
            </a:r>
            <a:r>
              <a:rPr lang="ar-JO" altLang="en-US" sz="2800" dirty="0"/>
              <a:t> </a:t>
            </a:r>
            <a:r>
              <a:rPr lang="ar-SA" altLang="en-US" sz="2800" dirty="0"/>
              <a:t>القانونية للم</a:t>
            </a:r>
            <a:r>
              <a:rPr lang="ar-JO" altLang="en-US" sz="2800" dirty="0"/>
              <a:t>دقق</a:t>
            </a:r>
            <a:r>
              <a:rPr lang="ar-SA" altLang="en-US" sz="2800" dirty="0"/>
              <a:t> قد تبطل واجب السرية في بعض </a:t>
            </a:r>
            <a:r>
              <a:rPr lang="ar-JO" altLang="en-US" sz="2800" dirty="0"/>
              <a:t>ا</a:t>
            </a:r>
            <a:r>
              <a:rPr lang="ar-SA" altLang="en-US" sz="2800" dirty="0" smtClean="0"/>
              <a:t>لظروف.</a:t>
            </a:r>
            <a:r>
              <a:rPr lang="ar-JO" altLang="en-US" sz="2800" dirty="0" smtClean="0"/>
              <a:t> </a:t>
            </a:r>
            <a:endParaRPr lang="ar-JO" altLang="en-US" sz="2000" dirty="0">
              <a:solidFill>
                <a:srgbClr val="FF0000"/>
              </a:solidFill>
              <a:hlinkClick r:id="" action="ppaction://noaction"/>
            </a:endParaRPr>
          </a:p>
          <a:p>
            <a:pPr eaLnBrk="1" hangingPunct="1">
              <a:buFontTx/>
              <a:buNone/>
            </a:pPr>
            <a:endParaRPr lang="en-US" altLang="en-US" sz="2000" dirty="0">
              <a:cs typeface="Arial" charset="0"/>
            </a:endParaRPr>
          </a:p>
          <a:p>
            <a:pPr eaLnBrk="1" hangingPunct="1">
              <a:buFontTx/>
              <a:buNone/>
            </a:pPr>
            <a:endParaRPr lang="en-US" altLang="en-US" sz="2800" dirty="0">
              <a:cs typeface="Arial" charset="0"/>
            </a:endParaRPr>
          </a:p>
        </p:txBody>
      </p:sp>
      <p:sp>
        <p:nvSpPr>
          <p:cNvPr id="31748" name="Oval 4"/>
          <p:cNvSpPr>
            <a:spLocks noChangeArrowheads="1"/>
          </p:cNvSpPr>
          <p:nvPr/>
        </p:nvSpPr>
        <p:spPr bwMode="auto">
          <a:xfrm>
            <a:off x="900113" y="476250"/>
            <a:ext cx="7559675" cy="914400"/>
          </a:xfrm>
          <a:prstGeom prst="ellipse">
            <a:avLst/>
          </a:prstGeom>
          <a:solidFill>
            <a:schemeClr val="accent1"/>
          </a:solidFill>
          <a:ln w="9525">
            <a:solidFill>
              <a:schemeClr val="tx1"/>
            </a:solidFill>
            <a:round/>
            <a:headEnd/>
            <a:tailEnd/>
          </a:ln>
        </p:spPr>
        <p:txBody>
          <a:bodyPr wrap="none" anchor="ctr"/>
          <a:lstStyle/>
          <a:p>
            <a:pPr algn="ctr" rtl="1" eaLnBrk="1" hangingPunct="1"/>
            <a:r>
              <a:rPr lang="ar-JO" altLang="en-US" sz="3600" b="1">
                <a:solidFill>
                  <a:schemeClr val="tx2"/>
                </a:solidFill>
              </a:rPr>
              <a:t>ابلاغ</a:t>
            </a:r>
            <a:r>
              <a:rPr lang="ar-SA" altLang="en-US" sz="3600" b="1">
                <a:solidFill>
                  <a:schemeClr val="tx2"/>
                </a:solidFill>
              </a:rPr>
              <a:t> السلطات التنظيمية والتنفيذية</a:t>
            </a:r>
            <a:endParaRPr lang="en-US" altLang="en-US" sz="3600" b="1">
              <a:solidFill>
                <a:schemeClr val="tx2"/>
              </a:solidFill>
            </a:endParaRPr>
          </a:p>
        </p:txBody>
      </p:sp>
      <p:pic>
        <p:nvPicPr>
          <p:cNvPr id="31749" name="Picture 5" descr="ddcntzg5"/>
          <p:cNvPicPr>
            <a:picLocks noChangeAspect="1" noChangeArrowheads="1"/>
          </p:cNvPicPr>
          <p:nvPr/>
        </p:nvPicPr>
        <p:blipFill>
          <a:blip r:embed="rId2"/>
          <a:srcRect/>
          <a:stretch>
            <a:fillRect/>
          </a:stretch>
        </p:blipFill>
        <p:spPr bwMode="auto">
          <a:xfrm>
            <a:off x="0" y="4373563"/>
            <a:ext cx="2484438" cy="2484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fltVal val="0"/>
                                          </p:val>
                                        </p:tav>
                                        <p:tav tm="100000">
                                          <p:val>
                                            <p:strVal val="#ppt_h"/>
                                          </p:val>
                                        </p:tav>
                                      </p:tavLst>
                                    </p:anim>
                                    <p:animEffect transition="in" filter="fade">
                                      <p:cBhvr>
                                        <p:cTn id="9" dur="500"/>
                                        <p:tgtEl>
                                          <p:spTgt spid="317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iterate type="lt">
                                    <p:tmPct val="5000"/>
                                  </p:iterate>
                                  <p:childTnLst>
                                    <p:set>
                                      <p:cBhvr>
                                        <p:cTn id="13" dur="1" fill="hold">
                                          <p:stCondLst>
                                            <p:cond delay="0"/>
                                          </p:stCondLst>
                                        </p:cTn>
                                        <p:tgtEl>
                                          <p:spTgt spid="31747">
                                            <p:txEl>
                                              <p:pRg st="0" end="0"/>
                                            </p:txEl>
                                          </p:spTgt>
                                        </p:tgtEl>
                                        <p:attrNameLst>
                                          <p:attrName>style.visibility</p:attrName>
                                        </p:attrNameLst>
                                      </p:cBhvr>
                                      <p:to>
                                        <p:strVal val="visible"/>
                                      </p:to>
                                    </p:set>
                                    <p:anim calcmode="lin" valueType="num">
                                      <p:cBhvr>
                                        <p:cTn id="14" dur="1000" fill="hold"/>
                                        <p:tgtEl>
                                          <p:spTgt spid="31747">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1747">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1747">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17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4" presetClass="entr" presetSubtype="0" fill="hold" nodeType="clickEffect">
                                  <p:stCondLst>
                                    <p:cond delay="0"/>
                                  </p:stCondLst>
                                  <p:childTnLst>
                                    <p:set>
                                      <p:cBhvr>
                                        <p:cTn id="21" dur="1" fill="hold">
                                          <p:stCondLst>
                                            <p:cond delay="0"/>
                                          </p:stCondLst>
                                        </p:cTn>
                                        <p:tgtEl>
                                          <p:spTgt spid="31749"/>
                                        </p:tgtEl>
                                        <p:attrNameLst>
                                          <p:attrName>style.visibility</p:attrName>
                                        </p:attrNameLst>
                                      </p:cBhvr>
                                      <p:to>
                                        <p:strVal val="visible"/>
                                      </p:to>
                                    </p:set>
                                    <p:anim from="(-#ppt_w/2)" to="(#ppt_x)" calcmode="lin" valueType="num">
                                      <p:cBhvr>
                                        <p:cTn id="22" dur="600" fill="hold">
                                          <p:stCondLst>
                                            <p:cond delay="0"/>
                                          </p:stCondLst>
                                        </p:cTn>
                                        <p:tgtEl>
                                          <p:spTgt spid="31749"/>
                                        </p:tgtEl>
                                        <p:attrNameLst>
                                          <p:attrName>ppt_x</p:attrName>
                                        </p:attrNameLst>
                                      </p:cBhvr>
                                    </p:anim>
                                    <p:anim from="0" to="-1.0" calcmode="lin" valueType="num">
                                      <p:cBhvr>
                                        <p:cTn id="23" dur="200" decel="50000" autoRev="1" fill="hold">
                                          <p:stCondLst>
                                            <p:cond delay="600"/>
                                          </p:stCondLst>
                                        </p:cTn>
                                        <p:tgtEl>
                                          <p:spTgt spid="31749"/>
                                        </p:tgtEl>
                                        <p:attrNameLst>
                                          <p:attrName>xshear</p:attrName>
                                        </p:attrNameLst>
                                      </p:cBhvr>
                                    </p:anim>
                                    <p:animScale>
                                      <p:cBhvr>
                                        <p:cTn id="24" dur="200" decel="100000" autoRev="1" fill="hold">
                                          <p:stCondLst>
                                            <p:cond delay="600"/>
                                          </p:stCondLst>
                                        </p:cTn>
                                        <p:tgtEl>
                                          <p:spTgt spid="31749"/>
                                        </p:tgtEl>
                                      </p:cBhvr>
                                      <p:from x="100000" y="100000"/>
                                      <p:to x="80000" y="100000"/>
                                    </p:animScale>
                                    <p:anim by="(#ppt_h/3+#ppt_w*0.1)" calcmode="lin" valueType="num">
                                      <p:cBhvr additive="sum">
                                        <p:cTn id="25" dur="200" decel="100000" autoRev="1" fill="hold">
                                          <p:stCondLst>
                                            <p:cond delay="600"/>
                                          </p:stCondLst>
                                        </p:cTn>
                                        <p:tgtEl>
                                          <p:spTgt spid="3174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996950" y="2133600"/>
            <a:ext cx="7219950" cy="3527425"/>
          </a:xfrm>
        </p:spPr>
        <p:txBody>
          <a:bodyPr/>
          <a:lstStyle/>
          <a:p>
            <a:pPr indent="342900" algn="just" eaLnBrk="1" hangingPunct="1">
              <a:lnSpc>
                <a:spcPct val="80000"/>
              </a:lnSpc>
              <a:buFontTx/>
              <a:buNone/>
            </a:pPr>
            <a:r>
              <a:rPr lang="ar-SA" altLang="en-US" sz="2400" dirty="0" smtClean="0"/>
              <a:t>يجب </a:t>
            </a:r>
            <a:r>
              <a:rPr lang="ar-JO" altLang="en-US" sz="2400" dirty="0"/>
              <a:t>على المدقق ان يشمل ما يلي في وثاىق التدقيق</a:t>
            </a:r>
            <a:r>
              <a:rPr lang="ar-SA" altLang="en-US" sz="2400" dirty="0"/>
              <a:t> الخاصة بفهم المراجع للمنشأة وبيئتها</a:t>
            </a:r>
            <a:r>
              <a:rPr lang="ar-JO" altLang="en-US" sz="2400" dirty="0"/>
              <a:t> </a:t>
            </a:r>
            <a:r>
              <a:rPr lang="ar-SA" altLang="en-US" sz="2400" dirty="0"/>
              <a:t>وتقديره لمخاطر </a:t>
            </a:r>
            <a:r>
              <a:rPr lang="ar-JO" altLang="en-US" sz="2400" dirty="0"/>
              <a:t>الأخطاء</a:t>
            </a:r>
            <a:r>
              <a:rPr lang="ar-SA" altLang="en-US" sz="2400" dirty="0"/>
              <a:t> الجوهرية، طبقاً لمتطلبات معيار </a:t>
            </a:r>
            <a:r>
              <a:rPr lang="ar-JO" altLang="en-US" sz="2400" dirty="0"/>
              <a:t>التدقيق</a:t>
            </a:r>
            <a:r>
              <a:rPr lang="ar-SA" altLang="en-US" sz="2400" dirty="0"/>
              <a:t> رقم</a:t>
            </a:r>
            <a:r>
              <a:rPr lang="ar-JO" altLang="en-US" sz="2400" dirty="0"/>
              <a:t>  315</a:t>
            </a:r>
            <a:r>
              <a:rPr lang="ar-SA" altLang="en-US" sz="2400" dirty="0"/>
              <a:t>ما يلي</a:t>
            </a:r>
            <a:r>
              <a:rPr lang="ar-SA" altLang="en-US" sz="2400" dirty="0" smtClean="0"/>
              <a:t>:</a:t>
            </a:r>
          </a:p>
          <a:p>
            <a:pPr indent="342900" algn="just" eaLnBrk="1" hangingPunct="1">
              <a:lnSpc>
                <a:spcPct val="80000"/>
              </a:lnSpc>
              <a:buFontTx/>
              <a:buNone/>
            </a:pPr>
            <a:endParaRPr lang="ar-JO" altLang="en-US" sz="2400" dirty="0"/>
          </a:p>
          <a:p>
            <a:pPr algn="just" eaLnBrk="1" hangingPunct="1">
              <a:lnSpc>
                <a:spcPct val="80000"/>
              </a:lnSpc>
              <a:buFontTx/>
              <a:buNone/>
            </a:pPr>
            <a:r>
              <a:rPr lang="ar-JO" altLang="en-US" sz="2400" dirty="0"/>
              <a:t>أ. </a:t>
            </a:r>
            <a:r>
              <a:rPr lang="ar-SA" altLang="en-US" sz="2400" dirty="0"/>
              <a:t> القرارات المهمة التي تم التوصل إليها أثناء المناقشة بين أعضاء</a:t>
            </a:r>
            <a:r>
              <a:rPr lang="ar-JO" altLang="en-US" sz="2400" dirty="0"/>
              <a:t> </a:t>
            </a:r>
            <a:r>
              <a:rPr lang="ar-SA" altLang="en-US" sz="2400" dirty="0"/>
              <a:t>فريق ال</a:t>
            </a:r>
            <a:r>
              <a:rPr lang="ar-JO" altLang="en-US" sz="2400" dirty="0"/>
              <a:t>عملية</a:t>
            </a:r>
            <a:r>
              <a:rPr lang="ar-SA" altLang="en-US" sz="2400" dirty="0"/>
              <a:t> ، فيما يتعلق باحتمال أن تحتوي القوائم المالية على</a:t>
            </a:r>
            <a:r>
              <a:rPr lang="ar-JO" altLang="en-US" sz="2400" dirty="0"/>
              <a:t> خطأ</a:t>
            </a:r>
            <a:r>
              <a:rPr lang="ar-SA" altLang="en-US" sz="2400" dirty="0"/>
              <a:t> جوهري بسبب </a:t>
            </a:r>
            <a:r>
              <a:rPr lang="ar-JO" altLang="en-US" sz="2400" dirty="0"/>
              <a:t>احتيال</a:t>
            </a:r>
            <a:r>
              <a:rPr lang="ar-SA" altLang="en-US" sz="2400" dirty="0"/>
              <a:t>.</a:t>
            </a:r>
          </a:p>
          <a:p>
            <a:pPr algn="just" eaLnBrk="1" hangingPunct="1">
              <a:lnSpc>
                <a:spcPct val="80000"/>
              </a:lnSpc>
              <a:buFontTx/>
              <a:buNone/>
            </a:pPr>
            <a:r>
              <a:rPr lang="ar-JO" altLang="en-US" sz="2400" dirty="0"/>
              <a:t>ب. ا</a:t>
            </a:r>
            <a:r>
              <a:rPr lang="ar-SA" altLang="en-US" sz="2400" dirty="0"/>
              <a:t>لمخاطر المتعرف عليها، </a:t>
            </a:r>
            <a:r>
              <a:rPr lang="ar-JO" altLang="en-US" sz="2400" dirty="0"/>
              <a:t>والمقيمة للأخطاء</a:t>
            </a:r>
            <a:r>
              <a:rPr lang="ar-SA" altLang="en-US" sz="2400" dirty="0"/>
              <a:t> الجوهرية بسبب</a:t>
            </a:r>
            <a:r>
              <a:rPr lang="ar-JO" altLang="en-US" sz="2400" dirty="0"/>
              <a:t> احتيال</a:t>
            </a:r>
            <a:r>
              <a:rPr lang="ar-SA" altLang="en-US" sz="2400" dirty="0"/>
              <a:t> على مستوى القوائم المالية ككل وعلى مستوى الإ</a:t>
            </a:r>
            <a:r>
              <a:rPr lang="ar-JO" altLang="en-US" sz="2400" dirty="0" smtClean="0"/>
              <a:t>ثبات</a:t>
            </a:r>
            <a:r>
              <a:rPr lang="ar-SA" altLang="en-US" sz="2400" dirty="0" smtClean="0"/>
              <a:t>.</a:t>
            </a:r>
            <a:endParaRPr lang="ar-JO" altLang="en-US" sz="2400" dirty="0"/>
          </a:p>
          <a:p>
            <a:pPr eaLnBrk="1" hangingPunct="1">
              <a:lnSpc>
                <a:spcPct val="80000"/>
              </a:lnSpc>
              <a:buFontTx/>
              <a:buNone/>
            </a:pPr>
            <a:endParaRPr lang="ar-JO" altLang="en-US" sz="2400" dirty="0"/>
          </a:p>
          <a:p>
            <a:pPr eaLnBrk="1" hangingPunct="1">
              <a:lnSpc>
                <a:spcPct val="80000"/>
              </a:lnSpc>
              <a:buFontTx/>
              <a:buNone/>
            </a:pPr>
            <a:endParaRPr lang="ar-JO" altLang="en-US" sz="2000" dirty="0"/>
          </a:p>
        </p:txBody>
      </p:sp>
      <p:sp>
        <p:nvSpPr>
          <p:cNvPr id="30724" name="AutoShape 4"/>
          <p:cNvSpPr>
            <a:spLocks noChangeArrowheads="1"/>
          </p:cNvSpPr>
          <p:nvPr/>
        </p:nvSpPr>
        <p:spPr bwMode="auto">
          <a:xfrm>
            <a:off x="2124075" y="782638"/>
            <a:ext cx="5041900" cy="836612"/>
          </a:xfrm>
          <a:prstGeom prst="flowChartAlternateProcess">
            <a:avLst/>
          </a:prstGeom>
          <a:solidFill>
            <a:schemeClr val="accent1"/>
          </a:solidFill>
          <a:ln w="9525">
            <a:solidFill>
              <a:schemeClr val="tx1"/>
            </a:solidFill>
            <a:miter lim="800000"/>
            <a:headEnd/>
            <a:tailEnd/>
          </a:ln>
        </p:spPr>
        <p:txBody>
          <a:bodyPr wrap="none" anchor="ctr"/>
          <a:lstStyle/>
          <a:p>
            <a:pPr algn="ctr" rtl="1" eaLnBrk="1" hangingPunct="1"/>
            <a:r>
              <a:rPr lang="ar-SA" altLang="en-US" sz="4000" b="1">
                <a:solidFill>
                  <a:schemeClr val="tx2"/>
                </a:solidFill>
              </a:rPr>
              <a:t>التوثيق</a:t>
            </a:r>
            <a:endParaRPr lang="en-US" altLang="en-US" sz="4000" b="1">
              <a:solidFill>
                <a:schemeClr val="tx2"/>
              </a:solidFill>
            </a:endParaRPr>
          </a:p>
        </p:txBody>
      </p:sp>
      <p:pic>
        <p:nvPicPr>
          <p:cNvPr id="30727" name="Picture 7" descr="download (3)"/>
          <p:cNvPicPr>
            <a:picLocks noChangeAspect="1" noChangeArrowheads="1"/>
          </p:cNvPicPr>
          <p:nvPr/>
        </p:nvPicPr>
        <p:blipFill>
          <a:blip r:embed="rId2"/>
          <a:srcRect/>
          <a:stretch>
            <a:fillRect/>
          </a:stretch>
        </p:blipFill>
        <p:spPr bwMode="auto">
          <a:xfrm>
            <a:off x="611188" y="782638"/>
            <a:ext cx="1439862" cy="820737"/>
          </a:xfrm>
          <a:prstGeom prst="rect">
            <a:avLst/>
          </a:prstGeom>
          <a:noFill/>
          <a:ln w="9525">
            <a:noFill/>
            <a:miter lim="800000"/>
            <a:headEnd/>
            <a:tailEnd/>
          </a:ln>
        </p:spPr>
      </p:pic>
      <p:pic>
        <p:nvPicPr>
          <p:cNvPr id="30728" name="Picture 8" descr="download (3)"/>
          <p:cNvPicPr>
            <a:picLocks noChangeAspect="1" noChangeArrowheads="1"/>
          </p:cNvPicPr>
          <p:nvPr/>
        </p:nvPicPr>
        <p:blipFill>
          <a:blip r:embed="rId2"/>
          <a:srcRect/>
          <a:stretch>
            <a:fillRect/>
          </a:stretch>
        </p:blipFill>
        <p:spPr bwMode="auto">
          <a:xfrm>
            <a:off x="7073900" y="817563"/>
            <a:ext cx="1819275" cy="8207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770" decel="100000"/>
                                        <p:tgtEl>
                                          <p:spTgt spid="30724"/>
                                        </p:tgtEl>
                                      </p:cBhvr>
                                    </p:animEffect>
                                    <p:animScale>
                                      <p:cBhvr>
                                        <p:cTn id="8" dur="770" decel="100000"/>
                                        <p:tgtEl>
                                          <p:spTgt spid="30724"/>
                                        </p:tgtEl>
                                      </p:cBhvr>
                                      <p:from x="10000" y="10000"/>
                                      <p:to x="200000" y="450000"/>
                                    </p:animScale>
                                    <p:animScale>
                                      <p:cBhvr>
                                        <p:cTn id="9" dur="1230" accel="100000" fill="hold">
                                          <p:stCondLst>
                                            <p:cond delay="770"/>
                                          </p:stCondLst>
                                        </p:cTn>
                                        <p:tgtEl>
                                          <p:spTgt spid="30724"/>
                                        </p:tgtEl>
                                      </p:cBhvr>
                                      <p:from x="200000" y="450000"/>
                                      <p:to x="100000" y="100000"/>
                                    </p:animScale>
                                    <p:set>
                                      <p:cBhvr>
                                        <p:cTn id="10" dur="770" fill="hold"/>
                                        <p:tgtEl>
                                          <p:spTgt spid="30724"/>
                                        </p:tgtEl>
                                        <p:attrNameLst>
                                          <p:attrName>ppt_x</p:attrName>
                                        </p:attrNameLst>
                                      </p:cBhvr>
                                      <p:to>
                                        <p:strVal val="(0.5)"/>
                                      </p:to>
                                    </p:set>
                                    <p:anim from="(0.5)" to="(#ppt_x)" calcmode="lin" valueType="num">
                                      <p:cBhvr>
                                        <p:cTn id="11" dur="1230" accel="100000" fill="hold">
                                          <p:stCondLst>
                                            <p:cond delay="770"/>
                                          </p:stCondLst>
                                        </p:cTn>
                                        <p:tgtEl>
                                          <p:spTgt spid="30724"/>
                                        </p:tgtEl>
                                        <p:attrNameLst>
                                          <p:attrName>ppt_x</p:attrName>
                                        </p:attrNameLst>
                                      </p:cBhvr>
                                    </p:anim>
                                    <p:set>
                                      <p:cBhvr>
                                        <p:cTn id="12" dur="770" fill="hold"/>
                                        <p:tgtEl>
                                          <p:spTgt spid="30724"/>
                                        </p:tgtEl>
                                        <p:attrNameLst>
                                          <p:attrName>ppt_y</p:attrName>
                                        </p:attrNameLst>
                                      </p:cBhvr>
                                      <p:to>
                                        <p:strVal val="(#ppt_y+0.4)"/>
                                      </p:to>
                                    </p:set>
                                    <p:anim from="(#ppt_y+0.4)" to="(#ppt_y)" calcmode="lin" valueType="num">
                                      <p:cBhvr>
                                        <p:cTn id="13" dur="1230" accel="100000" fill="hold">
                                          <p:stCondLst>
                                            <p:cond delay="770"/>
                                          </p:stCondLst>
                                        </p:cTn>
                                        <p:tgtEl>
                                          <p:spTgt spid="30724"/>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0728"/>
                                        </p:tgtEl>
                                        <p:attrNameLst>
                                          <p:attrName>style.visibility</p:attrName>
                                        </p:attrNameLst>
                                      </p:cBhvr>
                                      <p:to>
                                        <p:strVal val="visible"/>
                                      </p:to>
                                    </p:set>
                                    <p:animEffect transition="in" filter="slide(fromBottom)">
                                      <p:cBhvr>
                                        <p:cTn id="18" dur="500"/>
                                        <p:tgtEl>
                                          <p:spTgt spid="30728"/>
                                        </p:tgtEl>
                                      </p:cBhvr>
                                    </p:animEffect>
                                  </p:childTnLst>
                                </p:cTn>
                              </p:par>
                              <p:par>
                                <p:cTn id="19" presetID="12" presetClass="entr" presetSubtype="4" fill="hold" nodeType="withEffect">
                                  <p:stCondLst>
                                    <p:cond delay="0"/>
                                  </p:stCondLst>
                                  <p:childTnLst>
                                    <p:set>
                                      <p:cBhvr>
                                        <p:cTn id="20" dur="1" fill="hold">
                                          <p:stCondLst>
                                            <p:cond delay="0"/>
                                          </p:stCondLst>
                                        </p:cTn>
                                        <p:tgtEl>
                                          <p:spTgt spid="30727"/>
                                        </p:tgtEl>
                                        <p:attrNameLst>
                                          <p:attrName>style.visibility</p:attrName>
                                        </p:attrNameLst>
                                      </p:cBhvr>
                                      <p:to>
                                        <p:strVal val="visible"/>
                                      </p:to>
                                    </p:set>
                                    <p:animEffect transition="in" filter="slide(fromBottom)">
                                      <p:cBhvr>
                                        <p:cTn id="21" dur="500"/>
                                        <p:tgtEl>
                                          <p:spTgt spid="307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0723">
                                            <p:txEl>
                                              <p:pRg st="0" end="0"/>
                                            </p:txEl>
                                          </p:spTgt>
                                        </p:tgtEl>
                                        <p:attrNameLst>
                                          <p:attrName>style.visibility</p:attrName>
                                        </p:attrNameLst>
                                      </p:cBhvr>
                                      <p:to>
                                        <p:strVal val="visible"/>
                                      </p:to>
                                    </p:set>
                                    <p:animEffect transition="in" filter="fade">
                                      <p:cBhvr>
                                        <p:cTn id="26" dur="2000"/>
                                        <p:tgtEl>
                                          <p:spTgt spid="3072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723">
                                            <p:txEl>
                                              <p:pRg st="2" end="2"/>
                                            </p:txEl>
                                          </p:spTgt>
                                        </p:tgtEl>
                                        <p:attrNameLst>
                                          <p:attrName>style.visibility</p:attrName>
                                        </p:attrNameLst>
                                      </p:cBhvr>
                                      <p:to>
                                        <p:strVal val="visible"/>
                                      </p:to>
                                    </p:set>
                                    <p:animEffect transition="in" filter="fade">
                                      <p:cBhvr>
                                        <p:cTn id="31" dur="2000"/>
                                        <p:tgtEl>
                                          <p:spTgt spid="30723">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723">
                                            <p:txEl>
                                              <p:pRg st="3" end="3"/>
                                            </p:txEl>
                                          </p:spTgt>
                                        </p:tgtEl>
                                        <p:attrNameLst>
                                          <p:attrName>style.visibility</p:attrName>
                                        </p:attrNameLst>
                                      </p:cBhvr>
                                      <p:to>
                                        <p:strVal val="visible"/>
                                      </p:to>
                                    </p:set>
                                    <p:animEffect transition="in" filter="fade">
                                      <p:cBhvr>
                                        <p:cTn id="36" dur="20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99" name="Rectangle 3"/>
          <p:cNvSpPr>
            <a:spLocks noGrp="1" noChangeArrowheads="1"/>
          </p:cNvSpPr>
          <p:nvPr>
            <p:ph idx="1"/>
          </p:nvPr>
        </p:nvSpPr>
        <p:spPr>
          <a:xfrm>
            <a:off x="179388" y="1530350"/>
            <a:ext cx="8713787" cy="5327650"/>
          </a:xfrm>
        </p:spPr>
        <p:txBody>
          <a:bodyPr/>
          <a:lstStyle/>
          <a:p>
            <a:pPr eaLnBrk="1" hangingPunct="1">
              <a:buFont typeface="Arial" charset="0"/>
              <a:buNone/>
            </a:pPr>
            <a:r>
              <a:rPr lang="ar-JO" altLang="en-US" sz="2400" dirty="0"/>
              <a:t>إن </a:t>
            </a:r>
            <a:r>
              <a:rPr lang="ar-SA" altLang="en-US" sz="2400" dirty="0"/>
              <a:t>المسؤولية الأساس</a:t>
            </a:r>
            <a:r>
              <a:rPr lang="ar-JO" altLang="en-US" sz="2400" dirty="0" err="1"/>
              <a:t>ية</a:t>
            </a:r>
            <a:r>
              <a:rPr lang="ar-SA" altLang="en-US" sz="2400" dirty="0"/>
              <a:t> </a:t>
            </a:r>
            <a:r>
              <a:rPr lang="ar-JO" altLang="en-US" sz="2400" dirty="0"/>
              <a:t>ل</a:t>
            </a:r>
            <a:r>
              <a:rPr lang="ar-SA" altLang="en-US" sz="2400" dirty="0"/>
              <a:t>منع واكتشاف ال</a:t>
            </a:r>
            <a:r>
              <a:rPr lang="ar-JO" altLang="en-US" sz="2400" dirty="0"/>
              <a:t>احتيال</a:t>
            </a:r>
            <a:r>
              <a:rPr lang="ar-SA" altLang="en-US" sz="2400" dirty="0"/>
              <a:t> </a:t>
            </a:r>
            <a:r>
              <a:rPr lang="ar-JO" altLang="en-US" sz="2400" dirty="0"/>
              <a:t>تقع </a:t>
            </a:r>
            <a:r>
              <a:rPr lang="ar-SA" altLang="en-US" sz="2400" dirty="0"/>
              <a:t>على </a:t>
            </a:r>
            <a:r>
              <a:rPr lang="ar-JO" altLang="en-US" sz="2400" dirty="0"/>
              <a:t>الأشخاص المكلفين بالحوكمة و</a:t>
            </a:r>
            <a:r>
              <a:rPr lang="ar-SA" altLang="en-US" sz="2400" dirty="0"/>
              <a:t>الإدارة</a:t>
            </a:r>
          </a:p>
          <a:p>
            <a:pPr eaLnBrk="1" hangingPunct="1">
              <a:buFontTx/>
              <a:buNone/>
            </a:pPr>
            <a:r>
              <a:rPr lang="ar-SA" altLang="en-US" sz="2400" dirty="0"/>
              <a:t>تشدد الإدارة</a:t>
            </a:r>
            <a:r>
              <a:rPr lang="en-US" altLang="en-US" sz="2400" dirty="0"/>
              <a:t> </a:t>
            </a:r>
            <a:r>
              <a:rPr lang="ar-SA" altLang="en-US" sz="2400" dirty="0"/>
              <a:t>بشكل قوي على منع ال</a:t>
            </a:r>
            <a:r>
              <a:rPr lang="ar-JO" altLang="en-US" sz="2400" dirty="0"/>
              <a:t>احتيال</a:t>
            </a:r>
            <a:r>
              <a:rPr lang="ar-SA" altLang="en-US" sz="2400" dirty="0"/>
              <a:t>، لتقليل فرص وقوعه وردع</a:t>
            </a:r>
            <a:r>
              <a:rPr lang="ar-JO" altLang="en-US" sz="2400" dirty="0"/>
              <a:t> </a:t>
            </a:r>
            <a:r>
              <a:rPr lang="ar-SA" altLang="en-US" sz="2400" dirty="0"/>
              <a:t>مرتكبيه، بما يؤدي إلى خلق قناعة لدى الأفراد بعدم ارتكاب ال</a:t>
            </a:r>
            <a:r>
              <a:rPr lang="ar-JO" altLang="en-US" sz="2400" dirty="0"/>
              <a:t>احتيال</a:t>
            </a:r>
            <a:r>
              <a:rPr lang="ar-SA" altLang="en-US" sz="2400" dirty="0"/>
              <a:t> بسبب</a:t>
            </a:r>
            <a:r>
              <a:rPr lang="ar-JO" altLang="en-US" sz="2400" dirty="0"/>
              <a:t> </a:t>
            </a:r>
            <a:r>
              <a:rPr lang="ar-SA" altLang="en-US" sz="2400" dirty="0"/>
              <a:t>احتمال اكتشافه والتعرض للعقاب. </a:t>
            </a:r>
            <a:endParaRPr lang="en-US" altLang="en-US" sz="2400" dirty="0">
              <a:cs typeface="Arial" charset="0"/>
            </a:endParaRPr>
          </a:p>
          <a:p>
            <a:pPr eaLnBrk="1" hangingPunct="1">
              <a:buFontTx/>
              <a:buNone/>
            </a:pPr>
            <a:r>
              <a:rPr lang="ar-SA" altLang="en-US" sz="2400" dirty="0"/>
              <a:t>وينطوي ذلك على خلق ثقافة الأمانة</a:t>
            </a:r>
            <a:r>
              <a:rPr lang="ar-JO" altLang="en-US" sz="2400" dirty="0"/>
              <a:t> </a:t>
            </a:r>
            <a:r>
              <a:rPr lang="ar-SA" altLang="en-US" sz="2400" dirty="0"/>
              <a:t>والسلوك الأخلاقي الذى يمكن </a:t>
            </a:r>
            <a:r>
              <a:rPr lang="ar-JO" altLang="en-US" sz="2400" dirty="0"/>
              <a:t>تعزيزه </a:t>
            </a:r>
            <a:r>
              <a:rPr lang="ar-SA" altLang="en-US" sz="2400" dirty="0"/>
              <a:t>ب</a:t>
            </a:r>
            <a:r>
              <a:rPr lang="ar-JO" altLang="en-US" sz="2400" dirty="0"/>
              <a:t>إ</a:t>
            </a:r>
            <a:r>
              <a:rPr lang="ar-SA" altLang="en-US" sz="2400" dirty="0" err="1"/>
              <a:t>شراف</a:t>
            </a:r>
            <a:r>
              <a:rPr lang="ar-SA" altLang="en-US" sz="2400" dirty="0"/>
              <a:t> نش</a:t>
            </a:r>
            <a:r>
              <a:rPr lang="ar-JO" altLang="en-US" sz="2400" dirty="0"/>
              <a:t>ط</a:t>
            </a:r>
            <a:r>
              <a:rPr lang="ar-SA" altLang="en-US" sz="2400" dirty="0"/>
              <a:t> من قبل المكلفين</a:t>
            </a:r>
            <a:r>
              <a:rPr lang="ar-JO" altLang="en-US" sz="2400" dirty="0"/>
              <a:t> </a:t>
            </a:r>
            <a:r>
              <a:rPr lang="ar-SA" altLang="en-US" sz="2400" dirty="0"/>
              <a:t>بالح</a:t>
            </a:r>
            <a:r>
              <a:rPr lang="ar-JO" altLang="en-US" sz="2400" dirty="0"/>
              <a:t>و</a:t>
            </a:r>
            <a:r>
              <a:rPr lang="ar-SA" altLang="en-US" sz="2400" dirty="0"/>
              <a:t>كمة. </a:t>
            </a:r>
            <a:endParaRPr lang="ar-JO" altLang="en-US" sz="2400" dirty="0"/>
          </a:p>
        </p:txBody>
      </p:sp>
      <p:pic>
        <p:nvPicPr>
          <p:cNvPr id="4100" name="Picture 4" descr="images (5)"/>
          <p:cNvPicPr>
            <a:picLocks noChangeAspect="1" noChangeArrowheads="1"/>
          </p:cNvPicPr>
          <p:nvPr/>
        </p:nvPicPr>
        <p:blipFill>
          <a:blip r:embed="rId6"/>
          <a:srcRect/>
          <a:stretch>
            <a:fillRect/>
          </a:stretch>
        </p:blipFill>
        <p:spPr bwMode="auto">
          <a:xfrm>
            <a:off x="0" y="0"/>
            <a:ext cx="1835150" cy="1370013"/>
          </a:xfrm>
          <a:prstGeom prst="rect">
            <a:avLst/>
          </a:prstGeom>
          <a:noFill/>
          <a:ln w="9525">
            <a:noFill/>
            <a:miter lim="800000"/>
            <a:headEnd/>
            <a:tailEnd/>
          </a:ln>
        </p:spPr>
      </p:pic>
      <p:pic>
        <p:nvPicPr>
          <p:cNvPr id="4101" name="Picture 5" descr="images (5)"/>
          <p:cNvPicPr>
            <a:picLocks noChangeAspect="1" noChangeArrowheads="1"/>
          </p:cNvPicPr>
          <p:nvPr/>
        </p:nvPicPr>
        <p:blipFill>
          <a:blip r:embed="rId6"/>
          <a:srcRect/>
          <a:stretch>
            <a:fillRect/>
          </a:stretch>
        </p:blipFill>
        <p:spPr bwMode="auto">
          <a:xfrm>
            <a:off x="7667625" y="5756275"/>
            <a:ext cx="1476375" cy="1101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strVal val="#ppt_w*0.70"/>
                                          </p:val>
                                        </p:tav>
                                        <p:tav tm="100000">
                                          <p:val>
                                            <p:strVal val="#ppt_w"/>
                                          </p:val>
                                        </p:tav>
                                      </p:tavLst>
                                    </p:anim>
                                    <p:anim calcmode="lin" valueType="num">
                                      <p:cBhvr>
                                        <p:cTn id="8" dur="1000" fill="hold"/>
                                        <p:tgtEl>
                                          <p:spTgt spid="4100"/>
                                        </p:tgtEl>
                                        <p:attrNameLst>
                                          <p:attrName>ppt_h</p:attrName>
                                        </p:attrNameLst>
                                      </p:cBhvr>
                                      <p:tavLst>
                                        <p:tav tm="0">
                                          <p:val>
                                            <p:strVal val="#ppt_h"/>
                                          </p:val>
                                        </p:tav>
                                        <p:tav tm="100000">
                                          <p:val>
                                            <p:strVal val="#ppt_h"/>
                                          </p:val>
                                        </p:tav>
                                      </p:tavLst>
                                    </p:anim>
                                    <p:animEffect transition="in" filter="fade">
                                      <p:cBhvr>
                                        <p:cTn id="9" dur="1000"/>
                                        <p:tgtEl>
                                          <p:spTgt spid="41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101"/>
                                        </p:tgtEl>
                                        <p:attrNameLst>
                                          <p:attrName>style.visibility</p:attrName>
                                        </p:attrNameLst>
                                      </p:cBhvr>
                                      <p:to>
                                        <p:strVal val="visible"/>
                                      </p:to>
                                    </p:set>
                                    <p:anim calcmode="lin" valueType="num">
                                      <p:cBhvr>
                                        <p:cTn id="14" dur="1000" fill="hold"/>
                                        <p:tgtEl>
                                          <p:spTgt spid="4101"/>
                                        </p:tgtEl>
                                        <p:attrNameLst>
                                          <p:attrName>ppt_w</p:attrName>
                                        </p:attrNameLst>
                                      </p:cBhvr>
                                      <p:tavLst>
                                        <p:tav tm="0">
                                          <p:val>
                                            <p:strVal val="#ppt_w*0.70"/>
                                          </p:val>
                                        </p:tav>
                                        <p:tav tm="100000">
                                          <p:val>
                                            <p:strVal val="#ppt_w"/>
                                          </p:val>
                                        </p:tav>
                                      </p:tavLst>
                                    </p:anim>
                                    <p:anim calcmode="lin" valueType="num">
                                      <p:cBhvr>
                                        <p:cTn id="15" dur="1000" fill="hold"/>
                                        <p:tgtEl>
                                          <p:spTgt spid="4101"/>
                                        </p:tgtEl>
                                        <p:attrNameLst>
                                          <p:attrName>ppt_h</p:attrName>
                                        </p:attrNameLst>
                                      </p:cBhvr>
                                      <p:tavLst>
                                        <p:tav tm="0">
                                          <p:val>
                                            <p:strVal val="#ppt_h"/>
                                          </p:val>
                                        </p:tav>
                                        <p:tav tm="100000">
                                          <p:val>
                                            <p:strVal val="#ppt_h"/>
                                          </p:val>
                                        </p:tav>
                                      </p:tavLst>
                                    </p:anim>
                                    <p:animEffect transition="in" filter="fade">
                                      <p:cBhvr>
                                        <p:cTn id="16" dur="1000"/>
                                        <p:tgtEl>
                                          <p:spTgt spid="41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9">
                                            <p:txEl>
                                              <p:pRg st="0" end="0"/>
                                            </p:txEl>
                                          </p:spTgt>
                                        </p:tgtEl>
                                        <p:attrNameLst>
                                          <p:attrName>style.visibility</p:attrName>
                                        </p:attrNameLst>
                                      </p:cBhvr>
                                      <p:to>
                                        <p:strVal val="visible"/>
                                      </p:to>
                                    </p:set>
                                    <p:animEffect transition="in" filter="fade">
                                      <p:cBhvr>
                                        <p:cTn id="21" dur="1000"/>
                                        <p:tgtEl>
                                          <p:spTgt spid="4099">
                                            <p:txEl>
                                              <p:pRg st="0" end="0"/>
                                            </p:txEl>
                                          </p:spTgt>
                                        </p:tgtEl>
                                      </p:cBhvr>
                                    </p:animEffect>
                                    <p:anim calcmode="lin" valueType="num">
                                      <p:cBhvr>
                                        <p:cTn id="22"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99">
                                            <p:txEl>
                                              <p:pRg st="1" end="1"/>
                                            </p:txEl>
                                          </p:spTgt>
                                        </p:tgtEl>
                                        <p:attrNameLst>
                                          <p:attrName>style.visibility</p:attrName>
                                        </p:attrNameLst>
                                      </p:cBhvr>
                                      <p:to>
                                        <p:strVal val="visible"/>
                                      </p:to>
                                    </p:set>
                                    <p:animEffect transition="in" filter="fade">
                                      <p:cBhvr>
                                        <p:cTn id="28" dur="1000"/>
                                        <p:tgtEl>
                                          <p:spTgt spid="4099">
                                            <p:txEl>
                                              <p:pRg st="1" end="1"/>
                                            </p:txEl>
                                          </p:spTgt>
                                        </p:tgtEl>
                                      </p:cBhvr>
                                    </p:animEffect>
                                    <p:anim calcmode="lin" valueType="num">
                                      <p:cBhvr>
                                        <p:cTn id="29"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099">
                                            <p:txEl>
                                              <p:pRg st="2" end="2"/>
                                            </p:txEl>
                                          </p:spTgt>
                                        </p:tgtEl>
                                        <p:attrNameLst>
                                          <p:attrName>style.visibility</p:attrName>
                                        </p:attrNameLst>
                                      </p:cBhvr>
                                      <p:to>
                                        <p:strVal val="visible"/>
                                      </p:to>
                                    </p:set>
                                    <p:animEffect transition="in" filter="fade">
                                      <p:cBhvr>
                                        <p:cTn id="35" dur="1000"/>
                                        <p:tgtEl>
                                          <p:spTgt spid="4099">
                                            <p:txEl>
                                              <p:pRg st="2" end="2"/>
                                            </p:txEl>
                                          </p:spTgt>
                                        </p:tgtEl>
                                      </p:cBhvr>
                                    </p:animEffect>
                                    <p:anim calcmode="lin" valueType="num">
                                      <p:cBhvr>
                                        <p:cTn id="36"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2227" name="Content Placeholder 2"/>
          <p:cNvSpPr>
            <a:spLocks noGrp="1"/>
          </p:cNvSpPr>
          <p:nvPr>
            <p:ph idx="1"/>
          </p:nvPr>
        </p:nvSpPr>
        <p:spPr/>
        <p:txBody>
          <a:bodyPr/>
          <a:lstStyle/>
          <a:p>
            <a:pPr indent="342900" eaLnBrk="1" hangingPunct="1">
              <a:buNone/>
            </a:pPr>
            <a:r>
              <a:rPr lang="ar-JO" altLang="en-US" dirty="0" smtClean="0"/>
              <a:t>يجب </a:t>
            </a:r>
            <a:r>
              <a:rPr lang="ar-JO" altLang="en-US" dirty="0"/>
              <a:t>أن يشمل توثيق استجابات المدقق للمخاطر المقيمة للأخطاء  الجوهرية ما يلي:</a:t>
            </a:r>
          </a:p>
          <a:p>
            <a:pPr eaLnBrk="1" hangingPunct="1">
              <a:buNone/>
            </a:pPr>
            <a:r>
              <a:rPr lang="ar-JO" altLang="en-US" dirty="0"/>
              <a:t>أ-  الاستجابات الكلية للمخاطر المقيمة للأخطاء الجوهرية  يبسبب الاحتيال على مستوى القوائم المالية ككل وطبيعة وتوقيت ومدى إجراءات المراجعة، وصلة هذه الإجراءات بالمخاطر المقدرة لوجود تحريف جوهري بسبب احتيال على مستوى الإقرار.</a:t>
            </a:r>
          </a:p>
          <a:p>
            <a:pPr eaLnBrk="1" hangingPunct="1">
              <a:buNone/>
            </a:pPr>
            <a:r>
              <a:rPr lang="ar-JO" altLang="en-US" dirty="0"/>
              <a:t>ب- نتائج إجراءات التدقيق بما في ذلك الإجراءات المصممة لمعالجة مخاطرتجاوز الإدارة لأدوات الرقابة</a:t>
            </a:r>
          </a:p>
          <a:p>
            <a:pPr eaLnBrk="1" hangingPunct="1"/>
            <a:endParaRPr lang="ar-JO"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251" name="Content Placeholder 2"/>
          <p:cNvSpPr>
            <a:spLocks noGrp="1"/>
          </p:cNvSpPr>
          <p:nvPr>
            <p:ph idx="1"/>
          </p:nvPr>
        </p:nvSpPr>
        <p:spPr>
          <a:xfrm>
            <a:off x="457200" y="1600200"/>
            <a:ext cx="8229600" cy="3484563"/>
          </a:xfrm>
        </p:spPr>
        <p:txBody>
          <a:bodyPr/>
          <a:lstStyle/>
          <a:p>
            <a:pPr eaLnBrk="1" hangingPunct="1"/>
            <a:r>
              <a:rPr lang="ar-JO" altLang="en-US" dirty="0" smtClean="0"/>
              <a:t>يجب </a:t>
            </a:r>
            <a:r>
              <a:rPr lang="ar-JO" altLang="en-US" dirty="0"/>
              <a:t>على المدقق توثيق الاتصال بشأن الغش مع الإدارة والمكلفين بالحوكمة والجهات التنظيمية وغيرهم</a:t>
            </a:r>
            <a:r>
              <a:rPr lang="ar-JO" altLang="en-US" dirty="0" smtClean="0"/>
              <a:t>.</a:t>
            </a:r>
            <a:endParaRPr lang="ar-SA" altLang="en-US" dirty="0" smtClean="0"/>
          </a:p>
          <a:p>
            <a:pPr eaLnBrk="1" hangingPunct="1"/>
            <a:endParaRPr lang="ar-JO" altLang="en-US" dirty="0"/>
          </a:p>
          <a:p>
            <a:pPr eaLnBrk="1" hangingPunct="1"/>
            <a:r>
              <a:rPr lang="ar-JO" altLang="en-US" dirty="0" smtClean="0"/>
              <a:t>عندما </a:t>
            </a:r>
            <a:r>
              <a:rPr lang="ar-JO" altLang="en-US" dirty="0"/>
              <a:t>يكون المدقق قد استنتج أن الافتراض المسبق بوجود مخاطرة أخطاء جوهريةبسبب احتيال يتعلق بالاعتراف بالإيرادات لا ينطبق في ظل ظروفالارتباط، يجب على المدقق توثيق أسباب ذلك الاستنتاج</a:t>
            </a:r>
          </a:p>
          <a:p>
            <a:pPr eaLnBrk="1" hangingPunct="1"/>
            <a:endParaRPr lang="ar-JO"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AutoShape 4"/>
          <p:cNvSpPr>
            <a:spLocks noChangeArrowheads="1"/>
          </p:cNvSpPr>
          <p:nvPr/>
        </p:nvSpPr>
        <p:spPr bwMode="auto">
          <a:xfrm rot="-5400000">
            <a:off x="1304925" y="-981075"/>
            <a:ext cx="6858000" cy="8820150"/>
          </a:xfrm>
          <a:prstGeom prst="verticalScroll">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vert="eaVert" wrap="none" anchor="ctr"/>
          <a:lstStyle/>
          <a:p>
            <a:pPr algn="ctr" rtl="1" eaLnBrk="1" hangingPunct="1"/>
            <a:r>
              <a:rPr lang="ar-SA" altLang="en-US" sz="3600" b="1" dirty="0">
                <a:solidFill>
                  <a:schemeClr val="tx2"/>
                </a:solidFill>
              </a:rPr>
              <a:t>اعتبارات خاصة بمنشآت القطاع العام</a:t>
            </a:r>
            <a:endParaRPr lang="ar-JO" altLang="en-US" sz="3600" dirty="0"/>
          </a:p>
          <a:p>
            <a:pPr algn="ctr" rtl="1" eaLnBrk="1" hangingPunct="1"/>
            <a:r>
              <a:rPr lang="ar-SA" altLang="en-US" sz="1800" dirty="0"/>
              <a:t> </a:t>
            </a:r>
            <a:endParaRPr lang="ar-SA" altLang="en-US" sz="2400" dirty="0" smtClean="0"/>
          </a:p>
          <a:p>
            <a:pPr algn="ctr" rtl="1" eaLnBrk="1" hangingPunct="1"/>
            <a:r>
              <a:rPr lang="ar-SA" altLang="en-US" sz="2400" dirty="0" smtClean="0"/>
              <a:t>تتحدد </a:t>
            </a:r>
            <a:r>
              <a:rPr lang="ar-SA" altLang="en-US" sz="2400" dirty="0"/>
              <a:t>مسؤولية الم</a:t>
            </a:r>
            <a:r>
              <a:rPr lang="ar-JO" altLang="en-US" sz="2400" dirty="0"/>
              <a:t>دقق </a:t>
            </a:r>
            <a:r>
              <a:rPr lang="ar-SA" altLang="en-US" sz="2400" dirty="0"/>
              <a:t>فيما يتعلق بالقطاع العام</a:t>
            </a:r>
            <a:r>
              <a:rPr lang="ar-JO" altLang="en-US" sz="2400" dirty="0"/>
              <a:t> المتعلقة بالاحيتال</a:t>
            </a:r>
            <a:r>
              <a:rPr lang="ar-SA" altLang="en-US" sz="2400" dirty="0"/>
              <a:t>،</a:t>
            </a:r>
            <a:endParaRPr lang="ar-JO" altLang="en-US" sz="2400" dirty="0"/>
          </a:p>
          <a:p>
            <a:pPr algn="ctr" rtl="1" eaLnBrk="1" hangingPunct="1"/>
            <a:r>
              <a:rPr lang="ar-SA" altLang="en-US" sz="2400" dirty="0"/>
              <a:t> </a:t>
            </a:r>
            <a:r>
              <a:rPr lang="ar-JO" altLang="en-US" sz="2400" dirty="0"/>
              <a:t>ناتجة عن القانون والتنظيم أي صلاحيات اخرىمطبقة على</a:t>
            </a:r>
            <a:r>
              <a:rPr lang="ar-SA" altLang="en-US" sz="2400" dirty="0"/>
              <a:t> منشآت القطاع</a:t>
            </a:r>
            <a:endParaRPr lang="ar-JO" altLang="en-US" sz="2400" dirty="0"/>
          </a:p>
          <a:p>
            <a:pPr algn="ctr" rtl="1" eaLnBrk="1" hangingPunct="1"/>
            <a:r>
              <a:rPr lang="ar-SA" altLang="en-US" sz="2400" dirty="0"/>
              <a:t> العام أو </a:t>
            </a:r>
            <a:r>
              <a:rPr lang="ar-JO" altLang="en-US" sz="2400" dirty="0"/>
              <a:t>المشمولة بشكل  منفصل في تكليف المدقق وتبعا لذلك </a:t>
            </a:r>
            <a:r>
              <a:rPr lang="ar-SA" altLang="en-US" sz="2400" dirty="0"/>
              <a:t>لا تقتصر</a:t>
            </a:r>
            <a:endParaRPr lang="ar-JO" altLang="en-US" sz="2400" dirty="0"/>
          </a:p>
          <a:p>
            <a:pPr algn="ctr" rtl="1" eaLnBrk="1" hangingPunct="1"/>
            <a:r>
              <a:rPr lang="ar-JO" altLang="en-US" sz="2400" dirty="0"/>
              <a:t> </a:t>
            </a:r>
            <a:r>
              <a:rPr lang="ar-SA" altLang="en-US" sz="2400" dirty="0"/>
              <a:t> مسؤوليات ال</a:t>
            </a:r>
            <a:r>
              <a:rPr lang="ar-JO" altLang="en-US" sz="2400" dirty="0"/>
              <a:t>مدقق </a:t>
            </a:r>
            <a:r>
              <a:rPr lang="ar-SA" altLang="en-US" sz="2400" dirty="0"/>
              <a:t>في القطاع العام</a:t>
            </a:r>
            <a:r>
              <a:rPr lang="ar-JO" altLang="en-US" sz="2400" dirty="0"/>
              <a:t> </a:t>
            </a:r>
            <a:r>
              <a:rPr lang="ar-SA" altLang="en-US" sz="2400" dirty="0"/>
              <a:t>على دراسة مخاطر ا</a:t>
            </a:r>
            <a:r>
              <a:rPr lang="ar-JO" altLang="en-US" sz="2400" dirty="0"/>
              <a:t>لاخطاء الجوهرية </a:t>
            </a:r>
          </a:p>
          <a:p>
            <a:pPr algn="ctr" rtl="1" eaLnBrk="1" hangingPunct="1"/>
            <a:r>
              <a:rPr lang="ar-SA" altLang="en-US" sz="2400" dirty="0"/>
              <a:t>في ال</a:t>
            </a:r>
            <a:r>
              <a:rPr lang="ar-JO" altLang="en-US" sz="2400" dirty="0"/>
              <a:t>بيانات</a:t>
            </a:r>
            <a:r>
              <a:rPr lang="ar-SA" altLang="en-US" sz="2400" dirty="0"/>
              <a:t> المالية</a:t>
            </a:r>
            <a:r>
              <a:rPr lang="ar-JO" altLang="en-US" sz="2400" dirty="0"/>
              <a:t> </a:t>
            </a:r>
            <a:r>
              <a:rPr lang="ar-SA" altLang="en-US" sz="2400" dirty="0"/>
              <a:t>، ولكنها قد تشمل </a:t>
            </a:r>
            <a:r>
              <a:rPr lang="ar-JO" altLang="en-US" sz="2400" dirty="0"/>
              <a:t> </a:t>
            </a:r>
            <a:r>
              <a:rPr lang="ar-SA" altLang="en-US" sz="2400" dirty="0"/>
              <a:t>أيضاً مسؤولية أكبر تتعلق</a:t>
            </a:r>
            <a:endParaRPr lang="ar-JO" altLang="en-US" sz="2400" dirty="0"/>
          </a:p>
          <a:p>
            <a:pPr algn="ctr" rtl="1" eaLnBrk="1" hangingPunct="1"/>
            <a:r>
              <a:rPr lang="ar-SA" altLang="en-US" sz="2400" dirty="0"/>
              <a:t> بمخاطر ال</a:t>
            </a:r>
            <a:r>
              <a:rPr lang="ar-JO" altLang="en-US" sz="2400" dirty="0"/>
              <a:t>احتيال</a:t>
            </a:r>
            <a:r>
              <a:rPr lang="ar-SA" altLang="en-US" sz="2400" dirty="0"/>
              <a:t>.</a:t>
            </a:r>
            <a:endParaRPr lang="en-US" altLang="en-US" sz="2400" dirty="0"/>
          </a:p>
          <a:p>
            <a:pPr algn="ctr" rtl="1" eaLnBrk="1" hangingPunct="1">
              <a:spcBef>
                <a:spcPct val="20000"/>
              </a:spcBef>
            </a:pPr>
            <a:endParaRPr lang="ar-JO" altLang="en-US" sz="2400" b="1" dirty="0">
              <a:solidFill>
                <a:schemeClr val="tx2"/>
              </a:solidFill>
            </a:endParaRPr>
          </a:p>
          <a:p>
            <a:pPr algn="ctr" rtl="1" eaLnBrk="1" hangingPunct="1"/>
            <a:endParaRPr lang="en-US" altLang="en-US" sz="2400" b="1"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7652">
                                            <p:bg/>
                                          </p:spTgt>
                                        </p:tgtEl>
                                        <p:attrNameLst>
                                          <p:attrName>style.visibility</p:attrName>
                                        </p:attrNameLst>
                                      </p:cBhvr>
                                      <p:to>
                                        <p:strVal val="visible"/>
                                      </p:to>
                                    </p:set>
                                    <p:anim from="(-#ppt_w/2)" to="(#ppt_x)" calcmode="lin" valueType="num">
                                      <p:cBhvr>
                                        <p:cTn id="7" dur="600" fill="hold">
                                          <p:stCondLst>
                                            <p:cond delay="0"/>
                                          </p:stCondLst>
                                        </p:cTn>
                                        <p:tgtEl>
                                          <p:spTgt spid="27652">
                                            <p:bg/>
                                          </p:spTgt>
                                        </p:tgtEl>
                                        <p:attrNameLst>
                                          <p:attrName>ppt_x</p:attrName>
                                        </p:attrNameLst>
                                      </p:cBhvr>
                                    </p:anim>
                                    <p:anim from="0" to="-1.0" calcmode="lin" valueType="num">
                                      <p:cBhvr>
                                        <p:cTn id="8" dur="200" decel="50000" autoRev="1" fill="hold">
                                          <p:stCondLst>
                                            <p:cond delay="600"/>
                                          </p:stCondLst>
                                        </p:cTn>
                                        <p:tgtEl>
                                          <p:spTgt spid="27652">
                                            <p:bg/>
                                          </p:spTgt>
                                        </p:tgtEl>
                                        <p:attrNameLst>
                                          <p:attrName>xshear</p:attrName>
                                        </p:attrNameLst>
                                      </p:cBhvr>
                                    </p:anim>
                                    <p:animScale>
                                      <p:cBhvr>
                                        <p:cTn id="9" dur="200" decel="100000" autoRev="1" fill="hold">
                                          <p:stCondLst>
                                            <p:cond delay="600"/>
                                          </p:stCondLst>
                                        </p:cTn>
                                        <p:tgtEl>
                                          <p:spTgt spid="27652">
                                            <p:bg/>
                                          </p:spTgt>
                                        </p:tgtEl>
                                      </p:cBhvr>
                                      <p:from x="100000" y="100000"/>
                                      <p:to x="80000" y="100000"/>
                                    </p:animScale>
                                    <p:anim by="(#ppt_h/3+#ppt_w*0.1)" calcmode="lin" valueType="num">
                                      <p:cBhvr additive="sum">
                                        <p:cTn id="10" dur="200" decel="100000" autoRev="1" fill="hold">
                                          <p:stCondLst>
                                            <p:cond delay="600"/>
                                          </p:stCondLst>
                                        </p:cTn>
                                        <p:tgtEl>
                                          <p:spTgt spid="27652">
                                            <p:bg/>
                                          </p:spTgt>
                                        </p:tgtEl>
                                        <p:attrNameLst>
                                          <p:attrName>ppt_x</p:attrName>
                                        </p:attrNameLst>
                                      </p:cBhvr>
                                    </p:anim>
                                  </p:childTnLst>
                                </p:cTn>
                              </p:par>
                              <p:par>
                                <p:cTn id="11" presetID="34" presetClass="entr" presetSubtype="0" fill="hold" grpId="0" nodeType="withEffect">
                                  <p:stCondLst>
                                    <p:cond delay="0"/>
                                  </p:stCondLst>
                                  <p:iterate type="lt">
                                    <p:tmPct val="0"/>
                                  </p:iterate>
                                  <p:childTnLst>
                                    <p:set>
                                      <p:cBhvr>
                                        <p:cTn id="12" dur="1" fill="hold">
                                          <p:stCondLst>
                                            <p:cond delay="0"/>
                                          </p:stCondLst>
                                        </p:cTn>
                                        <p:tgtEl>
                                          <p:spTgt spid="27652">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27652">
                                            <p:txEl>
                                              <p:pRg st="0" end="0"/>
                                            </p:txEl>
                                          </p:spTgt>
                                        </p:tgtEl>
                                        <p:attrNameLst>
                                          <p:attrName>ppt_x</p:attrName>
                                        </p:attrNameLst>
                                      </p:cBhvr>
                                    </p:anim>
                                    <p:anim from="0" to="-1.0" calcmode="lin" valueType="num">
                                      <p:cBhvr>
                                        <p:cTn id="14" dur="200" decel="50000" autoRev="1" fill="hold">
                                          <p:stCondLst>
                                            <p:cond delay="600"/>
                                          </p:stCondLst>
                                        </p:cTn>
                                        <p:tgtEl>
                                          <p:spTgt spid="27652">
                                            <p:txEl>
                                              <p:pRg st="0" end="0"/>
                                            </p:txEl>
                                          </p:spTgt>
                                        </p:tgtEl>
                                        <p:attrNameLst>
                                          <p:attrName>xshear</p:attrName>
                                        </p:attrNameLst>
                                      </p:cBhvr>
                                    </p:anim>
                                    <p:animScale>
                                      <p:cBhvr>
                                        <p:cTn id="15" dur="200" decel="100000" autoRev="1" fill="hold">
                                          <p:stCondLst>
                                            <p:cond delay="600"/>
                                          </p:stCondLst>
                                        </p:cTn>
                                        <p:tgtEl>
                                          <p:spTgt spid="27652">
                                            <p:txEl>
                                              <p:pRg st="0" end="0"/>
                                            </p:txEl>
                                          </p:spTgt>
                                        </p:tgtEl>
                                      </p:cBhvr>
                                      <p:from x="100000" y="100000"/>
                                      <p:to x="80000" y="100000"/>
                                    </p:animScale>
                                    <p:anim by="(#ppt_h/3+#ppt_w*0.1)" calcmode="lin" valueType="num">
                                      <p:cBhvr additive="sum">
                                        <p:cTn id="16" dur="200" decel="100000" autoRev="1" fill="hold">
                                          <p:stCondLst>
                                            <p:cond delay="600"/>
                                          </p:stCondLst>
                                        </p:cTn>
                                        <p:tgtEl>
                                          <p:spTgt spid="27652">
                                            <p:txEl>
                                              <p:pRg st="0" end="0"/>
                                            </p:txEl>
                                          </p:spTgt>
                                        </p:tgtEl>
                                        <p:attrNameLst>
                                          <p:attrName>ppt_x</p:attrName>
                                        </p:attrNameLst>
                                      </p:cBhvr>
                                    </p:anim>
                                  </p:childTnLst>
                                </p:cTn>
                              </p:par>
                              <p:par>
                                <p:cTn id="17" presetID="34" presetClass="entr" presetSubtype="0" fill="hold" grpId="0" nodeType="withEffect">
                                  <p:stCondLst>
                                    <p:cond delay="0"/>
                                  </p:stCondLst>
                                  <p:iterate type="lt">
                                    <p:tmPct val="0"/>
                                  </p:iterate>
                                  <p:childTnLst>
                                    <p:set>
                                      <p:cBhvr>
                                        <p:cTn id="18" dur="1" fill="hold">
                                          <p:stCondLst>
                                            <p:cond delay="0"/>
                                          </p:stCondLst>
                                        </p:cTn>
                                        <p:tgtEl>
                                          <p:spTgt spid="27652">
                                            <p:txEl>
                                              <p:pRg st="1" end="1"/>
                                            </p:txEl>
                                          </p:spTgt>
                                        </p:tgtEl>
                                        <p:attrNameLst>
                                          <p:attrName>style.visibility</p:attrName>
                                        </p:attrNameLst>
                                      </p:cBhvr>
                                      <p:to>
                                        <p:strVal val="visible"/>
                                      </p:to>
                                    </p:set>
                                    <p:anim from="(-#ppt_w/2)" to="(#ppt_x)" calcmode="lin" valueType="num">
                                      <p:cBhvr>
                                        <p:cTn id="19" dur="600" fill="hold">
                                          <p:stCondLst>
                                            <p:cond delay="0"/>
                                          </p:stCondLst>
                                        </p:cTn>
                                        <p:tgtEl>
                                          <p:spTgt spid="27652">
                                            <p:txEl>
                                              <p:pRg st="1" end="1"/>
                                            </p:txEl>
                                          </p:spTgt>
                                        </p:tgtEl>
                                        <p:attrNameLst>
                                          <p:attrName>ppt_x</p:attrName>
                                        </p:attrNameLst>
                                      </p:cBhvr>
                                    </p:anim>
                                    <p:anim from="0" to="-1.0" calcmode="lin" valueType="num">
                                      <p:cBhvr>
                                        <p:cTn id="20" dur="200" decel="50000" autoRev="1" fill="hold">
                                          <p:stCondLst>
                                            <p:cond delay="600"/>
                                          </p:stCondLst>
                                        </p:cTn>
                                        <p:tgtEl>
                                          <p:spTgt spid="27652">
                                            <p:txEl>
                                              <p:pRg st="1" end="1"/>
                                            </p:txEl>
                                          </p:spTgt>
                                        </p:tgtEl>
                                        <p:attrNameLst>
                                          <p:attrName>xshear</p:attrName>
                                        </p:attrNameLst>
                                      </p:cBhvr>
                                    </p:anim>
                                    <p:animScale>
                                      <p:cBhvr>
                                        <p:cTn id="21" dur="200" decel="100000" autoRev="1" fill="hold">
                                          <p:stCondLst>
                                            <p:cond delay="600"/>
                                          </p:stCondLst>
                                        </p:cTn>
                                        <p:tgtEl>
                                          <p:spTgt spid="27652">
                                            <p:txEl>
                                              <p:pRg st="1" end="1"/>
                                            </p:txEl>
                                          </p:spTgt>
                                        </p:tgtEl>
                                      </p:cBhvr>
                                      <p:from x="100000" y="100000"/>
                                      <p:to x="80000" y="100000"/>
                                    </p:animScale>
                                    <p:anim by="(#ppt_h/3+#ppt_w*0.1)" calcmode="lin" valueType="num">
                                      <p:cBhvr additive="sum">
                                        <p:cTn id="22" dur="200" decel="100000" autoRev="1" fill="hold">
                                          <p:stCondLst>
                                            <p:cond delay="600"/>
                                          </p:stCondLst>
                                        </p:cTn>
                                        <p:tgtEl>
                                          <p:spTgt spid="27652">
                                            <p:txEl>
                                              <p:pRg st="1" end="1"/>
                                            </p:txEl>
                                          </p:spTgt>
                                        </p:tgtEl>
                                        <p:attrNameLst>
                                          <p:attrName>ppt_x</p:attrName>
                                        </p:attrNameLst>
                                      </p:cBhvr>
                                    </p:anim>
                                  </p:childTnLst>
                                </p:cTn>
                              </p:par>
                              <p:par>
                                <p:cTn id="23" presetID="34" presetClass="entr" presetSubtype="0" fill="hold" grpId="0" nodeType="withEffect">
                                  <p:stCondLst>
                                    <p:cond delay="0"/>
                                  </p:stCondLst>
                                  <p:iterate type="lt">
                                    <p:tmPct val="0"/>
                                  </p:iterate>
                                  <p:childTnLst>
                                    <p:set>
                                      <p:cBhvr>
                                        <p:cTn id="24" dur="1" fill="hold">
                                          <p:stCondLst>
                                            <p:cond delay="0"/>
                                          </p:stCondLst>
                                        </p:cTn>
                                        <p:tgtEl>
                                          <p:spTgt spid="27652">
                                            <p:txEl>
                                              <p:pRg st="2" end="2"/>
                                            </p:txEl>
                                          </p:spTgt>
                                        </p:tgtEl>
                                        <p:attrNameLst>
                                          <p:attrName>style.visibility</p:attrName>
                                        </p:attrNameLst>
                                      </p:cBhvr>
                                      <p:to>
                                        <p:strVal val="visible"/>
                                      </p:to>
                                    </p:set>
                                    <p:anim from="(-#ppt_w/2)" to="(#ppt_x)" calcmode="lin" valueType="num">
                                      <p:cBhvr>
                                        <p:cTn id="25" dur="600" fill="hold">
                                          <p:stCondLst>
                                            <p:cond delay="0"/>
                                          </p:stCondLst>
                                        </p:cTn>
                                        <p:tgtEl>
                                          <p:spTgt spid="27652">
                                            <p:txEl>
                                              <p:pRg st="2" end="2"/>
                                            </p:txEl>
                                          </p:spTgt>
                                        </p:tgtEl>
                                        <p:attrNameLst>
                                          <p:attrName>ppt_x</p:attrName>
                                        </p:attrNameLst>
                                      </p:cBhvr>
                                    </p:anim>
                                    <p:anim from="0" to="-1.0" calcmode="lin" valueType="num">
                                      <p:cBhvr>
                                        <p:cTn id="26" dur="200" decel="50000" autoRev="1" fill="hold">
                                          <p:stCondLst>
                                            <p:cond delay="600"/>
                                          </p:stCondLst>
                                        </p:cTn>
                                        <p:tgtEl>
                                          <p:spTgt spid="27652">
                                            <p:txEl>
                                              <p:pRg st="2" end="2"/>
                                            </p:txEl>
                                          </p:spTgt>
                                        </p:tgtEl>
                                        <p:attrNameLst>
                                          <p:attrName>xshear</p:attrName>
                                        </p:attrNameLst>
                                      </p:cBhvr>
                                    </p:anim>
                                    <p:animScale>
                                      <p:cBhvr>
                                        <p:cTn id="27" dur="200" decel="100000" autoRev="1" fill="hold">
                                          <p:stCondLst>
                                            <p:cond delay="600"/>
                                          </p:stCondLst>
                                        </p:cTn>
                                        <p:tgtEl>
                                          <p:spTgt spid="27652">
                                            <p:txEl>
                                              <p:pRg st="2" end="2"/>
                                            </p:txEl>
                                          </p:spTgt>
                                        </p:tgtEl>
                                      </p:cBhvr>
                                      <p:from x="100000" y="100000"/>
                                      <p:to x="80000" y="100000"/>
                                    </p:animScale>
                                    <p:anim by="(#ppt_h/3+#ppt_w*0.1)" calcmode="lin" valueType="num">
                                      <p:cBhvr additive="sum">
                                        <p:cTn id="28" dur="200" decel="100000" autoRev="1" fill="hold">
                                          <p:stCondLst>
                                            <p:cond delay="600"/>
                                          </p:stCondLst>
                                        </p:cTn>
                                        <p:tgtEl>
                                          <p:spTgt spid="27652">
                                            <p:txEl>
                                              <p:pRg st="2" end="2"/>
                                            </p:txEl>
                                          </p:spTgt>
                                        </p:tgtEl>
                                        <p:attrNameLst>
                                          <p:attrName>ppt_x</p:attrName>
                                        </p:attrNameLst>
                                      </p:cBhvr>
                                    </p:anim>
                                  </p:childTnLst>
                                </p:cTn>
                              </p:par>
                              <p:par>
                                <p:cTn id="29" presetID="34" presetClass="entr" presetSubtype="0" fill="hold" grpId="0" nodeType="withEffect">
                                  <p:stCondLst>
                                    <p:cond delay="0"/>
                                  </p:stCondLst>
                                  <p:iterate type="lt">
                                    <p:tmPct val="0"/>
                                  </p:iterate>
                                  <p:childTnLst>
                                    <p:set>
                                      <p:cBhvr>
                                        <p:cTn id="30" dur="1" fill="hold">
                                          <p:stCondLst>
                                            <p:cond delay="0"/>
                                          </p:stCondLst>
                                        </p:cTn>
                                        <p:tgtEl>
                                          <p:spTgt spid="27652">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27652">
                                            <p:txEl>
                                              <p:pRg st="3" end="3"/>
                                            </p:txEl>
                                          </p:spTgt>
                                        </p:tgtEl>
                                        <p:attrNameLst>
                                          <p:attrName>ppt_x</p:attrName>
                                        </p:attrNameLst>
                                      </p:cBhvr>
                                    </p:anim>
                                    <p:anim from="0" to="-1.0" calcmode="lin" valueType="num">
                                      <p:cBhvr>
                                        <p:cTn id="32" dur="200" decel="50000" autoRev="1" fill="hold">
                                          <p:stCondLst>
                                            <p:cond delay="600"/>
                                          </p:stCondLst>
                                        </p:cTn>
                                        <p:tgtEl>
                                          <p:spTgt spid="27652">
                                            <p:txEl>
                                              <p:pRg st="3" end="3"/>
                                            </p:txEl>
                                          </p:spTgt>
                                        </p:tgtEl>
                                        <p:attrNameLst>
                                          <p:attrName>xshear</p:attrName>
                                        </p:attrNameLst>
                                      </p:cBhvr>
                                    </p:anim>
                                    <p:animScale>
                                      <p:cBhvr>
                                        <p:cTn id="33" dur="200" decel="100000" autoRev="1" fill="hold">
                                          <p:stCondLst>
                                            <p:cond delay="600"/>
                                          </p:stCondLst>
                                        </p:cTn>
                                        <p:tgtEl>
                                          <p:spTgt spid="27652">
                                            <p:txEl>
                                              <p:pRg st="3" end="3"/>
                                            </p:txEl>
                                          </p:spTgt>
                                        </p:tgtEl>
                                      </p:cBhvr>
                                      <p:from x="100000" y="100000"/>
                                      <p:to x="80000" y="100000"/>
                                    </p:animScale>
                                    <p:anim by="(#ppt_h/3+#ppt_w*0.1)" calcmode="lin" valueType="num">
                                      <p:cBhvr additive="sum">
                                        <p:cTn id="34" dur="200" decel="100000" autoRev="1" fill="hold">
                                          <p:stCondLst>
                                            <p:cond delay="600"/>
                                          </p:stCondLst>
                                        </p:cTn>
                                        <p:tgtEl>
                                          <p:spTgt spid="27652">
                                            <p:txEl>
                                              <p:pRg st="3" end="3"/>
                                            </p:txEl>
                                          </p:spTgt>
                                        </p:tgtEl>
                                        <p:attrNameLst>
                                          <p:attrName>ppt_x</p:attrName>
                                        </p:attrNameLst>
                                      </p:cBhvr>
                                    </p:anim>
                                  </p:childTnLst>
                                </p:cTn>
                              </p:par>
                              <p:par>
                                <p:cTn id="35" presetID="34" presetClass="entr" presetSubtype="0" fill="hold" grpId="0" nodeType="withEffect">
                                  <p:stCondLst>
                                    <p:cond delay="0"/>
                                  </p:stCondLst>
                                  <p:iterate type="lt">
                                    <p:tmPct val="0"/>
                                  </p:iterate>
                                  <p:childTnLst>
                                    <p:set>
                                      <p:cBhvr>
                                        <p:cTn id="36" dur="1" fill="hold">
                                          <p:stCondLst>
                                            <p:cond delay="0"/>
                                          </p:stCondLst>
                                        </p:cTn>
                                        <p:tgtEl>
                                          <p:spTgt spid="27652">
                                            <p:txEl>
                                              <p:pRg st="4" end="4"/>
                                            </p:txEl>
                                          </p:spTgt>
                                        </p:tgtEl>
                                        <p:attrNameLst>
                                          <p:attrName>style.visibility</p:attrName>
                                        </p:attrNameLst>
                                      </p:cBhvr>
                                      <p:to>
                                        <p:strVal val="visible"/>
                                      </p:to>
                                    </p:set>
                                    <p:anim from="(-#ppt_w/2)" to="(#ppt_x)" calcmode="lin" valueType="num">
                                      <p:cBhvr>
                                        <p:cTn id="37" dur="600" fill="hold">
                                          <p:stCondLst>
                                            <p:cond delay="0"/>
                                          </p:stCondLst>
                                        </p:cTn>
                                        <p:tgtEl>
                                          <p:spTgt spid="27652">
                                            <p:txEl>
                                              <p:pRg st="4" end="4"/>
                                            </p:txEl>
                                          </p:spTgt>
                                        </p:tgtEl>
                                        <p:attrNameLst>
                                          <p:attrName>ppt_x</p:attrName>
                                        </p:attrNameLst>
                                      </p:cBhvr>
                                    </p:anim>
                                    <p:anim from="0" to="-1.0" calcmode="lin" valueType="num">
                                      <p:cBhvr>
                                        <p:cTn id="38" dur="200" decel="50000" autoRev="1" fill="hold">
                                          <p:stCondLst>
                                            <p:cond delay="600"/>
                                          </p:stCondLst>
                                        </p:cTn>
                                        <p:tgtEl>
                                          <p:spTgt spid="27652">
                                            <p:txEl>
                                              <p:pRg st="4" end="4"/>
                                            </p:txEl>
                                          </p:spTgt>
                                        </p:tgtEl>
                                        <p:attrNameLst>
                                          <p:attrName>xshear</p:attrName>
                                        </p:attrNameLst>
                                      </p:cBhvr>
                                    </p:anim>
                                    <p:animScale>
                                      <p:cBhvr>
                                        <p:cTn id="39" dur="200" decel="100000" autoRev="1" fill="hold">
                                          <p:stCondLst>
                                            <p:cond delay="600"/>
                                          </p:stCondLst>
                                        </p:cTn>
                                        <p:tgtEl>
                                          <p:spTgt spid="27652">
                                            <p:txEl>
                                              <p:pRg st="4" end="4"/>
                                            </p:txEl>
                                          </p:spTgt>
                                        </p:tgtEl>
                                      </p:cBhvr>
                                      <p:from x="100000" y="100000"/>
                                      <p:to x="80000" y="100000"/>
                                    </p:animScale>
                                    <p:anim by="(#ppt_h/3+#ppt_w*0.1)" calcmode="lin" valueType="num">
                                      <p:cBhvr additive="sum">
                                        <p:cTn id="40" dur="200" decel="100000" autoRev="1" fill="hold">
                                          <p:stCondLst>
                                            <p:cond delay="600"/>
                                          </p:stCondLst>
                                        </p:cTn>
                                        <p:tgtEl>
                                          <p:spTgt spid="27652">
                                            <p:txEl>
                                              <p:pRg st="4" end="4"/>
                                            </p:txEl>
                                          </p:spTgt>
                                        </p:tgtEl>
                                        <p:attrNameLst>
                                          <p:attrName>ppt_x</p:attrName>
                                        </p:attrNameLst>
                                      </p:cBhvr>
                                    </p:anim>
                                  </p:childTnLst>
                                </p:cTn>
                              </p:par>
                              <p:par>
                                <p:cTn id="41" presetID="34" presetClass="entr" presetSubtype="0" fill="hold" grpId="0" nodeType="withEffect">
                                  <p:stCondLst>
                                    <p:cond delay="0"/>
                                  </p:stCondLst>
                                  <p:iterate type="lt">
                                    <p:tmPct val="0"/>
                                  </p:iterate>
                                  <p:childTnLst>
                                    <p:set>
                                      <p:cBhvr>
                                        <p:cTn id="42" dur="1" fill="hold">
                                          <p:stCondLst>
                                            <p:cond delay="0"/>
                                          </p:stCondLst>
                                        </p:cTn>
                                        <p:tgtEl>
                                          <p:spTgt spid="27652">
                                            <p:txEl>
                                              <p:pRg st="5" end="5"/>
                                            </p:txEl>
                                          </p:spTgt>
                                        </p:tgtEl>
                                        <p:attrNameLst>
                                          <p:attrName>style.visibility</p:attrName>
                                        </p:attrNameLst>
                                      </p:cBhvr>
                                      <p:to>
                                        <p:strVal val="visible"/>
                                      </p:to>
                                    </p:set>
                                    <p:anim from="(-#ppt_w/2)" to="(#ppt_x)" calcmode="lin" valueType="num">
                                      <p:cBhvr>
                                        <p:cTn id="43" dur="600" fill="hold">
                                          <p:stCondLst>
                                            <p:cond delay="0"/>
                                          </p:stCondLst>
                                        </p:cTn>
                                        <p:tgtEl>
                                          <p:spTgt spid="27652">
                                            <p:txEl>
                                              <p:pRg st="5" end="5"/>
                                            </p:txEl>
                                          </p:spTgt>
                                        </p:tgtEl>
                                        <p:attrNameLst>
                                          <p:attrName>ppt_x</p:attrName>
                                        </p:attrNameLst>
                                      </p:cBhvr>
                                    </p:anim>
                                    <p:anim from="0" to="-1.0" calcmode="lin" valueType="num">
                                      <p:cBhvr>
                                        <p:cTn id="44" dur="200" decel="50000" autoRev="1" fill="hold">
                                          <p:stCondLst>
                                            <p:cond delay="600"/>
                                          </p:stCondLst>
                                        </p:cTn>
                                        <p:tgtEl>
                                          <p:spTgt spid="27652">
                                            <p:txEl>
                                              <p:pRg st="5" end="5"/>
                                            </p:txEl>
                                          </p:spTgt>
                                        </p:tgtEl>
                                        <p:attrNameLst>
                                          <p:attrName>xshear</p:attrName>
                                        </p:attrNameLst>
                                      </p:cBhvr>
                                    </p:anim>
                                    <p:animScale>
                                      <p:cBhvr>
                                        <p:cTn id="45" dur="200" decel="100000" autoRev="1" fill="hold">
                                          <p:stCondLst>
                                            <p:cond delay="600"/>
                                          </p:stCondLst>
                                        </p:cTn>
                                        <p:tgtEl>
                                          <p:spTgt spid="27652">
                                            <p:txEl>
                                              <p:pRg st="5" end="5"/>
                                            </p:txEl>
                                          </p:spTgt>
                                        </p:tgtEl>
                                      </p:cBhvr>
                                      <p:from x="100000" y="100000"/>
                                      <p:to x="80000" y="100000"/>
                                    </p:animScale>
                                    <p:anim by="(#ppt_h/3+#ppt_w*0.1)" calcmode="lin" valueType="num">
                                      <p:cBhvr additive="sum">
                                        <p:cTn id="46" dur="200" decel="100000" autoRev="1" fill="hold">
                                          <p:stCondLst>
                                            <p:cond delay="600"/>
                                          </p:stCondLst>
                                        </p:cTn>
                                        <p:tgtEl>
                                          <p:spTgt spid="27652">
                                            <p:txEl>
                                              <p:pRg st="5" end="5"/>
                                            </p:txEl>
                                          </p:spTgt>
                                        </p:tgtEl>
                                        <p:attrNameLst>
                                          <p:attrName>ppt_x</p:attrName>
                                        </p:attrNameLst>
                                      </p:cBhvr>
                                    </p:anim>
                                  </p:childTnLst>
                                </p:cTn>
                              </p:par>
                              <p:par>
                                <p:cTn id="47" presetID="34" presetClass="entr" presetSubtype="0" fill="hold" grpId="0" nodeType="withEffect">
                                  <p:stCondLst>
                                    <p:cond delay="0"/>
                                  </p:stCondLst>
                                  <p:iterate type="lt">
                                    <p:tmPct val="0"/>
                                  </p:iterate>
                                  <p:childTnLst>
                                    <p:set>
                                      <p:cBhvr>
                                        <p:cTn id="48" dur="1" fill="hold">
                                          <p:stCondLst>
                                            <p:cond delay="0"/>
                                          </p:stCondLst>
                                        </p:cTn>
                                        <p:tgtEl>
                                          <p:spTgt spid="27652">
                                            <p:txEl>
                                              <p:pRg st="6" end="6"/>
                                            </p:txEl>
                                          </p:spTgt>
                                        </p:tgtEl>
                                        <p:attrNameLst>
                                          <p:attrName>style.visibility</p:attrName>
                                        </p:attrNameLst>
                                      </p:cBhvr>
                                      <p:to>
                                        <p:strVal val="visible"/>
                                      </p:to>
                                    </p:set>
                                    <p:anim from="(-#ppt_w/2)" to="(#ppt_x)" calcmode="lin" valueType="num">
                                      <p:cBhvr>
                                        <p:cTn id="49" dur="600" fill="hold">
                                          <p:stCondLst>
                                            <p:cond delay="0"/>
                                          </p:stCondLst>
                                        </p:cTn>
                                        <p:tgtEl>
                                          <p:spTgt spid="27652">
                                            <p:txEl>
                                              <p:pRg st="6" end="6"/>
                                            </p:txEl>
                                          </p:spTgt>
                                        </p:tgtEl>
                                        <p:attrNameLst>
                                          <p:attrName>ppt_x</p:attrName>
                                        </p:attrNameLst>
                                      </p:cBhvr>
                                    </p:anim>
                                    <p:anim from="0" to="-1.0" calcmode="lin" valueType="num">
                                      <p:cBhvr>
                                        <p:cTn id="50" dur="200" decel="50000" autoRev="1" fill="hold">
                                          <p:stCondLst>
                                            <p:cond delay="600"/>
                                          </p:stCondLst>
                                        </p:cTn>
                                        <p:tgtEl>
                                          <p:spTgt spid="27652">
                                            <p:txEl>
                                              <p:pRg st="6" end="6"/>
                                            </p:txEl>
                                          </p:spTgt>
                                        </p:tgtEl>
                                        <p:attrNameLst>
                                          <p:attrName>xshear</p:attrName>
                                        </p:attrNameLst>
                                      </p:cBhvr>
                                    </p:anim>
                                    <p:animScale>
                                      <p:cBhvr>
                                        <p:cTn id="51" dur="200" decel="100000" autoRev="1" fill="hold">
                                          <p:stCondLst>
                                            <p:cond delay="600"/>
                                          </p:stCondLst>
                                        </p:cTn>
                                        <p:tgtEl>
                                          <p:spTgt spid="27652">
                                            <p:txEl>
                                              <p:pRg st="6" end="6"/>
                                            </p:txEl>
                                          </p:spTgt>
                                        </p:tgtEl>
                                      </p:cBhvr>
                                      <p:from x="100000" y="100000"/>
                                      <p:to x="80000" y="100000"/>
                                    </p:animScale>
                                    <p:anim by="(#ppt_h/3+#ppt_w*0.1)" calcmode="lin" valueType="num">
                                      <p:cBhvr additive="sum">
                                        <p:cTn id="52" dur="200" decel="100000" autoRev="1" fill="hold">
                                          <p:stCondLst>
                                            <p:cond delay="600"/>
                                          </p:stCondLst>
                                        </p:cTn>
                                        <p:tgtEl>
                                          <p:spTgt spid="27652">
                                            <p:txEl>
                                              <p:pRg st="6" end="6"/>
                                            </p:txEl>
                                          </p:spTgt>
                                        </p:tgtEl>
                                        <p:attrNameLst>
                                          <p:attrName>ppt_x</p:attrName>
                                        </p:attrNameLst>
                                      </p:cBhvr>
                                    </p:anim>
                                  </p:childTnLst>
                                </p:cTn>
                              </p:par>
                              <p:par>
                                <p:cTn id="53" presetID="34" presetClass="entr" presetSubtype="0" fill="hold" grpId="0" nodeType="withEffect">
                                  <p:stCondLst>
                                    <p:cond delay="0"/>
                                  </p:stCondLst>
                                  <p:iterate type="lt">
                                    <p:tmPct val="0"/>
                                  </p:iterate>
                                  <p:childTnLst>
                                    <p:set>
                                      <p:cBhvr>
                                        <p:cTn id="54" dur="1" fill="hold">
                                          <p:stCondLst>
                                            <p:cond delay="0"/>
                                          </p:stCondLst>
                                        </p:cTn>
                                        <p:tgtEl>
                                          <p:spTgt spid="27652">
                                            <p:txEl>
                                              <p:pRg st="7" end="7"/>
                                            </p:txEl>
                                          </p:spTgt>
                                        </p:tgtEl>
                                        <p:attrNameLst>
                                          <p:attrName>style.visibility</p:attrName>
                                        </p:attrNameLst>
                                      </p:cBhvr>
                                      <p:to>
                                        <p:strVal val="visible"/>
                                      </p:to>
                                    </p:set>
                                    <p:anim from="(-#ppt_w/2)" to="(#ppt_x)" calcmode="lin" valueType="num">
                                      <p:cBhvr>
                                        <p:cTn id="55" dur="600" fill="hold">
                                          <p:stCondLst>
                                            <p:cond delay="0"/>
                                          </p:stCondLst>
                                        </p:cTn>
                                        <p:tgtEl>
                                          <p:spTgt spid="27652">
                                            <p:txEl>
                                              <p:pRg st="7" end="7"/>
                                            </p:txEl>
                                          </p:spTgt>
                                        </p:tgtEl>
                                        <p:attrNameLst>
                                          <p:attrName>ppt_x</p:attrName>
                                        </p:attrNameLst>
                                      </p:cBhvr>
                                    </p:anim>
                                    <p:anim from="0" to="-1.0" calcmode="lin" valueType="num">
                                      <p:cBhvr>
                                        <p:cTn id="56" dur="200" decel="50000" autoRev="1" fill="hold">
                                          <p:stCondLst>
                                            <p:cond delay="600"/>
                                          </p:stCondLst>
                                        </p:cTn>
                                        <p:tgtEl>
                                          <p:spTgt spid="27652">
                                            <p:txEl>
                                              <p:pRg st="7" end="7"/>
                                            </p:txEl>
                                          </p:spTgt>
                                        </p:tgtEl>
                                        <p:attrNameLst>
                                          <p:attrName>xshear</p:attrName>
                                        </p:attrNameLst>
                                      </p:cBhvr>
                                    </p:anim>
                                    <p:animScale>
                                      <p:cBhvr>
                                        <p:cTn id="57" dur="200" decel="100000" autoRev="1" fill="hold">
                                          <p:stCondLst>
                                            <p:cond delay="600"/>
                                          </p:stCondLst>
                                        </p:cTn>
                                        <p:tgtEl>
                                          <p:spTgt spid="27652">
                                            <p:txEl>
                                              <p:pRg st="7" end="7"/>
                                            </p:txEl>
                                          </p:spTgt>
                                        </p:tgtEl>
                                      </p:cBhvr>
                                      <p:from x="100000" y="100000"/>
                                      <p:to x="80000" y="100000"/>
                                    </p:animScale>
                                    <p:anim by="(#ppt_h/3+#ppt_w*0.1)" calcmode="lin" valueType="num">
                                      <p:cBhvr additive="sum">
                                        <p:cTn id="58" dur="200" decel="100000" autoRev="1" fill="hold">
                                          <p:stCondLst>
                                            <p:cond delay="600"/>
                                          </p:stCondLst>
                                        </p:cTn>
                                        <p:tgtEl>
                                          <p:spTgt spid="27652">
                                            <p:txEl>
                                              <p:pRg st="7" end="7"/>
                                            </p:txEl>
                                          </p:spTgt>
                                        </p:tgtEl>
                                        <p:attrNameLst>
                                          <p:attrName>ppt_x</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0" presetClass="entr" presetSubtype="0" fill="hold" nodeType="clickEffect">
                                  <p:stCondLst>
                                    <p:cond delay="0"/>
                                  </p:stCondLst>
                                  <p:iterate type="lt">
                                    <p:tmPct val="10000"/>
                                  </p:iterate>
                                  <p:childTnLst>
                                    <p:set>
                                      <p:cBhvr>
                                        <p:cTn id="62" dur="1" fill="hold">
                                          <p:stCondLst>
                                            <p:cond delay="0"/>
                                          </p:stCondLst>
                                        </p:cTn>
                                        <p:tgtEl>
                                          <p:spTgt spid="27652">
                                            <p:txEl>
                                              <p:pRg st="0" end="0"/>
                                            </p:txEl>
                                          </p:spTgt>
                                        </p:tgtEl>
                                        <p:attrNameLst>
                                          <p:attrName>style.visibility</p:attrName>
                                        </p:attrNameLst>
                                      </p:cBhvr>
                                      <p:to>
                                        <p:strVal val="visible"/>
                                      </p:to>
                                    </p:set>
                                    <p:animEffect transition="in" filter="fade">
                                      <p:cBhvr>
                                        <p:cTn id="63" dur="1000"/>
                                        <p:tgtEl>
                                          <p:spTgt spid="27652">
                                            <p:txEl>
                                              <p:pRg st="0" end="0"/>
                                            </p:txEl>
                                          </p:spTgt>
                                        </p:tgtEl>
                                      </p:cBhvr>
                                    </p:animEffect>
                                    <p:anim calcmode="lin" valueType="num">
                                      <p:cBhvr>
                                        <p:cTn id="64" dur="1000" fill="hold"/>
                                        <p:tgtEl>
                                          <p:spTgt spid="27652">
                                            <p:txEl>
                                              <p:pRg st="0" end="0"/>
                                            </p:txEl>
                                          </p:spTgt>
                                        </p:tgtEl>
                                        <p:attrNameLst>
                                          <p:attrName>ppt_x</p:attrName>
                                        </p:attrNameLst>
                                      </p:cBhvr>
                                      <p:tavLst>
                                        <p:tav tm="0">
                                          <p:val>
                                            <p:strVal val="#ppt_x-.1"/>
                                          </p:val>
                                        </p:tav>
                                        <p:tav tm="100000">
                                          <p:val>
                                            <p:strVal val="#ppt_x"/>
                                          </p:val>
                                        </p:tav>
                                      </p:tavLst>
                                    </p:anim>
                                    <p:anim calcmode="lin" valueType="num">
                                      <p:cBhvr>
                                        <p:cTn id="65" dur="1000" fill="hold"/>
                                        <p:tgtEl>
                                          <p:spTgt spid="27652">
                                            <p:txEl>
                                              <p:pRg st="0" end="0"/>
                                            </p:txEl>
                                          </p:spTgt>
                                        </p:tgtEl>
                                        <p:attrNameLst>
                                          <p:attrName>ppt_y</p:attrName>
                                        </p:attrNameLst>
                                      </p:cBhvr>
                                      <p:tavLst>
                                        <p:tav tm="0">
                                          <p:val>
                                            <p:strVal val="#ppt_y"/>
                                          </p:val>
                                        </p:tav>
                                        <p:tav tm="100000">
                                          <p:val>
                                            <p:strVal val="#ppt_y"/>
                                          </p:val>
                                        </p:tav>
                                      </p:tavLst>
                                    </p:anim>
                                  </p:childTnLst>
                                </p:cTn>
                              </p:par>
                              <p:par>
                                <p:cTn id="66" presetID="40" presetClass="entr" presetSubtype="0" fill="hold" nodeType="withEffect">
                                  <p:stCondLst>
                                    <p:cond delay="0"/>
                                  </p:stCondLst>
                                  <p:iterate type="lt">
                                    <p:tmPct val="10000"/>
                                  </p:iterate>
                                  <p:childTnLst>
                                    <p:set>
                                      <p:cBhvr>
                                        <p:cTn id="67" dur="1" fill="hold">
                                          <p:stCondLst>
                                            <p:cond delay="0"/>
                                          </p:stCondLst>
                                        </p:cTn>
                                        <p:tgtEl>
                                          <p:spTgt spid="27652">
                                            <p:txEl>
                                              <p:pRg st="1" end="1"/>
                                            </p:txEl>
                                          </p:spTgt>
                                        </p:tgtEl>
                                        <p:attrNameLst>
                                          <p:attrName>style.visibility</p:attrName>
                                        </p:attrNameLst>
                                      </p:cBhvr>
                                      <p:to>
                                        <p:strVal val="visible"/>
                                      </p:to>
                                    </p:set>
                                    <p:animEffect transition="in" filter="fade">
                                      <p:cBhvr>
                                        <p:cTn id="68" dur="1000"/>
                                        <p:tgtEl>
                                          <p:spTgt spid="27652">
                                            <p:txEl>
                                              <p:pRg st="1" end="1"/>
                                            </p:txEl>
                                          </p:spTgt>
                                        </p:tgtEl>
                                      </p:cBhvr>
                                    </p:animEffect>
                                    <p:anim calcmode="lin" valueType="num">
                                      <p:cBhvr>
                                        <p:cTn id="69" dur="1000" fill="hold"/>
                                        <p:tgtEl>
                                          <p:spTgt spid="27652">
                                            <p:txEl>
                                              <p:pRg st="1" end="1"/>
                                            </p:txEl>
                                          </p:spTgt>
                                        </p:tgtEl>
                                        <p:attrNameLst>
                                          <p:attrName>ppt_x</p:attrName>
                                        </p:attrNameLst>
                                      </p:cBhvr>
                                      <p:tavLst>
                                        <p:tav tm="0">
                                          <p:val>
                                            <p:strVal val="#ppt_x-.1"/>
                                          </p:val>
                                        </p:tav>
                                        <p:tav tm="100000">
                                          <p:val>
                                            <p:strVal val="#ppt_x"/>
                                          </p:val>
                                        </p:tav>
                                      </p:tavLst>
                                    </p:anim>
                                    <p:anim calcmode="lin" valueType="num">
                                      <p:cBhvr>
                                        <p:cTn id="70" dur="1000" fill="hold"/>
                                        <p:tgtEl>
                                          <p:spTgt spid="27652">
                                            <p:txEl>
                                              <p:pRg st="1" end="1"/>
                                            </p:txEl>
                                          </p:spTgt>
                                        </p:tgtEl>
                                        <p:attrNameLst>
                                          <p:attrName>ppt_y</p:attrName>
                                        </p:attrNameLst>
                                      </p:cBhvr>
                                      <p:tavLst>
                                        <p:tav tm="0">
                                          <p:val>
                                            <p:strVal val="#ppt_y"/>
                                          </p:val>
                                        </p:tav>
                                        <p:tav tm="100000">
                                          <p:val>
                                            <p:strVal val="#ppt_y"/>
                                          </p:val>
                                        </p:tav>
                                      </p:tavLst>
                                    </p:anim>
                                  </p:childTnLst>
                                </p:cTn>
                              </p:par>
                              <p:par>
                                <p:cTn id="71" presetID="40" presetClass="entr" presetSubtype="0" fill="hold" nodeType="withEffect">
                                  <p:stCondLst>
                                    <p:cond delay="0"/>
                                  </p:stCondLst>
                                  <p:iterate type="lt">
                                    <p:tmPct val="10000"/>
                                  </p:iterate>
                                  <p:childTnLst>
                                    <p:set>
                                      <p:cBhvr>
                                        <p:cTn id="72" dur="1" fill="hold">
                                          <p:stCondLst>
                                            <p:cond delay="0"/>
                                          </p:stCondLst>
                                        </p:cTn>
                                        <p:tgtEl>
                                          <p:spTgt spid="27652">
                                            <p:txEl>
                                              <p:pRg st="2" end="2"/>
                                            </p:txEl>
                                          </p:spTgt>
                                        </p:tgtEl>
                                        <p:attrNameLst>
                                          <p:attrName>style.visibility</p:attrName>
                                        </p:attrNameLst>
                                      </p:cBhvr>
                                      <p:to>
                                        <p:strVal val="visible"/>
                                      </p:to>
                                    </p:set>
                                    <p:animEffect transition="in" filter="fade">
                                      <p:cBhvr>
                                        <p:cTn id="73" dur="1000"/>
                                        <p:tgtEl>
                                          <p:spTgt spid="27652">
                                            <p:txEl>
                                              <p:pRg st="2" end="2"/>
                                            </p:txEl>
                                          </p:spTgt>
                                        </p:tgtEl>
                                      </p:cBhvr>
                                    </p:animEffect>
                                    <p:anim calcmode="lin" valueType="num">
                                      <p:cBhvr>
                                        <p:cTn id="74" dur="1000" fill="hold"/>
                                        <p:tgtEl>
                                          <p:spTgt spid="27652">
                                            <p:txEl>
                                              <p:pRg st="2" end="2"/>
                                            </p:txEl>
                                          </p:spTgt>
                                        </p:tgtEl>
                                        <p:attrNameLst>
                                          <p:attrName>ppt_x</p:attrName>
                                        </p:attrNameLst>
                                      </p:cBhvr>
                                      <p:tavLst>
                                        <p:tav tm="0">
                                          <p:val>
                                            <p:strVal val="#ppt_x-.1"/>
                                          </p:val>
                                        </p:tav>
                                        <p:tav tm="100000">
                                          <p:val>
                                            <p:strVal val="#ppt_x"/>
                                          </p:val>
                                        </p:tav>
                                      </p:tavLst>
                                    </p:anim>
                                    <p:anim calcmode="lin" valueType="num">
                                      <p:cBhvr>
                                        <p:cTn id="75" dur="1000" fill="hold"/>
                                        <p:tgtEl>
                                          <p:spTgt spid="27652">
                                            <p:txEl>
                                              <p:pRg st="2" end="2"/>
                                            </p:txEl>
                                          </p:spTgt>
                                        </p:tgtEl>
                                        <p:attrNameLst>
                                          <p:attrName>ppt_y</p:attrName>
                                        </p:attrNameLst>
                                      </p:cBhvr>
                                      <p:tavLst>
                                        <p:tav tm="0">
                                          <p:val>
                                            <p:strVal val="#ppt_y"/>
                                          </p:val>
                                        </p:tav>
                                        <p:tav tm="100000">
                                          <p:val>
                                            <p:strVal val="#ppt_y"/>
                                          </p:val>
                                        </p:tav>
                                      </p:tavLst>
                                    </p:anim>
                                  </p:childTnLst>
                                </p:cTn>
                              </p:par>
                              <p:par>
                                <p:cTn id="76" presetID="40" presetClass="entr" presetSubtype="0" fill="hold" nodeType="withEffect">
                                  <p:stCondLst>
                                    <p:cond delay="0"/>
                                  </p:stCondLst>
                                  <p:iterate type="lt">
                                    <p:tmPct val="10000"/>
                                  </p:iterate>
                                  <p:childTnLst>
                                    <p:set>
                                      <p:cBhvr>
                                        <p:cTn id="77" dur="1" fill="hold">
                                          <p:stCondLst>
                                            <p:cond delay="0"/>
                                          </p:stCondLst>
                                        </p:cTn>
                                        <p:tgtEl>
                                          <p:spTgt spid="27652">
                                            <p:txEl>
                                              <p:pRg st="3" end="3"/>
                                            </p:txEl>
                                          </p:spTgt>
                                        </p:tgtEl>
                                        <p:attrNameLst>
                                          <p:attrName>style.visibility</p:attrName>
                                        </p:attrNameLst>
                                      </p:cBhvr>
                                      <p:to>
                                        <p:strVal val="visible"/>
                                      </p:to>
                                    </p:set>
                                    <p:animEffect transition="in" filter="fade">
                                      <p:cBhvr>
                                        <p:cTn id="78" dur="1000"/>
                                        <p:tgtEl>
                                          <p:spTgt spid="27652">
                                            <p:txEl>
                                              <p:pRg st="3" end="3"/>
                                            </p:txEl>
                                          </p:spTgt>
                                        </p:tgtEl>
                                      </p:cBhvr>
                                    </p:animEffect>
                                    <p:anim calcmode="lin" valueType="num">
                                      <p:cBhvr>
                                        <p:cTn id="79" dur="1000" fill="hold"/>
                                        <p:tgtEl>
                                          <p:spTgt spid="27652">
                                            <p:txEl>
                                              <p:pRg st="3" end="3"/>
                                            </p:txEl>
                                          </p:spTgt>
                                        </p:tgtEl>
                                        <p:attrNameLst>
                                          <p:attrName>ppt_x</p:attrName>
                                        </p:attrNameLst>
                                      </p:cBhvr>
                                      <p:tavLst>
                                        <p:tav tm="0">
                                          <p:val>
                                            <p:strVal val="#ppt_x-.1"/>
                                          </p:val>
                                        </p:tav>
                                        <p:tav tm="100000">
                                          <p:val>
                                            <p:strVal val="#ppt_x"/>
                                          </p:val>
                                        </p:tav>
                                      </p:tavLst>
                                    </p:anim>
                                    <p:anim calcmode="lin" valueType="num">
                                      <p:cBhvr>
                                        <p:cTn id="80" dur="1000" fill="hold"/>
                                        <p:tgtEl>
                                          <p:spTgt spid="27652">
                                            <p:txEl>
                                              <p:pRg st="3" end="3"/>
                                            </p:txEl>
                                          </p:spTgt>
                                        </p:tgtEl>
                                        <p:attrNameLst>
                                          <p:attrName>ppt_y</p:attrName>
                                        </p:attrNameLst>
                                      </p:cBhvr>
                                      <p:tavLst>
                                        <p:tav tm="0">
                                          <p:val>
                                            <p:strVal val="#ppt_y"/>
                                          </p:val>
                                        </p:tav>
                                        <p:tav tm="100000">
                                          <p:val>
                                            <p:strVal val="#ppt_y"/>
                                          </p:val>
                                        </p:tav>
                                      </p:tavLst>
                                    </p:anim>
                                  </p:childTnLst>
                                </p:cTn>
                              </p:par>
                              <p:par>
                                <p:cTn id="81" presetID="40" presetClass="entr" presetSubtype="0" fill="hold" nodeType="withEffect">
                                  <p:stCondLst>
                                    <p:cond delay="0"/>
                                  </p:stCondLst>
                                  <p:iterate type="lt">
                                    <p:tmPct val="10000"/>
                                  </p:iterate>
                                  <p:childTnLst>
                                    <p:set>
                                      <p:cBhvr>
                                        <p:cTn id="82" dur="1" fill="hold">
                                          <p:stCondLst>
                                            <p:cond delay="0"/>
                                          </p:stCondLst>
                                        </p:cTn>
                                        <p:tgtEl>
                                          <p:spTgt spid="27652">
                                            <p:txEl>
                                              <p:pRg st="4" end="4"/>
                                            </p:txEl>
                                          </p:spTgt>
                                        </p:tgtEl>
                                        <p:attrNameLst>
                                          <p:attrName>style.visibility</p:attrName>
                                        </p:attrNameLst>
                                      </p:cBhvr>
                                      <p:to>
                                        <p:strVal val="visible"/>
                                      </p:to>
                                    </p:set>
                                    <p:animEffect transition="in" filter="fade">
                                      <p:cBhvr>
                                        <p:cTn id="83" dur="1000"/>
                                        <p:tgtEl>
                                          <p:spTgt spid="27652">
                                            <p:txEl>
                                              <p:pRg st="4" end="4"/>
                                            </p:txEl>
                                          </p:spTgt>
                                        </p:tgtEl>
                                      </p:cBhvr>
                                    </p:animEffect>
                                    <p:anim calcmode="lin" valueType="num">
                                      <p:cBhvr>
                                        <p:cTn id="84" dur="1000" fill="hold"/>
                                        <p:tgtEl>
                                          <p:spTgt spid="27652">
                                            <p:txEl>
                                              <p:pRg st="4" end="4"/>
                                            </p:txEl>
                                          </p:spTgt>
                                        </p:tgtEl>
                                        <p:attrNameLst>
                                          <p:attrName>ppt_x</p:attrName>
                                        </p:attrNameLst>
                                      </p:cBhvr>
                                      <p:tavLst>
                                        <p:tav tm="0">
                                          <p:val>
                                            <p:strVal val="#ppt_x-.1"/>
                                          </p:val>
                                        </p:tav>
                                        <p:tav tm="100000">
                                          <p:val>
                                            <p:strVal val="#ppt_x"/>
                                          </p:val>
                                        </p:tav>
                                      </p:tavLst>
                                    </p:anim>
                                    <p:anim calcmode="lin" valueType="num">
                                      <p:cBhvr>
                                        <p:cTn id="85" dur="1000" fill="hold"/>
                                        <p:tgtEl>
                                          <p:spTgt spid="27652">
                                            <p:txEl>
                                              <p:pRg st="4" end="4"/>
                                            </p:txEl>
                                          </p:spTgt>
                                        </p:tgtEl>
                                        <p:attrNameLst>
                                          <p:attrName>ppt_y</p:attrName>
                                        </p:attrNameLst>
                                      </p:cBhvr>
                                      <p:tavLst>
                                        <p:tav tm="0">
                                          <p:val>
                                            <p:strVal val="#ppt_y"/>
                                          </p:val>
                                        </p:tav>
                                        <p:tav tm="100000">
                                          <p:val>
                                            <p:strVal val="#ppt_y"/>
                                          </p:val>
                                        </p:tav>
                                      </p:tavLst>
                                    </p:anim>
                                  </p:childTnLst>
                                </p:cTn>
                              </p:par>
                              <p:par>
                                <p:cTn id="86" presetID="40" presetClass="entr" presetSubtype="0" fill="hold" nodeType="withEffect">
                                  <p:stCondLst>
                                    <p:cond delay="0"/>
                                  </p:stCondLst>
                                  <p:iterate type="lt">
                                    <p:tmPct val="10000"/>
                                  </p:iterate>
                                  <p:childTnLst>
                                    <p:set>
                                      <p:cBhvr>
                                        <p:cTn id="87" dur="1" fill="hold">
                                          <p:stCondLst>
                                            <p:cond delay="0"/>
                                          </p:stCondLst>
                                        </p:cTn>
                                        <p:tgtEl>
                                          <p:spTgt spid="27652">
                                            <p:txEl>
                                              <p:pRg st="5" end="5"/>
                                            </p:txEl>
                                          </p:spTgt>
                                        </p:tgtEl>
                                        <p:attrNameLst>
                                          <p:attrName>style.visibility</p:attrName>
                                        </p:attrNameLst>
                                      </p:cBhvr>
                                      <p:to>
                                        <p:strVal val="visible"/>
                                      </p:to>
                                    </p:set>
                                    <p:animEffect transition="in" filter="fade">
                                      <p:cBhvr>
                                        <p:cTn id="88" dur="1000"/>
                                        <p:tgtEl>
                                          <p:spTgt spid="27652">
                                            <p:txEl>
                                              <p:pRg st="5" end="5"/>
                                            </p:txEl>
                                          </p:spTgt>
                                        </p:tgtEl>
                                      </p:cBhvr>
                                    </p:animEffect>
                                    <p:anim calcmode="lin" valueType="num">
                                      <p:cBhvr>
                                        <p:cTn id="89" dur="1000" fill="hold"/>
                                        <p:tgtEl>
                                          <p:spTgt spid="27652">
                                            <p:txEl>
                                              <p:pRg st="5" end="5"/>
                                            </p:txEl>
                                          </p:spTgt>
                                        </p:tgtEl>
                                        <p:attrNameLst>
                                          <p:attrName>ppt_x</p:attrName>
                                        </p:attrNameLst>
                                      </p:cBhvr>
                                      <p:tavLst>
                                        <p:tav tm="0">
                                          <p:val>
                                            <p:strVal val="#ppt_x-.1"/>
                                          </p:val>
                                        </p:tav>
                                        <p:tav tm="100000">
                                          <p:val>
                                            <p:strVal val="#ppt_x"/>
                                          </p:val>
                                        </p:tav>
                                      </p:tavLst>
                                    </p:anim>
                                    <p:anim calcmode="lin" valueType="num">
                                      <p:cBhvr>
                                        <p:cTn id="90" dur="1000" fill="hold"/>
                                        <p:tgtEl>
                                          <p:spTgt spid="27652">
                                            <p:txEl>
                                              <p:pRg st="5" end="5"/>
                                            </p:txEl>
                                          </p:spTgt>
                                        </p:tgtEl>
                                        <p:attrNameLst>
                                          <p:attrName>ppt_y</p:attrName>
                                        </p:attrNameLst>
                                      </p:cBhvr>
                                      <p:tavLst>
                                        <p:tav tm="0">
                                          <p:val>
                                            <p:strVal val="#ppt_y"/>
                                          </p:val>
                                        </p:tav>
                                        <p:tav tm="100000">
                                          <p:val>
                                            <p:strVal val="#ppt_y"/>
                                          </p:val>
                                        </p:tav>
                                      </p:tavLst>
                                    </p:anim>
                                  </p:childTnLst>
                                </p:cTn>
                              </p:par>
                              <p:par>
                                <p:cTn id="91" presetID="40" presetClass="entr" presetSubtype="0" fill="hold" nodeType="withEffect">
                                  <p:stCondLst>
                                    <p:cond delay="0"/>
                                  </p:stCondLst>
                                  <p:iterate type="lt">
                                    <p:tmPct val="10000"/>
                                  </p:iterate>
                                  <p:childTnLst>
                                    <p:set>
                                      <p:cBhvr>
                                        <p:cTn id="92" dur="1" fill="hold">
                                          <p:stCondLst>
                                            <p:cond delay="0"/>
                                          </p:stCondLst>
                                        </p:cTn>
                                        <p:tgtEl>
                                          <p:spTgt spid="27652">
                                            <p:txEl>
                                              <p:pRg st="6" end="6"/>
                                            </p:txEl>
                                          </p:spTgt>
                                        </p:tgtEl>
                                        <p:attrNameLst>
                                          <p:attrName>style.visibility</p:attrName>
                                        </p:attrNameLst>
                                      </p:cBhvr>
                                      <p:to>
                                        <p:strVal val="visible"/>
                                      </p:to>
                                    </p:set>
                                    <p:animEffect transition="in" filter="fade">
                                      <p:cBhvr>
                                        <p:cTn id="93" dur="1000"/>
                                        <p:tgtEl>
                                          <p:spTgt spid="27652">
                                            <p:txEl>
                                              <p:pRg st="6" end="6"/>
                                            </p:txEl>
                                          </p:spTgt>
                                        </p:tgtEl>
                                      </p:cBhvr>
                                    </p:animEffect>
                                    <p:anim calcmode="lin" valueType="num">
                                      <p:cBhvr>
                                        <p:cTn id="94" dur="1000" fill="hold"/>
                                        <p:tgtEl>
                                          <p:spTgt spid="27652">
                                            <p:txEl>
                                              <p:pRg st="6" end="6"/>
                                            </p:txEl>
                                          </p:spTgt>
                                        </p:tgtEl>
                                        <p:attrNameLst>
                                          <p:attrName>ppt_x</p:attrName>
                                        </p:attrNameLst>
                                      </p:cBhvr>
                                      <p:tavLst>
                                        <p:tav tm="0">
                                          <p:val>
                                            <p:strVal val="#ppt_x-.1"/>
                                          </p:val>
                                        </p:tav>
                                        <p:tav tm="100000">
                                          <p:val>
                                            <p:strVal val="#ppt_x"/>
                                          </p:val>
                                        </p:tav>
                                      </p:tavLst>
                                    </p:anim>
                                    <p:anim calcmode="lin" valueType="num">
                                      <p:cBhvr>
                                        <p:cTn id="95" dur="1000" fill="hold"/>
                                        <p:tgtEl>
                                          <p:spTgt spid="27652">
                                            <p:txEl>
                                              <p:pRg st="6" end="6"/>
                                            </p:txEl>
                                          </p:spTgt>
                                        </p:tgtEl>
                                        <p:attrNameLst>
                                          <p:attrName>ppt_y</p:attrName>
                                        </p:attrNameLst>
                                      </p:cBhvr>
                                      <p:tavLst>
                                        <p:tav tm="0">
                                          <p:val>
                                            <p:strVal val="#ppt_y"/>
                                          </p:val>
                                        </p:tav>
                                        <p:tav tm="100000">
                                          <p:val>
                                            <p:strVal val="#ppt_y"/>
                                          </p:val>
                                        </p:tav>
                                      </p:tavLst>
                                    </p:anim>
                                  </p:childTnLst>
                                </p:cTn>
                              </p:par>
                              <p:par>
                                <p:cTn id="96" presetID="40" presetClass="entr" presetSubtype="0" fill="hold" nodeType="withEffect">
                                  <p:stCondLst>
                                    <p:cond delay="0"/>
                                  </p:stCondLst>
                                  <p:iterate type="lt">
                                    <p:tmPct val="10000"/>
                                  </p:iterate>
                                  <p:childTnLst>
                                    <p:set>
                                      <p:cBhvr>
                                        <p:cTn id="97" dur="1" fill="hold">
                                          <p:stCondLst>
                                            <p:cond delay="0"/>
                                          </p:stCondLst>
                                        </p:cTn>
                                        <p:tgtEl>
                                          <p:spTgt spid="27652">
                                            <p:txEl>
                                              <p:pRg st="7" end="7"/>
                                            </p:txEl>
                                          </p:spTgt>
                                        </p:tgtEl>
                                        <p:attrNameLst>
                                          <p:attrName>style.visibility</p:attrName>
                                        </p:attrNameLst>
                                      </p:cBhvr>
                                      <p:to>
                                        <p:strVal val="visible"/>
                                      </p:to>
                                    </p:set>
                                    <p:animEffect transition="in" filter="fade">
                                      <p:cBhvr>
                                        <p:cTn id="98" dur="1000"/>
                                        <p:tgtEl>
                                          <p:spTgt spid="27652">
                                            <p:txEl>
                                              <p:pRg st="7" end="7"/>
                                            </p:txEl>
                                          </p:spTgt>
                                        </p:tgtEl>
                                      </p:cBhvr>
                                    </p:animEffect>
                                    <p:anim calcmode="lin" valueType="num">
                                      <p:cBhvr>
                                        <p:cTn id="99" dur="1000" fill="hold"/>
                                        <p:tgtEl>
                                          <p:spTgt spid="27652">
                                            <p:txEl>
                                              <p:pRg st="7" end="7"/>
                                            </p:txEl>
                                          </p:spTgt>
                                        </p:tgtEl>
                                        <p:attrNameLst>
                                          <p:attrName>ppt_x</p:attrName>
                                        </p:attrNameLst>
                                      </p:cBhvr>
                                      <p:tavLst>
                                        <p:tav tm="0">
                                          <p:val>
                                            <p:strVal val="#ppt_x-.1"/>
                                          </p:val>
                                        </p:tav>
                                        <p:tav tm="100000">
                                          <p:val>
                                            <p:strVal val="#ppt_x"/>
                                          </p:val>
                                        </p:tav>
                                      </p:tavLst>
                                    </p:anim>
                                    <p:anim calcmode="lin" valueType="num">
                                      <p:cBhvr>
                                        <p:cTn id="100" dur="1000" fill="hold"/>
                                        <p:tgtEl>
                                          <p:spTgt spid="2765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allAtOnce"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90600" y="381000"/>
          <a:ext cx="7467600" cy="751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066800" y="1524000"/>
            <a:ext cx="7239000" cy="4918269"/>
          </a:xfrm>
          <a:prstGeom prst="rect">
            <a:avLst/>
          </a:prstGeom>
        </p:spPr>
        <p:txBody>
          <a:bodyPr wrap="square">
            <a:spAutoFit/>
          </a:bodyPr>
          <a:lstStyle/>
          <a:p>
            <a:pPr algn="just" eaLnBrk="1" hangingPunct="1">
              <a:lnSpc>
                <a:spcPct val="80000"/>
              </a:lnSpc>
            </a:pPr>
            <a:r>
              <a:rPr lang="ar-SA" altLang="en-US" dirty="0" smtClean="0"/>
              <a:t>يتطلب الحفاظ على</a:t>
            </a:r>
            <a:r>
              <a:rPr lang="ar-JO" altLang="en-US" dirty="0" smtClean="0"/>
              <a:t> موقف</a:t>
            </a:r>
            <a:r>
              <a:rPr lang="ar-SA" altLang="en-US" dirty="0" smtClean="0"/>
              <a:t> ال</a:t>
            </a:r>
            <a:r>
              <a:rPr lang="ar-JO" altLang="en-US" dirty="0" smtClean="0"/>
              <a:t>ت</a:t>
            </a:r>
            <a:r>
              <a:rPr lang="ar-SA" altLang="en-US" dirty="0" smtClean="0"/>
              <a:t>شك</a:t>
            </a:r>
            <a:r>
              <a:rPr lang="ar-JO" altLang="en-US" dirty="0" smtClean="0"/>
              <a:t>ك</a:t>
            </a:r>
            <a:r>
              <a:rPr lang="ar-SA" altLang="en-US" dirty="0" smtClean="0"/>
              <a:t> المهني استمرار التساؤل بشأن ما إذا كانت</a:t>
            </a:r>
            <a:r>
              <a:rPr lang="ar-JO" altLang="en-US" dirty="0" smtClean="0"/>
              <a:t> </a:t>
            </a:r>
            <a:r>
              <a:rPr lang="ar-SA" altLang="en-US" dirty="0" smtClean="0"/>
              <a:t>معلومات وأدلة المراجعة التي تم الحصول عليها، توحي بوجود تحريف</a:t>
            </a:r>
            <a:r>
              <a:rPr lang="ar-JO" altLang="en-US" dirty="0" smtClean="0"/>
              <a:t> </a:t>
            </a:r>
            <a:r>
              <a:rPr lang="ar-SA" altLang="en-US" dirty="0" smtClean="0"/>
              <a:t>جوهري بسبب </a:t>
            </a:r>
            <a:r>
              <a:rPr lang="ar-JO" altLang="en-US" dirty="0" smtClean="0"/>
              <a:t>الاحتيال</a:t>
            </a:r>
            <a:r>
              <a:rPr lang="ar-SA" altLang="en-US" dirty="0" smtClean="0"/>
              <a:t>. ويشمل ذلك، الأخذ في الحسبان، مد</a:t>
            </a:r>
            <a:r>
              <a:rPr lang="ar-JO" altLang="en-US" dirty="0" smtClean="0"/>
              <a:t>ى</a:t>
            </a:r>
            <a:r>
              <a:rPr lang="ar-SA" altLang="en-US" dirty="0" smtClean="0"/>
              <a:t> مصداقية المعلومة</a:t>
            </a:r>
            <a:r>
              <a:rPr lang="ar-JO" altLang="en-US" dirty="0" smtClean="0"/>
              <a:t> </a:t>
            </a:r>
            <a:r>
              <a:rPr lang="ar-SA" altLang="en-US" dirty="0" smtClean="0"/>
              <a:t>المستخدمة كدليل </a:t>
            </a:r>
            <a:r>
              <a:rPr lang="ar-JO" altLang="en-US" dirty="0" smtClean="0"/>
              <a:t>تدقيق</a:t>
            </a:r>
            <a:r>
              <a:rPr lang="ar-SA" altLang="en-US" dirty="0" smtClean="0"/>
              <a:t> والرقابة على عملية إعدادها وتطويرها. وبسبب</a:t>
            </a:r>
            <a:r>
              <a:rPr lang="ar-JO" altLang="en-US" dirty="0" smtClean="0"/>
              <a:t> </a:t>
            </a:r>
            <a:r>
              <a:rPr lang="ar-SA" altLang="en-US" dirty="0" smtClean="0"/>
              <a:t>خصائص </a:t>
            </a:r>
            <a:r>
              <a:rPr lang="ar-JO" altLang="en-US" dirty="0" smtClean="0"/>
              <a:t>الاحتيال</a:t>
            </a:r>
            <a:r>
              <a:rPr lang="ar-SA" altLang="en-US" dirty="0" smtClean="0"/>
              <a:t>، يعتبر الشك المهني للمراجع ذو أهمية خاصة عند الأخذ في</a:t>
            </a:r>
            <a:r>
              <a:rPr lang="ar-JO" altLang="en-US" dirty="0" smtClean="0"/>
              <a:t> </a:t>
            </a:r>
            <a:r>
              <a:rPr lang="ar-SA" altLang="en-US" dirty="0" smtClean="0"/>
              <a:t>الحسبان مخاطر وجود تحريف جوهري بسبب </a:t>
            </a:r>
            <a:r>
              <a:rPr lang="ar-JO" altLang="en-US" dirty="0" smtClean="0"/>
              <a:t>الاحتيال</a:t>
            </a:r>
            <a:r>
              <a:rPr lang="ar-SA" altLang="en-US" dirty="0" smtClean="0"/>
              <a:t>.</a:t>
            </a:r>
            <a:endParaRPr lang="ar-JO" altLang="en-US" dirty="0" smtClean="0"/>
          </a:p>
          <a:p>
            <a:pPr eaLnBrk="1" hangingPunct="1">
              <a:lnSpc>
                <a:spcPct val="80000"/>
              </a:lnSpc>
            </a:pPr>
            <a:endParaRPr lang="ar-JO" altLang="en-US" dirty="0" smtClean="0"/>
          </a:p>
          <a:p>
            <a:pPr algn="just" eaLnBrk="1" hangingPunct="1">
              <a:lnSpc>
                <a:spcPct val="80000"/>
              </a:lnSpc>
            </a:pPr>
            <a:r>
              <a:rPr lang="ar-JO" altLang="en-US" dirty="0" smtClean="0"/>
              <a:t>رغم </a:t>
            </a:r>
            <a:r>
              <a:rPr lang="ar-JO" altLang="en-US" dirty="0" smtClean="0"/>
              <a:t>انه لا يتوقع من المدقق تجاهل الخبرة السابقة فيما يتعلق بأمانة ونزاهة إدارة المنشأة والمكلفين بالحوكمة، إلا أن موقف المدقق الخاص بالشك المهنيتعد على درجة كبيرة من الأهمية خاصة عند الأخذ في الحسبان مخاطر وجود تحريف جوهري بسبب احتيال، نظراً لتغير الظروف.</a:t>
            </a:r>
            <a:endParaRPr lang="ar-JO"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838200" y="457200"/>
          <a:ext cx="7772400" cy="675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8200" y="1752600"/>
            <a:ext cx="7924800" cy="4130361"/>
          </a:xfrm>
          <a:prstGeom prst="rect">
            <a:avLst/>
          </a:prstGeom>
        </p:spPr>
        <p:txBody>
          <a:bodyPr wrap="square">
            <a:spAutoFit/>
          </a:bodyPr>
          <a:lstStyle/>
          <a:p>
            <a:pPr algn="r" eaLnBrk="1" hangingPunct="1">
              <a:lnSpc>
                <a:spcPct val="80000"/>
              </a:lnSpc>
            </a:pPr>
            <a:r>
              <a:rPr lang="ar-SA" altLang="en-US" dirty="0" smtClean="0"/>
              <a:t>إن أداء عملية المراجعة، طبقاً لمعايير المراجعة المتعارف عليها، نادراً ما تتضمن التحقق من صحة المستندات، ناهيك عن أن المراجع غير مدرب على</a:t>
            </a:r>
            <a:r>
              <a:rPr lang="ar-JO" altLang="en-US" dirty="0" smtClean="0"/>
              <a:t> </a:t>
            </a:r>
            <a:r>
              <a:rPr lang="ar-SA" altLang="en-US" dirty="0" smtClean="0"/>
              <a:t>ذلك، ومن غير المتوقع أن يكون خبيراً في معرفة المستند الحقيقي من المستند</a:t>
            </a:r>
            <a:r>
              <a:rPr lang="ar-JO" altLang="en-US" dirty="0" smtClean="0"/>
              <a:t> </a:t>
            </a:r>
            <a:r>
              <a:rPr lang="ar-SA" altLang="en-US" dirty="0" smtClean="0"/>
              <a:t>الم</a:t>
            </a:r>
            <a:r>
              <a:rPr lang="ar-JO" altLang="en-US" dirty="0" smtClean="0"/>
              <a:t>ز</a:t>
            </a:r>
            <a:r>
              <a:rPr lang="ar-SA" altLang="en-US" dirty="0" smtClean="0"/>
              <a:t>يف، أو </a:t>
            </a:r>
            <a:r>
              <a:rPr lang="ar-SA" altLang="en-US" dirty="0" smtClean="0"/>
              <a:t>المصطنع ومع </a:t>
            </a:r>
            <a:r>
              <a:rPr lang="ar-SA" altLang="en-US" dirty="0" smtClean="0"/>
              <a:t>ذلك، إذا تعرف المراجع على وجود ظروف، أو</a:t>
            </a:r>
            <a:r>
              <a:rPr lang="ar-JO" altLang="en-US" dirty="0" smtClean="0"/>
              <a:t> </a:t>
            </a:r>
            <a:r>
              <a:rPr lang="ar-SA" altLang="en-US" dirty="0" smtClean="0"/>
              <a:t>حالات تجعله يعتقد بأن هذا المستند غير حقيقي، أو أن بيانات المستند تم تغييرها</a:t>
            </a:r>
            <a:r>
              <a:rPr lang="ar-JO" altLang="en-US" dirty="0" smtClean="0"/>
              <a:t> </a:t>
            </a:r>
            <a:r>
              <a:rPr lang="ar-SA" altLang="en-US" dirty="0" smtClean="0"/>
              <a:t>دون الإفصاح له بذلك، </a:t>
            </a:r>
            <a:endParaRPr lang="ar-SA" altLang="en-US" dirty="0" smtClean="0"/>
          </a:p>
          <a:p>
            <a:pPr algn="r" eaLnBrk="1" hangingPunct="1">
              <a:lnSpc>
                <a:spcPct val="80000"/>
              </a:lnSpc>
            </a:pPr>
            <a:r>
              <a:rPr lang="ar-SA" altLang="en-US" dirty="0" smtClean="0"/>
              <a:t>فإن </a:t>
            </a:r>
            <a:r>
              <a:rPr lang="ar-SA" altLang="en-US" dirty="0" smtClean="0"/>
              <a:t>الإجراءات المتاحة للقيام بفحص إضافي قد تتضمن</a:t>
            </a:r>
            <a:r>
              <a:rPr lang="ar-SA" altLang="en-US" dirty="0" smtClean="0"/>
              <a:t>:</a:t>
            </a:r>
          </a:p>
          <a:p>
            <a:pPr algn="r" eaLnBrk="1" hangingPunct="1">
              <a:lnSpc>
                <a:spcPct val="80000"/>
              </a:lnSpc>
            </a:pPr>
            <a:r>
              <a:rPr lang="ar-SA" altLang="en-US" sz="2000" dirty="0" smtClean="0"/>
              <a:t> </a:t>
            </a:r>
          </a:p>
          <a:p>
            <a:pPr algn="r" eaLnBrk="1" hangingPunct="1">
              <a:lnSpc>
                <a:spcPct val="80000"/>
              </a:lnSpc>
              <a:buFont typeface="Wingdings" pitchFamily="2" charset="2"/>
              <a:buChar char="q"/>
            </a:pPr>
            <a:endParaRPr lang="ar-SA" altLang="en-US" dirty="0" smtClean="0"/>
          </a:p>
          <a:p>
            <a:pPr algn="r" eaLnBrk="1" hangingPunct="1">
              <a:lnSpc>
                <a:spcPct val="80000"/>
              </a:lnSpc>
            </a:pPr>
            <a:r>
              <a:rPr lang="ar-SA" altLang="en-US" dirty="0" smtClean="0"/>
              <a:t>- التصديق </a:t>
            </a:r>
            <a:r>
              <a:rPr lang="ar-SA" altLang="en-US" dirty="0" smtClean="0"/>
              <a:t>المباشر من طرف خارجي .</a:t>
            </a:r>
          </a:p>
          <a:p>
            <a:pPr algn="r" eaLnBrk="1" hangingPunct="1">
              <a:lnSpc>
                <a:spcPct val="80000"/>
              </a:lnSpc>
            </a:pPr>
            <a:r>
              <a:rPr lang="ar-SA" altLang="en-US" dirty="0" smtClean="0"/>
              <a:t> - الاستعانة </a:t>
            </a:r>
            <a:r>
              <a:rPr lang="ar-SA" altLang="en-US" dirty="0" smtClean="0"/>
              <a:t>بعمل خبير للتأكد من حقيقة وصحة </a:t>
            </a:r>
            <a:r>
              <a:rPr lang="ar-SA" altLang="en-US" dirty="0" smtClean="0"/>
              <a:t>المستند.</a:t>
            </a: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AutoShape 4"/>
          <p:cNvSpPr>
            <a:spLocks noChangeArrowheads="1"/>
          </p:cNvSpPr>
          <p:nvPr/>
        </p:nvSpPr>
        <p:spPr bwMode="auto">
          <a:xfrm>
            <a:off x="0" y="0"/>
            <a:ext cx="9144000" cy="6858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rtl="1" eaLnBrk="1" hangingPunct="1">
              <a:spcBef>
                <a:spcPct val="20000"/>
              </a:spcBef>
            </a:pPr>
            <a:r>
              <a:rPr lang="ar-JO" altLang="en-US" sz="2000" dirty="0" smtClean="0"/>
              <a:t>على </a:t>
            </a:r>
            <a:r>
              <a:rPr lang="ar-JO" altLang="en-US" sz="2000" dirty="0"/>
              <a:t>المدقق استخدام</a:t>
            </a:r>
            <a:r>
              <a:rPr lang="ar-SA" altLang="en-US" sz="2000" dirty="0"/>
              <a:t> حكمه المهني في تحديد طبيعة، توقيت، مدى</a:t>
            </a:r>
            <a:endParaRPr lang="ar-JO" altLang="en-US" sz="2000" dirty="0"/>
          </a:p>
          <a:p>
            <a:pPr algn="ctr" rtl="1" eaLnBrk="1" hangingPunct="1">
              <a:spcBef>
                <a:spcPct val="20000"/>
              </a:spcBef>
            </a:pPr>
            <a:r>
              <a:rPr lang="ar-SA" altLang="en-US" sz="2000" dirty="0"/>
              <a:t> اختبارات قيود اليومية والتسويات الأخرى. ومع ذلك، ونظراً لأن قيود </a:t>
            </a:r>
            <a:endParaRPr lang="ar-JO" altLang="en-US" sz="2000" dirty="0"/>
          </a:p>
          <a:p>
            <a:pPr algn="ctr" rtl="1" eaLnBrk="1" hangingPunct="1">
              <a:spcBef>
                <a:spcPct val="20000"/>
              </a:spcBef>
            </a:pPr>
            <a:r>
              <a:rPr lang="ar-SA" altLang="en-US" sz="2000" dirty="0"/>
              <a:t>اليومية والتسويات</a:t>
            </a:r>
            <a:r>
              <a:rPr lang="ar-JO" altLang="en-US" sz="2000" dirty="0"/>
              <a:t> الأخرى الاحتيالية،  غالباً ما تتم في نهاية الفترة، فان </a:t>
            </a:r>
          </a:p>
          <a:p>
            <a:pPr algn="ctr" rtl="1" eaLnBrk="1" hangingPunct="1">
              <a:spcBef>
                <a:spcPct val="20000"/>
              </a:spcBef>
            </a:pPr>
            <a:r>
              <a:rPr lang="ar-JO" altLang="en-US" sz="2000" dirty="0"/>
              <a:t>الفقرة  رقم (32 ) (أ )(2)تطلب من المدقق انتقاد قيود يومية، </a:t>
            </a:r>
          </a:p>
          <a:p>
            <a:pPr algn="ctr" rtl="1" eaLnBrk="1" hangingPunct="1">
              <a:spcBef>
                <a:spcPct val="20000"/>
              </a:spcBef>
            </a:pPr>
            <a:r>
              <a:rPr lang="ar-JO" altLang="en-US" sz="2000" dirty="0"/>
              <a:t>والتعديلات الأخرى التي تمت في ذلك الوقت. بالإضافة لما سبق، ونظراً لأن</a:t>
            </a:r>
          </a:p>
          <a:p>
            <a:pPr algn="ctr" rtl="1" eaLnBrk="1" hangingPunct="1">
              <a:spcBef>
                <a:spcPct val="20000"/>
              </a:spcBef>
            </a:pPr>
            <a:r>
              <a:rPr lang="ar-JO" altLang="en-US" sz="2000" dirty="0"/>
              <a:t> الاخطاء الجوهرية في البيانات المالية، وبسبب الاحتيال يمكن أن تحدث خلال </a:t>
            </a:r>
          </a:p>
          <a:p>
            <a:pPr algn="ctr" rtl="1" eaLnBrk="1" hangingPunct="1">
              <a:spcBef>
                <a:spcPct val="20000"/>
              </a:spcBef>
            </a:pPr>
            <a:r>
              <a:rPr lang="ar-JO" altLang="en-US" sz="2000" dirty="0"/>
              <a:t>الفترة، قد تتضمن جهودا مكثفة لإخفاء الاحتيال الذي تم، فان الفقرة</a:t>
            </a:r>
          </a:p>
          <a:p>
            <a:pPr algn="ctr" rtl="1" eaLnBrk="1" hangingPunct="1">
              <a:spcBef>
                <a:spcPct val="20000"/>
              </a:spcBef>
            </a:pPr>
            <a:r>
              <a:rPr lang="ar-JO" altLang="en-US" sz="2000" dirty="0"/>
              <a:t> رقم( 32 ) ( أ)( </a:t>
            </a:r>
            <a:r>
              <a:rPr lang="en-US" altLang="en-US" sz="2000" dirty="0"/>
              <a:t>3</a:t>
            </a:r>
            <a:r>
              <a:rPr lang="ar-JO" altLang="en-US" sz="2000" dirty="0"/>
              <a:t> ) تتطلب من المدقق أن يأخذ في حسبانه ما إذا كانت هناك </a:t>
            </a:r>
          </a:p>
          <a:p>
            <a:pPr algn="ctr" rtl="1" eaLnBrk="1" hangingPunct="1">
              <a:spcBef>
                <a:spcPct val="20000"/>
              </a:spcBef>
            </a:pPr>
            <a:r>
              <a:rPr lang="ar-JO" altLang="en-US" sz="2000" dirty="0"/>
              <a:t>أيضاً حاجة لاختبار قيود اليومية والتسويات الأخرى خلال الفترة.</a:t>
            </a:r>
          </a:p>
          <a:p>
            <a:pPr algn="ctr" rtl="1" eaLnBrk="1" hangingPunct="1"/>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2228">
                                            <p:bg/>
                                          </p:spTgt>
                                        </p:tgtEl>
                                        <p:attrNameLst>
                                          <p:attrName>style.visibility</p:attrName>
                                        </p:attrNameLst>
                                      </p:cBhvr>
                                      <p:to>
                                        <p:strVal val="visible"/>
                                      </p:to>
                                    </p:set>
                                    <p:animEffect transition="in" filter="diamond(in)">
                                      <p:cBhvr>
                                        <p:cTn id="7" dur="2000"/>
                                        <p:tgtEl>
                                          <p:spTgt spid="52228">
                                            <p:bg/>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2228">
                                            <p:txEl>
                                              <p:pRg st="0" end="0"/>
                                            </p:txEl>
                                          </p:spTgt>
                                        </p:tgtEl>
                                        <p:attrNameLst>
                                          <p:attrName>style.visibility</p:attrName>
                                        </p:attrNameLst>
                                      </p:cBhvr>
                                      <p:to>
                                        <p:strVal val="visible"/>
                                      </p:to>
                                    </p:set>
                                    <p:animEffect transition="in" filter="diamond(in)">
                                      <p:cBhvr>
                                        <p:cTn id="10" dur="2000"/>
                                        <p:tgtEl>
                                          <p:spTgt spid="52228">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52228">
                                            <p:txEl>
                                              <p:pRg st="1" end="1"/>
                                            </p:txEl>
                                          </p:spTgt>
                                        </p:tgtEl>
                                        <p:attrNameLst>
                                          <p:attrName>style.visibility</p:attrName>
                                        </p:attrNameLst>
                                      </p:cBhvr>
                                      <p:to>
                                        <p:strVal val="visible"/>
                                      </p:to>
                                    </p:set>
                                    <p:animEffect transition="in" filter="diamond(in)">
                                      <p:cBhvr>
                                        <p:cTn id="13" dur="2000"/>
                                        <p:tgtEl>
                                          <p:spTgt spid="52228">
                                            <p:txEl>
                                              <p:pRg st="1" end="1"/>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52228">
                                            <p:txEl>
                                              <p:pRg st="2" end="2"/>
                                            </p:txEl>
                                          </p:spTgt>
                                        </p:tgtEl>
                                        <p:attrNameLst>
                                          <p:attrName>style.visibility</p:attrName>
                                        </p:attrNameLst>
                                      </p:cBhvr>
                                      <p:to>
                                        <p:strVal val="visible"/>
                                      </p:to>
                                    </p:set>
                                    <p:animEffect transition="in" filter="diamond(in)">
                                      <p:cBhvr>
                                        <p:cTn id="16" dur="2000"/>
                                        <p:tgtEl>
                                          <p:spTgt spid="52228">
                                            <p:txEl>
                                              <p:pRg st="2" end="2"/>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52228">
                                            <p:txEl>
                                              <p:pRg st="3" end="3"/>
                                            </p:txEl>
                                          </p:spTgt>
                                        </p:tgtEl>
                                        <p:attrNameLst>
                                          <p:attrName>style.visibility</p:attrName>
                                        </p:attrNameLst>
                                      </p:cBhvr>
                                      <p:to>
                                        <p:strVal val="visible"/>
                                      </p:to>
                                    </p:set>
                                    <p:animEffect transition="in" filter="diamond(in)">
                                      <p:cBhvr>
                                        <p:cTn id="19" dur="2000"/>
                                        <p:tgtEl>
                                          <p:spTgt spid="52228">
                                            <p:txEl>
                                              <p:pRg st="3" end="3"/>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52228">
                                            <p:txEl>
                                              <p:pRg st="4" end="4"/>
                                            </p:txEl>
                                          </p:spTgt>
                                        </p:tgtEl>
                                        <p:attrNameLst>
                                          <p:attrName>style.visibility</p:attrName>
                                        </p:attrNameLst>
                                      </p:cBhvr>
                                      <p:to>
                                        <p:strVal val="visible"/>
                                      </p:to>
                                    </p:set>
                                    <p:animEffect transition="in" filter="diamond(in)">
                                      <p:cBhvr>
                                        <p:cTn id="22" dur="2000"/>
                                        <p:tgtEl>
                                          <p:spTgt spid="52228">
                                            <p:txEl>
                                              <p:pRg st="4" end="4"/>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52228">
                                            <p:txEl>
                                              <p:pRg st="5" end="5"/>
                                            </p:txEl>
                                          </p:spTgt>
                                        </p:tgtEl>
                                        <p:attrNameLst>
                                          <p:attrName>style.visibility</p:attrName>
                                        </p:attrNameLst>
                                      </p:cBhvr>
                                      <p:to>
                                        <p:strVal val="visible"/>
                                      </p:to>
                                    </p:set>
                                    <p:animEffect transition="in" filter="diamond(in)">
                                      <p:cBhvr>
                                        <p:cTn id="25" dur="2000"/>
                                        <p:tgtEl>
                                          <p:spTgt spid="52228">
                                            <p:txEl>
                                              <p:pRg st="5" end="5"/>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52228">
                                            <p:txEl>
                                              <p:pRg st="6" end="6"/>
                                            </p:txEl>
                                          </p:spTgt>
                                        </p:tgtEl>
                                        <p:attrNameLst>
                                          <p:attrName>style.visibility</p:attrName>
                                        </p:attrNameLst>
                                      </p:cBhvr>
                                      <p:to>
                                        <p:strVal val="visible"/>
                                      </p:to>
                                    </p:set>
                                    <p:animEffect transition="in" filter="diamond(in)">
                                      <p:cBhvr>
                                        <p:cTn id="28" dur="2000"/>
                                        <p:tgtEl>
                                          <p:spTgt spid="52228">
                                            <p:txEl>
                                              <p:pRg st="6" end="6"/>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52228">
                                            <p:txEl>
                                              <p:pRg st="7" end="7"/>
                                            </p:txEl>
                                          </p:spTgt>
                                        </p:tgtEl>
                                        <p:attrNameLst>
                                          <p:attrName>style.visibility</p:attrName>
                                        </p:attrNameLst>
                                      </p:cBhvr>
                                      <p:to>
                                        <p:strVal val="visible"/>
                                      </p:to>
                                    </p:set>
                                    <p:animEffect transition="in" filter="diamond(in)">
                                      <p:cBhvr>
                                        <p:cTn id="31" dur="2000"/>
                                        <p:tgtEl>
                                          <p:spTgt spid="52228">
                                            <p:txEl>
                                              <p:pRg st="7" end="7"/>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52228">
                                            <p:txEl>
                                              <p:pRg st="8" end="8"/>
                                            </p:txEl>
                                          </p:spTgt>
                                        </p:tgtEl>
                                        <p:attrNameLst>
                                          <p:attrName>style.visibility</p:attrName>
                                        </p:attrNameLst>
                                      </p:cBhvr>
                                      <p:to>
                                        <p:strVal val="visible"/>
                                      </p:to>
                                    </p:set>
                                    <p:animEffect transition="in" filter="diamond(in)">
                                      <p:cBhvr>
                                        <p:cTn id="34" dur="2000"/>
                                        <p:tgtEl>
                                          <p:spTgt spid="52228">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4" fill="hold" nodeType="clickEffect">
                                  <p:stCondLst>
                                    <p:cond delay="0"/>
                                  </p:stCondLst>
                                  <p:childTnLst>
                                    <p:set>
                                      <p:cBhvr>
                                        <p:cTn id="38" dur="1" fill="hold">
                                          <p:stCondLst>
                                            <p:cond delay="0"/>
                                          </p:stCondLst>
                                        </p:cTn>
                                        <p:tgtEl>
                                          <p:spTgt spid="52228">
                                            <p:txEl>
                                              <p:pRg st="0" end="0"/>
                                            </p:txEl>
                                          </p:spTgt>
                                        </p:tgtEl>
                                        <p:attrNameLst>
                                          <p:attrName>style.visibility</p:attrName>
                                        </p:attrNameLst>
                                      </p:cBhvr>
                                      <p:to>
                                        <p:strVal val="visible"/>
                                      </p:to>
                                    </p:set>
                                    <p:animEffect transition="in" filter="wheel(4)">
                                      <p:cBhvr>
                                        <p:cTn id="39" dur="2000"/>
                                        <p:tgtEl>
                                          <p:spTgt spid="52228">
                                            <p:txEl>
                                              <p:pRg st="0" end="0"/>
                                            </p:txEl>
                                          </p:spTgt>
                                        </p:tgtEl>
                                      </p:cBhvr>
                                    </p:animEffect>
                                  </p:childTnLst>
                                </p:cTn>
                              </p:par>
                              <p:par>
                                <p:cTn id="40" presetID="21" presetClass="entr" presetSubtype="4" fill="hold" nodeType="withEffect">
                                  <p:stCondLst>
                                    <p:cond delay="0"/>
                                  </p:stCondLst>
                                  <p:childTnLst>
                                    <p:set>
                                      <p:cBhvr>
                                        <p:cTn id="41" dur="1" fill="hold">
                                          <p:stCondLst>
                                            <p:cond delay="0"/>
                                          </p:stCondLst>
                                        </p:cTn>
                                        <p:tgtEl>
                                          <p:spTgt spid="52228">
                                            <p:txEl>
                                              <p:pRg st="1" end="1"/>
                                            </p:txEl>
                                          </p:spTgt>
                                        </p:tgtEl>
                                        <p:attrNameLst>
                                          <p:attrName>style.visibility</p:attrName>
                                        </p:attrNameLst>
                                      </p:cBhvr>
                                      <p:to>
                                        <p:strVal val="visible"/>
                                      </p:to>
                                    </p:set>
                                    <p:animEffect transition="in" filter="wheel(4)">
                                      <p:cBhvr>
                                        <p:cTn id="42" dur="2000"/>
                                        <p:tgtEl>
                                          <p:spTgt spid="52228">
                                            <p:txEl>
                                              <p:pRg st="1" end="1"/>
                                            </p:txEl>
                                          </p:spTgt>
                                        </p:tgtEl>
                                      </p:cBhvr>
                                    </p:animEffect>
                                  </p:childTnLst>
                                </p:cTn>
                              </p:par>
                              <p:par>
                                <p:cTn id="43" presetID="21" presetClass="entr" presetSubtype="4" fill="hold" nodeType="withEffect">
                                  <p:stCondLst>
                                    <p:cond delay="0"/>
                                  </p:stCondLst>
                                  <p:childTnLst>
                                    <p:set>
                                      <p:cBhvr>
                                        <p:cTn id="44" dur="1" fill="hold">
                                          <p:stCondLst>
                                            <p:cond delay="0"/>
                                          </p:stCondLst>
                                        </p:cTn>
                                        <p:tgtEl>
                                          <p:spTgt spid="52228">
                                            <p:txEl>
                                              <p:pRg st="2" end="2"/>
                                            </p:txEl>
                                          </p:spTgt>
                                        </p:tgtEl>
                                        <p:attrNameLst>
                                          <p:attrName>style.visibility</p:attrName>
                                        </p:attrNameLst>
                                      </p:cBhvr>
                                      <p:to>
                                        <p:strVal val="visible"/>
                                      </p:to>
                                    </p:set>
                                    <p:animEffect transition="in" filter="wheel(4)">
                                      <p:cBhvr>
                                        <p:cTn id="45" dur="2000"/>
                                        <p:tgtEl>
                                          <p:spTgt spid="52228">
                                            <p:txEl>
                                              <p:pRg st="2" end="2"/>
                                            </p:txEl>
                                          </p:spTgt>
                                        </p:tgtEl>
                                      </p:cBhvr>
                                    </p:animEffect>
                                  </p:childTnLst>
                                </p:cTn>
                              </p:par>
                              <p:par>
                                <p:cTn id="46" presetID="21" presetClass="entr" presetSubtype="4" fill="hold" nodeType="withEffect">
                                  <p:stCondLst>
                                    <p:cond delay="0"/>
                                  </p:stCondLst>
                                  <p:childTnLst>
                                    <p:set>
                                      <p:cBhvr>
                                        <p:cTn id="47" dur="1" fill="hold">
                                          <p:stCondLst>
                                            <p:cond delay="0"/>
                                          </p:stCondLst>
                                        </p:cTn>
                                        <p:tgtEl>
                                          <p:spTgt spid="52228">
                                            <p:txEl>
                                              <p:pRg st="3" end="3"/>
                                            </p:txEl>
                                          </p:spTgt>
                                        </p:tgtEl>
                                        <p:attrNameLst>
                                          <p:attrName>style.visibility</p:attrName>
                                        </p:attrNameLst>
                                      </p:cBhvr>
                                      <p:to>
                                        <p:strVal val="visible"/>
                                      </p:to>
                                    </p:set>
                                    <p:animEffect transition="in" filter="wheel(4)">
                                      <p:cBhvr>
                                        <p:cTn id="48" dur="2000"/>
                                        <p:tgtEl>
                                          <p:spTgt spid="52228">
                                            <p:txEl>
                                              <p:pRg st="3" end="3"/>
                                            </p:txEl>
                                          </p:spTgt>
                                        </p:tgtEl>
                                      </p:cBhvr>
                                    </p:animEffect>
                                  </p:childTnLst>
                                </p:cTn>
                              </p:par>
                              <p:par>
                                <p:cTn id="49" presetID="21" presetClass="entr" presetSubtype="4" fill="hold" nodeType="withEffect">
                                  <p:stCondLst>
                                    <p:cond delay="0"/>
                                  </p:stCondLst>
                                  <p:childTnLst>
                                    <p:set>
                                      <p:cBhvr>
                                        <p:cTn id="50" dur="1" fill="hold">
                                          <p:stCondLst>
                                            <p:cond delay="0"/>
                                          </p:stCondLst>
                                        </p:cTn>
                                        <p:tgtEl>
                                          <p:spTgt spid="52228">
                                            <p:txEl>
                                              <p:pRg st="4" end="4"/>
                                            </p:txEl>
                                          </p:spTgt>
                                        </p:tgtEl>
                                        <p:attrNameLst>
                                          <p:attrName>style.visibility</p:attrName>
                                        </p:attrNameLst>
                                      </p:cBhvr>
                                      <p:to>
                                        <p:strVal val="visible"/>
                                      </p:to>
                                    </p:set>
                                    <p:animEffect transition="in" filter="wheel(4)">
                                      <p:cBhvr>
                                        <p:cTn id="51" dur="2000"/>
                                        <p:tgtEl>
                                          <p:spTgt spid="52228">
                                            <p:txEl>
                                              <p:pRg st="4" end="4"/>
                                            </p:txEl>
                                          </p:spTgt>
                                        </p:tgtEl>
                                      </p:cBhvr>
                                    </p:animEffect>
                                  </p:childTnLst>
                                </p:cTn>
                              </p:par>
                              <p:par>
                                <p:cTn id="52" presetID="21" presetClass="entr" presetSubtype="4" fill="hold" nodeType="withEffect">
                                  <p:stCondLst>
                                    <p:cond delay="0"/>
                                  </p:stCondLst>
                                  <p:childTnLst>
                                    <p:set>
                                      <p:cBhvr>
                                        <p:cTn id="53" dur="1" fill="hold">
                                          <p:stCondLst>
                                            <p:cond delay="0"/>
                                          </p:stCondLst>
                                        </p:cTn>
                                        <p:tgtEl>
                                          <p:spTgt spid="52228">
                                            <p:txEl>
                                              <p:pRg st="5" end="5"/>
                                            </p:txEl>
                                          </p:spTgt>
                                        </p:tgtEl>
                                        <p:attrNameLst>
                                          <p:attrName>style.visibility</p:attrName>
                                        </p:attrNameLst>
                                      </p:cBhvr>
                                      <p:to>
                                        <p:strVal val="visible"/>
                                      </p:to>
                                    </p:set>
                                    <p:animEffect transition="in" filter="wheel(4)">
                                      <p:cBhvr>
                                        <p:cTn id="54" dur="2000"/>
                                        <p:tgtEl>
                                          <p:spTgt spid="52228">
                                            <p:txEl>
                                              <p:pRg st="5" end="5"/>
                                            </p:txEl>
                                          </p:spTgt>
                                        </p:tgtEl>
                                      </p:cBhvr>
                                    </p:animEffect>
                                  </p:childTnLst>
                                </p:cTn>
                              </p:par>
                              <p:par>
                                <p:cTn id="55" presetID="21" presetClass="entr" presetSubtype="4" fill="hold" nodeType="withEffect">
                                  <p:stCondLst>
                                    <p:cond delay="0"/>
                                  </p:stCondLst>
                                  <p:childTnLst>
                                    <p:set>
                                      <p:cBhvr>
                                        <p:cTn id="56" dur="1" fill="hold">
                                          <p:stCondLst>
                                            <p:cond delay="0"/>
                                          </p:stCondLst>
                                        </p:cTn>
                                        <p:tgtEl>
                                          <p:spTgt spid="52228">
                                            <p:txEl>
                                              <p:pRg st="6" end="6"/>
                                            </p:txEl>
                                          </p:spTgt>
                                        </p:tgtEl>
                                        <p:attrNameLst>
                                          <p:attrName>style.visibility</p:attrName>
                                        </p:attrNameLst>
                                      </p:cBhvr>
                                      <p:to>
                                        <p:strVal val="visible"/>
                                      </p:to>
                                    </p:set>
                                    <p:animEffect transition="in" filter="wheel(4)">
                                      <p:cBhvr>
                                        <p:cTn id="57" dur="2000"/>
                                        <p:tgtEl>
                                          <p:spTgt spid="52228">
                                            <p:txEl>
                                              <p:pRg st="6" end="6"/>
                                            </p:txEl>
                                          </p:spTgt>
                                        </p:tgtEl>
                                      </p:cBhvr>
                                    </p:animEffect>
                                  </p:childTnLst>
                                </p:cTn>
                              </p:par>
                              <p:par>
                                <p:cTn id="58" presetID="21" presetClass="entr" presetSubtype="4" fill="hold" nodeType="withEffect">
                                  <p:stCondLst>
                                    <p:cond delay="0"/>
                                  </p:stCondLst>
                                  <p:childTnLst>
                                    <p:set>
                                      <p:cBhvr>
                                        <p:cTn id="59" dur="1" fill="hold">
                                          <p:stCondLst>
                                            <p:cond delay="0"/>
                                          </p:stCondLst>
                                        </p:cTn>
                                        <p:tgtEl>
                                          <p:spTgt spid="52228">
                                            <p:txEl>
                                              <p:pRg st="7" end="7"/>
                                            </p:txEl>
                                          </p:spTgt>
                                        </p:tgtEl>
                                        <p:attrNameLst>
                                          <p:attrName>style.visibility</p:attrName>
                                        </p:attrNameLst>
                                      </p:cBhvr>
                                      <p:to>
                                        <p:strVal val="visible"/>
                                      </p:to>
                                    </p:set>
                                    <p:animEffect transition="in" filter="wheel(4)">
                                      <p:cBhvr>
                                        <p:cTn id="60" dur="2000"/>
                                        <p:tgtEl>
                                          <p:spTgt spid="52228">
                                            <p:txEl>
                                              <p:pRg st="7" end="7"/>
                                            </p:txEl>
                                          </p:spTgt>
                                        </p:tgtEl>
                                      </p:cBhvr>
                                    </p:animEffect>
                                  </p:childTnLst>
                                </p:cTn>
                              </p:par>
                              <p:par>
                                <p:cTn id="61" presetID="21" presetClass="entr" presetSubtype="4" fill="hold" nodeType="withEffect">
                                  <p:stCondLst>
                                    <p:cond delay="0"/>
                                  </p:stCondLst>
                                  <p:childTnLst>
                                    <p:set>
                                      <p:cBhvr>
                                        <p:cTn id="62" dur="1" fill="hold">
                                          <p:stCondLst>
                                            <p:cond delay="0"/>
                                          </p:stCondLst>
                                        </p:cTn>
                                        <p:tgtEl>
                                          <p:spTgt spid="52228">
                                            <p:txEl>
                                              <p:pRg st="8" end="8"/>
                                            </p:txEl>
                                          </p:spTgt>
                                        </p:tgtEl>
                                        <p:attrNameLst>
                                          <p:attrName>style.visibility</p:attrName>
                                        </p:attrNameLst>
                                      </p:cBhvr>
                                      <p:to>
                                        <p:strVal val="visible"/>
                                      </p:to>
                                    </p:set>
                                    <p:animEffect transition="in" filter="wheel(4)">
                                      <p:cBhvr>
                                        <p:cTn id="63" dur="20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allAtOnce"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ChangeArrowheads="1"/>
          </p:cNvSpPr>
          <p:nvPr/>
        </p:nvSpPr>
        <p:spPr bwMode="auto">
          <a:xfrm>
            <a:off x="468313" y="260350"/>
            <a:ext cx="8362950" cy="5865813"/>
          </a:xfrm>
          <a:prstGeom prst="rect">
            <a:avLst/>
          </a:prstGeom>
          <a:noFill/>
          <a:ln w="9525">
            <a:noFill/>
            <a:miter lim="800000"/>
            <a:headEnd/>
            <a:tailEnd/>
          </a:ln>
        </p:spPr>
        <p:txBody>
          <a:bodyPr/>
          <a:lstStyle/>
          <a:p>
            <a:pPr marL="609600" indent="-609600" algn="r" rtl="1" eaLnBrk="1" hangingPunct="1">
              <a:spcBef>
                <a:spcPct val="20000"/>
              </a:spcBef>
            </a:pPr>
            <a:endParaRPr lang="en-US" altLang="en-US" sz="3200"/>
          </a:p>
        </p:txBody>
      </p:sp>
      <p:sp>
        <p:nvSpPr>
          <p:cNvPr id="49161" name="AutoShape 9"/>
          <p:cNvSpPr>
            <a:spLocks noChangeArrowheads="1"/>
          </p:cNvSpPr>
          <p:nvPr/>
        </p:nvSpPr>
        <p:spPr bwMode="auto">
          <a:xfrm>
            <a:off x="0" y="188913"/>
            <a:ext cx="9144000" cy="6408737"/>
          </a:xfrm>
          <a:prstGeom prst="doubleWave">
            <a:avLst>
              <a:gd name="adj1" fmla="val 6500"/>
              <a:gd name="adj2" fmla="val 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rtl="1" eaLnBrk="1" hangingPunct="1"/>
            <a:r>
              <a:rPr lang="ar-SA" altLang="en-US" sz="2400" b="1" dirty="0"/>
              <a:t>الإجراءات التحليلية </a:t>
            </a:r>
            <a:r>
              <a:rPr lang="ar-JO" altLang="en-US" sz="2400" b="1" dirty="0"/>
              <a:t>المتخذة</a:t>
            </a:r>
            <a:r>
              <a:rPr lang="ar-SA" altLang="en-US" sz="2400" b="1" dirty="0"/>
              <a:t> عند اقتراب نهاية </a:t>
            </a:r>
            <a:r>
              <a:rPr lang="ar-JO" altLang="en-US" sz="2400" b="1" dirty="0"/>
              <a:t>التدقيق</a:t>
            </a:r>
            <a:r>
              <a:rPr lang="ar-SA" altLang="en-US" sz="2400" b="1" dirty="0"/>
              <a:t> لتكوين استنتاج </a:t>
            </a:r>
            <a:r>
              <a:rPr lang="ar-JO" altLang="en-US" sz="2400" b="1" dirty="0"/>
              <a:t>شامل</a:t>
            </a:r>
            <a:r>
              <a:rPr lang="ar-JO" altLang="en-US" b="1" dirty="0"/>
              <a:t> </a:t>
            </a:r>
            <a:endParaRPr lang="ar-JO" altLang="en-US" sz="2000" dirty="0"/>
          </a:p>
          <a:p>
            <a:pPr algn="ctr" rtl="1" eaLnBrk="1" hangingPunct="1"/>
            <a:endParaRPr lang="en-US" altLang="en-US" sz="2000" dirty="0" smtClean="0"/>
          </a:p>
          <a:p>
            <a:pPr algn="ctr" rtl="1" eaLnBrk="1" hangingPunct="1"/>
            <a:endParaRPr lang="en-US" altLang="en-US" sz="2000" dirty="0" smtClean="0"/>
          </a:p>
          <a:p>
            <a:pPr algn="ctr" rtl="1" eaLnBrk="1" hangingPunct="1"/>
            <a:r>
              <a:rPr lang="ar-SA" altLang="en-US" sz="2000" dirty="0" smtClean="0"/>
              <a:t> </a:t>
            </a:r>
            <a:r>
              <a:rPr lang="ar-SA" altLang="en-US" sz="2000" dirty="0"/>
              <a:t>تحديد ما إذا كانت التوجهات والعلاقات الخاصة، قد تشير إلى خطر </a:t>
            </a:r>
            <a:r>
              <a:rPr lang="ar-JO" altLang="en-US" sz="2000" dirty="0"/>
              <a:t>خطأ</a:t>
            </a:r>
            <a:r>
              <a:rPr lang="ar-SA" altLang="en-US" sz="2000" dirty="0"/>
              <a:t> جوهري بسبب </a:t>
            </a:r>
            <a:r>
              <a:rPr lang="ar-JO" altLang="en-US" sz="2000" dirty="0"/>
              <a:t>احتيال</a:t>
            </a:r>
            <a:r>
              <a:rPr lang="ar-SA" altLang="en-US" sz="2000" dirty="0"/>
              <a:t>، </a:t>
            </a:r>
            <a:endParaRPr lang="ar-JO" altLang="en-US" sz="2000" dirty="0"/>
          </a:p>
          <a:p>
            <a:pPr algn="ctr" rtl="1" eaLnBrk="1" hangingPunct="1"/>
            <a:r>
              <a:rPr lang="ar-SA" altLang="en-US" sz="2000" dirty="0"/>
              <a:t>تتطلب حكما مهنياً . وتشمل تلك العلاقات غيرا لعادية، الإيرادات والدخل في نهاية العام،</a:t>
            </a:r>
            <a:endParaRPr lang="ar-JO" altLang="en-US" sz="2000" dirty="0"/>
          </a:p>
          <a:p>
            <a:pPr algn="ctr" rtl="1" eaLnBrk="1" hangingPunct="1"/>
            <a:endParaRPr lang="en-US" altLang="en-US" sz="2000" dirty="0" smtClean="0"/>
          </a:p>
          <a:p>
            <a:pPr algn="ctr" rtl="1" eaLnBrk="1" hangingPunct="1"/>
            <a:endParaRPr lang="en-US" altLang="en-US" sz="2000" dirty="0" smtClean="0"/>
          </a:p>
          <a:p>
            <a:pPr algn="ctr" rtl="1" eaLnBrk="1" hangingPunct="1"/>
            <a:r>
              <a:rPr lang="ar-SA" altLang="en-US" sz="2000" dirty="0" smtClean="0"/>
              <a:t> </a:t>
            </a:r>
            <a:r>
              <a:rPr lang="ar-SA" altLang="en-US" sz="2000" dirty="0"/>
              <a:t>وعلى سبيل المثال: التقرير عن مبالغ</a:t>
            </a:r>
            <a:r>
              <a:rPr lang="ar-JO" altLang="en-US" sz="2000" dirty="0"/>
              <a:t> </a:t>
            </a:r>
            <a:r>
              <a:rPr lang="ar-SA" altLang="en-US" sz="2000" dirty="0"/>
              <a:t>كبيرة من الدخل بشكل غير محدد في الأسابيع </a:t>
            </a:r>
            <a:endParaRPr lang="ar-JO" altLang="en-US" sz="2000" dirty="0"/>
          </a:p>
          <a:p>
            <a:pPr algn="ctr" rtl="1" eaLnBrk="1" hangingPunct="1"/>
            <a:r>
              <a:rPr lang="ar-SA" altLang="en-US" sz="2000" dirty="0"/>
              <a:t>الأخيرة من الفترة، أو معاملات</a:t>
            </a:r>
            <a:r>
              <a:rPr lang="ar-JO" altLang="en-US" sz="2000" dirty="0"/>
              <a:t> </a:t>
            </a:r>
            <a:r>
              <a:rPr lang="ar-SA" altLang="en-US" sz="2000" dirty="0"/>
              <a:t>غير عادية، أو التقرير عن دخل بشكل </a:t>
            </a:r>
            <a:endParaRPr lang="ar-JO" altLang="en-US" sz="2000" dirty="0"/>
          </a:p>
          <a:p>
            <a:pPr algn="ctr" rtl="1" eaLnBrk="1" hangingPunct="1"/>
            <a:r>
              <a:rPr lang="ar-SA" altLang="en-US" sz="2000" dirty="0"/>
              <a:t>لا يتسق مع اتجاه التدفقات النقدية من</a:t>
            </a:r>
            <a:r>
              <a:rPr lang="ar-JO" altLang="en-US" sz="2000" dirty="0"/>
              <a:t> </a:t>
            </a:r>
            <a:r>
              <a:rPr lang="ar-SA" altLang="en-US" sz="2000" dirty="0"/>
              <a:t>العمليات.</a:t>
            </a:r>
            <a:endParaRPr lang="en-US" altLang="en-US" sz="2000" dirty="0"/>
          </a:p>
          <a:p>
            <a:pPr algn="ctr" rtl="1" eaLnBrk="1" hangingPunct="1"/>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9161">
                                            <p:bg/>
                                          </p:spTgt>
                                        </p:tgtEl>
                                        <p:attrNameLst>
                                          <p:attrName>style.visibility</p:attrName>
                                        </p:attrNameLst>
                                      </p:cBhvr>
                                      <p:to>
                                        <p:strVal val="visible"/>
                                      </p:to>
                                    </p:set>
                                    <p:animEffect transition="in" filter="fade">
                                      <p:cBhvr>
                                        <p:cTn id="7" dur="800" decel="100000"/>
                                        <p:tgtEl>
                                          <p:spTgt spid="49161">
                                            <p:bg/>
                                          </p:spTgt>
                                        </p:tgtEl>
                                      </p:cBhvr>
                                    </p:animEffect>
                                    <p:anim calcmode="lin" valueType="num">
                                      <p:cBhvr>
                                        <p:cTn id="8" dur="800" decel="100000" fill="hold"/>
                                        <p:tgtEl>
                                          <p:spTgt spid="49161">
                                            <p:bg/>
                                          </p:spTgt>
                                        </p:tgtEl>
                                        <p:attrNameLst>
                                          <p:attrName>style.rotation</p:attrName>
                                        </p:attrNameLst>
                                      </p:cBhvr>
                                      <p:tavLst>
                                        <p:tav tm="0">
                                          <p:val>
                                            <p:fltVal val="-90"/>
                                          </p:val>
                                        </p:tav>
                                        <p:tav tm="100000">
                                          <p:val>
                                            <p:fltVal val="0"/>
                                          </p:val>
                                        </p:tav>
                                      </p:tavLst>
                                    </p:anim>
                                    <p:anim calcmode="lin" valueType="num">
                                      <p:cBhvr>
                                        <p:cTn id="9" dur="800" decel="100000" fill="hold"/>
                                        <p:tgtEl>
                                          <p:spTgt spid="49161">
                                            <p:bg/>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49161">
                                            <p:bg/>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9161">
                                            <p:bg/>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9161">
                                            <p:bg/>
                                          </p:spTgt>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49161">
                                            <p:txEl>
                                              <p:pRg st="0" end="0"/>
                                            </p:txEl>
                                          </p:spTgt>
                                        </p:tgtEl>
                                        <p:attrNameLst>
                                          <p:attrName>style.visibility</p:attrName>
                                        </p:attrNameLst>
                                      </p:cBhvr>
                                      <p:to>
                                        <p:strVal val="visible"/>
                                      </p:to>
                                    </p:set>
                                    <p:animEffect transition="in" filter="fade">
                                      <p:cBhvr>
                                        <p:cTn id="15" dur="800" decel="100000"/>
                                        <p:tgtEl>
                                          <p:spTgt spid="49161">
                                            <p:txEl>
                                              <p:pRg st="0" end="0"/>
                                            </p:txEl>
                                          </p:spTgt>
                                        </p:tgtEl>
                                      </p:cBhvr>
                                    </p:animEffect>
                                    <p:anim calcmode="lin" valueType="num">
                                      <p:cBhvr>
                                        <p:cTn id="16" dur="800" decel="100000" fill="hold"/>
                                        <p:tgtEl>
                                          <p:spTgt spid="49161">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49161">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49161">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49161">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49161">
                                            <p:txEl>
                                              <p:pRg st="0" end="0"/>
                                            </p:txEl>
                                          </p:spTgt>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49161">
                                            <p:txEl>
                                              <p:pRg st="3" end="3"/>
                                            </p:txEl>
                                          </p:spTgt>
                                        </p:tgtEl>
                                        <p:attrNameLst>
                                          <p:attrName>style.visibility</p:attrName>
                                        </p:attrNameLst>
                                      </p:cBhvr>
                                      <p:to>
                                        <p:strVal val="visible"/>
                                      </p:to>
                                    </p:set>
                                    <p:animEffect transition="in" filter="fade">
                                      <p:cBhvr>
                                        <p:cTn id="23" dur="800" decel="100000"/>
                                        <p:tgtEl>
                                          <p:spTgt spid="49161">
                                            <p:txEl>
                                              <p:pRg st="3" end="3"/>
                                            </p:txEl>
                                          </p:spTgt>
                                        </p:tgtEl>
                                      </p:cBhvr>
                                    </p:animEffect>
                                    <p:anim calcmode="lin" valueType="num">
                                      <p:cBhvr>
                                        <p:cTn id="24" dur="800" decel="100000" fill="hold"/>
                                        <p:tgtEl>
                                          <p:spTgt spid="49161">
                                            <p:txEl>
                                              <p:pRg st="3" end="3"/>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49161">
                                            <p:txEl>
                                              <p:pRg st="3" end="3"/>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49161">
                                            <p:txEl>
                                              <p:pRg st="3" end="3"/>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49161">
                                            <p:txEl>
                                              <p:pRg st="3" end="3"/>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49161">
                                            <p:txEl>
                                              <p:pRg st="3" end="3"/>
                                            </p:txEl>
                                          </p:spTgt>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49161">
                                            <p:txEl>
                                              <p:pRg st="4" end="4"/>
                                            </p:txEl>
                                          </p:spTgt>
                                        </p:tgtEl>
                                        <p:attrNameLst>
                                          <p:attrName>style.visibility</p:attrName>
                                        </p:attrNameLst>
                                      </p:cBhvr>
                                      <p:to>
                                        <p:strVal val="visible"/>
                                      </p:to>
                                    </p:set>
                                    <p:animEffect transition="in" filter="fade">
                                      <p:cBhvr>
                                        <p:cTn id="31" dur="800" decel="100000"/>
                                        <p:tgtEl>
                                          <p:spTgt spid="49161">
                                            <p:txEl>
                                              <p:pRg st="4" end="4"/>
                                            </p:txEl>
                                          </p:spTgt>
                                        </p:tgtEl>
                                      </p:cBhvr>
                                    </p:animEffect>
                                    <p:anim calcmode="lin" valueType="num">
                                      <p:cBhvr>
                                        <p:cTn id="32" dur="800" decel="100000" fill="hold"/>
                                        <p:tgtEl>
                                          <p:spTgt spid="49161">
                                            <p:txEl>
                                              <p:pRg st="4" end="4"/>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49161">
                                            <p:txEl>
                                              <p:pRg st="4" end="4"/>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49161">
                                            <p:txEl>
                                              <p:pRg st="4" end="4"/>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49161">
                                            <p:txEl>
                                              <p:pRg st="4" end="4"/>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49161">
                                            <p:txEl>
                                              <p:pRg st="4" end="4"/>
                                            </p:txEl>
                                          </p:spTgt>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49161">
                                            <p:txEl>
                                              <p:pRg st="7" end="7"/>
                                            </p:txEl>
                                          </p:spTgt>
                                        </p:tgtEl>
                                        <p:attrNameLst>
                                          <p:attrName>style.visibility</p:attrName>
                                        </p:attrNameLst>
                                      </p:cBhvr>
                                      <p:to>
                                        <p:strVal val="visible"/>
                                      </p:to>
                                    </p:set>
                                    <p:animEffect transition="in" filter="fade">
                                      <p:cBhvr>
                                        <p:cTn id="39" dur="800" decel="100000"/>
                                        <p:tgtEl>
                                          <p:spTgt spid="49161">
                                            <p:txEl>
                                              <p:pRg st="7" end="7"/>
                                            </p:txEl>
                                          </p:spTgt>
                                        </p:tgtEl>
                                      </p:cBhvr>
                                    </p:animEffect>
                                    <p:anim calcmode="lin" valueType="num">
                                      <p:cBhvr>
                                        <p:cTn id="40" dur="800" decel="100000" fill="hold"/>
                                        <p:tgtEl>
                                          <p:spTgt spid="49161">
                                            <p:txEl>
                                              <p:pRg st="7" end="7"/>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49161">
                                            <p:txEl>
                                              <p:pRg st="7" end="7"/>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49161">
                                            <p:txEl>
                                              <p:pRg st="7" end="7"/>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49161">
                                            <p:txEl>
                                              <p:pRg st="7" end="7"/>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49161">
                                            <p:txEl>
                                              <p:pRg st="7" end="7"/>
                                            </p:txEl>
                                          </p:spTgt>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49161">
                                            <p:txEl>
                                              <p:pRg st="8" end="8"/>
                                            </p:txEl>
                                          </p:spTgt>
                                        </p:tgtEl>
                                        <p:attrNameLst>
                                          <p:attrName>style.visibility</p:attrName>
                                        </p:attrNameLst>
                                      </p:cBhvr>
                                      <p:to>
                                        <p:strVal val="visible"/>
                                      </p:to>
                                    </p:set>
                                    <p:animEffect transition="in" filter="fade">
                                      <p:cBhvr>
                                        <p:cTn id="47" dur="800" decel="100000"/>
                                        <p:tgtEl>
                                          <p:spTgt spid="49161">
                                            <p:txEl>
                                              <p:pRg st="8" end="8"/>
                                            </p:txEl>
                                          </p:spTgt>
                                        </p:tgtEl>
                                      </p:cBhvr>
                                    </p:animEffect>
                                    <p:anim calcmode="lin" valueType="num">
                                      <p:cBhvr>
                                        <p:cTn id="48" dur="800" decel="100000" fill="hold"/>
                                        <p:tgtEl>
                                          <p:spTgt spid="49161">
                                            <p:txEl>
                                              <p:pRg st="8" end="8"/>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49161">
                                            <p:txEl>
                                              <p:pRg st="8" end="8"/>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49161">
                                            <p:txEl>
                                              <p:pRg st="8" end="8"/>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49161">
                                            <p:txEl>
                                              <p:pRg st="8" end="8"/>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49161">
                                            <p:txEl>
                                              <p:pRg st="8" end="8"/>
                                            </p:txEl>
                                          </p:spTgt>
                                        </p:tgtEl>
                                        <p:attrNameLst>
                                          <p:attrName>ppt_y</p:attrName>
                                        </p:attrNameLst>
                                      </p:cBhvr>
                                      <p:tavLst>
                                        <p:tav tm="0">
                                          <p:val>
                                            <p:strVal val="#ppt_y+0.1"/>
                                          </p:val>
                                        </p:tav>
                                        <p:tav tm="100000">
                                          <p:val>
                                            <p:strVal val="#ppt_y"/>
                                          </p:val>
                                        </p:tav>
                                      </p:tavLst>
                                    </p:anim>
                                  </p:childTnLst>
                                </p:cTn>
                              </p:par>
                              <p:par>
                                <p:cTn id="53" presetID="30" presetClass="entr" presetSubtype="0" fill="hold" grpId="0" nodeType="withEffect">
                                  <p:stCondLst>
                                    <p:cond delay="0"/>
                                  </p:stCondLst>
                                  <p:childTnLst>
                                    <p:set>
                                      <p:cBhvr>
                                        <p:cTn id="54" dur="1" fill="hold">
                                          <p:stCondLst>
                                            <p:cond delay="0"/>
                                          </p:stCondLst>
                                        </p:cTn>
                                        <p:tgtEl>
                                          <p:spTgt spid="49161">
                                            <p:txEl>
                                              <p:pRg st="9" end="9"/>
                                            </p:txEl>
                                          </p:spTgt>
                                        </p:tgtEl>
                                        <p:attrNameLst>
                                          <p:attrName>style.visibility</p:attrName>
                                        </p:attrNameLst>
                                      </p:cBhvr>
                                      <p:to>
                                        <p:strVal val="visible"/>
                                      </p:to>
                                    </p:set>
                                    <p:animEffect transition="in" filter="fade">
                                      <p:cBhvr>
                                        <p:cTn id="55" dur="800" decel="100000"/>
                                        <p:tgtEl>
                                          <p:spTgt spid="49161">
                                            <p:txEl>
                                              <p:pRg st="9" end="9"/>
                                            </p:txEl>
                                          </p:spTgt>
                                        </p:tgtEl>
                                      </p:cBhvr>
                                    </p:animEffect>
                                    <p:anim calcmode="lin" valueType="num">
                                      <p:cBhvr>
                                        <p:cTn id="56" dur="800" decel="100000" fill="hold"/>
                                        <p:tgtEl>
                                          <p:spTgt spid="49161">
                                            <p:txEl>
                                              <p:pRg st="9" end="9"/>
                                            </p:txEl>
                                          </p:spTgt>
                                        </p:tgtEl>
                                        <p:attrNameLst>
                                          <p:attrName>style.rotation</p:attrName>
                                        </p:attrNameLst>
                                      </p:cBhvr>
                                      <p:tavLst>
                                        <p:tav tm="0">
                                          <p:val>
                                            <p:fltVal val="-90"/>
                                          </p:val>
                                        </p:tav>
                                        <p:tav tm="100000">
                                          <p:val>
                                            <p:fltVal val="0"/>
                                          </p:val>
                                        </p:tav>
                                      </p:tavLst>
                                    </p:anim>
                                    <p:anim calcmode="lin" valueType="num">
                                      <p:cBhvr>
                                        <p:cTn id="57" dur="800" decel="100000" fill="hold"/>
                                        <p:tgtEl>
                                          <p:spTgt spid="49161">
                                            <p:txEl>
                                              <p:pRg st="9" end="9"/>
                                            </p:txEl>
                                          </p:spTgt>
                                        </p:tgtEl>
                                        <p:attrNameLst>
                                          <p:attrName>ppt_x</p:attrName>
                                        </p:attrNameLst>
                                      </p:cBhvr>
                                      <p:tavLst>
                                        <p:tav tm="0">
                                          <p:val>
                                            <p:strVal val="#ppt_x+0.4"/>
                                          </p:val>
                                        </p:tav>
                                        <p:tav tm="100000">
                                          <p:val>
                                            <p:strVal val="#ppt_x-0.05"/>
                                          </p:val>
                                        </p:tav>
                                      </p:tavLst>
                                    </p:anim>
                                    <p:anim calcmode="lin" valueType="num">
                                      <p:cBhvr>
                                        <p:cTn id="58" dur="800" decel="100000" fill="hold"/>
                                        <p:tgtEl>
                                          <p:spTgt spid="49161">
                                            <p:txEl>
                                              <p:pRg st="9" end="9"/>
                                            </p:txEl>
                                          </p:spTgt>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49161">
                                            <p:txEl>
                                              <p:pRg st="9" end="9"/>
                                            </p:txEl>
                                          </p:spTgt>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49161">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nodeType="clickEffect">
                                  <p:stCondLst>
                                    <p:cond delay="0"/>
                                  </p:stCondLst>
                                  <p:childTnLst>
                                    <p:set>
                                      <p:cBhvr>
                                        <p:cTn id="64" dur="1" fill="hold">
                                          <p:stCondLst>
                                            <p:cond delay="0"/>
                                          </p:stCondLst>
                                        </p:cTn>
                                        <p:tgtEl>
                                          <p:spTgt spid="49161">
                                            <p:txEl>
                                              <p:pRg st="0" end="0"/>
                                            </p:txEl>
                                          </p:spTgt>
                                        </p:tgtEl>
                                        <p:attrNameLst>
                                          <p:attrName>style.visibility</p:attrName>
                                        </p:attrNameLst>
                                      </p:cBhvr>
                                      <p:to>
                                        <p:strVal val="visible"/>
                                      </p:to>
                                    </p:set>
                                    <p:animEffect transition="in" filter="fade">
                                      <p:cBhvr>
                                        <p:cTn id="65" dur="1000"/>
                                        <p:tgtEl>
                                          <p:spTgt spid="49161">
                                            <p:txEl>
                                              <p:pRg st="0" end="0"/>
                                            </p:txEl>
                                          </p:spTgt>
                                        </p:tgtEl>
                                      </p:cBhvr>
                                    </p:animEffect>
                                    <p:anim calcmode="lin" valueType="num">
                                      <p:cBhvr>
                                        <p:cTn id="66" dur="1000" fill="hold"/>
                                        <p:tgtEl>
                                          <p:spTgt spid="49161">
                                            <p:txEl>
                                              <p:pRg st="0" end="0"/>
                                            </p:txEl>
                                          </p:spTgt>
                                        </p:tgtEl>
                                        <p:attrNameLst>
                                          <p:attrName>ppt_x</p:attrName>
                                        </p:attrNameLst>
                                      </p:cBhvr>
                                      <p:tavLst>
                                        <p:tav tm="0">
                                          <p:val>
                                            <p:strVal val="#ppt_x"/>
                                          </p:val>
                                        </p:tav>
                                        <p:tav tm="100000">
                                          <p:val>
                                            <p:strVal val="#ppt_x"/>
                                          </p:val>
                                        </p:tav>
                                      </p:tavLst>
                                    </p:anim>
                                    <p:anim calcmode="lin" valueType="num">
                                      <p:cBhvr>
                                        <p:cTn id="67" dur="1000" fill="hold"/>
                                        <p:tgtEl>
                                          <p:spTgt spid="49161">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49161">
                                            <p:txEl>
                                              <p:pRg st="3" end="3"/>
                                            </p:txEl>
                                          </p:spTgt>
                                        </p:tgtEl>
                                        <p:attrNameLst>
                                          <p:attrName>style.visibility</p:attrName>
                                        </p:attrNameLst>
                                      </p:cBhvr>
                                      <p:to>
                                        <p:strVal val="visible"/>
                                      </p:to>
                                    </p:set>
                                    <p:animEffect transition="in" filter="fade">
                                      <p:cBhvr>
                                        <p:cTn id="70" dur="1000"/>
                                        <p:tgtEl>
                                          <p:spTgt spid="49161">
                                            <p:txEl>
                                              <p:pRg st="3" end="3"/>
                                            </p:txEl>
                                          </p:spTgt>
                                        </p:tgtEl>
                                      </p:cBhvr>
                                    </p:animEffect>
                                    <p:anim calcmode="lin" valueType="num">
                                      <p:cBhvr>
                                        <p:cTn id="71" dur="1000" fill="hold"/>
                                        <p:tgtEl>
                                          <p:spTgt spid="49161">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49161">
                                            <p:txEl>
                                              <p:pRg st="3" end="3"/>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9161">
                                            <p:txEl>
                                              <p:pRg st="4" end="4"/>
                                            </p:txEl>
                                          </p:spTgt>
                                        </p:tgtEl>
                                        <p:attrNameLst>
                                          <p:attrName>style.visibility</p:attrName>
                                        </p:attrNameLst>
                                      </p:cBhvr>
                                      <p:to>
                                        <p:strVal val="visible"/>
                                      </p:to>
                                    </p:set>
                                    <p:animEffect transition="in" filter="fade">
                                      <p:cBhvr>
                                        <p:cTn id="75" dur="1000"/>
                                        <p:tgtEl>
                                          <p:spTgt spid="49161">
                                            <p:txEl>
                                              <p:pRg st="4" end="4"/>
                                            </p:txEl>
                                          </p:spTgt>
                                        </p:tgtEl>
                                      </p:cBhvr>
                                    </p:animEffect>
                                    <p:anim calcmode="lin" valueType="num">
                                      <p:cBhvr>
                                        <p:cTn id="76" dur="1000" fill="hold"/>
                                        <p:tgtEl>
                                          <p:spTgt spid="49161">
                                            <p:txEl>
                                              <p:pRg st="4" end="4"/>
                                            </p:txEl>
                                          </p:spTgt>
                                        </p:tgtEl>
                                        <p:attrNameLst>
                                          <p:attrName>ppt_x</p:attrName>
                                        </p:attrNameLst>
                                      </p:cBhvr>
                                      <p:tavLst>
                                        <p:tav tm="0">
                                          <p:val>
                                            <p:strVal val="#ppt_x"/>
                                          </p:val>
                                        </p:tav>
                                        <p:tav tm="100000">
                                          <p:val>
                                            <p:strVal val="#ppt_x"/>
                                          </p:val>
                                        </p:tav>
                                      </p:tavLst>
                                    </p:anim>
                                    <p:anim calcmode="lin" valueType="num">
                                      <p:cBhvr>
                                        <p:cTn id="77" dur="1000" fill="hold"/>
                                        <p:tgtEl>
                                          <p:spTgt spid="49161">
                                            <p:txEl>
                                              <p:pRg st="4" end="4"/>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9161">
                                            <p:txEl>
                                              <p:pRg st="7" end="7"/>
                                            </p:txEl>
                                          </p:spTgt>
                                        </p:tgtEl>
                                        <p:attrNameLst>
                                          <p:attrName>style.visibility</p:attrName>
                                        </p:attrNameLst>
                                      </p:cBhvr>
                                      <p:to>
                                        <p:strVal val="visible"/>
                                      </p:to>
                                    </p:set>
                                    <p:animEffect transition="in" filter="fade">
                                      <p:cBhvr>
                                        <p:cTn id="80" dur="1000"/>
                                        <p:tgtEl>
                                          <p:spTgt spid="49161">
                                            <p:txEl>
                                              <p:pRg st="7" end="7"/>
                                            </p:txEl>
                                          </p:spTgt>
                                        </p:tgtEl>
                                      </p:cBhvr>
                                    </p:animEffect>
                                    <p:anim calcmode="lin" valueType="num">
                                      <p:cBhvr>
                                        <p:cTn id="81" dur="1000" fill="hold"/>
                                        <p:tgtEl>
                                          <p:spTgt spid="49161">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49161">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9161">
                                            <p:txEl>
                                              <p:pRg st="8" end="8"/>
                                            </p:txEl>
                                          </p:spTgt>
                                        </p:tgtEl>
                                        <p:attrNameLst>
                                          <p:attrName>style.visibility</p:attrName>
                                        </p:attrNameLst>
                                      </p:cBhvr>
                                      <p:to>
                                        <p:strVal val="visible"/>
                                      </p:to>
                                    </p:set>
                                    <p:animEffect transition="in" filter="fade">
                                      <p:cBhvr>
                                        <p:cTn id="85" dur="1000"/>
                                        <p:tgtEl>
                                          <p:spTgt spid="49161">
                                            <p:txEl>
                                              <p:pRg st="8" end="8"/>
                                            </p:txEl>
                                          </p:spTgt>
                                        </p:tgtEl>
                                      </p:cBhvr>
                                    </p:animEffect>
                                    <p:anim calcmode="lin" valueType="num">
                                      <p:cBhvr>
                                        <p:cTn id="86" dur="1000" fill="hold"/>
                                        <p:tgtEl>
                                          <p:spTgt spid="49161">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49161">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9161">
                                            <p:txEl>
                                              <p:pRg st="9" end="9"/>
                                            </p:txEl>
                                          </p:spTgt>
                                        </p:tgtEl>
                                        <p:attrNameLst>
                                          <p:attrName>style.visibility</p:attrName>
                                        </p:attrNameLst>
                                      </p:cBhvr>
                                      <p:to>
                                        <p:strVal val="visible"/>
                                      </p:to>
                                    </p:set>
                                    <p:animEffect transition="in" filter="fade">
                                      <p:cBhvr>
                                        <p:cTn id="90" dur="1000"/>
                                        <p:tgtEl>
                                          <p:spTgt spid="49161">
                                            <p:txEl>
                                              <p:pRg st="9" end="9"/>
                                            </p:txEl>
                                          </p:spTgt>
                                        </p:tgtEl>
                                      </p:cBhvr>
                                    </p:animEffect>
                                    <p:anim calcmode="lin" valueType="num">
                                      <p:cBhvr>
                                        <p:cTn id="91" dur="1000" fill="hold"/>
                                        <p:tgtEl>
                                          <p:spTgt spid="49161">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4916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build="allAtOnce"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533400" y="2209800"/>
          <a:ext cx="82296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ar-SA" altLang="en-US" sz="3600" b="1"/>
              <a:t>مسؤوليات </a:t>
            </a:r>
            <a:r>
              <a:rPr lang="ar-JO" altLang="en-US" sz="3600" b="1"/>
              <a:t>المدقق</a:t>
            </a:r>
            <a:endParaRPr lang="en-US" altLang="en-US" sz="3600" b="1">
              <a:cs typeface="Times New Roman" pitchFamily="18" charset="0"/>
            </a:endParaRPr>
          </a:p>
        </p:txBody>
      </p:sp>
      <p:graphicFrame>
        <p:nvGraphicFramePr>
          <p:cNvPr id="2" name="Content Placeholder 1"/>
          <p:cNvGraphicFramePr>
            <a:graphicFrameLocks noGrp="1"/>
          </p:cNvGraphicFramePr>
          <p:nvPr>
            <p:ph idx="1"/>
          </p:nvPr>
        </p:nvGraphicFramePr>
        <p:xfrm>
          <a:off x="1219200" y="2133600"/>
          <a:ext cx="7056784" cy="3743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4" name="Picture 4" descr="13735147661771"/>
          <p:cNvPicPr>
            <a:picLocks noChangeAspect="1" noChangeArrowheads="1" noCrop="1"/>
          </p:cNvPicPr>
          <p:nvPr/>
        </p:nvPicPr>
        <p:blipFill>
          <a:blip r:embed="rId6"/>
          <a:srcRect/>
          <a:stretch>
            <a:fillRect/>
          </a:stretch>
        </p:blipFill>
        <p:spPr bwMode="auto">
          <a:xfrm>
            <a:off x="1476375" y="0"/>
            <a:ext cx="1331913" cy="1268413"/>
          </a:xfrm>
          <a:prstGeom prst="rect">
            <a:avLst/>
          </a:prstGeom>
          <a:noFill/>
          <a:ln w="9525">
            <a:noFill/>
            <a:miter lim="800000"/>
            <a:headEnd/>
            <a:tailEnd/>
          </a:ln>
        </p:spPr>
      </p:pic>
      <p:pic>
        <p:nvPicPr>
          <p:cNvPr id="5125" name="Picture 5" descr="13735147661771"/>
          <p:cNvPicPr>
            <a:picLocks noChangeAspect="1" noChangeArrowheads="1" noCrop="1"/>
          </p:cNvPicPr>
          <p:nvPr/>
        </p:nvPicPr>
        <p:blipFill>
          <a:blip r:embed="rId6"/>
          <a:srcRect/>
          <a:stretch>
            <a:fillRect/>
          </a:stretch>
        </p:blipFill>
        <p:spPr bwMode="auto">
          <a:xfrm>
            <a:off x="6300788" y="0"/>
            <a:ext cx="1331912" cy="1268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fade">
                                      <p:cBhvr>
                                        <p:cTn id="7" dur="2000"/>
                                        <p:tgtEl>
                                          <p:spTgt spid="5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2000"/>
                                        <p:tgtEl>
                                          <p:spTgt spid="5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randombar(horizontal)">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 xmlns:p14="http://schemas.microsoft.com/office/powerpoint/2010/main" val="3967019383"/>
              </p:ext>
            </p:extLst>
          </p:nvPr>
        </p:nvGraphicFramePr>
        <p:xfrm>
          <a:off x="457200" y="1600201"/>
          <a:ext cx="8229600" cy="39890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p:cNvGraphicFramePr>
            <a:graphicFrameLocks/>
          </p:cNvGraphicFramePr>
          <p:nvPr/>
        </p:nvGraphicFramePr>
        <p:xfrm>
          <a:off x="539750" y="304800"/>
          <a:ext cx="8353425" cy="564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3376</TotalTime>
  <Words>3811</Words>
  <Application>Microsoft Office PowerPoint</Application>
  <PresentationFormat>On-screen Show (4:3)</PresentationFormat>
  <Paragraphs>240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     </vt:lpstr>
      <vt:lpstr>خصائص الاحتيال  </vt:lpstr>
      <vt:lpstr>Slide 4</vt:lpstr>
      <vt:lpstr>Slide 5</vt:lpstr>
      <vt:lpstr>مسؤوليات المدقق</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إجراءات تقييم المخاطر والأنشطة ذات العلاقة</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  </vt:lpstr>
      <vt:lpstr> عدم قدرة المراجع على الاستمرار في العملية </vt:lpstr>
      <vt:lpstr> عدم قدرة المراجع على الاستمرار في العملية</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نطاق معيار التدقيق الدولي هذا</dc:title>
  <dc:creator>Discovery</dc:creator>
  <cp:lastModifiedBy>user</cp:lastModifiedBy>
  <cp:revision>640</cp:revision>
  <dcterms:created xsi:type="dcterms:W3CDTF">2016-10-29T14:54:32Z</dcterms:created>
  <dcterms:modified xsi:type="dcterms:W3CDTF">2023-10-28T12:31:20Z</dcterms:modified>
</cp:coreProperties>
</file>