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3" r:id="rId3"/>
    <p:sldId id="297" r:id="rId4"/>
    <p:sldId id="309" r:id="rId5"/>
    <p:sldId id="298" r:id="rId6"/>
    <p:sldId id="303" r:id="rId7"/>
    <p:sldId id="304" r:id="rId8"/>
    <p:sldId id="310" r:id="rId9"/>
    <p:sldId id="257" r:id="rId10"/>
    <p:sldId id="296" r:id="rId11"/>
    <p:sldId id="294" r:id="rId12"/>
    <p:sldId id="299" r:id="rId13"/>
    <p:sldId id="305" r:id="rId14"/>
    <p:sldId id="300" r:id="rId15"/>
    <p:sldId id="306" r:id="rId16"/>
    <p:sldId id="311" r:id="rId17"/>
    <p:sldId id="307" r:id="rId18"/>
    <p:sldId id="313" r:id="rId19"/>
    <p:sldId id="308" r:id="rId20"/>
    <p:sldId id="312" r:id="rId21"/>
    <p:sldId id="301" r:id="rId22"/>
    <p:sldId id="302" r:id="rId23"/>
    <p:sldId id="315" r:id="rId24"/>
    <p:sldId id="316" r:id="rId25"/>
    <p:sldId id="31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596905" y="210312"/>
            <a:ext cx="11414986" cy="2906961"/>
          </a:xfrm>
        </p:spPr>
        <p:txBody>
          <a:bodyPr>
            <a:normAutofit fontScale="92500"/>
          </a:bodyPr>
          <a:lstStyle/>
          <a:p>
            <a:pPr algn="ctr"/>
            <a:endParaRPr lang="ar-JO" sz="2800" b="1" dirty="0" smtClean="0"/>
          </a:p>
          <a:p>
            <a:pPr algn="ctr">
              <a:lnSpc>
                <a:spcPct val="200000"/>
              </a:lnSpc>
            </a:pPr>
            <a:r>
              <a:rPr lang="ar-JO" sz="2800" b="1" i="1" dirty="0" smtClean="0"/>
              <a:t>حلقة </a:t>
            </a:r>
            <a:r>
              <a:rPr lang="ar-JO" sz="2800" b="1" i="1" dirty="0"/>
              <a:t>بحث في </a:t>
            </a:r>
            <a:r>
              <a:rPr lang="ar-SA" sz="2800" b="1" i="1" dirty="0"/>
              <a:t>تدقيق الحسابات المتقدم</a:t>
            </a:r>
            <a:r>
              <a:rPr lang="ar-JO" sz="2800" b="1" i="1" dirty="0"/>
              <a:t>ة</a:t>
            </a:r>
            <a:endParaRPr lang="en-US" sz="2800" b="1" i="1" dirty="0"/>
          </a:p>
          <a:p>
            <a:pPr>
              <a:lnSpc>
                <a:spcPct val="200000"/>
              </a:lnSpc>
            </a:pPr>
            <a:r>
              <a:rPr lang="en-US" sz="2800" b="1" dirty="0" smtClean="0"/>
              <a:t>Statement </a:t>
            </a:r>
            <a:r>
              <a:rPr lang="en-US" sz="2800" b="1" dirty="0"/>
              <a:t>of risks and information related to </a:t>
            </a:r>
            <a:r>
              <a:rPr lang="en-US" sz="2800" b="1" dirty="0" smtClean="0"/>
              <a:t>information technology</a:t>
            </a:r>
            <a:endParaRPr lang="ar-JO" sz="2800" b="1" dirty="0"/>
          </a:p>
        </p:txBody>
      </p:sp>
      <p:sp>
        <p:nvSpPr>
          <p:cNvPr id="11" name="Subtitle 2">
            <a:extLst>
              <a:ext uri="{FF2B5EF4-FFF2-40B4-BE49-F238E27FC236}">
                <a16:creationId xmlns:a16="http://schemas.microsoft.com/office/drawing/2014/main" xmlns="" id="{B6F5A7E0-6767-435E-8CAA-B5D1ACF8F313}"/>
              </a:ext>
            </a:extLst>
          </p:cNvPr>
          <p:cNvSpPr txBox="1">
            <a:spLocks/>
          </p:cNvSpPr>
          <p:nvPr/>
        </p:nvSpPr>
        <p:spPr>
          <a:xfrm>
            <a:off x="1012541" y="3521423"/>
            <a:ext cx="10999350" cy="1865224"/>
          </a:xfrm>
          <a:prstGeom prst="rect">
            <a:avLst/>
          </a:prstGeom>
        </p:spPr>
        <p:txBody>
          <a:bodyPr vert="horz" lIns="45720" rIns="45720">
            <a:normAutofit/>
          </a:bodyPr>
          <a:lstStyle>
            <a:lvl1pPr marL="0" marR="64008" indent="0" algn="r" rtl="1"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1"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1"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1"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1"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1"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1"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1"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1"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lnSpc>
                <a:spcPct val="200000"/>
              </a:lnSpc>
            </a:pPr>
            <a:r>
              <a:rPr lang="ar-JO" sz="2800" b="1" dirty="0" smtClean="0"/>
              <a:t>أعداد</a:t>
            </a:r>
            <a:r>
              <a:rPr lang="ar-EG" sz="2800" b="1" dirty="0" smtClean="0"/>
              <a:t> الطالبة </a:t>
            </a:r>
            <a:r>
              <a:rPr lang="ar-JO" sz="2800" b="1" dirty="0" smtClean="0"/>
              <a:t>: نانسي الاسود</a:t>
            </a:r>
            <a:endParaRPr lang="ar-EG" sz="2800" b="1" dirty="0" smtClean="0"/>
          </a:p>
          <a:p>
            <a:pPr algn="ctr">
              <a:lnSpc>
                <a:spcPct val="200000"/>
              </a:lnSpc>
            </a:pPr>
            <a:r>
              <a:rPr lang="ar-EG" sz="2800" b="1" dirty="0" smtClean="0"/>
              <a:t>بإشراف : أ . د سليمان البشتاوي</a:t>
            </a:r>
          </a:p>
        </p:txBody>
      </p:sp>
    </p:spTree>
    <p:extLst>
      <p:ext uri="{BB962C8B-B14F-4D97-AF65-F5344CB8AC3E}">
        <p14:creationId xmlns:p14="http://schemas.microsoft.com/office/powerpoint/2010/main" val="139281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عنصر نائب للمحتوى 2"/>
          <p:cNvSpPr>
            <a:spLocks noGrp="1"/>
          </p:cNvSpPr>
          <p:nvPr>
            <p:ph idx="1"/>
          </p:nvPr>
        </p:nvSpPr>
        <p:spPr>
          <a:xfrm>
            <a:off x="740664" y="1042416"/>
            <a:ext cx="10763948" cy="4868806"/>
          </a:xfrm>
        </p:spPr>
        <p:txBody>
          <a:bodyPr>
            <a:normAutofit/>
          </a:bodyPr>
          <a:lstStyle/>
          <a:p>
            <a:pPr marL="0" indent="0" algn="ctr" rtl="1">
              <a:buNone/>
            </a:pPr>
            <a:r>
              <a:rPr lang="ar-JO" altLang="en-US" sz="2500" b="1" dirty="0" smtClean="0"/>
              <a:t>مفهوم </a:t>
            </a:r>
            <a:r>
              <a:rPr lang="ar-JO" altLang="en-US" sz="2500" b="1" dirty="0"/>
              <a:t>المحاسبة السحابية</a:t>
            </a:r>
            <a:endParaRPr lang="ar-JO" sz="2500" b="1" dirty="0"/>
          </a:p>
          <a:p>
            <a:pPr algn="r" rtl="1"/>
            <a:endParaRPr lang="ar-JO" b="1" i="1" dirty="0"/>
          </a:p>
          <a:p>
            <a:pPr marL="0" indent="0" algn="r" rtl="1">
              <a:buNone/>
            </a:pPr>
            <a:r>
              <a:rPr lang="ar-JO" b="1" i="1" dirty="0" smtClean="0"/>
              <a:t>=====================================================</a:t>
            </a:r>
          </a:p>
          <a:p>
            <a:pPr marL="0" indent="0" algn="r" rtl="1">
              <a:buNone/>
            </a:pPr>
            <a:endParaRPr lang="ar-JO" b="1" i="1" dirty="0"/>
          </a:p>
          <a:p>
            <a:pPr marL="0" indent="0" algn="r" rtl="1">
              <a:lnSpc>
                <a:spcPct val="200000"/>
              </a:lnSpc>
              <a:buNone/>
            </a:pPr>
            <a:r>
              <a:rPr lang="ar-JO" altLang="en-US" dirty="0"/>
              <a:t>المحاسبة السحابية: هي تطبيقات خاصة بالمعالجات المحاسبية يتم استضافتها على خوادم بعيدة تعمل على معالجة وإعادة البيانات المرسلة من المستخدم وتتم جميع وظائف التطبيق عبر الموقع وليس على سطح المكتب الخاص بالمستخدم.</a:t>
            </a:r>
            <a:endParaRPr lang="en-US" altLang="en-US" dirty="0"/>
          </a:p>
          <a:p>
            <a:pPr marL="0" indent="0" algn="r" rtl="1">
              <a:buNone/>
            </a:pPr>
            <a:endParaRPr lang="ar-JO" b="1" i="1" dirty="0"/>
          </a:p>
        </p:txBody>
      </p:sp>
    </p:spTree>
    <p:extLst>
      <p:ext uri="{BB962C8B-B14F-4D97-AF65-F5344CB8AC3E}">
        <p14:creationId xmlns:p14="http://schemas.microsoft.com/office/powerpoint/2010/main" val="424525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عنوان 1"/>
          <p:cNvSpPr>
            <a:spLocks noGrp="1"/>
          </p:cNvSpPr>
          <p:nvPr>
            <p:ph type="title"/>
          </p:nvPr>
        </p:nvSpPr>
        <p:spPr>
          <a:xfrm>
            <a:off x="1618487" y="660686"/>
            <a:ext cx="10369297" cy="1350994"/>
          </a:xfrm>
        </p:spPr>
        <p:txBody>
          <a:bodyPr>
            <a:normAutofit fontScale="90000"/>
          </a:bodyPr>
          <a:lstStyle/>
          <a:p>
            <a:pPr algn="ctr" rtl="1"/>
            <a:r>
              <a:rPr lang="ar-JO" altLang="en-US" sz="2300" b="1" dirty="0">
                <a:solidFill>
                  <a:schemeClr val="tx1"/>
                </a:solidFill>
                <a:latin typeface="+mn-lt"/>
                <a:ea typeface="+mn-ea"/>
                <a:cs typeface="+mn-cs"/>
              </a:rPr>
              <a:t>الأسباب التي تؤدي الى زيادة </a:t>
            </a:r>
            <a:r>
              <a:rPr lang="ar-SA" altLang="en-US" sz="2300" b="1" dirty="0">
                <a:solidFill>
                  <a:schemeClr val="tx1"/>
                </a:solidFill>
                <a:latin typeface="+mn-lt"/>
                <a:ea typeface="+mn-ea"/>
                <a:cs typeface="+mn-cs"/>
              </a:rPr>
              <a:t> تهديدات أمن نظم المعلومات المحاسبية </a:t>
            </a:r>
            <a:r>
              <a:rPr lang="ar-SA" altLang="en-US" sz="2300" b="1" dirty="0" smtClean="0">
                <a:solidFill>
                  <a:schemeClr val="tx1"/>
                </a:solidFill>
                <a:latin typeface="+mn-lt"/>
                <a:ea typeface="+mn-ea"/>
                <a:cs typeface="+mn-cs"/>
              </a:rPr>
              <a:t>الإلكترونية</a:t>
            </a:r>
            <a:r>
              <a:rPr lang="ar-JO" altLang="en-US" sz="2300" b="1" dirty="0" smtClean="0">
                <a:solidFill>
                  <a:schemeClr val="tx1"/>
                </a:solidFill>
                <a:latin typeface="+mn-lt"/>
                <a:ea typeface="+mn-ea"/>
                <a:cs typeface="+mn-cs"/>
              </a:rPr>
              <a:t/>
            </a:r>
            <a:br>
              <a:rPr lang="ar-JO" altLang="en-US" sz="2300" b="1" dirty="0" smtClean="0">
                <a:solidFill>
                  <a:schemeClr val="tx1"/>
                </a:solidFill>
                <a:latin typeface="+mn-lt"/>
                <a:ea typeface="+mn-ea"/>
                <a:cs typeface="+mn-cs"/>
              </a:rPr>
            </a:br>
            <a:r>
              <a:rPr lang="ar-JO" altLang="en-US" sz="2300" b="1" dirty="0">
                <a:solidFill>
                  <a:schemeClr val="tx1"/>
                </a:solidFill>
                <a:latin typeface="+mn-lt"/>
                <a:ea typeface="+mn-ea"/>
                <a:cs typeface="+mn-cs"/>
              </a:rPr>
              <a:t/>
            </a:r>
            <a:br>
              <a:rPr lang="ar-JO" altLang="en-US" sz="2300" b="1" dirty="0">
                <a:solidFill>
                  <a:schemeClr val="tx1"/>
                </a:solidFill>
                <a:latin typeface="+mn-lt"/>
                <a:ea typeface="+mn-ea"/>
                <a:cs typeface="+mn-cs"/>
              </a:rPr>
            </a:br>
            <a:r>
              <a:rPr lang="ar-JO" altLang="en-US" sz="2300" b="1" dirty="0" smtClean="0">
                <a:solidFill>
                  <a:schemeClr val="tx1"/>
                </a:solidFill>
                <a:latin typeface="+mn-lt"/>
                <a:ea typeface="+mn-ea"/>
                <a:cs typeface="+mn-cs"/>
              </a:rPr>
              <a:t>============================================</a:t>
            </a:r>
            <a:endParaRPr lang="ar-JO" altLang="en-US" sz="2300" b="1" dirty="0">
              <a:solidFill>
                <a:schemeClr val="tx1"/>
              </a:solidFill>
              <a:latin typeface="+mn-lt"/>
              <a:ea typeface="+mn-ea"/>
              <a:cs typeface="+mn-cs"/>
            </a:endParaRPr>
          </a:p>
        </p:txBody>
      </p:sp>
      <p:sp>
        <p:nvSpPr>
          <p:cNvPr id="55299" name="عنصر نائب للمحتوى 2"/>
          <p:cNvSpPr>
            <a:spLocks noGrp="1"/>
          </p:cNvSpPr>
          <p:nvPr>
            <p:ph idx="1"/>
          </p:nvPr>
        </p:nvSpPr>
        <p:spPr>
          <a:xfrm>
            <a:off x="941832" y="2133600"/>
            <a:ext cx="10954512" cy="3777622"/>
          </a:xfrm>
        </p:spPr>
        <p:txBody>
          <a:bodyPr>
            <a:normAutofit/>
          </a:bodyPr>
          <a:lstStyle/>
          <a:p>
            <a:pPr marL="457200" indent="-457200" algn="r" rtl="1">
              <a:lnSpc>
                <a:spcPct val="200000"/>
              </a:lnSpc>
              <a:buFont typeface="Calibri Light" panose="020F0302020204030204" pitchFamily="34" charset="0"/>
              <a:buAutoNum type="arabicPeriod"/>
            </a:pPr>
            <a:r>
              <a:rPr lang="ar-JO" altLang="en-US" dirty="0" smtClean="0"/>
              <a:t>زيادة عدد أنظمة المعلومات في المنشأة، وبالشكل الذي أدى إلى إتاحة المعلومات لعدد كبير من العاملين دون تحديد أولويات للحصول عليها.</a:t>
            </a:r>
            <a:endParaRPr lang="en-US" altLang="en-US" dirty="0" smtClean="0"/>
          </a:p>
          <a:p>
            <a:pPr marL="457200" indent="-457200" algn="r" rtl="1">
              <a:lnSpc>
                <a:spcPct val="200000"/>
              </a:lnSpc>
              <a:buFont typeface="Calibri Light" panose="020F0302020204030204" pitchFamily="34" charset="0"/>
              <a:buAutoNum type="arabicPeriod"/>
            </a:pPr>
            <a:r>
              <a:rPr lang="ar-JO" altLang="en-US" dirty="0" smtClean="0"/>
              <a:t>صعوبة الرقابة على شبكات الحاسوب الموزعة </a:t>
            </a:r>
            <a:r>
              <a:rPr lang="en-US" altLang="en-US" dirty="0" smtClean="0"/>
              <a:t>(Distributed computer Networks)</a:t>
            </a:r>
            <a:r>
              <a:rPr lang="ar-JO" altLang="en-US" dirty="0" smtClean="0"/>
              <a:t>، مقارنة مع الحواسيب الكبيرة المركزية </a:t>
            </a:r>
            <a:r>
              <a:rPr lang="en-US" altLang="en-US" dirty="0" smtClean="0"/>
              <a:t>(Centralized mainframe)</a:t>
            </a:r>
            <a:r>
              <a:rPr lang="ar-JO" altLang="en-US" dirty="0" smtClean="0"/>
              <a:t>.</a:t>
            </a:r>
            <a:endParaRPr lang="en-US" altLang="en-US" dirty="0" smtClean="0"/>
          </a:p>
          <a:p>
            <a:pPr marL="457200" indent="-457200" algn="r" rtl="1">
              <a:lnSpc>
                <a:spcPct val="200000"/>
              </a:lnSpc>
              <a:buFont typeface="Calibri Light" panose="020F0302020204030204" pitchFamily="34" charset="0"/>
              <a:buAutoNum type="arabicPeriod"/>
            </a:pPr>
            <a:r>
              <a:rPr lang="ar-JO" altLang="en-US" dirty="0" smtClean="0"/>
              <a:t>تُمكّن الشبكات التي تغطي مساحة واسعة العملاء والمجهزين من الدخول إلى أنظمة وبيانات بعضهم البعض، الأمر الذي جعل من الثقة محل قلق واهتمام المنظمات المستخدمة لهذه النظم.</a:t>
            </a:r>
            <a:endParaRPr lang="en-US" altLang="en-US" dirty="0" smtClean="0"/>
          </a:p>
          <a:p>
            <a:pPr marL="457200" indent="-457200" rtl="1">
              <a:buFont typeface="Calibri Light" panose="020F0302020204030204" pitchFamily="34" charset="0"/>
              <a:buAutoNum type="arabicPeriod"/>
            </a:pPr>
            <a:endParaRPr lang="ar-JO" altLang="en-US" dirty="0" smtClean="0"/>
          </a:p>
        </p:txBody>
      </p:sp>
    </p:spTree>
    <p:extLst>
      <p:ext uri="{BB962C8B-B14F-4D97-AF65-F5344CB8AC3E}">
        <p14:creationId xmlns:p14="http://schemas.microsoft.com/office/powerpoint/2010/main" val="2853298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9552" y="804672"/>
            <a:ext cx="6632448" cy="5266944"/>
          </a:xfrm>
        </p:spPr>
      </p:pic>
      <p:sp>
        <p:nvSpPr>
          <p:cNvPr id="4" name="Text Placeholder 3"/>
          <p:cNvSpPr>
            <a:spLocks noGrp="1"/>
          </p:cNvSpPr>
          <p:nvPr>
            <p:ph type="body" sz="half" idx="2"/>
          </p:nvPr>
        </p:nvSpPr>
        <p:spPr>
          <a:xfrm>
            <a:off x="502920" y="804672"/>
            <a:ext cx="5385816" cy="5687567"/>
          </a:xfrm>
        </p:spPr>
        <p:txBody>
          <a:bodyPr>
            <a:noAutofit/>
          </a:bodyPr>
          <a:lstStyle/>
          <a:p>
            <a:pPr marL="285750" marR="213360" indent="-285750" algn="r" rtl="1">
              <a:lnSpc>
                <a:spcPct val="200000"/>
              </a:lnSpc>
              <a:spcAft>
                <a:spcPts val="120"/>
              </a:spcAft>
              <a:buFont typeface="Wingdings" panose="05000000000000000000" pitchFamily="2" charset="2"/>
              <a:buChar char="v"/>
            </a:pPr>
            <a:r>
              <a:rPr lang="ar-SA" sz="2000" dirty="0">
                <a:solidFill>
                  <a:srgbClr val="202122"/>
                </a:solidFill>
                <a:latin typeface="Calibri" panose="020F0502020204030204" pitchFamily="34" charset="0"/>
                <a:ea typeface="Calibri" panose="020F0502020204030204" pitchFamily="34" charset="0"/>
                <a:cs typeface="Arial" panose="020B0604020202020204" pitchFamily="34" charset="0"/>
              </a:rPr>
              <a:t>تعريف التدقيق الإلكتروني من خلال</a:t>
            </a:r>
            <a:r>
              <a:rPr lang="en-US" sz="2000" dirty="0">
                <a:solidFill>
                  <a:srgbClr val="202122"/>
                </a:solidFill>
                <a:latin typeface="Calibri" panose="020F0502020204030204" pitchFamily="34" charset="0"/>
                <a:ea typeface="Calibri" panose="020F0502020204030204" pitchFamily="34" charset="0"/>
                <a:cs typeface="Arial" panose="020B0604020202020204" pitchFamily="34" charset="0"/>
              </a:rPr>
              <a:t> : </a:t>
            </a:r>
            <a:endPar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endParaRPr>
          </a:p>
          <a:p>
            <a:pPr marR="213360" algn="r" rtl="1">
              <a:lnSpc>
                <a:spcPct val="200000"/>
              </a:lnSpc>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endPar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marL="742950" marR="213360" lvl="1" indent="-285750" algn="r" rtl="1">
              <a:lnSpc>
                <a:spcPct val="200000"/>
              </a:lnSpc>
              <a:spcAft>
                <a:spcPts val="120"/>
              </a:spcAft>
              <a:buFont typeface="Arial" panose="020B0604020202020204" pitchFamily="34" charset="0"/>
              <a:buChar char="•"/>
            </a:pPr>
            <a:r>
              <a:rPr lang="ar-SA" sz="2000" dirty="0">
                <a:solidFill>
                  <a:srgbClr val="202122"/>
                </a:solidFill>
                <a:latin typeface="Calibri" panose="020F0502020204030204" pitchFamily="34" charset="0"/>
                <a:ea typeface="Calibri" panose="020F0502020204030204" pitchFamily="34" charset="0"/>
                <a:cs typeface="Arial" panose="020B0604020202020204" pitchFamily="34" charset="0"/>
              </a:rPr>
              <a:t>تدقيق البيانات الإلكترونية (</a:t>
            </a:r>
            <a:r>
              <a:rPr lang="en-US" sz="2000" dirty="0">
                <a:solidFill>
                  <a:srgbClr val="202122"/>
                </a:solidFill>
                <a:latin typeface="Calibri" panose="020F0502020204030204" pitchFamily="34" charset="0"/>
                <a:ea typeface="Calibri" panose="020F0502020204030204" pitchFamily="34" charset="0"/>
                <a:cs typeface="Arial" panose="020B0604020202020204" pitchFamily="34" charset="0"/>
              </a:rPr>
              <a:t>EDP</a:t>
            </a:r>
            <a:r>
              <a:rPr lang="ar-SA" sz="2000"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R="213360" lvl="1" algn="r" rtl="1">
              <a:lnSpc>
                <a:spcPct val="200000"/>
              </a:lnSpc>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en-US"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r>
              <a:rPr lang="en-US" sz="2000" dirty="0">
                <a:solidFill>
                  <a:srgbClr val="202122"/>
                </a:solidFill>
                <a:latin typeface="Calibri" panose="020F0502020204030204" pitchFamily="34" charset="0"/>
                <a:ea typeface="Calibri" panose="020F0502020204030204" pitchFamily="34" charset="0"/>
                <a:cs typeface="Arial" panose="020B0604020202020204" pitchFamily="34" charset="0"/>
              </a:rPr>
              <a:t>Electronic Data Processing)</a:t>
            </a:r>
          </a:p>
          <a:p>
            <a:pPr marL="742950" marR="213360" lvl="1" indent="-285750" algn="r" rtl="1">
              <a:lnSpc>
                <a:spcPct val="200000"/>
              </a:lnSpc>
              <a:spcAft>
                <a:spcPts val="120"/>
              </a:spcAft>
              <a:buFont typeface="Arial" panose="020B0604020202020204" pitchFamily="34" charset="0"/>
              <a:buChar char="•"/>
            </a:pPr>
            <a:r>
              <a:rPr lang="ar-SA" sz="2000" dirty="0">
                <a:solidFill>
                  <a:srgbClr val="202122"/>
                </a:solidFill>
                <a:latin typeface="Calibri" panose="020F0502020204030204" pitchFamily="34" charset="0"/>
                <a:ea typeface="Calibri" panose="020F0502020204030204" pitchFamily="34" charset="0"/>
                <a:cs typeface="Arial" panose="020B0604020202020204" pitchFamily="34" charset="0"/>
              </a:rPr>
              <a:t>المعالجة الآلية للبيانات (</a:t>
            </a:r>
            <a:r>
              <a:rPr lang="en-US" sz="2000" dirty="0">
                <a:solidFill>
                  <a:srgbClr val="202122"/>
                </a:solidFill>
                <a:latin typeface="Calibri" panose="020F0502020204030204" pitchFamily="34" charset="0"/>
                <a:ea typeface="Calibri" panose="020F0502020204030204" pitchFamily="34" charset="0"/>
                <a:cs typeface="Arial" panose="020B0604020202020204" pitchFamily="34" charset="0"/>
              </a:rPr>
              <a:t>ADP</a:t>
            </a:r>
            <a:r>
              <a:rPr lang="ar-SA" sz="2000" dirty="0">
                <a:solidFill>
                  <a:srgbClr val="202122"/>
                </a:solidFill>
                <a:latin typeface="Calibri" panose="020F0502020204030204" pitchFamily="34" charset="0"/>
                <a:ea typeface="Calibri" panose="020F0502020204030204" pitchFamily="34" charset="0"/>
                <a:cs typeface="Arial" panose="020B0604020202020204" pitchFamily="34" charset="0"/>
              </a:rPr>
              <a:t>)</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 </a:t>
            </a:r>
            <a:endPar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endParaRPr>
          </a:p>
          <a:p>
            <a:pPr marR="213360" lvl="1" algn="r" rtl="1">
              <a:lnSpc>
                <a:spcPct val="200000"/>
              </a:lnSpc>
              <a:spcAft>
                <a:spcPts val="120"/>
              </a:spcAft>
            </a:pPr>
            <a:r>
              <a:rPr lang="en-US"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r>
              <a:rPr lang="en-US" sz="2000" dirty="0">
                <a:solidFill>
                  <a:srgbClr val="202122"/>
                </a:solidFill>
                <a:latin typeface="Calibri" panose="020F0502020204030204" pitchFamily="34" charset="0"/>
                <a:ea typeface="Calibri" panose="020F0502020204030204" pitchFamily="34" charset="0"/>
                <a:cs typeface="Arial" panose="020B0604020202020204" pitchFamily="34" charset="0"/>
              </a:rPr>
              <a:t>Automatic Data Processing)</a:t>
            </a:r>
          </a:p>
          <a:p>
            <a:pPr marL="742950" marR="213360" lvl="1" indent="-285750" algn="r" rtl="1">
              <a:lnSpc>
                <a:spcPct val="200000"/>
              </a:lnSpc>
              <a:spcAft>
                <a:spcPts val="120"/>
              </a:spcAft>
              <a:buFont typeface="Arial" panose="020B0604020202020204" pitchFamily="34" charset="0"/>
              <a:buChar char="•"/>
            </a:pPr>
            <a:r>
              <a:rPr lang="ar-SA" sz="2000" dirty="0">
                <a:solidFill>
                  <a:srgbClr val="202122"/>
                </a:solidFill>
                <a:latin typeface="Calibri" panose="020F0502020204030204" pitchFamily="34" charset="0"/>
                <a:ea typeface="Calibri" panose="020F0502020204030204" pitchFamily="34" charset="0"/>
                <a:cs typeface="Arial" panose="020B0604020202020204" pitchFamily="34" charset="0"/>
              </a:rPr>
              <a:t>تدقيق تكنولوجيا المعلومات (</a:t>
            </a:r>
            <a:r>
              <a:rPr lang="en-US" sz="2000" dirty="0">
                <a:solidFill>
                  <a:srgbClr val="202122"/>
                </a:solidFill>
                <a:latin typeface="Calibri" panose="020F0502020204030204" pitchFamily="34" charset="0"/>
                <a:ea typeface="Calibri" panose="020F0502020204030204" pitchFamily="34" charset="0"/>
                <a:cs typeface="Arial" panose="020B0604020202020204" pitchFamily="34" charset="0"/>
              </a:rPr>
              <a:t>IAT</a:t>
            </a:r>
            <a:r>
              <a:rPr lang="ar-SA"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en-US"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(Information Technology </a:t>
            </a:r>
            <a:r>
              <a:rPr lang="en-US" sz="2000" dirty="0">
                <a:solidFill>
                  <a:srgbClr val="202122"/>
                </a:solidFill>
                <a:latin typeface="Calibri" panose="020F0502020204030204" pitchFamily="34" charset="0"/>
                <a:ea typeface="Calibri" panose="020F0502020204030204" pitchFamily="34" charset="0"/>
                <a:cs typeface="Arial" panose="020B0604020202020204" pitchFamily="34" charset="0"/>
              </a:rPr>
              <a:t>Audit)</a:t>
            </a:r>
            <a:endPar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2578734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02920" y="347472"/>
            <a:ext cx="6076124" cy="6144767"/>
          </a:xfrm>
        </p:spPr>
        <p:txBody>
          <a:bodyPr>
            <a:noAutofit/>
          </a:bodyPr>
          <a:lstStyle/>
          <a:p>
            <a:pPr marL="285750" marR="213360" indent="-285750" algn="r" rtl="1">
              <a:lnSpc>
                <a:spcPct val="200000"/>
              </a:lnSpc>
              <a:spcAft>
                <a:spcPts val="120"/>
              </a:spcAft>
              <a:buFont typeface="Wingdings" panose="05000000000000000000" pitchFamily="2" charset="2"/>
              <a:buChar char="v"/>
            </a:pPr>
            <a:r>
              <a:rPr lang="en-US"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SA" sz="2000" dirty="0">
                <a:solidFill>
                  <a:srgbClr val="202122"/>
                </a:solidFill>
                <a:latin typeface="Calibri" panose="020F0502020204030204" pitchFamily="34" charset="0"/>
                <a:ea typeface="Calibri" panose="020F0502020204030204" pitchFamily="34" charset="0"/>
                <a:cs typeface="Arial" panose="020B0604020202020204" pitchFamily="34" charset="0"/>
              </a:rPr>
              <a:t>مراحل التدقيق الإلكتروني </a:t>
            </a:r>
            <a:endPar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endParaRPr>
          </a:p>
          <a:p>
            <a:pPr marR="213360" algn="r" rtl="1">
              <a:lnSpc>
                <a:spcPct val="150000"/>
              </a:lnSpc>
              <a:spcAft>
                <a:spcPts val="120"/>
              </a:spcAft>
            </a:pPr>
            <a:r>
              <a:rPr lang="ar-JO" sz="16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endParaRPr lang="ar-JO" sz="1600"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150000"/>
              </a:lnSpc>
            </a:pPr>
            <a:r>
              <a:rPr lang="ar-SA" sz="1600" dirty="0" smtClean="0"/>
              <a:t>النقاط </a:t>
            </a:r>
            <a:r>
              <a:rPr lang="ar-SA" sz="1600" dirty="0"/>
              <a:t>التالية تشكل الخطوات أو المراحل الرئيسية في تكوين عمليات التدقيق في تقنية المعلومات</a:t>
            </a:r>
            <a:endParaRPr lang="en-US" sz="1600" dirty="0"/>
          </a:p>
          <a:p>
            <a:pPr marL="742950" lvl="1" indent="-285750" algn="r" rtl="1">
              <a:lnSpc>
                <a:spcPct val="150000"/>
              </a:lnSpc>
              <a:buFont typeface="Arial" panose="020B0604020202020204" pitchFamily="34" charset="0"/>
              <a:buChar char="•"/>
            </a:pPr>
            <a:r>
              <a:rPr lang="ar-SA" sz="1600" dirty="0"/>
              <a:t>التخطيط</a:t>
            </a:r>
            <a:r>
              <a:rPr lang="en-US" sz="1600" dirty="0"/>
              <a:t>.</a:t>
            </a:r>
          </a:p>
          <a:p>
            <a:pPr marL="742950" lvl="1" indent="-285750" algn="r" rtl="1">
              <a:lnSpc>
                <a:spcPct val="150000"/>
              </a:lnSpc>
              <a:buFont typeface="Arial" panose="020B0604020202020204" pitchFamily="34" charset="0"/>
              <a:buChar char="•"/>
            </a:pPr>
            <a:r>
              <a:rPr lang="ar-SA" sz="1600" dirty="0"/>
              <a:t>تقييم ودراسة الضوابط</a:t>
            </a:r>
            <a:r>
              <a:rPr lang="en-US" sz="1600" dirty="0"/>
              <a:t>.</a:t>
            </a:r>
          </a:p>
          <a:p>
            <a:pPr marL="742950" lvl="1" indent="-285750" algn="r" rtl="1">
              <a:lnSpc>
                <a:spcPct val="150000"/>
              </a:lnSpc>
              <a:buFont typeface="Arial" panose="020B0604020202020204" pitchFamily="34" charset="0"/>
              <a:buChar char="•"/>
            </a:pPr>
            <a:r>
              <a:rPr lang="ar-SA" sz="1600" dirty="0"/>
              <a:t>تقييم واختبار الضوابط</a:t>
            </a:r>
            <a:r>
              <a:rPr lang="en-US" sz="1600" dirty="0"/>
              <a:t>.</a:t>
            </a:r>
          </a:p>
          <a:p>
            <a:pPr marL="742950" lvl="1" indent="-285750" algn="r" rtl="1">
              <a:lnSpc>
                <a:spcPct val="150000"/>
              </a:lnSpc>
              <a:buFont typeface="Arial" panose="020B0604020202020204" pitchFamily="34" charset="0"/>
              <a:buChar char="•"/>
            </a:pPr>
            <a:r>
              <a:rPr lang="ar-SA" sz="1600" dirty="0"/>
              <a:t>التقرير والتسجيل</a:t>
            </a:r>
            <a:r>
              <a:rPr lang="en-US" sz="1600" dirty="0"/>
              <a:t>.</a:t>
            </a:r>
          </a:p>
          <a:p>
            <a:pPr marL="742950" lvl="1" indent="-285750" algn="r" rtl="1">
              <a:lnSpc>
                <a:spcPct val="150000"/>
              </a:lnSpc>
              <a:buFont typeface="Arial" panose="020B0604020202020204" pitchFamily="34" charset="0"/>
              <a:buChar char="•"/>
            </a:pPr>
            <a:r>
              <a:rPr lang="ar-SA" sz="1600" dirty="0"/>
              <a:t>المتابعة</a:t>
            </a:r>
            <a:r>
              <a:rPr lang="en-US" sz="1600" dirty="0"/>
              <a:t>.</a:t>
            </a:r>
          </a:p>
          <a:p>
            <a:pPr marL="742950" lvl="1" indent="-285750" algn="r" rtl="1">
              <a:lnSpc>
                <a:spcPct val="150000"/>
              </a:lnSpc>
              <a:buFont typeface="Arial" panose="020B0604020202020204" pitchFamily="34" charset="0"/>
              <a:buChar char="•"/>
            </a:pPr>
            <a:r>
              <a:rPr lang="ar-SA" sz="1600" dirty="0"/>
              <a:t>الإقرار</a:t>
            </a:r>
            <a:r>
              <a:rPr lang="en-US" sz="1600" dirty="0"/>
              <a:t>.</a:t>
            </a:r>
          </a:p>
          <a:p>
            <a:pPr algn="r"/>
            <a:endParaRPr lang="en-US" sz="2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9044" y="475488"/>
            <a:ext cx="5399595" cy="6153911"/>
          </a:xfrm>
        </p:spPr>
      </p:pic>
    </p:spTree>
    <p:extLst>
      <p:ext uri="{BB962C8B-B14F-4D97-AF65-F5344CB8AC3E}">
        <p14:creationId xmlns:p14="http://schemas.microsoft.com/office/powerpoint/2010/main" val="975731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162" y="149623"/>
            <a:ext cx="6076124" cy="976312"/>
          </a:xfrm>
        </p:spPr>
        <p:txBody>
          <a:bodyPr>
            <a:normAutofit fontScale="90000"/>
          </a:bodyPr>
          <a:lstStyle/>
          <a:p>
            <a:pPr algn="r" rtl="1"/>
            <a:r>
              <a:rPr lang="ar-SA" sz="2200" b="1" dirty="0">
                <a:solidFill>
                  <a:srgbClr val="202122"/>
                </a:solidFill>
                <a:latin typeface="Calibri" panose="020F0502020204030204" pitchFamily="34" charset="0"/>
                <a:ea typeface="Calibri" panose="020F0502020204030204" pitchFamily="34" charset="0"/>
                <a:cs typeface="Arial" panose="020B0604020202020204" pitchFamily="34" charset="0"/>
              </a:rPr>
              <a:t>تدقيق البيانات الإلكترونية (</a:t>
            </a:r>
            <a:r>
              <a:rPr lang="en-US" sz="2200" b="1" dirty="0">
                <a:solidFill>
                  <a:srgbClr val="202122"/>
                </a:solidFill>
                <a:latin typeface="Calibri" panose="020F0502020204030204" pitchFamily="34" charset="0"/>
                <a:ea typeface="Calibri" panose="020F0502020204030204" pitchFamily="34" charset="0"/>
                <a:cs typeface="Arial" panose="020B0604020202020204" pitchFamily="34" charset="0"/>
              </a:rPr>
              <a:t>EDP</a:t>
            </a:r>
            <a:r>
              <a:rPr lang="ar-SA" sz="2200" b="1"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2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en-US" sz="22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r>
              <a:rPr lang="en-US" sz="2200" b="1" dirty="0">
                <a:solidFill>
                  <a:srgbClr val="202122"/>
                </a:solidFill>
                <a:latin typeface="Calibri" panose="020F0502020204030204" pitchFamily="34" charset="0"/>
                <a:ea typeface="Calibri" panose="020F0502020204030204" pitchFamily="34" charset="0"/>
                <a:cs typeface="Arial" panose="020B0604020202020204" pitchFamily="34" charset="0"/>
              </a:rPr>
              <a:t>Electronic Data Processing</a:t>
            </a:r>
            <a:r>
              <a:rPr lang="en-US" sz="22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r>
              <a:rPr lang="ar-JO" dirty="0" smtClean="0">
                <a:solidFill>
                  <a:srgbClr val="202122"/>
                </a:solidFill>
                <a:latin typeface="Calibri" panose="020F0502020204030204" pitchFamily="34" charset="0"/>
                <a:ea typeface="Calibri" panose="020F0502020204030204" pitchFamily="34" charset="0"/>
                <a:cs typeface="Arial" panose="020B0604020202020204" pitchFamily="34" charset="0"/>
              </a:rPr>
              <a:t/>
            </a:r>
            <a:br>
              <a:rPr lang="ar-JO" dirty="0" smtClean="0">
                <a:solidFill>
                  <a:srgbClr val="202122"/>
                </a:solidFill>
                <a:latin typeface="Calibri" panose="020F0502020204030204" pitchFamily="34" charset="0"/>
                <a:ea typeface="Calibri" panose="020F0502020204030204" pitchFamily="34" charset="0"/>
                <a:cs typeface="Arial" panose="020B0604020202020204" pitchFamily="34" charset="0"/>
              </a:rPr>
            </a:br>
            <a: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t/>
            </a:r>
            <a:b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br>
            <a:r>
              <a:rPr lang="ar-JO"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264" y="1001775"/>
            <a:ext cx="10570464" cy="2227489"/>
          </a:xfrm>
        </p:spPr>
      </p:pic>
      <p:sp>
        <p:nvSpPr>
          <p:cNvPr id="4" name="Text Placeholder 3"/>
          <p:cNvSpPr>
            <a:spLocks noGrp="1"/>
          </p:cNvSpPr>
          <p:nvPr>
            <p:ph type="body" sz="half" idx="2"/>
          </p:nvPr>
        </p:nvSpPr>
        <p:spPr>
          <a:xfrm>
            <a:off x="391668" y="3439576"/>
            <a:ext cx="11725656" cy="3217256"/>
          </a:xfrm>
        </p:spPr>
        <p:txBody>
          <a:bodyPr>
            <a:noAutofit/>
          </a:bodyPr>
          <a:lstStyle/>
          <a:p>
            <a:pPr algn="r" rtl="1">
              <a:spcAft>
                <a:spcPts val="800"/>
              </a:spcAft>
            </a:pPr>
            <a:r>
              <a:rPr lang="ar-SA" sz="1800" dirty="0">
                <a:latin typeface="Calibri" panose="020F0502020204030204" pitchFamily="34" charset="0"/>
                <a:ea typeface="Calibri" panose="020F0502020204030204" pitchFamily="34" charset="0"/>
                <a:cs typeface="Arial" panose="020B0604020202020204" pitchFamily="34" charset="0"/>
              </a:rPr>
              <a:t>تدقيق البيانات الإلكترونية (</a:t>
            </a:r>
            <a:r>
              <a:rPr lang="en-US" sz="1800" dirty="0">
                <a:latin typeface="Calibri" panose="020F0502020204030204" pitchFamily="34" charset="0"/>
                <a:ea typeface="Calibri" panose="020F0502020204030204" pitchFamily="34" charset="0"/>
                <a:cs typeface="Arial" panose="020B0604020202020204" pitchFamily="34" charset="0"/>
              </a:rPr>
              <a:t>EDP</a:t>
            </a:r>
            <a:r>
              <a:rPr lang="ar-SA" sz="1800" dirty="0">
                <a:latin typeface="Calibri" panose="020F0502020204030204" pitchFamily="34" charset="0"/>
                <a:ea typeface="Calibri" panose="020F0502020204030204" pitchFamily="34" charset="0"/>
                <a:cs typeface="Arial" panose="020B0604020202020204" pitchFamily="34" charset="0"/>
              </a:rPr>
              <a:t>)، المعروف أيضاً بمعالجة البيانات الإلكترونية، يشير إلى استخدام أنظمة الحاسوب لجمع، تخزين، معالجة، وتوزيع البيانات ضمن المنظمات. </a:t>
            </a:r>
            <a:r>
              <a:rPr lang="en-US" sz="1800" dirty="0" smtClean="0">
                <a:latin typeface="Calibri" panose="020F0502020204030204" pitchFamily="34" charset="0"/>
                <a:ea typeface="Calibri" panose="020F0502020204030204" pitchFamily="34" charset="0"/>
                <a:cs typeface="Arial" panose="020B0604020202020204" pitchFamily="34" charset="0"/>
              </a:rPr>
              <a:t>,</a:t>
            </a:r>
            <a:r>
              <a:rPr lang="ar-SA" sz="1800" dirty="0" smtClean="0">
                <a:latin typeface="Calibri" panose="020F0502020204030204" pitchFamily="34" charset="0"/>
                <a:ea typeface="Calibri" panose="020F0502020204030204" pitchFamily="34" charset="0"/>
                <a:cs typeface="Arial" panose="020B0604020202020204" pitchFamily="34" charset="0"/>
              </a:rPr>
              <a:t>في </a:t>
            </a:r>
            <a:r>
              <a:rPr lang="ar-SA" sz="1800" dirty="0">
                <a:latin typeface="Calibri" panose="020F0502020204030204" pitchFamily="34" charset="0"/>
                <a:ea typeface="Calibri" panose="020F0502020204030204" pitchFamily="34" charset="0"/>
                <a:cs typeface="Arial" panose="020B0604020202020204" pitchFamily="34" charset="0"/>
              </a:rPr>
              <a:t>سياق التدقيق، </a:t>
            </a:r>
            <a:r>
              <a:rPr lang="en-US" sz="1800" dirty="0">
                <a:latin typeface="Calibri" panose="020F0502020204030204" pitchFamily="34" charset="0"/>
                <a:ea typeface="Calibri" panose="020F0502020204030204" pitchFamily="34" charset="0"/>
                <a:cs typeface="Arial" panose="020B0604020202020204" pitchFamily="34" charset="0"/>
              </a:rPr>
              <a:t>EDP</a:t>
            </a:r>
            <a:r>
              <a:rPr lang="ar-SA" sz="1800" dirty="0">
                <a:latin typeface="Calibri" panose="020F0502020204030204" pitchFamily="34" charset="0"/>
                <a:ea typeface="Calibri" panose="020F0502020204030204" pitchFamily="34" charset="0"/>
                <a:cs typeface="Arial" panose="020B0604020202020204" pitchFamily="34" charset="0"/>
              </a:rPr>
              <a:t> يلعب دوراً حيوياً في تقييم كيفية إدارة المنظمة لبياناتها الإلكترونية وضمان دقة، أمان، وفعالية نظم المعلومات الخاصة بها.</a:t>
            </a:r>
            <a:endParaRPr lang="en-US" sz="1800" dirty="0">
              <a:latin typeface="Calibri" panose="020F0502020204030204" pitchFamily="34" charset="0"/>
              <a:ea typeface="Calibri" panose="020F0502020204030204" pitchFamily="34" charset="0"/>
              <a:cs typeface="Arial" panose="020B0604020202020204" pitchFamily="34" charset="0"/>
            </a:endParaRPr>
          </a:p>
          <a:p>
            <a:pPr algn="r" rtl="1">
              <a:spcAft>
                <a:spcPts val="800"/>
              </a:spcAft>
            </a:pPr>
            <a:r>
              <a:rPr lang="ar-JO" sz="1800" dirty="0" smtClean="0">
                <a:latin typeface="Calibri" panose="020F0502020204030204" pitchFamily="34" charset="0"/>
                <a:ea typeface="Calibri" panose="020F0502020204030204" pitchFamily="34" charset="0"/>
                <a:cs typeface="Arial" panose="020B0604020202020204" pitchFamily="34" charset="0"/>
              </a:rPr>
              <a:t>حيث </a:t>
            </a:r>
            <a:r>
              <a:rPr lang="ar-SA" sz="1800" dirty="0" smtClean="0">
                <a:latin typeface="Calibri" panose="020F0502020204030204" pitchFamily="34" charset="0"/>
                <a:ea typeface="Calibri" panose="020F0502020204030204" pitchFamily="34" charset="0"/>
                <a:cs typeface="Arial" panose="020B0604020202020204" pitchFamily="34" charset="0"/>
              </a:rPr>
              <a:t>يسهم </a:t>
            </a:r>
            <a:r>
              <a:rPr lang="ar-SA" sz="1800" dirty="0">
                <a:latin typeface="Calibri" panose="020F0502020204030204" pitchFamily="34" charset="0"/>
                <a:ea typeface="Calibri" panose="020F0502020204030204" pitchFamily="34" charset="0"/>
                <a:cs typeface="Arial" panose="020B0604020202020204" pitchFamily="34" charset="0"/>
              </a:rPr>
              <a:t>تدقيق </a:t>
            </a:r>
            <a:r>
              <a:rPr lang="en-US" sz="1800" dirty="0">
                <a:latin typeface="Calibri" panose="020F0502020204030204" pitchFamily="34" charset="0"/>
                <a:ea typeface="Calibri" panose="020F0502020204030204" pitchFamily="34" charset="0"/>
                <a:cs typeface="Arial" panose="020B0604020202020204" pitchFamily="34" charset="0"/>
              </a:rPr>
              <a:t>EDP</a:t>
            </a:r>
            <a:r>
              <a:rPr lang="ar-SA" sz="1800" dirty="0">
                <a:latin typeface="Calibri" panose="020F0502020204030204" pitchFamily="34" charset="0"/>
                <a:ea typeface="Calibri" panose="020F0502020204030204" pitchFamily="34" charset="0"/>
                <a:cs typeface="Arial" panose="020B0604020202020204" pitchFamily="34" charset="0"/>
              </a:rPr>
              <a:t> في تحقيق مستويات عالية من الشفافية والمساءلة، مما يساعد المنظمات على بناء علاقات أقوى مع جميع أصحاب المصلحة، بما في ذلك العملاء، الموظفين، المستثمرين والجهات </a:t>
            </a:r>
            <a:r>
              <a:rPr lang="ar-SA" sz="1800" dirty="0" smtClean="0">
                <a:latin typeface="Calibri" panose="020F0502020204030204" pitchFamily="34" charset="0"/>
                <a:ea typeface="Calibri" panose="020F0502020204030204" pitchFamily="34" charset="0"/>
                <a:cs typeface="Arial" panose="020B0604020202020204" pitchFamily="34" charset="0"/>
              </a:rPr>
              <a:t>التنظيمية</a:t>
            </a:r>
            <a:r>
              <a:rPr lang="ar-JO" sz="1800" dirty="0" smtClean="0">
                <a:latin typeface="Calibri" panose="020F0502020204030204" pitchFamily="34" charset="0"/>
                <a:ea typeface="Calibri" panose="020F0502020204030204" pitchFamily="34" charset="0"/>
                <a:cs typeface="Arial" panose="020B0604020202020204" pitchFamily="34" charset="0"/>
              </a:rPr>
              <a:t>، كما </a:t>
            </a:r>
            <a:r>
              <a:rPr lang="ar-SA" sz="1800" dirty="0" smtClean="0">
                <a:latin typeface="Calibri" panose="020F0502020204030204" pitchFamily="34" charset="0"/>
                <a:ea typeface="Calibri" panose="020F0502020204030204" pitchFamily="34" charset="0"/>
                <a:cs typeface="Arial" panose="020B0604020202020204" pitchFamily="34" charset="0"/>
              </a:rPr>
              <a:t>يؤدي </a:t>
            </a:r>
            <a:r>
              <a:rPr lang="ar-SA" sz="1800" dirty="0">
                <a:latin typeface="Calibri" panose="020F0502020204030204" pitchFamily="34" charset="0"/>
                <a:ea typeface="Calibri" panose="020F0502020204030204" pitchFamily="34" charset="0"/>
                <a:cs typeface="Arial" panose="020B0604020202020204" pitchFamily="34" charset="0"/>
              </a:rPr>
              <a:t>هذا إلى تعزيز سمعة المنظمة ومصداقيتها، وهو أمر حيوي في بيئة الأعمال الحديثة حيث تعتبر الثقة أحد أهم الأصول.</a:t>
            </a:r>
            <a:endParaRPr lang="en-US" sz="1800" dirty="0">
              <a:latin typeface="Calibri" panose="020F0502020204030204" pitchFamily="34" charset="0"/>
              <a:ea typeface="Calibri" panose="020F0502020204030204" pitchFamily="34" charset="0"/>
              <a:cs typeface="Arial" panose="020B0604020202020204" pitchFamily="34" charset="0"/>
            </a:endParaRPr>
          </a:p>
          <a:p>
            <a:pPr algn="r" rtl="1">
              <a:spcAft>
                <a:spcPts val="800"/>
              </a:spcAft>
            </a:pPr>
            <a:r>
              <a:rPr lang="ar-SA" sz="1800" dirty="0">
                <a:latin typeface="Calibri" panose="020F0502020204030204" pitchFamily="34" charset="0"/>
                <a:ea typeface="Calibri" panose="020F0502020204030204" pitchFamily="34" charset="0"/>
                <a:cs typeface="Arial" panose="020B0604020202020204" pitchFamily="34" charset="0"/>
              </a:rPr>
              <a:t>بالإضافة إلى المنافع المذكورة، يقدم تدقيق </a:t>
            </a:r>
            <a:r>
              <a:rPr lang="en-US" sz="1800" dirty="0">
                <a:latin typeface="Calibri" panose="020F0502020204030204" pitchFamily="34" charset="0"/>
                <a:ea typeface="Calibri" panose="020F0502020204030204" pitchFamily="34" charset="0"/>
                <a:cs typeface="Arial" panose="020B0604020202020204" pitchFamily="34" charset="0"/>
              </a:rPr>
              <a:t>EDP</a:t>
            </a:r>
            <a:r>
              <a:rPr lang="ar-SA" sz="1800" dirty="0">
                <a:latin typeface="Calibri" panose="020F0502020204030204" pitchFamily="34" charset="0"/>
                <a:ea typeface="Calibri" panose="020F0502020204030204" pitchFamily="34" charset="0"/>
                <a:cs typeface="Arial" panose="020B0604020202020204" pitchFamily="34" charset="0"/>
              </a:rPr>
              <a:t> فوائد ملموسة في مواجهة التحديات المتزايدة المتعلقة بالبيانات الكبيرة والتحليلات </a:t>
            </a:r>
            <a:r>
              <a:rPr lang="ar-SA" sz="1800" dirty="0" smtClean="0">
                <a:latin typeface="Calibri" panose="020F0502020204030204" pitchFamily="34" charset="0"/>
                <a:ea typeface="Calibri" panose="020F0502020204030204" pitchFamily="34" charset="0"/>
                <a:cs typeface="Arial" panose="020B0604020202020204" pitchFamily="34" charset="0"/>
              </a:rPr>
              <a:t>المعقدة</a:t>
            </a:r>
            <a:r>
              <a:rPr lang="ar-JO" sz="1800" dirty="0" smtClean="0">
                <a:latin typeface="Calibri" panose="020F0502020204030204" pitchFamily="34" charset="0"/>
                <a:ea typeface="Calibri" panose="020F0502020204030204" pitchFamily="34" charset="0"/>
                <a:cs typeface="Arial" panose="020B0604020202020204" pitchFamily="34" charset="0"/>
              </a:rPr>
              <a:t>،حيث</a:t>
            </a:r>
            <a:r>
              <a:rPr lang="ar-SA" sz="1800" dirty="0" smtClean="0">
                <a:latin typeface="Calibri" panose="020F0502020204030204" pitchFamily="34" charset="0"/>
                <a:ea typeface="Calibri" panose="020F0502020204030204" pitchFamily="34" charset="0"/>
                <a:cs typeface="Arial" panose="020B0604020202020204" pitchFamily="34" charset="0"/>
              </a:rPr>
              <a:t> </a:t>
            </a:r>
            <a:r>
              <a:rPr lang="ar-SA" sz="1800" dirty="0">
                <a:latin typeface="Calibri" panose="020F0502020204030204" pitchFamily="34" charset="0"/>
                <a:ea typeface="Calibri" panose="020F0502020204030204" pitchFamily="34" charset="0"/>
                <a:cs typeface="Arial" panose="020B0604020202020204" pitchFamily="34" charset="0"/>
              </a:rPr>
              <a:t>يمكن للمنظمات التي تستثمر في تدقيق البيانات الإلكترونية تحليل كميات هائلة من البيانات بكفاءة وفعالية، مما يوفر رؤى عميقة وقيمة يمكن أن تؤدي إلى اكتشافات جديدة وابتكارات مهمة في المنتجات والخدمات.</a:t>
            </a:r>
            <a:endParaRPr lang="en-US" sz="18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07720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1317"/>
            <a:ext cx="12051792" cy="6616683"/>
          </a:xfrm>
          <a:prstGeom prst="rect">
            <a:avLst/>
          </a:prstGeom>
        </p:spPr>
        <p:txBody>
          <a:bodyPr wrap="square">
            <a:spAutoFit/>
          </a:bodyPr>
          <a:lstStyle/>
          <a:p>
            <a:pPr algn="r" rtl="1">
              <a:lnSpc>
                <a:spcPct val="115000"/>
              </a:lnSpc>
              <a:spcAft>
                <a:spcPts val="800"/>
              </a:spcAft>
            </a:pPr>
            <a:r>
              <a:rPr lang="ar-SA" sz="1600" b="1" i="1" dirty="0">
                <a:solidFill>
                  <a:schemeClr val="tx1">
                    <a:lumMod val="65000"/>
                    <a:lumOff val="35000"/>
                  </a:schemeClr>
                </a:solidFill>
              </a:rPr>
              <a:t>هنا عدة أفكار رئيسية توضح أهمية ومكونات تدقيق البيانات الإلكترونية</a:t>
            </a:r>
            <a:r>
              <a:rPr lang="ar-SA" sz="1600" b="1" i="1" dirty="0" smtClean="0">
                <a:solidFill>
                  <a:schemeClr val="tx1">
                    <a:lumMod val="65000"/>
                    <a:lumOff val="35000"/>
                  </a:schemeClr>
                </a:solidFill>
              </a:rPr>
              <a:t>:</a:t>
            </a:r>
            <a:endParaRPr lang="ar-JO" sz="1600" b="1" i="1" dirty="0" smtClean="0">
              <a:solidFill>
                <a:schemeClr val="tx1">
                  <a:lumMod val="65000"/>
                  <a:lumOff val="35000"/>
                </a:schemeClr>
              </a:solidFill>
            </a:endParaRPr>
          </a:p>
          <a:p>
            <a:pPr algn="r" rtl="1">
              <a:lnSpc>
                <a:spcPct val="115000"/>
              </a:lnSpc>
              <a:spcAft>
                <a:spcPts val="800"/>
              </a:spcAft>
            </a:pPr>
            <a:r>
              <a:rPr lang="ar-JO" sz="1600" b="1" i="1" dirty="0" smtClean="0">
                <a:solidFill>
                  <a:schemeClr val="tx1">
                    <a:lumMod val="65000"/>
                    <a:lumOff val="35000"/>
                  </a:schemeClr>
                </a:solidFill>
              </a:rPr>
              <a:t>=======================================</a:t>
            </a:r>
            <a:endParaRPr lang="en-US" sz="1600" b="1" i="1" dirty="0">
              <a:solidFill>
                <a:schemeClr val="tx1">
                  <a:lumMod val="65000"/>
                  <a:lumOff val="35000"/>
                </a:schemeClr>
              </a:solidFill>
            </a:endParaRPr>
          </a:p>
          <a:p>
            <a:pPr marL="285750" indent="-285750" algn="r" rtl="1">
              <a:lnSpc>
                <a:spcPct val="200000"/>
              </a:lnSpc>
              <a:spcBef>
                <a:spcPts val="1000"/>
              </a:spcBef>
              <a:buClr>
                <a:schemeClr val="accent1"/>
              </a:buClr>
              <a:buFont typeface="Arial" panose="020B0604020202020204" pitchFamily="34" charset="0"/>
              <a:buChar char="•"/>
            </a:pP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 1. ضمان الدقة والسلامة</a:t>
            </a:r>
            <a:endParaRPr lang="en-US"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Bef>
                <a:spcPts val="1000"/>
              </a:spcBef>
              <a:spcAft>
                <a:spcPts val="800"/>
              </a:spcAft>
              <a:buClr>
                <a:schemeClr val="accent1"/>
              </a:buClr>
            </a:pPr>
            <a:r>
              <a:rPr lang="ar-SA" sz="1500" dirty="0">
                <a:solidFill>
                  <a:schemeClr val="tx1">
                    <a:lumMod val="75000"/>
                    <a:lumOff val="25000"/>
                  </a:schemeClr>
                </a:solidFill>
              </a:rPr>
              <a:t>- تدقيق </a:t>
            </a:r>
            <a:r>
              <a:rPr lang="en-US" sz="1500" dirty="0">
                <a:solidFill>
                  <a:schemeClr val="tx1">
                    <a:lumMod val="75000"/>
                    <a:lumOff val="25000"/>
                  </a:schemeClr>
                </a:solidFill>
              </a:rPr>
              <a:t>EDP</a:t>
            </a:r>
            <a:r>
              <a:rPr lang="ar-SA" sz="1500" dirty="0">
                <a:solidFill>
                  <a:schemeClr val="tx1">
                    <a:lumMod val="75000"/>
                    <a:lumOff val="25000"/>
                  </a:schemeClr>
                </a:solidFill>
              </a:rPr>
              <a:t> يهدف إلى التحقق من دقة البيانات المعالجة إلكترونياً والتأكد من أن النظم المستخدمة لهذه الغاية تعمل بشكل صحيح وفعال.</a:t>
            </a:r>
            <a:endParaRPr lang="en-US" sz="1500" dirty="0">
              <a:solidFill>
                <a:schemeClr val="tx1">
                  <a:lumMod val="75000"/>
                  <a:lumOff val="25000"/>
                </a:schemeClr>
              </a:solidFill>
            </a:endParaRPr>
          </a:p>
          <a:p>
            <a:pPr algn="r" rtl="1">
              <a:lnSpc>
                <a:spcPct val="150000"/>
              </a:lnSpc>
              <a:spcBef>
                <a:spcPts val="1000"/>
              </a:spcBef>
              <a:spcAft>
                <a:spcPts val="800"/>
              </a:spcAft>
              <a:buClr>
                <a:schemeClr val="accent1"/>
              </a:buClr>
            </a:pPr>
            <a:r>
              <a:rPr lang="ar-SA" sz="1500" dirty="0">
                <a:solidFill>
                  <a:schemeClr val="tx1">
                    <a:lumMod val="75000"/>
                    <a:lumOff val="25000"/>
                  </a:schemeClr>
                </a:solidFill>
              </a:rPr>
              <a:t>- يشمل ذلك التحقق من صحة البيانات المدخلة، معالجتها، والبيانات المخرجة، لضمان عدم وجود أخطاء أو تحريف.</a:t>
            </a:r>
            <a:endParaRPr lang="en-US" sz="1500" dirty="0">
              <a:solidFill>
                <a:schemeClr val="tx1">
                  <a:lumMod val="75000"/>
                  <a:lumOff val="25000"/>
                </a:schemeClr>
              </a:solidFill>
            </a:endParaRPr>
          </a:p>
          <a:p>
            <a:pPr marL="285750" indent="-285750" algn="r" rtl="1">
              <a:lnSpc>
                <a:spcPct val="200000"/>
              </a:lnSpc>
              <a:spcBef>
                <a:spcPts val="1000"/>
              </a:spcBef>
              <a:buClr>
                <a:schemeClr val="accent1"/>
              </a:buClr>
              <a:buFont typeface="Arial" panose="020B0604020202020204" pitchFamily="34" charset="0"/>
              <a:buChar char="•"/>
            </a:pP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 2. تقييم نظم المعلومات</a:t>
            </a:r>
            <a:endParaRPr lang="en-US"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Bef>
                <a:spcPts val="1000"/>
              </a:spcBef>
              <a:spcAft>
                <a:spcPts val="800"/>
              </a:spcAft>
              <a:buClr>
                <a:schemeClr val="accent1"/>
              </a:buClr>
            </a:pPr>
            <a:r>
              <a:rPr lang="ar-SA" sz="1500" dirty="0">
                <a:solidFill>
                  <a:schemeClr val="tx1">
                    <a:lumMod val="75000"/>
                    <a:lumOff val="25000"/>
                  </a:schemeClr>
                </a:solidFill>
              </a:rPr>
              <a:t>- يشمل تدقيق </a:t>
            </a:r>
            <a:r>
              <a:rPr lang="en-US" sz="1500" dirty="0">
                <a:solidFill>
                  <a:schemeClr val="tx1">
                    <a:lumMod val="75000"/>
                    <a:lumOff val="25000"/>
                  </a:schemeClr>
                </a:solidFill>
              </a:rPr>
              <a:t>EDP</a:t>
            </a:r>
            <a:r>
              <a:rPr lang="ar-SA" sz="1500" dirty="0">
                <a:solidFill>
                  <a:schemeClr val="tx1">
                    <a:lumMod val="75000"/>
                    <a:lumOff val="25000"/>
                  </a:schemeClr>
                </a:solidFill>
              </a:rPr>
              <a:t> تقييم نظم المعلومات المستخدمة في معالجة البيانات، بما في ذلك البرمجيات، الأجهزة، والبنى التحتية الشبكية.</a:t>
            </a:r>
            <a:endParaRPr lang="en-US" sz="1500" dirty="0">
              <a:solidFill>
                <a:schemeClr val="tx1">
                  <a:lumMod val="75000"/>
                  <a:lumOff val="25000"/>
                </a:schemeClr>
              </a:solidFill>
            </a:endParaRPr>
          </a:p>
          <a:p>
            <a:pPr algn="r" rtl="1">
              <a:lnSpc>
                <a:spcPct val="150000"/>
              </a:lnSpc>
              <a:spcBef>
                <a:spcPts val="1000"/>
              </a:spcBef>
              <a:spcAft>
                <a:spcPts val="800"/>
              </a:spcAft>
              <a:buClr>
                <a:schemeClr val="accent1"/>
              </a:buClr>
            </a:pPr>
            <a:r>
              <a:rPr lang="ar-SA" sz="1500" dirty="0">
                <a:solidFill>
                  <a:schemeClr val="tx1">
                    <a:lumMod val="75000"/>
                    <a:lumOff val="25000"/>
                  </a:schemeClr>
                </a:solidFill>
              </a:rPr>
              <a:t>- يتم التحقق من أن النظام ككل مصمم ومنفذ بطريقة تدعم أهداف المنظمة وتحافظ على سلامة وأمان البيانات.</a:t>
            </a:r>
            <a:endParaRPr lang="en-US" sz="1500" dirty="0">
              <a:solidFill>
                <a:schemeClr val="tx1">
                  <a:lumMod val="75000"/>
                  <a:lumOff val="25000"/>
                </a:schemeClr>
              </a:solidFill>
            </a:endParaRPr>
          </a:p>
          <a:p>
            <a:pPr marL="285750" indent="-285750" algn="r" rtl="1">
              <a:lnSpc>
                <a:spcPct val="200000"/>
              </a:lnSpc>
              <a:spcBef>
                <a:spcPts val="1000"/>
              </a:spcBef>
              <a:buClr>
                <a:schemeClr val="accent1"/>
              </a:buClr>
              <a:buFont typeface="Arial" panose="020B0604020202020204" pitchFamily="34" charset="0"/>
              <a:buChar char="•"/>
            </a:pP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 3. الأمان والخصوصية</a:t>
            </a:r>
            <a:endParaRPr lang="en-US"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Bef>
                <a:spcPts val="1000"/>
              </a:spcBef>
              <a:spcAft>
                <a:spcPts val="800"/>
              </a:spcAft>
              <a:buClr>
                <a:schemeClr val="accent1"/>
              </a:buClr>
            </a:pPr>
            <a:r>
              <a:rPr lang="ar-SA" sz="1500" dirty="0">
                <a:solidFill>
                  <a:schemeClr val="tx1">
                    <a:lumMod val="75000"/>
                    <a:lumOff val="25000"/>
                  </a:schemeClr>
                </a:solidFill>
              </a:rPr>
              <a:t>- تدقيق الأمان يعتبر جزءاً لا يتجزأ من </a:t>
            </a:r>
            <a:r>
              <a:rPr lang="en-US" sz="1500" dirty="0">
                <a:solidFill>
                  <a:schemeClr val="tx1">
                    <a:lumMod val="75000"/>
                    <a:lumOff val="25000"/>
                  </a:schemeClr>
                </a:solidFill>
              </a:rPr>
              <a:t>EDP</a:t>
            </a:r>
            <a:r>
              <a:rPr lang="ar-SA" sz="1500" dirty="0">
                <a:solidFill>
                  <a:schemeClr val="tx1">
                    <a:lumMod val="75000"/>
                    <a:lumOff val="25000"/>
                  </a:schemeClr>
                </a:solidFill>
              </a:rPr>
              <a:t>، حيث يتم التحقق من وجود وفعالية الإجراءات الأمنية لحماية البيانات من التهديدات </a:t>
            </a:r>
            <a:r>
              <a:rPr lang="ar-SA" sz="1500" dirty="0" err="1">
                <a:solidFill>
                  <a:schemeClr val="tx1">
                    <a:lumMod val="75000"/>
                    <a:lumOff val="25000"/>
                  </a:schemeClr>
                </a:solidFill>
              </a:rPr>
              <a:t>السيبرانية</a:t>
            </a:r>
            <a:r>
              <a:rPr lang="ar-SA" sz="1500" dirty="0">
                <a:solidFill>
                  <a:schemeClr val="tx1">
                    <a:lumMod val="75000"/>
                    <a:lumOff val="25000"/>
                  </a:schemeClr>
                </a:solidFill>
              </a:rPr>
              <a:t>، الوصول غير المصرح به</a:t>
            </a:r>
            <a:r>
              <a:rPr lang="en-US" sz="1500" dirty="0">
                <a:solidFill>
                  <a:schemeClr val="tx1">
                    <a:lumMod val="75000"/>
                    <a:lumOff val="25000"/>
                  </a:schemeClr>
                </a:solidFill>
              </a:rPr>
              <a:t>.</a:t>
            </a:r>
          </a:p>
          <a:p>
            <a:pPr indent="-285750" algn="r" rtl="1">
              <a:lnSpc>
                <a:spcPct val="150000"/>
              </a:lnSpc>
              <a:spcBef>
                <a:spcPts val="1000"/>
              </a:spcBef>
              <a:spcAft>
                <a:spcPts val="800"/>
              </a:spcAft>
              <a:buClr>
                <a:schemeClr val="accent1"/>
              </a:buClr>
              <a:buFontTx/>
              <a:buChar char="-"/>
            </a:pPr>
            <a:r>
              <a:rPr lang="ar-SA" sz="1500" dirty="0">
                <a:solidFill>
                  <a:schemeClr val="tx1">
                    <a:lumMod val="75000"/>
                    <a:lumOff val="25000"/>
                  </a:schemeClr>
                </a:solidFill>
              </a:rPr>
              <a:t>يتضمن ذلك تقييم سياسات وإجراءات الخصوصية لضمان حماية معلومات العملاء والموظفين.</a:t>
            </a:r>
            <a:endParaRPr lang="en-US" sz="1500" dirty="0">
              <a:solidFill>
                <a:schemeClr val="tx1">
                  <a:lumMod val="75000"/>
                  <a:lumOff val="25000"/>
                </a:schemeClr>
              </a:solidFill>
            </a:endParaRPr>
          </a:p>
        </p:txBody>
      </p:sp>
    </p:spTree>
    <p:extLst>
      <p:ext uri="{BB962C8B-B14F-4D97-AF65-F5344CB8AC3E}">
        <p14:creationId xmlns:p14="http://schemas.microsoft.com/office/powerpoint/2010/main" val="3030529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5800" cy="6935745"/>
          </a:xfrm>
          <a:prstGeom prst="rect">
            <a:avLst/>
          </a:prstGeom>
        </p:spPr>
        <p:txBody>
          <a:bodyPr wrap="square">
            <a:spAutoFit/>
          </a:bodyPr>
          <a:lstStyle/>
          <a:p>
            <a:pPr algn="r" rtl="1">
              <a:lnSpc>
                <a:spcPct val="115000"/>
              </a:lnSpc>
              <a:spcAft>
                <a:spcPts val="800"/>
              </a:spcAft>
            </a:pPr>
            <a:r>
              <a:rPr lang="ar-SA" b="1" i="1" dirty="0">
                <a:solidFill>
                  <a:schemeClr val="tx1">
                    <a:lumMod val="65000"/>
                    <a:lumOff val="35000"/>
                  </a:schemeClr>
                </a:solidFill>
              </a:rPr>
              <a:t>هنا عدة أفكار رئيسية توضح أهمية ومكونات تدقيق البيانات الإلكترونية:</a:t>
            </a:r>
            <a:endParaRPr lang="ar-JO" b="1" i="1" dirty="0">
              <a:solidFill>
                <a:schemeClr val="tx1">
                  <a:lumMod val="65000"/>
                  <a:lumOff val="35000"/>
                </a:schemeClr>
              </a:solidFill>
            </a:endParaRPr>
          </a:p>
          <a:p>
            <a:pPr algn="r" rtl="1">
              <a:spcAft>
                <a:spcPts val="800"/>
              </a:spcAft>
            </a:pPr>
            <a:r>
              <a:rPr lang="ar-JO" b="1" i="1" dirty="0">
                <a:solidFill>
                  <a:schemeClr val="tx1">
                    <a:lumMod val="65000"/>
                    <a:lumOff val="35000"/>
                  </a:schemeClr>
                </a:solidFill>
              </a:rPr>
              <a:t>=======================================</a:t>
            </a:r>
            <a:endParaRPr lang="en-US" b="1" i="1" dirty="0">
              <a:solidFill>
                <a:schemeClr val="tx1">
                  <a:lumMod val="65000"/>
                  <a:lumOff val="35000"/>
                </a:schemeClr>
              </a:solidFill>
            </a:endParaRPr>
          </a:p>
          <a:p>
            <a:pPr marL="285750" indent="-285750" algn="r" rtl="1">
              <a:spcBef>
                <a:spcPts val="1000"/>
              </a:spcBef>
              <a:buClr>
                <a:schemeClr val="accent1"/>
              </a:buClr>
              <a:buFont typeface="Arial" panose="020B0604020202020204" pitchFamily="34" charset="0"/>
              <a:buChar char="•"/>
            </a:pPr>
            <a:r>
              <a:rPr lang="ar-SA"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4</a:t>
            </a: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 الامتثال للمعايير واللوائح</a:t>
            </a:r>
            <a:endParaRPr lang="en-US"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Bef>
                <a:spcPts val="1000"/>
              </a:spcBef>
              <a:spcAft>
                <a:spcPts val="800"/>
              </a:spcAft>
              <a:buClr>
                <a:schemeClr val="accent1"/>
              </a:buClr>
            </a:pPr>
            <a:r>
              <a:rPr lang="ar-SA" sz="1500" dirty="0">
                <a:solidFill>
                  <a:schemeClr val="tx1">
                    <a:lumMod val="75000"/>
                    <a:lumOff val="25000"/>
                  </a:schemeClr>
                </a:solidFill>
              </a:rPr>
              <a:t>- يساعد تدقيق </a:t>
            </a:r>
            <a:r>
              <a:rPr lang="en-US" sz="1500" dirty="0">
                <a:solidFill>
                  <a:schemeClr val="tx1">
                    <a:lumMod val="75000"/>
                    <a:lumOff val="25000"/>
                  </a:schemeClr>
                </a:solidFill>
              </a:rPr>
              <a:t>EDP</a:t>
            </a:r>
            <a:r>
              <a:rPr lang="ar-SA" sz="1500" dirty="0">
                <a:solidFill>
                  <a:schemeClr val="tx1">
                    <a:lumMod val="75000"/>
                    <a:lumOff val="25000"/>
                  </a:schemeClr>
                </a:solidFill>
              </a:rPr>
              <a:t> المنظمات على التأكد من امتثالها للمعايير القانونية والتنظيمية المتعلقة بمعالجة وحفظ البيانات</a:t>
            </a:r>
            <a:r>
              <a:rPr lang="ar-JO" sz="1500" dirty="0">
                <a:solidFill>
                  <a:schemeClr val="tx1">
                    <a:lumMod val="75000"/>
                    <a:lumOff val="25000"/>
                  </a:schemeClr>
                </a:solidFill>
              </a:rPr>
              <a:t>، و</a:t>
            </a:r>
            <a:r>
              <a:rPr lang="ar-SA" sz="1500" dirty="0">
                <a:solidFill>
                  <a:schemeClr val="tx1">
                    <a:lumMod val="75000"/>
                    <a:lumOff val="25000"/>
                  </a:schemeClr>
                </a:solidFill>
              </a:rPr>
              <a:t>يشمل هذا الامتثال للوائح مثل اللوائح العامة لحماية البيانات (</a:t>
            </a:r>
            <a:r>
              <a:rPr lang="en-US" sz="1500" dirty="0">
                <a:solidFill>
                  <a:schemeClr val="tx1">
                    <a:lumMod val="75000"/>
                    <a:lumOff val="25000"/>
                  </a:schemeClr>
                </a:solidFill>
              </a:rPr>
              <a:t>GDPR</a:t>
            </a:r>
            <a:r>
              <a:rPr lang="ar-SA" sz="1500" dirty="0">
                <a:solidFill>
                  <a:schemeClr val="tx1">
                    <a:lumMod val="75000"/>
                    <a:lumOff val="25000"/>
                  </a:schemeClr>
                </a:solidFill>
              </a:rPr>
              <a:t>) في الاتحاد الأوروبي، وقانون حماية الخصوصية والمعلومات الإلكترونية.</a:t>
            </a:r>
            <a:endParaRPr lang="en-US" sz="1500" dirty="0">
              <a:solidFill>
                <a:schemeClr val="tx1">
                  <a:lumMod val="75000"/>
                  <a:lumOff val="25000"/>
                </a:schemeClr>
              </a:solidFill>
            </a:endParaRPr>
          </a:p>
          <a:p>
            <a:pPr marL="285750" indent="-285750" algn="r" rtl="1">
              <a:lnSpc>
                <a:spcPct val="200000"/>
              </a:lnSpc>
              <a:spcBef>
                <a:spcPts val="1000"/>
              </a:spcBef>
              <a:buClr>
                <a:schemeClr val="accent1"/>
              </a:buClr>
              <a:buFont typeface="Arial" panose="020B0604020202020204" pitchFamily="34" charset="0"/>
              <a:buChar char="•"/>
            </a:pP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5. تحسين العمليات والكفاءة</a:t>
            </a:r>
            <a:endParaRPr lang="en-US"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indent="-285750" algn="r" rtl="1">
              <a:lnSpc>
                <a:spcPct val="150000"/>
              </a:lnSpc>
              <a:spcBef>
                <a:spcPts val="1000"/>
              </a:spcBef>
              <a:spcAft>
                <a:spcPts val="800"/>
              </a:spcAft>
              <a:buClr>
                <a:schemeClr val="accent1"/>
              </a:buClr>
              <a:buFontTx/>
              <a:buChar char="-"/>
            </a:pPr>
            <a:r>
              <a:rPr lang="ar-SA" sz="1500" dirty="0">
                <a:solidFill>
                  <a:schemeClr val="tx1">
                    <a:lumMod val="75000"/>
                    <a:lumOff val="25000"/>
                  </a:schemeClr>
                </a:solidFill>
              </a:rPr>
              <a:t>يمكن أن يساهم تدقيق </a:t>
            </a:r>
            <a:r>
              <a:rPr lang="en-US" sz="1500" dirty="0">
                <a:solidFill>
                  <a:schemeClr val="tx1">
                    <a:lumMod val="75000"/>
                    <a:lumOff val="25000"/>
                  </a:schemeClr>
                </a:solidFill>
              </a:rPr>
              <a:t>EDP</a:t>
            </a:r>
            <a:r>
              <a:rPr lang="ar-SA" sz="1500" dirty="0">
                <a:solidFill>
                  <a:schemeClr val="tx1">
                    <a:lumMod val="75000"/>
                    <a:lumOff val="25000"/>
                  </a:schemeClr>
                </a:solidFill>
              </a:rPr>
              <a:t> في تحديد المجالات الت ي يمكن تحسينها داخل نظم المعلومات لزيادة الكفاءة وتحسين </a:t>
            </a:r>
            <a:r>
              <a:rPr lang="ar-SA" sz="1500" dirty="0" smtClean="0">
                <a:solidFill>
                  <a:schemeClr val="tx1">
                    <a:lumMod val="75000"/>
                    <a:lumOff val="25000"/>
                  </a:schemeClr>
                </a:solidFill>
              </a:rPr>
              <a:t>الأداء</a:t>
            </a:r>
            <a:r>
              <a:rPr lang="ar-JO" sz="1500" dirty="0" smtClean="0">
                <a:solidFill>
                  <a:schemeClr val="tx1">
                    <a:lumMod val="75000"/>
                    <a:lumOff val="25000"/>
                  </a:schemeClr>
                </a:solidFill>
              </a:rPr>
              <a:t> </a:t>
            </a:r>
            <a:r>
              <a:rPr lang="ar-SA" sz="1500" dirty="0" smtClean="0">
                <a:solidFill>
                  <a:schemeClr val="tx1">
                    <a:lumMod val="75000"/>
                    <a:lumOff val="25000"/>
                  </a:schemeClr>
                </a:solidFill>
              </a:rPr>
              <a:t>من </a:t>
            </a:r>
            <a:r>
              <a:rPr lang="ar-SA" sz="1500" dirty="0">
                <a:solidFill>
                  <a:schemeClr val="tx1">
                    <a:lumMod val="75000"/>
                    <a:lumOff val="25000"/>
                  </a:schemeClr>
                </a:solidFill>
              </a:rPr>
              <a:t>خلال تحليل البيانات ومراجعة عمليات المعالجة، يمكن للمدققين اقتراح تحسينات على الأنظمة الحالية أو توصية بتطبيق حلول جديدة لتعزيز الإنتاجية.</a:t>
            </a:r>
            <a:endParaRPr lang="ar-JO" sz="1500" dirty="0">
              <a:solidFill>
                <a:schemeClr val="tx1">
                  <a:lumMod val="75000"/>
                  <a:lumOff val="25000"/>
                </a:schemeClr>
              </a:solidFill>
            </a:endParaRPr>
          </a:p>
          <a:p>
            <a:pPr marL="285750" indent="-285750" algn="r" rtl="1">
              <a:lnSpc>
                <a:spcPct val="200000"/>
              </a:lnSpc>
              <a:spcBef>
                <a:spcPts val="1000"/>
              </a:spcBef>
              <a:buClr>
                <a:schemeClr val="accent1"/>
              </a:buClr>
              <a:buFont typeface="Arial" panose="020B0604020202020204" pitchFamily="34" charset="0"/>
              <a:buChar char="•"/>
            </a:pP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6. تطوير وتحديث الأنظمة</a:t>
            </a:r>
            <a:endParaRPr lang="en-US"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Bef>
                <a:spcPts val="1000"/>
              </a:spcBef>
              <a:spcAft>
                <a:spcPts val="800"/>
              </a:spcAft>
              <a:buClr>
                <a:schemeClr val="accent1"/>
              </a:buClr>
            </a:pPr>
            <a:r>
              <a:rPr lang="ar-SA" sz="1500" dirty="0">
                <a:solidFill>
                  <a:schemeClr val="tx1">
                    <a:lumMod val="75000"/>
                    <a:lumOff val="25000"/>
                  </a:schemeClr>
                </a:solidFill>
              </a:rPr>
              <a:t>- يوفر تدقيق </a:t>
            </a:r>
            <a:r>
              <a:rPr lang="en-US" sz="1500" dirty="0">
                <a:solidFill>
                  <a:schemeClr val="tx1">
                    <a:lumMod val="75000"/>
                    <a:lumOff val="25000"/>
                  </a:schemeClr>
                </a:solidFill>
              </a:rPr>
              <a:t>EDP</a:t>
            </a:r>
            <a:r>
              <a:rPr lang="ar-SA" sz="1500" dirty="0">
                <a:solidFill>
                  <a:schemeClr val="tx1">
                    <a:lumMod val="75000"/>
                    <a:lumOff val="25000"/>
                  </a:schemeClr>
                </a:solidFill>
              </a:rPr>
              <a:t> فرصة للمنظمات لمراجعة وتقييم تكنولوجيا المعلومات الحالية والحاجة إلى التطوير أو </a:t>
            </a:r>
            <a:r>
              <a:rPr lang="ar-SA" sz="1500" dirty="0" smtClean="0">
                <a:solidFill>
                  <a:schemeClr val="tx1">
                    <a:lumMod val="75000"/>
                    <a:lumOff val="25000"/>
                  </a:schemeClr>
                </a:solidFill>
              </a:rPr>
              <a:t>التحديث</a:t>
            </a:r>
            <a:r>
              <a:rPr lang="ar-JO" sz="1500" dirty="0" smtClean="0">
                <a:solidFill>
                  <a:schemeClr val="tx1">
                    <a:lumMod val="75000"/>
                    <a:lumOff val="25000"/>
                  </a:schemeClr>
                </a:solidFill>
              </a:rPr>
              <a:t>، مما </a:t>
            </a:r>
            <a:r>
              <a:rPr lang="ar-SA" sz="1500" dirty="0" smtClean="0">
                <a:solidFill>
                  <a:schemeClr val="tx1">
                    <a:lumMod val="75000"/>
                    <a:lumOff val="25000"/>
                  </a:schemeClr>
                </a:solidFill>
              </a:rPr>
              <a:t>يساعد في </a:t>
            </a:r>
            <a:r>
              <a:rPr lang="ar-SA" sz="1500" dirty="0">
                <a:solidFill>
                  <a:schemeClr val="tx1">
                    <a:lumMod val="75000"/>
                    <a:lumOff val="25000"/>
                  </a:schemeClr>
                </a:solidFill>
              </a:rPr>
              <a:t>ضمان استمرارية العمل والقدرة على التكيف مع التغيرات التكنولوجية.</a:t>
            </a:r>
            <a:endParaRPr lang="en-US" sz="1500" dirty="0">
              <a:solidFill>
                <a:schemeClr val="tx1">
                  <a:lumMod val="75000"/>
                  <a:lumOff val="25000"/>
                </a:schemeClr>
              </a:solidFill>
            </a:endParaRPr>
          </a:p>
          <a:p>
            <a:pPr marL="285750" indent="-285750" algn="r" rtl="1">
              <a:lnSpc>
                <a:spcPct val="200000"/>
              </a:lnSpc>
              <a:spcBef>
                <a:spcPts val="1000"/>
              </a:spcBef>
              <a:buClr>
                <a:schemeClr val="accent1"/>
              </a:buClr>
              <a:buFont typeface="Arial" panose="020B0604020202020204" pitchFamily="34" charset="0"/>
              <a:buChar char="•"/>
            </a:pP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 7. دعم اتخاذ القرار</a:t>
            </a:r>
            <a:endParaRPr lang="en-US"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Bef>
                <a:spcPts val="1000"/>
              </a:spcBef>
              <a:spcAft>
                <a:spcPts val="800"/>
              </a:spcAft>
              <a:buClr>
                <a:schemeClr val="accent1"/>
              </a:buClr>
            </a:pPr>
            <a:r>
              <a:rPr lang="ar-SA" sz="1500" dirty="0">
                <a:solidFill>
                  <a:schemeClr val="tx1">
                    <a:lumMod val="75000"/>
                    <a:lumOff val="25000"/>
                  </a:schemeClr>
                </a:solidFill>
              </a:rPr>
              <a:t>- من خلال توفير بيانات دقيقة وموثوقة، يدعم تدقيق </a:t>
            </a:r>
            <a:r>
              <a:rPr lang="en-US" sz="1500" dirty="0">
                <a:solidFill>
                  <a:schemeClr val="tx1">
                    <a:lumMod val="75000"/>
                    <a:lumOff val="25000"/>
                  </a:schemeClr>
                </a:solidFill>
              </a:rPr>
              <a:t>EDP</a:t>
            </a:r>
            <a:r>
              <a:rPr lang="ar-SA" sz="1500" dirty="0">
                <a:solidFill>
                  <a:schemeClr val="tx1">
                    <a:lumMod val="75000"/>
                    <a:lumOff val="25000"/>
                  </a:schemeClr>
                </a:solidFill>
              </a:rPr>
              <a:t> عملية اتخاذ القرار داخل المنظمة. يمكن للمعلومات الدقيقة المستخرجة من عمليات التدقيق المساعدة في توجيه القرارات الاستراتيجية وتحسين التخطيط للمستقبل.</a:t>
            </a:r>
            <a:endParaRPr lang="en-US" sz="1500" dirty="0">
              <a:solidFill>
                <a:schemeClr val="tx1">
                  <a:lumMod val="75000"/>
                  <a:lumOff val="25000"/>
                </a:schemeClr>
              </a:solidFill>
            </a:endParaRPr>
          </a:p>
        </p:txBody>
      </p:sp>
    </p:spTree>
    <p:extLst>
      <p:ext uri="{BB962C8B-B14F-4D97-AF65-F5344CB8AC3E}">
        <p14:creationId xmlns:p14="http://schemas.microsoft.com/office/powerpoint/2010/main" val="3873406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36" y="0"/>
            <a:ext cx="12018264" cy="6946004"/>
          </a:xfrm>
          <a:prstGeom prst="rect">
            <a:avLst/>
          </a:prstGeom>
        </p:spPr>
        <p:txBody>
          <a:bodyPr wrap="square">
            <a:spAutoFit/>
          </a:bodyPr>
          <a:lstStyle/>
          <a:p>
            <a:pPr algn="r" rtl="1">
              <a:lnSpc>
                <a:spcPct val="115000"/>
              </a:lnSpc>
              <a:spcAft>
                <a:spcPts val="800"/>
              </a:spcAft>
            </a:pPr>
            <a:r>
              <a:rPr lang="ar-SA" b="1" i="1" dirty="0">
                <a:solidFill>
                  <a:schemeClr val="tx1">
                    <a:lumMod val="65000"/>
                    <a:lumOff val="35000"/>
                  </a:schemeClr>
                </a:solidFill>
              </a:rPr>
              <a:t>هنا عدة أفكار رئيسية توضح أهمية ومكونات تدقيق البيانات الإلكترونية:</a:t>
            </a:r>
            <a:endParaRPr lang="ar-JO" b="1" i="1" dirty="0">
              <a:solidFill>
                <a:schemeClr val="tx1">
                  <a:lumMod val="65000"/>
                  <a:lumOff val="35000"/>
                </a:schemeClr>
              </a:solidFill>
            </a:endParaRPr>
          </a:p>
          <a:p>
            <a:pPr algn="r" rtl="1">
              <a:spcAft>
                <a:spcPts val="800"/>
              </a:spcAft>
            </a:pPr>
            <a:r>
              <a:rPr lang="ar-JO" b="1" i="1" dirty="0">
                <a:solidFill>
                  <a:schemeClr val="tx1">
                    <a:lumMod val="65000"/>
                    <a:lumOff val="35000"/>
                  </a:schemeClr>
                </a:solidFill>
              </a:rPr>
              <a:t>=======================================</a:t>
            </a:r>
            <a:endParaRPr lang="en-US" b="1" i="1" dirty="0">
              <a:solidFill>
                <a:schemeClr val="tx1">
                  <a:lumMod val="65000"/>
                  <a:lumOff val="35000"/>
                </a:schemeClr>
              </a:solidFill>
            </a:endParaRPr>
          </a:p>
          <a:p>
            <a:pPr marL="285750" indent="-285750" algn="r" rtl="1">
              <a:spcBef>
                <a:spcPts val="1000"/>
              </a:spcBef>
              <a:buClr>
                <a:schemeClr val="accent1"/>
              </a:buClr>
              <a:buFont typeface="Arial" panose="020B0604020202020204" pitchFamily="34" charset="0"/>
              <a:buChar char="•"/>
            </a:pPr>
            <a:r>
              <a:rPr lang="ar-SA"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8</a:t>
            </a: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 تعزيز الثقة</a:t>
            </a:r>
            <a:endParaRPr lang="en-US"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Bef>
                <a:spcPts val="1000"/>
              </a:spcBef>
              <a:spcAft>
                <a:spcPts val="800"/>
              </a:spcAft>
              <a:buClr>
                <a:schemeClr val="accent1"/>
              </a:buClr>
            </a:pPr>
            <a:r>
              <a:rPr lang="ar-SA" sz="1500" dirty="0">
                <a:solidFill>
                  <a:schemeClr val="tx1">
                    <a:lumMod val="75000"/>
                    <a:lumOff val="25000"/>
                  </a:schemeClr>
                </a:solidFill>
              </a:rPr>
              <a:t>- في بيئة الأعمال المعاصرة، تعد الثقة في البيانات والأنظمة المعلوماتية عاملاً حاسماً للنجاح. تدقيق </a:t>
            </a:r>
            <a:r>
              <a:rPr lang="en-US" sz="1500" dirty="0">
                <a:solidFill>
                  <a:schemeClr val="tx1">
                    <a:lumMod val="75000"/>
                    <a:lumOff val="25000"/>
                  </a:schemeClr>
                </a:solidFill>
              </a:rPr>
              <a:t>EDP</a:t>
            </a:r>
            <a:r>
              <a:rPr lang="ar-SA" sz="1500" dirty="0">
                <a:solidFill>
                  <a:schemeClr val="tx1">
                    <a:lumMod val="75000"/>
                    <a:lumOff val="25000"/>
                  </a:schemeClr>
                </a:solidFill>
              </a:rPr>
              <a:t> يعزز ثقة العملاء، المستثمرين، والشركاء التجاريين في قدرة المنظمة على إدارة وحماية بياناتها بكفاءة.</a:t>
            </a:r>
            <a:endParaRPr lang="en-US" sz="1500" dirty="0">
              <a:solidFill>
                <a:schemeClr val="tx1">
                  <a:lumMod val="75000"/>
                  <a:lumOff val="25000"/>
                </a:schemeClr>
              </a:solidFill>
            </a:endParaRPr>
          </a:p>
          <a:p>
            <a:pPr marL="285750" indent="-285750" algn="r" rtl="1">
              <a:lnSpc>
                <a:spcPct val="200000"/>
              </a:lnSpc>
              <a:spcBef>
                <a:spcPts val="1000"/>
              </a:spcBef>
              <a:buClr>
                <a:schemeClr val="accent1"/>
              </a:buClr>
              <a:buFont typeface="Arial" panose="020B0604020202020204" pitchFamily="34" charset="0"/>
              <a:buChar char="•"/>
            </a:pP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 9. الاستجابة للتهديدات </a:t>
            </a:r>
            <a:r>
              <a:rPr lang="ar-SA" b="1" dirty="0" err="1">
                <a:solidFill>
                  <a:srgbClr val="202122"/>
                </a:solidFill>
                <a:latin typeface="Calibri" panose="020F0502020204030204" pitchFamily="34" charset="0"/>
                <a:ea typeface="Calibri" panose="020F0502020204030204" pitchFamily="34" charset="0"/>
                <a:cs typeface="Arial" panose="020B0604020202020204" pitchFamily="34" charset="0"/>
              </a:rPr>
              <a:t>السيبرانية</a:t>
            </a:r>
            <a:endParaRPr lang="en-US"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Bef>
                <a:spcPts val="1000"/>
              </a:spcBef>
              <a:spcAft>
                <a:spcPts val="800"/>
              </a:spcAft>
              <a:buClr>
                <a:schemeClr val="accent1"/>
              </a:buClr>
            </a:pPr>
            <a:r>
              <a:rPr lang="ar-SA" sz="1500" dirty="0">
                <a:solidFill>
                  <a:schemeClr val="tx1">
                    <a:lumMod val="75000"/>
                    <a:lumOff val="25000"/>
                  </a:schemeClr>
                </a:solidFill>
              </a:rPr>
              <a:t>- في عصر تزايد فيه التهديدات </a:t>
            </a:r>
            <a:r>
              <a:rPr lang="ar-SA" sz="1500" dirty="0" err="1">
                <a:solidFill>
                  <a:schemeClr val="tx1">
                    <a:lumMod val="75000"/>
                    <a:lumOff val="25000"/>
                  </a:schemeClr>
                </a:solidFill>
              </a:rPr>
              <a:t>السيبرانية</a:t>
            </a:r>
            <a:r>
              <a:rPr lang="ar-SA" sz="1500" dirty="0">
                <a:solidFill>
                  <a:schemeClr val="tx1">
                    <a:lumMod val="75000"/>
                    <a:lumOff val="25000"/>
                  </a:schemeClr>
                </a:solidFill>
              </a:rPr>
              <a:t>، يصبح تدقيق </a:t>
            </a:r>
            <a:r>
              <a:rPr lang="en-US" sz="1500" dirty="0">
                <a:solidFill>
                  <a:schemeClr val="tx1">
                    <a:lumMod val="75000"/>
                    <a:lumOff val="25000"/>
                  </a:schemeClr>
                </a:solidFill>
              </a:rPr>
              <a:t>EDP</a:t>
            </a:r>
            <a:r>
              <a:rPr lang="ar-SA" sz="1500" dirty="0">
                <a:solidFill>
                  <a:schemeClr val="tx1">
                    <a:lumMod val="75000"/>
                    <a:lumOff val="25000"/>
                  </a:schemeClr>
                </a:solidFill>
              </a:rPr>
              <a:t> أداة حيوية لتقييم مدى قوة وفعالية الدفاعات الأمنية للمنظمة ضد هجمات الإنترنت، ويساعد في تحديد الثغرات الأمنية قبل استغلالها من قبل المهاجمين.</a:t>
            </a:r>
            <a:endParaRPr lang="en-US" sz="1500" dirty="0">
              <a:solidFill>
                <a:schemeClr val="tx1">
                  <a:lumMod val="75000"/>
                  <a:lumOff val="25000"/>
                </a:schemeClr>
              </a:solidFill>
            </a:endParaRPr>
          </a:p>
          <a:p>
            <a:pPr marL="285750" indent="-285750" algn="r" rtl="1">
              <a:lnSpc>
                <a:spcPct val="200000"/>
              </a:lnSpc>
              <a:spcBef>
                <a:spcPts val="1000"/>
              </a:spcBef>
              <a:buClr>
                <a:schemeClr val="accent1"/>
              </a:buClr>
              <a:buFont typeface="Arial" panose="020B0604020202020204" pitchFamily="34" charset="0"/>
              <a:buChar char="•"/>
            </a:pP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 10. التحول الرقمي</a:t>
            </a:r>
            <a:endParaRPr lang="en-US"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Bef>
                <a:spcPts val="1000"/>
              </a:spcBef>
              <a:spcAft>
                <a:spcPts val="800"/>
              </a:spcAft>
              <a:buClr>
                <a:schemeClr val="accent1"/>
              </a:buClr>
            </a:pPr>
            <a:r>
              <a:rPr lang="ar-SA" sz="1500" dirty="0">
                <a:solidFill>
                  <a:schemeClr val="tx1">
                    <a:lumMod val="75000"/>
                    <a:lumOff val="25000"/>
                  </a:schemeClr>
                </a:solidFill>
              </a:rPr>
              <a:t>- تدقيق </a:t>
            </a:r>
            <a:r>
              <a:rPr lang="en-US" sz="1500" dirty="0">
                <a:solidFill>
                  <a:schemeClr val="tx1">
                    <a:lumMod val="75000"/>
                    <a:lumOff val="25000"/>
                  </a:schemeClr>
                </a:solidFill>
              </a:rPr>
              <a:t>EDP</a:t>
            </a:r>
            <a:r>
              <a:rPr lang="ar-SA" sz="1500" dirty="0">
                <a:solidFill>
                  <a:schemeClr val="tx1">
                    <a:lumMod val="75000"/>
                    <a:lumOff val="25000"/>
                  </a:schemeClr>
                </a:solidFill>
              </a:rPr>
              <a:t> يدعم المنظمات في مسيرتها نحو التحول الرقمي، بتقييم كيفية استخدام البيانات والتكنولوجيا في تحسين العمليات التجارية وتقديم قيمة مضافة.</a:t>
            </a:r>
            <a:endParaRPr lang="en-US" sz="1500" dirty="0">
              <a:solidFill>
                <a:schemeClr val="tx1">
                  <a:lumMod val="75000"/>
                  <a:lumOff val="25000"/>
                </a:schemeClr>
              </a:solidFill>
            </a:endParaRPr>
          </a:p>
          <a:p>
            <a:pPr algn="r" rtl="1">
              <a:lnSpc>
                <a:spcPct val="150000"/>
              </a:lnSpc>
              <a:spcBef>
                <a:spcPts val="1000"/>
              </a:spcBef>
              <a:spcAft>
                <a:spcPts val="800"/>
              </a:spcAft>
              <a:buClr>
                <a:schemeClr val="accent1"/>
              </a:buClr>
            </a:pPr>
            <a:r>
              <a:rPr lang="ar-SA" sz="1500" dirty="0">
                <a:solidFill>
                  <a:schemeClr val="tx1">
                    <a:lumMod val="75000"/>
                    <a:lumOff val="25000"/>
                  </a:schemeClr>
                </a:solidFill>
              </a:rPr>
              <a:t>بشكل عام، تدقيق البيانات الإلكترونية يمثل ركيزة أساسية لضمان الفعالية والكفاءة في استخدام تكنولوجيا المعلومات داخل المنظمات. يساعد في تحقيق الامتثال، تعزيز الأمان، ودعم الابتكار التكنولوجي مع ضمان توفير بيانات دقيقة وموثوق بها لدع م اتخاذ القرارات الاستراتيجية. من خلال التقييم المستمر والدقيق لنظم معالجة البيانات الإلكترونية، يمكن للمنظمات ليس فقط الحفاظ على سلامتها الأمنية وكفاءتها التشغيلية، ولكن أيضًا الاستفادة من الفرص الجديدة التي توفرها التقنيات الناشئة وتحسين موقعها التنافسي في السوق.</a:t>
            </a:r>
            <a:endParaRPr lang="en-US" sz="1500" dirty="0">
              <a:solidFill>
                <a:schemeClr val="tx1">
                  <a:lumMod val="75000"/>
                  <a:lumOff val="25000"/>
                </a:schemeClr>
              </a:solidFill>
            </a:endParaRPr>
          </a:p>
        </p:txBody>
      </p:sp>
    </p:spTree>
    <p:extLst>
      <p:ext uri="{BB962C8B-B14F-4D97-AF65-F5344CB8AC3E}">
        <p14:creationId xmlns:p14="http://schemas.microsoft.com/office/powerpoint/2010/main" val="282720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162" y="149622"/>
            <a:ext cx="8405590" cy="1240265"/>
          </a:xfrm>
        </p:spPr>
        <p:txBody>
          <a:bodyPr>
            <a:normAutofit fontScale="90000"/>
          </a:bodyPr>
          <a:lstStyle/>
          <a:p>
            <a:pPr algn="r" rtl="1"/>
            <a:r>
              <a:rPr lang="ar-JO" sz="2200" b="1" dirty="0">
                <a:solidFill>
                  <a:srgbClr val="202122"/>
                </a:solidFill>
                <a:latin typeface="Calibri" panose="020F0502020204030204" pitchFamily="34" charset="0"/>
                <a:ea typeface="Calibri" panose="020F0502020204030204" pitchFamily="34" charset="0"/>
                <a:cs typeface="Arial" panose="020B0604020202020204" pitchFamily="34" charset="0"/>
              </a:rPr>
              <a:t/>
            </a:r>
            <a:br>
              <a:rPr lang="ar-JO" sz="2200" b="1" dirty="0">
                <a:solidFill>
                  <a:srgbClr val="202122"/>
                </a:solidFill>
                <a:latin typeface="Calibri" panose="020F0502020204030204" pitchFamily="34" charset="0"/>
                <a:ea typeface="Calibri" panose="020F0502020204030204" pitchFamily="34" charset="0"/>
                <a:cs typeface="Arial" panose="020B0604020202020204" pitchFamily="34" charset="0"/>
              </a:rPr>
            </a:br>
            <a:r>
              <a:rPr lang="ar-SA" sz="2200" b="1" dirty="0">
                <a:solidFill>
                  <a:srgbClr val="202122"/>
                </a:solidFill>
                <a:latin typeface="Calibri" panose="020F0502020204030204" pitchFamily="34" charset="0"/>
                <a:ea typeface="Calibri" panose="020F0502020204030204" pitchFamily="34" charset="0"/>
                <a:cs typeface="Arial" panose="020B0604020202020204" pitchFamily="34" charset="0"/>
              </a:rPr>
              <a:t>المعالجة الآلية للبيانات (</a:t>
            </a:r>
            <a:r>
              <a:rPr lang="en-US" sz="2200" b="1" dirty="0">
                <a:solidFill>
                  <a:srgbClr val="202122"/>
                </a:solidFill>
                <a:latin typeface="Calibri" panose="020F0502020204030204" pitchFamily="34" charset="0"/>
                <a:ea typeface="Calibri" panose="020F0502020204030204" pitchFamily="34" charset="0"/>
                <a:cs typeface="Arial" panose="020B0604020202020204" pitchFamily="34" charset="0"/>
              </a:rPr>
              <a:t>ADP</a:t>
            </a:r>
            <a:r>
              <a:rPr lang="ar-SA" sz="2200" b="1" dirty="0">
                <a:solidFill>
                  <a:srgbClr val="202122"/>
                </a:solidFill>
                <a:latin typeface="Calibri" panose="020F0502020204030204" pitchFamily="34" charset="0"/>
                <a:ea typeface="Calibri" panose="020F0502020204030204" pitchFamily="34" charset="0"/>
                <a:cs typeface="Arial" panose="020B0604020202020204" pitchFamily="34" charset="0"/>
              </a:rPr>
              <a:t>)</a:t>
            </a:r>
            <a:r>
              <a:rPr lang="ar-JO" sz="2200" b="1"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en-US" sz="22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r>
              <a:rPr lang="en-US" sz="2200" b="1" dirty="0">
                <a:solidFill>
                  <a:srgbClr val="202122"/>
                </a:solidFill>
                <a:latin typeface="Calibri" panose="020F0502020204030204" pitchFamily="34" charset="0"/>
                <a:ea typeface="Calibri" panose="020F0502020204030204" pitchFamily="34" charset="0"/>
                <a:cs typeface="Arial" panose="020B0604020202020204" pitchFamily="34" charset="0"/>
              </a:rPr>
              <a:t>Automatic Data Processing)</a:t>
            </a:r>
            <a:r>
              <a:rPr lang="en-US" dirty="0">
                <a:solidFill>
                  <a:srgbClr val="202122"/>
                </a:solidFill>
                <a:latin typeface="Calibri" panose="020F0502020204030204" pitchFamily="34" charset="0"/>
                <a:ea typeface="Calibri" panose="020F0502020204030204" pitchFamily="34" charset="0"/>
                <a:cs typeface="Arial" panose="020B0604020202020204" pitchFamily="34" charset="0"/>
              </a:rPr>
              <a:t/>
            </a:r>
            <a:br>
              <a:rPr lang="en-US" dirty="0">
                <a:solidFill>
                  <a:srgbClr val="202122"/>
                </a:solidFill>
                <a:latin typeface="Calibri" panose="020F0502020204030204" pitchFamily="34" charset="0"/>
                <a:ea typeface="Calibri" panose="020F0502020204030204" pitchFamily="34" charset="0"/>
                <a:cs typeface="Arial" panose="020B0604020202020204" pitchFamily="34" charset="0"/>
              </a:rPr>
            </a:br>
            <a: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t/>
            </a:r>
            <a:b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br>
            <a:r>
              <a:rPr lang="ar-JO"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4" name="Text Placeholder 3"/>
          <p:cNvSpPr>
            <a:spLocks noGrp="1"/>
          </p:cNvSpPr>
          <p:nvPr>
            <p:ph type="body" sz="half" idx="2"/>
          </p:nvPr>
        </p:nvSpPr>
        <p:spPr>
          <a:xfrm>
            <a:off x="374904" y="1767365"/>
            <a:ext cx="5394960" cy="4645152"/>
          </a:xfrm>
        </p:spPr>
        <p:txBody>
          <a:bodyPr>
            <a:noAutofit/>
          </a:bodyPr>
          <a:lstStyle/>
          <a:p>
            <a:pPr algn="r" rtl="1">
              <a:lnSpc>
                <a:spcPct val="200000"/>
              </a:lnSpc>
              <a:spcAft>
                <a:spcPts val="800"/>
              </a:spcAft>
            </a:pPr>
            <a:r>
              <a:rPr lang="ar-JO" sz="1500" dirty="0"/>
              <a:t>هو مصطلح يشير إلى العمليات والأنظمة التي تقوم بتنظيم ومعالجة البيانات بشكل تلقائي دون تدخل بشري مباشر، حيث يُستخدم هذا المصطلح في سياقات متنوعة، بما في ذلك التكنولوجيا المعلوماتية، وإدارة الأعمال، والعلوم الاجتماعية، والأبحاث العلمية.</a:t>
            </a:r>
          </a:p>
          <a:p>
            <a:pPr algn="r" rtl="1">
              <a:lnSpc>
                <a:spcPct val="200000"/>
              </a:lnSpc>
              <a:spcAft>
                <a:spcPts val="800"/>
              </a:spcAft>
            </a:pPr>
            <a:r>
              <a:rPr lang="ar-JO" sz="1500" dirty="0"/>
              <a:t>يتمثل هدف </a:t>
            </a:r>
            <a:r>
              <a:rPr lang="en-US" sz="1500" dirty="0"/>
              <a:t>ADP </a:t>
            </a:r>
            <a:r>
              <a:rPr lang="ar-JO" sz="1500" dirty="0"/>
              <a:t>في تسهيل وتبسيط عمليات معالجة البيانات من خلال استخدام الحواسيب والبرامج المخصصة، ويعتمد نجاح </a:t>
            </a:r>
            <a:r>
              <a:rPr lang="en-US" sz="1500" dirty="0"/>
              <a:t>ADP </a:t>
            </a:r>
            <a:r>
              <a:rPr lang="ar-JO" sz="1500" dirty="0"/>
              <a:t>على تصميم أنظمة وبرامج قادرة على تلبية احتياجات المستخدمين بشكل فعال، بما في ذلك تحليل البيانات، وتخزينها، واسترجاعها، وتحويلها إلى معلومات قيمة</a:t>
            </a:r>
            <a:r>
              <a:rPr lang="ar-JO" sz="1500" dirty="0" smtClean="0"/>
              <a:t>.</a:t>
            </a:r>
            <a:endParaRPr lang="ar-JO" sz="1500" dirty="0"/>
          </a:p>
        </p:txBody>
      </p:sp>
      <p:pic>
        <p:nvPicPr>
          <p:cNvPr id="7" name="Picture 6"/>
          <p:cNvPicPr>
            <a:picLocks noChangeAspect="1"/>
          </p:cNvPicPr>
          <p:nvPr/>
        </p:nvPicPr>
        <p:blipFill>
          <a:blip r:embed="rId2"/>
          <a:stretch>
            <a:fillRect/>
          </a:stretch>
        </p:blipFill>
        <p:spPr>
          <a:xfrm>
            <a:off x="6044184" y="1321882"/>
            <a:ext cx="5925313" cy="5536118"/>
          </a:xfrm>
          <a:prstGeom prst="rect">
            <a:avLst/>
          </a:prstGeom>
        </p:spPr>
      </p:pic>
    </p:spTree>
    <p:extLst>
      <p:ext uri="{BB962C8B-B14F-4D97-AF65-F5344CB8AC3E}">
        <p14:creationId xmlns:p14="http://schemas.microsoft.com/office/powerpoint/2010/main" val="94326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162" y="149623"/>
            <a:ext cx="7043134" cy="976312"/>
          </a:xfrm>
        </p:spPr>
        <p:txBody>
          <a:bodyPr>
            <a:normAutofit fontScale="90000"/>
          </a:bodyPr>
          <a:lstStyle/>
          <a:p>
            <a:pPr algn="r" rtl="1"/>
            <a:r>
              <a:rPr lang="ar-JO" sz="2200" b="1" dirty="0">
                <a:solidFill>
                  <a:srgbClr val="202122"/>
                </a:solidFill>
                <a:latin typeface="Calibri" panose="020F0502020204030204" pitchFamily="34" charset="0"/>
                <a:ea typeface="Calibri" panose="020F0502020204030204" pitchFamily="34" charset="0"/>
                <a:cs typeface="Arial" panose="020B0604020202020204" pitchFamily="34" charset="0"/>
              </a:rPr>
              <a:t/>
            </a:r>
            <a:br>
              <a:rPr lang="ar-JO" sz="2200" b="1" dirty="0">
                <a:solidFill>
                  <a:srgbClr val="202122"/>
                </a:solidFill>
                <a:latin typeface="Calibri" panose="020F0502020204030204" pitchFamily="34" charset="0"/>
                <a:ea typeface="Calibri" panose="020F0502020204030204" pitchFamily="34" charset="0"/>
                <a:cs typeface="Arial" panose="020B0604020202020204" pitchFamily="34" charset="0"/>
              </a:rPr>
            </a:br>
            <a:r>
              <a:rPr lang="ar-SA" sz="2200" b="1" dirty="0">
                <a:solidFill>
                  <a:srgbClr val="202122"/>
                </a:solidFill>
                <a:latin typeface="Calibri" panose="020F0502020204030204" pitchFamily="34" charset="0"/>
                <a:ea typeface="Calibri" panose="020F0502020204030204" pitchFamily="34" charset="0"/>
                <a:cs typeface="Arial" panose="020B0604020202020204" pitchFamily="34" charset="0"/>
              </a:rPr>
              <a:t>المعالجة الآلية للبيانات (</a:t>
            </a:r>
            <a:r>
              <a:rPr lang="en-US" sz="2200" b="1" dirty="0">
                <a:solidFill>
                  <a:srgbClr val="202122"/>
                </a:solidFill>
                <a:latin typeface="Calibri" panose="020F0502020204030204" pitchFamily="34" charset="0"/>
                <a:ea typeface="Calibri" panose="020F0502020204030204" pitchFamily="34" charset="0"/>
                <a:cs typeface="Arial" panose="020B0604020202020204" pitchFamily="34" charset="0"/>
              </a:rPr>
              <a:t>ADP</a:t>
            </a:r>
            <a:r>
              <a:rPr lang="ar-SA" sz="2200" b="1" dirty="0">
                <a:solidFill>
                  <a:srgbClr val="202122"/>
                </a:solidFill>
                <a:latin typeface="Calibri" panose="020F0502020204030204" pitchFamily="34" charset="0"/>
                <a:ea typeface="Calibri" panose="020F0502020204030204" pitchFamily="34" charset="0"/>
                <a:cs typeface="Arial" panose="020B0604020202020204" pitchFamily="34" charset="0"/>
              </a:rPr>
              <a:t>)</a:t>
            </a:r>
            <a:r>
              <a:rPr lang="ar-JO" sz="2200" b="1"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en-US" sz="22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(Automatic Data Processing)</a:t>
            </a:r>
            <a:r>
              <a:rPr lang="en-US" dirty="0">
                <a:solidFill>
                  <a:srgbClr val="202122"/>
                </a:solidFill>
                <a:latin typeface="Calibri" panose="020F0502020204030204" pitchFamily="34" charset="0"/>
                <a:ea typeface="Calibri" panose="020F0502020204030204" pitchFamily="34" charset="0"/>
                <a:cs typeface="Arial" panose="020B0604020202020204" pitchFamily="34" charset="0"/>
              </a:rPr>
              <a:t/>
            </a:r>
            <a:br>
              <a:rPr lang="en-US" dirty="0">
                <a:solidFill>
                  <a:srgbClr val="202122"/>
                </a:solidFill>
                <a:latin typeface="Calibri" panose="020F0502020204030204" pitchFamily="34" charset="0"/>
                <a:ea typeface="Calibri" panose="020F0502020204030204" pitchFamily="34" charset="0"/>
                <a:cs typeface="Arial" panose="020B0604020202020204" pitchFamily="34" charset="0"/>
              </a:rPr>
            </a:br>
            <a: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t/>
            </a:r>
            <a:b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br>
            <a:r>
              <a:rPr lang="ar-JO"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4" name="Text Placeholder 3"/>
          <p:cNvSpPr>
            <a:spLocks noGrp="1"/>
          </p:cNvSpPr>
          <p:nvPr>
            <p:ph type="body" sz="half" idx="2"/>
          </p:nvPr>
        </p:nvSpPr>
        <p:spPr>
          <a:xfrm>
            <a:off x="42212" y="1051560"/>
            <a:ext cx="6523180" cy="5797296"/>
          </a:xfrm>
        </p:spPr>
        <p:txBody>
          <a:bodyPr>
            <a:noAutofit/>
          </a:bodyPr>
          <a:lstStyle/>
          <a:p>
            <a:pPr algn="r" rtl="1">
              <a:lnSpc>
                <a:spcPct val="150000"/>
              </a:lnSpc>
              <a:spcAft>
                <a:spcPts val="800"/>
              </a:spcAft>
            </a:pPr>
            <a:r>
              <a:rPr lang="ar-JO" sz="1500" dirty="0"/>
              <a:t>تتضمن أمثلة على أنظمة </a:t>
            </a:r>
            <a:r>
              <a:rPr lang="en-US" sz="1500" dirty="0"/>
              <a:t>:</a:t>
            </a:r>
            <a:endParaRPr lang="ar-JO" sz="1500" dirty="0"/>
          </a:p>
          <a:p>
            <a:pPr marL="342900" indent="-342900" algn="r" rtl="1">
              <a:lnSpc>
                <a:spcPct val="150000"/>
              </a:lnSpc>
              <a:spcAft>
                <a:spcPts val="800"/>
              </a:spcAft>
              <a:buFont typeface="+mj-lt"/>
              <a:buAutoNum type="arabicPeriod"/>
            </a:pPr>
            <a:r>
              <a:rPr lang="ar-JO" sz="1500" dirty="0"/>
              <a:t>نظام إدارة قواعد البيانات </a:t>
            </a:r>
            <a:r>
              <a:rPr lang="en-US" sz="1500" dirty="0"/>
              <a:t>Database Management System: </a:t>
            </a:r>
            <a:r>
              <a:rPr lang="ar-JO" sz="1500" dirty="0"/>
              <a:t>  يستخدم لتخزين وإدارة البيانات بشكل منظم وفعال، مما يسهل عمليات البحث والاستعلام عن البيانات.</a:t>
            </a:r>
          </a:p>
          <a:p>
            <a:pPr marL="342900" indent="-342900" algn="r" rtl="1">
              <a:lnSpc>
                <a:spcPct val="150000"/>
              </a:lnSpc>
              <a:spcAft>
                <a:spcPts val="800"/>
              </a:spcAft>
              <a:buAutoNum type="arabicPeriod" startAt="2"/>
            </a:pPr>
            <a:r>
              <a:rPr lang="ar-JO" sz="1500" dirty="0"/>
              <a:t>برمجيات التقارير</a:t>
            </a:r>
            <a:r>
              <a:rPr lang="en-US" sz="1500" dirty="0"/>
              <a:t>Reporting Software: </a:t>
            </a:r>
            <a:r>
              <a:rPr lang="ar-JO" sz="1500" dirty="0"/>
              <a:t> تُستخدم لإنشاء تقارير تلقائية عن البيانات المخزنة في قواعد البيانات.</a:t>
            </a:r>
          </a:p>
          <a:p>
            <a:pPr marL="342900" indent="-342900" algn="r" rtl="1">
              <a:lnSpc>
                <a:spcPct val="150000"/>
              </a:lnSpc>
              <a:spcAft>
                <a:spcPts val="800"/>
              </a:spcAft>
              <a:buAutoNum type="arabicPeriod" startAt="2"/>
            </a:pPr>
            <a:r>
              <a:rPr lang="ar-JO" sz="1500" dirty="0"/>
              <a:t>برمجيات إدارة الموارد </a:t>
            </a:r>
            <a:r>
              <a:rPr lang="ar-JO" sz="1500" dirty="0" smtClean="0"/>
              <a:t>البشرية</a:t>
            </a:r>
            <a:r>
              <a:rPr lang="en-US" sz="1500" dirty="0" smtClean="0"/>
              <a:t>Human </a:t>
            </a:r>
            <a:r>
              <a:rPr lang="en-US" sz="1500" dirty="0"/>
              <a:t>Resources </a:t>
            </a:r>
            <a:r>
              <a:rPr lang="en-US" sz="1500" dirty="0" smtClean="0"/>
              <a:t>Management  Software: </a:t>
            </a:r>
            <a:r>
              <a:rPr lang="ar-JO" sz="1500" dirty="0"/>
              <a:t>تُستخدم لإدارة معلومات الموظفين والرواتب والمزايا بشكل تلقائي.</a:t>
            </a:r>
          </a:p>
          <a:p>
            <a:pPr algn="r" rtl="1">
              <a:lnSpc>
                <a:spcPct val="150000"/>
              </a:lnSpc>
              <a:spcAft>
                <a:spcPts val="800"/>
              </a:spcAft>
            </a:pPr>
            <a:r>
              <a:rPr lang="ar-JO" sz="1500" dirty="0"/>
              <a:t>يتيح استخدام </a:t>
            </a:r>
            <a:r>
              <a:rPr lang="en-US" sz="1500" dirty="0"/>
              <a:t>ADP </a:t>
            </a:r>
            <a:r>
              <a:rPr lang="ar-JO" sz="1500" dirty="0"/>
              <a:t>للمؤسسات والمنظمات تحسين كفاءة العمل، وتوفير الوقت والجهد، وتقليل الأخطاء البشرية، مما يساهم في تعزيز الإنتاجية وتحقيق الأهداف المحددة. ومع تطور التكنولوجيا، يتزايد الاعتماد على أنظمة </a:t>
            </a:r>
            <a:r>
              <a:rPr lang="en-US" sz="1500" dirty="0"/>
              <a:t>ADP </a:t>
            </a:r>
            <a:r>
              <a:rPr lang="ar-JO" sz="1500" dirty="0"/>
              <a:t>في مختلف القطاعات والصناعات لتحقيق النجاح والتنافسية في السوق.</a:t>
            </a:r>
            <a:endParaRPr lang="en-US" sz="1500" dirty="0"/>
          </a:p>
        </p:txBody>
      </p:sp>
      <p:sp>
        <p:nvSpPr>
          <p:cNvPr id="8" name="AutoShape 2" descr="Manual data entry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6701695" y="1125935"/>
            <a:ext cx="5458968" cy="5512609"/>
          </a:xfrm>
          <a:prstGeom prst="rect">
            <a:avLst/>
          </a:prstGeom>
        </p:spPr>
      </p:pic>
    </p:spTree>
    <p:extLst>
      <p:ext uri="{BB962C8B-B14F-4D97-AF65-F5344CB8AC3E}">
        <p14:creationId xmlns:p14="http://schemas.microsoft.com/office/powerpoint/2010/main" val="198840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94806"/>
            <a:ext cx="7415784" cy="6188874"/>
          </a:xfrm>
          <a:prstGeom prst="rect">
            <a:avLst/>
          </a:prstGeom>
        </p:spPr>
        <p:txBody>
          <a:bodyPr wrap="square">
            <a:spAutoFit/>
          </a:bodyPr>
          <a:lstStyle/>
          <a:p>
            <a:pPr marR="213360" algn="r" rtl="1">
              <a:lnSpc>
                <a:spcPct val="150000"/>
              </a:lnSpc>
              <a:spcAft>
                <a:spcPts val="120"/>
              </a:spcAft>
            </a:pP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لتنظيم موضوع "بيان المخاطر والمعلومات المتعلقة بتكنولوجيا المعلومات" مع التركيز </a:t>
            </a:r>
            <a:r>
              <a:rPr lang="ar-SA"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على</a:t>
            </a:r>
            <a:r>
              <a:rPr lang="ar-JO"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p>
          <a:p>
            <a:pPr marR="213360" algn="r" rtl="1">
              <a:lnSpc>
                <a:spcPct val="150000"/>
              </a:lnSpc>
              <a:spcAft>
                <a:spcPts val="120"/>
              </a:spcAft>
            </a:pPr>
            <a:endParaRPr lang="ar-JO" dirty="0" smtClean="0">
              <a:solidFill>
                <a:srgbClr val="202122"/>
              </a:solidFill>
              <a:latin typeface="Calibri" panose="020F0502020204030204" pitchFamily="34" charset="0"/>
              <a:ea typeface="Calibri" panose="020F0502020204030204" pitchFamily="34" charset="0"/>
              <a:cs typeface="Arial" panose="020B0604020202020204" pitchFamily="34" charset="0"/>
            </a:endParaRPr>
          </a:p>
          <a:p>
            <a:pPr marR="213360" algn="r" rtl="1">
              <a:lnSpc>
                <a:spcPct val="150000"/>
              </a:lnSpc>
              <a:spcAft>
                <a:spcPts val="120"/>
              </a:spcAft>
            </a:pPr>
            <a:r>
              <a:rPr lang="ar-JO"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L="285750" marR="213360" indent="-285750" algn="r" rtl="1">
              <a:lnSpc>
                <a:spcPct val="200000"/>
              </a:lnSpc>
              <a:spcAft>
                <a:spcPts val="120"/>
              </a:spcAft>
              <a:buFont typeface="Wingdings" panose="05000000000000000000" pitchFamily="2" charset="2"/>
              <a:buChar char="v"/>
            </a:pPr>
            <a:r>
              <a:rPr lang="ar-SA" dirty="0">
                <a:solidFill>
                  <a:srgbClr val="202122"/>
                </a:solidFill>
                <a:latin typeface="Calibri" panose="020F0502020204030204" pitchFamily="34" charset="0"/>
                <a:ea typeface="Calibri" panose="020F0502020204030204" pitchFamily="34" charset="0"/>
                <a:cs typeface="Arial" panose="020B0604020202020204" pitchFamily="34" charset="0"/>
              </a:rPr>
              <a:t>شرح أهمية تكنولوجيا المعلومات في العمليات التجارية والتدقيق</a:t>
            </a:r>
            <a:endParaRPr lang="ar-JO"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marL="285750" marR="213360" indent="-285750" algn="r" rtl="1">
              <a:lnSpc>
                <a:spcPct val="200000"/>
              </a:lnSpc>
              <a:spcAft>
                <a:spcPts val="120"/>
              </a:spcAft>
              <a:buFont typeface="Wingdings" panose="05000000000000000000" pitchFamily="2" charset="2"/>
              <a:buChar char="v"/>
            </a:pPr>
            <a:r>
              <a:rPr lang="ar-SA" dirty="0">
                <a:solidFill>
                  <a:srgbClr val="202122"/>
                </a:solidFill>
                <a:latin typeface="Calibri" panose="020F0502020204030204" pitchFamily="34" charset="0"/>
                <a:ea typeface="Calibri" panose="020F0502020204030204" pitchFamily="34" charset="0"/>
                <a:cs typeface="Arial" panose="020B0604020202020204" pitchFamily="34" charset="0"/>
              </a:rPr>
              <a:t>تعريف التدقيق الإلكتروني من خلال</a:t>
            </a:r>
            <a:r>
              <a:rPr lang="en-US" dirty="0">
                <a:solidFill>
                  <a:srgbClr val="202122"/>
                </a:solidFill>
                <a:latin typeface="Calibri" panose="020F0502020204030204" pitchFamily="34" charset="0"/>
                <a:ea typeface="Calibri" panose="020F0502020204030204" pitchFamily="34" charset="0"/>
                <a:cs typeface="Arial" panose="020B0604020202020204" pitchFamily="34" charset="0"/>
              </a:rPr>
              <a:t> : </a:t>
            </a:r>
            <a:endParaRPr lang="ar-JO"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marL="742950" marR="213360" lvl="1" indent="-285750" algn="r" rtl="1">
              <a:lnSpc>
                <a:spcPct val="200000"/>
              </a:lnSpc>
              <a:spcAft>
                <a:spcPts val="120"/>
              </a:spcAft>
              <a:buFont typeface="Arial" panose="020B0604020202020204" pitchFamily="34" charset="0"/>
              <a:buChar char="•"/>
            </a:pPr>
            <a:r>
              <a:rPr lang="ar-SA" dirty="0">
                <a:solidFill>
                  <a:srgbClr val="202122"/>
                </a:solidFill>
                <a:latin typeface="Calibri" panose="020F0502020204030204" pitchFamily="34" charset="0"/>
                <a:ea typeface="Calibri" panose="020F0502020204030204" pitchFamily="34" charset="0"/>
                <a:cs typeface="Arial" panose="020B0604020202020204" pitchFamily="34" charset="0"/>
              </a:rPr>
              <a:t>تدقيق البيانات الإلكترونية (</a:t>
            </a:r>
            <a:r>
              <a:rPr lang="en-US" b="1" dirty="0">
                <a:solidFill>
                  <a:srgbClr val="202122"/>
                </a:solidFill>
                <a:latin typeface="Calibri" panose="020F0502020204030204" pitchFamily="34" charset="0"/>
                <a:ea typeface="Calibri" panose="020F0502020204030204" pitchFamily="34" charset="0"/>
                <a:cs typeface="Arial" panose="020B0604020202020204" pitchFamily="34" charset="0"/>
              </a:rPr>
              <a:t>EDP</a:t>
            </a:r>
            <a:r>
              <a:rPr lang="ar-SA"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en-US" dirty="0">
                <a:solidFill>
                  <a:srgbClr val="202122"/>
                </a:solidFill>
                <a:latin typeface="Calibri" panose="020F0502020204030204" pitchFamily="34" charset="0"/>
                <a:ea typeface="Calibri" panose="020F0502020204030204" pitchFamily="34" charset="0"/>
                <a:cs typeface="Arial" panose="020B0604020202020204" pitchFamily="34" charset="0"/>
              </a:rPr>
              <a:t>EDP (Electronic Data Processing)</a:t>
            </a:r>
          </a:p>
          <a:p>
            <a:pPr marL="742950" marR="213360" lvl="1" indent="-285750" algn="r" rtl="1">
              <a:lnSpc>
                <a:spcPct val="200000"/>
              </a:lnSpc>
              <a:spcAft>
                <a:spcPts val="120"/>
              </a:spcAft>
              <a:buFont typeface="Arial" panose="020B0604020202020204" pitchFamily="34" charset="0"/>
              <a:buChar char="•"/>
            </a:pPr>
            <a:r>
              <a:rPr lang="ar-SA" dirty="0">
                <a:solidFill>
                  <a:srgbClr val="202122"/>
                </a:solidFill>
                <a:latin typeface="Calibri" panose="020F0502020204030204" pitchFamily="34" charset="0"/>
                <a:ea typeface="Calibri" panose="020F0502020204030204" pitchFamily="34" charset="0"/>
                <a:cs typeface="Arial" panose="020B0604020202020204" pitchFamily="34" charset="0"/>
              </a:rPr>
              <a:t>المعالجة الآلية للبيانات (</a:t>
            </a:r>
            <a:r>
              <a:rPr lang="en-US" b="1" dirty="0">
                <a:solidFill>
                  <a:srgbClr val="202122"/>
                </a:solidFill>
                <a:latin typeface="Calibri" panose="020F0502020204030204" pitchFamily="34" charset="0"/>
                <a:ea typeface="Calibri" panose="020F0502020204030204" pitchFamily="34" charset="0"/>
                <a:cs typeface="Arial" panose="020B0604020202020204" pitchFamily="34" charset="0"/>
              </a:rPr>
              <a:t>ADP</a:t>
            </a:r>
            <a:r>
              <a:rPr lang="ar-SA" dirty="0">
                <a:solidFill>
                  <a:srgbClr val="202122"/>
                </a:solidFill>
                <a:latin typeface="Calibri" panose="020F0502020204030204" pitchFamily="34" charset="0"/>
                <a:ea typeface="Calibri" panose="020F0502020204030204" pitchFamily="34" charset="0"/>
                <a:cs typeface="Arial" panose="020B0604020202020204" pitchFamily="34" charset="0"/>
              </a:rPr>
              <a:t>)</a:t>
            </a:r>
            <a: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SA"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en-US" dirty="0">
                <a:solidFill>
                  <a:srgbClr val="202122"/>
                </a:solidFill>
                <a:latin typeface="Calibri" panose="020F0502020204030204" pitchFamily="34" charset="0"/>
                <a:ea typeface="Calibri" panose="020F0502020204030204" pitchFamily="34" charset="0"/>
                <a:cs typeface="Arial" panose="020B0604020202020204" pitchFamily="34" charset="0"/>
              </a:rPr>
              <a:t>ADP (Automatic Data Processing)</a:t>
            </a:r>
          </a:p>
          <a:p>
            <a:pPr marL="742950" marR="213360" lvl="1" indent="-285750" algn="r" rtl="1">
              <a:lnSpc>
                <a:spcPct val="200000"/>
              </a:lnSpc>
              <a:spcAft>
                <a:spcPts val="120"/>
              </a:spcAft>
              <a:buFont typeface="Arial" panose="020B0604020202020204" pitchFamily="34" charset="0"/>
              <a:buChar char="•"/>
            </a:pPr>
            <a:r>
              <a:rPr lang="ar-SA" dirty="0">
                <a:solidFill>
                  <a:srgbClr val="202122"/>
                </a:solidFill>
                <a:latin typeface="Calibri" panose="020F0502020204030204" pitchFamily="34" charset="0"/>
                <a:ea typeface="Calibri" panose="020F0502020204030204" pitchFamily="34" charset="0"/>
                <a:cs typeface="Arial" panose="020B0604020202020204" pitchFamily="34" charset="0"/>
              </a:rPr>
              <a:t>تدقيق تكنولوجيا المعلومات (</a:t>
            </a:r>
            <a:r>
              <a:rPr lang="en-US" b="1" dirty="0">
                <a:solidFill>
                  <a:srgbClr val="202122"/>
                </a:solidFill>
                <a:latin typeface="Calibri" panose="020F0502020204030204" pitchFamily="34" charset="0"/>
                <a:ea typeface="Calibri" panose="020F0502020204030204" pitchFamily="34" charset="0"/>
                <a:cs typeface="Arial" panose="020B0604020202020204" pitchFamily="34" charset="0"/>
              </a:rPr>
              <a:t>IAT</a:t>
            </a:r>
            <a:r>
              <a:rPr lang="ar-SA" dirty="0">
                <a:solidFill>
                  <a:srgbClr val="202122"/>
                </a:solidFill>
                <a:latin typeface="Calibri" panose="020F0502020204030204" pitchFamily="34" charset="0"/>
                <a:ea typeface="Calibri" panose="020F0502020204030204" pitchFamily="34" charset="0"/>
                <a:cs typeface="Arial" panose="020B0604020202020204" pitchFamily="34" charset="0"/>
              </a:rPr>
              <a:t>):</a:t>
            </a:r>
            <a:r>
              <a:rPr lang="en-US" dirty="0">
                <a:solidFill>
                  <a:srgbClr val="202122"/>
                </a:solidFill>
                <a:latin typeface="Calibri" panose="020F0502020204030204" pitchFamily="34" charset="0"/>
                <a:ea typeface="Calibri" panose="020F0502020204030204" pitchFamily="34" charset="0"/>
                <a:cs typeface="Arial" panose="020B0604020202020204" pitchFamily="34" charset="0"/>
              </a:rPr>
              <a:t>IAT (Information Technology Audit)</a:t>
            </a:r>
            <a:endParaRPr lang="ar-JO"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marR="213360" algn="r" rtl="1">
              <a:spcAft>
                <a:spcPts val="120"/>
              </a:spcAft>
            </a:pPr>
            <a:endParaRPr lang="ar-JO" dirty="0" smtClean="0">
              <a:solidFill>
                <a:srgbClr val="202122"/>
              </a:solidFill>
              <a:latin typeface="Calibri" panose="020F0502020204030204" pitchFamily="34" charset="0"/>
              <a:ea typeface="Calibri" panose="020F0502020204030204" pitchFamily="34" charset="0"/>
              <a:cs typeface="Arial" panose="020B0604020202020204" pitchFamily="34" charset="0"/>
            </a:endParaRPr>
          </a:p>
          <a:p>
            <a:pPr marL="285750" marR="213360" indent="-285750" algn="r" rtl="1">
              <a:lnSpc>
                <a:spcPct val="200000"/>
              </a:lnSpc>
              <a:spcAft>
                <a:spcPts val="120"/>
              </a:spcAft>
              <a:buFont typeface="Wingdings" panose="05000000000000000000" pitchFamily="2" charset="2"/>
              <a:buChar char="v"/>
            </a:pPr>
            <a: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t>ا</a:t>
            </a:r>
            <a:r>
              <a:rPr lang="ar-SA" dirty="0" smtClean="0">
                <a:solidFill>
                  <a:srgbClr val="202122"/>
                </a:solidFill>
                <a:latin typeface="Calibri" panose="020F0502020204030204" pitchFamily="34" charset="0"/>
                <a:ea typeface="Calibri" panose="020F0502020204030204" pitchFamily="34" charset="0"/>
                <a:cs typeface="Arial" panose="020B0604020202020204" pitchFamily="34" charset="0"/>
              </a:rPr>
              <a:t>لمخاطر </a:t>
            </a:r>
            <a:r>
              <a:rPr lang="ar-SA" dirty="0">
                <a:solidFill>
                  <a:srgbClr val="202122"/>
                </a:solidFill>
                <a:latin typeface="Calibri" panose="020F0502020204030204" pitchFamily="34" charset="0"/>
                <a:ea typeface="Calibri" panose="020F0502020204030204" pitchFamily="34" charset="0"/>
                <a:cs typeface="Arial" panose="020B0604020202020204" pitchFamily="34" charset="0"/>
              </a:rPr>
              <a:t>المرتبطة بتكنولوجيا المعلومات</a:t>
            </a:r>
            <a:endParaRPr lang="ar-JO"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marL="285750" marR="213360" indent="-285750" algn="r" rtl="1">
              <a:lnSpc>
                <a:spcPct val="200000"/>
              </a:lnSpc>
              <a:spcAft>
                <a:spcPts val="120"/>
              </a:spcAft>
              <a:buFont typeface="Wingdings" panose="05000000000000000000" pitchFamily="2" charset="2"/>
              <a:buChar char="v"/>
            </a:pPr>
            <a:r>
              <a:rPr lang="en-US"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SA" dirty="0">
                <a:solidFill>
                  <a:srgbClr val="202122"/>
                </a:solidFill>
                <a:latin typeface="Calibri" panose="020F0502020204030204" pitchFamily="34" charset="0"/>
                <a:ea typeface="Calibri" panose="020F0502020204030204" pitchFamily="34" charset="0"/>
                <a:cs typeface="Arial" panose="020B0604020202020204" pitchFamily="34" charset="0"/>
              </a:rPr>
              <a:t>أهمية التدقيق الإلكتروني في إدارة </a:t>
            </a:r>
            <a:r>
              <a:rPr lang="ar-SA" dirty="0" smtClean="0">
                <a:solidFill>
                  <a:srgbClr val="202122"/>
                </a:solidFill>
                <a:latin typeface="Calibri" panose="020F0502020204030204" pitchFamily="34" charset="0"/>
                <a:ea typeface="Calibri" panose="020F0502020204030204" pitchFamily="34" charset="0"/>
                <a:cs typeface="Arial" panose="020B0604020202020204" pitchFamily="34" charset="0"/>
              </a:rPr>
              <a:t>المخاطر</a:t>
            </a:r>
            <a:endParaRPr lang="ar-JO" dirty="0" smtClean="0">
              <a:solidFill>
                <a:srgbClr val="202122"/>
              </a:solidFill>
              <a:latin typeface="Calibri" panose="020F0502020204030204" pitchFamily="34" charset="0"/>
              <a:ea typeface="Calibri" panose="020F0502020204030204" pitchFamily="34" charset="0"/>
              <a:cs typeface="Arial" panose="020B0604020202020204" pitchFamily="34" charset="0"/>
            </a:endParaRPr>
          </a:p>
          <a:p>
            <a:pPr marL="285750" marR="213360" indent="-285750" algn="r" rtl="1">
              <a:lnSpc>
                <a:spcPct val="200000"/>
              </a:lnSpc>
              <a:spcAft>
                <a:spcPts val="120"/>
              </a:spcAft>
              <a:buFont typeface="Wingdings" panose="05000000000000000000" pitchFamily="2" charset="2"/>
              <a:buChar char="v"/>
            </a:pPr>
            <a:r>
              <a:rPr lang="ar-JO" b="1" dirty="0">
                <a:solidFill>
                  <a:srgbClr val="202122"/>
                </a:solidFill>
                <a:latin typeface="Calibri" panose="020F0502020204030204" pitchFamily="34" charset="0"/>
                <a:ea typeface="Calibri" panose="020F0502020204030204" pitchFamily="34" charset="0"/>
                <a:cs typeface="Arial" panose="020B0604020202020204" pitchFamily="34" charset="0"/>
              </a:rPr>
              <a:t>معايير التدقيق المرتبطة بتكنولوجيا المعلومات </a:t>
            </a:r>
            <a:endParaRPr lang="ar-JO" dirty="0" smtClean="0">
              <a:solidFill>
                <a:srgbClr val="202122"/>
              </a:solidFill>
              <a:latin typeface="Calibri" panose="020F0502020204030204" pitchFamily="34" charset="0"/>
              <a:ea typeface="Calibri" panose="020F0502020204030204" pitchFamily="34" charset="0"/>
              <a:cs typeface="Arial" panose="020B0604020202020204"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3824" y="795528"/>
            <a:ext cx="4173960" cy="5788152"/>
          </a:xfrm>
        </p:spPr>
      </p:pic>
    </p:spTree>
    <p:extLst>
      <p:ext uri="{BB962C8B-B14F-4D97-AF65-F5344CB8AC3E}">
        <p14:creationId xmlns:p14="http://schemas.microsoft.com/office/powerpoint/2010/main" val="2739477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162" y="149623"/>
            <a:ext cx="7043134" cy="976312"/>
          </a:xfrm>
        </p:spPr>
        <p:txBody>
          <a:bodyPr>
            <a:normAutofit fontScale="90000"/>
          </a:bodyPr>
          <a:lstStyle/>
          <a:p>
            <a:pPr algn="r" rtl="1"/>
            <a:r>
              <a:rPr lang="ar-SA" sz="22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تدقيق </a:t>
            </a:r>
            <a:r>
              <a:rPr lang="ar-SA" sz="2200" b="1" dirty="0">
                <a:solidFill>
                  <a:srgbClr val="202122"/>
                </a:solidFill>
                <a:latin typeface="Calibri" panose="020F0502020204030204" pitchFamily="34" charset="0"/>
                <a:ea typeface="Calibri" panose="020F0502020204030204" pitchFamily="34" charset="0"/>
                <a:cs typeface="Arial" panose="020B0604020202020204" pitchFamily="34" charset="0"/>
              </a:rPr>
              <a:t>تكنولوجيا المعلومات (</a:t>
            </a:r>
            <a:r>
              <a:rPr lang="en-US" sz="2200" b="1" dirty="0">
                <a:solidFill>
                  <a:srgbClr val="202122"/>
                </a:solidFill>
                <a:latin typeface="Calibri" panose="020F0502020204030204" pitchFamily="34" charset="0"/>
                <a:ea typeface="Calibri" panose="020F0502020204030204" pitchFamily="34" charset="0"/>
                <a:cs typeface="Arial" panose="020B0604020202020204" pitchFamily="34" charset="0"/>
              </a:rPr>
              <a:t>IAT</a:t>
            </a:r>
            <a:r>
              <a:rPr lang="ar-SA" sz="2200" b="1" dirty="0">
                <a:solidFill>
                  <a:srgbClr val="202122"/>
                </a:solidFill>
                <a:latin typeface="Calibri" panose="020F0502020204030204" pitchFamily="34" charset="0"/>
                <a:ea typeface="Calibri" panose="020F0502020204030204" pitchFamily="34" charset="0"/>
                <a:cs typeface="Arial" panose="020B0604020202020204" pitchFamily="34" charset="0"/>
              </a:rPr>
              <a:t>)</a:t>
            </a:r>
            <a:r>
              <a:rPr lang="ar-JO" sz="2200" b="1"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en-US" sz="2200" b="1"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en-US" sz="22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(Information Technology Audit)</a:t>
            </a:r>
            <a: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t/>
            </a:r>
            <a:b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br>
            <a: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t/>
            </a:r>
            <a:b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br>
            <a:r>
              <a:rPr lang="ar-JO"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4" name="Text Placeholder 3"/>
          <p:cNvSpPr>
            <a:spLocks noGrp="1"/>
          </p:cNvSpPr>
          <p:nvPr>
            <p:ph type="body" sz="half" idx="2"/>
          </p:nvPr>
        </p:nvSpPr>
        <p:spPr>
          <a:xfrm>
            <a:off x="118872" y="962064"/>
            <a:ext cx="6528385" cy="5895936"/>
          </a:xfrm>
        </p:spPr>
        <p:txBody>
          <a:bodyPr>
            <a:noAutofit/>
          </a:bodyPr>
          <a:lstStyle/>
          <a:p>
            <a:pPr algn="r" rtl="1">
              <a:lnSpc>
                <a:spcPct val="150000"/>
              </a:lnSpc>
              <a:spcAft>
                <a:spcPts val="800"/>
              </a:spcAft>
            </a:pPr>
            <a:r>
              <a:rPr lang="ar-JO" sz="1800" dirty="0">
                <a:latin typeface="Calibri" panose="020F0502020204030204" pitchFamily="34" charset="0"/>
                <a:ea typeface="Calibri" panose="020F0502020204030204" pitchFamily="34" charset="0"/>
                <a:cs typeface="Arial" panose="020B0604020202020204" pitchFamily="34" charset="0"/>
              </a:rPr>
              <a:t>نظرًا لأن العمليات في الشركات الحديثة تتزايد بشكل متزايد بالحاسوب، يتم استخدام التدقيق التقني لضمان أن ضوابط المعلومات والعمليات تعمل بشكل سليم. تشمل الأهداف الرئيسية للتدقيق التقني ما يلي:</a:t>
            </a:r>
          </a:p>
          <a:p>
            <a:pPr algn="r" rtl="1">
              <a:lnSpc>
                <a:spcPct val="150000"/>
              </a:lnSpc>
              <a:spcAft>
                <a:spcPts val="800"/>
              </a:spcAft>
            </a:pPr>
            <a:r>
              <a:rPr lang="ar-JO" sz="1800" dirty="0" smtClean="0">
                <a:latin typeface="Calibri" panose="020F0502020204030204" pitchFamily="34" charset="0"/>
                <a:ea typeface="Calibri" panose="020F0502020204030204" pitchFamily="34" charset="0"/>
                <a:cs typeface="Arial" panose="020B0604020202020204" pitchFamily="34" charset="0"/>
              </a:rPr>
              <a:t>1</a:t>
            </a:r>
            <a:r>
              <a:rPr lang="ar-JO" sz="1800" dirty="0">
                <a:latin typeface="Calibri" panose="020F0502020204030204" pitchFamily="34" charset="0"/>
                <a:ea typeface="Calibri" panose="020F0502020204030204" pitchFamily="34" charset="0"/>
                <a:cs typeface="Arial" panose="020B0604020202020204" pitchFamily="34" charset="0"/>
              </a:rPr>
              <a:t>. تقييم الأنظمة والعمليات الموجودة حاليًا التي تعمل على تأمين بيانات الشركة.</a:t>
            </a:r>
          </a:p>
          <a:p>
            <a:pPr algn="r" rtl="1">
              <a:lnSpc>
                <a:spcPct val="150000"/>
              </a:lnSpc>
              <a:spcAft>
                <a:spcPts val="800"/>
              </a:spcAft>
            </a:pPr>
            <a:r>
              <a:rPr lang="ar-JO" sz="1800" dirty="0">
                <a:latin typeface="Calibri" panose="020F0502020204030204" pitchFamily="34" charset="0"/>
                <a:ea typeface="Calibri" panose="020F0502020204030204" pitchFamily="34" charset="0"/>
                <a:cs typeface="Arial" panose="020B0604020202020204" pitchFamily="34" charset="0"/>
              </a:rPr>
              <a:t>2. تحديد ما إذا كانت هناك مخاطر محتملة لأصول معلومات الشركة وإيجاد طرق لتقليل تلك المخاطر.</a:t>
            </a:r>
          </a:p>
          <a:p>
            <a:pPr algn="r" rtl="1">
              <a:lnSpc>
                <a:spcPct val="150000"/>
              </a:lnSpc>
              <a:spcAft>
                <a:spcPts val="800"/>
              </a:spcAft>
            </a:pPr>
            <a:r>
              <a:rPr lang="ar-JO" sz="1800" dirty="0">
                <a:latin typeface="Calibri" panose="020F0502020204030204" pitchFamily="34" charset="0"/>
                <a:ea typeface="Calibri" panose="020F0502020204030204" pitchFamily="34" charset="0"/>
                <a:cs typeface="Arial" panose="020B0604020202020204" pitchFamily="34" charset="0"/>
              </a:rPr>
              <a:t>3. التحقق من أن ضوابط تكنولوجيا المعلومات يتم ممارستها وصيانتها بانتظام.</a:t>
            </a:r>
          </a:p>
          <a:p>
            <a:pPr algn="r" rtl="1">
              <a:lnSpc>
                <a:spcPct val="150000"/>
              </a:lnSpc>
              <a:spcAft>
                <a:spcPts val="800"/>
              </a:spcAft>
            </a:pPr>
            <a:r>
              <a:rPr lang="ar-JO" sz="1800" dirty="0">
                <a:latin typeface="Calibri" panose="020F0502020204030204" pitchFamily="34" charset="0"/>
                <a:ea typeface="Calibri" panose="020F0502020204030204" pitchFamily="34" charset="0"/>
                <a:cs typeface="Arial" panose="020B0604020202020204" pitchFamily="34" charset="0"/>
              </a:rPr>
              <a:t>4. حماية جميع أصول تكنولوجيا المعلومات.</a:t>
            </a:r>
          </a:p>
          <a:p>
            <a:pPr algn="r" rtl="1">
              <a:lnSpc>
                <a:spcPct val="150000"/>
              </a:lnSpc>
              <a:spcAft>
                <a:spcPts val="800"/>
              </a:spcAft>
            </a:pPr>
            <a:r>
              <a:rPr lang="ar-JO" sz="1800" dirty="0">
                <a:latin typeface="Calibri" panose="020F0502020204030204" pitchFamily="34" charset="0"/>
                <a:ea typeface="Calibri" panose="020F0502020204030204" pitchFamily="34" charset="0"/>
                <a:cs typeface="Arial" panose="020B0604020202020204" pitchFamily="34" charset="0"/>
              </a:rPr>
              <a:t>5. ضمان أن عمليات إدارة المعلومات تتوافق مع القوانين والسياسات والمعايير الخاصة بتكنولوجيا المعلومات.</a:t>
            </a:r>
          </a:p>
          <a:p>
            <a:pPr algn="r" rtl="1">
              <a:lnSpc>
                <a:spcPct val="150000"/>
              </a:lnSpc>
              <a:spcAft>
                <a:spcPts val="800"/>
              </a:spcAft>
            </a:pPr>
            <a:r>
              <a:rPr lang="ar-JO" sz="1800" dirty="0">
                <a:latin typeface="Calibri" panose="020F0502020204030204" pitchFamily="34" charset="0"/>
                <a:ea typeface="Calibri" panose="020F0502020204030204" pitchFamily="34" charset="0"/>
                <a:cs typeface="Arial" panose="020B0604020202020204" pitchFamily="34" charset="0"/>
              </a:rPr>
              <a:t>6. تحديد عدم الكفاءة في أنظمة تكنولوجيا المعلومات والإدارة المرتبطة.</a:t>
            </a:r>
          </a:p>
          <a:p>
            <a:pPr algn="r" rtl="1">
              <a:spcAft>
                <a:spcPts val="800"/>
              </a:spcAft>
            </a:pPr>
            <a:endParaRPr lang="en-US" sz="1800" dirty="0">
              <a:latin typeface="Calibri" panose="020F0502020204030204" pitchFamily="34" charset="0"/>
              <a:ea typeface="Calibri" panose="020F050202020403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647257" y="1263534"/>
            <a:ext cx="5436955" cy="5292995"/>
          </a:xfrm>
          <a:prstGeom prst="rect">
            <a:avLst/>
          </a:prstGeom>
        </p:spPr>
      </p:pic>
    </p:spTree>
    <p:extLst>
      <p:ext uri="{BB962C8B-B14F-4D97-AF65-F5344CB8AC3E}">
        <p14:creationId xmlns:p14="http://schemas.microsoft.com/office/powerpoint/2010/main" val="3348289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10896" y="109728"/>
            <a:ext cx="6766560" cy="6656832"/>
          </a:xfrm>
        </p:spPr>
        <p:txBody>
          <a:bodyPr>
            <a:noAutofit/>
          </a:bodyPr>
          <a:lstStyle/>
          <a:p>
            <a:pPr marL="285750" marR="213360" indent="-285750" algn="r" rtl="1">
              <a:lnSpc>
                <a:spcPct val="200000"/>
              </a:lnSpc>
              <a:spcAft>
                <a:spcPts val="120"/>
              </a:spcAft>
              <a:buFont typeface="Wingdings" panose="05000000000000000000" pitchFamily="2" charset="2"/>
              <a:buChar char="v"/>
            </a:pPr>
            <a:r>
              <a:rPr lang="ar-SA" sz="2000" dirty="0">
                <a:solidFill>
                  <a:srgbClr val="202122"/>
                </a:solidFill>
                <a:latin typeface="Calibri" panose="020F0502020204030204" pitchFamily="34" charset="0"/>
                <a:ea typeface="Calibri" panose="020F0502020204030204" pitchFamily="34" charset="0"/>
                <a:cs typeface="Arial" panose="020B0604020202020204" pitchFamily="34" charset="0"/>
              </a:rPr>
              <a:t>المخاطر المرتبطة بتكنولوجيا </a:t>
            </a:r>
            <a:r>
              <a:rPr lang="ar-SA"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المعلومات</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endPar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marR="213360" algn="r" rtl="1">
              <a:lnSpc>
                <a:spcPct val="200000"/>
              </a:lnSpc>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L="342900" marR="213360" indent="-342900" algn="r" rtl="1">
              <a:lnSpc>
                <a:spcPct val="150000"/>
              </a:lnSpc>
              <a:spcAft>
                <a:spcPts val="120"/>
              </a:spcAft>
              <a:buFont typeface="Arial" panose="020B0604020202020204" pitchFamily="34" charset="0"/>
              <a:buChar char="•"/>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ضرورة فهم كيف يعمل النظام وما هي الرقابة الداخلية التي يعمل بها لتحديد متطلبات والمهارات المطلوبة.</a:t>
            </a:r>
          </a:p>
          <a:p>
            <a:pPr marL="342900" marR="213360" indent="-342900" algn="r" rtl="1">
              <a:lnSpc>
                <a:spcPct val="150000"/>
              </a:lnSpc>
              <a:spcAft>
                <a:spcPts val="120"/>
              </a:spcAft>
              <a:buFont typeface="Arial" panose="020B0604020202020204" pitchFamily="34" charset="0"/>
              <a:buChar char="•"/>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محدودية العنصر البشري وزيادة الأخطاء المنتظمة .</a:t>
            </a:r>
          </a:p>
          <a:p>
            <a:pPr marL="342900" marR="213360" indent="-342900" algn="r" rtl="1">
              <a:lnSpc>
                <a:spcPct val="150000"/>
              </a:lnSpc>
              <a:spcAft>
                <a:spcPts val="120"/>
              </a:spcAft>
              <a:buFont typeface="Arial" panose="020B0604020202020204" pitchFamily="34" charset="0"/>
              <a:buChar char="•"/>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النقص في عملية الفصل بين الوظائف.</a:t>
            </a:r>
          </a:p>
          <a:p>
            <a:pPr marL="342900" marR="213360" indent="-342900" algn="r" rtl="1">
              <a:lnSpc>
                <a:spcPct val="150000"/>
              </a:lnSpc>
              <a:spcAft>
                <a:spcPts val="120"/>
              </a:spcAft>
              <a:buFont typeface="Arial" panose="020B0604020202020204" pitchFamily="34" charset="0"/>
              <a:buChar char="•"/>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فقد مسار المراجعة المرئي وعدم القدرة على تتبع المعلومات ، والذي تم التغلب عليه من خلال : </a:t>
            </a:r>
          </a:p>
          <a:p>
            <a:pPr marL="1714500" marR="213360" lvl="3" indent="-342900" algn="r" rtl="1">
              <a:lnSpc>
                <a:spcPct val="150000"/>
              </a:lnSpc>
              <a:spcAft>
                <a:spcPts val="120"/>
              </a:spcAft>
              <a:buFont typeface="Arial" panose="020B0604020202020204" pitchFamily="34" charset="0"/>
              <a:buChar char="•"/>
            </a:pPr>
            <a:r>
              <a:rPr lang="ar-JO" sz="1500" dirty="0" smtClean="0">
                <a:solidFill>
                  <a:srgbClr val="202122"/>
                </a:solidFill>
                <a:latin typeface="Calibri" panose="020F0502020204030204" pitchFamily="34" charset="0"/>
                <a:ea typeface="Calibri" panose="020F0502020204030204" pitchFamily="34" charset="0"/>
                <a:cs typeface="Arial" panose="020B0604020202020204" pitchFamily="34" charset="0"/>
              </a:rPr>
              <a:t>طباعة المعلومات الضرورية </a:t>
            </a:r>
          </a:p>
          <a:p>
            <a:pPr marL="1714500" marR="213360" lvl="3" indent="-342900" algn="r" rtl="1">
              <a:lnSpc>
                <a:spcPct val="150000"/>
              </a:lnSpc>
              <a:spcAft>
                <a:spcPts val="120"/>
              </a:spcAft>
              <a:buFont typeface="Arial" panose="020B0604020202020204" pitchFamily="34" charset="0"/>
              <a:buChar char="•"/>
            </a:pPr>
            <a:r>
              <a:rPr lang="ar-JO" sz="1500" dirty="0" smtClean="0">
                <a:solidFill>
                  <a:srgbClr val="202122"/>
                </a:solidFill>
                <a:latin typeface="Calibri" panose="020F0502020204030204" pitchFamily="34" charset="0"/>
                <a:ea typeface="Calibri" panose="020F0502020204030204" pitchFamily="34" charset="0"/>
                <a:cs typeface="Arial" panose="020B0604020202020204" pitchFamily="34" charset="0"/>
              </a:rPr>
              <a:t>عملية الاستفسار من خلال البرمجة</a:t>
            </a:r>
          </a:p>
          <a:p>
            <a:pPr marL="1714500" marR="213360" lvl="3" indent="-342900" algn="r" rtl="1">
              <a:lnSpc>
                <a:spcPct val="150000"/>
              </a:lnSpc>
              <a:spcAft>
                <a:spcPts val="120"/>
              </a:spcAft>
              <a:buFont typeface="Arial" panose="020B0604020202020204" pitchFamily="34" charset="0"/>
              <a:buChar char="•"/>
            </a:pPr>
            <a:r>
              <a:rPr lang="ar-JO" sz="1500" dirty="0" smtClean="0">
                <a:solidFill>
                  <a:srgbClr val="202122"/>
                </a:solidFill>
                <a:latin typeface="Calibri" panose="020F0502020204030204" pitchFamily="34" charset="0"/>
                <a:ea typeface="Calibri" panose="020F0502020204030204" pitchFamily="34" charset="0"/>
                <a:cs typeface="Arial" panose="020B0604020202020204" pitchFamily="34" charset="0"/>
              </a:rPr>
              <a:t>مطابقة المجاميع الكلية من خلال المستندات مع النظام.</a:t>
            </a:r>
          </a:p>
          <a:p>
            <a:pPr marL="342900" marR="213360" indent="-342900" algn="r" rtl="1">
              <a:lnSpc>
                <a:spcPct val="200000"/>
              </a:lnSpc>
              <a:spcAft>
                <a:spcPts val="120"/>
              </a:spcAft>
              <a:buFont typeface="Arial" panose="020B0604020202020204" pitchFamily="34" charset="0"/>
              <a:buChar char="•"/>
            </a:pPr>
            <a:endPar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9248" y="695325"/>
            <a:ext cx="4041648" cy="57969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670895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0584" y="0"/>
            <a:ext cx="12091416" cy="6858000"/>
          </a:xfrm>
        </p:spPr>
        <p:txBody>
          <a:bodyPr>
            <a:noAutofit/>
          </a:bodyPr>
          <a:lstStyle/>
          <a:p>
            <a:pPr marL="285750" marR="213360" indent="-285750" algn="r" rtl="1">
              <a:lnSpc>
                <a:spcPct val="150000"/>
              </a:lnSpc>
              <a:spcAft>
                <a:spcPts val="120"/>
              </a:spcAft>
              <a:buFont typeface="Wingdings" panose="05000000000000000000" pitchFamily="2" charset="2"/>
              <a:buChar char="v"/>
            </a:pPr>
            <a:r>
              <a:rPr lang="en-US" sz="2000"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SA" sz="2000" b="1" dirty="0">
                <a:solidFill>
                  <a:srgbClr val="202122"/>
                </a:solidFill>
                <a:latin typeface="Calibri" panose="020F0502020204030204" pitchFamily="34" charset="0"/>
                <a:ea typeface="Calibri" panose="020F0502020204030204" pitchFamily="34" charset="0"/>
                <a:cs typeface="Arial" panose="020B0604020202020204" pitchFamily="34" charset="0"/>
              </a:rPr>
              <a:t>أهمية التدقيق الإلكتروني في إدارة المخاطر</a:t>
            </a:r>
            <a:endParaRPr lang="ar-JO" sz="2000"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marR="213360" algn="r" rtl="1">
              <a:lnSpc>
                <a:spcPct val="150000"/>
              </a:lnSpc>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R="213360" algn="r" rtl="1">
              <a:spcAft>
                <a:spcPts val="120"/>
              </a:spcAft>
            </a:pP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التدقيق الإلكتروني يلعب دورًا حيويًا في إدارة المخاطر في المؤسسات والشركات، وذلك من خلال النقاط التالية:</a:t>
            </a:r>
          </a:p>
          <a:p>
            <a:pPr marL="342900" marR="213360" indent="-342900" algn="r" rtl="1">
              <a:lnSpc>
                <a:spcPct val="150000"/>
              </a:lnSpc>
              <a:spcAft>
                <a:spcPts val="120"/>
              </a:spcAft>
              <a:buFont typeface="Arial" panose="020B0604020202020204" pitchFamily="34" charset="0"/>
              <a:buChar char="•"/>
            </a:pP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تحسين الكفاءة والفعالية: التدقيق الإلكتروني يسمح بمراجعة أوسع نطاق من البيانات بكفاءة عالية وسرعة أكبر مقارنة بالطرق التقليدية، مما يقلل من الأخطاء البشرية ويزيد من دقة التحليلات المتعلقة بالمخاطر.</a:t>
            </a:r>
          </a:p>
          <a:p>
            <a:pPr marL="342900" marR="213360" indent="-342900" algn="r" rtl="1">
              <a:lnSpc>
                <a:spcPct val="150000"/>
              </a:lnSpc>
              <a:spcAft>
                <a:spcPts val="120"/>
              </a:spcAft>
              <a:buFont typeface="Arial" panose="020B0604020202020204" pitchFamily="34" charset="0"/>
              <a:buChar char="•"/>
            </a:pP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 الكشف المبكر عن المخاطر: باستخدام أدوات التدقيق الإلكتروني، يمكن تحليل البيانات والأنماط لتحديد المخاطر المحتملة قبل أن تتطور إلى مشاكل كبيرة، مما يوفر فرصة للتدخل المبكر والتصحيح.</a:t>
            </a:r>
          </a:p>
          <a:p>
            <a:pPr marL="342900" marR="213360" indent="-342900" algn="r" rtl="1">
              <a:lnSpc>
                <a:spcPct val="150000"/>
              </a:lnSpc>
              <a:spcAft>
                <a:spcPts val="120"/>
              </a:spcAft>
              <a:buFont typeface="Arial" panose="020B0604020202020204" pitchFamily="34" charset="0"/>
              <a:buChar char="•"/>
            </a:pP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المراقبة المستمرة: التدقيق الإلكتروني يسهل المراقبة المستمرة للعمليات والأنظمة، مما يسمح برصد وإدارة المخاطر في الوقت الفعلي وتحديد الاتجاهات غير المعتادة التي قد تشير إلى مخاطر جديدة.</a:t>
            </a:r>
          </a:p>
          <a:p>
            <a:pPr marL="342900" marR="213360" indent="-342900" algn="r" rtl="1">
              <a:lnSpc>
                <a:spcPct val="150000"/>
              </a:lnSpc>
              <a:spcAft>
                <a:spcPts val="120"/>
              </a:spcAft>
              <a:buFont typeface="Arial" panose="020B0604020202020204" pitchFamily="34" charset="0"/>
              <a:buChar char="•"/>
            </a:pP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الامتثال للتشريعات والمعايير: يساعد التدقيق الإلكتروني في ضمان الامتثال للقوانين والمعايير الصارمة، وذلك من خلال توفير وسائل للمراجعة والتأكد من أن جميع العمليات تتوافق مع الأطر التنظيمية ذات الصلة.</a:t>
            </a:r>
          </a:p>
          <a:p>
            <a:pPr marL="342900" marR="213360" indent="-342900" algn="r" rtl="1">
              <a:lnSpc>
                <a:spcPct val="150000"/>
              </a:lnSpc>
              <a:spcAft>
                <a:spcPts val="120"/>
              </a:spcAft>
              <a:buFont typeface="Arial" panose="020B0604020202020204" pitchFamily="34" charset="0"/>
              <a:buChar char="•"/>
            </a:pP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 تحليل وتقييم المخاطر: يسمح التدقيق الإلكتروني بتحليل كميات كبيرة من البيانات لتقييم المخاطر بدقة وتحديد العوامل التي قد تؤدي إلى الخسارة أو الأضرار، وهذا يسهم في اتخاذ قرارات أكثر استنارة بشأن إدارة المخاطر.</a:t>
            </a:r>
          </a:p>
        </p:txBody>
      </p:sp>
    </p:spTree>
    <p:extLst>
      <p:ext uri="{BB962C8B-B14F-4D97-AF65-F5344CB8AC3E}">
        <p14:creationId xmlns:p14="http://schemas.microsoft.com/office/powerpoint/2010/main" val="2952914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10896" y="265176"/>
            <a:ext cx="11704320" cy="6501384"/>
          </a:xfrm>
        </p:spPr>
        <p:txBody>
          <a:bodyPr>
            <a:noAutofit/>
          </a:bodyPr>
          <a:lstStyle/>
          <a:p>
            <a:pPr marL="285750" marR="213360" indent="-285750" algn="r" rtl="1">
              <a:spcAft>
                <a:spcPts val="120"/>
              </a:spcAft>
              <a:buFont typeface="Wingdings" panose="05000000000000000000" pitchFamily="2" charset="2"/>
              <a:buChar char="v"/>
            </a:pPr>
            <a:r>
              <a:rPr lang="ar-JO" sz="20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معايير </a:t>
            </a:r>
            <a:r>
              <a:rPr lang="ar-JO" sz="2000" b="1" dirty="0">
                <a:solidFill>
                  <a:srgbClr val="202122"/>
                </a:solidFill>
                <a:latin typeface="Calibri" panose="020F0502020204030204" pitchFamily="34" charset="0"/>
                <a:ea typeface="Calibri" panose="020F0502020204030204" pitchFamily="34" charset="0"/>
                <a:cs typeface="Arial" panose="020B0604020202020204" pitchFamily="34" charset="0"/>
              </a:rPr>
              <a:t>التدقيق المرتبطة بتكنولوجيا المعلومات </a:t>
            </a:r>
          </a:p>
          <a:p>
            <a:pPr marR="213360" algn="r" rtl="1">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R="213360" algn="r" rtl="1">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تهدف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إلى توجيه المدققين في فحص وتقييم الضوابط الداخلية والعمليات المتعلقة بالأنظمة الإلكترونية التي تؤثر على المعلومات المالية. إليك بعض المعايير المعترف بها دوليًا:</a:t>
            </a:r>
          </a:p>
          <a:p>
            <a:pPr marL="342900" marR="213360" indent="-342900" algn="r" rtl="1">
              <a:lnSpc>
                <a:spcPct val="150000"/>
              </a:lnSpc>
              <a:spcAft>
                <a:spcPts val="120"/>
              </a:spcAft>
              <a:buFont typeface="Arial" panose="020B0604020202020204" pitchFamily="34" charset="0"/>
              <a:buChar char="•"/>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معيار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التدقيق الدولي </a:t>
            </a:r>
            <a:r>
              <a:rPr lang="ar-SA"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r>
              <a:rPr lang="en-US" sz="2000" b="1" dirty="0">
                <a:solidFill>
                  <a:srgbClr val="202122"/>
                </a:solidFill>
                <a:latin typeface="Calibri" panose="020F0502020204030204" pitchFamily="34" charset="0"/>
                <a:ea typeface="Calibri" panose="020F0502020204030204" pitchFamily="34" charset="0"/>
                <a:cs typeface="Arial" panose="020B0604020202020204" pitchFamily="34" charset="0"/>
              </a:rPr>
              <a:t>ISA </a:t>
            </a:r>
            <a:r>
              <a:rPr lang="en-US" sz="20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315</a:t>
            </a:r>
            <a:r>
              <a:rPr lang="ar-SA"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R="213360" algn="r" rtl="1">
              <a:lnSpc>
                <a:spcPct val="150000"/>
              </a:lnSpc>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يتناول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تحديد وتقييم مخاطر الخطأ المادي من خلال فهم الكيان وبيئته، بما في ذلك الضوابط الداخلية لتكنولوجيا المعلومات.</a:t>
            </a:r>
          </a:p>
          <a:p>
            <a:pPr marL="342900" marR="213360" indent="-342900" algn="r" rtl="1">
              <a:lnSpc>
                <a:spcPct val="150000"/>
              </a:lnSpc>
              <a:spcAft>
                <a:spcPts val="120"/>
              </a:spcAft>
              <a:buFont typeface="Arial" panose="020B0604020202020204" pitchFamily="34" charset="0"/>
              <a:buChar char="•"/>
            </a:pP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معيار التدقيق الدولي </a:t>
            </a:r>
            <a:r>
              <a:rPr lang="ar-SA" sz="2000" dirty="0">
                <a:solidFill>
                  <a:srgbClr val="202122"/>
                </a:solidFill>
                <a:latin typeface="Calibri" panose="020F0502020204030204" pitchFamily="34" charset="0"/>
                <a:ea typeface="Calibri" panose="020F0502020204030204" pitchFamily="34" charset="0"/>
                <a:cs typeface="Arial" panose="020B0604020202020204" pitchFamily="34" charset="0"/>
              </a:rPr>
              <a:t>(</a:t>
            </a:r>
            <a:r>
              <a:rPr lang="en-US" sz="2000" b="1" dirty="0">
                <a:solidFill>
                  <a:srgbClr val="202122"/>
                </a:solidFill>
                <a:latin typeface="Calibri" panose="020F0502020204030204" pitchFamily="34" charset="0"/>
                <a:ea typeface="Calibri" panose="020F0502020204030204" pitchFamily="34" charset="0"/>
                <a:cs typeface="Arial" panose="020B0604020202020204" pitchFamily="34" charset="0"/>
              </a:rPr>
              <a:t>ISA 330</a:t>
            </a:r>
            <a:r>
              <a:rPr lang="ar-SA"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R="213360" algn="r" rtl="1">
              <a:lnSpc>
                <a:spcPct val="150000"/>
              </a:lnSpc>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يوفر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الإرشادات حول الردود المدقق على المخاطر المقيمة، بما في ذلك تلك التي تتعلق بتكنولوجيا المعلومات.</a:t>
            </a:r>
          </a:p>
          <a:p>
            <a:pPr marL="342900" marR="213360" indent="-342900" algn="r" rtl="1">
              <a:lnSpc>
                <a:spcPct val="150000"/>
              </a:lnSpc>
              <a:spcAft>
                <a:spcPts val="120"/>
              </a:spcAft>
              <a:buFont typeface="Arial" panose="020B0604020202020204" pitchFamily="34" charset="0"/>
              <a:buChar char="•"/>
            </a:pP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معيار التدقيق الدولي </a:t>
            </a:r>
            <a:r>
              <a:rPr lang="ar-SA" sz="2000" dirty="0">
                <a:solidFill>
                  <a:srgbClr val="202122"/>
                </a:solidFill>
                <a:latin typeface="Calibri" panose="020F0502020204030204" pitchFamily="34" charset="0"/>
                <a:ea typeface="Calibri" panose="020F0502020204030204" pitchFamily="34" charset="0"/>
                <a:cs typeface="Arial" panose="020B0604020202020204" pitchFamily="34" charset="0"/>
              </a:rPr>
              <a:t>(</a:t>
            </a:r>
            <a:r>
              <a:rPr lang="en-US" sz="2000" b="1" dirty="0">
                <a:solidFill>
                  <a:srgbClr val="202122"/>
                </a:solidFill>
                <a:latin typeface="Calibri" panose="020F0502020204030204" pitchFamily="34" charset="0"/>
                <a:ea typeface="Calibri" panose="020F0502020204030204" pitchFamily="34" charset="0"/>
                <a:cs typeface="Arial" panose="020B0604020202020204" pitchFamily="34" charset="0"/>
              </a:rPr>
              <a:t>ISA 500</a:t>
            </a:r>
            <a:r>
              <a:rPr lang="ar-SA"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R="213360" algn="r" rtl="1">
              <a:lnSpc>
                <a:spcPct val="150000"/>
              </a:lnSpc>
              <a:spcAft>
                <a:spcPts val="120"/>
              </a:spcAft>
            </a:pPr>
            <a:r>
              <a:rPr lang="en-US"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يتناول الأدلة في التدقيق، مشيرًا إلى الحاجة لاستخدام أدوات </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تكنولوجيا المعلومات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لجمع الأدلة الكافية والمناسبة</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L="342900" marR="213360" indent="-342900" algn="r" rtl="1">
              <a:lnSpc>
                <a:spcPct val="150000"/>
              </a:lnSpc>
              <a:spcAft>
                <a:spcPts val="120"/>
              </a:spcAft>
              <a:buFont typeface="Arial" panose="020B0604020202020204" pitchFamily="34" charset="0"/>
              <a:buChar char="•"/>
            </a:pP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معيار التدقيق الدولي </a:t>
            </a:r>
            <a:r>
              <a:rPr lang="ar-SA" sz="2000" dirty="0">
                <a:solidFill>
                  <a:srgbClr val="202122"/>
                </a:solidFill>
                <a:latin typeface="Calibri" panose="020F0502020204030204" pitchFamily="34" charset="0"/>
                <a:ea typeface="Calibri" panose="020F0502020204030204" pitchFamily="34" charset="0"/>
                <a:cs typeface="Arial" panose="020B0604020202020204" pitchFamily="34" charset="0"/>
              </a:rPr>
              <a:t>(</a:t>
            </a:r>
            <a:r>
              <a:rPr lang="en-US" sz="2000" b="1" dirty="0">
                <a:solidFill>
                  <a:srgbClr val="202122"/>
                </a:solidFill>
                <a:latin typeface="Calibri" panose="020F0502020204030204" pitchFamily="34" charset="0"/>
                <a:ea typeface="Calibri" panose="020F0502020204030204" pitchFamily="34" charset="0"/>
                <a:cs typeface="Arial" panose="020B0604020202020204" pitchFamily="34" charset="0"/>
              </a:rPr>
              <a:t>ISA 505</a:t>
            </a:r>
            <a:r>
              <a:rPr lang="ar-SA"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R="213360" algn="r" rtl="1">
              <a:lnSpc>
                <a:spcPct val="150000"/>
              </a:lnSpc>
              <a:spcAft>
                <a:spcPts val="120"/>
              </a:spcAft>
            </a:pPr>
            <a:r>
              <a:rPr lang="en-US"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يركز على تأكيدات خارجية ويمكن أن يشمل التأكيدات التي تم الحصول عليها من خلال تكنولوجيا المعلومات.</a:t>
            </a:r>
          </a:p>
        </p:txBody>
      </p:sp>
    </p:spTree>
    <p:extLst>
      <p:ext uri="{BB962C8B-B14F-4D97-AF65-F5344CB8AC3E}">
        <p14:creationId xmlns:p14="http://schemas.microsoft.com/office/powerpoint/2010/main" val="942785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10896" y="109728"/>
            <a:ext cx="11704320" cy="6656832"/>
          </a:xfrm>
        </p:spPr>
        <p:txBody>
          <a:bodyPr>
            <a:noAutofit/>
          </a:bodyPr>
          <a:lstStyle/>
          <a:p>
            <a:pPr marL="285750" marR="213360" indent="-285750" algn="r" rtl="1">
              <a:lnSpc>
                <a:spcPct val="150000"/>
              </a:lnSpc>
              <a:spcAft>
                <a:spcPts val="120"/>
              </a:spcAft>
              <a:buFont typeface="Wingdings" panose="05000000000000000000" pitchFamily="2" charset="2"/>
              <a:buChar char="v"/>
            </a:pPr>
            <a:r>
              <a:rPr lang="ar-JO" sz="20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معايير </a:t>
            </a:r>
            <a:r>
              <a:rPr lang="ar-JO" sz="2000" b="1" dirty="0">
                <a:solidFill>
                  <a:srgbClr val="202122"/>
                </a:solidFill>
                <a:latin typeface="Calibri" panose="020F0502020204030204" pitchFamily="34" charset="0"/>
                <a:ea typeface="Calibri" panose="020F0502020204030204" pitchFamily="34" charset="0"/>
                <a:cs typeface="Arial" panose="020B0604020202020204" pitchFamily="34" charset="0"/>
              </a:rPr>
              <a:t>التدقيق المرتبطة بتكنولوجيا المعلومات </a:t>
            </a:r>
          </a:p>
          <a:p>
            <a:pPr marR="213360" algn="r" rtl="1">
              <a:lnSpc>
                <a:spcPct val="150000"/>
              </a:lnSpc>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R="213360" algn="r" rtl="1">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تهدف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إلى توجيه المدققين في فحص وتقييم الضوابط الداخلية والعمليات المتعلقة بالأنظمة الإلكترونية التي تؤثر على المعلومات المالية. إليك بعض المعايير المعترف بها دوليًا:</a:t>
            </a:r>
          </a:p>
          <a:p>
            <a:pPr marL="342900" marR="213360" indent="-342900" algn="r" rtl="1">
              <a:lnSpc>
                <a:spcPct val="150000"/>
              </a:lnSpc>
              <a:spcAft>
                <a:spcPts val="120"/>
              </a:spcAft>
              <a:buFont typeface="Arial" panose="020B0604020202020204" pitchFamily="34" charset="0"/>
              <a:buChar char="•"/>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معيار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التدقيق الدولي </a:t>
            </a:r>
            <a:r>
              <a:rPr lang="ar-SA"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r>
              <a:rPr lang="en-US" sz="2000" dirty="0">
                <a:solidFill>
                  <a:srgbClr val="202122"/>
                </a:solidFill>
                <a:latin typeface="Calibri" panose="020F0502020204030204" pitchFamily="34" charset="0"/>
                <a:ea typeface="Calibri" panose="020F0502020204030204" pitchFamily="34" charset="0"/>
                <a:cs typeface="Arial" panose="020B0604020202020204" pitchFamily="34" charset="0"/>
              </a:rPr>
              <a:t>I</a:t>
            </a:r>
            <a:r>
              <a:rPr lang="en-US" sz="2000" b="1" dirty="0">
                <a:solidFill>
                  <a:srgbClr val="202122"/>
                </a:solidFill>
                <a:latin typeface="Calibri" panose="020F0502020204030204" pitchFamily="34" charset="0"/>
                <a:ea typeface="Calibri" panose="020F0502020204030204" pitchFamily="34" charset="0"/>
                <a:cs typeface="Arial" panose="020B0604020202020204" pitchFamily="34" charset="0"/>
              </a:rPr>
              <a:t>SA 530</a:t>
            </a:r>
            <a:r>
              <a:rPr lang="ar-SA"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R="213360" algn="r" rtl="1">
              <a:lnSpc>
                <a:spcPct val="150000"/>
              </a:lnSpc>
              <a:spcAft>
                <a:spcPts val="120"/>
              </a:spcAft>
            </a:pP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يتعلق بأخذ العينات في التدقيق ويشمل كيف يمكن للتكنولوجيا تعزيز هذه العمليات.</a:t>
            </a:r>
          </a:p>
          <a:p>
            <a:pPr marL="342900" marR="213360" indent="-342900" algn="r" rtl="1">
              <a:lnSpc>
                <a:spcPct val="150000"/>
              </a:lnSpc>
              <a:spcAft>
                <a:spcPts val="120"/>
              </a:spcAft>
              <a:buFont typeface="Arial" panose="020B0604020202020204" pitchFamily="34" charset="0"/>
              <a:buChar char="•"/>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معيار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التدقيق الدولي </a:t>
            </a:r>
            <a:r>
              <a:rPr lang="ar-SA" sz="2000" dirty="0">
                <a:solidFill>
                  <a:srgbClr val="202122"/>
                </a:solidFill>
                <a:latin typeface="Calibri" panose="020F0502020204030204" pitchFamily="34" charset="0"/>
                <a:ea typeface="Calibri" panose="020F0502020204030204" pitchFamily="34" charset="0"/>
                <a:cs typeface="Arial" panose="020B0604020202020204" pitchFamily="34" charset="0"/>
              </a:rPr>
              <a:t>(</a:t>
            </a:r>
            <a:r>
              <a:rPr lang="en-US" sz="2000" b="1" dirty="0">
                <a:solidFill>
                  <a:srgbClr val="202122"/>
                </a:solidFill>
                <a:latin typeface="Calibri" panose="020F0502020204030204" pitchFamily="34" charset="0"/>
                <a:ea typeface="Calibri" panose="020F0502020204030204" pitchFamily="34" charset="0"/>
                <a:cs typeface="Arial" panose="020B0604020202020204" pitchFamily="34" charset="0"/>
              </a:rPr>
              <a:t>ISA 520</a:t>
            </a:r>
            <a:r>
              <a:rPr lang="ar-SA"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R="213360" algn="r" rtl="1">
              <a:lnSpc>
                <a:spcPct val="150000"/>
              </a:lnSpc>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يتعلق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بالتحليلات التحليلية وكيف يمكن لتكنولوجيا المعلومات تحسين فعالية وكفاءة هذه التحليلات.</a:t>
            </a:r>
          </a:p>
          <a:p>
            <a:pPr marR="213360" algn="r" rtl="1">
              <a:lnSpc>
                <a:spcPct val="200000"/>
              </a:lnSpc>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بالإضافة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إلى ذلك، هناك معايير تدقيق ومبادئ توجيهية أخرى مثل تلك الصادرة عن لجنة مراقبة الشركات الدولية </a:t>
            </a:r>
            <a:r>
              <a:rPr lang="en-US"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PCAOB</a:t>
            </a:r>
            <a:r>
              <a:rPr lang="en-US" sz="2000"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 ومجموعة العمل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المعنية بتكنولوجيا المعلومات التابعة للجنة المعايير المحاسبية </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الدولية</a:t>
            </a:r>
            <a:r>
              <a:rPr lang="en-US"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IFAC) </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en-US"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هذه المعايير تساعد المدققين على التنقيب </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وتقييم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كيف تؤثر تكنولوجيا المعلومات على الضوابط الداخلية والتأكد من الدقة والاكتمال في التقارير المالية</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R="213360" algn="r" rtl="1">
              <a:lnSpc>
                <a:spcPct val="150000"/>
              </a:lnSpc>
              <a:spcAft>
                <a:spcPts val="120"/>
              </a:spcAft>
            </a:pPr>
            <a:endPar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72959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0" y="0"/>
            <a:ext cx="12192000" cy="6858000"/>
          </a:xfrm>
        </p:spPr>
        <p:txBody>
          <a:bodyPr>
            <a:noAutofit/>
          </a:bodyPr>
          <a:lstStyle/>
          <a:p>
            <a:pPr marL="285750" marR="213360" indent="-285750" algn="r" rtl="1">
              <a:spcAft>
                <a:spcPts val="120"/>
              </a:spcAft>
              <a:buFont typeface="Wingdings" panose="05000000000000000000" pitchFamily="2" charset="2"/>
              <a:buChar char="v"/>
            </a:pPr>
            <a:r>
              <a:rPr lang="en-US" sz="2000"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معيار </a:t>
            </a:r>
            <a:r>
              <a:rPr lang="ar-JO" sz="2000" b="1" dirty="0">
                <a:solidFill>
                  <a:srgbClr val="202122"/>
                </a:solidFill>
                <a:latin typeface="Calibri" panose="020F0502020204030204" pitchFamily="34" charset="0"/>
                <a:ea typeface="Calibri" panose="020F0502020204030204" pitchFamily="34" charset="0"/>
                <a:cs typeface="Arial" panose="020B0604020202020204" pitchFamily="34" charset="0"/>
              </a:rPr>
              <a:t>التدقيق </a:t>
            </a:r>
            <a:r>
              <a:rPr lang="ar-JO" sz="20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402</a:t>
            </a:r>
            <a:r>
              <a:rPr lang="ar-JO" sz="2000" b="1"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 "التدقيق </a:t>
            </a:r>
            <a:r>
              <a:rPr lang="ar-JO" sz="2000" b="1" dirty="0">
                <a:solidFill>
                  <a:srgbClr val="202122"/>
                </a:solidFill>
                <a:latin typeface="Calibri" panose="020F0502020204030204" pitchFamily="34" charset="0"/>
                <a:ea typeface="Calibri" panose="020F0502020204030204" pitchFamily="34" charset="0"/>
                <a:cs typeface="Arial" panose="020B0604020202020204" pitchFamily="34" charset="0"/>
              </a:rPr>
              <a:t>في بيئة معلومات تكنولوجيا المعلومات</a:t>
            </a:r>
            <a:r>
              <a:rPr lang="ar-JO" sz="20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R="213360" algn="r" rtl="1">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p>
          <a:p>
            <a:pPr marR="213360" algn="r" rtl="1">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يتناول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كيفية تأثير بيئة تكنولوجيا المعلومات على تدقيق القوائم المالية. هنا بعض الأفكار الأساسية لهذا المعيار:</a:t>
            </a:r>
          </a:p>
          <a:p>
            <a:pPr marR="213360" algn="r" rtl="1">
              <a:lnSpc>
                <a:spcPct val="150000"/>
              </a:lnSpc>
              <a:spcAft>
                <a:spcPts val="120"/>
              </a:spcAft>
            </a:pPr>
            <a:r>
              <a:rPr lang="ar-JO" sz="18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1</a:t>
            </a:r>
            <a:r>
              <a:rPr lang="ar-JO" sz="1800" b="1" dirty="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18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التقييم </a:t>
            </a:r>
            <a:r>
              <a:rPr lang="ar-JO" sz="1800" b="1" dirty="0">
                <a:solidFill>
                  <a:srgbClr val="202122"/>
                </a:solidFill>
                <a:latin typeface="Calibri" panose="020F0502020204030204" pitchFamily="34" charset="0"/>
                <a:ea typeface="Calibri" panose="020F0502020204030204" pitchFamily="34" charset="0"/>
                <a:cs typeface="Arial" panose="020B0604020202020204" pitchFamily="34" charset="0"/>
              </a:rPr>
              <a:t>الشامل </a:t>
            </a:r>
            <a:r>
              <a:rPr lang="ar-JO" sz="1800" b="1" dirty="0" smtClean="0">
                <a:solidFill>
                  <a:srgbClr val="202122"/>
                </a:solidFill>
                <a:latin typeface="Calibri" panose="020F0502020204030204" pitchFamily="34" charset="0"/>
                <a:ea typeface="Calibri" panose="020F0502020204030204" pitchFamily="34" charset="0"/>
                <a:cs typeface="Arial" panose="020B0604020202020204" pitchFamily="34" charset="0"/>
              </a:rPr>
              <a:t>للمخاطر: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يتطلب معيار </a:t>
            </a:r>
            <a:r>
              <a:rPr lang="ar-JO" sz="2000" b="1" dirty="0">
                <a:solidFill>
                  <a:srgbClr val="202122"/>
                </a:solidFill>
                <a:latin typeface="Calibri" panose="020F0502020204030204" pitchFamily="34" charset="0"/>
                <a:ea typeface="Calibri" panose="020F0502020204030204" pitchFamily="34" charset="0"/>
                <a:cs typeface="Arial" panose="020B0604020202020204" pitchFamily="34" charset="0"/>
              </a:rPr>
              <a:t>402</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 من المدققين تقييم مخاطر الخطأ المادي في القوائم المالية، بما في ذلك تلك الناتجة عن استخدام تكنولوجيا المعلومات.</a:t>
            </a:r>
          </a:p>
          <a:p>
            <a:pPr marR="213360" algn="r" rtl="1">
              <a:lnSpc>
                <a:spcPct val="150000"/>
              </a:lnSpc>
              <a:spcAft>
                <a:spcPts val="120"/>
              </a:spcAft>
            </a:pPr>
            <a:r>
              <a:rPr lang="ar-JO" sz="1800" b="1" dirty="0">
                <a:solidFill>
                  <a:srgbClr val="202122"/>
                </a:solidFill>
                <a:latin typeface="Calibri" panose="020F0502020204030204" pitchFamily="34" charset="0"/>
                <a:ea typeface="Calibri" panose="020F0502020204030204" pitchFamily="34" charset="0"/>
                <a:cs typeface="Arial" panose="020B0604020202020204" pitchFamily="34" charset="0"/>
              </a:rPr>
              <a:t>2. الفهم الدقيق للنظام الإلكتروني: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المدققون بحاجة إلى فهم كيف تستخدم الشركة تكنولوجيا المعلومات وكيف تؤثر على إعداد القوائم المالية، بما في ذلك الضوابط الداخلية.</a:t>
            </a:r>
          </a:p>
          <a:p>
            <a:pPr marR="213360" algn="r" rtl="1">
              <a:lnSpc>
                <a:spcPct val="150000"/>
              </a:lnSpc>
              <a:spcAft>
                <a:spcPts val="120"/>
              </a:spcAft>
            </a:pPr>
            <a:r>
              <a:rPr lang="ar-JO" sz="1800" b="1" dirty="0">
                <a:solidFill>
                  <a:srgbClr val="202122"/>
                </a:solidFill>
                <a:latin typeface="Calibri" panose="020F0502020204030204" pitchFamily="34" charset="0"/>
                <a:ea typeface="Calibri" panose="020F0502020204030204" pitchFamily="34" charset="0"/>
                <a:cs typeface="Arial" panose="020B0604020202020204" pitchFamily="34" charset="0"/>
              </a:rPr>
              <a:t>3. أهمية الضوابط الداخلية: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يجب على المدققين تقييم فعالية الضوابط الداخلية المرتبطة بتكنولوجيا المعلومات، والتي تشمل الضوابط العامة والتطبيقية.</a:t>
            </a:r>
          </a:p>
          <a:p>
            <a:pPr marR="213360" algn="r" rtl="1">
              <a:lnSpc>
                <a:spcPct val="150000"/>
              </a:lnSpc>
              <a:spcAft>
                <a:spcPts val="120"/>
              </a:spcAft>
            </a:pPr>
            <a:r>
              <a:rPr lang="ar-JO" sz="1800" b="1" dirty="0">
                <a:solidFill>
                  <a:srgbClr val="202122"/>
                </a:solidFill>
                <a:latin typeface="Calibri" panose="020F0502020204030204" pitchFamily="34" charset="0"/>
                <a:ea typeface="Calibri" panose="020F0502020204030204" pitchFamily="34" charset="0"/>
                <a:cs typeface="Arial" panose="020B0604020202020204" pitchFamily="34" charset="0"/>
              </a:rPr>
              <a:t>4. التعامل مع المخاطر التقنية</a:t>
            </a: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يجب على المدققين النظر في المخاطر المحددة المرتبطة بتكنولوجيا المعلومات، مثل الأمان </a:t>
            </a:r>
            <a:r>
              <a:rPr lang="ar-JO" sz="2000" dirty="0" err="1">
                <a:solidFill>
                  <a:srgbClr val="202122"/>
                </a:solidFill>
                <a:latin typeface="Calibri" panose="020F0502020204030204" pitchFamily="34" charset="0"/>
                <a:ea typeface="Calibri" panose="020F0502020204030204" pitchFamily="34" charset="0"/>
                <a:cs typeface="Arial" panose="020B0604020202020204" pitchFamily="34" charset="0"/>
              </a:rPr>
              <a:t>السيبراني</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 وفقدان البيانات، واعتمادية النظام.</a:t>
            </a:r>
          </a:p>
          <a:p>
            <a:pPr marR="213360" algn="r" rtl="1">
              <a:lnSpc>
                <a:spcPct val="150000"/>
              </a:lnSpc>
              <a:spcAft>
                <a:spcPts val="120"/>
              </a:spcAft>
            </a:pPr>
            <a:r>
              <a:rPr lang="ar-JO" sz="1800" b="1" dirty="0">
                <a:solidFill>
                  <a:srgbClr val="202122"/>
                </a:solidFill>
                <a:latin typeface="Calibri" panose="020F0502020204030204" pitchFamily="34" charset="0"/>
                <a:ea typeface="Calibri" panose="020F0502020204030204" pitchFamily="34" charset="0"/>
                <a:cs typeface="Arial" panose="020B0604020202020204" pitchFamily="34" charset="0"/>
              </a:rPr>
              <a:t>5. استخدام أدوات وتقنيات التدقيق المناسبة: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يجب على المدققين استخدام الأدوات والتقنيات التي تتلاءم مع بيئة تكنولوجيا المعلومات للكشف عن الأخطاء المحتملة والتحقق من دقة البيانات المالية.</a:t>
            </a:r>
          </a:p>
          <a:p>
            <a:pPr marR="213360" algn="r" rtl="1">
              <a:spcAft>
                <a:spcPts val="120"/>
              </a:spcAft>
            </a:pPr>
            <a:r>
              <a:rPr lang="ar-JO" sz="2000" dirty="0" smtClean="0">
                <a:solidFill>
                  <a:srgbClr val="202122"/>
                </a:solidFill>
                <a:latin typeface="Calibri" panose="020F0502020204030204" pitchFamily="34" charset="0"/>
                <a:ea typeface="Calibri" panose="020F0502020204030204" pitchFamily="34" charset="0"/>
                <a:cs typeface="Arial" panose="020B0604020202020204" pitchFamily="34" charset="0"/>
              </a:rPr>
              <a:t>تطبيق </a:t>
            </a:r>
            <a:r>
              <a:rPr lang="ar-JO" sz="2000" dirty="0">
                <a:solidFill>
                  <a:srgbClr val="202122"/>
                </a:solidFill>
                <a:latin typeface="Calibri" panose="020F0502020204030204" pitchFamily="34" charset="0"/>
                <a:ea typeface="Calibri" panose="020F0502020204030204" pitchFamily="34" charset="0"/>
                <a:cs typeface="Arial" panose="020B0604020202020204" pitchFamily="34" charset="0"/>
              </a:rPr>
              <a:t>هذه الأفكار يضمن أن تدقيق القوائم المالية يأخذ في الاعتبار التحديات والفرص التي تقدمها تكنولوجيا المعلومات الحديثة.</a:t>
            </a:r>
          </a:p>
        </p:txBody>
      </p:sp>
    </p:spTree>
    <p:extLst>
      <p:ext uri="{BB962C8B-B14F-4D97-AF65-F5344CB8AC3E}">
        <p14:creationId xmlns:p14="http://schemas.microsoft.com/office/powerpoint/2010/main" val="413423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081" y="246158"/>
            <a:ext cx="9950132" cy="851122"/>
          </a:xfrm>
        </p:spPr>
        <p:txBody>
          <a:bodyPr>
            <a:normAutofit fontScale="90000"/>
          </a:bodyPr>
          <a:lstStyle/>
          <a:p>
            <a:r>
              <a:rPr lang="ar-SA" dirty="0">
                <a:solidFill>
                  <a:srgbClr val="202122"/>
                </a:solidFill>
                <a:latin typeface="Calibri" panose="020F0502020204030204" pitchFamily="34" charset="0"/>
                <a:ea typeface="Calibri" panose="020F0502020204030204" pitchFamily="34" charset="0"/>
                <a:cs typeface="Arial" panose="020B0604020202020204" pitchFamily="34" charset="0"/>
              </a:rPr>
              <a:t>شرح أهمية تكنولوجيا المعلومات في العمليات التجارية والتدقيق</a:t>
            </a:r>
            <a: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t/>
            </a:r>
            <a:b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9" name="Text Placeholder 3"/>
          <p:cNvSpPr txBox="1">
            <a:spLocks/>
          </p:cNvSpPr>
          <p:nvPr/>
        </p:nvSpPr>
        <p:spPr>
          <a:xfrm>
            <a:off x="301752" y="1097280"/>
            <a:ext cx="11713464" cy="567842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rtl="1">
              <a:lnSpc>
                <a:spcPct val="170000"/>
              </a:lnSpc>
              <a:buNone/>
            </a:pPr>
            <a:r>
              <a:rPr lang="ar-SA" sz="1500" dirty="0"/>
              <a:t>تكنولوجيا المعلومات تعد حجر الزاوية في العمليات التجارية والتدقيق في عالم الأعمال الحديث. دورها لا يقتصر على تسهيل العمليات اليومية فحسب، بل يمتد لتحسين الكفاءة، تعزيز الأمان، وتوفير البصيرة الاستراتيجية اللازمة لاتخاذ القرارات الحكيمة. فيما يلي تفصيل لأهمية تكنولوجيا المعلومات في العمليات التجارية والتدقيق</a:t>
            </a:r>
            <a:r>
              <a:rPr lang="ar-SA" sz="1500" dirty="0" smtClean="0"/>
              <a:t>:</a:t>
            </a:r>
            <a:endParaRPr lang="ar-JO" sz="1500" dirty="0" smtClean="0"/>
          </a:p>
          <a:p>
            <a:pPr marL="0" indent="0" algn="r" rtl="1">
              <a:buNone/>
            </a:pPr>
            <a:endParaRPr lang="en-US" sz="1500" dirty="0" smtClean="0"/>
          </a:p>
          <a:p>
            <a:pPr algn="r" rtl="1"/>
            <a:r>
              <a:rPr lang="ar-SA" sz="1700" dirty="0"/>
              <a:t>1. تحسين الكفاءة والإنتاجية</a:t>
            </a:r>
            <a:endParaRPr lang="en-US" sz="1700" dirty="0"/>
          </a:p>
          <a:p>
            <a:pPr marL="0" indent="0" algn="r" rtl="1">
              <a:lnSpc>
                <a:spcPct val="170000"/>
              </a:lnSpc>
              <a:buNone/>
            </a:pPr>
            <a:r>
              <a:rPr lang="ar-SA" sz="1500" dirty="0"/>
              <a:t>تكنولوجيا المعلومات تمكن الشركات من </a:t>
            </a:r>
            <a:r>
              <a:rPr lang="ar-SA" sz="1500" dirty="0" err="1"/>
              <a:t>أتمتة</a:t>
            </a:r>
            <a:r>
              <a:rPr lang="ar-SA" sz="1500" dirty="0"/>
              <a:t> العمليات التجارية الرئيسية، مما يقلل من الحاجة للمهام اليدوية ويزيد الكفاءة والإنتاجية. نظم المعلومات مثل </a:t>
            </a:r>
            <a:r>
              <a:rPr lang="en-US" sz="1500" dirty="0"/>
              <a:t>ERP</a:t>
            </a:r>
            <a:r>
              <a:rPr lang="ar-SA" sz="1500" dirty="0"/>
              <a:t> (تخطيط موارد المؤسسة) و</a:t>
            </a:r>
            <a:r>
              <a:rPr lang="en-US" sz="1500" dirty="0"/>
              <a:t>CRM</a:t>
            </a:r>
            <a:r>
              <a:rPr lang="ar-SA" sz="1500" dirty="0"/>
              <a:t> (إدارة علاقات العملاء) تساعد في تبسيط العمليات وتحسين تدفق العمل.</a:t>
            </a:r>
            <a:endParaRPr lang="en-US" sz="1500" dirty="0"/>
          </a:p>
          <a:p>
            <a:pPr algn="r" rtl="1"/>
            <a:r>
              <a:rPr lang="ar-SA" sz="1700" dirty="0"/>
              <a:t>2. تعزيز الأمان</a:t>
            </a:r>
            <a:endParaRPr lang="en-US" sz="1700" dirty="0"/>
          </a:p>
          <a:p>
            <a:pPr marL="0" indent="0" algn="r" rtl="1">
              <a:lnSpc>
                <a:spcPct val="160000"/>
              </a:lnSpc>
              <a:buNone/>
            </a:pPr>
            <a:r>
              <a:rPr lang="ar-SA" sz="1500" dirty="0"/>
              <a:t>مع تزايد الاعتماد على البيانات في القرارات التجارية، يصبح أمان المعلومات أمرًا بالغ الأهمية. توفر تكنولوجيا المعلومات الأدوات اللازمة لحماية البيانات من الهجمات </a:t>
            </a:r>
            <a:r>
              <a:rPr lang="ar-SA" sz="1500" dirty="0" err="1"/>
              <a:t>السيبرانية</a:t>
            </a:r>
            <a:r>
              <a:rPr lang="ar-SA" sz="1500" dirty="0"/>
              <a:t> والتسريبات والفقدان، مثل تشفير البيانات، جدران الحماية، وأنظمة الكشف عن التسلل.</a:t>
            </a:r>
            <a:endParaRPr lang="en-US" sz="1500" dirty="0"/>
          </a:p>
          <a:p>
            <a:pPr algn="r" rtl="1"/>
            <a:r>
              <a:rPr lang="ar-SA" sz="1700" dirty="0"/>
              <a:t>3. توفير البصيرة الاستراتيجية</a:t>
            </a:r>
            <a:endParaRPr lang="en-US" sz="1700" dirty="0"/>
          </a:p>
          <a:p>
            <a:pPr marL="0" indent="0" algn="r" rtl="1">
              <a:lnSpc>
                <a:spcPct val="160000"/>
              </a:lnSpc>
              <a:buNone/>
            </a:pPr>
            <a:r>
              <a:rPr lang="ar-SA" sz="1500" dirty="0"/>
              <a:t>أنظمة تكنولوجيا المعلومات تجمع وتحلل كميات هائلة من البيانات لتوفير رؤى قيمة يمكن أن تؤثر على اتخاذ القرارات التجارية. التحليلات والبيانات الكبيرة تسمح للشركات بفهم سلوك العملاء، تحديد الاتجاهات السوقية، وتقييم الأداء الداخلي</a:t>
            </a:r>
            <a:r>
              <a:rPr lang="ar-SA" sz="1500" dirty="0" smtClean="0"/>
              <a:t>.</a:t>
            </a:r>
            <a:endParaRPr lang="en-US" sz="1500" dirty="0"/>
          </a:p>
        </p:txBody>
      </p:sp>
    </p:spTree>
    <p:extLst>
      <p:ext uri="{BB962C8B-B14F-4D97-AF65-F5344CB8AC3E}">
        <p14:creationId xmlns:p14="http://schemas.microsoft.com/office/powerpoint/2010/main" val="275581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777" y="337598"/>
            <a:ext cx="9950132" cy="851122"/>
          </a:xfrm>
        </p:spPr>
        <p:txBody>
          <a:bodyPr>
            <a:normAutofit fontScale="90000"/>
          </a:bodyPr>
          <a:lstStyle/>
          <a:p>
            <a:r>
              <a:rPr lang="ar-SA" dirty="0">
                <a:solidFill>
                  <a:srgbClr val="202122"/>
                </a:solidFill>
                <a:latin typeface="Calibri" panose="020F0502020204030204" pitchFamily="34" charset="0"/>
                <a:ea typeface="Calibri" panose="020F0502020204030204" pitchFamily="34" charset="0"/>
                <a:cs typeface="Arial" panose="020B0604020202020204" pitchFamily="34" charset="0"/>
              </a:rPr>
              <a:t>شرح أهمية تكنولوجيا المعلومات في العمليات التجارية والتدقيق</a:t>
            </a:r>
            <a: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t/>
            </a:r>
            <a:br>
              <a:rPr lang="ar-JO" dirty="0">
                <a:solidFill>
                  <a:srgbClr val="202122"/>
                </a:solidFill>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9" name="Text Placeholder 3"/>
          <p:cNvSpPr txBox="1">
            <a:spLocks/>
          </p:cNvSpPr>
          <p:nvPr/>
        </p:nvSpPr>
        <p:spPr>
          <a:xfrm>
            <a:off x="301752" y="1188720"/>
            <a:ext cx="11713464" cy="5586984"/>
          </a:xfrm>
          <a:prstGeom prst="rect">
            <a:avLst/>
          </a:prstGeom>
        </p:spPr>
        <p:txBody>
          <a:bodyPr>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rtl="1"/>
            <a:r>
              <a:rPr lang="ar-JO" dirty="0"/>
              <a:t>4</a:t>
            </a:r>
            <a:r>
              <a:rPr lang="ar-SA" dirty="0"/>
              <a:t>. تسهيل التواصل</a:t>
            </a:r>
            <a:endParaRPr lang="en-US" dirty="0"/>
          </a:p>
          <a:p>
            <a:pPr marL="0" indent="0" algn="r" rtl="1">
              <a:lnSpc>
                <a:spcPct val="160000"/>
              </a:lnSpc>
              <a:buNone/>
            </a:pPr>
            <a:r>
              <a:rPr lang="ar-SA" sz="1500" dirty="0"/>
              <a:t>تكنولوجيا المعلومات تسهل التواصل داخل الشركة ومع العملاء. البريد الإلكتروني، منصات التواصل الاجتماعي، وأنظمة الاتصالات الموحدة تساعد في تبسيط التواصل وتعزيز التعاون</a:t>
            </a:r>
            <a:r>
              <a:rPr lang="ar-SA" sz="1500" dirty="0" smtClean="0"/>
              <a:t>.</a:t>
            </a:r>
            <a:endParaRPr lang="ar-JO" sz="1500" dirty="0" smtClean="0"/>
          </a:p>
          <a:p>
            <a:pPr marL="0" indent="0" algn="r" rtl="1">
              <a:buNone/>
            </a:pPr>
            <a:endParaRPr lang="en-US" sz="1500" dirty="0"/>
          </a:p>
          <a:p>
            <a:pPr algn="r" rtl="1"/>
            <a:r>
              <a:rPr lang="ar-SA" dirty="0" smtClean="0"/>
              <a:t>5. تحسين الخدمات والمنتجات</a:t>
            </a:r>
            <a:endParaRPr lang="en-US" dirty="0" smtClean="0"/>
          </a:p>
          <a:p>
            <a:pPr marL="0" indent="0" algn="r" rtl="1">
              <a:lnSpc>
                <a:spcPct val="160000"/>
              </a:lnSpc>
              <a:buNone/>
            </a:pPr>
            <a:r>
              <a:rPr lang="ar-SA" sz="1500" dirty="0" smtClean="0"/>
              <a:t>باستخدام </a:t>
            </a:r>
            <a:r>
              <a:rPr lang="ar-SA" dirty="0"/>
              <a:t>تكنولوجيا</a:t>
            </a:r>
            <a:r>
              <a:rPr lang="ar-SA" sz="1500" dirty="0" smtClean="0"/>
              <a:t> المعلومات، يمكن للشركات تحسين جودة منتجاتها وخدماتها. التكنولوجيا تساعد في تحليل البيانات الخاصة بالعملاء لفهم احتياجاتهم وتفضيلاتهم بشكل أفضل، مما يمكن الشركات من تطوير منتجات وخدمات مخصصة تلبي هذه الاحتياجات بدقة. كما تساهم في تحسين العمليات اللوجستية وسلاسل التوريد، مما يعزز من كفاءة التوزيع ويقلل من زمن وصول المنتجات إلى السوق.</a:t>
            </a:r>
            <a:endParaRPr lang="ar-JO" sz="1500" dirty="0" smtClean="0"/>
          </a:p>
          <a:p>
            <a:pPr algn="r" rtl="1">
              <a:lnSpc>
                <a:spcPct val="200000"/>
              </a:lnSpc>
            </a:pPr>
            <a:r>
              <a:rPr lang="ar-SA" dirty="0"/>
              <a:t> 6. تسهيل عملية التدقيق</a:t>
            </a:r>
            <a:endParaRPr lang="en-US" dirty="0"/>
          </a:p>
          <a:p>
            <a:pPr marL="0" indent="0" algn="just" rtl="1">
              <a:lnSpc>
                <a:spcPct val="200000"/>
              </a:lnSpc>
              <a:buNone/>
            </a:pPr>
            <a:r>
              <a:rPr lang="ar-SA" sz="1600" dirty="0"/>
              <a:t>في سياق التدقيق، تكنولوجيا المعلومات تلعب دورًا حيويًا في تسهيل وتحسين عملية التدقيق الداخلي والخارجي. تمكن أنظمة تكنولوجيا المعلومات المدققين من جمع البيانات وتحليلها بكفاءة وفعالية أكبر، مما يساعد في تحديد المخاطر والثغرات في النظام المالي والتشغيلي للشركة. الأدوات المتقدمة مثل تحليلات البيانات الكبيرة والتعلم الآلي تساعد المدققين على فهم أعمق للعمليات التجارية وتقديم توصيات أكثر دقة لتحسين الأداء.</a:t>
            </a:r>
            <a:endParaRPr lang="en-US" sz="1600" dirty="0"/>
          </a:p>
          <a:p>
            <a:pPr marL="0" indent="0" algn="r" rtl="1">
              <a:lnSpc>
                <a:spcPct val="160000"/>
              </a:lnSpc>
              <a:buNone/>
            </a:pPr>
            <a:endParaRPr lang="en-US" sz="1500" dirty="0" smtClean="0"/>
          </a:p>
        </p:txBody>
      </p:sp>
    </p:spTree>
    <p:extLst>
      <p:ext uri="{BB962C8B-B14F-4D97-AF65-F5344CB8AC3E}">
        <p14:creationId xmlns:p14="http://schemas.microsoft.com/office/powerpoint/2010/main" val="1791628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6508" y="182880"/>
            <a:ext cx="5915492" cy="6318504"/>
          </a:xfrm>
        </p:spPr>
      </p:pic>
      <p:sp>
        <p:nvSpPr>
          <p:cNvPr id="4" name="Text Placeholder 3"/>
          <p:cNvSpPr>
            <a:spLocks noGrp="1"/>
          </p:cNvSpPr>
          <p:nvPr>
            <p:ph type="body" sz="half" idx="2"/>
          </p:nvPr>
        </p:nvSpPr>
        <p:spPr>
          <a:xfrm>
            <a:off x="374904" y="896112"/>
            <a:ext cx="5641848" cy="5093208"/>
          </a:xfrm>
        </p:spPr>
        <p:txBody>
          <a:bodyPr>
            <a:normAutofit/>
          </a:bodyPr>
          <a:lstStyle/>
          <a:p>
            <a:pPr marL="342900" indent="-342900" algn="r" rtl="1">
              <a:lnSpc>
                <a:spcPct val="200000"/>
              </a:lnSpc>
              <a:buFont typeface="Wingdings 3" charset="2"/>
              <a:buChar char=""/>
            </a:pPr>
            <a:r>
              <a:rPr lang="ar-SA" sz="1700" dirty="0"/>
              <a:t>7. تعزيز الامتثال والشفافية</a:t>
            </a:r>
            <a:endParaRPr lang="en-US" sz="1700" dirty="0"/>
          </a:p>
          <a:p>
            <a:pPr algn="justLow" rtl="1">
              <a:lnSpc>
                <a:spcPct val="160000"/>
              </a:lnSpc>
            </a:pPr>
            <a:r>
              <a:rPr lang="ar-SA" dirty="0"/>
              <a:t>تساعد تكنولوجيا المعلومات الشركات على الامتثال للمعايير القانونية والتنظيمية المعقدة، خاصة في الصناعات المالية والصحية حيث تكون اللوائح صارمة. من خلال نظم معلومات متطورة، يمكن توثيق العمليات والمعاملات بشكل تلقائي ودقيق، مما يسهل عملية المراجعة ويعزز الشفافية أمام الجهات الرقابية والمستثمرين.</a:t>
            </a:r>
            <a:endParaRPr lang="en-US" dirty="0"/>
          </a:p>
          <a:p>
            <a:pPr marL="342900" indent="-342900" algn="r" rtl="1">
              <a:lnSpc>
                <a:spcPct val="200000"/>
              </a:lnSpc>
              <a:buFont typeface="Wingdings 3" charset="2"/>
              <a:buChar char=""/>
            </a:pPr>
            <a:r>
              <a:rPr lang="ar-SA" sz="1700" dirty="0"/>
              <a:t> 8. التحديات المرتبطة</a:t>
            </a:r>
            <a:endParaRPr lang="en-US" sz="1700" dirty="0"/>
          </a:p>
          <a:p>
            <a:pPr algn="justLow" rtl="1">
              <a:lnSpc>
                <a:spcPct val="160000"/>
              </a:lnSpc>
            </a:pPr>
            <a:r>
              <a:rPr lang="ar-SA" dirty="0"/>
              <a:t>رغم الفوائد الكبيرة، تأتي تكنولوجيا المعلومات أيضًا مع تحدياتها، بما في ذلك مخاطر الأمان </a:t>
            </a:r>
            <a:r>
              <a:rPr lang="ar-SA" dirty="0" err="1"/>
              <a:t>السيبراني</a:t>
            </a:r>
            <a:r>
              <a:rPr lang="ar-SA" dirty="0"/>
              <a:t>، الحاجة إلى استثمارات مالية كبيرة في البنية التحتية التكنولوجية، والتحديات المتعلقة بالخصوصية وحماية البيانات. لذلك، يتعين على الشركات تطوير استراتيجيات شاملة للتعامل مع هذه التحديات وضمان الاستفادة القصوى من تكنولوجيا المعلومات.</a:t>
            </a:r>
            <a:endParaRPr lang="en-US" dirty="0"/>
          </a:p>
        </p:txBody>
      </p:sp>
    </p:spTree>
    <p:extLst>
      <p:ext uri="{BB962C8B-B14F-4D97-AF65-F5344CB8AC3E}">
        <p14:creationId xmlns:p14="http://schemas.microsoft.com/office/powerpoint/2010/main" val="137372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938" y="216408"/>
            <a:ext cx="10773091" cy="954024"/>
          </a:xfrm>
        </p:spPr>
        <p:txBody>
          <a:bodyPr>
            <a:normAutofit fontScale="90000"/>
          </a:bodyPr>
          <a:lstStyle/>
          <a:p>
            <a:pPr algn="ctr"/>
            <a:r>
              <a:rPr lang="ar-SA" sz="3600" dirty="0">
                <a:solidFill>
                  <a:srgbClr val="202122"/>
                </a:solidFill>
                <a:latin typeface="Calibri" panose="020F0502020204030204" pitchFamily="34" charset="0"/>
                <a:ea typeface="Calibri" panose="020F0502020204030204" pitchFamily="34" charset="0"/>
                <a:cs typeface="Arial" panose="020B0604020202020204" pitchFamily="34" charset="0"/>
              </a:rPr>
              <a:t>أنواع عمليات التدقيق في تقنية المعلومات</a:t>
            </a:r>
            <a:r>
              <a:rPr lang="en-US" dirty="0"/>
              <a:t/>
            </a:r>
            <a:br>
              <a:rPr lang="en-US" dirty="0"/>
            </a:br>
            <a:r>
              <a:rPr lang="ar-JO" sz="3600" dirty="0" smtClean="0">
                <a:solidFill>
                  <a:srgbClr val="202122"/>
                </a:solidFill>
                <a:latin typeface="Calibri" panose="020F0502020204030204" pitchFamily="34" charset="0"/>
                <a:ea typeface="Calibri" panose="020F0502020204030204" pitchFamily="34" charset="0"/>
                <a:cs typeface="Arial" panose="020B0604020202020204" pitchFamily="34" charset="0"/>
              </a:rPr>
              <a:t>=======================</a:t>
            </a:r>
            <a:endParaRPr lang="en-US" sz="3600" dirty="0">
              <a:solidFill>
                <a:srgbClr val="202122"/>
              </a:solidFill>
              <a:latin typeface="Calibri" panose="020F0502020204030204" pitchFamily="34" charset="0"/>
              <a:ea typeface="Calibri" panose="020F0502020204030204" pitchFamily="34" charset="0"/>
              <a:cs typeface="Arial" panose="020B0604020202020204" pitchFamily="34" charset="0"/>
            </a:endParaRPr>
          </a:p>
        </p:txBody>
      </p:sp>
      <p:sp>
        <p:nvSpPr>
          <p:cNvPr id="3" name="Text Placeholder 2"/>
          <p:cNvSpPr>
            <a:spLocks noGrp="1"/>
          </p:cNvSpPr>
          <p:nvPr>
            <p:ph type="body" idx="1"/>
          </p:nvPr>
        </p:nvSpPr>
        <p:spPr>
          <a:xfrm>
            <a:off x="347472" y="1170432"/>
            <a:ext cx="11622024" cy="5367528"/>
          </a:xfrm>
        </p:spPr>
        <p:txBody>
          <a:bodyPr>
            <a:normAutofit lnSpcReduction="10000"/>
          </a:bodyPr>
          <a:lstStyle/>
          <a:p>
            <a:pPr algn="r" rtl="1">
              <a:lnSpc>
                <a:spcPct val="200000"/>
              </a:lnSpc>
            </a:pPr>
            <a:r>
              <a:rPr lang="ar-SA" sz="1600" b="1" i="1" dirty="0" smtClean="0"/>
              <a:t>إجراءات </a:t>
            </a:r>
            <a:r>
              <a:rPr lang="ar-SA" sz="1600" b="1" i="1" dirty="0"/>
              <a:t>عمليات تدقيق تقنية المعلومات يقوم تحت ثلاث أساليب رئيسية </a:t>
            </a:r>
            <a:r>
              <a:rPr lang="ar-SA" sz="1600" b="1" i="1" dirty="0" err="1"/>
              <a:t>ممنهجة</a:t>
            </a:r>
            <a:r>
              <a:rPr lang="ar-SA" sz="1600" b="1" i="1" dirty="0"/>
              <a:t> ومحددة وهي</a:t>
            </a:r>
            <a:r>
              <a:rPr lang="en-US" sz="1600" b="1" i="1" dirty="0"/>
              <a:t>:</a:t>
            </a:r>
            <a:r>
              <a:rPr lang="en-US" dirty="0"/>
              <a:t> </a:t>
            </a:r>
          </a:p>
          <a:p>
            <a:pPr marL="285750" indent="-285750" algn="r" rtl="1">
              <a:lnSpc>
                <a:spcPct val="200000"/>
              </a:lnSpc>
              <a:buFont typeface="Arial" panose="020B0604020202020204" pitchFamily="34" charset="0"/>
              <a:buChar char="•"/>
            </a:pP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التدقيق في عمليات الابتكار التكنولوجي</a:t>
            </a:r>
            <a:r>
              <a:rPr lang="en-US" b="1" dirty="0">
                <a:solidFill>
                  <a:srgbClr val="202122"/>
                </a:solidFill>
                <a:latin typeface="Calibri" panose="020F0502020204030204" pitchFamily="34" charset="0"/>
                <a:ea typeface="Calibri" panose="020F0502020204030204" pitchFamily="34" charset="0"/>
                <a:cs typeface="Arial" panose="020B0604020202020204" pitchFamily="34" charset="0"/>
              </a:rPr>
              <a:t>: </a:t>
            </a:r>
            <a:endParaRPr lang="ar-JO"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200000"/>
              </a:lnSpc>
            </a:pPr>
            <a:r>
              <a:rPr lang="ar-SA" sz="1300" dirty="0">
                <a:solidFill>
                  <a:schemeClr val="tx1">
                    <a:lumMod val="75000"/>
                    <a:lumOff val="25000"/>
                  </a:schemeClr>
                </a:solidFill>
              </a:rPr>
              <a:t>الأسلوب في هذا التدقيق يتمحور في النظر في مخاطر المشاريع الجديدة والقائمة أيضا. وللتوضيح، هذا التدقيق يقوم باختبار الشركة في مدى كفاءة وقوة الخبرة والتجارب في التقنيات المختارة والمنفذة، وأيضا يقوم باختبار قوة تواجدها ومكانتها بين الأسواق التي لها علاقة بهذه التقنيات. إضافة إلى ذلك، يقوم هذا التدقيق بفحص المنظمة المسؤولة عن تنفيذ كل مشروع والهيكلة العامة المتواجدة في المنظمات والتي تتعامل مع سوق العمل بذاته</a:t>
            </a:r>
            <a:r>
              <a:rPr lang="en-US" sz="1300" dirty="0">
                <a:solidFill>
                  <a:schemeClr val="tx1">
                    <a:lumMod val="75000"/>
                    <a:lumOff val="25000"/>
                  </a:schemeClr>
                </a:solidFill>
              </a:rPr>
              <a:t>.</a:t>
            </a:r>
          </a:p>
          <a:p>
            <a:pPr marL="285750" lvl="0" indent="-285750" algn="r" rtl="1">
              <a:lnSpc>
                <a:spcPct val="200000"/>
              </a:lnSpc>
              <a:buFont typeface="Arial" panose="020B0604020202020204" pitchFamily="34" charset="0"/>
              <a:buChar char="•"/>
            </a:pP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التدقيق في عمليات الابتكار المقارن</a:t>
            </a:r>
            <a:r>
              <a:rPr lang="en-US" b="1" dirty="0">
                <a:solidFill>
                  <a:srgbClr val="202122"/>
                </a:solidFill>
                <a:latin typeface="Calibri" panose="020F0502020204030204" pitchFamily="34" charset="0"/>
                <a:ea typeface="Calibri" panose="020F0502020204030204" pitchFamily="34" charset="0"/>
                <a:cs typeface="Arial" panose="020B0604020202020204" pitchFamily="34" charset="0"/>
              </a:rPr>
              <a:t>: </a:t>
            </a:r>
            <a:endParaRPr lang="ar-JO"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lvl="0" algn="r" rtl="1">
              <a:lnSpc>
                <a:spcPct val="200000"/>
              </a:lnSpc>
            </a:pPr>
            <a:r>
              <a:rPr lang="ar-SA" sz="1300" dirty="0">
                <a:solidFill>
                  <a:schemeClr val="tx1">
                    <a:lumMod val="75000"/>
                    <a:lumOff val="25000"/>
                  </a:schemeClr>
                </a:solidFill>
              </a:rPr>
              <a:t>هذا التدقيق يعمل على فحص وتحليل قدرات الابتكار في الشركة القائم فيها التدقيق، ويتم دراسة ومقارنة هذه الشركة مع منافسيها من هذا المجال. إضافة إلى ذلك، يتم فحص السجل الخاص بالشركة لمعرفة ما إذا كانت الشركة قادرة بالفعل على صناعة وابتكار منتج جديد</a:t>
            </a:r>
            <a:r>
              <a:rPr lang="en-US" sz="1300" dirty="0">
                <a:solidFill>
                  <a:schemeClr val="tx1">
                    <a:lumMod val="75000"/>
                    <a:lumOff val="25000"/>
                  </a:schemeClr>
                </a:solidFill>
              </a:rPr>
              <a:t>.</a:t>
            </a:r>
          </a:p>
          <a:p>
            <a:pPr marL="285750" lvl="0" indent="-285750" algn="r" rtl="1">
              <a:lnSpc>
                <a:spcPct val="210000"/>
              </a:lnSpc>
              <a:buFont typeface="Arial" panose="020B0604020202020204" pitchFamily="34" charset="0"/>
              <a:buChar char="•"/>
            </a:pPr>
            <a:r>
              <a:rPr lang="ar-SA" b="1" dirty="0">
                <a:solidFill>
                  <a:srgbClr val="202122"/>
                </a:solidFill>
                <a:latin typeface="Calibri" panose="020F0502020204030204" pitchFamily="34" charset="0"/>
                <a:ea typeface="Calibri" panose="020F0502020204030204" pitchFamily="34" charset="0"/>
                <a:cs typeface="Arial" panose="020B0604020202020204" pitchFamily="34" charset="0"/>
              </a:rPr>
              <a:t>التدقيق في عمليات الوظائف التكنولوجية</a:t>
            </a:r>
            <a:r>
              <a:rPr lang="en-US" b="1" dirty="0">
                <a:solidFill>
                  <a:srgbClr val="202122"/>
                </a:solidFill>
                <a:latin typeface="Calibri" panose="020F0502020204030204" pitchFamily="34" charset="0"/>
                <a:ea typeface="Calibri" panose="020F0502020204030204" pitchFamily="34" charset="0"/>
                <a:cs typeface="Arial" panose="020B0604020202020204" pitchFamily="34" charset="0"/>
              </a:rPr>
              <a:t>: </a:t>
            </a:r>
            <a:endParaRPr lang="ar-JO"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200000"/>
              </a:lnSpc>
            </a:pPr>
            <a:r>
              <a:rPr lang="ar-SA" sz="1300" dirty="0">
                <a:solidFill>
                  <a:schemeClr val="tx1">
                    <a:lumMod val="75000"/>
                    <a:lumOff val="25000"/>
                  </a:schemeClr>
                </a:solidFill>
              </a:rPr>
              <a:t>هذا التدقيق يهتم في التقنيات المستخدمة حاليا في الشركة، وأيضا التقنيات المطلوبة في الشركة/المنظمة</a:t>
            </a:r>
            <a:r>
              <a:rPr lang="en-US" sz="1300" dirty="0" smtClean="0">
                <a:solidFill>
                  <a:schemeClr val="tx1">
                    <a:lumMod val="75000"/>
                    <a:lumOff val="25000"/>
                  </a:schemeClr>
                </a:solidFill>
              </a:rPr>
              <a:t>.</a:t>
            </a:r>
            <a:endParaRPr lang="en-US" sz="1300" dirty="0">
              <a:solidFill>
                <a:schemeClr val="tx1">
                  <a:lumMod val="75000"/>
                  <a:lumOff val="25000"/>
                </a:schemeClr>
              </a:solidFill>
            </a:endParaRPr>
          </a:p>
        </p:txBody>
      </p:sp>
    </p:spTree>
    <p:extLst>
      <p:ext uri="{BB962C8B-B14F-4D97-AF65-F5344CB8AC3E}">
        <p14:creationId xmlns:p14="http://schemas.microsoft.com/office/powerpoint/2010/main" val="194234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96" y="81332"/>
            <a:ext cx="11887200" cy="6354560"/>
          </a:xfrm>
          <a:prstGeom prst="rect">
            <a:avLst/>
          </a:prstGeom>
        </p:spPr>
        <p:txBody>
          <a:bodyPr wrap="square">
            <a:spAutoFit/>
          </a:bodyPr>
          <a:lstStyle/>
          <a:p>
            <a:pPr algn="r" rtl="1">
              <a:lnSpc>
                <a:spcPct val="170000"/>
              </a:lnSpc>
            </a:pPr>
            <a:r>
              <a:rPr lang="ar-SA" sz="1600" b="1" i="1" dirty="0">
                <a:solidFill>
                  <a:schemeClr val="tx1">
                    <a:lumMod val="65000"/>
                    <a:lumOff val="35000"/>
                  </a:schemeClr>
                </a:solidFill>
              </a:rPr>
              <a:t>يصف آخرون نطاق عمليات تدقيق تكنولوجيا المعلومات بخمس فئات من عمليات التدقيق وهي</a:t>
            </a:r>
            <a:r>
              <a:rPr lang="en-US" sz="1600" b="1" i="1" dirty="0" smtClean="0">
                <a:solidFill>
                  <a:schemeClr val="tx1">
                    <a:lumMod val="65000"/>
                    <a:lumOff val="35000"/>
                  </a:schemeClr>
                </a:solidFill>
              </a:rPr>
              <a:t>:</a:t>
            </a:r>
            <a:endParaRPr lang="ar-JO" sz="1600" b="1" i="1" dirty="0" smtClean="0">
              <a:solidFill>
                <a:schemeClr val="tx1">
                  <a:lumMod val="65000"/>
                  <a:lumOff val="35000"/>
                </a:schemeClr>
              </a:solidFill>
            </a:endParaRPr>
          </a:p>
          <a:p>
            <a:pPr algn="r" rtl="1">
              <a:lnSpc>
                <a:spcPct val="170000"/>
              </a:lnSpc>
            </a:pPr>
            <a:endParaRPr lang="ar-JO" sz="1600" b="1" i="1" dirty="0" smtClean="0">
              <a:solidFill>
                <a:schemeClr val="tx1">
                  <a:lumMod val="65000"/>
                  <a:lumOff val="35000"/>
                </a:schemeClr>
              </a:solidFill>
            </a:endParaRPr>
          </a:p>
          <a:p>
            <a:pPr algn="r" rtl="1">
              <a:lnSpc>
                <a:spcPct val="170000"/>
              </a:lnSpc>
            </a:pPr>
            <a:r>
              <a:rPr lang="ar-JO" sz="1600" b="1" i="1" dirty="0" smtClean="0">
                <a:solidFill>
                  <a:schemeClr val="tx1">
                    <a:lumMod val="65000"/>
                    <a:lumOff val="35000"/>
                  </a:schemeClr>
                </a:solidFill>
              </a:rPr>
              <a:t>=======================================================</a:t>
            </a:r>
            <a:endParaRPr lang="en-US" sz="1600" b="1" i="1" dirty="0">
              <a:solidFill>
                <a:schemeClr val="tx1">
                  <a:lumMod val="65000"/>
                  <a:lumOff val="35000"/>
                </a:schemeClr>
              </a:solidFill>
            </a:endParaRPr>
          </a:p>
          <a:p>
            <a:pPr marL="285750" lvl="0" indent="-285750" algn="r" rtl="1">
              <a:lnSpc>
                <a:spcPct val="200000"/>
              </a:lnSpc>
              <a:spcBef>
                <a:spcPts val="1000"/>
              </a:spcBef>
              <a:buClr>
                <a:schemeClr val="accent1"/>
              </a:buClr>
              <a:buFont typeface="Arial" panose="020B0604020202020204" pitchFamily="34" charset="0"/>
              <a:buChar char="•"/>
            </a:pPr>
            <a:r>
              <a:rPr lang="ar-SA" sz="1900" b="1" dirty="0">
                <a:solidFill>
                  <a:srgbClr val="202122"/>
                </a:solidFill>
                <a:latin typeface="Calibri" panose="020F0502020204030204" pitchFamily="34" charset="0"/>
                <a:ea typeface="Calibri" panose="020F0502020204030204" pitchFamily="34" charset="0"/>
                <a:cs typeface="Arial" panose="020B0604020202020204" pitchFamily="34" charset="0"/>
              </a:rPr>
              <a:t>الأنظمة والتطبيقات</a:t>
            </a:r>
            <a:r>
              <a:rPr lang="en-US" sz="1900" b="1" dirty="0">
                <a:solidFill>
                  <a:srgbClr val="202122"/>
                </a:solidFill>
                <a:latin typeface="Calibri" panose="020F0502020204030204" pitchFamily="34" charset="0"/>
                <a:ea typeface="Calibri" panose="020F0502020204030204" pitchFamily="34" charset="0"/>
                <a:cs typeface="Arial" panose="020B0604020202020204" pitchFamily="34" charset="0"/>
              </a:rPr>
              <a:t>: </a:t>
            </a:r>
            <a:endParaRPr lang="ar-JO" sz="1900"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200000"/>
              </a:lnSpc>
            </a:pPr>
            <a:r>
              <a:rPr lang="ar-SA" sz="1500" dirty="0">
                <a:solidFill>
                  <a:schemeClr val="tx1">
                    <a:lumMod val="75000"/>
                    <a:lumOff val="25000"/>
                  </a:schemeClr>
                </a:solidFill>
              </a:rPr>
              <a:t>مراجعة للتحقق من أن الأنظمة والتطبيقات مناسبة وفعالة ويتم التحكم فيها بشكل مناسب لضمان إدخال ومعالجة وإخراج صالحة وموثوقة وفي الوقت المناسب وآمنة على جميع مستويات نشاط النظام. تشكل عمليات تدقيق ضمان النظام والعمليات نوعًا فرعيًا، يركز على أنظمة تكنولوجيا المعلومات التجارية التي تتمحور حول العمليات التجارية</a:t>
            </a:r>
            <a:r>
              <a:rPr lang="ar-JO" sz="1500" dirty="0">
                <a:solidFill>
                  <a:schemeClr val="tx1">
                    <a:lumMod val="75000"/>
                    <a:lumOff val="25000"/>
                  </a:schemeClr>
                </a:solidFill>
              </a:rPr>
              <a:t> ،و</a:t>
            </a:r>
            <a:r>
              <a:rPr lang="ar-SA" sz="1500" dirty="0">
                <a:solidFill>
                  <a:schemeClr val="tx1">
                    <a:lumMod val="75000"/>
                    <a:lumOff val="25000"/>
                  </a:schemeClr>
                </a:solidFill>
              </a:rPr>
              <a:t>تهدف عمليات التدقيق هذه إلى مساعدة المدققين الماليين</a:t>
            </a:r>
            <a:r>
              <a:rPr lang="en-US" sz="1500" dirty="0">
                <a:solidFill>
                  <a:schemeClr val="tx1">
                    <a:lumMod val="75000"/>
                    <a:lumOff val="25000"/>
                  </a:schemeClr>
                </a:solidFill>
              </a:rPr>
              <a:t>.</a:t>
            </a:r>
            <a:endParaRPr lang="ar-JO" sz="1500" dirty="0">
              <a:solidFill>
                <a:schemeClr val="tx1">
                  <a:lumMod val="75000"/>
                  <a:lumOff val="25000"/>
                </a:schemeClr>
              </a:solidFill>
            </a:endParaRPr>
          </a:p>
          <a:p>
            <a:pPr marL="285750" indent="-285750" algn="r" rtl="1">
              <a:lnSpc>
                <a:spcPct val="200000"/>
              </a:lnSpc>
              <a:spcBef>
                <a:spcPts val="1000"/>
              </a:spcBef>
              <a:buClr>
                <a:schemeClr val="accent1"/>
              </a:buClr>
              <a:buFont typeface="Arial" panose="020B0604020202020204" pitchFamily="34" charset="0"/>
              <a:buChar char="•"/>
            </a:pPr>
            <a:r>
              <a:rPr lang="ar-SA" sz="1900" b="1" dirty="0">
                <a:solidFill>
                  <a:srgbClr val="202122"/>
                </a:solidFill>
                <a:latin typeface="Calibri" panose="020F0502020204030204" pitchFamily="34" charset="0"/>
                <a:ea typeface="Calibri" panose="020F0502020204030204" pitchFamily="34" charset="0"/>
                <a:cs typeface="Arial" panose="020B0604020202020204" pitchFamily="34" charset="0"/>
              </a:rPr>
              <a:t>مرافق معالجة المعلومات</a:t>
            </a:r>
            <a:r>
              <a:rPr lang="en-US" sz="1900" b="1" dirty="0">
                <a:solidFill>
                  <a:srgbClr val="202122"/>
                </a:solidFill>
                <a:latin typeface="Calibri" panose="020F0502020204030204" pitchFamily="34" charset="0"/>
                <a:ea typeface="Calibri" panose="020F0502020204030204" pitchFamily="34" charset="0"/>
                <a:cs typeface="Arial" panose="020B0604020202020204" pitchFamily="34" charset="0"/>
              </a:rPr>
              <a:t>: </a:t>
            </a:r>
            <a:endParaRPr lang="ar-JO" sz="1900"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200000"/>
              </a:lnSpc>
              <a:spcBef>
                <a:spcPts val="1000"/>
              </a:spcBef>
              <a:buClr>
                <a:schemeClr val="accent1"/>
              </a:buClr>
            </a:pPr>
            <a:r>
              <a:rPr lang="ar-SA" sz="1500" dirty="0">
                <a:solidFill>
                  <a:schemeClr val="tx1">
                    <a:lumMod val="75000"/>
                    <a:lumOff val="25000"/>
                  </a:schemeClr>
                </a:solidFill>
              </a:rPr>
              <a:t>مراجعة للتحقق من أن منشأة المعالجة يتم التحكم فيها لضمان معالجة الطلبات في الوقت المناسب ودقيقة وفعالة في ظل الظروف العادية والتي من المحتمل أن تكون معطلة</a:t>
            </a:r>
            <a:r>
              <a:rPr lang="en-US" sz="1500" dirty="0">
                <a:solidFill>
                  <a:schemeClr val="tx1">
                    <a:lumMod val="75000"/>
                    <a:lumOff val="25000"/>
                  </a:schemeClr>
                </a:solidFill>
              </a:rPr>
              <a:t>.</a:t>
            </a:r>
          </a:p>
          <a:p>
            <a:pPr marL="285750" indent="-285750" algn="r" rtl="1">
              <a:lnSpc>
                <a:spcPct val="200000"/>
              </a:lnSpc>
              <a:spcBef>
                <a:spcPts val="1000"/>
              </a:spcBef>
              <a:buClr>
                <a:schemeClr val="accent1"/>
              </a:buClr>
              <a:buFont typeface="Arial" panose="020B0604020202020204" pitchFamily="34" charset="0"/>
              <a:buChar char="•"/>
            </a:pPr>
            <a:r>
              <a:rPr lang="ar-SA" sz="1900" b="1" dirty="0">
                <a:solidFill>
                  <a:srgbClr val="202122"/>
                </a:solidFill>
                <a:latin typeface="Calibri" panose="020F0502020204030204" pitchFamily="34" charset="0"/>
                <a:ea typeface="Calibri" panose="020F0502020204030204" pitchFamily="34" charset="0"/>
                <a:cs typeface="Arial" panose="020B0604020202020204" pitchFamily="34" charset="0"/>
              </a:rPr>
              <a:t>تطوير النظم</a:t>
            </a:r>
            <a:r>
              <a:rPr lang="en-US" sz="1900" b="1" dirty="0">
                <a:solidFill>
                  <a:srgbClr val="202122"/>
                </a:solidFill>
                <a:latin typeface="Calibri" panose="020F0502020204030204" pitchFamily="34" charset="0"/>
                <a:ea typeface="Calibri" panose="020F0502020204030204" pitchFamily="34" charset="0"/>
                <a:cs typeface="Arial" panose="020B0604020202020204" pitchFamily="34" charset="0"/>
              </a:rPr>
              <a:t>: </a:t>
            </a:r>
            <a:endParaRPr lang="ar-JO" sz="1900"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lvl="0" algn="r" rtl="1">
              <a:lnSpc>
                <a:spcPct val="200000"/>
              </a:lnSpc>
            </a:pPr>
            <a:r>
              <a:rPr lang="ar-SA" sz="1500" dirty="0">
                <a:solidFill>
                  <a:schemeClr val="tx1">
                    <a:lumMod val="75000"/>
                    <a:lumOff val="25000"/>
                  </a:schemeClr>
                </a:solidFill>
              </a:rPr>
              <a:t>مراجعة للتحقق من أن الأنظمة قيد التطوير تفي بأهداف المنظمة، ولضمان تطوير الأنظمة وفقًا للمعايير المقبولة عمومًا لتطوير الأنظمة</a:t>
            </a:r>
            <a:r>
              <a:rPr lang="en-US" sz="1500" dirty="0" smtClean="0">
                <a:solidFill>
                  <a:schemeClr val="tx1">
                    <a:lumMod val="75000"/>
                    <a:lumOff val="25000"/>
                  </a:schemeClr>
                </a:solidFill>
              </a:rPr>
              <a:t>.</a:t>
            </a:r>
            <a:endParaRPr lang="en-US" sz="1500" dirty="0">
              <a:solidFill>
                <a:schemeClr val="tx1">
                  <a:lumMod val="75000"/>
                  <a:lumOff val="25000"/>
                </a:schemeClr>
              </a:solidFill>
            </a:endParaRPr>
          </a:p>
        </p:txBody>
      </p:sp>
    </p:spTree>
    <p:extLst>
      <p:ext uri="{BB962C8B-B14F-4D97-AF65-F5344CB8AC3E}">
        <p14:creationId xmlns:p14="http://schemas.microsoft.com/office/powerpoint/2010/main" val="58715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448" y="1087172"/>
            <a:ext cx="11887200" cy="4559197"/>
          </a:xfrm>
          <a:prstGeom prst="rect">
            <a:avLst/>
          </a:prstGeom>
        </p:spPr>
        <p:txBody>
          <a:bodyPr wrap="square">
            <a:spAutoFit/>
          </a:bodyPr>
          <a:lstStyle/>
          <a:p>
            <a:pPr algn="r" rtl="1">
              <a:lnSpc>
                <a:spcPct val="170000"/>
              </a:lnSpc>
            </a:pPr>
            <a:r>
              <a:rPr lang="ar-SA" sz="1600" b="1" i="1" dirty="0">
                <a:solidFill>
                  <a:schemeClr val="tx1">
                    <a:lumMod val="65000"/>
                    <a:lumOff val="35000"/>
                  </a:schemeClr>
                </a:solidFill>
              </a:rPr>
              <a:t>يصف آخرون نطاق عمليات تدقيق تكنولوجيا المعلومات بخمس فئات من عمليات التدقيق وهي</a:t>
            </a:r>
            <a:r>
              <a:rPr lang="en-US" sz="1600" b="1" i="1" dirty="0">
                <a:solidFill>
                  <a:schemeClr val="tx1">
                    <a:lumMod val="65000"/>
                    <a:lumOff val="35000"/>
                  </a:schemeClr>
                </a:solidFill>
              </a:rPr>
              <a:t>:</a:t>
            </a:r>
            <a:endParaRPr lang="ar-JO" sz="1600" b="1" i="1" dirty="0">
              <a:solidFill>
                <a:schemeClr val="tx1">
                  <a:lumMod val="65000"/>
                  <a:lumOff val="35000"/>
                </a:schemeClr>
              </a:solidFill>
            </a:endParaRPr>
          </a:p>
          <a:p>
            <a:pPr algn="r" rtl="1">
              <a:lnSpc>
                <a:spcPct val="170000"/>
              </a:lnSpc>
            </a:pPr>
            <a:endParaRPr lang="ar-JO" sz="1600" b="1" i="1" dirty="0">
              <a:solidFill>
                <a:schemeClr val="tx1">
                  <a:lumMod val="65000"/>
                  <a:lumOff val="35000"/>
                </a:schemeClr>
              </a:solidFill>
            </a:endParaRPr>
          </a:p>
          <a:p>
            <a:pPr algn="r" rtl="1">
              <a:lnSpc>
                <a:spcPct val="170000"/>
              </a:lnSpc>
            </a:pPr>
            <a:r>
              <a:rPr lang="ar-JO" sz="1600" b="1" i="1" dirty="0" smtClean="0">
                <a:solidFill>
                  <a:schemeClr val="tx1">
                    <a:lumMod val="65000"/>
                    <a:lumOff val="35000"/>
                  </a:schemeClr>
                </a:solidFill>
              </a:rPr>
              <a:t>=======================================================</a:t>
            </a:r>
          </a:p>
          <a:p>
            <a:pPr algn="r" rtl="1"/>
            <a:endParaRPr lang="en-US" sz="1600" b="1" i="1" dirty="0">
              <a:solidFill>
                <a:schemeClr val="tx1">
                  <a:lumMod val="65000"/>
                  <a:lumOff val="35000"/>
                </a:schemeClr>
              </a:solidFill>
            </a:endParaRPr>
          </a:p>
          <a:p>
            <a:pPr marL="285750" indent="-285750" algn="r" rtl="1">
              <a:lnSpc>
                <a:spcPct val="200000"/>
              </a:lnSpc>
              <a:spcBef>
                <a:spcPts val="1000"/>
              </a:spcBef>
              <a:buClr>
                <a:schemeClr val="accent1"/>
              </a:buClr>
              <a:buFont typeface="Arial" panose="020B0604020202020204" pitchFamily="34" charset="0"/>
              <a:buChar char="•"/>
            </a:pPr>
            <a:r>
              <a:rPr lang="ar-SA" sz="1900" b="1" dirty="0">
                <a:solidFill>
                  <a:srgbClr val="202122"/>
                </a:solidFill>
                <a:latin typeface="Calibri" panose="020F0502020204030204" pitchFamily="34" charset="0"/>
                <a:ea typeface="Calibri" panose="020F0502020204030204" pitchFamily="34" charset="0"/>
                <a:cs typeface="Arial" panose="020B0604020202020204" pitchFamily="34" charset="0"/>
              </a:rPr>
              <a:t>إدارة تكنولوجيا المعلومات وهندسة المؤسسات</a:t>
            </a:r>
            <a:r>
              <a:rPr lang="en-US" sz="1900" b="1" dirty="0">
                <a:solidFill>
                  <a:srgbClr val="202122"/>
                </a:solidFill>
                <a:latin typeface="Calibri" panose="020F0502020204030204" pitchFamily="34" charset="0"/>
                <a:ea typeface="Calibri" panose="020F0502020204030204" pitchFamily="34" charset="0"/>
                <a:cs typeface="Arial" panose="020B0604020202020204" pitchFamily="34" charset="0"/>
              </a:rPr>
              <a:t>: </a:t>
            </a:r>
            <a:endParaRPr lang="ar-JO" sz="1900"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200000"/>
              </a:lnSpc>
              <a:spcBef>
                <a:spcPts val="1000"/>
              </a:spcBef>
              <a:buClr>
                <a:schemeClr val="accent1"/>
              </a:buClr>
            </a:pPr>
            <a:r>
              <a:rPr lang="ar-SA" sz="1500" dirty="0">
                <a:solidFill>
                  <a:schemeClr val="tx1">
                    <a:lumMod val="75000"/>
                    <a:lumOff val="25000"/>
                  </a:schemeClr>
                </a:solidFill>
              </a:rPr>
              <a:t>مراجعة للتحقق من أن إدارة تكنولوجيا المعلومات قد طورت هيكلاً وإجراءات تنظيمية لضمان بيئة مضبوطة وفعالة لمعالجة المعلومات</a:t>
            </a:r>
            <a:r>
              <a:rPr lang="en-US" sz="1500" dirty="0" smtClean="0">
                <a:solidFill>
                  <a:schemeClr val="tx1">
                    <a:lumMod val="75000"/>
                    <a:lumOff val="25000"/>
                  </a:schemeClr>
                </a:solidFill>
              </a:rPr>
              <a:t>.</a:t>
            </a:r>
            <a:endParaRPr lang="ar-JO" sz="1500" dirty="0" smtClean="0">
              <a:solidFill>
                <a:schemeClr val="tx1">
                  <a:lumMod val="75000"/>
                  <a:lumOff val="25000"/>
                </a:schemeClr>
              </a:solidFill>
            </a:endParaRPr>
          </a:p>
          <a:p>
            <a:pPr algn="r" rtl="1">
              <a:spcBef>
                <a:spcPts val="1000"/>
              </a:spcBef>
              <a:buClr>
                <a:schemeClr val="accent1"/>
              </a:buClr>
            </a:pPr>
            <a:endParaRPr lang="en-US" sz="1500" dirty="0">
              <a:solidFill>
                <a:schemeClr val="tx1">
                  <a:lumMod val="75000"/>
                  <a:lumOff val="25000"/>
                </a:schemeClr>
              </a:solidFill>
            </a:endParaRPr>
          </a:p>
          <a:p>
            <a:pPr marL="285750" indent="-285750" algn="r" rtl="1">
              <a:lnSpc>
                <a:spcPct val="200000"/>
              </a:lnSpc>
              <a:spcBef>
                <a:spcPts val="1000"/>
              </a:spcBef>
              <a:buClr>
                <a:schemeClr val="accent1"/>
              </a:buClr>
              <a:buFont typeface="Arial" panose="020B0604020202020204" pitchFamily="34" charset="0"/>
              <a:buChar char="•"/>
            </a:pPr>
            <a:r>
              <a:rPr lang="ar-SA" sz="1900" b="1" dirty="0">
                <a:solidFill>
                  <a:srgbClr val="202122"/>
                </a:solidFill>
                <a:latin typeface="Calibri" panose="020F0502020204030204" pitchFamily="34" charset="0"/>
                <a:ea typeface="Calibri" panose="020F0502020204030204" pitchFamily="34" charset="0"/>
                <a:cs typeface="Arial" panose="020B0604020202020204" pitchFamily="34" charset="0"/>
              </a:rPr>
              <a:t>العميل / الخادم، الاتصالات السلكية واللاسلكية، الشبكات الداخلية، والشبكات الخارجية</a:t>
            </a:r>
            <a:r>
              <a:rPr lang="en-US" sz="1900" b="1" dirty="0">
                <a:solidFill>
                  <a:srgbClr val="202122"/>
                </a:solidFill>
                <a:latin typeface="Calibri" panose="020F0502020204030204" pitchFamily="34" charset="0"/>
                <a:ea typeface="Calibri" panose="020F0502020204030204" pitchFamily="34" charset="0"/>
                <a:cs typeface="Arial" panose="020B0604020202020204" pitchFamily="34" charset="0"/>
              </a:rPr>
              <a:t>: </a:t>
            </a:r>
            <a:endParaRPr lang="ar-JO" sz="1900" b="1" dirty="0">
              <a:solidFill>
                <a:srgbClr val="202122"/>
              </a:solidFill>
              <a:latin typeface="Calibri" panose="020F0502020204030204" pitchFamily="34" charset="0"/>
              <a:ea typeface="Calibri" panose="020F0502020204030204" pitchFamily="34" charset="0"/>
              <a:cs typeface="Arial" panose="020B0604020202020204" pitchFamily="34" charset="0"/>
            </a:endParaRPr>
          </a:p>
          <a:p>
            <a:pPr algn="r" rtl="1">
              <a:lnSpc>
                <a:spcPct val="200000"/>
              </a:lnSpc>
              <a:spcBef>
                <a:spcPts val="1000"/>
              </a:spcBef>
              <a:buClr>
                <a:schemeClr val="accent1"/>
              </a:buClr>
            </a:pPr>
            <a:r>
              <a:rPr lang="ar-SA" sz="1500" dirty="0">
                <a:solidFill>
                  <a:schemeClr val="tx1">
                    <a:lumMod val="75000"/>
                    <a:lumOff val="25000"/>
                  </a:schemeClr>
                </a:solidFill>
              </a:rPr>
              <a:t>مراجعة للتحقق من وجود ضوابط الاتصالات</a:t>
            </a:r>
            <a:r>
              <a:rPr lang="en-US" sz="1500" dirty="0">
                <a:solidFill>
                  <a:schemeClr val="tx1">
                    <a:lumMod val="75000"/>
                    <a:lumOff val="25000"/>
                  </a:schemeClr>
                </a:solidFill>
              </a:rPr>
              <a:t> </a:t>
            </a:r>
            <a:r>
              <a:rPr lang="ar-SA" sz="1500" dirty="0">
                <a:solidFill>
                  <a:schemeClr val="tx1">
                    <a:lumMod val="75000"/>
                    <a:lumOff val="25000"/>
                  </a:schemeClr>
                </a:solidFill>
              </a:rPr>
              <a:t>عن بعد على العميل (خدمات استقبال الكمبيوتر)، الخادم، وعلى الشبكة التي</a:t>
            </a:r>
            <a:r>
              <a:rPr lang="en-US" sz="1500" dirty="0">
                <a:solidFill>
                  <a:schemeClr val="tx1">
                    <a:lumMod val="75000"/>
                    <a:lumOff val="25000"/>
                  </a:schemeClr>
                </a:solidFill>
              </a:rPr>
              <a:t> </a:t>
            </a:r>
            <a:r>
              <a:rPr lang="ar-SA" sz="1500" dirty="0">
                <a:solidFill>
                  <a:schemeClr val="tx1">
                    <a:lumMod val="75000"/>
                    <a:lumOff val="25000"/>
                  </a:schemeClr>
                </a:solidFill>
              </a:rPr>
              <a:t>تربط بين العملاء والخوادم</a:t>
            </a:r>
            <a:r>
              <a:rPr lang="en-US" sz="1500" dirty="0">
                <a:solidFill>
                  <a:schemeClr val="tx1">
                    <a:lumMod val="75000"/>
                    <a:lumOff val="25000"/>
                  </a:schemeClr>
                </a:solidFill>
              </a:rPr>
              <a:t>.</a:t>
            </a:r>
          </a:p>
        </p:txBody>
      </p:sp>
    </p:spTree>
    <p:extLst>
      <p:ext uri="{BB962C8B-B14F-4D97-AF65-F5344CB8AC3E}">
        <p14:creationId xmlns:p14="http://schemas.microsoft.com/office/powerpoint/2010/main" val="262813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0146" y="773083"/>
            <a:ext cx="10956174" cy="5740033"/>
          </a:xfrm>
          <a:prstGeom prst="rect">
            <a:avLst/>
          </a:prstGeom>
        </p:spPr>
        <p:txBody>
          <a:bodyPr wrap="square">
            <a:spAutoFit/>
          </a:bodyPr>
          <a:lstStyle/>
          <a:p>
            <a:pPr algn="r" rtl="1"/>
            <a:endParaRPr lang="ar-JO" b="1" i="1" dirty="0" smtClean="0"/>
          </a:p>
          <a:p>
            <a:pPr algn="ctr" rtl="1"/>
            <a:r>
              <a:rPr lang="ar-SA" sz="2500" b="1" dirty="0" smtClean="0"/>
              <a:t>الفرق </a:t>
            </a:r>
            <a:r>
              <a:rPr lang="ar-SA" sz="2500" b="1" dirty="0"/>
              <a:t>بين المحاسبة السحابية والمحاسبة التقليدية</a:t>
            </a:r>
            <a:endParaRPr lang="ar-JO" sz="2500" b="1" i="1" dirty="0" smtClean="0"/>
          </a:p>
          <a:p>
            <a:pPr algn="r" rtl="1"/>
            <a:endParaRPr lang="ar-JO" b="1" i="1" dirty="0" smtClean="0"/>
          </a:p>
          <a:p>
            <a:pPr algn="r" rtl="1"/>
            <a:r>
              <a:rPr lang="ar-JO" b="1" i="1" dirty="0" smtClean="0"/>
              <a:t>========================================================</a:t>
            </a:r>
            <a:endParaRPr lang="ar-JO" b="1" i="1" dirty="0"/>
          </a:p>
          <a:p>
            <a:pPr algn="r" rtl="1"/>
            <a:endParaRPr lang="ar-JO" altLang="en-US" sz="1600" b="1" dirty="0" smtClean="0"/>
          </a:p>
          <a:p>
            <a:pPr algn="r" rtl="1"/>
            <a:r>
              <a:rPr lang="ar-SA" altLang="en-US" sz="1600" b="1" dirty="0" smtClean="0"/>
              <a:t>برامج </a:t>
            </a:r>
            <a:r>
              <a:rPr lang="ar-SA" altLang="en-US" sz="1600" b="1" dirty="0"/>
              <a:t>المحاسبة </a:t>
            </a:r>
            <a:r>
              <a:rPr lang="ar-SA" altLang="en-US" sz="1600" b="1" dirty="0" smtClean="0"/>
              <a:t>التقليدية</a:t>
            </a:r>
            <a:endParaRPr lang="ar-JO" altLang="en-US" sz="1600" b="1" dirty="0" smtClean="0"/>
          </a:p>
          <a:p>
            <a:pPr algn="r" rtl="1"/>
            <a:endParaRPr lang="en-US" altLang="en-US" sz="1600" dirty="0"/>
          </a:p>
          <a:p>
            <a:pPr algn="r" rtl="1">
              <a:lnSpc>
                <a:spcPct val="150000"/>
              </a:lnSpc>
            </a:pPr>
            <a:r>
              <a:rPr lang="ar-SA" altLang="en-US" sz="1600" dirty="0"/>
              <a:t>ق</a:t>
            </a:r>
            <a:r>
              <a:rPr lang="ar-SA" altLang="en-US" sz="1600" dirty="0">
                <a:solidFill>
                  <a:schemeClr val="tx1">
                    <a:lumMod val="85000"/>
                    <a:lumOff val="15000"/>
                  </a:schemeClr>
                </a:solidFill>
                <a:latin typeface="+mj-lt"/>
                <a:ea typeface="+mj-ea"/>
                <a:cs typeface="+mj-cs"/>
              </a:rPr>
              <a:t>بل السحابة، كانت معظم برامج المحاسبة تعتمد على سطح المكتب. بمعنى آخر، تم تثبيت التطبيق الفعلي وتشغيله من القرص الصلب لجهاز كمبيوتر سطح المكتب في مكتبك. هذا له عدد من العيوب، بما في ذلك الوصول المحدود إلى بياناتك، والحاجة إلى تحديثات البرامج المستمرة والتكلفة المستمرة لعمل نسخة احتياطية من كل هذه المعلومات المالية</a:t>
            </a:r>
            <a:r>
              <a:rPr lang="ar-SA" altLang="en-US" sz="1600" dirty="0" smtClean="0">
                <a:solidFill>
                  <a:schemeClr val="tx1">
                    <a:lumMod val="85000"/>
                    <a:lumOff val="15000"/>
                  </a:schemeClr>
                </a:solidFill>
                <a:latin typeface="+mj-lt"/>
                <a:ea typeface="+mj-ea"/>
                <a:cs typeface="+mj-cs"/>
              </a:rPr>
              <a:t>.</a:t>
            </a:r>
            <a:endParaRPr lang="ar-JO" altLang="en-US" sz="1600" dirty="0" smtClean="0">
              <a:solidFill>
                <a:schemeClr val="tx1">
                  <a:lumMod val="85000"/>
                  <a:lumOff val="15000"/>
                </a:schemeClr>
              </a:solidFill>
              <a:latin typeface="+mj-lt"/>
              <a:ea typeface="+mj-ea"/>
              <a:cs typeface="+mj-cs"/>
            </a:endParaRPr>
          </a:p>
          <a:p>
            <a:pPr algn="r" rtl="1"/>
            <a:endParaRPr lang="ar-JO" altLang="en-US" sz="1600" b="1" dirty="0" smtClean="0"/>
          </a:p>
          <a:p>
            <a:pPr algn="r" rtl="1"/>
            <a:r>
              <a:rPr lang="ar-SA" altLang="en-US" sz="1600" b="1" dirty="0"/>
              <a:t>برامج المحاسبة السحابية</a:t>
            </a:r>
            <a:endParaRPr lang="ar-JO" altLang="en-US" sz="1600" b="1" dirty="0"/>
          </a:p>
          <a:p>
            <a:pPr algn="r" rtl="1"/>
            <a:endParaRPr lang="en-US" altLang="en-US" sz="1600" dirty="0"/>
          </a:p>
          <a:p>
            <a:pPr algn="just" rtl="1">
              <a:lnSpc>
                <a:spcPct val="150000"/>
              </a:lnSpc>
            </a:pPr>
            <a:r>
              <a:rPr lang="ar-SA" altLang="en-US" sz="1600" dirty="0"/>
              <a:t>المحاسبة السحابية (أو المحاسبة عبر الإنترنت) لها نفس الوظائف مثل محاسبة سطح المكتب، ولكنها تنقل العملية برمتها إلى السحابة وتتوسع فيها. لا يوجد تطبيق سطح مكتب ثابت حيث يمكنك تسجيل الدخول عبر الإنترنت بشكل دائم ومن أي متصفح في أي مكان، ويتم تخزين جميع البيانات بأمان على خادم سحابي. تحتوي معظم الأنظمة الأساسية السحابية أيضًا على واجهة برمجة تطبيقات مفتوحة، مما يعني بشكل أساسي أن برنامج الطرف الثالث يمكنه الاتصال بنظامك لتوفير قيمة إضافية لك بصفتك مالكًا للأعمال.</a:t>
            </a:r>
            <a:endParaRPr lang="en-US" altLang="en-US" sz="1600" dirty="0"/>
          </a:p>
        </p:txBody>
      </p:sp>
    </p:spTree>
    <p:extLst>
      <p:ext uri="{BB962C8B-B14F-4D97-AF65-F5344CB8AC3E}">
        <p14:creationId xmlns:p14="http://schemas.microsoft.com/office/powerpoint/2010/main" val="4268299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
  <TotalTime>826</TotalTime>
  <Words>2887</Words>
  <Application>Microsoft Office PowerPoint</Application>
  <PresentationFormat>Widescreen</PresentationFormat>
  <Paragraphs>197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Century Gothic</vt:lpstr>
      <vt:lpstr>Tahoma</vt:lpstr>
      <vt:lpstr>Wingdings</vt:lpstr>
      <vt:lpstr>Wingdings 3</vt:lpstr>
      <vt:lpstr>Wisp</vt:lpstr>
      <vt:lpstr>PowerPoint Presentation</vt:lpstr>
      <vt:lpstr>PowerPoint Presentation</vt:lpstr>
      <vt:lpstr>شرح أهمية تكنولوجيا المعلومات في العمليات التجارية والتدقيق </vt:lpstr>
      <vt:lpstr>شرح أهمية تكنولوجيا المعلومات في العمليات التجارية والتدقيق </vt:lpstr>
      <vt:lpstr>PowerPoint Presentation</vt:lpstr>
      <vt:lpstr>أنواع عمليات التدقيق في تقنية المعلومات =======================</vt:lpstr>
      <vt:lpstr>PowerPoint Presentation</vt:lpstr>
      <vt:lpstr>PowerPoint Presentation</vt:lpstr>
      <vt:lpstr>PowerPoint Presentation</vt:lpstr>
      <vt:lpstr>PowerPoint Presentation</vt:lpstr>
      <vt:lpstr>الأسباب التي تؤدي الى زيادة  تهديدات أمن نظم المعلومات المحاسبية الإلكترونية  ============================================</vt:lpstr>
      <vt:lpstr>PowerPoint Presentation</vt:lpstr>
      <vt:lpstr>PowerPoint Presentation</vt:lpstr>
      <vt:lpstr>تدقيق البيانات الإلكترونية (EDP) : (Electronic Data Processing)  ======================================</vt:lpstr>
      <vt:lpstr>PowerPoint Presentation</vt:lpstr>
      <vt:lpstr>PowerPoint Presentation</vt:lpstr>
      <vt:lpstr>PowerPoint Presentation</vt:lpstr>
      <vt:lpstr> المعالجة الآلية للبيانات (ADP): (Automatic Data Processing)  ======================================</vt:lpstr>
      <vt:lpstr> المعالجة الآلية للبيانات (ADP): (Automatic Data Processing)  ======================================</vt:lpstr>
      <vt:lpstr>تدقيق تكنولوجيا المعلومات (IAT):   (Information Technology Audit)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Magic Systems</dc:creator>
  <cp:lastModifiedBy>Magic Systems</cp:lastModifiedBy>
  <cp:revision>126</cp:revision>
  <dcterms:created xsi:type="dcterms:W3CDTF">2024-03-17T00:52:45Z</dcterms:created>
  <dcterms:modified xsi:type="dcterms:W3CDTF">2024-03-30T08:12:11Z</dcterms:modified>
</cp:coreProperties>
</file>