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handoutMasterIdLst>
    <p:handoutMasterId r:id="rId31"/>
  </p:handoutMasterIdLst>
  <p:sldIdLst>
    <p:sldId id="287" r:id="rId2"/>
    <p:sldId id="256" r:id="rId3"/>
    <p:sldId id="257" r:id="rId4"/>
    <p:sldId id="265" r:id="rId5"/>
    <p:sldId id="267" r:id="rId6"/>
    <p:sldId id="258" r:id="rId7"/>
    <p:sldId id="281" r:id="rId8"/>
    <p:sldId id="276" r:id="rId9"/>
    <p:sldId id="277" r:id="rId10"/>
    <p:sldId id="278" r:id="rId11"/>
    <p:sldId id="279" r:id="rId12"/>
    <p:sldId id="280" r:id="rId13"/>
    <p:sldId id="259" r:id="rId14"/>
    <p:sldId id="273" r:id="rId15"/>
    <p:sldId id="260" r:id="rId16"/>
    <p:sldId id="274" r:id="rId17"/>
    <p:sldId id="261" r:id="rId18"/>
    <p:sldId id="263" r:id="rId19"/>
    <p:sldId id="275" r:id="rId20"/>
    <p:sldId id="283" r:id="rId21"/>
    <p:sldId id="282" r:id="rId22"/>
    <p:sldId id="269" r:id="rId23"/>
    <p:sldId id="270" r:id="rId24"/>
    <p:sldId id="271" r:id="rId25"/>
    <p:sldId id="272" r:id="rId26"/>
    <p:sldId id="285" r:id="rId27"/>
    <p:sldId id="286" r:id="rId28"/>
    <p:sldId id="284" r:id="rId29"/>
    <p:sldId id="268"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998B6B9F-B790-4AC7-A199-6083FFD2F971}" type="datetimeFigureOut">
              <a:rPr lang="en-US" smtClean="0"/>
              <a:t>3/18/2024</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BA74C348-AB02-4ABA-8932-2B55B6AEFDAF}" type="slidenum">
              <a:rPr lang="en-US" smtClean="0"/>
              <a:t>‹#›</a:t>
            </a:fld>
            <a:endParaRPr lang="en-US"/>
          </a:p>
        </p:txBody>
      </p:sp>
    </p:spTree>
    <p:extLst>
      <p:ext uri="{BB962C8B-B14F-4D97-AF65-F5344CB8AC3E}">
        <p14:creationId xmlns:p14="http://schemas.microsoft.com/office/powerpoint/2010/main" val="141550657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FB255E-6470-450D-8FFE-8408CC2F1A8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4D106-7CD8-4C6E-BCF2-FB855CA347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43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B255E-6470-450D-8FFE-8408CC2F1A8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4D106-7CD8-4C6E-BCF2-FB855CA3471C}" type="slidenum">
              <a:rPr lang="en-US" smtClean="0"/>
              <a:t>‹#›</a:t>
            </a:fld>
            <a:endParaRPr lang="en-US"/>
          </a:p>
        </p:txBody>
      </p:sp>
    </p:spTree>
    <p:extLst>
      <p:ext uri="{BB962C8B-B14F-4D97-AF65-F5344CB8AC3E}">
        <p14:creationId xmlns:p14="http://schemas.microsoft.com/office/powerpoint/2010/main" val="61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B255E-6470-450D-8FFE-8408CC2F1A8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4D106-7CD8-4C6E-BCF2-FB855CA3471C}" type="slidenum">
              <a:rPr lang="en-US" smtClean="0"/>
              <a:t>‹#›</a:t>
            </a:fld>
            <a:endParaRPr lang="en-US"/>
          </a:p>
        </p:txBody>
      </p:sp>
    </p:spTree>
    <p:extLst>
      <p:ext uri="{BB962C8B-B14F-4D97-AF65-F5344CB8AC3E}">
        <p14:creationId xmlns:p14="http://schemas.microsoft.com/office/powerpoint/2010/main" val="75723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B255E-6470-450D-8FFE-8408CC2F1A8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4D106-7CD8-4C6E-BCF2-FB855CA3471C}" type="slidenum">
              <a:rPr lang="en-US" smtClean="0"/>
              <a:t>‹#›</a:t>
            </a:fld>
            <a:endParaRPr lang="en-US"/>
          </a:p>
        </p:txBody>
      </p:sp>
    </p:spTree>
    <p:extLst>
      <p:ext uri="{BB962C8B-B14F-4D97-AF65-F5344CB8AC3E}">
        <p14:creationId xmlns:p14="http://schemas.microsoft.com/office/powerpoint/2010/main" val="127231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B255E-6470-450D-8FFE-8408CC2F1A8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4D106-7CD8-4C6E-BCF2-FB855CA347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94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B255E-6470-450D-8FFE-8408CC2F1A86}"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4D106-7CD8-4C6E-BCF2-FB855CA3471C}" type="slidenum">
              <a:rPr lang="en-US" smtClean="0"/>
              <a:t>‹#›</a:t>
            </a:fld>
            <a:endParaRPr lang="en-US"/>
          </a:p>
        </p:txBody>
      </p:sp>
    </p:spTree>
    <p:extLst>
      <p:ext uri="{BB962C8B-B14F-4D97-AF65-F5344CB8AC3E}">
        <p14:creationId xmlns:p14="http://schemas.microsoft.com/office/powerpoint/2010/main" val="224419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B255E-6470-450D-8FFE-8408CC2F1A86}"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4D106-7CD8-4C6E-BCF2-FB855CA3471C}" type="slidenum">
              <a:rPr lang="en-US" smtClean="0"/>
              <a:t>‹#›</a:t>
            </a:fld>
            <a:endParaRPr lang="en-US"/>
          </a:p>
        </p:txBody>
      </p:sp>
    </p:spTree>
    <p:extLst>
      <p:ext uri="{BB962C8B-B14F-4D97-AF65-F5344CB8AC3E}">
        <p14:creationId xmlns:p14="http://schemas.microsoft.com/office/powerpoint/2010/main" val="216077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B255E-6470-450D-8FFE-8408CC2F1A86}" type="datetimeFigureOut">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4D106-7CD8-4C6E-BCF2-FB855CA3471C}" type="slidenum">
              <a:rPr lang="en-US" smtClean="0"/>
              <a:t>‹#›</a:t>
            </a:fld>
            <a:endParaRPr lang="en-US"/>
          </a:p>
        </p:txBody>
      </p:sp>
    </p:spTree>
    <p:extLst>
      <p:ext uri="{BB962C8B-B14F-4D97-AF65-F5344CB8AC3E}">
        <p14:creationId xmlns:p14="http://schemas.microsoft.com/office/powerpoint/2010/main" val="397807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FB255E-6470-450D-8FFE-8408CC2F1A86}" type="datetimeFigureOut">
              <a:rPr lang="en-US" smtClean="0"/>
              <a:t>3/18/2024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C4D106-7CD8-4C6E-BCF2-FB855CA3471C}" type="slidenum">
              <a:rPr lang="en-US" smtClean="0"/>
              <a:t>‹#›</a:t>
            </a:fld>
            <a:endParaRPr lang="en-US"/>
          </a:p>
        </p:txBody>
      </p:sp>
    </p:spTree>
    <p:extLst>
      <p:ext uri="{BB962C8B-B14F-4D97-AF65-F5344CB8AC3E}">
        <p14:creationId xmlns:p14="http://schemas.microsoft.com/office/powerpoint/2010/main" val="134209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FB255E-6470-450D-8FFE-8408CC2F1A86}" type="datetimeFigureOut">
              <a:rPr lang="en-US" smtClean="0"/>
              <a:t>3/18/2024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C4D106-7CD8-4C6E-BCF2-FB855CA3471C}" type="slidenum">
              <a:rPr lang="en-US" smtClean="0"/>
              <a:t>‹#›</a:t>
            </a:fld>
            <a:endParaRPr lang="en-US"/>
          </a:p>
        </p:txBody>
      </p:sp>
    </p:spTree>
    <p:extLst>
      <p:ext uri="{BB962C8B-B14F-4D97-AF65-F5344CB8AC3E}">
        <p14:creationId xmlns:p14="http://schemas.microsoft.com/office/powerpoint/2010/main" val="377893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B255E-6470-450D-8FFE-8408CC2F1A86}"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C4D106-7CD8-4C6E-BCF2-FB855CA3471C}" type="slidenum">
              <a:rPr lang="en-US" smtClean="0"/>
              <a:t>‹#›</a:t>
            </a:fld>
            <a:endParaRPr lang="en-US"/>
          </a:p>
        </p:txBody>
      </p:sp>
    </p:spTree>
    <p:extLst>
      <p:ext uri="{BB962C8B-B14F-4D97-AF65-F5344CB8AC3E}">
        <p14:creationId xmlns:p14="http://schemas.microsoft.com/office/powerpoint/2010/main" val="316520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FB255E-6470-450D-8FFE-8408CC2F1A86}" type="datetimeFigureOut">
              <a:rPr lang="en-US" smtClean="0"/>
              <a:t>3/18/2024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C4D106-7CD8-4C6E-BCF2-FB855CA347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35822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ar-JO" dirty="0">
                <a:solidFill>
                  <a:schemeClr val="tx1"/>
                </a:solidFill>
                <a:latin typeface="Arial" panose="020B0604020202020204" pitchFamily="34" charset="0"/>
              </a:rPr>
              <a:t>حلقة</a:t>
            </a:r>
            <a:endParaRPr lang="en-US" dirty="0">
              <a:solidFill>
                <a:schemeClr val="tx1"/>
              </a:solidFill>
              <a:latin typeface="Arial" panose="020B0604020202020204" pitchFamily="34" charset="0"/>
            </a:endParaRPr>
          </a:p>
          <a:p>
            <a:pPr algn="ctr"/>
            <a:r>
              <a:rPr lang="ar-JO" sz="3000" b="1" dirty="0">
                <a:solidFill>
                  <a:schemeClr val="tx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rPr>
              <a:t>حلقة بحث في المحاسبة الضريبية والزكاة</a:t>
            </a:r>
            <a:br>
              <a:rPr lang="ar-JO" sz="3000" b="1" dirty="0">
                <a:solidFill>
                  <a:schemeClr val="tx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rPr>
            </a:br>
            <a:endParaRPr lang="ar-JO" sz="3000" b="1" dirty="0">
              <a:solidFill>
                <a:schemeClr val="tx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endParaRPr>
          </a:p>
          <a:p>
            <a:pPr algn="ctr"/>
            <a:r>
              <a:rPr lang="ar-JO" sz="3200" b="1" dirty="0"/>
              <a:t>(التهرب الضريبي و التخطيط الضريبي)</a:t>
            </a:r>
          </a:p>
          <a:p>
            <a:pPr algn="ctr"/>
            <a:endParaRPr lang="ar-JO" sz="3000" b="1" dirty="0">
              <a:solidFill>
                <a:schemeClr val="tx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endParaRPr>
          </a:p>
          <a:p>
            <a:pPr algn="ctr"/>
            <a:r>
              <a:rPr lang="ar-JO" sz="2300" b="1" dirty="0">
                <a:latin typeface="Arabic Typesetting" panose="03020402040406030203" pitchFamily="66" charset="-78"/>
                <a:cs typeface="+mj-cs"/>
              </a:rPr>
              <a:t>اعداد </a:t>
            </a:r>
            <a:r>
              <a:rPr lang="ar-JO" sz="2300" b="1" dirty="0" smtClean="0">
                <a:latin typeface="Arabic Typesetting" panose="03020402040406030203" pitchFamily="66" charset="-78"/>
                <a:cs typeface="+mj-cs"/>
              </a:rPr>
              <a:t>الطالبات : أسماء ربيع و نانسي الاسود</a:t>
            </a:r>
            <a:endParaRPr lang="ar-JO" sz="2300" b="1" dirty="0">
              <a:latin typeface="Arabic Typesetting" panose="03020402040406030203" pitchFamily="66" charset="-78"/>
              <a:cs typeface="+mj-cs"/>
            </a:endParaRPr>
          </a:p>
          <a:p>
            <a:pPr marR="45720" algn="r" rtl="1"/>
            <a:r>
              <a:rPr lang="ar-JO" b="1" dirty="0">
                <a:latin typeface="Arabic Typesetting" panose="03020402040406030203" pitchFamily="66" charset="-78"/>
                <a:cs typeface="+mj-cs"/>
              </a:rPr>
              <a:t>	</a:t>
            </a:r>
          </a:p>
          <a:p>
            <a:pPr marL="0" marR="45720" indent="0" algn="r" rtl="1">
              <a:lnSpc>
                <a:spcPct val="80000"/>
              </a:lnSpc>
              <a:spcBef>
                <a:spcPct val="20000"/>
              </a:spcBef>
              <a:buClr>
                <a:schemeClr val="accent3"/>
              </a:buClr>
              <a:buSzPct val="95000"/>
              <a:buNone/>
            </a:pPr>
            <a:endParaRPr lang="ar-JO" sz="1700" b="1" dirty="0">
              <a:solidFill>
                <a:schemeClr val="tx1"/>
              </a:solidFill>
            </a:endParaRPr>
          </a:p>
          <a:p>
            <a:pPr algn="ctr"/>
            <a:r>
              <a:rPr lang="ar-JO" sz="2800" b="1" u="sng" dirty="0">
                <a:latin typeface="Arabic Typesetting" panose="03020402040406030203" pitchFamily="66" charset="-78"/>
                <a:cs typeface="Arabic Typesetting" panose="03020402040406030203" pitchFamily="66" charset="-78"/>
              </a:rPr>
              <a:t>إشراف الدكتور اكرم يوسف النجداوي </a:t>
            </a:r>
          </a:p>
          <a:p>
            <a:pPr algn="ctr"/>
            <a:endParaRPr lang="en-US" sz="2800" b="1" dirty="0">
              <a:latin typeface="Arabic Typesetting" panose="03020402040406030203" pitchFamily="66" charset="-78"/>
              <a:cs typeface="Arabic Typesetting" panose="03020402040406030203" pitchFamily="66" charset="-78"/>
            </a:endParaRPr>
          </a:p>
          <a:p>
            <a:pPr algn="ctr"/>
            <a:r>
              <a:rPr lang="ar-JO" sz="1800" b="1" dirty="0"/>
              <a:t>الفصل الثاني</a:t>
            </a:r>
            <a:endParaRPr lang="en-US" sz="1800" b="1" dirty="0"/>
          </a:p>
          <a:p>
            <a:endParaRPr lang="en-US" sz="2400" dirty="0"/>
          </a:p>
          <a:p>
            <a:pPr marL="0" marR="45720" indent="0" algn="r" rtl="1">
              <a:lnSpc>
                <a:spcPct val="80000"/>
              </a:lnSpc>
              <a:spcBef>
                <a:spcPct val="20000"/>
              </a:spcBef>
              <a:buClr>
                <a:schemeClr val="accent3"/>
              </a:buClr>
              <a:buSzPct val="95000"/>
              <a:buNone/>
            </a:pPr>
            <a:endParaRPr lang="ar-JO" sz="1700" b="1" dirty="0">
              <a:solidFill>
                <a:schemeClr val="tx1"/>
              </a:solidFill>
            </a:endParaRPr>
          </a:p>
          <a:p>
            <a:pPr algn="ctr"/>
            <a:endParaRPr lang="en-US" sz="3000" b="1" dirty="0">
              <a:solidFill>
                <a:schemeClr val="tx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60255" y="289744"/>
            <a:ext cx="7999147" cy="19211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5703"/>
            <a:ext cx="3260255" cy="2169274"/>
          </a:xfrm>
          <a:prstGeom prst="rect">
            <a:avLst/>
          </a:prstGeom>
        </p:spPr>
      </p:pic>
    </p:spTree>
    <p:extLst>
      <p:ext uri="{BB962C8B-B14F-4D97-AF65-F5344CB8AC3E}">
        <p14:creationId xmlns:p14="http://schemas.microsoft.com/office/powerpoint/2010/main" val="135577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ar-JO" sz="3500" dirty="0"/>
              <a:t>طرق التهرب عن الضريبة المباشرة</a:t>
            </a:r>
            <a:br>
              <a:rPr lang="ar-JO" sz="3500" dirty="0"/>
            </a:br>
            <a:r>
              <a:rPr lang="ar-JO" sz="3500" dirty="0"/>
              <a:t/>
            </a:r>
            <a:br>
              <a:rPr lang="ar-JO" sz="3500" dirty="0"/>
            </a:br>
            <a:r>
              <a:rPr lang="ar-JO" sz="3500" dirty="0"/>
              <a:t>ثانيا: طرق التهرب من الرسوم الجمركية</a:t>
            </a:r>
            <a:endParaRPr lang="en-US" sz="3500" dirty="0"/>
          </a:p>
        </p:txBody>
      </p:sp>
      <p:sp>
        <p:nvSpPr>
          <p:cNvPr id="3" name="Content Placeholder 2"/>
          <p:cNvSpPr>
            <a:spLocks noGrp="1"/>
          </p:cNvSpPr>
          <p:nvPr>
            <p:ph idx="1"/>
          </p:nvPr>
        </p:nvSpPr>
        <p:spPr>
          <a:xfrm>
            <a:off x="1097280" y="1845734"/>
            <a:ext cx="10058400" cy="4445884"/>
          </a:xfrm>
        </p:spPr>
        <p:txBody>
          <a:bodyPr>
            <a:noAutofit/>
          </a:bodyPr>
          <a:lstStyle/>
          <a:p>
            <a:pPr marL="0" indent="0" algn="r" rtl="1">
              <a:lnSpc>
                <a:spcPct val="150000"/>
              </a:lnSpc>
              <a:buNone/>
            </a:pPr>
            <a:r>
              <a:rPr lang="ar-JO" sz="2500" dirty="0"/>
              <a:t>1.  عدم الالتزام بتقديم فواتير صحيحة عن قيمة المستوردات.</a:t>
            </a:r>
          </a:p>
          <a:p>
            <a:pPr marL="0" indent="0" algn="r" rtl="1">
              <a:lnSpc>
                <a:spcPct val="150000"/>
              </a:lnSpc>
              <a:buNone/>
            </a:pPr>
            <a:r>
              <a:rPr lang="ar-JO" sz="2500" dirty="0"/>
              <a:t>2. تقديم مواصفات مختلفة وغير مطابقة للسلع المستوردة.</a:t>
            </a:r>
          </a:p>
          <a:p>
            <a:pPr marL="0" indent="0" algn="r" rtl="1">
              <a:lnSpc>
                <a:spcPct val="150000"/>
              </a:lnSpc>
              <a:buNone/>
            </a:pPr>
            <a:r>
              <a:rPr lang="ar-JO" sz="2500" dirty="0"/>
              <a:t>3. الاستيراد بإسم الغير، حيث يقوم بعض المستوردين باستخراج بطاقات ورخص استيراد   </a:t>
            </a:r>
          </a:p>
          <a:p>
            <a:pPr marL="0" indent="0" algn="r" rtl="1">
              <a:lnSpc>
                <a:spcPct val="150000"/>
              </a:lnSpc>
              <a:buNone/>
            </a:pPr>
            <a:r>
              <a:rPr lang="ar-JO" sz="2500" dirty="0"/>
              <a:t>    بأسماء أشخاص يتصفون في غالب الأحيان بالأمية والفقر، مقابل مبالغ نقدية زهيدة لا  </a:t>
            </a:r>
          </a:p>
          <a:p>
            <a:pPr marL="0" indent="0" algn="r" rtl="1">
              <a:lnSpc>
                <a:spcPct val="150000"/>
              </a:lnSpc>
              <a:buNone/>
            </a:pPr>
            <a:r>
              <a:rPr lang="ar-JO" sz="2500" dirty="0"/>
              <a:t>    ترقى بأي حال من الأحوال إلى جزء يسير من الضريبة أو الرسم المستوجب الدفع.</a:t>
            </a:r>
          </a:p>
          <a:p>
            <a:pPr marL="0" indent="0" algn="r" rtl="1">
              <a:lnSpc>
                <a:spcPct val="150000"/>
              </a:lnSpc>
              <a:buNone/>
            </a:pPr>
            <a:r>
              <a:rPr lang="ar-JO" sz="2500" dirty="0"/>
              <a:t>4. التهريب.</a:t>
            </a:r>
            <a:endParaRPr lang="en-US" sz="2500" dirty="0"/>
          </a:p>
        </p:txBody>
      </p:sp>
    </p:spTree>
    <p:extLst>
      <p:ext uri="{BB962C8B-B14F-4D97-AF65-F5344CB8AC3E}">
        <p14:creationId xmlns:p14="http://schemas.microsoft.com/office/powerpoint/2010/main" val="45445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8490"/>
            <a:ext cx="10515600" cy="1078173"/>
          </a:xfrm>
        </p:spPr>
        <p:txBody>
          <a:bodyPr>
            <a:normAutofit fontScale="90000"/>
          </a:bodyPr>
          <a:lstStyle/>
          <a:p>
            <a:pPr algn="r" rtl="1"/>
            <a:r>
              <a:rPr lang="ar-JO" sz="3500" dirty="0"/>
              <a:t>طرق التهرب عن الضريبة غير المباشرة</a:t>
            </a:r>
            <a:br>
              <a:rPr lang="ar-JO" sz="3500" dirty="0"/>
            </a:br>
            <a:r>
              <a:rPr lang="ar-JO" sz="3500" dirty="0"/>
              <a:t/>
            </a:r>
            <a:br>
              <a:rPr lang="ar-JO" sz="3500" dirty="0"/>
            </a:br>
            <a:r>
              <a:rPr lang="ar-JO" sz="3500" dirty="0"/>
              <a:t>طرق التهرب من الضريبة العامة على المبيعات</a:t>
            </a:r>
            <a:endParaRPr lang="en-US" sz="3500" dirty="0"/>
          </a:p>
        </p:txBody>
      </p:sp>
      <p:sp>
        <p:nvSpPr>
          <p:cNvPr id="3" name="Content Placeholder 2"/>
          <p:cNvSpPr>
            <a:spLocks noGrp="1"/>
          </p:cNvSpPr>
          <p:nvPr>
            <p:ph idx="1"/>
          </p:nvPr>
        </p:nvSpPr>
        <p:spPr>
          <a:xfrm>
            <a:off x="838200" y="1705970"/>
            <a:ext cx="10515600" cy="4558352"/>
          </a:xfrm>
        </p:spPr>
        <p:txBody>
          <a:bodyPr>
            <a:normAutofit/>
          </a:bodyPr>
          <a:lstStyle/>
          <a:p>
            <a:pPr marL="0" indent="0" algn="r" rtl="1">
              <a:lnSpc>
                <a:spcPct val="150000"/>
              </a:lnSpc>
              <a:buNone/>
            </a:pPr>
            <a:r>
              <a:rPr lang="ar-JO" dirty="0"/>
              <a:t>1.  عدم التسجيل لدى دائرة ضريبة الدخل والمبيعات حيث ينص قانون الضريبة العامة على المبيعات المؤقت للعام 2014 على أن حد التسجيل لضريبة المبيعات</a:t>
            </a:r>
          </a:p>
          <a:p>
            <a:pPr marL="0" indent="0" algn="r" rtl="1">
              <a:lnSpc>
                <a:spcPct val="150000"/>
              </a:lnSpc>
              <a:buNone/>
            </a:pPr>
            <a:r>
              <a:rPr lang="ar-JO" dirty="0"/>
              <a:t>                       أ. القطاع التجاري    (75 ألف دينار).</a:t>
            </a:r>
          </a:p>
          <a:p>
            <a:pPr marL="0" indent="0" algn="r" rtl="1">
              <a:lnSpc>
                <a:spcPct val="150000"/>
              </a:lnSpc>
              <a:buNone/>
            </a:pPr>
            <a:r>
              <a:rPr lang="ar-JO" dirty="0"/>
              <a:t>                     ب. القطاع الصناعي   (75 الف دينار).</a:t>
            </a:r>
          </a:p>
          <a:p>
            <a:pPr marL="0" indent="0" algn="r" rtl="1">
              <a:lnSpc>
                <a:spcPct val="150000"/>
              </a:lnSpc>
              <a:buNone/>
            </a:pPr>
            <a:r>
              <a:rPr lang="ar-JO" dirty="0"/>
              <a:t>                     ج. القطاع الخدمي     ( 30 الف دينار).  </a:t>
            </a:r>
          </a:p>
          <a:p>
            <a:pPr marL="0" indent="0" algn="r" rtl="1">
              <a:lnSpc>
                <a:spcPct val="150000"/>
              </a:lnSpc>
              <a:buNone/>
            </a:pPr>
            <a:r>
              <a:rPr lang="ar-JO" dirty="0"/>
              <a:t>ما يعني أن الملزم بالتسجيل في شبكة الضريبة العامة على المبيعات هو من بلغت مبيعاته حد التسجيل خلال 12 شهراً متتالية أو أي جزء منها. إن وجود حدود للتسجيل تعطي الفرصة لعدد لا بأس به من العاملين في القطاعات الاقتصادية المختلفة للادعاء بعدم الوصول إلى حدود التسجيل، ما قد يساعد بداية على التجنب الضريبي ومن ثم التهرب الضريبي.</a:t>
            </a:r>
            <a:endParaRPr lang="en-US" dirty="0"/>
          </a:p>
        </p:txBody>
      </p:sp>
    </p:spTree>
    <p:extLst>
      <p:ext uri="{BB962C8B-B14F-4D97-AF65-F5344CB8AC3E}">
        <p14:creationId xmlns:p14="http://schemas.microsoft.com/office/powerpoint/2010/main" val="278440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ar-JO" sz="3500" dirty="0"/>
              <a:t>طرق التهرب عن الضريبة غير المباشرة</a:t>
            </a:r>
            <a:br>
              <a:rPr lang="ar-JO" sz="3500" dirty="0"/>
            </a:br>
            <a:r>
              <a:rPr lang="ar-JO" sz="3500" dirty="0"/>
              <a:t/>
            </a:r>
            <a:br>
              <a:rPr lang="ar-JO" sz="3500" dirty="0"/>
            </a:br>
            <a:r>
              <a:rPr lang="ar-JO" sz="3500" dirty="0"/>
              <a:t>التهرب من الضريبة العامة على المبيعات</a:t>
            </a:r>
            <a:endParaRPr lang="en-US" sz="3500" dirty="0"/>
          </a:p>
        </p:txBody>
      </p:sp>
      <p:sp>
        <p:nvSpPr>
          <p:cNvPr id="3" name="Content Placeholder 2"/>
          <p:cNvSpPr>
            <a:spLocks noGrp="1"/>
          </p:cNvSpPr>
          <p:nvPr>
            <p:ph idx="1"/>
          </p:nvPr>
        </p:nvSpPr>
        <p:spPr>
          <a:xfrm>
            <a:off x="464024" y="1825625"/>
            <a:ext cx="11095630" cy="4351338"/>
          </a:xfrm>
        </p:spPr>
        <p:txBody>
          <a:bodyPr/>
          <a:lstStyle/>
          <a:p>
            <a:pPr marL="0" indent="0" algn="r" rtl="1">
              <a:lnSpc>
                <a:spcPct val="150000"/>
              </a:lnSpc>
              <a:buNone/>
            </a:pPr>
            <a:endParaRPr lang="ar-JO" dirty="0" smtClean="0"/>
          </a:p>
          <a:p>
            <a:pPr marL="0" indent="0" algn="r" rtl="1">
              <a:lnSpc>
                <a:spcPct val="150000"/>
              </a:lnSpc>
              <a:buNone/>
            </a:pPr>
            <a:r>
              <a:rPr lang="ar-JO" dirty="0" smtClean="0"/>
              <a:t>2.  </a:t>
            </a:r>
            <a:r>
              <a:rPr lang="ar-JO" dirty="0"/>
              <a:t>عدم توريد الاقتطاعات من الضريبة العامة على المبيعات إلى دائرة ضريبة الدخل والمبيعات. </a:t>
            </a:r>
          </a:p>
          <a:p>
            <a:pPr marL="0" indent="0" algn="r" rtl="1">
              <a:lnSpc>
                <a:spcPct val="150000"/>
              </a:lnSpc>
              <a:buNone/>
            </a:pPr>
            <a:r>
              <a:rPr lang="ar-JO" dirty="0"/>
              <a:t>3.  عدم إصدار فاتورة بقيمة المبيعات.</a:t>
            </a:r>
          </a:p>
          <a:p>
            <a:pPr marL="0" indent="0" algn="r" rtl="1">
              <a:lnSpc>
                <a:spcPct val="150000"/>
              </a:lnSpc>
              <a:buNone/>
            </a:pPr>
            <a:r>
              <a:rPr lang="ar-JO" dirty="0"/>
              <a:t>4.  تخفيض قيمة الفاتورة في حال تم الدفع نقداً.</a:t>
            </a:r>
            <a:endParaRPr lang="en-US" dirty="0"/>
          </a:p>
        </p:txBody>
      </p:sp>
    </p:spTree>
    <p:extLst>
      <p:ext uri="{BB962C8B-B14F-4D97-AF65-F5344CB8AC3E}">
        <p14:creationId xmlns:p14="http://schemas.microsoft.com/office/powerpoint/2010/main" val="127787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8" y="818866"/>
            <a:ext cx="10515600" cy="545911"/>
          </a:xfrm>
        </p:spPr>
        <p:txBody>
          <a:bodyPr>
            <a:normAutofit fontScale="90000"/>
          </a:bodyPr>
          <a:lstStyle/>
          <a:p>
            <a:pPr algn="r"/>
            <a:r>
              <a:rPr lang="ar-JO" dirty="0"/>
              <a:t>اسباب التهرب الضريبي</a:t>
            </a:r>
            <a:endParaRPr lang="en-US" dirty="0"/>
          </a:p>
        </p:txBody>
      </p:sp>
      <p:sp>
        <p:nvSpPr>
          <p:cNvPr id="3" name="Content Placeholder 2"/>
          <p:cNvSpPr>
            <a:spLocks noGrp="1"/>
          </p:cNvSpPr>
          <p:nvPr>
            <p:ph idx="1"/>
          </p:nvPr>
        </p:nvSpPr>
        <p:spPr>
          <a:xfrm>
            <a:off x="395785" y="1637731"/>
            <a:ext cx="10958015" cy="4539232"/>
          </a:xfrm>
        </p:spPr>
        <p:txBody>
          <a:bodyPr>
            <a:noAutofit/>
          </a:bodyPr>
          <a:lstStyle/>
          <a:p>
            <a:pPr marL="514350" indent="-514350" algn="justLow" rtl="1">
              <a:lnSpc>
                <a:spcPct val="150000"/>
              </a:lnSpc>
              <a:buFont typeface="+mj-lt"/>
              <a:buAutoNum type="arabicPeriod"/>
            </a:pPr>
            <a:endParaRPr lang="ar-JO" dirty="0"/>
          </a:p>
          <a:p>
            <a:pPr marL="514350" indent="-514350" algn="justLow" rtl="1">
              <a:lnSpc>
                <a:spcPct val="150000"/>
              </a:lnSpc>
              <a:buFont typeface="+mj-lt"/>
              <a:buAutoNum type="arabicPeriod"/>
            </a:pPr>
            <a:r>
              <a:rPr lang="ar-JO" dirty="0"/>
              <a:t>تعقيد النظام الضريبي وعدم استقراره ، بسبب التعديلات المتكررة التي أدخلت على القوانين الضريبية، الأمر الذي صعب من عملية فهم النصوص القانونية المتعلقة بالضريبة والالتزام بها، وشجع على قيام المكلفين ببذل الجهود للتهرب من دفع الضرائب.</a:t>
            </a:r>
          </a:p>
          <a:p>
            <a:pPr marL="514350" indent="-514350" algn="justLow" rtl="1">
              <a:lnSpc>
                <a:spcPct val="170000"/>
              </a:lnSpc>
              <a:buFont typeface="+mj-lt"/>
              <a:buAutoNum type="arabicPeriod"/>
            </a:pPr>
            <a:r>
              <a:rPr lang="ar-JO" dirty="0"/>
              <a:t>الإحساس بضعف المؤسسات وعجز الدولة على إعمال القانون وفرض سيادته، وعدم قدرتها على ممارسة مسؤولياتها الرقابية من أجل وضع اليد على الممارسات التي تعد تهربا ضريبيا وإحالة أصحابها إلى القضاء.</a:t>
            </a:r>
            <a:endParaRPr lang="en-US" sz="2000" dirty="0"/>
          </a:p>
        </p:txBody>
      </p:sp>
    </p:spTree>
    <p:extLst>
      <p:ext uri="{BB962C8B-B14F-4D97-AF65-F5344CB8AC3E}">
        <p14:creationId xmlns:p14="http://schemas.microsoft.com/office/powerpoint/2010/main" val="223771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JO" dirty="0"/>
              <a:t>اسباب التهرب الضريبي</a:t>
            </a:r>
            <a:endParaRPr lang="en-US" dirty="0"/>
          </a:p>
        </p:txBody>
      </p:sp>
      <p:sp>
        <p:nvSpPr>
          <p:cNvPr id="3" name="Content Placeholder 2"/>
          <p:cNvSpPr>
            <a:spLocks noGrp="1"/>
          </p:cNvSpPr>
          <p:nvPr>
            <p:ph idx="1"/>
          </p:nvPr>
        </p:nvSpPr>
        <p:spPr/>
        <p:txBody>
          <a:bodyPr>
            <a:normAutofit/>
          </a:bodyPr>
          <a:lstStyle/>
          <a:p>
            <a:pPr marL="514350" indent="-514350" algn="justLow" rtl="1">
              <a:lnSpc>
                <a:spcPct val="170000"/>
              </a:lnSpc>
              <a:buAutoNum type="arabicPeriod" startAt="3"/>
            </a:pPr>
            <a:r>
              <a:rPr lang="ar-JO" dirty="0"/>
              <a:t>الفساد المستشري داخل أجهزة الدولة، وداخل الإدارات الضريبية على وجه الخصوص، والتي تشجع على دفع الرشى بدلا من أداء الضرائب المستحَقة للدولة.</a:t>
            </a:r>
          </a:p>
          <a:p>
            <a:pPr marL="514350" indent="-514350" algn="justLow" rtl="1">
              <a:lnSpc>
                <a:spcPct val="170000"/>
              </a:lnSpc>
              <a:buAutoNum type="arabicPeriod" startAt="3"/>
            </a:pPr>
            <a:r>
              <a:rPr lang="ar-JO" dirty="0"/>
              <a:t>فرض عقوبات غير متشددة على المُدانين بتهمة التهرب الضريبي، الأمر الذي لا يحقق الردع المطلوب من العقوبة، مما يشجع المكلفين بالضريبة على التهرب إذا كان العائد المتحصَّل من خلاله أكبر من العقوبة المترتبة عنه.</a:t>
            </a:r>
          </a:p>
          <a:p>
            <a:pPr algn="justLow">
              <a:lnSpc>
                <a:spcPct val="170000"/>
              </a:lnSpc>
            </a:pPr>
            <a:endParaRPr lang="en-US" sz="2000" dirty="0"/>
          </a:p>
          <a:p>
            <a:endParaRPr lang="en-US" dirty="0"/>
          </a:p>
        </p:txBody>
      </p:sp>
    </p:spTree>
    <p:extLst>
      <p:ext uri="{BB962C8B-B14F-4D97-AF65-F5344CB8AC3E}">
        <p14:creationId xmlns:p14="http://schemas.microsoft.com/office/powerpoint/2010/main" val="2610645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r" rtl="1"/>
            <a:r>
              <a:rPr lang="ar-JO" dirty="0"/>
              <a:t>اسباب التهرب الضريبي</a:t>
            </a:r>
            <a:endParaRPr lang="en-US" dirty="0"/>
          </a:p>
        </p:txBody>
      </p:sp>
      <p:sp>
        <p:nvSpPr>
          <p:cNvPr id="3" name="Content Placeholder 2"/>
          <p:cNvSpPr>
            <a:spLocks noGrp="1"/>
          </p:cNvSpPr>
          <p:nvPr>
            <p:ph idx="1"/>
          </p:nvPr>
        </p:nvSpPr>
        <p:spPr>
          <a:xfrm>
            <a:off x="838200" y="1801504"/>
            <a:ext cx="10515600" cy="4790365"/>
          </a:xfrm>
        </p:spPr>
        <p:txBody>
          <a:bodyPr>
            <a:normAutofit/>
          </a:bodyPr>
          <a:lstStyle/>
          <a:p>
            <a:pPr marL="0" indent="0" algn="justLow" rtl="1">
              <a:lnSpc>
                <a:spcPct val="170000"/>
              </a:lnSpc>
              <a:buNone/>
            </a:pPr>
            <a:r>
              <a:rPr lang="ar-JO" dirty="0"/>
              <a:t>4.  الشعور بارتفاع معدلات الضريبة وثقل العبء الضريبي، وعدم الاستفادة -في المقابل- من أي خدمات حكومية، أو الاستفادة من خدمات مفتقدة للجودة؛ فلا يرى المواطن حينئذ أثرا للضرائب التي يؤديها للدولة يعود عليه بالنفع.</a:t>
            </a:r>
          </a:p>
          <a:p>
            <a:pPr marL="0" indent="0" algn="justLow" rtl="1">
              <a:lnSpc>
                <a:spcPct val="170000"/>
              </a:lnSpc>
              <a:buNone/>
            </a:pPr>
            <a:r>
              <a:rPr lang="ar-JO" dirty="0"/>
              <a:t> 5.  الإحساس بعدم شرعية الضرائب في الأساس.</a:t>
            </a:r>
            <a:endParaRPr lang="en-US" dirty="0"/>
          </a:p>
        </p:txBody>
      </p:sp>
    </p:spTree>
    <p:extLst>
      <p:ext uri="{BB962C8B-B14F-4D97-AF65-F5344CB8AC3E}">
        <p14:creationId xmlns:p14="http://schemas.microsoft.com/office/powerpoint/2010/main" val="168163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JO" dirty="0"/>
              <a:t>اسباب التهرب الضريبي</a:t>
            </a:r>
            <a:endParaRPr lang="en-US" dirty="0"/>
          </a:p>
        </p:txBody>
      </p:sp>
      <p:sp>
        <p:nvSpPr>
          <p:cNvPr id="3" name="Content Placeholder 2"/>
          <p:cNvSpPr>
            <a:spLocks noGrp="1"/>
          </p:cNvSpPr>
          <p:nvPr>
            <p:ph idx="1"/>
          </p:nvPr>
        </p:nvSpPr>
        <p:spPr/>
        <p:txBody>
          <a:bodyPr>
            <a:normAutofit/>
          </a:bodyPr>
          <a:lstStyle/>
          <a:p>
            <a:pPr marL="514350" indent="-514350" algn="justLow" rtl="1">
              <a:lnSpc>
                <a:spcPct val="170000"/>
              </a:lnSpc>
              <a:buAutoNum type="arabicPeriod" startAt="6"/>
            </a:pPr>
            <a:r>
              <a:rPr lang="ar-JO" dirty="0"/>
              <a:t>الشطط والعشوائية في استعمال السلطة التقديرية من قبل الإدارة الضريبية في بعض الحالات (النظام الجزافي في ضريبة الدخل مثلا)، مما يشجع بعض المواطنين على ممارسة أنشطتهم بشكل سري (القطاع غير الرسمي) وعدم التصريح بها، أو عدم تسجيل أنفسهم لدى الإدارة الضريبية من أصله.</a:t>
            </a:r>
          </a:p>
          <a:p>
            <a:pPr marL="514350" indent="-514350" algn="justLow" rtl="1">
              <a:lnSpc>
                <a:spcPct val="170000"/>
              </a:lnSpc>
              <a:buAutoNum type="arabicPeriod" startAt="6"/>
            </a:pPr>
            <a:r>
              <a:rPr lang="ar-JO" dirty="0"/>
              <a:t> الازدواج الضريبي بين البلدان قد يؤدي الى البحث عن تخفيف العبئ الضريبي على الشركات و الافراد.</a:t>
            </a:r>
          </a:p>
          <a:p>
            <a:endParaRPr lang="en-US" dirty="0"/>
          </a:p>
        </p:txBody>
      </p:sp>
    </p:spTree>
    <p:extLst>
      <p:ext uri="{BB962C8B-B14F-4D97-AF65-F5344CB8AC3E}">
        <p14:creationId xmlns:p14="http://schemas.microsoft.com/office/powerpoint/2010/main" val="1592204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9"/>
            <a:ext cx="10515600" cy="1078172"/>
          </a:xfrm>
        </p:spPr>
        <p:txBody>
          <a:bodyPr/>
          <a:lstStyle/>
          <a:p>
            <a:pPr algn="r" rtl="1"/>
            <a:r>
              <a:rPr lang="ar-JO" dirty="0"/>
              <a:t>أدوات و اساليب التهرب الضريبي</a:t>
            </a:r>
            <a:endParaRPr lang="en-US" dirty="0"/>
          </a:p>
        </p:txBody>
      </p:sp>
      <p:sp>
        <p:nvSpPr>
          <p:cNvPr id="3" name="Content Placeholder 2"/>
          <p:cNvSpPr>
            <a:spLocks noGrp="1"/>
          </p:cNvSpPr>
          <p:nvPr>
            <p:ph idx="1"/>
          </p:nvPr>
        </p:nvSpPr>
        <p:spPr>
          <a:xfrm>
            <a:off x="838200" y="1869743"/>
            <a:ext cx="10515600" cy="3712191"/>
          </a:xfrm>
        </p:spPr>
        <p:txBody>
          <a:bodyPr>
            <a:normAutofit/>
          </a:bodyPr>
          <a:lstStyle/>
          <a:p>
            <a:pPr marL="0" indent="0" algn="justLow" rtl="1">
              <a:lnSpc>
                <a:spcPct val="150000"/>
              </a:lnSpc>
              <a:buNone/>
            </a:pPr>
            <a:r>
              <a:rPr lang="ar-JO" dirty="0"/>
              <a:t>نورد هنا بعض الامثلة على الادوات المستخدمة في التهرب الضريبي </a:t>
            </a:r>
          </a:p>
          <a:p>
            <a:pPr marL="514350" indent="-514350" algn="justLow" rtl="1">
              <a:lnSpc>
                <a:spcPct val="150000"/>
              </a:lnSpc>
              <a:buFont typeface="+mj-lt"/>
              <a:buAutoNum type="arabicPeriod"/>
            </a:pPr>
            <a:r>
              <a:rPr lang="ar-JO" dirty="0"/>
              <a:t>تقديم المكلف البيان الضريبي السنوي بالاستناد إلى دفاتر وسجلات أو حسابات أو مستندات مصطنعة متضمنة بيانات تخالف ما هو ثابت في الدفاتر والسجلات الحقيقية التي أخفاها، يؤدي إلى الفعل الى التهرب الضريبي.</a:t>
            </a:r>
          </a:p>
          <a:p>
            <a:pPr marL="514350" indent="-514350" algn="justLow" rtl="1">
              <a:lnSpc>
                <a:spcPct val="150000"/>
              </a:lnSpc>
              <a:buFont typeface="+mj-lt"/>
              <a:buAutoNum type="arabicPeriod"/>
            </a:pPr>
            <a:r>
              <a:rPr lang="ar-JO" dirty="0"/>
              <a:t>تقديم المكلف البيان الضريبي السنوي على أساس عدم وجود دفاتر أو سجلات مع تضمينه بيانات مخالفة لما هو في دفاتره وسجلاته التي أخفاها عن دائرة الضريبة، يؤدي إلى التهرب الضريبي.</a:t>
            </a:r>
          </a:p>
          <a:p>
            <a:pPr marL="514350" indent="-514350" algn="justLow" rtl="1">
              <a:lnSpc>
                <a:spcPct val="150000"/>
              </a:lnSpc>
              <a:buFont typeface="+mj-lt"/>
              <a:buAutoNum type="arabicPeriod"/>
            </a:pPr>
            <a:r>
              <a:rPr lang="ar-JO" dirty="0"/>
              <a:t>إتلاف أو إخفاء السجلات والدفاتر قبل الأجل المحدد لتقادم دين الضريبة، يؤدي إلى التهرب الضريبي.</a:t>
            </a:r>
            <a:endParaRPr lang="en-US" dirty="0"/>
          </a:p>
        </p:txBody>
      </p:sp>
    </p:spTree>
    <p:extLst>
      <p:ext uri="{BB962C8B-B14F-4D97-AF65-F5344CB8AC3E}">
        <p14:creationId xmlns:p14="http://schemas.microsoft.com/office/powerpoint/2010/main" val="217836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19465"/>
            <a:ext cx="10515600" cy="1325563"/>
          </a:xfrm>
        </p:spPr>
        <p:txBody>
          <a:bodyPr/>
          <a:lstStyle/>
          <a:p>
            <a:pPr algn="r" rtl="1"/>
            <a:r>
              <a:rPr lang="ar-JO" dirty="0"/>
              <a:t>أدوات و اساليب التهرب الضريبي</a:t>
            </a:r>
            <a:endParaRPr lang="en-US" dirty="0"/>
          </a:p>
        </p:txBody>
      </p:sp>
      <p:sp>
        <p:nvSpPr>
          <p:cNvPr id="3" name="Content Placeholder 2"/>
          <p:cNvSpPr>
            <a:spLocks noGrp="1"/>
          </p:cNvSpPr>
          <p:nvPr>
            <p:ph idx="1"/>
          </p:nvPr>
        </p:nvSpPr>
        <p:spPr>
          <a:xfrm>
            <a:off x="838200" y="1924335"/>
            <a:ext cx="10515600" cy="4299045"/>
          </a:xfrm>
        </p:spPr>
        <p:txBody>
          <a:bodyPr>
            <a:normAutofit/>
          </a:bodyPr>
          <a:lstStyle/>
          <a:p>
            <a:pPr marL="0" indent="0" algn="r" rtl="1">
              <a:buNone/>
            </a:pPr>
            <a:r>
              <a:rPr lang="ar-JO" dirty="0"/>
              <a:t>4.  توزيع أرباح على شريك أو شركاء وهميين بقصد تخفيض نصيب المكلف من الأرباح، يؤدي إلى التهرب الضريبي.</a:t>
            </a:r>
          </a:p>
          <a:p>
            <a:pPr marL="0" indent="0" algn="justLow" rtl="1">
              <a:lnSpc>
                <a:spcPct val="150000"/>
              </a:lnSpc>
              <a:buNone/>
            </a:pPr>
            <a:r>
              <a:rPr lang="ar-JO" dirty="0"/>
              <a:t>5.  اصطناع أو تغيير فواتير البيع أو الشراء أو غيرها من المستندات بقصد تقليل الأرباح   أو زيادة الخسائر، يؤدي إلى التهرب  </a:t>
            </a:r>
          </a:p>
          <a:p>
            <a:pPr marL="0" indent="0" algn="justLow" rtl="1">
              <a:lnSpc>
                <a:spcPct val="150000"/>
              </a:lnSpc>
              <a:buNone/>
            </a:pPr>
            <a:r>
              <a:rPr lang="ar-JO" dirty="0"/>
              <a:t>     الضريبي.</a:t>
            </a:r>
          </a:p>
          <a:p>
            <a:pPr marL="0" indent="0" algn="justLow" rtl="1">
              <a:lnSpc>
                <a:spcPct val="150000"/>
              </a:lnSpc>
              <a:buNone/>
            </a:pPr>
            <a:r>
              <a:rPr lang="ar-JO" dirty="0"/>
              <a:t>6.  إخفاء جزء من نشاط أو نشاط بأكمله من النشاطات التي تخضع للضريبة، يؤدي إلى التهرب الضريبي.</a:t>
            </a:r>
          </a:p>
          <a:p>
            <a:pPr marL="0" indent="0" algn="justLow" rtl="1">
              <a:lnSpc>
                <a:spcPct val="150000"/>
              </a:lnSpc>
              <a:buNone/>
            </a:pPr>
            <a:r>
              <a:rPr lang="ar-JO" dirty="0"/>
              <a:t>7.  عدم تقدم المكلف لتسجل المصلحة في الوقت المحدد، يؤدي إلى التهرب الضريبي.</a:t>
            </a:r>
            <a:endParaRPr lang="en-US" dirty="0"/>
          </a:p>
        </p:txBody>
      </p:sp>
    </p:spTree>
    <p:extLst>
      <p:ext uri="{BB962C8B-B14F-4D97-AF65-F5344CB8AC3E}">
        <p14:creationId xmlns:p14="http://schemas.microsoft.com/office/powerpoint/2010/main" val="54263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JO" dirty="0"/>
              <a:t>أدوات و اساليب التهرب الضريبي</a:t>
            </a:r>
            <a:endParaRPr lang="en-US" dirty="0"/>
          </a:p>
        </p:txBody>
      </p:sp>
      <p:sp>
        <p:nvSpPr>
          <p:cNvPr id="3" name="Content Placeholder 2"/>
          <p:cNvSpPr>
            <a:spLocks noGrp="1"/>
          </p:cNvSpPr>
          <p:nvPr>
            <p:ph idx="1"/>
          </p:nvPr>
        </p:nvSpPr>
        <p:spPr>
          <a:xfrm>
            <a:off x="838200" y="1460310"/>
            <a:ext cx="10515600" cy="4716653"/>
          </a:xfrm>
        </p:spPr>
        <p:txBody>
          <a:bodyPr>
            <a:normAutofit/>
          </a:bodyPr>
          <a:lstStyle/>
          <a:p>
            <a:pPr marL="0" indent="0" algn="r" rtl="1">
              <a:buNone/>
            </a:pPr>
            <a:endParaRPr lang="ar-JO" dirty="0"/>
          </a:p>
          <a:p>
            <a:pPr marL="0" indent="0" algn="r" rtl="1">
              <a:buNone/>
            </a:pPr>
            <a:r>
              <a:rPr lang="ar-JO" dirty="0"/>
              <a:t>8.  الامتناع عن تقديم السجلات والمستندات التي يتوجب الاحتفاظ بها وفق أحكام قانون </a:t>
            </a:r>
          </a:p>
          <a:p>
            <a:pPr marL="0" indent="0" algn="r" rtl="1">
              <a:buNone/>
            </a:pPr>
            <a:r>
              <a:rPr lang="ar-JO" dirty="0"/>
              <a:t>     الضريبة، يؤدي إلى التهرب الضريبي.</a:t>
            </a:r>
          </a:p>
          <a:p>
            <a:pPr marL="0" indent="0" algn="r" rtl="1">
              <a:buNone/>
            </a:pPr>
            <a:r>
              <a:rPr lang="ar-JO" dirty="0"/>
              <a:t>9.  زيادة المصاريف والأعباء القابلة للتنزيل من الضريبة مثل زيادة استهلاك الآلات   </a:t>
            </a:r>
          </a:p>
          <a:p>
            <a:pPr marL="0" indent="0" algn="r" rtl="1">
              <a:buNone/>
            </a:pPr>
            <a:r>
              <a:rPr lang="ar-JO" dirty="0"/>
              <a:t>     والمعدات، يؤدي إلى التهرب الضريبي.</a:t>
            </a:r>
          </a:p>
          <a:p>
            <a:pPr marL="0" indent="0" algn="r" rtl="1">
              <a:buNone/>
            </a:pPr>
            <a:r>
              <a:rPr lang="ar-JO" dirty="0"/>
              <a:t>10. التلاعب في الكميات والأوزان ومعادلة التصنيع لزيادة التكلفة وتقليل المبيعات، يؤدي إلى </a:t>
            </a:r>
          </a:p>
          <a:p>
            <a:pPr marL="0" indent="0" algn="r" rtl="1">
              <a:buNone/>
            </a:pPr>
            <a:r>
              <a:rPr lang="ar-JO" dirty="0"/>
              <a:t>      التهرب الضريبي.</a:t>
            </a:r>
          </a:p>
          <a:p>
            <a:pPr marL="0" indent="0" algn="r" rtl="1">
              <a:buNone/>
            </a:pPr>
            <a:r>
              <a:rPr lang="ar-JO" dirty="0"/>
              <a:t>11. تغيير المواصفات للسلع المستوردة كنوعها ووزنها وبالتالي سعرها، تؤدي إلى التهرب الجمركي ومن ثم الضريبي.</a:t>
            </a:r>
            <a:endParaRPr lang="en-US" dirty="0"/>
          </a:p>
          <a:p>
            <a:endParaRPr lang="en-US" dirty="0"/>
          </a:p>
        </p:txBody>
      </p:sp>
    </p:spTree>
    <p:extLst>
      <p:ext uri="{BB962C8B-B14F-4D97-AF65-F5344CB8AC3E}">
        <p14:creationId xmlns:p14="http://schemas.microsoft.com/office/powerpoint/2010/main" val="26628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571" y="2159147"/>
            <a:ext cx="10822674" cy="1705971"/>
          </a:xfrm>
        </p:spPr>
        <p:txBody>
          <a:bodyPr>
            <a:normAutofit/>
          </a:bodyPr>
          <a:lstStyle/>
          <a:p>
            <a:pPr>
              <a:lnSpc>
                <a:spcPct val="150000"/>
              </a:lnSpc>
            </a:pPr>
            <a:r>
              <a:rPr lang="ar-JO" sz="3500" dirty="0"/>
              <a:t>التهرب الضريبي و التخطيط الضريبي و التعديلات على القانون الضريبي في الاردن المتعلقة بها و تأثيرها على الاداء الاقتصادي و الموازنة العامة للدولة </a:t>
            </a:r>
            <a:endParaRPr lang="en-US" sz="3500" dirty="0"/>
          </a:p>
        </p:txBody>
      </p:sp>
      <p:sp>
        <p:nvSpPr>
          <p:cNvPr id="3" name="Title 1"/>
          <p:cNvSpPr txBox="1">
            <a:spLocks/>
          </p:cNvSpPr>
          <p:nvPr/>
        </p:nvSpPr>
        <p:spPr>
          <a:xfrm>
            <a:off x="791571" y="382136"/>
            <a:ext cx="10822674" cy="17059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nSpc>
                <a:spcPct val="150000"/>
              </a:lnSpc>
            </a:pPr>
            <a:endParaRPr lang="en-US" sz="3500" dirty="0"/>
          </a:p>
        </p:txBody>
      </p:sp>
    </p:spTree>
    <p:extLst>
      <p:ext uri="{BB962C8B-B14F-4D97-AF65-F5344CB8AC3E}">
        <p14:creationId xmlns:p14="http://schemas.microsoft.com/office/powerpoint/2010/main" val="1017928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dirty="0"/>
              <a:t>التجنب الضريبي </a:t>
            </a:r>
            <a:endParaRPr lang="en-US" dirty="0"/>
          </a:p>
        </p:txBody>
      </p:sp>
      <p:sp>
        <p:nvSpPr>
          <p:cNvPr id="3" name="Content Placeholder 2"/>
          <p:cNvSpPr>
            <a:spLocks noGrp="1"/>
          </p:cNvSpPr>
          <p:nvPr>
            <p:ph idx="1"/>
          </p:nvPr>
        </p:nvSpPr>
        <p:spPr/>
        <p:txBody>
          <a:bodyPr/>
          <a:lstStyle/>
          <a:p>
            <a:pPr algn="justLow" rtl="1">
              <a:lnSpc>
                <a:spcPct val="150000"/>
              </a:lnSpc>
            </a:pPr>
            <a:r>
              <a:rPr lang="ar-JO" dirty="0"/>
              <a:t>تعريف التجب الضريبيي : </a:t>
            </a:r>
          </a:p>
          <a:p>
            <a:pPr algn="justLow" rtl="1">
              <a:lnSpc>
                <a:spcPct val="150000"/>
              </a:lnSpc>
            </a:pPr>
            <a:r>
              <a:rPr lang="ar-JO" dirty="0"/>
              <a:t>هو التخلص من العبء الضريبة كلياً أو جزئياً دون أن يؤدي ذلك إلى مخالفة القانون أو انتهاك أحكامه.</a:t>
            </a:r>
          </a:p>
          <a:p>
            <a:pPr algn="justLow" rtl="1">
              <a:lnSpc>
                <a:spcPct val="150000"/>
              </a:lnSpc>
            </a:pPr>
            <a:r>
              <a:rPr lang="ar-JO" dirty="0"/>
              <a:t>وعرف أيضاً بأنه نشاط يقوم به الشخص أو الشركة لتخفيض الضريبة ضمن القانون. </a:t>
            </a:r>
          </a:p>
          <a:p>
            <a:pPr algn="justLow" rtl="1">
              <a:lnSpc>
                <a:spcPct val="150000"/>
              </a:lnSpc>
            </a:pPr>
            <a:r>
              <a:rPr lang="ar-JO" dirty="0"/>
              <a:t>كما عرف بأنه إستخدام أي من الوسائل القانونية لتخفيض الضريبة الحالية أو تخفيض الالتزامات الضريبية المستقبلية</a:t>
            </a:r>
            <a:endParaRPr lang="en-US" dirty="0"/>
          </a:p>
        </p:txBody>
      </p:sp>
    </p:spTree>
    <p:extLst>
      <p:ext uri="{BB962C8B-B14F-4D97-AF65-F5344CB8AC3E}">
        <p14:creationId xmlns:p14="http://schemas.microsoft.com/office/powerpoint/2010/main" val="380686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28048"/>
          </a:xfrm>
        </p:spPr>
        <p:txBody>
          <a:bodyPr/>
          <a:lstStyle/>
          <a:p>
            <a:pPr algn="r" rtl="1"/>
            <a:r>
              <a:rPr lang="ar-JO" dirty="0"/>
              <a:t>أدوات و اساليب التجنب الضريبي</a:t>
            </a:r>
            <a:endParaRPr lang="en-US" dirty="0"/>
          </a:p>
        </p:txBody>
      </p:sp>
      <p:sp>
        <p:nvSpPr>
          <p:cNvPr id="3" name="Content Placeholder 2"/>
          <p:cNvSpPr>
            <a:spLocks noGrp="1"/>
          </p:cNvSpPr>
          <p:nvPr>
            <p:ph idx="1"/>
          </p:nvPr>
        </p:nvSpPr>
        <p:spPr>
          <a:xfrm>
            <a:off x="368491" y="1746913"/>
            <a:ext cx="11341288" cy="4571999"/>
          </a:xfrm>
        </p:spPr>
        <p:txBody>
          <a:bodyPr>
            <a:normAutofit/>
          </a:bodyPr>
          <a:lstStyle/>
          <a:p>
            <a:pPr algn="r" rtl="1">
              <a:lnSpc>
                <a:spcPct val="150000"/>
              </a:lnSpc>
            </a:pPr>
            <a:r>
              <a:rPr lang="ar-JO" dirty="0"/>
              <a:t>نورد هنا بعض الامثلة على الادوات المستخدمة في التجنب الضريبي :</a:t>
            </a:r>
          </a:p>
          <a:p>
            <a:pPr algn="r" rtl="1">
              <a:lnSpc>
                <a:spcPct val="150000"/>
              </a:lnSpc>
            </a:pPr>
            <a:r>
              <a:rPr lang="ar-JO" dirty="0"/>
              <a:t>1 - إن تقسيم الشركة إلى مجموعة شركات صغيرة تجنب المكلف من دفع الضريبة ضمن الشرائح الضريبية العليا.( ضرائب غير مباشرة).</a:t>
            </a:r>
          </a:p>
          <a:p>
            <a:pPr algn="r" rtl="1">
              <a:lnSpc>
                <a:spcPct val="150000"/>
              </a:lnSpc>
            </a:pPr>
            <a:r>
              <a:rPr lang="ar-JO" dirty="0"/>
              <a:t>2 - نقل المكلف تركته إلى أقربائه تمكنه من تجنب دفع الضريبة.</a:t>
            </a:r>
          </a:p>
          <a:p>
            <a:pPr algn="r" rtl="1">
              <a:lnSpc>
                <a:spcPct val="150000"/>
              </a:lnSpc>
            </a:pPr>
            <a:r>
              <a:rPr lang="ar-JO" dirty="0"/>
              <a:t>3 - الاستفادة من بعض أحكام القانون التي تعفي نشاطات معينة دون أخرى مثل استغلال الأموال في النشاط الزراعي بدلا من نشاطات أخرى تخضع للضريبة تمكن المكلف من تجنب دفع الضريبة.</a:t>
            </a:r>
          </a:p>
          <a:p>
            <a:pPr algn="r" rtl="1">
              <a:lnSpc>
                <a:spcPct val="150000"/>
              </a:lnSpc>
            </a:pPr>
            <a:r>
              <a:rPr lang="ar-JO" dirty="0"/>
              <a:t>4 - امتناع المكلف عن شراء بعض السلع التي فرض عليها القانون ضريبة تمكنه من تجنب دفع الضريبة.</a:t>
            </a:r>
          </a:p>
          <a:p>
            <a:pPr algn="r" rtl="1">
              <a:lnSpc>
                <a:spcPct val="150000"/>
              </a:lnSpc>
            </a:pPr>
            <a:r>
              <a:rPr lang="ar-JO" dirty="0"/>
              <a:t>5- </a:t>
            </a:r>
            <a:r>
              <a:rPr lang="ar-SA" dirty="0"/>
              <a:t>لجوء المكلف إلى القضاء لإلغاء الفائدة المترتبة عليه بسبب تأخره عن دفع الضريبة لعدة سنوات تجنب المكلف هذه الفائدة.</a:t>
            </a:r>
            <a:endParaRPr lang="ar-JO" dirty="0"/>
          </a:p>
          <a:p>
            <a:pPr algn="r" rtl="1"/>
            <a:endParaRPr lang="en-US" dirty="0"/>
          </a:p>
        </p:txBody>
      </p:sp>
    </p:spTree>
    <p:extLst>
      <p:ext uri="{BB962C8B-B14F-4D97-AF65-F5344CB8AC3E}">
        <p14:creationId xmlns:p14="http://schemas.microsoft.com/office/powerpoint/2010/main" val="3134763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09" y="365125"/>
            <a:ext cx="11261558" cy="999651"/>
          </a:xfrm>
        </p:spPr>
        <p:txBody>
          <a:bodyPr>
            <a:normAutofit/>
          </a:bodyPr>
          <a:lstStyle/>
          <a:p>
            <a:pPr algn="r" rtl="1"/>
            <a:r>
              <a:rPr lang="ar-JO" sz="2400" b="1" dirty="0">
                <a:solidFill>
                  <a:srgbClr val="1D3C69"/>
                </a:solidFill>
              </a:rPr>
              <a:t>العقوبات القانونية التي نص عليها قانون ضريبة الدخل رقم 34 لعام 2014 الخاصة  ب</a:t>
            </a:r>
            <a:r>
              <a:rPr lang="ar-JO" altLang="en-US" sz="2400" b="1" dirty="0">
                <a:solidFill>
                  <a:srgbClr val="1D3C69"/>
                </a:solidFill>
              </a:rPr>
              <a:t>جرائم التهرب الضريبي وعقوباتها</a:t>
            </a:r>
            <a:endParaRPr lang="en-US" sz="2400" dirty="0"/>
          </a:p>
        </p:txBody>
      </p:sp>
      <p:sp>
        <p:nvSpPr>
          <p:cNvPr id="3" name="Content Placeholder 2"/>
          <p:cNvSpPr>
            <a:spLocks noGrp="1"/>
          </p:cNvSpPr>
          <p:nvPr>
            <p:ph idx="1"/>
          </p:nvPr>
        </p:nvSpPr>
        <p:spPr>
          <a:xfrm>
            <a:off x="473122" y="1271828"/>
            <a:ext cx="11245755" cy="5254387"/>
          </a:xfrm>
        </p:spPr>
        <p:txBody>
          <a:bodyPr>
            <a:normAutofit/>
          </a:bodyPr>
          <a:lstStyle/>
          <a:p>
            <a:pPr marL="457200" lvl="1" indent="0" algn="justLow" rtl="1">
              <a:lnSpc>
                <a:spcPct val="100000"/>
              </a:lnSpc>
              <a:buNone/>
              <a:defRPr/>
            </a:pPr>
            <a:r>
              <a:rPr lang="ar-DZ" sz="2200" b="1" dirty="0"/>
              <a:t>المادة(66): </a:t>
            </a:r>
            <a:endParaRPr lang="ar-JO" sz="2200" b="1" dirty="0"/>
          </a:p>
          <a:p>
            <a:pPr marL="457200" lvl="1" indent="0" algn="justLow" rtl="1">
              <a:lnSpc>
                <a:spcPct val="150000"/>
              </a:lnSpc>
              <a:buNone/>
              <a:defRPr/>
            </a:pPr>
            <a:r>
              <a:rPr lang="ar-SA" sz="2000" b="1" dirty="0" smtClean="0"/>
              <a:t>أ- </a:t>
            </a:r>
            <a:r>
              <a:rPr lang="ar-SA" sz="2000" b="1" dirty="0"/>
              <a:t>يعاقب بغرامة تعويضيه تعادل مثل الفرق الضريبي كل من قام بالتهرب الضريبي او حاول التهرب او ساعد او حرض غيره على التهرب من الضريبة بأن أتى اي فعل من الأفعال التالية :-</a:t>
            </a:r>
          </a:p>
          <a:p>
            <a:pPr marL="457200" lvl="1" indent="0" algn="justLow" rtl="1">
              <a:lnSpc>
                <a:spcPct val="150000"/>
              </a:lnSpc>
              <a:buNone/>
              <a:defRPr/>
            </a:pPr>
            <a:endParaRPr lang="ar-JO" sz="2000" b="1" dirty="0"/>
          </a:p>
          <a:p>
            <a:pPr marL="457200" lvl="1" indent="0" algn="justLow" rtl="1">
              <a:lnSpc>
                <a:spcPct val="150000"/>
              </a:lnSpc>
              <a:buNone/>
              <a:defRPr/>
            </a:pPr>
            <a:r>
              <a:rPr lang="ar-SA" sz="2000" b="1" dirty="0"/>
              <a:t>1- قدّم الإقرار الضريبي بالاستناد الى سجلات او مستندات مصطنعة او ضمّنه بيانات تخالف ما هو ثابت في السجلات او المستندات التي أخفاها مع علمه بذلك.</a:t>
            </a:r>
          </a:p>
          <a:p>
            <a:pPr marL="457200" lvl="1" indent="0" algn="justLow" rtl="1">
              <a:lnSpc>
                <a:spcPct val="150000"/>
              </a:lnSpc>
              <a:buNone/>
              <a:defRPr/>
            </a:pPr>
            <a:r>
              <a:rPr lang="ar-SA" sz="2000" b="1" dirty="0"/>
              <a:t>2-قدّم الإقرار الضريبي على أساس عدم وجود سجلات او مستندات وضمّنه بيانات تخالف ما هو ثابت لديه من سجلات او مستندات أخفاها .</a:t>
            </a:r>
          </a:p>
          <a:p>
            <a:pPr marL="457200" lvl="1" indent="0" algn="justLow" rtl="1">
              <a:lnSpc>
                <a:spcPct val="150000"/>
              </a:lnSpc>
              <a:buNone/>
              <a:defRPr/>
            </a:pPr>
            <a:r>
              <a:rPr lang="ar-SA" sz="2000" b="1" dirty="0"/>
              <a:t>3-اتلف قصدا السجلات او المستندات ذات الصلة بالضريبة قبل انقضاء المدة المحددة للاحتفاظ بها وفق احكام هذا القانون .</a:t>
            </a:r>
          </a:p>
          <a:p>
            <a:pPr marL="457200" lvl="1" indent="0" algn="justLow" rtl="1">
              <a:lnSpc>
                <a:spcPct val="150000"/>
              </a:lnSpc>
              <a:buNone/>
              <a:defRPr/>
            </a:pPr>
            <a:r>
              <a:rPr lang="ar-SA" sz="2000" b="1" dirty="0"/>
              <a:t>4-اصطنع او غيّر فواتير الشراء او البيع او غيرها من المستندات لإيهام الدائرة بقلة الأرباح او زيادة الخسائر .</a:t>
            </a:r>
          </a:p>
        </p:txBody>
      </p:sp>
    </p:spTree>
    <p:extLst>
      <p:ext uri="{BB962C8B-B14F-4D97-AF65-F5344CB8AC3E}">
        <p14:creationId xmlns:p14="http://schemas.microsoft.com/office/powerpoint/2010/main" val="310404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lgn="justLow" rtl="1">
              <a:lnSpc>
                <a:spcPct val="100000"/>
              </a:lnSpc>
              <a:buNone/>
              <a:defRPr/>
            </a:pPr>
            <a:r>
              <a:rPr lang="ar-SA" sz="2500" b="1" dirty="0"/>
              <a:t>5-اخفى نشاطا او جزءا منه مما يخضع للضريبة. </a:t>
            </a:r>
          </a:p>
          <a:p>
            <a:pPr marL="457200" lvl="1" indent="0" algn="justLow" rtl="1">
              <a:lnSpc>
                <a:spcPct val="100000"/>
              </a:lnSpc>
              <a:buNone/>
              <a:defRPr/>
            </a:pPr>
            <a:r>
              <a:rPr lang="ar-SA" sz="2500" b="1" dirty="0"/>
              <a:t>6-اقتطع مقدار الضريبة وفق احكام هذا القانون ولم يوردها للدائرة خلال ثلاثين يوما من تاريخ دفعها .</a:t>
            </a:r>
            <a:endParaRPr lang="ar-JO" sz="2500" b="1" dirty="0"/>
          </a:p>
          <a:p>
            <a:pPr marL="457200" lvl="1" indent="0" algn="justLow" rtl="1">
              <a:lnSpc>
                <a:spcPct val="100000"/>
              </a:lnSpc>
              <a:buNone/>
              <a:defRPr/>
            </a:pPr>
            <a:r>
              <a:rPr lang="ar-JO" sz="2500" b="1" dirty="0"/>
              <a:t>7-لم يصدر فاتورة اصولية .</a:t>
            </a:r>
          </a:p>
          <a:p>
            <a:pPr marL="457200" lvl="1" indent="0" algn="justLow" rtl="1">
              <a:lnSpc>
                <a:spcPct val="100000"/>
              </a:lnSpc>
              <a:buNone/>
              <a:defRPr/>
            </a:pPr>
            <a:r>
              <a:rPr lang="ar-JO" sz="2500" b="1" dirty="0"/>
              <a:t>ب-اضافة الى الغرامة المنصوص عليها في الفقرة(أ) من هذه المادة,تكون العقوبة في حالك تكرار اي من الجرائم المنصوص عليها فيها على النحو التالي :- </a:t>
            </a:r>
          </a:p>
          <a:p>
            <a:pPr marL="1373152" lvl="6" indent="0" algn="justLow" rtl="1">
              <a:lnSpc>
                <a:spcPct val="100000"/>
              </a:lnSpc>
              <a:buNone/>
              <a:defRPr/>
            </a:pPr>
            <a:r>
              <a:rPr lang="ar-JO" sz="2100" b="1" dirty="0"/>
              <a:t>1- الحبس مدة لا تقل عن اربعة اشهر ولا تزيد على سنة واحده في حال ارتكاب اي من الجرائم للمرة الثانيه.</a:t>
            </a:r>
          </a:p>
          <a:p>
            <a:pPr marL="1373152" lvl="6" indent="0" algn="justLow" rtl="1">
              <a:lnSpc>
                <a:spcPct val="100000"/>
              </a:lnSpc>
              <a:buNone/>
              <a:defRPr/>
            </a:pPr>
            <a:r>
              <a:rPr lang="ar-JO" sz="2100" b="1" dirty="0"/>
              <a:t>2-الحبس مدة لا تقل عن سنه واحدة ولا تزيدعلى سنتين في حال ارتكاب اي من الجرائم للمرة الثالثة </a:t>
            </a:r>
          </a:p>
          <a:p>
            <a:pPr algn="justLow">
              <a:lnSpc>
                <a:spcPct val="100000"/>
              </a:lnSpc>
            </a:pPr>
            <a:endParaRPr lang="en-US" sz="2500" dirty="0"/>
          </a:p>
        </p:txBody>
      </p:sp>
      <p:sp>
        <p:nvSpPr>
          <p:cNvPr id="5" name="Title 1"/>
          <p:cNvSpPr>
            <a:spLocks noGrp="1"/>
          </p:cNvSpPr>
          <p:nvPr>
            <p:ph type="title"/>
          </p:nvPr>
        </p:nvSpPr>
        <p:spPr>
          <a:xfrm>
            <a:off x="346509" y="365125"/>
            <a:ext cx="11261558" cy="999651"/>
          </a:xfrm>
        </p:spPr>
        <p:txBody>
          <a:bodyPr>
            <a:normAutofit/>
          </a:bodyPr>
          <a:lstStyle/>
          <a:p>
            <a:pPr algn="r" rtl="1"/>
            <a:r>
              <a:rPr lang="ar-JO" sz="2400" b="1" dirty="0">
                <a:solidFill>
                  <a:srgbClr val="1D3C69"/>
                </a:solidFill>
              </a:rPr>
              <a:t>العقوبات القانونية التي نص عليها قانون ضريبة الدخل رقم 34 لعام 2014 الخاصة  ب</a:t>
            </a:r>
            <a:r>
              <a:rPr lang="ar-JO" altLang="en-US" sz="2400" b="1" dirty="0">
                <a:solidFill>
                  <a:srgbClr val="1D3C69"/>
                </a:solidFill>
              </a:rPr>
              <a:t>جرائم التهرب الضريبي وعقوباتها</a:t>
            </a:r>
            <a:endParaRPr lang="en-US" sz="2400" dirty="0"/>
          </a:p>
        </p:txBody>
      </p:sp>
    </p:spTree>
    <p:extLst>
      <p:ext uri="{BB962C8B-B14F-4D97-AF65-F5344CB8AC3E}">
        <p14:creationId xmlns:p14="http://schemas.microsoft.com/office/powerpoint/2010/main" val="3927074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Low" rtl="1"/>
            <a:r>
              <a:rPr lang="ar-JO" sz="3000" b="1" dirty="0">
                <a:solidFill>
                  <a:srgbClr val="1D3C69"/>
                </a:solidFill>
              </a:rPr>
              <a:t>العقوبات القانونية التي نص عليها قانون ضريبة الدخل رقم 34 لعام 2014 الخاصة  ب</a:t>
            </a:r>
            <a:r>
              <a:rPr lang="ar-JO" altLang="en-US" sz="3000" b="1" dirty="0">
                <a:solidFill>
                  <a:srgbClr val="1D3C69"/>
                </a:solidFill>
              </a:rPr>
              <a:t>جرائم التهرب الضريبي وعقوباتها</a:t>
            </a:r>
            <a:endParaRPr lang="en-US" sz="3000" dirty="0"/>
          </a:p>
        </p:txBody>
      </p:sp>
      <p:sp>
        <p:nvSpPr>
          <p:cNvPr id="3" name="Content Placeholder 2"/>
          <p:cNvSpPr>
            <a:spLocks noGrp="1"/>
          </p:cNvSpPr>
          <p:nvPr>
            <p:ph idx="1"/>
          </p:nvPr>
        </p:nvSpPr>
        <p:spPr/>
        <p:txBody>
          <a:bodyPr>
            <a:normAutofit/>
          </a:bodyPr>
          <a:lstStyle/>
          <a:p>
            <a:pPr algn="justLow" rtl="1"/>
            <a:r>
              <a:rPr lang="ar-JO" altLang="en-US" b="1" dirty="0"/>
              <a:t>3-الحبس مدة لا تقل عن سنتين ولا تزيد على ثلاث سنوات في  حال ارتكاب اي من الجرائم للمرة للمرة الرابعه وما يليها . </a:t>
            </a:r>
          </a:p>
          <a:p>
            <a:pPr algn="justLow" rtl="1"/>
            <a:r>
              <a:rPr lang="ar-JO" altLang="en-US" b="1" dirty="0"/>
              <a:t>ج- لا يجوز للمحكمة الاخذ بالاسباب المخففة التقديرية فيما يتعلق بالعقوبات المنصوص عليها في البندين(2)و(3) من الفقرة (ب) من هذة المادة. </a:t>
            </a:r>
          </a:p>
          <a:p>
            <a:pPr algn="justLow" rtl="1"/>
            <a:r>
              <a:rPr lang="ar-JO" altLang="en-US" b="1" dirty="0"/>
              <a:t>د- على الرغم مما ورد في اي تشريع اخر :- </a:t>
            </a:r>
          </a:p>
          <a:p>
            <a:pPr algn="justLow" rtl="1"/>
            <a:r>
              <a:rPr lang="ar-JO" altLang="en-US" b="1" dirty="0"/>
              <a:t>1- على الدائرة نشر الاحكام القضائية المكتسبة الدرجة القطعية والصادرة في قضايا التهرب الضريبي بالصحف ووسائل الاعلام بما في ذلك النشر في الوسائل الالكترونية المتاحة  </a:t>
            </a:r>
          </a:p>
          <a:p>
            <a:pPr algn="justLow" rtl="1"/>
            <a:r>
              <a:rPr lang="ar-JO" altLang="en-US" b="1" dirty="0"/>
              <a:t>2- تكون مدة التقادم للجرائم المرتكبة خلافا لأحكام هذا القانون والعقوبات المفروضة بموجبه ثلاث سنوات </a:t>
            </a:r>
            <a:endParaRPr lang="en-US" altLang="en-US" b="1" dirty="0"/>
          </a:p>
        </p:txBody>
      </p:sp>
    </p:spTree>
    <p:extLst>
      <p:ext uri="{BB962C8B-B14F-4D97-AF65-F5344CB8AC3E}">
        <p14:creationId xmlns:p14="http://schemas.microsoft.com/office/powerpoint/2010/main" val="3949487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JO" altLang="en-US" b="1" dirty="0">
                <a:solidFill>
                  <a:srgbClr val="1D3C69"/>
                </a:solidFill>
              </a:rPr>
              <a:t>مسؤولية المحاسب القانوني </a:t>
            </a:r>
            <a:endParaRPr lang="en-US" dirty="0"/>
          </a:p>
        </p:txBody>
      </p:sp>
      <p:sp>
        <p:nvSpPr>
          <p:cNvPr id="3" name="Content Placeholder 2"/>
          <p:cNvSpPr>
            <a:spLocks noGrp="1"/>
          </p:cNvSpPr>
          <p:nvPr>
            <p:ph idx="1"/>
          </p:nvPr>
        </p:nvSpPr>
        <p:spPr/>
        <p:txBody>
          <a:bodyPr/>
          <a:lstStyle/>
          <a:p>
            <a:pPr algn="justLow" rtl="1">
              <a:lnSpc>
                <a:spcPct val="150000"/>
              </a:lnSpc>
            </a:pPr>
            <a:r>
              <a:rPr lang="ar-SA" b="1" dirty="0"/>
              <a:t>يتحمل المحاسب القانوني المسؤولية عن المصادقة على بيانات مالية غير مطابقة للواقع بشكل جوهري أو تخالف أحكام هذا القانون أو معايير المحاسبة الدولية والقوانين والأنظمة النافذة المفعول سواء كان ذلك ناجماً عن خطأ متعمد أو أي عمل جرمي أو عن إهمال جسيم وفي هذه الحالة يعتبر المحاسب القانوني مرتكبا لجرم ويعاقب بالعقوبة المنصوص عليها في المادة (66) من هذا القانون</a:t>
            </a:r>
            <a:r>
              <a:rPr lang="ar-JO" b="1" dirty="0"/>
              <a:t>.</a:t>
            </a:r>
            <a:endParaRPr lang="en-US" dirty="0"/>
          </a:p>
        </p:txBody>
      </p:sp>
    </p:spTree>
    <p:extLst>
      <p:ext uri="{BB962C8B-B14F-4D97-AF65-F5344CB8AC3E}">
        <p14:creationId xmlns:p14="http://schemas.microsoft.com/office/powerpoint/2010/main" val="1016243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82388"/>
          </a:xfrm>
        </p:spPr>
        <p:txBody>
          <a:bodyPr>
            <a:normAutofit/>
          </a:bodyPr>
          <a:lstStyle/>
          <a:p>
            <a:pPr algn="ctr"/>
            <a:r>
              <a:rPr lang="ar-JO" sz="3600" dirty="0"/>
              <a:t>الاقتصاد غير الرسمي ونسب التهرب الضريبي</a:t>
            </a:r>
            <a:endParaRPr lang="en-US" sz="3600" dirty="0"/>
          </a:p>
        </p:txBody>
      </p:sp>
      <p:sp>
        <p:nvSpPr>
          <p:cNvPr id="3" name="Content Placeholder 2"/>
          <p:cNvSpPr>
            <a:spLocks noGrp="1"/>
          </p:cNvSpPr>
          <p:nvPr>
            <p:ph idx="1"/>
          </p:nvPr>
        </p:nvSpPr>
        <p:spPr>
          <a:xfrm>
            <a:off x="682387" y="1078173"/>
            <a:ext cx="10795379" cy="5240739"/>
          </a:xfrm>
        </p:spPr>
        <p:txBody>
          <a:bodyPr>
            <a:normAutofit/>
          </a:bodyPr>
          <a:lstStyle/>
          <a:p>
            <a:pPr algn="justLow" rtl="1">
              <a:lnSpc>
                <a:spcPct val="150000"/>
              </a:lnSpc>
            </a:pPr>
            <a:r>
              <a:rPr lang="ar-JO" sz="2400" dirty="0"/>
              <a:t>الاقتصاد غير الرسمي : هي النشاطات الاقتصادية التي يقوم بها العاملون والوحدات الإنتاجية والتي تكون، وفق القانون أو وفق الواقع، غير مغطاة أو غير مغطاة بشكل كاف ، بالترتيبات الرسمية.</a:t>
            </a:r>
          </a:p>
          <a:p>
            <a:pPr algn="justLow" rtl="1">
              <a:lnSpc>
                <a:spcPct val="150000"/>
              </a:lnSpc>
            </a:pPr>
            <a:r>
              <a:rPr lang="ar-JO" sz="2400" dirty="0"/>
              <a:t> بمعنى أن الاقتصاد غير الرسمي هو أي إنتاج للسلع والخدمات على أساس السوق، سواء كان قانونياً أو غير قانوني، الذي لا تكتشفه التقديرات الرسمية للناتج المحلي الإجمالي أو غير المسجل في أي قياسات رسمية.</a:t>
            </a:r>
          </a:p>
          <a:p>
            <a:pPr algn="justLow" rtl="1">
              <a:lnSpc>
                <a:spcPct val="150000"/>
              </a:lnSpc>
            </a:pPr>
            <a:r>
              <a:rPr lang="ar-JO" sz="2400" dirty="0"/>
              <a:t>ان وجود الاقتصاد غير الرسمي يؤثر باتجاهين في حجم الإيرادات العامة: الأول يتمثل بعدم التزام هذه المؤسسات العاملة في الاقتصاد غير الرسمي بدفع الضريبة، والثاني بدفع المؤسسات العاملة في القطاع الرسمي إلى التهرب الضريبي، لأن أسعار منتجات المؤسسات غير الرسمية والخدمات التي تقدمها أقل من أسعار القطاع الرسمي، كونها لا تتحمل تكاليف كالضرائب.</a:t>
            </a:r>
            <a:endParaRPr lang="en-US" sz="2400" dirty="0"/>
          </a:p>
        </p:txBody>
      </p:sp>
    </p:spTree>
    <p:extLst>
      <p:ext uri="{BB962C8B-B14F-4D97-AF65-F5344CB8AC3E}">
        <p14:creationId xmlns:p14="http://schemas.microsoft.com/office/powerpoint/2010/main" val="410785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4012636"/>
              </p:ext>
            </p:extLst>
          </p:nvPr>
        </p:nvGraphicFramePr>
        <p:xfrm>
          <a:off x="300253" y="313898"/>
          <a:ext cx="11641541" cy="5841243"/>
        </p:xfrm>
        <a:graphic>
          <a:graphicData uri="http://schemas.openxmlformats.org/drawingml/2006/table">
            <a:tbl>
              <a:tblPr>
                <a:tableStyleId>{5C22544A-7EE6-4342-B048-85BDC9FD1C3A}</a:tableStyleId>
              </a:tblPr>
              <a:tblGrid>
                <a:gridCol w="3243635">
                  <a:extLst>
                    <a:ext uri="{9D8B030D-6E8A-4147-A177-3AD203B41FA5}">
                      <a16:colId xmlns:a16="http://schemas.microsoft.com/office/drawing/2014/main" xmlns="" val="20000"/>
                    </a:ext>
                  </a:extLst>
                </a:gridCol>
                <a:gridCol w="1399651">
                  <a:extLst>
                    <a:ext uri="{9D8B030D-6E8A-4147-A177-3AD203B41FA5}">
                      <a16:colId xmlns:a16="http://schemas.microsoft.com/office/drawing/2014/main" xmlns="" val="20001"/>
                    </a:ext>
                  </a:extLst>
                </a:gridCol>
                <a:gridCol w="1399651">
                  <a:extLst>
                    <a:ext uri="{9D8B030D-6E8A-4147-A177-3AD203B41FA5}">
                      <a16:colId xmlns:a16="http://schemas.microsoft.com/office/drawing/2014/main" xmlns="" val="20002"/>
                    </a:ext>
                  </a:extLst>
                </a:gridCol>
                <a:gridCol w="1399651">
                  <a:extLst>
                    <a:ext uri="{9D8B030D-6E8A-4147-A177-3AD203B41FA5}">
                      <a16:colId xmlns:a16="http://schemas.microsoft.com/office/drawing/2014/main" xmlns="" val="20003"/>
                    </a:ext>
                  </a:extLst>
                </a:gridCol>
                <a:gridCol w="1399651">
                  <a:extLst>
                    <a:ext uri="{9D8B030D-6E8A-4147-A177-3AD203B41FA5}">
                      <a16:colId xmlns:a16="http://schemas.microsoft.com/office/drawing/2014/main" xmlns="" val="20004"/>
                    </a:ext>
                  </a:extLst>
                </a:gridCol>
                <a:gridCol w="1399651">
                  <a:extLst>
                    <a:ext uri="{9D8B030D-6E8A-4147-A177-3AD203B41FA5}">
                      <a16:colId xmlns:a16="http://schemas.microsoft.com/office/drawing/2014/main" xmlns="" val="20005"/>
                    </a:ext>
                  </a:extLst>
                </a:gridCol>
                <a:gridCol w="1399651">
                  <a:extLst>
                    <a:ext uri="{9D8B030D-6E8A-4147-A177-3AD203B41FA5}">
                      <a16:colId xmlns:a16="http://schemas.microsoft.com/office/drawing/2014/main" xmlns="" val="20006"/>
                    </a:ext>
                  </a:extLst>
                </a:gridCol>
              </a:tblGrid>
              <a:tr h="786322">
                <a:tc gridSpan="7">
                  <a:txBody>
                    <a:bodyPr/>
                    <a:lstStyle/>
                    <a:p>
                      <a:pPr algn="ctr" rtl="1" fontAlgn="ctr"/>
                      <a:r>
                        <a:rPr lang="ar-JO" sz="2000" u="none" strike="noStrike" dirty="0">
                          <a:effectLst/>
                        </a:rPr>
                        <a:t>حجم التهرب الضريبي للأعوام 2010-2015 </a:t>
                      </a:r>
                      <a:br>
                        <a:rPr lang="ar-JO" sz="2000" u="none" strike="noStrike" dirty="0">
                          <a:effectLst/>
                        </a:rPr>
                      </a:br>
                      <a:r>
                        <a:rPr lang="ar-JO" sz="2000" u="none" strike="noStrike" dirty="0">
                          <a:effectLst/>
                        </a:rPr>
                        <a:t>حسب صندوق النقد الدولي</a:t>
                      </a:r>
                      <a:endParaRPr lang="ar-JO" sz="20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33278">
                <a:tc>
                  <a:txBody>
                    <a:bodyPr/>
                    <a:lstStyle/>
                    <a:p>
                      <a:pPr algn="ctr" rtl="1" fontAlgn="ctr"/>
                      <a:r>
                        <a:rPr lang="ar-JO" sz="2000" b="1" u="none" strike="noStrike" dirty="0">
                          <a:effectLst/>
                        </a:rPr>
                        <a:t>الاعوام </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2010</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2011</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2012</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2013</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2014</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2015</a:t>
                      </a: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834464">
                <a:tc>
                  <a:txBody>
                    <a:bodyPr/>
                    <a:lstStyle/>
                    <a:p>
                      <a:pPr algn="ctr" rtl="1" fontAlgn="ctr"/>
                      <a:r>
                        <a:rPr lang="ar-JO" sz="2000" b="1" u="none" strike="noStrike" dirty="0">
                          <a:effectLst/>
                        </a:rPr>
                        <a:t>اجمالي الناتج المحلي</a:t>
                      </a:r>
                      <a:br>
                        <a:rPr lang="ar-JO" sz="2000" b="1" u="none" strike="noStrike" dirty="0">
                          <a:effectLst/>
                        </a:rPr>
                      </a:br>
                      <a:r>
                        <a:rPr lang="ar-JO" sz="2000" b="1" u="none" strike="noStrike" dirty="0">
                          <a:effectLst/>
                        </a:rPr>
                        <a:t>  ( مليون دينار)</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18,762</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20,477</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21,966</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24,160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26,000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27,904</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2"/>
                  </a:ext>
                </a:extLst>
              </a:tr>
              <a:tr h="1251695">
                <a:tc>
                  <a:txBody>
                    <a:bodyPr/>
                    <a:lstStyle/>
                    <a:p>
                      <a:pPr algn="ctr" rtl="1" fontAlgn="ctr"/>
                      <a:r>
                        <a:rPr lang="ar-JO" sz="2000" b="1" u="none" strike="noStrike" dirty="0">
                          <a:effectLst/>
                        </a:rPr>
                        <a:t>نسبة حجم الاقتصاد </a:t>
                      </a:r>
                      <a:br>
                        <a:rPr lang="ar-JO" sz="2000" b="1" u="none" strike="noStrike" dirty="0">
                          <a:effectLst/>
                        </a:rPr>
                      </a:br>
                      <a:r>
                        <a:rPr lang="ar-JO" sz="2000" b="1" u="none" strike="noStrike" dirty="0">
                          <a:effectLst/>
                        </a:rPr>
                        <a:t>غير الرسمي  الى الناتج المحلي </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22.1%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21.1%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21.4%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22.1%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23.2%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24.5%</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r h="1251695">
                <a:tc>
                  <a:txBody>
                    <a:bodyPr/>
                    <a:lstStyle/>
                    <a:p>
                      <a:pPr algn="ctr" rtl="1" fontAlgn="ctr"/>
                      <a:r>
                        <a:rPr lang="ar-JO" sz="2000" b="1" u="none" strike="noStrike" dirty="0">
                          <a:effectLst/>
                        </a:rPr>
                        <a:t>حجم الاقتصاد غير الرسمي</a:t>
                      </a:r>
                      <a:br>
                        <a:rPr lang="ar-JO" sz="2000" b="1" u="none" strike="noStrike" dirty="0">
                          <a:effectLst/>
                        </a:rPr>
                      </a:br>
                      <a:r>
                        <a:rPr lang="ar-JO" sz="2000" b="1" u="none" strike="noStrike" dirty="0">
                          <a:effectLst/>
                        </a:rPr>
                        <a:t>  الى الناتج المحلي</a:t>
                      </a:r>
                      <a:br>
                        <a:rPr lang="ar-JO" sz="2000" b="1" u="none" strike="noStrike" dirty="0">
                          <a:effectLst/>
                        </a:rPr>
                      </a:br>
                      <a:r>
                        <a:rPr lang="ar-JO" sz="2000" b="1" u="none" strike="noStrike" dirty="0">
                          <a:effectLst/>
                        </a:rPr>
                        <a:t>( مليون دينار) </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4,146</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4,321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4,701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5,339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6,032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6,836</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4"/>
                  </a:ext>
                </a:extLst>
              </a:tr>
              <a:tr h="433278">
                <a:tc>
                  <a:txBody>
                    <a:bodyPr/>
                    <a:lstStyle/>
                    <a:p>
                      <a:pPr algn="ctr" rtl="1" fontAlgn="ctr"/>
                      <a:r>
                        <a:rPr lang="ar-JO" sz="2000" b="1" u="none" strike="noStrike" dirty="0">
                          <a:effectLst/>
                        </a:rPr>
                        <a:t>نسبة العبء الضريبي </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27%</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25%</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24%</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23%</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a:effectLst/>
                        </a:rPr>
                        <a:t>23%</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5"/>
                  </a:ext>
                </a:extLst>
              </a:tr>
              <a:tr h="850511">
                <a:tc>
                  <a:txBody>
                    <a:bodyPr/>
                    <a:lstStyle/>
                    <a:p>
                      <a:pPr algn="ctr" rtl="1" fontAlgn="ctr"/>
                      <a:r>
                        <a:rPr lang="ar-JO" sz="2000" b="1" u="none" strike="noStrike" dirty="0">
                          <a:effectLst/>
                        </a:rPr>
                        <a:t>حجم التهرب الضريبي</a:t>
                      </a:r>
                      <a:br>
                        <a:rPr lang="ar-JO" sz="2000" b="1" u="none" strike="noStrike" dirty="0">
                          <a:effectLst/>
                        </a:rPr>
                      </a:br>
                      <a:r>
                        <a:rPr lang="ar-JO" sz="2000" b="1" u="none" strike="noStrike" dirty="0">
                          <a:effectLst/>
                        </a:rPr>
                        <a:t> ( مليون دينار)</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1123.675</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1067.200</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1128.174</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1238.732</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1387.360</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u="none" strike="noStrike" dirty="0">
                          <a:effectLst/>
                        </a:rPr>
                        <a:t>1579.227</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670363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09" y="286603"/>
            <a:ext cx="10754436" cy="859809"/>
          </a:xfrm>
        </p:spPr>
        <p:txBody>
          <a:bodyPr>
            <a:normAutofit/>
          </a:bodyPr>
          <a:lstStyle/>
          <a:p>
            <a:pPr algn="ctr"/>
            <a:r>
              <a:rPr lang="ar-JO" sz="3500" dirty="0"/>
              <a:t>تحليل نسبة الايرادات الضريبية الى اجمالي ايرادات الموازنة التقديرية</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3177999"/>
              </p:ext>
            </p:extLst>
          </p:nvPr>
        </p:nvGraphicFramePr>
        <p:xfrm>
          <a:off x="545909" y="1269243"/>
          <a:ext cx="10754436" cy="4913194"/>
        </p:xfrm>
        <a:graphic>
          <a:graphicData uri="http://schemas.openxmlformats.org/drawingml/2006/table">
            <a:tbl>
              <a:tblPr>
                <a:tableStyleId>{5C22544A-7EE6-4342-B048-85BDC9FD1C3A}</a:tableStyleId>
              </a:tblPr>
              <a:tblGrid>
                <a:gridCol w="2495506">
                  <a:extLst>
                    <a:ext uri="{9D8B030D-6E8A-4147-A177-3AD203B41FA5}">
                      <a16:colId xmlns:a16="http://schemas.microsoft.com/office/drawing/2014/main" xmlns="" val="20000"/>
                    </a:ext>
                  </a:extLst>
                </a:gridCol>
                <a:gridCol w="1322023">
                  <a:extLst>
                    <a:ext uri="{9D8B030D-6E8A-4147-A177-3AD203B41FA5}">
                      <a16:colId xmlns:a16="http://schemas.microsoft.com/office/drawing/2014/main" xmlns="" val="20001"/>
                    </a:ext>
                  </a:extLst>
                </a:gridCol>
                <a:gridCol w="1322023">
                  <a:extLst>
                    <a:ext uri="{9D8B030D-6E8A-4147-A177-3AD203B41FA5}">
                      <a16:colId xmlns:a16="http://schemas.microsoft.com/office/drawing/2014/main" xmlns="" val="20002"/>
                    </a:ext>
                  </a:extLst>
                </a:gridCol>
                <a:gridCol w="1871628">
                  <a:extLst>
                    <a:ext uri="{9D8B030D-6E8A-4147-A177-3AD203B41FA5}">
                      <a16:colId xmlns:a16="http://schemas.microsoft.com/office/drawing/2014/main" xmlns="" val="20003"/>
                    </a:ext>
                  </a:extLst>
                </a:gridCol>
                <a:gridCol w="1871628">
                  <a:extLst>
                    <a:ext uri="{9D8B030D-6E8A-4147-A177-3AD203B41FA5}">
                      <a16:colId xmlns:a16="http://schemas.microsoft.com/office/drawing/2014/main" xmlns="" val="20004"/>
                    </a:ext>
                  </a:extLst>
                </a:gridCol>
                <a:gridCol w="1871628">
                  <a:extLst>
                    <a:ext uri="{9D8B030D-6E8A-4147-A177-3AD203B41FA5}">
                      <a16:colId xmlns:a16="http://schemas.microsoft.com/office/drawing/2014/main" xmlns="" val="20005"/>
                    </a:ext>
                  </a:extLst>
                </a:gridCol>
              </a:tblGrid>
              <a:tr h="555047">
                <a:tc gridSpan="6">
                  <a:txBody>
                    <a:bodyPr/>
                    <a:lstStyle/>
                    <a:p>
                      <a:pPr algn="ctr" rtl="1" fontAlgn="b"/>
                      <a:endParaRPr lang="ar-JO" sz="15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55047">
                <a:tc>
                  <a:txBody>
                    <a:bodyPr/>
                    <a:lstStyle/>
                    <a:p>
                      <a:pPr algn="ctr" rtl="1" fontAlgn="ctr"/>
                      <a:r>
                        <a:rPr lang="ar-JO" sz="2000" u="none" strike="noStrike" dirty="0">
                          <a:effectLst/>
                        </a:rPr>
                        <a:t>الاعوام </a:t>
                      </a:r>
                      <a:endParaRPr lang="ar-JO"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a:effectLst/>
                        </a:rPr>
                        <a:t>2018</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a:effectLst/>
                        </a:rPr>
                        <a:t>2019</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a:effectLst/>
                        </a:rPr>
                        <a:t>2020</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a:effectLst/>
                        </a:rPr>
                        <a:t>2021</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2022</a:t>
                      </a: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534490">
                <a:tc>
                  <a:txBody>
                    <a:bodyPr/>
                    <a:lstStyle/>
                    <a:p>
                      <a:pPr algn="ctr" rtl="1" fontAlgn="ctr"/>
                      <a:r>
                        <a:rPr lang="ar-JO" sz="2000" b="1" u="none" strike="noStrike" dirty="0">
                          <a:effectLst/>
                        </a:rPr>
                        <a:t>الإیرادات المحلیة</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7,796,000</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8,009,926</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7,754,000,000</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7,298,000,000</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8,064,000,000</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2"/>
                  </a:ext>
                </a:extLst>
              </a:tr>
              <a:tr h="534490">
                <a:tc>
                  <a:txBody>
                    <a:bodyPr/>
                    <a:lstStyle/>
                    <a:p>
                      <a:pPr algn="ctr" rtl="1" fontAlgn="ctr"/>
                      <a:r>
                        <a:rPr lang="ar-JO" sz="2000" b="1" u="none" strike="noStrike" dirty="0">
                          <a:effectLst/>
                        </a:rPr>
                        <a:t>الإیرادات الضریبیة</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5,145,824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5,273,347</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5,651,000,000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5,390,000,000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6,089,000,000</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r h="555047">
                <a:tc>
                  <a:txBody>
                    <a:bodyPr/>
                    <a:lstStyle/>
                    <a:p>
                      <a:pPr algn="ctr" rtl="1" fontAlgn="ctr"/>
                      <a:r>
                        <a:rPr lang="ar-JO" sz="2000" b="1" u="none" strike="noStrike" dirty="0">
                          <a:effectLst/>
                        </a:rPr>
                        <a:t>الإیرادات غیر الضریبیة</a:t>
                      </a: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2,650,176</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2,736,579</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2,103,000,000</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1,908,000,000</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1,975,000,000</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4"/>
                  </a:ext>
                </a:extLst>
              </a:tr>
              <a:tr h="555047">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624026">
                <a:tc>
                  <a:txBody>
                    <a:bodyPr/>
                    <a:lstStyle/>
                    <a:p>
                      <a:pPr algn="ctr" rtl="1" fontAlgn="ctr"/>
                      <a:endParaRPr lang="ar-JO"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66%</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66%</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73%</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74%</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76%</a:t>
                      </a: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37484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rtl="1">
              <a:buNone/>
            </a:pPr>
            <a:r>
              <a:rPr lang="ar-JO" dirty="0"/>
              <a:t>اساس الاخضاع الضريبي هي ثلاث محدادت :</a:t>
            </a:r>
          </a:p>
          <a:p>
            <a:pPr marL="514350" indent="-514350" algn="r" rtl="1">
              <a:buFont typeface="+mj-lt"/>
              <a:buAutoNum type="arabicPeriod"/>
            </a:pPr>
            <a:r>
              <a:rPr lang="ar-JO" dirty="0"/>
              <a:t>التبعية السياسية : ويتمثل في ممارسة الدولة حقها في فرض الضرائب على جميع رعاياها مهما كان موطن اقامتهم وعلى جميع دخولهم .</a:t>
            </a:r>
          </a:p>
          <a:p>
            <a:pPr marL="514350" indent="-514350" algn="r" rtl="1">
              <a:buFont typeface="+mj-lt"/>
              <a:buAutoNum type="arabicPeriod"/>
            </a:pPr>
            <a:r>
              <a:rPr lang="ar-JO" dirty="0"/>
              <a:t>التبعية الاقتصادية : ويتمثل في فرض الضرائب على جميع المداخيل التي يحققها الاشخاص الذين اتخذوا من الدولة موطناً لهم بغض النظر عن مصدر تلك المداخيل .</a:t>
            </a:r>
          </a:p>
          <a:p>
            <a:pPr marL="514350" indent="-514350" algn="r" rtl="1">
              <a:buFont typeface="+mj-lt"/>
              <a:buAutoNum type="arabicPeriod"/>
            </a:pPr>
            <a:r>
              <a:rPr lang="ar-JO" dirty="0"/>
              <a:t>التبعية الاجتماعية: ويتمثل في حق الدولة في فرض الضرائب و الرسوم على كافة المداخيل التي يتم التحصيل عليها داخل إقليمها بغض النظر عن طبيعة جنسية أو موطن الاشخاص وعليه فإن أي اختلاف في اساس الاخضاع الضريبي سيكون اساس و سبب في اخضاع الاشخاص الى اكثر من ضريبة لنفس المدة الزمنية وفي دول مختلفة </a:t>
            </a:r>
            <a:endParaRPr lang="en-US" dirty="0"/>
          </a:p>
          <a:p>
            <a:endParaRPr lang="en-US" dirty="0"/>
          </a:p>
        </p:txBody>
      </p:sp>
    </p:spTree>
    <p:extLst>
      <p:ext uri="{BB962C8B-B14F-4D97-AF65-F5344CB8AC3E}">
        <p14:creationId xmlns:p14="http://schemas.microsoft.com/office/powerpoint/2010/main" val="187578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5726587"/>
          </a:xfrm>
        </p:spPr>
        <p:txBody>
          <a:bodyPr/>
          <a:lstStyle/>
          <a:p>
            <a:pPr marL="0" indent="0" algn="ctr" rtl="1">
              <a:buNone/>
            </a:pPr>
            <a:endParaRPr lang="ar-JO" dirty="0"/>
          </a:p>
          <a:p>
            <a:pPr marL="0" indent="0" algn="ctr" rtl="1">
              <a:buNone/>
            </a:pPr>
            <a:r>
              <a:rPr lang="ar-JO" dirty="0"/>
              <a:t>التهرب الضريبي</a:t>
            </a:r>
          </a:p>
          <a:p>
            <a:pPr marL="0" indent="0" algn="ctr" rtl="1">
              <a:buNone/>
            </a:pPr>
            <a:r>
              <a:rPr lang="en-US" b="1" dirty="0"/>
              <a:t>Tax Evasion</a:t>
            </a:r>
            <a:endParaRPr lang="ar-JO" dirty="0"/>
          </a:p>
          <a:p>
            <a:pPr algn="r" rtl="1"/>
            <a:endParaRPr lang="ar-JO" dirty="0"/>
          </a:p>
          <a:p>
            <a:pPr marL="457200" indent="-457200" algn="r" rtl="1">
              <a:buFont typeface="+mj-lt"/>
              <a:buAutoNum type="arabicPeriod"/>
            </a:pPr>
            <a:r>
              <a:rPr lang="ar-JO" sz="2400" dirty="0" smtClean="0"/>
              <a:t> المقدمة </a:t>
            </a:r>
            <a:endParaRPr lang="ar-JO" sz="2400" dirty="0"/>
          </a:p>
          <a:p>
            <a:pPr marL="457200" indent="-457200" algn="r" rtl="1">
              <a:buFont typeface="+mj-lt"/>
              <a:buAutoNum type="arabicPeriod"/>
            </a:pPr>
            <a:r>
              <a:rPr lang="ar-JO" sz="2400" dirty="0"/>
              <a:t>تعريف التهرب الضريبي</a:t>
            </a:r>
          </a:p>
          <a:p>
            <a:pPr marL="457200" indent="-457200" algn="r" rtl="1">
              <a:buFont typeface="+mj-lt"/>
              <a:buAutoNum type="arabicPeriod"/>
            </a:pPr>
            <a:r>
              <a:rPr lang="ar-JO" sz="2400" dirty="0"/>
              <a:t>اسباب التهرب الضريبي</a:t>
            </a:r>
          </a:p>
          <a:p>
            <a:pPr marL="457200" indent="-457200" algn="r" rtl="1">
              <a:buFont typeface="+mj-lt"/>
              <a:buAutoNum type="arabicPeriod"/>
            </a:pPr>
            <a:r>
              <a:rPr lang="ar-JO" sz="2400" dirty="0"/>
              <a:t>أدوات التهرب الضريبي</a:t>
            </a:r>
          </a:p>
          <a:p>
            <a:pPr marL="457200" indent="-457200" algn="r" rtl="1">
              <a:buFont typeface="+mj-lt"/>
              <a:buAutoNum type="arabicPeriod"/>
            </a:pPr>
            <a:r>
              <a:rPr lang="ar-JO" sz="2400" dirty="0"/>
              <a:t>امثلة على التهرب الضريبي</a:t>
            </a:r>
          </a:p>
          <a:p>
            <a:pPr marL="0" indent="0" algn="r" rtl="1">
              <a:buNone/>
            </a:pPr>
            <a:endParaRPr lang="ar-JO" dirty="0"/>
          </a:p>
        </p:txBody>
      </p:sp>
    </p:spTree>
    <p:extLst>
      <p:ext uri="{BB962C8B-B14F-4D97-AF65-F5344CB8AC3E}">
        <p14:creationId xmlns:p14="http://schemas.microsoft.com/office/powerpoint/2010/main" val="181164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8782"/>
            <a:ext cx="10058400" cy="1450757"/>
          </a:xfrm>
        </p:spPr>
        <p:txBody>
          <a:bodyPr/>
          <a:lstStyle/>
          <a:p>
            <a:pPr algn="ctr"/>
            <a:r>
              <a:rPr lang="ar-JO" dirty="0"/>
              <a:t>المقدمة </a:t>
            </a:r>
            <a:endParaRPr lang="en-US" dirty="0"/>
          </a:p>
        </p:txBody>
      </p:sp>
      <p:sp>
        <p:nvSpPr>
          <p:cNvPr id="3" name="Content Placeholder 2"/>
          <p:cNvSpPr>
            <a:spLocks noGrp="1"/>
          </p:cNvSpPr>
          <p:nvPr>
            <p:ph idx="1"/>
          </p:nvPr>
        </p:nvSpPr>
        <p:spPr>
          <a:xfrm>
            <a:off x="838200" y="1737360"/>
            <a:ext cx="10515600" cy="4499667"/>
          </a:xfrm>
        </p:spPr>
        <p:txBody>
          <a:bodyPr>
            <a:normAutofit lnSpcReduction="10000"/>
          </a:bodyPr>
          <a:lstStyle/>
          <a:p>
            <a:pPr marL="0" indent="0" algn="justLow" rtl="1">
              <a:lnSpc>
                <a:spcPct val="150000"/>
              </a:lnSpc>
              <a:buNone/>
            </a:pPr>
            <a:r>
              <a:rPr lang="ar-JO" dirty="0"/>
              <a:t>تعد الضريبة عبئاً على المكلف بها، حيث انها مبالغ مدفوعة من دون مقابل وانما فقط لأنه عضو في المجتمع ، ومساهمةً منه في النفقات العامة، ومن هنا تظهر فكرة الرغبة في التخلص من دفع هذا الواجب الجبائي الضريبي وتفادي تحمل اعباؤه وتشير الدراسات إلى أن حجم التهرب الضريبي في الدول النامية يتجاوز ضعف حجمه في الدول المتقدمة بسبب ارتفاع معدلات الضريبة وضخامة حجم الاقتصاد غير الرسمي، والعمالة غير المرخصة، والأسلوب المحاسبي المستخدم </a:t>
            </a:r>
          </a:p>
          <a:p>
            <a:pPr marL="0" indent="0" algn="justLow" rtl="1">
              <a:lnSpc>
                <a:spcPct val="150000"/>
              </a:lnSpc>
              <a:buNone/>
            </a:pPr>
            <a:r>
              <a:rPr lang="ar-JO" dirty="0"/>
              <a:t>من المعروف أن التهرب الضريبي يحد من قدرة الحكومات على توفير الإيرادات اللازمة لتمويل عملية التنمية الاقتصادية، وفي الوقت ذاته يضع عبئاً إضافياً على المكلفين الذين يعملون جاهدين لتخفيض العبء الضريبي بالسبل المتاحة كافة</a:t>
            </a:r>
          </a:p>
          <a:p>
            <a:pPr marL="0" indent="0" algn="justLow" rtl="1">
              <a:lnSpc>
                <a:spcPct val="150000"/>
              </a:lnSpc>
              <a:buNone/>
            </a:pPr>
            <a:r>
              <a:rPr lang="ar-JO" dirty="0"/>
              <a:t>ومن هنا سنحاول في هذه المحاضرة تقديم تصور مبسط عن التهرب الضريبي و التجنب الضريبي من خلال وجهة النظر القانونية و وجهة النظر الاقتصادية و التفريق بين التهرب الضريبي و التجنب الضريبي من وجهة النظر الاقتصادية و اثرها على التحصيل الضريبي و دعم الموازنة العامة السنوية.</a:t>
            </a:r>
          </a:p>
        </p:txBody>
      </p:sp>
    </p:spTree>
    <p:extLst>
      <p:ext uri="{BB962C8B-B14F-4D97-AF65-F5344CB8AC3E}">
        <p14:creationId xmlns:p14="http://schemas.microsoft.com/office/powerpoint/2010/main" val="139717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73003"/>
          </a:xfrm>
        </p:spPr>
        <p:txBody>
          <a:bodyPr>
            <a:normAutofit/>
          </a:bodyPr>
          <a:lstStyle/>
          <a:p>
            <a:pPr marL="0" indent="0" algn="justLow" rtl="1">
              <a:buNone/>
            </a:pPr>
            <a:endParaRPr lang="en-US" dirty="0" smtClean="0"/>
          </a:p>
          <a:p>
            <a:pPr marL="0" indent="0" algn="justLow" rtl="1">
              <a:buNone/>
            </a:pPr>
            <a:endParaRPr lang="en-US" dirty="0" smtClean="0"/>
          </a:p>
          <a:p>
            <a:pPr marL="0" indent="0" algn="justLow" rtl="1">
              <a:buNone/>
            </a:pPr>
            <a:endParaRPr lang="en-US" dirty="0" smtClean="0"/>
          </a:p>
          <a:p>
            <a:pPr marL="0" indent="0" algn="justLow" rtl="1">
              <a:lnSpc>
                <a:spcPct val="150000"/>
              </a:lnSpc>
              <a:buNone/>
            </a:pPr>
            <a:r>
              <a:rPr lang="ar-JO" dirty="0" smtClean="0"/>
              <a:t>و </a:t>
            </a:r>
            <a:r>
              <a:rPr lang="ar-JO" dirty="0"/>
              <a:t>حيث ان التهرب الضريبي يتم بطرق و وسائل غير قانونية في حين ان التجنب الضريبي يتم بطرق و وسائل قانونية ، إلى انهما في النهاية يهدفان الى غاية واحدة وهي تخفيف العبئ الضريبي و التهرب من دفع المستحقات الضريبية غير ان مدى مشروعية احدهما و عدم مشروعية الاخر تعتمد على الجهة المعنية التي تنظر الى التهرب و التجنب .</a:t>
            </a:r>
          </a:p>
          <a:p>
            <a:pPr marL="0" indent="0" algn="justLow" rtl="1">
              <a:lnSpc>
                <a:spcPct val="150000"/>
              </a:lnSpc>
              <a:buNone/>
            </a:pPr>
            <a:r>
              <a:rPr lang="ar-JO" dirty="0"/>
              <a:t>فمن وجهة النظر القانونية البحتة فإنهم يعتبرون التهرب الضريبي عمل غير مشوروع بالمطلق بينما يرون ان التجنب الضريبي عمل مشروع كونه لم يخالف اي نص قانوني ولم يتجاوزه، وانما اعتمدوا بوجهة نظرهم على ان القانون به ثغرات قانونية يتحمل مسؤوليتها المشرع ولا يتحمل مسؤوليتها المكلف.</a:t>
            </a:r>
          </a:p>
          <a:p>
            <a:pPr marL="0" indent="0" algn="justLow" rtl="1">
              <a:lnSpc>
                <a:spcPct val="150000"/>
              </a:lnSpc>
              <a:buNone/>
            </a:pPr>
            <a:r>
              <a:rPr lang="ar-JO" dirty="0"/>
              <a:t>اما من وجهة النظر المنظرين الاقتصاديين فإنهم لا يجدون فرق ما بين التجنب و التهرب كون كلاهما لهما نفس الاثر الاقتصادي و المالي على الحصيلة الجبائية وبالتالي على الخزينة العامة للدولة  .</a:t>
            </a:r>
            <a:endParaRPr lang="en-US" dirty="0"/>
          </a:p>
        </p:txBody>
      </p:sp>
    </p:spTree>
    <p:extLst>
      <p:ext uri="{BB962C8B-B14F-4D97-AF65-F5344CB8AC3E}">
        <p14:creationId xmlns:p14="http://schemas.microsoft.com/office/powerpoint/2010/main" val="3107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77922"/>
          </a:xfrm>
        </p:spPr>
        <p:txBody>
          <a:bodyPr>
            <a:normAutofit/>
          </a:bodyPr>
          <a:lstStyle/>
          <a:p>
            <a:pPr algn="ctr" rtl="1"/>
            <a:r>
              <a:rPr lang="ar-JO" dirty="0"/>
              <a:t>التهرب الضريبي</a:t>
            </a:r>
            <a:endParaRPr lang="en-US" dirty="0"/>
          </a:p>
        </p:txBody>
      </p:sp>
      <p:sp>
        <p:nvSpPr>
          <p:cNvPr id="3" name="Content Placeholder 2"/>
          <p:cNvSpPr>
            <a:spLocks noGrp="1"/>
          </p:cNvSpPr>
          <p:nvPr>
            <p:ph idx="1"/>
          </p:nvPr>
        </p:nvSpPr>
        <p:spPr>
          <a:xfrm>
            <a:off x="838200" y="1064526"/>
            <a:ext cx="10680510" cy="5112437"/>
          </a:xfrm>
        </p:spPr>
        <p:txBody>
          <a:bodyPr>
            <a:normAutofit fontScale="85000" lnSpcReduction="10000"/>
          </a:bodyPr>
          <a:lstStyle/>
          <a:p>
            <a:pPr marL="0" indent="0" algn="r" rtl="1">
              <a:buNone/>
            </a:pPr>
            <a:r>
              <a:rPr lang="ar-JO" sz="3100" b="1" dirty="0"/>
              <a:t>تعريف</a:t>
            </a:r>
            <a:r>
              <a:rPr lang="ar-JO" sz="3100" dirty="0"/>
              <a:t> </a:t>
            </a:r>
            <a:r>
              <a:rPr lang="ar-JO" sz="3100" b="1" dirty="0"/>
              <a:t>التهرب الضريبي:</a:t>
            </a:r>
            <a:endParaRPr lang="en-US" sz="3100" b="1" dirty="0"/>
          </a:p>
          <a:p>
            <a:pPr marL="0" indent="0" algn="r" rtl="1">
              <a:buNone/>
            </a:pPr>
            <a:endParaRPr lang="ar-JO" b="1" dirty="0"/>
          </a:p>
          <a:p>
            <a:pPr marL="0" indent="0" algn="r" rtl="1">
              <a:lnSpc>
                <a:spcPct val="200000"/>
              </a:lnSpc>
              <a:buNone/>
            </a:pPr>
            <a:r>
              <a:rPr lang="ar-JO" sz="3200" dirty="0"/>
              <a:t>التهرب الضريبي: هو محاولة المكلف عدم دفع الضريبة المستحقة عليه كلياً أو جزئياً بإتباع طرق وأساليب تخالف أحكام النظام الضريبي، تحمل طابع الغش والاحتيال</a:t>
            </a:r>
          </a:p>
          <a:p>
            <a:pPr marL="0" indent="0" algn="justLow" rtl="1">
              <a:lnSpc>
                <a:spcPct val="200000"/>
              </a:lnSpc>
              <a:buNone/>
            </a:pPr>
            <a:r>
              <a:rPr lang="ar-JO" sz="3200" dirty="0"/>
              <a:t>ويمكن تعريفة على انه : سلوك غير قانوني يقوم من خلاله المُكلَّف ضريبيًا بالاحتيال على القوانين من أجل عدم سداد قيمة الضريبة المُستحقة عليه كُلِّيًا أو سداد قيمة أقل من القيمة المُستحقة عليه ضريبيًا خلال فترة مالية محددة.</a:t>
            </a:r>
          </a:p>
        </p:txBody>
      </p:sp>
    </p:spTree>
    <p:extLst>
      <p:ext uri="{BB962C8B-B14F-4D97-AF65-F5344CB8AC3E}">
        <p14:creationId xmlns:p14="http://schemas.microsoft.com/office/powerpoint/2010/main" val="42363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Low" rtl="1">
              <a:lnSpc>
                <a:spcPct val="150000"/>
              </a:lnSpc>
            </a:pPr>
            <a:r>
              <a:rPr lang="ar-JO" sz="2500" dirty="0"/>
              <a:t>إذن إن عدم الالتزام بدفع الضريبة المستحقة على المكلف كلياً أو جزئياً، أو اي محاولات يقوم بها المكلف للتخلص من كل أو جزء من التزاماته القانونية بأداء الضريبة المستحقة عليه يسمى بالتهرب الضريبي الذي بدوره سيؤدي إلى أضرار مالية واقتصادية واجتماعية. وإلى خسارة الخزينة لإيرادات كان من الممكن تحصيلها لتساهم في تخفيض العجز المالي في خزينة الدولة. وبالمقابل فإن فرض الضرائب دون الأخذ بعين الاعتبار الانعكاسات المترتبة على النشاط الاقتصادي ورفاهية المواطنين، يمكن أن يحدث تأثير ً كبيراً في دخل الأفراد أو الشركات وأن يؤدي إلى تثبيط القرار الاستثماري للأفراد والشركات، وينعكس سلباً على النمو الاقتصادي. </a:t>
            </a:r>
          </a:p>
          <a:p>
            <a:endParaRPr lang="en-US" sz="2500" dirty="0"/>
          </a:p>
        </p:txBody>
      </p:sp>
    </p:spTree>
    <p:extLst>
      <p:ext uri="{BB962C8B-B14F-4D97-AF65-F5344CB8AC3E}">
        <p14:creationId xmlns:p14="http://schemas.microsoft.com/office/powerpoint/2010/main" val="213751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177421"/>
            <a:ext cx="10134827" cy="1296537"/>
          </a:xfrm>
        </p:spPr>
        <p:txBody>
          <a:bodyPr>
            <a:noAutofit/>
          </a:bodyPr>
          <a:lstStyle/>
          <a:p>
            <a:pPr algn="ctr" rtl="1"/>
            <a:r>
              <a:rPr lang="ar-JO" dirty="0"/>
              <a:t>التهرب الضريبي</a:t>
            </a:r>
            <a:br>
              <a:rPr lang="ar-JO" dirty="0"/>
            </a:br>
            <a:r>
              <a:rPr lang="ar-JO" dirty="0"/>
              <a:t> في الضرائب المباشرة و غيرالمباشرة</a:t>
            </a:r>
            <a:endParaRPr lang="en-US" dirty="0"/>
          </a:p>
        </p:txBody>
      </p:sp>
      <p:sp>
        <p:nvSpPr>
          <p:cNvPr id="3" name="Content Placeholder 2"/>
          <p:cNvSpPr>
            <a:spLocks noGrp="1"/>
          </p:cNvSpPr>
          <p:nvPr>
            <p:ph idx="1"/>
          </p:nvPr>
        </p:nvSpPr>
        <p:spPr>
          <a:xfrm>
            <a:off x="1097279" y="1845733"/>
            <a:ext cx="10257657" cy="4391293"/>
          </a:xfrm>
        </p:spPr>
        <p:txBody>
          <a:bodyPr>
            <a:normAutofit/>
          </a:bodyPr>
          <a:lstStyle/>
          <a:p>
            <a:pPr marL="0" indent="0" algn="justLow" rtl="1">
              <a:lnSpc>
                <a:spcPct val="150000"/>
              </a:lnSpc>
              <a:buNone/>
            </a:pPr>
            <a:r>
              <a:rPr lang="ar-JO" sz="2400" dirty="0"/>
              <a:t>يشير التقرير الصادر عن الوكالة الأمريكية للتنمية الدولية </a:t>
            </a:r>
            <a:r>
              <a:rPr lang="en-US" sz="2400" dirty="0"/>
              <a:t>USAID </a:t>
            </a:r>
            <a:r>
              <a:rPr lang="ar-JO" sz="2400" dirty="0"/>
              <a:t> في العام 2014 حول النظام الضريبي في الأردن، إلى أن أغلب حالات التهرب الضريبي التي تتم ملاحقتها من دائرة ضريبتي الدخل والمبيعات تتعلق بالضريبة العامة على المبيعات.</a:t>
            </a:r>
          </a:p>
          <a:p>
            <a:pPr marL="0" indent="0" algn="justLow" rtl="1">
              <a:lnSpc>
                <a:spcPct val="150000"/>
              </a:lnSpc>
              <a:buNone/>
            </a:pPr>
            <a:r>
              <a:rPr lang="ar-JO" sz="2400" dirty="0"/>
              <a:t>و تعتبر حالات التهرب الضريبي التي تتعلق بضريبة الدخل اقل من حالات التهرب الضريبي عن ضريبة المبيعات، وتكاد تنحصر في تخفيض قيمة الدخل الخاضع للضريبة، أو عدم تقديم إقرار ضريبي أو زيادة النفقات المتعلقة بأعمال الشركات والمؤسسات.</a:t>
            </a:r>
            <a:endParaRPr lang="en-US" sz="2400" dirty="0"/>
          </a:p>
        </p:txBody>
      </p:sp>
    </p:spTree>
    <p:extLst>
      <p:ext uri="{BB962C8B-B14F-4D97-AF65-F5344CB8AC3E}">
        <p14:creationId xmlns:p14="http://schemas.microsoft.com/office/powerpoint/2010/main" val="209129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ar-JO" sz="3500" dirty="0"/>
              <a:t>طرق التهرب عن الضريبة المباشرة</a:t>
            </a:r>
            <a:br>
              <a:rPr lang="ar-JO" sz="3500" dirty="0"/>
            </a:br>
            <a:r>
              <a:rPr lang="ar-JO" sz="3500" dirty="0"/>
              <a:t/>
            </a:r>
            <a:br>
              <a:rPr lang="ar-JO" sz="3500" dirty="0"/>
            </a:br>
            <a:r>
              <a:rPr lang="ar-JO" sz="3500" dirty="0"/>
              <a:t>أولا: طرق التهرب من ضريبة الدخل على الأفراد والشركات</a:t>
            </a:r>
            <a:endParaRPr lang="en-US" sz="3500" dirty="0"/>
          </a:p>
        </p:txBody>
      </p:sp>
      <p:sp>
        <p:nvSpPr>
          <p:cNvPr id="3" name="Content Placeholder 2"/>
          <p:cNvSpPr>
            <a:spLocks noGrp="1"/>
          </p:cNvSpPr>
          <p:nvPr>
            <p:ph idx="1"/>
          </p:nvPr>
        </p:nvSpPr>
        <p:spPr/>
        <p:txBody>
          <a:bodyPr>
            <a:normAutofit/>
          </a:bodyPr>
          <a:lstStyle/>
          <a:p>
            <a:pPr marL="0" indent="0" algn="justLow" rtl="1">
              <a:lnSpc>
                <a:spcPct val="150000"/>
              </a:lnSpc>
              <a:buNone/>
            </a:pPr>
            <a:r>
              <a:rPr lang="ar-JO" dirty="0">
                <a:solidFill>
                  <a:schemeClr val="tx1"/>
                </a:solidFill>
              </a:rPr>
              <a:t>1</a:t>
            </a:r>
            <a:r>
              <a:rPr lang="ar-JO" sz="2500" dirty="0"/>
              <a:t>.  عدم التسجيل لدى دائرة الضريبة.</a:t>
            </a:r>
          </a:p>
          <a:p>
            <a:pPr marL="0" indent="0" algn="justLow" rtl="1">
              <a:lnSpc>
                <a:spcPct val="150000"/>
              </a:lnSpc>
              <a:buNone/>
            </a:pPr>
            <a:r>
              <a:rPr lang="ar-JO" sz="2500" dirty="0"/>
              <a:t>2. عدم الإفصاح أو الإدلاء بأي معلومات عن حجم نشاطات المكلف، وتحديداً من بعض المهنيين من أطباء ومهندسين ومحامين، حيث تكون المعايير التي تحددها نقاباتهم المهنية هي الأساس في احتساب الدخل الخاضع للضريبة.</a:t>
            </a:r>
          </a:p>
          <a:p>
            <a:pPr marL="0" indent="0" algn="justLow" rtl="1">
              <a:lnSpc>
                <a:spcPct val="150000"/>
              </a:lnSpc>
              <a:buNone/>
            </a:pPr>
            <a:r>
              <a:rPr lang="ar-JO" sz="2500" dirty="0"/>
              <a:t>3. عدم توريد الاقتطاعات الضريبية عن دخل العمال في بعض المصانع والشركات.</a:t>
            </a:r>
            <a:endParaRPr lang="en-US" sz="2500" dirty="0"/>
          </a:p>
        </p:txBody>
      </p:sp>
    </p:spTree>
    <p:extLst>
      <p:ext uri="{BB962C8B-B14F-4D97-AF65-F5344CB8AC3E}">
        <p14:creationId xmlns:p14="http://schemas.microsoft.com/office/powerpoint/2010/main" val="3448254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929</TotalTime>
  <Words>2410</Words>
  <Application>Microsoft Office PowerPoint</Application>
  <PresentationFormat>Widescreen</PresentationFormat>
  <Paragraphs>211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Arabic Typesetting</vt:lpstr>
      <vt:lpstr>Arial</vt:lpstr>
      <vt:lpstr>Calibri</vt:lpstr>
      <vt:lpstr>Calibri Light</vt:lpstr>
      <vt:lpstr>Times New Roman</vt:lpstr>
      <vt:lpstr>Retrospect</vt:lpstr>
      <vt:lpstr>PowerPoint Presentation</vt:lpstr>
      <vt:lpstr>التهرب الضريبي و التخطيط الضريبي و التعديلات على القانون الضريبي في الاردن المتعلقة بها و تأثيرها على الاداء الاقتصادي و الموازنة العامة للدولة </vt:lpstr>
      <vt:lpstr>PowerPoint Presentation</vt:lpstr>
      <vt:lpstr>المقدمة </vt:lpstr>
      <vt:lpstr>PowerPoint Presentation</vt:lpstr>
      <vt:lpstr>التهرب الضريبي</vt:lpstr>
      <vt:lpstr>PowerPoint Presentation</vt:lpstr>
      <vt:lpstr>التهرب الضريبي  في الضرائب المباشرة و غيرالمباشرة</vt:lpstr>
      <vt:lpstr>طرق التهرب عن الضريبة المباشرة  أولا: طرق التهرب من ضريبة الدخل على الأفراد والشركات</vt:lpstr>
      <vt:lpstr>طرق التهرب عن الضريبة المباشرة  ثانيا: طرق التهرب من الرسوم الجمركية</vt:lpstr>
      <vt:lpstr>طرق التهرب عن الضريبة غير المباشرة  طرق التهرب من الضريبة العامة على المبيعات</vt:lpstr>
      <vt:lpstr>طرق التهرب عن الضريبة غير المباشرة  التهرب من الضريبة العامة على المبيعات</vt:lpstr>
      <vt:lpstr>اسباب التهرب الضريبي</vt:lpstr>
      <vt:lpstr>اسباب التهرب الضريبي</vt:lpstr>
      <vt:lpstr>اسباب التهرب الضريبي</vt:lpstr>
      <vt:lpstr>اسباب التهرب الضريبي</vt:lpstr>
      <vt:lpstr>أدوات و اساليب التهرب الضريبي</vt:lpstr>
      <vt:lpstr>أدوات و اساليب التهرب الضريبي</vt:lpstr>
      <vt:lpstr>أدوات و اساليب التهرب الضريبي</vt:lpstr>
      <vt:lpstr>التجنب الضريبي </vt:lpstr>
      <vt:lpstr>أدوات و اساليب التجنب الضريبي</vt:lpstr>
      <vt:lpstr>العقوبات القانونية التي نص عليها قانون ضريبة الدخل رقم 34 لعام 2014 الخاصة  بجرائم التهرب الضريبي وعقوباتها</vt:lpstr>
      <vt:lpstr>العقوبات القانونية التي نص عليها قانون ضريبة الدخل رقم 34 لعام 2014 الخاصة  بجرائم التهرب الضريبي وعقوباتها</vt:lpstr>
      <vt:lpstr>العقوبات القانونية التي نص عليها قانون ضريبة الدخل رقم 34 لعام 2014 الخاصة  بجرائم التهرب الضريبي وعقوباتها</vt:lpstr>
      <vt:lpstr>مسؤولية المحاسب القانوني </vt:lpstr>
      <vt:lpstr>الاقتصاد غير الرسمي ونسب التهرب الضريبي</vt:lpstr>
      <vt:lpstr>PowerPoint Presentation</vt:lpstr>
      <vt:lpstr>تحليل نسبة الايرادات الضريبية الى اجمالي ايرادات الموازنة التقديرية</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التجنب و التهرب الضريبي</dc:title>
  <dc:creator>Microsoft account</dc:creator>
  <cp:lastModifiedBy>Magic Systems</cp:lastModifiedBy>
  <cp:revision>53</cp:revision>
  <cp:lastPrinted>2022-03-31T10:36:32Z</cp:lastPrinted>
  <dcterms:created xsi:type="dcterms:W3CDTF">2022-03-28T08:27:04Z</dcterms:created>
  <dcterms:modified xsi:type="dcterms:W3CDTF">2024-03-18T14:24:22Z</dcterms:modified>
</cp:coreProperties>
</file>