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2\My%20Survey%20Project-amend\Nancysurveydata3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2\Nancysurveydata3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605;&#1588;&#1575;&#1585;&#1610;&#1593;%20DFND\Project%202\My%20Survey%20Project\Nancysurveydata3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[Nancysurveydata3 .xlsx]Dashboard-2ىىى!PivotTable1</c:name>
    <c:fmtId val="30"/>
  </c:pivotSource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Educational level enrolled in "Data Analyst" </a:t>
            </a:r>
          </a:p>
        </c:rich>
      </c:tx>
      <c:layout>
        <c:manualLayout>
          <c:xMode val="edge"/>
          <c:yMode val="edge"/>
          <c:x val="0.12904138885394389"/>
          <c:y val="3.9266510268138613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357088323438589"/>
          <c:y val="0.1850842474382482"/>
          <c:w val="0.45671737487227987"/>
          <c:h val="0.72466513891292916"/>
        </c:manualLayout>
      </c:layout>
      <c:pieChart>
        <c:varyColors val="1"/>
        <c:ser>
          <c:idx val="0"/>
          <c:order val="0"/>
          <c:tx>
            <c:strRef>
              <c:f>'Dashboard-2ىىى'!$B$3</c:f>
              <c:strCache>
                <c:ptCount val="1"/>
                <c:pt idx="0">
                  <c:v>Total</c:v>
                </c:pt>
              </c:strCache>
            </c:strRef>
          </c:tx>
          <c:dPt>
            <c:idx val="1"/>
            <c:bubble3D val="0"/>
            <c:spPr>
              <a:solidFill>
                <a:srgbClr val="FF9966"/>
              </a:solidFill>
            </c:spPr>
            <c:extLst>
              <c:ext xmlns:c16="http://schemas.microsoft.com/office/drawing/2014/chart" uri="{C3380CC4-5D6E-409C-BE32-E72D297353CC}">
                <c16:uniqueId val="{00000001-EAF6-456B-BC4F-9226A33684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accent5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'Dashboard-2ىىى'!$A$4:$A$10</c:f>
              <c:strCache>
                <c:ptCount val="6"/>
                <c:pt idx="0">
                  <c:v>Associates</c:v>
                </c:pt>
                <c:pt idx="1">
                  <c:v>Bachelors</c:v>
                </c:pt>
                <c:pt idx="2">
                  <c:v>High school or below</c:v>
                </c:pt>
                <c:pt idx="3">
                  <c:v>Masters</c:v>
                </c:pt>
                <c:pt idx="4">
                  <c:v>Nanodegree Program</c:v>
                </c:pt>
                <c:pt idx="5">
                  <c:v>PhD</c:v>
                </c:pt>
              </c:strCache>
            </c:strRef>
          </c:cat>
          <c:val>
            <c:numRef>
              <c:f>'Dashboard-2ىىى'!$B$4:$B$10</c:f>
              <c:numCache>
                <c:formatCode>General</c:formatCode>
                <c:ptCount val="6"/>
                <c:pt idx="0">
                  <c:v>1</c:v>
                </c:pt>
                <c:pt idx="1">
                  <c:v>60</c:v>
                </c:pt>
                <c:pt idx="2">
                  <c:v>3</c:v>
                </c:pt>
                <c:pt idx="3">
                  <c:v>65</c:v>
                </c:pt>
                <c:pt idx="4">
                  <c:v>13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6-456B-BC4F-9226A33684E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[Nancysurveydata3 .xlsx]Edu &amp; Employed .2!PivotTable24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ysClr val="windowText" lastClr="000000"/>
                </a:solidFill>
                <a:effectLst/>
              </a:rPr>
              <a:t>Relation Between Education Level And Employed Student </a:t>
            </a:r>
            <a:r>
              <a:rPr lang="en-US" sz="1400" b="1" i="0" u="none" strike="noStrike" baseline="0">
                <a:solidFill>
                  <a:sysClr val="windowText" lastClr="000000"/>
                </a:solidFill>
              </a:rPr>
              <a:t> </a:t>
            </a:r>
            <a:endParaRPr lang="en-US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 &amp; Employed .2'!$C$2:$C$3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'Edu &amp; Employed .2'!$A$4:$B$10</c:f>
              <c:multiLvlStrCache>
                <c:ptCount val="6"/>
                <c:lvl>
                  <c:pt idx="0">
                    <c:v>Unemployed</c:v>
                  </c:pt>
                  <c:pt idx="1">
                    <c:v>Employed
</c:v>
                  </c:pt>
                  <c:pt idx="2">
                    <c:v>Unemployed</c:v>
                  </c:pt>
                  <c:pt idx="3">
                    <c:v>Employed
</c:v>
                  </c:pt>
                  <c:pt idx="4">
                    <c:v>Unemployed</c:v>
                  </c:pt>
                  <c:pt idx="5">
                    <c:v>Employed
</c:v>
                  </c:pt>
                </c:lvl>
                <c:lvl>
                  <c:pt idx="0">
                    <c:v>Bachelors</c:v>
                  </c:pt>
                  <c:pt idx="2">
                    <c:v>Masters</c:v>
                  </c:pt>
                  <c:pt idx="4">
                    <c:v>PhD</c:v>
                  </c:pt>
                </c:lvl>
              </c:multiLvlStrCache>
            </c:multiLvlStrRef>
          </c:cat>
          <c:val>
            <c:numRef>
              <c:f>'Edu &amp; Employed .2'!$C$4:$C$10</c:f>
              <c:numCache>
                <c:formatCode>General</c:formatCode>
                <c:ptCount val="6"/>
                <c:pt idx="0">
                  <c:v>6</c:v>
                </c:pt>
                <c:pt idx="1">
                  <c:v>15</c:v>
                </c:pt>
                <c:pt idx="2">
                  <c:v>2</c:v>
                </c:pt>
                <c:pt idx="3">
                  <c:v>27</c:v>
                </c:pt>
                <c:pt idx="4">
                  <c:v>1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A-4ECA-BEA9-E6E0A7E2EAEE}"/>
            </c:ext>
          </c:extLst>
        </c:ser>
        <c:ser>
          <c:idx val="1"/>
          <c:order val="1"/>
          <c:tx>
            <c:strRef>
              <c:f>'Edu &amp; Employed .2'!$D$2:$D$3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'Edu &amp; Employed .2'!$A$4:$B$10</c:f>
              <c:multiLvlStrCache>
                <c:ptCount val="6"/>
                <c:lvl>
                  <c:pt idx="0">
                    <c:v>Unemployed</c:v>
                  </c:pt>
                  <c:pt idx="1">
                    <c:v>Employed
</c:v>
                  </c:pt>
                  <c:pt idx="2">
                    <c:v>Unemployed</c:v>
                  </c:pt>
                  <c:pt idx="3">
                    <c:v>Employed
</c:v>
                  </c:pt>
                  <c:pt idx="4">
                    <c:v>Unemployed</c:v>
                  </c:pt>
                  <c:pt idx="5">
                    <c:v>Employed
</c:v>
                  </c:pt>
                </c:lvl>
                <c:lvl>
                  <c:pt idx="0">
                    <c:v>Bachelors</c:v>
                  </c:pt>
                  <c:pt idx="2">
                    <c:v>Masters</c:v>
                  </c:pt>
                  <c:pt idx="4">
                    <c:v>PhD</c:v>
                  </c:pt>
                </c:lvl>
              </c:multiLvlStrCache>
            </c:multiLvlStrRef>
          </c:cat>
          <c:val>
            <c:numRef>
              <c:f>'Edu &amp; Employed .2'!$D$4:$D$10</c:f>
              <c:numCache>
                <c:formatCode>General</c:formatCode>
                <c:ptCount val="6"/>
                <c:pt idx="0">
                  <c:v>5</c:v>
                </c:pt>
                <c:pt idx="1">
                  <c:v>22</c:v>
                </c:pt>
                <c:pt idx="2">
                  <c:v>6</c:v>
                </c:pt>
                <c:pt idx="3">
                  <c:v>14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A-4ECA-BEA9-E6E0A7E2EAEE}"/>
            </c:ext>
          </c:extLst>
        </c:ser>
        <c:ser>
          <c:idx val="2"/>
          <c:order val="2"/>
          <c:tx>
            <c:strRef>
              <c:f>'Edu &amp; Employed .2'!$E$2:$E$3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'Edu &amp; Employed .2'!$A$4:$B$10</c:f>
              <c:multiLvlStrCache>
                <c:ptCount val="6"/>
                <c:lvl>
                  <c:pt idx="0">
                    <c:v>Unemployed</c:v>
                  </c:pt>
                  <c:pt idx="1">
                    <c:v>Employed
</c:v>
                  </c:pt>
                  <c:pt idx="2">
                    <c:v>Unemployed</c:v>
                  </c:pt>
                  <c:pt idx="3">
                    <c:v>Employed
</c:v>
                  </c:pt>
                  <c:pt idx="4">
                    <c:v>Unemployed</c:v>
                  </c:pt>
                  <c:pt idx="5">
                    <c:v>Employed
</c:v>
                  </c:pt>
                </c:lvl>
                <c:lvl>
                  <c:pt idx="0">
                    <c:v>Bachelors</c:v>
                  </c:pt>
                  <c:pt idx="2">
                    <c:v>Masters</c:v>
                  </c:pt>
                  <c:pt idx="4">
                    <c:v>PhD</c:v>
                  </c:pt>
                </c:lvl>
              </c:multiLvlStrCache>
            </c:multiLvlStrRef>
          </c:cat>
          <c:val>
            <c:numRef>
              <c:f>'Edu &amp; Employed .2'!$E$4:$E$10</c:f>
              <c:numCache>
                <c:formatCode>General</c:formatCode>
                <c:ptCount val="6"/>
                <c:pt idx="0">
                  <c:v>6</c:v>
                </c:pt>
                <c:pt idx="1">
                  <c:v>26</c:v>
                </c:pt>
                <c:pt idx="2">
                  <c:v>3</c:v>
                </c:pt>
                <c:pt idx="3">
                  <c:v>20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1A-4ECA-BEA9-E6E0A7E2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92304"/>
        <c:axId val="40201872"/>
      </c:barChart>
      <c:catAx>
        <c:axId val="4019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ysClr val="windowText" lastClr="000000"/>
                    </a:solidFill>
                  </a:rPr>
                  <a:t>Education Level &amp; Employed</a:t>
                </a:r>
              </a:p>
            </c:rich>
          </c:tx>
          <c:layout>
            <c:manualLayout>
              <c:xMode val="edge"/>
              <c:yMode val="edge"/>
              <c:x val="0.30689581308359559"/>
              <c:y val="0.94600902383856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1872"/>
        <c:crosses val="autoZero"/>
        <c:auto val="1"/>
        <c:lblAlgn val="ctr"/>
        <c:lblOffset val="100"/>
        <c:noMultiLvlLbl val="0"/>
      </c:catAx>
      <c:valAx>
        <c:axId val="40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Count Of City State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356078431372549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Average hours per projects "Data Analyst"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18093165486396093"/>
          <c:y val="2.4590138217700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'un&amp;cleaned data projects DA'!$B$18</c:f>
              <c:strCache>
                <c:ptCount val="1"/>
                <c:pt idx="0">
                  <c:v>Average hours to complete Projects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'un&amp;cleaned data projects DA'!$A$19:$A$24</c:f>
              <c:strCache>
                <c:ptCount val="6"/>
                <c:pt idx="0">
                  <c:v>Associates</c:v>
                </c:pt>
                <c:pt idx="1">
                  <c:v>Bachelors</c:v>
                </c:pt>
                <c:pt idx="2">
                  <c:v>High school or below</c:v>
                </c:pt>
                <c:pt idx="3">
                  <c:v>Masters</c:v>
                </c:pt>
                <c:pt idx="4">
                  <c:v>Nanodegree Program</c:v>
                </c:pt>
                <c:pt idx="5">
                  <c:v>PhD</c:v>
                </c:pt>
              </c:strCache>
            </c:strRef>
          </c:cat>
          <c:val>
            <c:numRef>
              <c:f>'un&amp;cleaned data projects DA'!$B$19:$B$24</c:f>
              <c:numCache>
                <c:formatCode>0.00</c:formatCode>
                <c:ptCount val="6"/>
                <c:pt idx="0">
                  <c:v>9.5</c:v>
                </c:pt>
                <c:pt idx="1">
                  <c:v>43.936170212766001</c:v>
                </c:pt>
                <c:pt idx="2">
                  <c:v>37.5</c:v>
                </c:pt>
                <c:pt idx="3">
                  <c:v>31.147058823529413</c:v>
                </c:pt>
                <c:pt idx="4">
                  <c:v>38</c:v>
                </c:pt>
                <c:pt idx="5">
                  <c:v>35.299999999999997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2-41F7-9FAE-61B24DF02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2905904"/>
        <c:axId val="1572890096"/>
      </c:barChart>
      <c:catAx>
        <c:axId val="157290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Education Level</a:t>
                </a:r>
              </a:p>
            </c:rich>
          </c:tx>
          <c:layout>
            <c:manualLayout>
              <c:xMode val="edge"/>
              <c:yMode val="edge"/>
              <c:x val="0.3919187503976132"/>
              <c:y val="0.92064471713284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890096"/>
        <c:crosses val="autoZero"/>
        <c:auto val="1"/>
        <c:lblAlgn val="ctr"/>
        <c:lblOffset val="100"/>
        <c:noMultiLvlLbl val="0"/>
      </c:catAx>
      <c:valAx>
        <c:axId val="15728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bg1"/>
                    </a:solidFill>
                  </a:rPr>
                  <a:t>Average hours to complete Projects</a:t>
                </a:r>
              </a:p>
            </c:rich>
          </c:tx>
          <c:layout>
            <c:manualLayout>
              <c:xMode val="edge"/>
              <c:yMode val="edge"/>
              <c:x val="1.3889001405316948E-2"/>
              <c:y val="0.18140857905357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90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[Nancysurveydata3 .xlsx]enroll in Nanodegree .4!PivotTable26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solidFill>
                  <a:sysClr val="windowText" lastClr="000000"/>
                </a:solidFill>
                <a:effectLst/>
              </a:rPr>
              <a:t>Relation between years of experience and Start a new career </a:t>
            </a:r>
            <a:endParaRPr lang="en-US" sz="1400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'enroll in Nanodegree .4'!$B$5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'enroll in Nanodegree .4'!$A$6:$A$13</c:f>
              <c:strCache>
                <c:ptCount val="7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20-25</c:v>
                </c:pt>
                <c:pt idx="5">
                  <c:v>26-35</c:v>
                </c:pt>
                <c:pt idx="6">
                  <c:v>28</c:v>
                </c:pt>
              </c:strCache>
            </c:strRef>
          </c:cat>
          <c:val>
            <c:numRef>
              <c:f>'enroll in Nanodegree .4'!$B$6:$B$13</c:f>
              <c:numCache>
                <c:formatCode>General</c:formatCode>
                <c:ptCount val="7"/>
                <c:pt idx="0">
                  <c:v>158</c:v>
                </c:pt>
                <c:pt idx="1">
                  <c:v>66</c:v>
                </c:pt>
                <c:pt idx="2">
                  <c:v>59</c:v>
                </c:pt>
                <c:pt idx="3">
                  <c:v>27</c:v>
                </c:pt>
                <c:pt idx="4">
                  <c:v>18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4-425B-90B9-89AC5F980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axId val="738444416"/>
        <c:axId val="600842160"/>
      </c:barChart>
      <c:catAx>
        <c:axId val="73844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solidFill>
                      <a:sysClr val="windowText" lastClr="000000"/>
                    </a:solidFill>
                    <a:effectLst/>
                  </a:rPr>
                  <a:t>Years of experience</a:t>
                </a:r>
                <a:endParaRPr lang="en-US" sz="1200">
                  <a:solidFill>
                    <a:sysClr val="windowText" lastClr="00000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3744369523762041"/>
              <c:y val="0.941669972210698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42160"/>
        <c:crosses val="autoZero"/>
        <c:auto val="1"/>
        <c:lblAlgn val="ctr"/>
        <c:lblOffset val="100"/>
        <c:noMultiLvlLbl val="0"/>
      </c:catAx>
      <c:valAx>
        <c:axId val="6008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solidFill>
                      <a:sysClr val="windowText" lastClr="000000"/>
                    </a:solidFill>
                    <a:effectLst/>
                  </a:rPr>
                  <a:t>Count of frequancy</a:t>
                </a:r>
                <a:endParaRPr lang="en-US" sz="1400">
                  <a:solidFill>
                    <a:sysClr val="windowText" lastClr="00000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5626363217130112E-2"/>
              <c:y val="0.31515772843771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44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396FA-B64B-4CA4-B630-FC94166D0B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C1D18-9C99-4CCF-B970-2DA50195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6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0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5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4e10055_1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4e10055_1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11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9DA0-3757-4F82-98CE-507DA5AB6B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7CD2-60BF-4D5B-9CDC-1487228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652658" y="1891267"/>
            <a:ext cx="6130039" cy="44149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 What education level group interested in </a:t>
            </a: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Data Analyst</a:t>
            </a:r>
            <a:r>
              <a:rPr lang="ar-JO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?</a:t>
            </a:r>
            <a:endParaRPr lang="ar-JO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From the data insight we noticed that student who  certified as (Bachelor, Master and PHD) representing ~ 89 % that  indicate their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awareness of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increasing demand of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Data Analyst</a:t>
            </a:r>
            <a:r>
              <a:rPr lang="ar-JO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 their area.</a:t>
            </a: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mean (average) 26.1</a:t>
            </a:r>
            <a:r>
              <a:rPr lang="ar-JO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As the Median is 14 and we have 6  educational degrees levels. We expecting the number of students who will apply for data analyst Nanodegree </a:t>
            </a:r>
            <a:r>
              <a:rPr lang="en-US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14*6 = 84 we also notice that the 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range between Max count of an educational group and the lowest count of an educational level is about 64 </a:t>
            </a:r>
            <a:r>
              <a:rPr lang="en-US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ar-JO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and the Stander deviation 28.7 </a:t>
            </a: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sz="12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indicate a high variance from the mean. as we can observe that (Bachelor, Master) representing 79% and others 3 categories representing 21%. </a:t>
            </a:r>
          </a:p>
        </p:txBody>
      </p:sp>
      <p:sp>
        <p:nvSpPr>
          <p:cNvPr id="67" name="Google Shape;67;p15"/>
          <p:cNvSpPr/>
          <p:nvPr/>
        </p:nvSpPr>
        <p:spPr>
          <a:xfrm>
            <a:off x="472401" y="1891267"/>
            <a:ext cx="5013999" cy="40784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/>
            </a:r>
            <a:b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Educational level enrolled in "Data Analyst" </a:t>
            </a:r>
            <a:r>
              <a:rPr lang="en-US" sz="2133" dirty="0"/>
              <a:t/>
            </a:r>
            <a:br>
              <a:rPr lang="en-US" sz="2133" dirty="0"/>
            </a:br>
            <a:endParaRPr sz="2133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889740"/>
              </p:ext>
            </p:extLst>
          </p:nvPr>
        </p:nvGraphicFramePr>
        <p:xfrm>
          <a:off x="472400" y="1891267"/>
          <a:ext cx="5014000" cy="4078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472398" y="6087291"/>
            <a:ext cx="5209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Open Sans"/>
              </a:rPr>
              <a:t>This data is from Survey Respondents and is not from the entire </a:t>
            </a:r>
            <a:r>
              <a:rPr lang="en-US" sz="1100" b="1" dirty="0" err="1">
                <a:latin typeface="Open Sans"/>
              </a:rPr>
              <a:t>Udacity</a:t>
            </a:r>
            <a:r>
              <a:rPr lang="en-US" sz="1100" b="1" dirty="0">
                <a:latin typeface="Open Sans"/>
              </a:rPr>
              <a:t> Student population.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8245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945482" y="1891267"/>
            <a:ext cx="5758838" cy="45170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spcAft>
                <a:spcPts val="2133"/>
              </a:spcAft>
              <a:buNone/>
            </a:pPr>
            <a:r>
              <a:rPr lang="en-US" sz="1600" b="1" dirty="0">
                <a:latin typeface="Open Sans"/>
                <a:ea typeface="Open Sans"/>
                <a:cs typeface="Open Sans"/>
                <a:sym typeface="Open Sans"/>
              </a:rPr>
              <a:t>Question: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Who is more likely to Employ Depending On Education Level  – Sample Student </a:t>
            </a:r>
            <a:r>
              <a:rPr lang="en-US" sz="1600" b="1" dirty="0" smtClean="0">
                <a:latin typeface="Open Sans"/>
                <a:ea typeface="Open Sans"/>
                <a:cs typeface="Open Sans"/>
              </a:rPr>
              <a:t> (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Japan _</a:t>
            </a:r>
            <a:r>
              <a:rPr lang="en-US" sz="1600" b="1" dirty="0" smtClean="0">
                <a:latin typeface="Open Sans"/>
                <a:ea typeface="Open Sans"/>
                <a:cs typeface="Open Sans"/>
              </a:rPr>
              <a:t>UK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_</a:t>
            </a:r>
            <a:r>
              <a:rPr lang="en-US" sz="1600" b="1" dirty="0" smtClean="0">
                <a:latin typeface="Open Sans"/>
                <a:ea typeface="Open Sans"/>
                <a:cs typeface="Open Sans"/>
              </a:rPr>
              <a:t> US) ?</a:t>
            </a:r>
            <a:endParaRPr lang="en-US" sz="1600" b="1" dirty="0">
              <a:latin typeface="Open Sans"/>
              <a:ea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According to our data insight we can notice that Education Levels  have strong impact on employment , as we observe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that Master and Bachelors holder are 40% and 33% And PhD holder is 10% from total employed Academy Certification, SO we find the master degree is the common high education level in </a:t>
            </a:r>
            <a:r>
              <a:rPr lang="en-US" sz="11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this group .</a:t>
            </a:r>
            <a:endParaRPr lang="en-US" sz="1100" dirty="0">
              <a:solidFill>
                <a:schemeClr val="accent5"/>
              </a:solidFill>
              <a:latin typeface="Open Sans"/>
              <a:ea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And when we take the employed for Academy Certification (Bachelors , Masters  ,PhD) for 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lang="en-US" sz="1100" dirty="0">
                <a:latin typeface="Open Sans"/>
                <a:ea typeface="Open Sans"/>
                <a:cs typeface="Open Sans"/>
              </a:rPr>
              <a:t>City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State (Japan , UK , US) We find the Median for each City are: 15 ,14 , 20 .and </a:t>
            </a:r>
            <a:r>
              <a:rPr lang="fr-F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Standard Deviation: </a:t>
            </a:r>
            <a:r>
              <a:rPr lang="fr-F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8.99 ,  7.79  ,7.04 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So we can expect Average 16 ,13 ,18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employed Academy Certification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student  from these City to apply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Nanodegree programs .</a:t>
            </a:r>
            <a:endParaRPr lang="ar-JO" sz="1100" dirty="0" err="1">
              <a:solidFill>
                <a:schemeClr val="accent5"/>
              </a:solidFill>
              <a:latin typeface="Open Sans"/>
              <a:ea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We also notice that higher Average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18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employed Academy Certification in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US which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indicate that Certified students had great opportunity there </a:t>
            </a:r>
            <a:r>
              <a:rPr lang="en-US" sz="11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(Japan , UK )</a:t>
            </a:r>
            <a:r>
              <a:rPr 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472399" y="1891267"/>
            <a:ext cx="5209945" cy="40838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Employed Student Depending On Education Level</a:t>
            </a:r>
            <a:endParaRPr sz="3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783579"/>
              </p:ext>
            </p:extLst>
          </p:nvPr>
        </p:nvGraphicFramePr>
        <p:xfrm>
          <a:off x="472400" y="1891267"/>
          <a:ext cx="5209944" cy="408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472398" y="6087291"/>
            <a:ext cx="5209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Open Sans"/>
              </a:rPr>
              <a:t>This data is from Survey Respondents and is not from the entire </a:t>
            </a:r>
            <a:r>
              <a:rPr lang="en-US" sz="1100" b="1" dirty="0" err="1">
                <a:latin typeface="Open Sans"/>
              </a:rPr>
              <a:t>Udacity</a:t>
            </a:r>
            <a:r>
              <a:rPr lang="en-US" sz="1100" b="1" dirty="0">
                <a:latin typeface="Open Sans"/>
              </a:rPr>
              <a:t> Student population.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740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62256" y="1891267"/>
            <a:ext cx="5403745" cy="446223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Question : how many Average hours did it take from Data Analyst to complete a project in recent Nanodegree </a:t>
            </a:r>
            <a:r>
              <a:rPr lang="en-US" sz="1400" b="1" dirty="0" smtClean="0">
                <a:latin typeface="Open Sans"/>
                <a:ea typeface="Open Sans"/>
                <a:cs typeface="Open Sans"/>
                <a:sym typeface="Open Sans"/>
              </a:rPr>
              <a:t>program </a:t>
            </a:r>
            <a:r>
              <a:rPr lang="en-US" sz="14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comparing </a:t>
            </a:r>
            <a:r>
              <a:rPr lang="en-US" sz="14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n-US" sz="1400" b="1" dirty="0" smtClean="0">
                <a:latin typeface="Open Sans"/>
                <a:ea typeface="Open Sans"/>
                <a:cs typeface="Open Sans"/>
              </a:rPr>
              <a:t>Education </a:t>
            </a:r>
            <a:r>
              <a:rPr lang="en-US" sz="1400" b="1" dirty="0">
                <a:latin typeface="Open Sans"/>
                <a:ea typeface="Open Sans"/>
                <a:cs typeface="Open Sans"/>
              </a:rPr>
              <a:t>Level </a:t>
            </a:r>
            <a:r>
              <a:rPr lang="en-US" sz="1400" b="1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sz="1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3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From comparing Education level with Average Projects hours needed to complete projects </a:t>
            </a:r>
            <a:r>
              <a:rPr lang="en-US" sz="13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13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Analyst, We notice that average hours is 32.56 Also observe that minimum spent hours average for an educational level "Associates “ 9.5 and the maximum spent hours average for an educational level "Bachelors" 43.93 with range 32.56  and  the stander division </a:t>
            </a:r>
            <a:r>
              <a:rPr lang="en-US" sz="13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12.04  </a:t>
            </a:r>
            <a:r>
              <a:rPr lang="en-US" sz="13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2133"/>
              </a:spcAft>
              <a:buNone/>
            </a:pPr>
            <a:r>
              <a:rPr lang="en-US" sz="13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data insight result get us good indicator that we may check &amp; remove more outliers for spent hours per projects coz data insight so near  result in category   (PhD ,  Masters , High school or below) </a:t>
            </a:r>
          </a:p>
        </p:txBody>
      </p:sp>
      <p:sp>
        <p:nvSpPr>
          <p:cNvPr id="74" name="Google Shape;74;p16"/>
          <p:cNvSpPr/>
          <p:nvPr/>
        </p:nvSpPr>
        <p:spPr>
          <a:xfrm>
            <a:off x="472401" y="1891267"/>
            <a:ext cx="5595892" cy="409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Average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Hours  For 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Analyst to complete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 Project _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Depending On Education Level 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61825"/>
              </p:ext>
            </p:extLst>
          </p:nvPr>
        </p:nvGraphicFramePr>
        <p:xfrm>
          <a:off x="472401" y="1891267"/>
          <a:ext cx="5497325" cy="409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472398" y="6087291"/>
            <a:ext cx="5209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Open Sans"/>
              </a:rPr>
              <a:t>This data is from Survey Respondents and is not from the entire </a:t>
            </a:r>
            <a:r>
              <a:rPr lang="en-US" sz="1100" b="1" dirty="0" err="1">
                <a:latin typeface="Open Sans"/>
              </a:rPr>
              <a:t>Udacity</a:t>
            </a:r>
            <a:r>
              <a:rPr lang="en-US" sz="1100" b="1" dirty="0">
                <a:latin typeface="Open Sans"/>
              </a:rPr>
              <a:t> Student population.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811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966138" y="1891266"/>
            <a:ext cx="7094483" cy="446223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600" b="1" dirty="0">
                <a:latin typeface="Open Sans"/>
                <a:ea typeface="Open Sans"/>
                <a:cs typeface="Open Sans"/>
                <a:sym typeface="Open Sans"/>
              </a:rPr>
              <a:t>Question:  why did Student enroll in </a:t>
            </a:r>
            <a:r>
              <a:rPr lang="en-US" sz="1600" b="1" dirty="0" err="1">
                <a:latin typeface="Open Sans"/>
                <a:ea typeface="Open Sans"/>
                <a:cs typeface="Open Sans"/>
                <a:sym typeface="Open Sans"/>
              </a:rPr>
              <a:t>Udacity's</a:t>
            </a:r>
            <a:r>
              <a:rPr lang="en-US" sz="1600" b="1" dirty="0">
                <a:latin typeface="Open Sans"/>
                <a:ea typeface="Open Sans"/>
                <a:cs typeface="Open Sans"/>
                <a:sym typeface="Open Sans"/>
              </a:rPr>
              <a:t> Nanodegree programs ?</a:t>
            </a:r>
          </a:p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Students who enroll  in Nanodegree program have multiple  goals  such as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Personal growth and enrichment,  prepare for an advanced degree ,  Help move from academia to industry , Start a new career in the goal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field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,  Grow skills for my current role, Others.</a:t>
            </a:r>
          </a:p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make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my sample for Student  Goal  Study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Start a new career in the goal  field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 coz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it is interested object for me and it also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got high Average score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0.45 </a:t>
            </a:r>
            <a:r>
              <a:rPr lang="en-US" sz="1200" dirty="0">
                <a:latin typeface="Open Sans"/>
                <a:ea typeface="Open Sans"/>
                <a:cs typeface="Open Sans"/>
              </a:rPr>
              <a:t>comparing with others goals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 we notice from chart here that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Nanodegree students have negative relationship between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Start a new career in the goal field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  and (Years of experience) which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appears though correlation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“Right Skewed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” . This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may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happen </a:t>
            </a:r>
            <a:r>
              <a:rPr lang="en-US" sz="1200" dirty="0">
                <a:latin typeface="Open Sans"/>
                <a:ea typeface="Open Sans"/>
                <a:cs typeface="Open Sans"/>
              </a:rPr>
              <a:t>coz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they don’t have time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or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they already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have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that 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knowledge  </a:t>
            </a:r>
          </a:p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en-US" sz="1200" dirty="0">
                <a:latin typeface="Open Sans"/>
                <a:ea typeface="Open Sans"/>
                <a:cs typeface="Open Sans"/>
              </a:rPr>
              <a:t> </a:t>
            </a:r>
            <a:r>
              <a:rPr lang="en-US" sz="1200" dirty="0" smtClean="0">
                <a:latin typeface="Open Sans"/>
                <a:ea typeface="Open Sans"/>
                <a:cs typeface="Open Sans"/>
              </a:rPr>
              <a:t>years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of experience range 28  and the </a:t>
            </a:r>
            <a:r>
              <a:rPr lang="en-US" sz="1200" dirty="0">
                <a:latin typeface="Open Sans"/>
                <a:ea typeface="Open Sans"/>
                <a:cs typeface="Open Sans"/>
              </a:rPr>
              <a:t>count frequency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range is 156 with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mean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average Count how many years of experience )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48.14  , the 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stander division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54.29  , And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median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is 27</a:t>
            </a:r>
            <a:r>
              <a:rPr lang="ar-JO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which indicate that 158 is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outlier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.</a:t>
            </a:r>
          </a:p>
          <a:p>
            <a:pPr marL="0" indent="0" algn="just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1200" dirty="0" smtClean="0">
                <a:latin typeface="Open Sans"/>
                <a:ea typeface="Open Sans"/>
                <a:cs typeface="Open Sans"/>
              </a:rPr>
              <a:t>mod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is 1 "</a:t>
            </a:r>
            <a:r>
              <a:rPr lang="en-US" sz="1200" dirty="0" err="1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year"</a:t>
            </a:r>
            <a:r>
              <a:rPr lang="en-US" sz="12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was the most  frequented number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ar-JO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so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we can say that the highest  frequency of the students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who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are interested in </a:t>
            </a:r>
            <a:r>
              <a:rPr lang="en-US" sz="1200" b="1" dirty="0" err="1" smtClean="0">
                <a:latin typeface="Open Sans"/>
                <a:ea typeface="Open Sans"/>
                <a:cs typeface="Open Sans"/>
                <a:sym typeface="Open Sans"/>
              </a:rPr>
              <a:t>Udacity's</a:t>
            </a:r>
            <a:r>
              <a:rPr lang="en-US" sz="120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Nanodegree programs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having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one </a:t>
            </a:r>
            <a:r>
              <a:rPr lang="en-US" sz="12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</a:rPr>
              <a:t>year of experience.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lang="en-US" sz="14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467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467" b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ar-JO" sz="1467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72400" y="1891266"/>
            <a:ext cx="3838343" cy="43361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2667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667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667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 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Goal From Enroll In </a:t>
            </a:r>
            <a:r>
              <a:rPr lang="en-US" sz="26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Udacity's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Nanodegree Programs _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Start </a:t>
            </a:r>
            <a:r>
              <a:rPr lang="en-US" sz="2667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New Career </a:t>
            </a:r>
            <a:r>
              <a:rPr lang="en-US" sz="2800" dirty="0"/>
              <a:t/>
            </a:r>
            <a:br>
              <a:rPr lang="en-US" sz="2800" dirty="0"/>
            </a:br>
            <a:endParaRPr sz="26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57517"/>
              </p:ext>
            </p:extLst>
          </p:nvPr>
        </p:nvGraphicFramePr>
        <p:xfrm>
          <a:off x="472400" y="1859735"/>
          <a:ext cx="3838343" cy="414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472400" y="6258910"/>
            <a:ext cx="3838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Open Sans"/>
              </a:rPr>
              <a:t>This data is from Survey Respondents and is not from the entire </a:t>
            </a:r>
            <a:r>
              <a:rPr lang="en-US" sz="1100" b="1" dirty="0" err="1">
                <a:latin typeface="Open Sans"/>
              </a:rPr>
              <a:t>Udacity</a:t>
            </a:r>
            <a:r>
              <a:rPr lang="en-US" sz="1100" b="1" dirty="0">
                <a:latin typeface="Open Sans"/>
              </a:rPr>
              <a:t> Student population.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84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818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 Educational level enrolled in "Data Analyst"  </vt:lpstr>
      <vt:lpstr>Employed Student Depending On Education Level</vt:lpstr>
      <vt:lpstr>Average Hours  For  Data Analyst to complete Each  Project _ Depending On Education Level </vt:lpstr>
      <vt:lpstr> Student Goal From Enroll In Udacity's Nanodegree Programs _Start New Career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81</cp:revision>
  <dcterms:created xsi:type="dcterms:W3CDTF">2018-09-18T14:48:11Z</dcterms:created>
  <dcterms:modified xsi:type="dcterms:W3CDTF">2018-09-20T06:21:56Z</dcterms:modified>
</cp:coreProperties>
</file>