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605;&#1588;&#1575;&#1585;&#1610;&#1593;%20DFND\Project%203\SQ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605;&#1588;&#1575;&#1585;&#1610;&#1593;%20DFND\Project%203\SQ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605;&#1588;&#1575;&#1585;&#1610;&#1593;%20DFND\Project%203\SQL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Top 10 Artist </a:t>
            </a:r>
            <a:endParaRPr lang="en-US" sz="14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'which artist earned the mos..1'!$B$1</c:f>
              <c:strCache>
                <c:ptCount val="1"/>
                <c:pt idx="0">
                  <c:v>Amount  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'which artist earned the mos..1'!$A$2:$A$11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'which artist earned the mos..1'!$B$2:$B$11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90.09</c:v>
                </c:pt>
                <c:pt idx="3">
                  <c:v>86.13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B-446D-8B45-F52A37FD9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2749535"/>
        <c:axId val="1752752863"/>
      </c:barChart>
      <c:catAx>
        <c:axId val="175274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Artist Name</a:t>
                </a:r>
              </a:p>
            </c:rich>
          </c:tx>
          <c:layout>
            <c:manualLayout>
              <c:xMode val="edge"/>
              <c:yMode val="edge"/>
              <c:x val="0.4001237970253717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752863"/>
        <c:crosses val="autoZero"/>
        <c:auto val="1"/>
        <c:lblAlgn val="ctr"/>
        <c:lblOffset val="100"/>
        <c:noMultiLvlLbl val="0"/>
      </c:catAx>
      <c:valAx>
        <c:axId val="175275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dirty="0" smtClean="0">
                    <a:effectLst/>
                  </a:rPr>
                  <a:t>Invoice Amounts</a:t>
                </a:r>
                <a:r>
                  <a:rPr lang="en-US" sz="1000" b="1" i="0" u="none" strike="noStrike" baseline="0" dirty="0" smtClean="0"/>
                  <a:t> 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74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 dirty="0" smtClean="0">
                <a:effectLst/>
              </a:rPr>
              <a:t>Best </a:t>
            </a:r>
            <a:r>
              <a:rPr lang="en-US" sz="1100" b="1" i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100" b="1" i="0" baseline="0" dirty="0">
                <a:solidFill>
                  <a:schemeClr val="tx1"/>
                </a:solidFill>
                <a:effectLst/>
              </a:rPr>
              <a:t>10 customers </a:t>
            </a:r>
            <a:endParaRPr lang="en-US" sz="1100" b="1" dirty="0">
              <a:solidFill>
                <a:schemeClr val="tx1"/>
              </a:solidFill>
              <a:effectLst/>
            </a:endParaRP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7224409448819"/>
          <c:y val="0.15706567727657358"/>
          <c:w val="0.81961089238845142"/>
          <c:h val="0.536725248974809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10 customers - 1'!$H$2</c:f>
              <c:strCache>
                <c:ptCount val="1"/>
                <c:pt idx="0">
                  <c:v>Sum(Il.unitprice)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customers - 1'!$G$3:$G$12</c:f>
              <c:strCache>
                <c:ptCount val="10"/>
                <c:pt idx="0">
                  <c:v>Helena  Hol</c:v>
                </c:pt>
                <c:pt idx="1">
                  <c:v>Richard  Cunningham</c:v>
                </c:pt>
                <c:pt idx="2">
                  <c:v>Luis  Rojas</c:v>
                </c:pt>
                <c:pt idx="3">
                  <c:v>Ladislav  Kovcs</c:v>
                </c:pt>
                <c:pt idx="4">
                  <c:v>Hugh  O'Reilly</c:v>
                </c:pt>
                <c:pt idx="5">
                  <c:v>Fynn  Zimmermann</c:v>
                </c:pt>
                <c:pt idx="6">
                  <c:v>Frank  Ralston</c:v>
                </c:pt>
                <c:pt idx="7">
                  <c:v>Julia  Barnett</c:v>
                </c:pt>
                <c:pt idx="8">
                  <c:v>Victor  Stevens</c:v>
                </c:pt>
                <c:pt idx="9">
                  <c:v>Astrid  Gruber</c:v>
                </c:pt>
              </c:strCache>
            </c:strRef>
          </c:cat>
          <c:val>
            <c:numRef>
              <c:f>'Top 10 customers - 1'!$H$3:$H$12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DA1-B4CD-F24676A34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294800"/>
        <c:axId val="1793287728"/>
      </c:barChart>
      <c:catAx>
        <c:axId val="179329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solidFill>
                      <a:schemeClr val="tx1"/>
                    </a:solidFill>
                    <a:effectLst/>
                  </a:rPr>
                  <a:t>Customer name </a:t>
                </a:r>
                <a:endParaRPr lang="en-US" sz="1000" b="1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39112379702537187"/>
              <c:y val="0.938270520080713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287728"/>
        <c:crosses val="autoZero"/>
        <c:auto val="1"/>
        <c:lblAlgn val="ctr"/>
        <c:lblOffset val="100"/>
        <c:noMultiLvlLbl val="0"/>
      </c:catAx>
      <c:valAx>
        <c:axId val="179328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solidFill>
                      <a:schemeClr val="tx1"/>
                    </a:solidFill>
                    <a:effectLst/>
                  </a:rPr>
                  <a:t>Sum of purchased items </a:t>
                </a:r>
                <a:endParaRPr lang="en-US" sz="1000" b="1"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1">
                    <a:solidFill>
                      <a:schemeClr val="tx1"/>
                    </a:solidFill>
                  </a:defRPr>
                </a:pPr>
                <a:endParaRPr lang="en-US" sz="10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7777777777777776E-2"/>
              <c:y val="0.26522018081073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29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Top 10 Rock Bands.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'Who is writing rock music..3'!$C$1</c:f>
              <c:strCache>
                <c:ptCount val="1"/>
                <c:pt idx="0">
                  <c:v>song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'Who is writing rock music..3'!$B$2:$B$11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'Who is writing rock music..3'!$C$2:$C$11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A-4F3B-BD09-F4DE63E37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7480256"/>
        <c:axId val="1947481088"/>
      </c:barChart>
      <c:catAx>
        <c:axId val="194748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0" u="none" strike="noStrike" baseline="0">
                    <a:effectLst/>
                  </a:rPr>
                  <a:t>Rock Bands</a:t>
                </a:r>
                <a:endParaRPr lang="en-US" sz="1050" b="1"/>
              </a:p>
            </c:rich>
          </c:tx>
          <c:layout>
            <c:manualLayout>
              <c:xMode val="edge"/>
              <c:yMode val="edge"/>
              <c:x val="0.41992235345581808"/>
              <c:y val="0.864791484397783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481088"/>
        <c:crosses val="autoZero"/>
        <c:auto val="1"/>
        <c:lblAlgn val="ctr"/>
        <c:lblOffset val="100"/>
        <c:noMultiLvlLbl val="0"/>
      </c:catAx>
      <c:valAx>
        <c:axId val="194748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Songs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48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Top Country with Music Listeners</a:t>
            </a:r>
            <a:endParaRPr lang="en-US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'Country with Rock Music..4'!$B$1</c:f>
              <c:strCache>
                <c:ptCount val="1"/>
                <c:pt idx="0">
                  <c:v>Count Of Music Listener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'Country with Rock Music..4'!$A$2:$A$11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Czech Republic</c:v>
                </c:pt>
                <c:pt idx="8">
                  <c:v>India</c:v>
                </c:pt>
                <c:pt idx="9">
                  <c:v>Australia</c:v>
                </c:pt>
              </c:strCache>
            </c:strRef>
          </c:cat>
          <c:val>
            <c:numRef>
              <c:f>'Country with Rock Music..4'!$B$2:$B$11</c:f>
              <c:numCache>
                <c:formatCode>General</c:formatCode>
                <c:ptCount val="10"/>
                <c:pt idx="0">
                  <c:v>157</c:v>
                </c:pt>
                <c:pt idx="1">
                  <c:v>107</c:v>
                </c:pt>
                <c:pt idx="2">
                  <c:v>81</c:v>
                </c:pt>
                <c:pt idx="3">
                  <c:v>65</c:v>
                </c:pt>
                <c:pt idx="4">
                  <c:v>62</c:v>
                </c:pt>
                <c:pt idx="5">
                  <c:v>37</c:v>
                </c:pt>
                <c:pt idx="6">
                  <c:v>31</c:v>
                </c:pt>
                <c:pt idx="7">
                  <c:v>25</c:v>
                </c:pt>
                <c:pt idx="8">
                  <c:v>25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4-401F-824B-5783C211B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12859248"/>
        <c:axId val="1819332688"/>
      </c:barChart>
      <c:catAx>
        <c:axId val="1812859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cap="all" baseline="0">
                    <a:effectLst/>
                  </a:rPr>
                  <a:t>Country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332688"/>
        <c:crosses val="autoZero"/>
        <c:auto val="1"/>
        <c:lblAlgn val="ctr"/>
        <c:lblOffset val="100"/>
        <c:noMultiLvlLbl val="0"/>
      </c:catAx>
      <c:valAx>
        <c:axId val="181933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Music Listener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85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endParaRPr lang="en-US" b="1" dirty="0" smtClean="0"/>
          </a:p>
          <a:p>
            <a:pPr marL="139700" indent="0" fontAlgn="base">
              <a:buNone/>
            </a:pPr>
            <a:endParaRPr lang="en-US" b="1" dirty="0"/>
          </a:p>
          <a:p>
            <a:pPr marL="139700" indent="0" fontAlgn="base">
              <a:buNone/>
            </a:pPr>
            <a:r>
              <a:rPr lang="en-US" b="1" dirty="0" smtClean="0"/>
              <a:t>Top </a:t>
            </a:r>
            <a:r>
              <a:rPr lang="en-US" b="1" dirty="0"/>
              <a:t>10 Artist </a:t>
            </a:r>
            <a:endParaRPr lang="en-US" b="1" dirty="0"/>
          </a:p>
          <a:p>
            <a:pPr marL="139700" indent="0" fontAlgn="base">
              <a:buNone/>
            </a:pPr>
            <a:endParaRPr lang="en-US" dirty="0"/>
          </a:p>
          <a:p>
            <a:pPr marL="139700" indent="0" algn="just" fontAlgn="base">
              <a:buNone/>
            </a:pPr>
            <a:r>
              <a:rPr lang="en-US" sz="1200" dirty="0" smtClean="0"/>
              <a:t>We </a:t>
            </a:r>
            <a:r>
              <a:rPr lang="en-US" sz="1200" dirty="0" smtClean="0"/>
              <a:t>here display </a:t>
            </a:r>
            <a:r>
              <a:rPr lang="en-US" sz="1200" dirty="0"/>
              <a:t>our top 10 </a:t>
            </a:r>
            <a:r>
              <a:rPr lang="en-US" sz="1200" dirty="0" smtClean="0"/>
              <a:t>Artist according </a:t>
            </a:r>
            <a:r>
              <a:rPr lang="en-US" sz="1200" dirty="0" smtClean="0"/>
              <a:t>to </a:t>
            </a:r>
            <a:r>
              <a:rPr lang="en-US" sz="1200" dirty="0"/>
              <a:t>invoice amounts are </a:t>
            </a:r>
            <a:r>
              <a:rPr lang="en-US" sz="1200" dirty="0" smtClean="0"/>
              <a:t>shown .</a:t>
            </a:r>
            <a:endParaRPr lang="en-US" sz="1200" dirty="0" smtClean="0"/>
          </a:p>
          <a:p>
            <a:pPr marL="139700" indent="0" fontAlgn="base">
              <a:buNone/>
            </a:pPr>
            <a:endParaRPr lang="en-US" dirty="0"/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4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</a:rPr>
              <a:t>Top 10 Artist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48550"/>
              </p:ext>
            </p:extLst>
          </p:nvPr>
        </p:nvGraphicFramePr>
        <p:xfrm>
          <a:off x="354300" y="1657441"/>
          <a:ext cx="4322127" cy="283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b="1" dirty="0"/>
              <a:t>Best 10 </a:t>
            </a:r>
            <a:r>
              <a:rPr lang="en-US" b="1" dirty="0" smtClean="0"/>
              <a:t>Customers</a:t>
            </a:r>
            <a:endParaRPr lang="en-US" b="1" dirty="0">
              <a:sym typeface="Open Sans"/>
            </a:endParaRP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sz="1200" dirty="0"/>
              <a:t>We here display our </a:t>
            </a:r>
            <a:r>
              <a:rPr lang="en-US" sz="1200" dirty="0"/>
              <a:t>Best 10 </a:t>
            </a:r>
            <a:r>
              <a:rPr lang="en-US" sz="1200" dirty="0"/>
              <a:t>customers using sum of purchased items </a:t>
            </a:r>
            <a:r>
              <a:rPr lang="en-US" sz="1200" dirty="0"/>
              <a:t>to know </a:t>
            </a:r>
            <a:r>
              <a:rPr lang="en-US" sz="1200" dirty="0"/>
              <a:t>the </a:t>
            </a:r>
            <a:r>
              <a:rPr lang="en-US" sz="1200" dirty="0"/>
              <a:t>highest . </a:t>
            </a:r>
            <a:endParaRPr sz="1200" dirty="0"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b="1" dirty="0">
                <a:solidFill>
                  <a:schemeClr val="bg1"/>
                </a:solidFill>
              </a:rPr>
              <a:t>Best 10 customers</a:t>
            </a:r>
            <a:endParaRPr lang="en-US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17081"/>
              </p:ext>
            </p:extLst>
          </p:nvPr>
        </p:nvGraphicFramePr>
        <p:xfrm>
          <a:off x="3330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n-US" b="1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b="1" dirty="0" smtClean="0"/>
              <a:t>Top </a:t>
            </a:r>
            <a:r>
              <a:rPr lang="en-US" b="1" dirty="0"/>
              <a:t>10 Rock Bands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top 10 bands are shown </a:t>
            </a:r>
            <a:r>
              <a:rPr lang="en-US" dirty="0" smtClean="0"/>
              <a:t>along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number of songs each band has on record.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99455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Top 10 Rock Bands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141143"/>
              </p:ext>
            </p:extLst>
          </p:nvPr>
        </p:nvGraphicFramePr>
        <p:xfrm>
          <a:off x="388805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b="1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b="1" dirty="0" smtClean="0"/>
              <a:t>Top Country with Music Listeners</a:t>
            </a:r>
          </a:p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dirty="0"/>
              <a:t>Top 10 countries From the  insight we can notice that USA and Canada get the highest number of Music </a:t>
            </a:r>
            <a:r>
              <a:rPr lang="en-US" sz="1200" dirty="0"/>
              <a:t>Listeners .</a:t>
            </a:r>
            <a:endParaRPr lang="en-US" sz="1200" dirty="0"/>
          </a:p>
          <a:p>
            <a:pPr marL="0" lvl="0" indent="0">
              <a:spcAft>
                <a:spcPts val="160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Top Country with </a:t>
            </a:r>
            <a:r>
              <a:rPr lang="en-US" dirty="0" smtClean="0">
                <a:solidFill>
                  <a:schemeClr val="bg1"/>
                </a:solidFill>
              </a:rPr>
              <a:t>Music </a:t>
            </a:r>
            <a:r>
              <a:rPr lang="en-US" dirty="0">
                <a:solidFill>
                  <a:schemeClr val="bg1"/>
                </a:solidFill>
              </a:rPr>
              <a:t>Listeners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83984"/>
              </p:ext>
            </p:extLst>
          </p:nvPr>
        </p:nvGraphicFramePr>
        <p:xfrm>
          <a:off x="3330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136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Top 10 Artist </vt:lpstr>
      <vt:lpstr>Best 10 customers</vt:lpstr>
      <vt:lpstr>Top 10 Rock Bands</vt:lpstr>
      <vt:lpstr>Top Country with Music Listeners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USER</dc:creator>
  <cp:lastModifiedBy>USER</cp:lastModifiedBy>
  <cp:revision>41</cp:revision>
  <dcterms:modified xsi:type="dcterms:W3CDTF">2018-09-20T23:58:29Z</dcterms:modified>
</cp:coreProperties>
</file>