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Inter" panose="020B0604020202020204" charset="0"/>
      <p:regular r:id="rId18"/>
    </p:embeddedFont>
    <p:embeddedFont>
      <p:font typeface="Inter Bold" panose="020B0604020202020204" charset="0"/>
      <p:regular r:id="rId19"/>
    </p:embeddedFont>
    <p:embeddedFont>
      <p:font typeface="Inter Medium" panose="020B0604020202020204" charset="0"/>
      <p:regular r:id="rId20"/>
    </p:embeddedFont>
    <p:embeddedFont>
      <p:font typeface="JetBrains Mono" panose="020B0604020202020204" charset="0"/>
      <p:regular r:id="rId21"/>
    </p:embeddedFont>
    <p:embeddedFont>
      <p:font typeface="JetBrains Mono Bold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85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‹Nº›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4968" y="-18750"/>
            <a:ext cx="5241600" cy="702600"/>
            <a:chOff x="0" y="0"/>
            <a:chExt cx="6988800" cy="936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988810" cy="936752"/>
            </a:xfrm>
            <a:custGeom>
              <a:avLst/>
              <a:gdLst/>
              <a:ahLst/>
              <a:cxnLst/>
              <a:rect l="l" t="t" r="r" b="b"/>
              <a:pathLst>
                <a:path w="6988810" h="936752">
                  <a:moveTo>
                    <a:pt x="6988810" y="0"/>
                  </a:moveTo>
                  <a:lnTo>
                    <a:pt x="0" y="0"/>
                  </a:lnTo>
                  <a:lnTo>
                    <a:pt x="0" y="936752"/>
                  </a:lnTo>
                  <a:lnTo>
                    <a:pt x="6988810" y="936752"/>
                  </a:lnTo>
                  <a:close/>
                </a:path>
              </a:pathLst>
            </a:custGeom>
            <a:solidFill>
              <a:srgbClr val="FFD966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2033884" y="184850"/>
            <a:ext cx="3062682" cy="295400"/>
          </a:xfrm>
          <a:custGeom>
            <a:avLst/>
            <a:gdLst/>
            <a:ahLst/>
            <a:cxnLst/>
            <a:rect l="l" t="t" r="r" b="b"/>
            <a:pathLst>
              <a:path w="3062682" h="295400">
                <a:moveTo>
                  <a:pt x="0" y="0"/>
                </a:moveTo>
                <a:lnTo>
                  <a:pt x="3062682" y="0"/>
                </a:lnTo>
                <a:lnTo>
                  <a:pt x="3062682" y="295400"/>
                </a:lnTo>
                <a:lnTo>
                  <a:pt x="0" y="295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475832" y="6732902"/>
            <a:ext cx="13328868" cy="3385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6"/>
              </a:lnSpc>
            </a:pPr>
            <a:r>
              <a:rPr lang="en-US" sz="4600" dirty="0">
                <a:solidFill>
                  <a:srgbClr val="111010"/>
                </a:solidFill>
                <a:latin typeface="JetBrains Mono"/>
              </a:rPr>
              <a:t>     Grupo 6</a:t>
            </a:r>
          </a:p>
          <a:p>
            <a:pPr marL="993143" lvl="1" indent="-496571" algn="l">
              <a:lnSpc>
                <a:spcPts val="4416"/>
              </a:lnSpc>
              <a:buFont typeface="Arial"/>
              <a:buChar char="•"/>
            </a:pPr>
            <a:r>
              <a:rPr lang="en-US" sz="4600" dirty="0">
                <a:solidFill>
                  <a:srgbClr val="111010"/>
                </a:solidFill>
                <a:latin typeface="JetBrains Mono"/>
              </a:rPr>
              <a:t>Arriaga Ingrid</a:t>
            </a:r>
          </a:p>
          <a:p>
            <a:pPr marL="993143" lvl="1" indent="-496571" algn="l">
              <a:lnSpc>
                <a:spcPts val="4416"/>
              </a:lnSpc>
              <a:buFont typeface="Arial"/>
              <a:buChar char="•"/>
            </a:pPr>
            <a:r>
              <a:rPr lang="en-US" sz="4600" dirty="0">
                <a:solidFill>
                  <a:srgbClr val="111010"/>
                </a:solidFill>
                <a:latin typeface="JetBrains Mono"/>
              </a:rPr>
              <a:t>Bolaños Ana</a:t>
            </a:r>
          </a:p>
          <a:p>
            <a:pPr marL="993143" lvl="1" indent="-496571" algn="l">
              <a:lnSpc>
                <a:spcPts val="4416"/>
              </a:lnSpc>
              <a:buFont typeface="Arial"/>
              <a:buChar char="•"/>
            </a:pPr>
            <a:r>
              <a:rPr lang="en-US" sz="4600" dirty="0">
                <a:solidFill>
                  <a:srgbClr val="111010"/>
                </a:solidFill>
                <a:latin typeface="JetBrains Mono"/>
              </a:rPr>
              <a:t>Buestan Nancy</a:t>
            </a:r>
          </a:p>
          <a:p>
            <a:pPr marL="993143" lvl="1" indent="-496571" algn="l">
              <a:lnSpc>
                <a:spcPts val="4416"/>
              </a:lnSpc>
              <a:buFont typeface="Arial"/>
              <a:buChar char="•"/>
            </a:pPr>
            <a:r>
              <a:rPr lang="en-US" sz="4600" dirty="0">
                <a:solidFill>
                  <a:srgbClr val="111010"/>
                </a:solidFill>
                <a:latin typeface="JetBrains Mono"/>
              </a:rPr>
              <a:t>Valverde Soraya</a:t>
            </a:r>
          </a:p>
          <a:p>
            <a:pPr marL="993143" lvl="1" indent="-496571" algn="l">
              <a:lnSpc>
                <a:spcPts val="4416"/>
              </a:lnSpc>
              <a:buFont typeface="Arial"/>
              <a:buChar char="•"/>
            </a:pPr>
            <a:r>
              <a:rPr lang="en-US" sz="4600" dirty="0" err="1">
                <a:solidFill>
                  <a:srgbClr val="111010"/>
                </a:solidFill>
                <a:latin typeface="JetBrains Mono"/>
              </a:rPr>
              <a:t>Zúñiga</a:t>
            </a:r>
            <a:r>
              <a:rPr lang="en-US" sz="4600" dirty="0">
                <a:solidFill>
                  <a:srgbClr val="111010"/>
                </a:solidFill>
                <a:latin typeface="JetBrains Mono"/>
              </a:rPr>
              <a:t> Luis</a:t>
            </a:r>
          </a:p>
        </p:txBody>
      </p:sp>
      <p:sp>
        <p:nvSpPr>
          <p:cNvPr id="6" name="Freeform 6"/>
          <p:cNvSpPr/>
          <p:nvPr/>
        </p:nvSpPr>
        <p:spPr>
          <a:xfrm>
            <a:off x="13868000" y="-849500"/>
            <a:ext cx="5036898" cy="4811502"/>
          </a:xfrm>
          <a:custGeom>
            <a:avLst/>
            <a:gdLst/>
            <a:ahLst/>
            <a:cxnLst/>
            <a:rect l="l" t="t" r="r" b="b"/>
            <a:pathLst>
              <a:path w="5036898" h="4811502">
                <a:moveTo>
                  <a:pt x="0" y="0"/>
                </a:moveTo>
                <a:lnTo>
                  <a:pt x="5036898" y="0"/>
                </a:lnTo>
                <a:lnTo>
                  <a:pt x="5036898" y="4811502"/>
                </a:lnTo>
                <a:lnTo>
                  <a:pt x="0" y="481150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1829" t="-24509" r="-17047" b="5979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-619225" y="8198825"/>
            <a:ext cx="3624750" cy="3624750"/>
            <a:chOff x="0" y="0"/>
            <a:chExt cx="4833000" cy="4833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832985" cy="4833112"/>
            </a:xfrm>
            <a:custGeom>
              <a:avLst/>
              <a:gdLst/>
              <a:ahLst/>
              <a:cxnLst/>
              <a:rect l="l" t="t" r="r" b="b"/>
              <a:pathLst>
                <a:path w="4832985" h="4833112">
                  <a:moveTo>
                    <a:pt x="0" y="2416556"/>
                  </a:moveTo>
                  <a:cubicBezTo>
                    <a:pt x="0" y="1081913"/>
                    <a:pt x="1081913" y="0"/>
                    <a:pt x="2416556" y="0"/>
                  </a:cubicBezTo>
                  <a:lnTo>
                    <a:pt x="2416556" y="38100"/>
                  </a:lnTo>
                  <a:lnTo>
                    <a:pt x="2416556" y="0"/>
                  </a:lnTo>
                  <a:cubicBezTo>
                    <a:pt x="3751072" y="0"/>
                    <a:pt x="4832985" y="1081913"/>
                    <a:pt x="4832985" y="2416556"/>
                  </a:cubicBezTo>
                  <a:lnTo>
                    <a:pt x="4794885" y="2416556"/>
                  </a:lnTo>
                  <a:lnTo>
                    <a:pt x="4832985" y="2416556"/>
                  </a:lnTo>
                  <a:cubicBezTo>
                    <a:pt x="4832985" y="3751199"/>
                    <a:pt x="3751072" y="4833112"/>
                    <a:pt x="2416429" y="4833112"/>
                  </a:cubicBezTo>
                  <a:lnTo>
                    <a:pt x="2416429" y="4795012"/>
                  </a:lnTo>
                  <a:lnTo>
                    <a:pt x="2416429" y="4833112"/>
                  </a:lnTo>
                  <a:cubicBezTo>
                    <a:pt x="1081913" y="4832985"/>
                    <a:pt x="0" y="3751072"/>
                    <a:pt x="0" y="2416556"/>
                  </a:cubicBezTo>
                  <a:lnTo>
                    <a:pt x="38100" y="2416556"/>
                  </a:lnTo>
                  <a:lnTo>
                    <a:pt x="76200" y="2416556"/>
                  </a:lnTo>
                  <a:lnTo>
                    <a:pt x="38100" y="2416556"/>
                  </a:lnTo>
                  <a:lnTo>
                    <a:pt x="0" y="2416556"/>
                  </a:lnTo>
                  <a:moveTo>
                    <a:pt x="76200" y="2416556"/>
                  </a:moveTo>
                  <a:cubicBezTo>
                    <a:pt x="76200" y="2437638"/>
                    <a:pt x="59182" y="2454656"/>
                    <a:pt x="38100" y="2454656"/>
                  </a:cubicBezTo>
                  <a:cubicBezTo>
                    <a:pt x="17018" y="2454656"/>
                    <a:pt x="0" y="2437638"/>
                    <a:pt x="0" y="2416556"/>
                  </a:cubicBezTo>
                  <a:cubicBezTo>
                    <a:pt x="0" y="2395474"/>
                    <a:pt x="17018" y="2378456"/>
                    <a:pt x="38100" y="2378456"/>
                  </a:cubicBezTo>
                  <a:cubicBezTo>
                    <a:pt x="59182" y="2378456"/>
                    <a:pt x="76200" y="2395474"/>
                    <a:pt x="76200" y="2416556"/>
                  </a:cubicBezTo>
                  <a:cubicBezTo>
                    <a:pt x="76200" y="3709035"/>
                    <a:pt x="1123950" y="4756785"/>
                    <a:pt x="2416556" y="4756785"/>
                  </a:cubicBezTo>
                  <a:cubicBezTo>
                    <a:pt x="3709162" y="4756785"/>
                    <a:pt x="4756912" y="3709035"/>
                    <a:pt x="4756912" y="2416429"/>
                  </a:cubicBezTo>
                  <a:cubicBezTo>
                    <a:pt x="4756912" y="1123823"/>
                    <a:pt x="3709035" y="76200"/>
                    <a:pt x="2416556" y="76200"/>
                  </a:cubicBezTo>
                  <a:lnTo>
                    <a:pt x="2416556" y="38100"/>
                  </a:lnTo>
                  <a:lnTo>
                    <a:pt x="2416556" y="76200"/>
                  </a:lnTo>
                  <a:cubicBezTo>
                    <a:pt x="1123950" y="76200"/>
                    <a:pt x="76200" y="1123950"/>
                    <a:pt x="76200" y="2416556"/>
                  </a:cubicBezTo>
                  <a:close/>
                </a:path>
              </a:pathLst>
            </a:custGeom>
            <a:solidFill>
              <a:srgbClr val="111010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14849826" y="8551862"/>
            <a:ext cx="3895354" cy="1521648"/>
          </a:xfrm>
          <a:custGeom>
            <a:avLst/>
            <a:gdLst/>
            <a:ahLst/>
            <a:cxnLst/>
            <a:rect l="l" t="t" r="r" b="b"/>
            <a:pathLst>
              <a:path w="3895354" h="1521648">
                <a:moveTo>
                  <a:pt x="0" y="0"/>
                </a:moveTo>
                <a:lnTo>
                  <a:pt x="3895354" y="0"/>
                </a:lnTo>
                <a:lnTo>
                  <a:pt x="3895354" y="1521648"/>
                </a:lnTo>
                <a:lnTo>
                  <a:pt x="0" y="15216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895836" y="6435840"/>
            <a:ext cx="2981225" cy="2116022"/>
          </a:xfrm>
          <a:custGeom>
            <a:avLst/>
            <a:gdLst/>
            <a:ahLst/>
            <a:cxnLst/>
            <a:rect l="l" t="t" r="r" b="b"/>
            <a:pathLst>
              <a:path w="2981225" h="2116022">
                <a:moveTo>
                  <a:pt x="0" y="0"/>
                </a:moveTo>
                <a:lnTo>
                  <a:pt x="2981226" y="0"/>
                </a:lnTo>
                <a:lnTo>
                  <a:pt x="2981226" y="2116022"/>
                </a:lnTo>
                <a:lnTo>
                  <a:pt x="0" y="211602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4415" y="3552427"/>
            <a:ext cx="18263585" cy="211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6999" spc="2281">
                <a:solidFill>
                  <a:srgbClr val="111010"/>
                </a:solidFill>
                <a:latin typeface="JetBrains Mono Bold"/>
              </a:rPr>
              <a:t>PROYECTO: TARJETAS DE CRÉDITO VISA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8416800" y="9787790"/>
            <a:ext cx="9871200" cy="499200"/>
            <a:chOff x="0" y="0"/>
            <a:chExt cx="13161600" cy="66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161645" cy="665607"/>
            </a:xfrm>
            <a:custGeom>
              <a:avLst/>
              <a:gdLst/>
              <a:ahLst/>
              <a:cxnLst/>
              <a:rect l="l" t="t" r="r" b="b"/>
              <a:pathLst>
                <a:path w="13161645" h="665607">
                  <a:moveTo>
                    <a:pt x="13161645" y="0"/>
                  </a:moveTo>
                  <a:lnTo>
                    <a:pt x="0" y="0"/>
                  </a:lnTo>
                  <a:lnTo>
                    <a:pt x="0" y="665607"/>
                  </a:lnTo>
                  <a:lnTo>
                    <a:pt x="13161645" y="665607"/>
                  </a:lnTo>
                  <a:close/>
                </a:path>
              </a:pathLst>
            </a:custGeom>
            <a:solidFill>
              <a:srgbClr val="111010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804225" y="3024622"/>
            <a:ext cx="5000962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2"/>
              </a:lnSpc>
            </a:pPr>
            <a:r>
              <a:rPr lang="en-US" sz="4001" u="sng">
                <a:solidFill>
                  <a:srgbClr val="111010"/>
                </a:solidFill>
                <a:latin typeface="JetBrains Mono Bold"/>
              </a:rPr>
              <a:t>Recomendaciones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6317567" y="2433179"/>
            <a:ext cx="10439008" cy="1765587"/>
            <a:chOff x="0" y="0"/>
            <a:chExt cx="13918678" cy="235411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918702" cy="2354153"/>
            </a:xfrm>
            <a:custGeom>
              <a:avLst/>
              <a:gdLst/>
              <a:ahLst/>
              <a:cxnLst/>
              <a:rect l="l" t="t" r="r" b="b"/>
              <a:pathLst>
                <a:path w="13918702" h="2354153">
                  <a:moveTo>
                    <a:pt x="0" y="0"/>
                  </a:moveTo>
                  <a:lnTo>
                    <a:pt x="13918702" y="0"/>
                  </a:lnTo>
                  <a:lnTo>
                    <a:pt x="13918702" y="2354153"/>
                  </a:lnTo>
                  <a:lnTo>
                    <a:pt x="0" y="2354153"/>
                  </a:lnTo>
                  <a:close/>
                </a:path>
              </a:pathLst>
            </a:custGeom>
            <a:solidFill>
              <a:srgbClr val="FFD96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13918678" cy="23541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399"/>
                </a:lnSpc>
              </a:pPr>
              <a:r>
                <a:rPr lang="en-US" sz="4499">
                  <a:solidFill>
                    <a:srgbClr val="111010"/>
                  </a:solidFill>
                  <a:latin typeface="Inter Bold"/>
                </a:rPr>
                <a:t>La campaña debe ir dirigida a clientes entre los 34 a 63 años.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317567" y="4535029"/>
            <a:ext cx="10439008" cy="2397267"/>
            <a:chOff x="0" y="0"/>
            <a:chExt cx="13918678" cy="319635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918702" cy="3196395"/>
            </a:xfrm>
            <a:custGeom>
              <a:avLst/>
              <a:gdLst/>
              <a:ahLst/>
              <a:cxnLst/>
              <a:rect l="l" t="t" r="r" b="b"/>
              <a:pathLst>
                <a:path w="13918702" h="3196395">
                  <a:moveTo>
                    <a:pt x="0" y="0"/>
                  </a:moveTo>
                  <a:lnTo>
                    <a:pt x="13918702" y="0"/>
                  </a:lnTo>
                  <a:lnTo>
                    <a:pt x="13918702" y="3196395"/>
                  </a:lnTo>
                  <a:lnTo>
                    <a:pt x="0" y="3196395"/>
                  </a:lnTo>
                  <a:close/>
                </a:path>
              </a:pathLst>
            </a:custGeom>
            <a:solidFill>
              <a:srgbClr val="FFD966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0"/>
              <a:ext cx="13918678" cy="31963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399"/>
                </a:lnSpc>
              </a:pPr>
              <a:r>
                <a:rPr lang="en-US" sz="4499">
                  <a:solidFill>
                    <a:srgbClr val="111010"/>
                  </a:solidFill>
                  <a:latin typeface="Inter"/>
                </a:rPr>
                <a:t> </a:t>
              </a:r>
              <a:r>
                <a:rPr lang="en-US" sz="4499">
                  <a:solidFill>
                    <a:srgbClr val="111010"/>
                  </a:solidFill>
                  <a:latin typeface="Inter Bold"/>
                </a:rPr>
                <a:t>Clientes con Nivel de Eduación: Higher Education - Secondary/Secondary Special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317567" y="7516784"/>
            <a:ext cx="10439008" cy="1765587"/>
            <a:chOff x="0" y="0"/>
            <a:chExt cx="13918678" cy="23541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918702" cy="2354153"/>
            </a:xfrm>
            <a:custGeom>
              <a:avLst/>
              <a:gdLst/>
              <a:ahLst/>
              <a:cxnLst/>
              <a:rect l="l" t="t" r="r" b="b"/>
              <a:pathLst>
                <a:path w="13918702" h="2354153">
                  <a:moveTo>
                    <a:pt x="0" y="0"/>
                  </a:moveTo>
                  <a:lnTo>
                    <a:pt x="13918702" y="0"/>
                  </a:lnTo>
                  <a:lnTo>
                    <a:pt x="13918702" y="2354153"/>
                  </a:lnTo>
                  <a:lnTo>
                    <a:pt x="0" y="2354153"/>
                  </a:lnTo>
                  <a:close/>
                </a:path>
              </a:pathLst>
            </a:custGeom>
            <a:solidFill>
              <a:srgbClr val="FFD966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0"/>
              <a:ext cx="13918678" cy="23541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399"/>
                </a:lnSpc>
              </a:pPr>
              <a:r>
                <a:rPr lang="en-US" sz="4499">
                  <a:solidFill>
                    <a:srgbClr val="111010"/>
                  </a:solidFill>
                  <a:latin typeface="Inter Bold"/>
                </a:rPr>
                <a:t>Los que tienen más años de trabajo son los mejores pagadores.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804225" y="8099539"/>
            <a:ext cx="5000962" cy="619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84"/>
              </a:lnSpc>
            </a:pPr>
            <a:r>
              <a:rPr lang="en-US" sz="4070" u="sng">
                <a:solidFill>
                  <a:srgbClr val="111010"/>
                </a:solidFill>
                <a:latin typeface="JetBrains Mono Bold"/>
              </a:rPr>
              <a:t>Conclusiones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32068" y="1038225"/>
            <a:ext cx="15424507" cy="704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42"/>
              </a:lnSpc>
            </a:pPr>
            <a:r>
              <a:rPr lang="en-US" sz="4701" u="sng">
                <a:solidFill>
                  <a:srgbClr val="111010"/>
                </a:solidFill>
                <a:latin typeface="JetBrains Mono Bold"/>
              </a:rPr>
              <a:t>Recomendaciones y Conclusiones del Análisis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371800" y="-865548"/>
            <a:ext cx="3957460" cy="3889086"/>
          </a:xfrm>
          <a:custGeom>
            <a:avLst/>
            <a:gdLst/>
            <a:ahLst/>
            <a:cxnLst/>
            <a:rect l="l" t="t" r="r" b="b"/>
            <a:pathLst>
              <a:path w="3957460" h="3889086">
                <a:moveTo>
                  <a:pt x="0" y="0"/>
                </a:moveTo>
                <a:lnTo>
                  <a:pt x="3957460" y="0"/>
                </a:lnTo>
                <a:lnTo>
                  <a:pt x="3957460" y="3889086"/>
                </a:lnTo>
                <a:lnTo>
                  <a:pt x="0" y="38890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925350" y="1680204"/>
            <a:ext cx="747000" cy="747000"/>
            <a:chOff x="0" y="0"/>
            <a:chExt cx="996000" cy="99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96061" cy="996061"/>
            </a:xfrm>
            <a:custGeom>
              <a:avLst/>
              <a:gdLst/>
              <a:ahLst/>
              <a:cxnLst/>
              <a:rect l="l" t="t" r="r" b="b"/>
              <a:pathLst>
                <a:path w="996061" h="996061">
                  <a:moveTo>
                    <a:pt x="0" y="497967"/>
                  </a:moveTo>
                  <a:cubicBezTo>
                    <a:pt x="0" y="223012"/>
                    <a:pt x="223012" y="0"/>
                    <a:pt x="497967" y="0"/>
                  </a:cubicBezTo>
                  <a:cubicBezTo>
                    <a:pt x="772922" y="0"/>
                    <a:pt x="996061" y="223012"/>
                    <a:pt x="996061" y="497967"/>
                  </a:cubicBezTo>
                  <a:cubicBezTo>
                    <a:pt x="996061" y="772922"/>
                    <a:pt x="773049" y="996061"/>
                    <a:pt x="497967" y="996061"/>
                  </a:cubicBezTo>
                  <a:cubicBezTo>
                    <a:pt x="222885" y="996061"/>
                    <a:pt x="0" y="773049"/>
                    <a:pt x="0" y="497967"/>
                  </a:cubicBezTo>
                  <a:close/>
                </a:path>
              </a:pathLst>
            </a:custGeom>
            <a:solidFill>
              <a:srgbClr val="11101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0871200" y="9452400"/>
            <a:ext cx="7416600" cy="568200"/>
            <a:chOff x="0" y="0"/>
            <a:chExt cx="9888800" cy="7576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888855" cy="757555"/>
            </a:xfrm>
            <a:custGeom>
              <a:avLst/>
              <a:gdLst/>
              <a:ahLst/>
              <a:cxnLst/>
              <a:rect l="l" t="t" r="r" b="b"/>
              <a:pathLst>
                <a:path w="9888855" h="757555">
                  <a:moveTo>
                    <a:pt x="0" y="0"/>
                  </a:moveTo>
                  <a:lnTo>
                    <a:pt x="9888855" y="0"/>
                  </a:lnTo>
                  <a:lnTo>
                    <a:pt x="9888855" y="757555"/>
                  </a:lnTo>
                  <a:lnTo>
                    <a:pt x="0" y="757555"/>
                  </a:lnTo>
                  <a:close/>
                </a:path>
              </a:pathLst>
            </a:custGeom>
            <a:solidFill>
              <a:srgbClr val="111010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7048700" y="9719100"/>
            <a:ext cx="11239200" cy="568200"/>
            <a:chOff x="0" y="0"/>
            <a:chExt cx="14985600" cy="7576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4985619" cy="757555"/>
            </a:xfrm>
            <a:custGeom>
              <a:avLst/>
              <a:gdLst/>
              <a:ahLst/>
              <a:cxnLst/>
              <a:rect l="l" t="t" r="r" b="b"/>
              <a:pathLst>
                <a:path w="14985619" h="757555">
                  <a:moveTo>
                    <a:pt x="0" y="0"/>
                  </a:moveTo>
                  <a:lnTo>
                    <a:pt x="14985619" y="0"/>
                  </a:lnTo>
                  <a:lnTo>
                    <a:pt x="14985619" y="757555"/>
                  </a:lnTo>
                  <a:lnTo>
                    <a:pt x="0" y="757555"/>
                  </a:lnTo>
                  <a:close/>
                </a:path>
              </a:pathLst>
            </a:custGeom>
            <a:solidFill>
              <a:srgbClr val="FFD966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5257800" y="3564900"/>
            <a:ext cx="8713350" cy="212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sz="14000" dirty="0">
                <a:solidFill>
                  <a:srgbClr val="111010"/>
                </a:solidFill>
                <a:latin typeface="JetBrains Mono Bold"/>
              </a:rPr>
              <a:t>Gracias!</a:t>
            </a:r>
          </a:p>
        </p:txBody>
      </p:sp>
      <p:sp>
        <p:nvSpPr>
          <p:cNvPr id="18" name="Freeform 18"/>
          <p:cNvSpPr/>
          <p:nvPr/>
        </p:nvSpPr>
        <p:spPr>
          <a:xfrm>
            <a:off x="340896" y="7569207"/>
            <a:ext cx="3277116" cy="3277550"/>
          </a:xfrm>
          <a:custGeom>
            <a:avLst/>
            <a:gdLst/>
            <a:ahLst/>
            <a:cxnLst/>
            <a:rect l="l" t="t" r="r" b="b"/>
            <a:pathLst>
              <a:path w="3277116" h="3277550">
                <a:moveTo>
                  <a:pt x="0" y="0"/>
                </a:moveTo>
                <a:lnTo>
                  <a:pt x="3277116" y="0"/>
                </a:lnTo>
                <a:lnTo>
                  <a:pt x="3277116" y="3277550"/>
                </a:lnTo>
                <a:lnTo>
                  <a:pt x="0" y="3277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flipH="1">
            <a:off x="-1039514" y="8666796"/>
            <a:ext cx="2770868" cy="1082400"/>
          </a:xfrm>
          <a:custGeom>
            <a:avLst/>
            <a:gdLst/>
            <a:ahLst/>
            <a:cxnLst/>
            <a:rect l="l" t="t" r="r" b="b"/>
            <a:pathLst>
              <a:path w="2770868" h="1082400">
                <a:moveTo>
                  <a:pt x="2770868" y="0"/>
                </a:moveTo>
                <a:lnTo>
                  <a:pt x="0" y="0"/>
                </a:lnTo>
                <a:lnTo>
                  <a:pt x="0" y="1082400"/>
                </a:lnTo>
                <a:lnTo>
                  <a:pt x="2770868" y="1082400"/>
                </a:lnTo>
                <a:lnTo>
                  <a:pt x="2770868" y="0"/>
                </a:lnTo>
                <a:close/>
              </a:path>
            </a:pathLst>
          </a:custGeom>
          <a:blipFill>
            <a:blip r:embed="rId6"/>
            <a:stretch>
              <a:fillRect l="-1" r="-1"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5195335" y="4598025"/>
            <a:ext cx="1090950" cy="1090950"/>
          </a:xfrm>
          <a:custGeom>
            <a:avLst/>
            <a:gdLst/>
            <a:ahLst/>
            <a:cxnLst/>
            <a:rect l="l" t="t" r="r" b="b"/>
            <a:pathLst>
              <a:path w="1090950" h="1090950">
                <a:moveTo>
                  <a:pt x="0" y="0"/>
                </a:moveTo>
                <a:lnTo>
                  <a:pt x="1090950" y="0"/>
                </a:lnTo>
                <a:lnTo>
                  <a:pt x="1090950" y="1090950"/>
                </a:lnTo>
                <a:lnTo>
                  <a:pt x="0" y="10909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871200" y="9452400"/>
            <a:ext cx="7416600" cy="568200"/>
            <a:chOff x="0" y="0"/>
            <a:chExt cx="9888800" cy="757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888855" cy="757555"/>
            </a:xfrm>
            <a:custGeom>
              <a:avLst/>
              <a:gdLst/>
              <a:ahLst/>
              <a:cxnLst/>
              <a:rect l="l" t="t" r="r" b="b"/>
              <a:pathLst>
                <a:path w="9888855" h="757555">
                  <a:moveTo>
                    <a:pt x="0" y="0"/>
                  </a:moveTo>
                  <a:lnTo>
                    <a:pt x="9888855" y="0"/>
                  </a:lnTo>
                  <a:lnTo>
                    <a:pt x="9888855" y="757555"/>
                  </a:lnTo>
                  <a:lnTo>
                    <a:pt x="0" y="757555"/>
                  </a:lnTo>
                  <a:close/>
                </a:path>
              </a:pathLst>
            </a:custGeom>
            <a:solidFill>
              <a:srgbClr val="111010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3971400" cy="331800"/>
            <a:chOff x="0" y="0"/>
            <a:chExt cx="5295200" cy="442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295138" cy="442341"/>
            </a:xfrm>
            <a:custGeom>
              <a:avLst/>
              <a:gdLst/>
              <a:ahLst/>
              <a:cxnLst/>
              <a:rect l="l" t="t" r="r" b="b"/>
              <a:pathLst>
                <a:path w="5295138" h="442341">
                  <a:moveTo>
                    <a:pt x="0" y="0"/>
                  </a:moveTo>
                  <a:lnTo>
                    <a:pt x="5295138" y="0"/>
                  </a:lnTo>
                  <a:lnTo>
                    <a:pt x="5295138" y="442341"/>
                  </a:lnTo>
                  <a:lnTo>
                    <a:pt x="0" y="442341"/>
                  </a:lnTo>
                  <a:close/>
                </a:path>
              </a:pathLst>
            </a:custGeom>
            <a:solidFill>
              <a:srgbClr val="111010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048700" y="9719100"/>
            <a:ext cx="11239200" cy="568200"/>
            <a:chOff x="0" y="0"/>
            <a:chExt cx="14985600" cy="757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985619" cy="757555"/>
            </a:xfrm>
            <a:custGeom>
              <a:avLst/>
              <a:gdLst/>
              <a:ahLst/>
              <a:cxnLst/>
              <a:rect l="l" t="t" r="r" b="b"/>
              <a:pathLst>
                <a:path w="14985619" h="757555">
                  <a:moveTo>
                    <a:pt x="0" y="0"/>
                  </a:moveTo>
                  <a:lnTo>
                    <a:pt x="14985619" y="0"/>
                  </a:lnTo>
                  <a:lnTo>
                    <a:pt x="14985619" y="757555"/>
                  </a:lnTo>
                  <a:lnTo>
                    <a:pt x="0" y="757555"/>
                  </a:lnTo>
                  <a:close/>
                </a:path>
              </a:pathLst>
            </a:custGeom>
            <a:solidFill>
              <a:srgbClr val="FFD966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00374" y="6384200"/>
            <a:ext cx="3971450" cy="3902802"/>
          </a:xfrm>
          <a:custGeom>
            <a:avLst/>
            <a:gdLst/>
            <a:ahLst/>
            <a:cxnLst/>
            <a:rect l="l" t="t" r="r" b="b"/>
            <a:pathLst>
              <a:path w="3971450" h="3902802">
                <a:moveTo>
                  <a:pt x="0" y="0"/>
                </a:moveTo>
                <a:lnTo>
                  <a:pt x="3971450" y="0"/>
                </a:lnTo>
                <a:lnTo>
                  <a:pt x="3971450" y="3902802"/>
                </a:lnTo>
                <a:lnTo>
                  <a:pt x="0" y="39028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8637831" y="2625822"/>
            <a:ext cx="7090757" cy="5035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6"/>
              </a:lnSpc>
            </a:pPr>
            <a:r>
              <a:rPr lang="en-US" sz="4130">
                <a:solidFill>
                  <a:srgbClr val="111010"/>
                </a:solidFill>
                <a:latin typeface="JetBrains Mono Bold"/>
              </a:rPr>
              <a:t>En el 1S del 2023 se realizaron consumos por USD 10.382 millones a través de las tarjetas de crédito, generando un crecimiento anual del 22,8%. (Asobanca)</a:t>
            </a:r>
          </a:p>
        </p:txBody>
      </p:sp>
      <p:sp>
        <p:nvSpPr>
          <p:cNvPr id="10" name="Freeform 10"/>
          <p:cNvSpPr/>
          <p:nvPr/>
        </p:nvSpPr>
        <p:spPr>
          <a:xfrm>
            <a:off x="1840400" y="1539700"/>
            <a:ext cx="5208300" cy="7668300"/>
          </a:xfrm>
          <a:custGeom>
            <a:avLst/>
            <a:gdLst/>
            <a:ahLst/>
            <a:cxnLst/>
            <a:rect l="l" t="t" r="r" b="b"/>
            <a:pathLst>
              <a:path w="5208300" h="7668300">
                <a:moveTo>
                  <a:pt x="0" y="0"/>
                </a:moveTo>
                <a:lnTo>
                  <a:pt x="5208300" y="0"/>
                </a:lnTo>
                <a:lnTo>
                  <a:pt x="5208300" y="7668300"/>
                </a:lnTo>
                <a:lnTo>
                  <a:pt x="0" y="76683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79" b="-874"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273727" y="6430375"/>
            <a:ext cx="3775950" cy="3775350"/>
            <a:chOff x="0" y="0"/>
            <a:chExt cx="5034600" cy="5033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034661" cy="5033772"/>
            </a:xfrm>
            <a:custGeom>
              <a:avLst/>
              <a:gdLst/>
              <a:ahLst/>
              <a:cxnLst/>
              <a:rect l="l" t="t" r="r" b="b"/>
              <a:pathLst>
                <a:path w="5034661" h="5033772">
                  <a:moveTo>
                    <a:pt x="0" y="2516886"/>
                  </a:moveTo>
                  <a:cubicBezTo>
                    <a:pt x="0" y="1126871"/>
                    <a:pt x="1126998" y="0"/>
                    <a:pt x="2517267" y="0"/>
                  </a:cubicBezTo>
                  <a:lnTo>
                    <a:pt x="2517267" y="38100"/>
                  </a:lnTo>
                  <a:lnTo>
                    <a:pt x="2517267" y="0"/>
                  </a:lnTo>
                  <a:cubicBezTo>
                    <a:pt x="3907536" y="0"/>
                    <a:pt x="5034661" y="1126871"/>
                    <a:pt x="5034661" y="2516886"/>
                  </a:cubicBezTo>
                  <a:lnTo>
                    <a:pt x="4996561" y="2516886"/>
                  </a:lnTo>
                  <a:lnTo>
                    <a:pt x="5034661" y="2516886"/>
                  </a:lnTo>
                  <a:cubicBezTo>
                    <a:pt x="5034661" y="3906901"/>
                    <a:pt x="3907663" y="5033772"/>
                    <a:pt x="2517394" y="5033772"/>
                  </a:cubicBezTo>
                  <a:lnTo>
                    <a:pt x="2517394" y="4995672"/>
                  </a:lnTo>
                  <a:lnTo>
                    <a:pt x="2517394" y="5033772"/>
                  </a:lnTo>
                  <a:cubicBezTo>
                    <a:pt x="1126998" y="5033772"/>
                    <a:pt x="0" y="3906901"/>
                    <a:pt x="0" y="2516886"/>
                  </a:cubicBezTo>
                  <a:lnTo>
                    <a:pt x="38100" y="2516886"/>
                  </a:lnTo>
                  <a:lnTo>
                    <a:pt x="76200" y="2516886"/>
                  </a:lnTo>
                  <a:lnTo>
                    <a:pt x="38100" y="2516886"/>
                  </a:lnTo>
                  <a:lnTo>
                    <a:pt x="0" y="2516886"/>
                  </a:lnTo>
                  <a:moveTo>
                    <a:pt x="76200" y="2516886"/>
                  </a:moveTo>
                  <a:cubicBezTo>
                    <a:pt x="76200" y="2537968"/>
                    <a:pt x="59182" y="2554986"/>
                    <a:pt x="38100" y="2554986"/>
                  </a:cubicBezTo>
                  <a:cubicBezTo>
                    <a:pt x="17018" y="2554986"/>
                    <a:pt x="0" y="2537968"/>
                    <a:pt x="0" y="2516886"/>
                  </a:cubicBezTo>
                  <a:cubicBezTo>
                    <a:pt x="0" y="2495804"/>
                    <a:pt x="17018" y="2478786"/>
                    <a:pt x="38100" y="2478786"/>
                  </a:cubicBezTo>
                  <a:cubicBezTo>
                    <a:pt x="59182" y="2478786"/>
                    <a:pt x="76200" y="2495804"/>
                    <a:pt x="76200" y="2516886"/>
                  </a:cubicBezTo>
                  <a:cubicBezTo>
                    <a:pt x="76200" y="3864864"/>
                    <a:pt x="1169162" y="4957572"/>
                    <a:pt x="2517267" y="4957572"/>
                  </a:cubicBezTo>
                  <a:cubicBezTo>
                    <a:pt x="3865372" y="4957572"/>
                    <a:pt x="4958334" y="3864864"/>
                    <a:pt x="4958334" y="2516886"/>
                  </a:cubicBezTo>
                  <a:cubicBezTo>
                    <a:pt x="4958334" y="1168908"/>
                    <a:pt x="3865499" y="76200"/>
                    <a:pt x="2517267" y="76200"/>
                  </a:cubicBezTo>
                  <a:lnTo>
                    <a:pt x="2517267" y="38100"/>
                  </a:lnTo>
                  <a:lnTo>
                    <a:pt x="2517267" y="76200"/>
                  </a:lnTo>
                  <a:cubicBezTo>
                    <a:pt x="1169162" y="76200"/>
                    <a:pt x="76200" y="1168908"/>
                    <a:pt x="76200" y="2516886"/>
                  </a:cubicBezTo>
                  <a:close/>
                </a:path>
              </a:pathLst>
            </a:custGeom>
            <a:solidFill>
              <a:srgbClr val="F3F3F3"/>
            </a:solidFill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916685" y="182225"/>
            <a:ext cx="1090950" cy="1090950"/>
          </a:xfrm>
          <a:custGeom>
            <a:avLst/>
            <a:gdLst/>
            <a:ahLst/>
            <a:cxnLst/>
            <a:rect l="l" t="t" r="r" b="b"/>
            <a:pathLst>
              <a:path w="1090950" h="1090950">
                <a:moveTo>
                  <a:pt x="0" y="0"/>
                </a:moveTo>
                <a:lnTo>
                  <a:pt x="1090950" y="0"/>
                </a:lnTo>
                <a:lnTo>
                  <a:pt x="1090950" y="1090950"/>
                </a:lnTo>
                <a:lnTo>
                  <a:pt x="0" y="1090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4150" y="3132700"/>
            <a:ext cx="6573664" cy="6459998"/>
          </a:xfrm>
          <a:custGeom>
            <a:avLst/>
            <a:gdLst/>
            <a:ahLst/>
            <a:cxnLst/>
            <a:rect l="l" t="t" r="r" b="b"/>
            <a:pathLst>
              <a:path w="6573664" h="6459998">
                <a:moveTo>
                  <a:pt x="0" y="0"/>
                </a:moveTo>
                <a:lnTo>
                  <a:pt x="6573664" y="0"/>
                </a:lnTo>
                <a:lnTo>
                  <a:pt x="6573664" y="6459998"/>
                </a:lnTo>
                <a:lnTo>
                  <a:pt x="0" y="645999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8420525" y="1464800"/>
            <a:ext cx="8029950" cy="183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111010"/>
                </a:solidFill>
                <a:latin typeface="JetBrains Mono Bold"/>
              </a:rPr>
              <a:t>Oportunidad o Problema?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420525" y="3548275"/>
            <a:ext cx="8029950" cy="4819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79"/>
              </a:lnSpc>
            </a:pPr>
            <a:r>
              <a:rPr lang="en-US" sz="2899">
                <a:solidFill>
                  <a:srgbClr val="111010"/>
                </a:solidFill>
                <a:latin typeface="Inter"/>
              </a:rPr>
              <a:t>Definir buenos y malos pagadores de un conjunto de datos para obtener los siguientes beneficios para la Banca:</a:t>
            </a:r>
          </a:p>
          <a:p>
            <a:pPr algn="l">
              <a:lnSpc>
                <a:spcPts val="3479"/>
              </a:lnSpc>
            </a:pPr>
            <a:endParaRPr lang="en-US" sz="2899">
              <a:solidFill>
                <a:srgbClr val="111010"/>
              </a:solidFill>
              <a:latin typeface="Inter"/>
            </a:endParaRPr>
          </a:p>
          <a:p>
            <a:pPr marL="1068065" lvl="1" indent="-534033" algn="l">
              <a:lnSpc>
                <a:spcPts val="3479"/>
              </a:lnSpc>
              <a:buFont typeface="Arial"/>
              <a:buChar char="•"/>
            </a:pPr>
            <a:r>
              <a:rPr lang="en-US" sz="2899">
                <a:solidFill>
                  <a:srgbClr val="111010"/>
                </a:solidFill>
                <a:latin typeface="Inter Bold"/>
              </a:rPr>
              <a:t>Fuente de Ingresos</a:t>
            </a:r>
          </a:p>
          <a:p>
            <a:pPr marL="1067697" lvl="1" indent="-533849" algn="l">
              <a:lnSpc>
                <a:spcPts val="3479"/>
              </a:lnSpc>
              <a:buFont typeface="Arial"/>
              <a:buChar char="•"/>
            </a:pPr>
            <a:r>
              <a:rPr lang="en-US" sz="2899">
                <a:solidFill>
                  <a:srgbClr val="111010"/>
                </a:solidFill>
                <a:latin typeface="Inter Medium"/>
              </a:rPr>
              <a:t>Fidelización de Clientes</a:t>
            </a:r>
          </a:p>
          <a:p>
            <a:pPr marL="1067697" lvl="1" indent="-533849" algn="l">
              <a:lnSpc>
                <a:spcPts val="3479"/>
              </a:lnSpc>
              <a:buFont typeface="Arial"/>
              <a:buChar char="•"/>
            </a:pPr>
            <a:r>
              <a:rPr lang="en-US" sz="2899">
                <a:solidFill>
                  <a:srgbClr val="111010"/>
                </a:solidFill>
                <a:latin typeface="Inter Medium"/>
              </a:rPr>
              <a:t>Incremento en participación de mercado</a:t>
            </a:r>
          </a:p>
          <a:p>
            <a:pPr marL="1068065" lvl="1" indent="-534033" algn="l">
              <a:lnSpc>
                <a:spcPts val="3479"/>
              </a:lnSpc>
              <a:buFont typeface="Arial"/>
              <a:buChar char="•"/>
            </a:pPr>
            <a:r>
              <a:rPr lang="en-US" sz="2899">
                <a:solidFill>
                  <a:srgbClr val="111010"/>
                </a:solidFill>
                <a:latin typeface="Inter Medium"/>
              </a:rPr>
              <a:t>Ampliación de Base de Clientes</a:t>
            </a:r>
          </a:p>
          <a:p>
            <a:pPr marL="1068065" lvl="1" indent="-534033" algn="l">
              <a:lnSpc>
                <a:spcPts val="3479"/>
              </a:lnSpc>
            </a:pPr>
            <a:endParaRPr lang="en-US" sz="2899">
              <a:solidFill>
                <a:srgbClr val="111010"/>
              </a:solidFill>
              <a:latin typeface="Inter Medium"/>
            </a:endParaRPr>
          </a:p>
          <a:p>
            <a:pPr marL="1068065" lvl="1" indent="-534033" algn="l">
              <a:lnSpc>
                <a:spcPts val="3479"/>
              </a:lnSpc>
            </a:pPr>
            <a:endParaRPr lang="en-US" sz="2899">
              <a:solidFill>
                <a:srgbClr val="111010"/>
              </a:solidFill>
              <a:latin typeface="Inter Medium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190950" y="1913500"/>
            <a:ext cx="6357098" cy="6459998"/>
          </a:xfrm>
          <a:custGeom>
            <a:avLst/>
            <a:gdLst/>
            <a:ahLst/>
            <a:cxnLst/>
            <a:rect l="l" t="t" r="r" b="b"/>
            <a:pathLst>
              <a:path w="6357098" h="6459998">
                <a:moveTo>
                  <a:pt x="0" y="0"/>
                </a:moveTo>
                <a:lnTo>
                  <a:pt x="6357098" y="0"/>
                </a:lnTo>
                <a:lnTo>
                  <a:pt x="6357098" y="6459998"/>
                </a:lnTo>
                <a:lnTo>
                  <a:pt x="0" y="64599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5169" r="-26358" b="-6100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3576650" y="8159100"/>
            <a:ext cx="3971400" cy="331800"/>
            <a:chOff x="0" y="0"/>
            <a:chExt cx="5295200" cy="442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295138" cy="442341"/>
            </a:xfrm>
            <a:custGeom>
              <a:avLst/>
              <a:gdLst/>
              <a:ahLst/>
              <a:cxnLst/>
              <a:rect l="l" t="t" r="r" b="b"/>
              <a:pathLst>
                <a:path w="5295138" h="442341">
                  <a:moveTo>
                    <a:pt x="0" y="0"/>
                  </a:moveTo>
                  <a:lnTo>
                    <a:pt x="5295138" y="0"/>
                  </a:lnTo>
                  <a:lnTo>
                    <a:pt x="5295138" y="442341"/>
                  </a:lnTo>
                  <a:lnTo>
                    <a:pt x="0" y="442341"/>
                  </a:lnTo>
                  <a:close/>
                </a:path>
              </a:pathLst>
            </a:custGeom>
            <a:solidFill>
              <a:srgbClr val="FFD966"/>
            </a:solidFill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6451850" y="8724894"/>
            <a:ext cx="2421600" cy="702600"/>
            <a:chOff x="0" y="0"/>
            <a:chExt cx="3228800" cy="936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28848" cy="936752"/>
            </a:xfrm>
            <a:custGeom>
              <a:avLst/>
              <a:gdLst/>
              <a:ahLst/>
              <a:cxnLst/>
              <a:rect l="l" t="t" r="r" b="b"/>
              <a:pathLst>
                <a:path w="3228848" h="936752">
                  <a:moveTo>
                    <a:pt x="3228848" y="0"/>
                  </a:moveTo>
                  <a:lnTo>
                    <a:pt x="0" y="0"/>
                  </a:lnTo>
                  <a:lnTo>
                    <a:pt x="0" y="936752"/>
                  </a:lnTo>
                  <a:lnTo>
                    <a:pt x="3228848" y="936752"/>
                  </a:lnTo>
                  <a:close/>
                </a:path>
              </a:pathLst>
            </a:custGeom>
            <a:solidFill>
              <a:srgbClr val="111010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7514951" y="7869027"/>
            <a:ext cx="295400" cy="1411082"/>
          </a:xfrm>
          <a:custGeom>
            <a:avLst/>
            <a:gdLst/>
            <a:ahLst/>
            <a:cxnLst/>
            <a:rect l="l" t="t" r="r" b="b"/>
            <a:pathLst>
              <a:path w="295400" h="1411082">
                <a:moveTo>
                  <a:pt x="0" y="0"/>
                </a:moveTo>
                <a:lnTo>
                  <a:pt x="295400" y="0"/>
                </a:lnTo>
                <a:lnTo>
                  <a:pt x="295400" y="1411082"/>
                </a:lnTo>
                <a:lnTo>
                  <a:pt x="0" y="14110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531425" y="971950"/>
            <a:ext cx="15225150" cy="183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111010"/>
                </a:solidFill>
                <a:latin typeface="JetBrains Mono Bold"/>
              </a:rPr>
              <a:t>Definición de Buenos y Malos Pagadores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24651" y="3043666"/>
            <a:ext cx="1286550" cy="721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111010"/>
                </a:solidFill>
                <a:latin typeface="JetBrains Mono Bold"/>
              </a:rPr>
              <a:t>01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24651" y="6215282"/>
            <a:ext cx="1286550" cy="721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111010"/>
                </a:solidFill>
                <a:latin typeface="JetBrains Mono Bold"/>
              </a:rPr>
              <a:t>04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679425" y="3043650"/>
            <a:ext cx="1286550" cy="721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111010"/>
                </a:solidFill>
                <a:latin typeface="JetBrains Mono Bold"/>
              </a:rPr>
              <a:t>02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679425" y="6215294"/>
            <a:ext cx="1286550" cy="721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111010"/>
                </a:solidFill>
                <a:latin typeface="JetBrains Mono Bold"/>
              </a:rPr>
              <a:t>05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834201" y="3043666"/>
            <a:ext cx="1286550" cy="721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111010"/>
                </a:solidFill>
                <a:latin typeface="JetBrains Mono Bold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834201" y="6215282"/>
            <a:ext cx="1286550" cy="721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111010"/>
                </a:solidFill>
                <a:latin typeface="JetBrains Mono Bold"/>
              </a:rPr>
              <a:t>06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433222" y="4082150"/>
            <a:ext cx="4630800" cy="788400"/>
            <a:chOff x="0" y="0"/>
            <a:chExt cx="6174400" cy="10512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174359" cy="1051179"/>
            </a:xfrm>
            <a:custGeom>
              <a:avLst/>
              <a:gdLst/>
              <a:ahLst/>
              <a:cxnLst/>
              <a:rect l="l" t="t" r="r" b="b"/>
              <a:pathLst>
                <a:path w="6174359" h="1051179">
                  <a:moveTo>
                    <a:pt x="0" y="0"/>
                  </a:moveTo>
                  <a:lnTo>
                    <a:pt x="6174359" y="0"/>
                  </a:lnTo>
                  <a:lnTo>
                    <a:pt x="6174359" y="1051179"/>
                  </a:lnTo>
                  <a:lnTo>
                    <a:pt x="0" y="1051179"/>
                  </a:lnTo>
                  <a:close/>
                </a:path>
              </a:pathLst>
            </a:custGeom>
            <a:solidFill>
              <a:srgbClr val="FFD966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0"/>
              <a:ext cx="6174400" cy="1051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111010"/>
                  </a:solidFill>
                  <a:latin typeface="Inter Medium"/>
                </a:rPr>
                <a:t>Introduction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433248" y="7225300"/>
            <a:ext cx="4630800" cy="1255568"/>
            <a:chOff x="0" y="0"/>
            <a:chExt cx="6174400" cy="167409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174359" cy="1674015"/>
            </a:xfrm>
            <a:custGeom>
              <a:avLst/>
              <a:gdLst/>
              <a:ahLst/>
              <a:cxnLst/>
              <a:rect l="l" t="t" r="r" b="b"/>
              <a:pathLst>
                <a:path w="6174359" h="1674015">
                  <a:moveTo>
                    <a:pt x="0" y="0"/>
                  </a:moveTo>
                  <a:lnTo>
                    <a:pt x="6174359" y="0"/>
                  </a:lnTo>
                  <a:lnTo>
                    <a:pt x="6174359" y="1674015"/>
                  </a:lnTo>
                  <a:lnTo>
                    <a:pt x="0" y="1674015"/>
                  </a:lnTo>
                  <a:close/>
                </a:path>
              </a:pathLst>
            </a:custGeom>
            <a:solidFill>
              <a:srgbClr val="FFD966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0"/>
              <a:ext cx="6174400" cy="1674091"/>
            </a:xfrm>
            <a:prstGeom prst="rect">
              <a:avLst/>
            </a:prstGeom>
          </p:spPr>
          <p:txBody>
            <a:bodyPr lIns="50800" tIns="50800" rIns="50800" bIns="50800" rtlCol="0" anchor="t"/>
            <a:lstStyle/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111010"/>
                  </a:solidFill>
                  <a:latin typeface="Inter Medium"/>
                </a:rPr>
                <a:t>Unificación de Bases de Datos por clientes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6588020" y="7225300"/>
            <a:ext cx="4630800" cy="1255568"/>
            <a:chOff x="0" y="0"/>
            <a:chExt cx="6174400" cy="1674091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174359" cy="1674015"/>
            </a:xfrm>
            <a:custGeom>
              <a:avLst/>
              <a:gdLst/>
              <a:ahLst/>
              <a:cxnLst/>
              <a:rect l="l" t="t" r="r" b="b"/>
              <a:pathLst>
                <a:path w="6174359" h="1674015">
                  <a:moveTo>
                    <a:pt x="0" y="0"/>
                  </a:moveTo>
                  <a:lnTo>
                    <a:pt x="6174359" y="0"/>
                  </a:lnTo>
                  <a:lnTo>
                    <a:pt x="6174359" y="1674015"/>
                  </a:lnTo>
                  <a:lnTo>
                    <a:pt x="0" y="1674015"/>
                  </a:lnTo>
                  <a:close/>
                </a:path>
              </a:pathLst>
            </a:custGeom>
            <a:solidFill>
              <a:srgbClr val="FFD966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0"/>
              <a:ext cx="6174400" cy="1674091"/>
            </a:xfrm>
            <a:prstGeom prst="rect">
              <a:avLst/>
            </a:prstGeom>
          </p:spPr>
          <p:txBody>
            <a:bodyPr lIns="50800" tIns="50800" rIns="50800" bIns="50800" rtlCol="0" anchor="t"/>
            <a:lstStyle/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111010"/>
                  </a:solidFill>
                  <a:latin typeface="Inter Medium"/>
                </a:rPr>
                <a:t>Eliminación de Nulos y datos atípicos 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433222" y="4082150"/>
            <a:ext cx="4630800" cy="1255568"/>
            <a:chOff x="0" y="0"/>
            <a:chExt cx="6174400" cy="1674091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174359" cy="1674057"/>
            </a:xfrm>
            <a:custGeom>
              <a:avLst/>
              <a:gdLst/>
              <a:ahLst/>
              <a:cxnLst/>
              <a:rect l="l" t="t" r="r" b="b"/>
              <a:pathLst>
                <a:path w="6174359" h="1674057">
                  <a:moveTo>
                    <a:pt x="0" y="0"/>
                  </a:moveTo>
                  <a:lnTo>
                    <a:pt x="6174359" y="0"/>
                  </a:lnTo>
                  <a:lnTo>
                    <a:pt x="6174359" y="1674057"/>
                  </a:lnTo>
                  <a:lnTo>
                    <a:pt x="0" y="1674057"/>
                  </a:lnTo>
                  <a:close/>
                </a:path>
              </a:pathLst>
            </a:custGeom>
            <a:solidFill>
              <a:srgbClr val="FFD966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0"/>
              <a:ext cx="6174400" cy="16740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111010"/>
                  </a:solidFill>
                  <a:latin typeface="Inter Medium"/>
                </a:rPr>
                <a:t>Imputar con 0 en días vencidos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6587986" y="4082150"/>
            <a:ext cx="4630800" cy="1741343"/>
            <a:chOff x="0" y="0"/>
            <a:chExt cx="6174400" cy="2321791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174359" cy="2321745"/>
            </a:xfrm>
            <a:custGeom>
              <a:avLst/>
              <a:gdLst/>
              <a:ahLst/>
              <a:cxnLst/>
              <a:rect l="l" t="t" r="r" b="b"/>
              <a:pathLst>
                <a:path w="6174359" h="2321745">
                  <a:moveTo>
                    <a:pt x="0" y="0"/>
                  </a:moveTo>
                  <a:lnTo>
                    <a:pt x="6174359" y="0"/>
                  </a:lnTo>
                  <a:lnTo>
                    <a:pt x="6174359" y="2321745"/>
                  </a:lnTo>
                  <a:lnTo>
                    <a:pt x="0" y="2321745"/>
                  </a:lnTo>
                  <a:close/>
                </a:path>
              </a:pathLst>
            </a:custGeom>
            <a:solidFill>
              <a:srgbClr val="FFD966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0"/>
              <a:ext cx="6174400" cy="2321791"/>
            </a:xfrm>
            <a:prstGeom prst="rect">
              <a:avLst/>
            </a:prstGeom>
          </p:spPr>
          <p:txBody>
            <a:bodyPr lIns="50800" tIns="50800" rIns="50800" bIns="50800" rtlCol="0" anchor="t"/>
            <a:lstStyle/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111010"/>
                  </a:solidFill>
                  <a:latin typeface="Inter Medium"/>
                </a:rPr>
                <a:t>Promedio de días vencidos últimos 12 meses por cliente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1742750" y="4082150"/>
            <a:ext cx="4630800" cy="1255568"/>
            <a:chOff x="0" y="0"/>
            <a:chExt cx="6174400" cy="1674091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6174359" cy="1674057"/>
            </a:xfrm>
            <a:custGeom>
              <a:avLst/>
              <a:gdLst/>
              <a:ahLst/>
              <a:cxnLst/>
              <a:rect l="l" t="t" r="r" b="b"/>
              <a:pathLst>
                <a:path w="6174359" h="1674057">
                  <a:moveTo>
                    <a:pt x="0" y="0"/>
                  </a:moveTo>
                  <a:lnTo>
                    <a:pt x="6174359" y="0"/>
                  </a:lnTo>
                  <a:lnTo>
                    <a:pt x="6174359" y="1674057"/>
                  </a:lnTo>
                  <a:lnTo>
                    <a:pt x="0" y="1674057"/>
                  </a:lnTo>
                  <a:close/>
                </a:path>
              </a:pathLst>
            </a:custGeom>
            <a:solidFill>
              <a:srgbClr val="FFD966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0"/>
              <a:ext cx="6174400" cy="1674091"/>
            </a:xfrm>
            <a:prstGeom prst="rect">
              <a:avLst/>
            </a:prstGeom>
          </p:spPr>
          <p:txBody>
            <a:bodyPr lIns="50800" tIns="50800" rIns="50800" bIns="50800" rtlCol="0" anchor="t"/>
            <a:lstStyle/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111010"/>
                  </a:solidFill>
                  <a:latin typeface="Inter Medium"/>
                </a:rPr>
                <a:t>Definición: Mal pagador &gt; 15 días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1742750" y="7225300"/>
            <a:ext cx="5568600" cy="2227118"/>
            <a:chOff x="0" y="0"/>
            <a:chExt cx="7424800" cy="2969491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7424751" cy="2969357"/>
            </a:xfrm>
            <a:custGeom>
              <a:avLst/>
              <a:gdLst/>
              <a:ahLst/>
              <a:cxnLst/>
              <a:rect l="l" t="t" r="r" b="b"/>
              <a:pathLst>
                <a:path w="7424751" h="2969357">
                  <a:moveTo>
                    <a:pt x="0" y="0"/>
                  </a:moveTo>
                  <a:lnTo>
                    <a:pt x="7424751" y="0"/>
                  </a:lnTo>
                  <a:lnTo>
                    <a:pt x="7424751" y="2969357"/>
                  </a:lnTo>
                  <a:lnTo>
                    <a:pt x="0" y="2969357"/>
                  </a:lnTo>
                  <a:close/>
                </a:path>
              </a:pathLst>
            </a:custGeom>
            <a:solidFill>
              <a:srgbClr val="FFD966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0"/>
              <a:ext cx="7424800" cy="2969491"/>
            </a:xfrm>
            <a:prstGeom prst="rect">
              <a:avLst/>
            </a:prstGeom>
          </p:spPr>
          <p:txBody>
            <a:bodyPr lIns="50800" tIns="50800" rIns="50800" bIns="50800" rtlCol="0" anchor="t"/>
            <a:lstStyle/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111010"/>
                  </a:solidFill>
                  <a:latin typeface="Inter Medium"/>
                </a:rPr>
                <a:t>Buenos Pagadores = 21705</a:t>
              </a:r>
            </a:p>
            <a:p>
              <a:pPr algn="l">
                <a:lnSpc>
                  <a:spcPts val="3840"/>
                </a:lnSpc>
              </a:pPr>
              <a:endParaRPr lang="en-US" sz="3200">
                <a:solidFill>
                  <a:srgbClr val="111010"/>
                </a:solidFill>
                <a:latin typeface="Inter Medium"/>
              </a:endParaRPr>
            </a:p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111010"/>
                  </a:solidFill>
                  <a:latin typeface="Inter Medium"/>
                </a:rPr>
                <a:t>Malos Pagadores = 3090</a:t>
              </a:r>
            </a:p>
            <a:p>
              <a:pPr algn="l">
                <a:lnSpc>
                  <a:spcPts val="3840"/>
                </a:lnSpc>
              </a:pPr>
              <a:endParaRPr lang="en-US" sz="3200">
                <a:solidFill>
                  <a:srgbClr val="111010"/>
                </a:solidFill>
                <a:latin typeface="Inter Medium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64150" y="217804"/>
            <a:ext cx="2789348" cy="481398"/>
          </a:xfrm>
          <a:custGeom>
            <a:avLst/>
            <a:gdLst/>
            <a:ahLst/>
            <a:cxnLst/>
            <a:rect l="l" t="t" r="r" b="b"/>
            <a:pathLst>
              <a:path w="2789348" h="481398">
                <a:moveTo>
                  <a:pt x="0" y="0"/>
                </a:moveTo>
                <a:lnTo>
                  <a:pt x="2789348" y="0"/>
                </a:lnTo>
                <a:lnTo>
                  <a:pt x="2789348" y="481398"/>
                </a:lnTo>
                <a:lnTo>
                  <a:pt x="0" y="4813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26346" r="-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049000" y="9555104"/>
            <a:ext cx="2789348" cy="481398"/>
          </a:xfrm>
          <a:custGeom>
            <a:avLst/>
            <a:gdLst/>
            <a:ahLst/>
            <a:cxnLst/>
            <a:rect l="l" t="t" r="r" b="b"/>
            <a:pathLst>
              <a:path w="2789348" h="481398">
                <a:moveTo>
                  <a:pt x="0" y="0"/>
                </a:moveTo>
                <a:lnTo>
                  <a:pt x="2789348" y="0"/>
                </a:lnTo>
                <a:lnTo>
                  <a:pt x="2789348" y="481398"/>
                </a:lnTo>
                <a:lnTo>
                  <a:pt x="0" y="4813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26346" r="-3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531425" y="971950"/>
            <a:ext cx="15225150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111010"/>
                </a:solidFill>
                <a:latin typeface="JetBrains Mono Bold"/>
              </a:rPr>
              <a:t>GLOSARIO</a:t>
            </a:r>
          </a:p>
        </p:txBody>
      </p: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3655115" y="2319446"/>
          <a:ext cx="11487790" cy="5086350"/>
        </p:xfrm>
        <a:graphic>
          <a:graphicData uri="http://schemas.openxmlformats.org/drawingml/2006/table">
            <a:tbl>
              <a:tblPr/>
              <a:tblGrid>
                <a:gridCol w="4552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5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7331">
                <a:tc>
                  <a:txBody>
                    <a:bodyPr/>
                    <a:lstStyle/>
                    <a:p>
                      <a:pPr algn="l">
                        <a:lnSpc>
                          <a:spcPts val="4439"/>
                        </a:lnSpc>
                        <a:defRPr/>
                      </a:pPr>
                      <a:r>
                        <a:rPr lang="en-US" sz="3699" u="sng">
                          <a:solidFill>
                            <a:srgbClr val="111010"/>
                          </a:solidFill>
                          <a:latin typeface="Inter Bold"/>
                        </a:rPr>
                        <a:t>BUEN PAGADOR</a:t>
                      </a:r>
                      <a:endParaRPr lang="en-US" sz="110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1110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110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110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110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4199"/>
                        </a:lnSpc>
                      </a:pPr>
                      <a:r>
                        <a:rPr lang="en-US" sz="3499">
                          <a:solidFill>
                            <a:srgbClr val="111010"/>
                          </a:solidFill>
                          <a:latin typeface="Inter Medium"/>
                        </a:rPr>
                        <a:t>Quien no tiene deudas vencidas más de 15 días.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1110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110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110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110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1486">
                <a:tc>
                  <a:txBody>
                    <a:bodyPr/>
                    <a:lstStyle/>
                    <a:p>
                      <a:pPr algn="l">
                        <a:lnSpc>
                          <a:spcPts val="4439"/>
                        </a:lnSpc>
                        <a:defRPr/>
                      </a:pPr>
                      <a:r>
                        <a:rPr lang="en-US" sz="3699">
                          <a:solidFill>
                            <a:srgbClr val="111010"/>
                          </a:solidFill>
                          <a:latin typeface="Inter Bold"/>
                        </a:rPr>
                        <a:t>MAL PAGADOR</a:t>
                      </a:r>
                      <a:endParaRPr lang="en-US" sz="110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1110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110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110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110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3499">
                          <a:solidFill>
                            <a:srgbClr val="111010"/>
                          </a:solidFill>
                          <a:latin typeface="Inter Medium"/>
                        </a:rPr>
                        <a:t>Quien tiene deudas vencidas más de 15 días</a:t>
                      </a:r>
                      <a:endParaRPr lang="en-US" sz="110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1110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110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110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110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7533">
                <a:tc>
                  <a:txBody>
                    <a:bodyPr/>
                    <a:lstStyle/>
                    <a:p>
                      <a:pPr algn="l">
                        <a:lnSpc>
                          <a:spcPts val="4439"/>
                        </a:lnSpc>
                        <a:defRPr/>
                      </a:pPr>
                      <a:r>
                        <a:rPr lang="en-US" sz="3699" u="sng">
                          <a:solidFill>
                            <a:srgbClr val="111010"/>
                          </a:solidFill>
                          <a:latin typeface="Inter Bold"/>
                        </a:rPr>
                        <a:t>EDAD DE LA CARTERA</a:t>
                      </a:r>
                      <a:endParaRPr lang="en-US" sz="110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1110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110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110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110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39"/>
                        </a:lnSpc>
                        <a:defRPr/>
                      </a:pPr>
                      <a:r>
                        <a:rPr lang="en-US" sz="5199">
                          <a:solidFill>
                            <a:srgbClr val="111010"/>
                          </a:solidFill>
                          <a:latin typeface="Inter Medium"/>
                        </a:rPr>
                        <a:t>12 MESES</a:t>
                      </a:r>
                      <a:endParaRPr lang="en-US" sz="110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1110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110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110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110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48950" y="277250"/>
            <a:ext cx="2226700" cy="384300"/>
          </a:xfrm>
          <a:custGeom>
            <a:avLst/>
            <a:gdLst/>
            <a:ahLst/>
            <a:cxnLst/>
            <a:rect l="l" t="t" r="r" b="b"/>
            <a:pathLst>
              <a:path w="2226700" h="384300">
                <a:moveTo>
                  <a:pt x="0" y="0"/>
                </a:moveTo>
                <a:lnTo>
                  <a:pt x="2226700" y="0"/>
                </a:lnTo>
                <a:lnTo>
                  <a:pt x="2226700" y="384300"/>
                </a:lnTo>
                <a:lnTo>
                  <a:pt x="0" y="3843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26346" r="-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341924" y="4437036"/>
            <a:ext cx="6735101" cy="1412929"/>
            <a:chOff x="0" y="0"/>
            <a:chExt cx="8980135" cy="18839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980179" cy="1883943"/>
            </a:xfrm>
            <a:custGeom>
              <a:avLst/>
              <a:gdLst/>
              <a:ahLst/>
              <a:cxnLst/>
              <a:rect l="l" t="t" r="r" b="b"/>
              <a:pathLst>
                <a:path w="8980179" h="1883943">
                  <a:moveTo>
                    <a:pt x="0" y="0"/>
                  </a:moveTo>
                  <a:lnTo>
                    <a:pt x="8980179" y="0"/>
                  </a:lnTo>
                  <a:lnTo>
                    <a:pt x="8980179" y="1883943"/>
                  </a:lnTo>
                  <a:lnTo>
                    <a:pt x="0" y="1883943"/>
                  </a:lnTo>
                  <a:close/>
                </a:path>
              </a:pathLst>
            </a:custGeom>
            <a:solidFill>
              <a:srgbClr val="FFD96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0"/>
              <a:ext cx="8980135" cy="18839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111010"/>
                  </a:solidFill>
                  <a:latin typeface="Inter Bold"/>
                </a:rPr>
                <a:t>Correlación inexistente con un coeficiente de 0.058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15454750" y="8574298"/>
            <a:ext cx="3244550" cy="1267398"/>
          </a:xfrm>
          <a:custGeom>
            <a:avLst/>
            <a:gdLst/>
            <a:ahLst/>
            <a:cxnLst/>
            <a:rect l="l" t="t" r="r" b="b"/>
            <a:pathLst>
              <a:path w="3244550" h="1267398">
                <a:moveTo>
                  <a:pt x="0" y="0"/>
                </a:moveTo>
                <a:lnTo>
                  <a:pt x="3244550" y="0"/>
                </a:lnTo>
                <a:lnTo>
                  <a:pt x="3244550" y="1267398"/>
                </a:lnTo>
                <a:lnTo>
                  <a:pt x="0" y="12673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31425" y="2847738"/>
            <a:ext cx="8609569" cy="6713149"/>
          </a:xfrm>
          <a:custGeom>
            <a:avLst/>
            <a:gdLst/>
            <a:ahLst/>
            <a:cxnLst/>
            <a:rect l="l" t="t" r="r" b="b"/>
            <a:pathLst>
              <a:path w="8609569" h="6713149">
                <a:moveTo>
                  <a:pt x="0" y="0"/>
                </a:moveTo>
                <a:lnTo>
                  <a:pt x="8609569" y="0"/>
                </a:lnTo>
                <a:lnTo>
                  <a:pt x="8609569" y="6713149"/>
                </a:lnTo>
                <a:lnTo>
                  <a:pt x="0" y="67131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531425" y="1285638"/>
            <a:ext cx="15225150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111010"/>
                </a:solidFill>
                <a:latin typeface="JetBrains Mono Bold"/>
              </a:rPr>
              <a:t>Correlación de Variables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01706" y="3070348"/>
            <a:ext cx="8250603" cy="6187952"/>
          </a:xfrm>
          <a:custGeom>
            <a:avLst/>
            <a:gdLst/>
            <a:ahLst/>
            <a:cxnLst/>
            <a:rect l="l" t="t" r="r" b="b"/>
            <a:pathLst>
              <a:path w="8250603" h="6187952">
                <a:moveTo>
                  <a:pt x="0" y="0"/>
                </a:moveTo>
                <a:lnTo>
                  <a:pt x="8250603" y="0"/>
                </a:lnTo>
                <a:lnTo>
                  <a:pt x="8250603" y="6187952"/>
                </a:lnTo>
                <a:lnTo>
                  <a:pt x="0" y="61879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890213" y="3070348"/>
            <a:ext cx="2961941" cy="5026323"/>
          </a:xfrm>
          <a:custGeom>
            <a:avLst/>
            <a:gdLst/>
            <a:ahLst/>
            <a:cxnLst/>
            <a:rect l="l" t="t" r="r" b="b"/>
            <a:pathLst>
              <a:path w="2961941" h="5026323">
                <a:moveTo>
                  <a:pt x="0" y="0"/>
                </a:moveTo>
                <a:lnTo>
                  <a:pt x="2961941" y="0"/>
                </a:lnTo>
                <a:lnTo>
                  <a:pt x="2961941" y="5026323"/>
                </a:lnTo>
                <a:lnTo>
                  <a:pt x="0" y="50263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531425" y="971950"/>
            <a:ext cx="15225150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111010"/>
                </a:solidFill>
                <a:latin typeface="JetBrains Mono Bold"/>
              </a:rPr>
              <a:t>Análisis Univariado de la Edad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9890213" y="8582446"/>
            <a:ext cx="7369087" cy="1255568"/>
            <a:chOff x="0" y="0"/>
            <a:chExt cx="9825449" cy="16740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825486" cy="1674129"/>
            </a:xfrm>
            <a:custGeom>
              <a:avLst/>
              <a:gdLst/>
              <a:ahLst/>
              <a:cxnLst/>
              <a:rect l="l" t="t" r="r" b="b"/>
              <a:pathLst>
                <a:path w="9825486" h="1674129">
                  <a:moveTo>
                    <a:pt x="0" y="0"/>
                  </a:moveTo>
                  <a:lnTo>
                    <a:pt x="9825486" y="0"/>
                  </a:lnTo>
                  <a:lnTo>
                    <a:pt x="9825486" y="1674129"/>
                  </a:lnTo>
                  <a:lnTo>
                    <a:pt x="0" y="1674129"/>
                  </a:lnTo>
                  <a:close/>
                </a:path>
              </a:pathLst>
            </a:custGeom>
            <a:solidFill>
              <a:srgbClr val="FFD96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9825449" cy="1674091"/>
            </a:xfrm>
            <a:prstGeom prst="rect">
              <a:avLst/>
            </a:prstGeom>
          </p:spPr>
          <p:txBody>
            <a:bodyPr lIns="50800" tIns="50800" rIns="50800" bIns="50800" rtlCol="0" anchor="b"/>
            <a:lstStyle/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111010"/>
                  </a:solidFill>
                  <a:latin typeface="Inter"/>
                </a:rPr>
                <a:t>El 84% de los clientes tienen entre 28 y 55 años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3971400" cy="331800"/>
            <a:chOff x="0" y="0"/>
            <a:chExt cx="5295200" cy="44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95138" cy="442341"/>
            </a:xfrm>
            <a:custGeom>
              <a:avLst/>
              <a:gdLst/>
              <a:ahLst/>
              <a:cxnLst/>
              <a:rect l="l" t="t" r="r" b="b"/>
              <a:pathLst>
                <a:path w="5295138" h="442341">
                  <a:moveTo>
                    <a:pt x="0" y="0"/>
                  </a:moveTo>
                  <a:lnTo>
                    <a:pt x="5295138" y="0"/>
                  </a:lnTo>
                  <a:lnTo>
                    <a:pt x="5295138" y="442341"/>
                  </a:lnTo>
                  <a:lnTo>
                    <a:pt x="0" y="442341"/>
                  </a:lnTo>
                  <a:close/>
                </a:path>
              </a:pathLst>
            </a:custGeom>
            <a:solidFill>
              <a:srgbClr val="111010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4819200" y="9361318"/>
            <a:ext cx="3895354" cy="672252"/>
          </a:xfrm>
          <a:custGeom>
            <a:avLst/>
            <a:gdLst/>
            <a:ahLst/>
            <a:cxnLst/>
            <a:rect l="l" t="t" r="r" b="b"/>
            <a:pathLst>
              <a:path w="3895354" h="672252">
                <a:moveTo>
                  <a:pt x="0" y="0"/>
                </a:moveTo>
                <a:lnTo>
                  <a:pt x="3895354" y="0"/>
                </a:lnTo>
                <a:lnTo>
                  <a:pt x="3895354" y="672252"/>
                </a:lnTo>
                <a:lnTo>
                  <a:pt x="0" y="672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26346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3440154" y="3458089"/>
            <a:ext cx="4643417" cy="1578985"/>
            <a:chOff x="0" y="0"/>
            <a:chExt cx="6191222" cy="21053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191169" cy="2105352"/>
            </a:xfrm>
            <a:custGeom>
              <a:avLst/>
              <a:gdLst/>
              <a:ahLst/>
              <a:cxnLst/>
              <a:rect l="l" t="t" r="r" b="b"/>
              <a:pathLst>
                <a:path w="6191169" h="2105352">
                  <a:moveTo>
                    <a:pt x="0" y="0"/>
                  </a:moveTo>
                  <a:lnTo>
                    <a:pt x="6191169" y="0"/>
                  </a:lnTo>
                  <a:lnTo>
                    <a:pt x="6191169" y="2105352"/>
                  </a:lnTo>
                  <a:lnTo>
                    <a:pt x="0" y="2105352"/>
                  </a:lnTo>
                  <a:close/>
                </a:path>
              </a:pathLst>
            </a:custGeom>
            <a:solidFill>
              <a:srgbClr val="FFD96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9525"/>
              <a:ext cx="6191222" cy="20957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3480"/>
                </a:lnSpc>
              </a:pPr>
              <a:r>
                <a:rPr lang="en-US" sz="2900">
                  <a:solidFill>
                    <a:srgbClr val="111010"/>
                  </a:solidFill>
                  <a:latin typeface="Inter Medium"/>
                </a:rPr>
                <a:t>En los Jóvenes el 27% son buenos pagadores y el 4% malos pagadores.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440154" y="5359089"/>
            <a:ext cx="4643417" cy="1578985"/>
            <a:chOff x="0" y="0"/>
            <a:chExt cx="6191222" cy="210531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191169" cy="2105352"/>
            </a:xfrm>
            <a:custGeom>
              <a:avLst/>
              <a:gdLst/>
              <a:ahLst/>
              <a:cxnLst/>
              <a:rect l="l" t="t" r="r" b="b"/>
              <a:pathLst>
                <a:path w="6191169" h="2105352">
                  <a:moveTo>
                    <a:pt x="0" y="0"/>
                  </a:moveTo>
                  <a:lnTo>
                    <a:pt x="6191169" y="0"/>
                  </a:lnTo>
                  <a:lnTo>
                    <a:pt x="6191169" y="2105352"/>
                  </a:lnTo>
                  <a:lnTo>
                    <a:pt x="0" y="2105352"/>
                  </a:lnTo>
                  <a:close/>
                </a:path>
              </a:pathLst>
            </a:custGeom>
            <a:solidFill>
              <a:srgbClr val="FFD966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9525"/>
              <a:ext cx="6191222" cy="20957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3480"/>
                </a:lnSpc>
              </a:pPr>
              <a:r>
                <a:rPr lang="en-US" sz="2900">
                  <a:solidFill>
                    <a:srgbClr val="111010"/>
                  </a:solidFill>
                  <a:latin typeface="Inter Medium"/>
                </a:rPr>
                <a:t>En los adultos el 60% son buenos pagadores y el 8% son malos pagadores</a:t>
              </a:r>
            </a:p>
          </p:txBody>
        </p:sp>
      </p:grpSp>
      <p:sp>
        <p:nvSpPr>
          <p:cNvPr id="11" name="AutoShape 11"/>
          <p:cNvSpPr/>
          <p:nvPr/>
        </p:nvSpPr>
        <p:spPr>
          <a:xfrm flipH="1">
            <a:off x="12601126" y="3650276"/>
            <a:ext cx="19050" cy="189934"/>
          </a:xfrm>
          <a:prstGeom prst="line">
            <a:avLst/>
          </a:prstGeom>
          <a:ln w="19050" cap="rnd">
            <a:solidFill>
              <a:srgbClr val="11101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Freeform 12"/>
          <p:cNvSpPr/>
          <p:nvPr/>
        </p:nvSpPr>
        <p:spPr>
          <a:xfrm>
            <a:off x="4437331" y="2434153"/>
            <a:ext cx="9002823" cy="7291260"/>
          </a:xfrm>
          <a:custGeom>
            <a:avLst/>
            <a:gdLst/>
            <a:ahLst/>
            <a:cxnLst/>
            <a:rect l="l" t="t" r="r" b="b"/>
            <a:pathLst>
              <a:path w="9002823" h="7291260">
                <a:moveTo>
                  <a:pt x="0" y="0"/>
                </a:moveTo>
                <a:lnTo>
                  <a:pt x="9002823" y="0"/>
                </a:lnTo>
                <a:lnTo>
                  <a:pt x="9002823" y="7291260"/>
                </a:lnTo>
                <a:lnTo>
                  <a:pt x="0" y="72912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531425" y="971950"/>
            <a:ext cx="15225150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111010"/>
                </a:solidFill>
                <a:latin typeface="JetBrains Mono Bold"/>
              </a:rPr>
              <a:t>Buenos y Malos Pagadores por Edad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-193418" y="4076132"/>
            <a:ext cx="4943100" cy="2003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0066" lvl="1" indent="-330033" algn="ctr">
              <a:lnSpc>
                <a:spcPts val="5441"/>
              </a:lnSpc>
              <a:buFont typeface="Arial"/>
              <a:buChar char="•"/>
            </a:pPr>
            <a:r>
              <a:rPr lang="en-US" sz="3057">
                <a:solidFill>
                  <a:srgbClr val="111010"/>
                </a:solidFill>
                <a:latin typeface="Inter Bold"/>
              </a:rPr>
              <a:t>Jóvenes</a:t>
            </a:r>
            <a:r>
              <a:rPr lang="en-US" sz="3057">
                <a:solidFill>
                  <a:srgbClr val="111010"/>
                </a:solidFill>
                <a:latin typeface="Inter Medium"/>
              </a:rPr>
              <a:t>: 20 a 33 años</a:t>
            </a:r>
          </a:p>
          <a:p>
            <a:pPr marL="660066" lvl="1" indent="-330033" algn="ctr">
              <a:lnSpc>
                <a:spcPts val="5441"/>
              </a:lnSpc>
              <a:buFont typeface="Arial"/>
              <a:buChar char="•"/>
            </a:pPr>
            <a:r>
              <a:rPr lang="en-US" sz="3057">
                <a:solidFill>
                  <a:srgbClr val="111010"/>
                </a:solidFill>
                <a:latin typeface="Inter Bold"/>
              </a:rPr>
              <a:t>Adultos:</a:t>
            </a:r>
            <a:r>
              <a:rPr lang="en-US" sz="3057">
                <a:solidFill>
                  <a:srgbClr val="111010"/>
                </a:solidFill>
                <a:latin typeface="Inter"/>
              </a:rPr>
              <a:t> </a:t>
            </a:r>
            <a:r>
              <a:rPr lang="en-US" sz="3057">
                <a:solidFill>
                  <a:srgbClr val="111010"/>
                </a:solidFill>
                <a:latin typeface="Inter Medium"/>
              </a:rPr>
              <a:t>34 a 63 años</a:t>
            </a:r>
          </a:p>
          <a:p>
            <a:pPr marL="660066" lvl="1" indent="-330033" algn="ctr">
              <a:lnSpc>
                <a:spcPts val="5441"/>
              </a:lnSpc>
              <a:buFont typeface="Arial"/>
              <a:buChar char="•"/>
            </a:pPr>
            <a:r>
              <a:rPr lang="en-US" sz="3057">
                <a:solidFill>
                  <a:srgbClr val="111010"/>
                </a:solidFill>
                <a:latin typeface="Inter Bold"/>
              </a:rPr>
              <a:t>Tercera Edad:</a:t>
            </a:r>
            <a:r>
              <a:rPr lang="en-US" sz="3057">
                <a:solidFill>
                  <a:srgbClr val="111010"/>
                </a:solidFill>
                <a:latin typeface="Inter Medium"/>
              </a:rPr>
              <a:t> &gt;= 64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" y="0"/>
            <a:ext cx="6816000" cy="702600"/>
            <a:chOff x="0" y="0"/>
            <a:chExt cx="9088000" cy="936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087993" cy="936752"/>
            </a:xfrm>
            <a:custGeom>
              <a:avLst/>
              <a:gdLst/>
              <a:ahLst/>
              <a:cxnLst/>
              <a:rect l="l" t="t" r="r" b="b"/>
              <a:pathLst>
                <a:path w="9087993" h="936752">
                  <a:moveTo>
                    <a:pt x="0" y="0"/>
                  </a:moveTo>
                  <a:lnTo>
                    <a:pt x="9087993" y="0"/>
                  </a:lnTo>
                  <a:lnTo>
                    <a:pt x="9087993" y="936752"/>
                  </a:lnTo>
                  <a:lnTo>
                    <a:pt x="0" y="936752"/>
                  </a:lnTo>
                  <a:close/>
                </a:path>
              </a:pathLst>
            </a:custGeom>
            <a:solidFill>
              <a:srgbClr val="FFD966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46" y="203600"/>
            <a:ext cx="3062682" cy="295400"/>
          </a:xfrm>
          <a:custGeom>
            <a:avLst/>
            <a:gdLst/>
            <a:ahLst/>
            <a:cxnLst/>
            <a:rect l="l" t="t" r="r" b="b"/>
            <a:pathLst>
              <a:path w="3062682" h="295400">
                <a:moveTo>
                  <a:pt x="0" y="0"/>
                </a:moveTo>
                <a:lnTo>
                  <a:pt x="3062682" y="0"/>
                </a:lnTo>
                <a:lnTo>
                  <a:pt x="3062682" y="295400"/>
                </a:lnTo>
                <a:lnTo>
                  <a:pt x="0" y="295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6928125" y="9179425"/>
            <a:ext cx="1997550" cy="1997550"/>
            <a:chOff x="0" y="0"/>
            <a:chExt cx="2663400" cy="2663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663444" cy="2663444"/>
            </a:xfrm>
            <a:custGeom>
              <a:avLst/>
              <a:gdLst/>
              <a:ahLst/>
              <a:cxnLst/>
              <a:rect l="l" t="t" r="r" b="b"/>
              <a:pathLst>
                <a:path w="2663444" h="2663444">
                  <a:moveTo>
                    <a:pt x="0" y="1331722"/>
                  </a:moveTo>
                  <a:cubicBezTo>
                    <a:pt x="0" y="596265"/>
                    <a:pt x="596265" y="0"/>
                    <a:pt x="1331722" y="0"/>
                  </a:cubicBezTo>
                  <a:lnTo>
                    <a:pt x="1331722" y="38100"/>
                  </a:lnTo>
                  <a:lnTo>
                    <a:pt x="1331722" y="0"/>
                  </a:lnTo>
                  <a:cubicBezTo>
                    <a:pt x="2067179" y="0"/>
                    <a:pt x="2663444" y="596265"/>
                    <a:pt x="2663444" y="1331722"/>
                  </a:cubicBezTo>
                  <a:lnTo>
                    <a:pt x="2625344" y="1331722"/>
                  </a:lnTo>
                  <a:lnTo>
                    <a:pt x="2663444" y="1331722"/>
                  </a:lnTo>
                  <a:cubicBezTo>
                    <a:pt x="2663444" y="2067179"/>
                    <a:pt x="2067179" y="2663444"/>
                    <a:pt x="1331722" y="2663444"/>
                  </a:cubicBezTo>
                  <a:lnTo>
                    <a:pt x="1331722" y="2625344"/>
                  </a:lnTo>
                  <a:lnTo>
                    <a:pt x="1331722" y="2663444"/>
                  </a:lnTo>
                  <a:cubicBezTo>
                    <a:pt x="596265" y="2663444"/>
                    <a:pt x="0" y="2067179"/>
                    <a:pt x="0" y="1331722"/>
                  </a:cubicBezTo>
                  <a:lnTo>
                    <a:pt x="38100" y="1331722"/>
                  </a:lnTo>
                  <a:lnTo>
                    <a:pt x="76200" y="1331722"/>
                  </a:lnTo>
                  <a:lnTo>
                    <a:pt x="38100" y="1331722"/>
                  </a:lnTo>
                  <a:lnTo>
                    <a:pt x="0" y="1331722"/>
                  </a:lnTo>
                  <a:moveTo>
                    <a:pt x="76200" y="1331722"/>
                  </a:moveTo>
                  <a:cubicBezTo>
                    <a:pt x="76200" y="1352804"/>
                    <a:pt x="59182" y="1369822"/>
                    <a:pt x="38100" y="1369822"/>
                  </a:cubicBezTo>
                  <a:cubicBezTo>
                    <a:pt x="17018" y="1369822"/>
                    <a:pt x="0" y="1352804"/>
                    <a:pt x="0" y="1331722"/>
                  </a:cubicBezTo>
                  <a:cubicBezTo>
                    <a:pt x="0" y="1310640"/>
                    <a:pt x="17018" y="1293622"/>
                    <a:pt x="38100" y="1293622"/>
                  </a:cubicBezTo>
                  <a:cubicBezTo>
                    <a:pt x="59182" y="1293622"/>
                    <a:pt x="76200" y="1310640"/>
                    <a:pt x="76200" y="1331722"/>
                  </a:cubicBezTo>
                  <a:cubicBezTo>
                    <a:pt x="76200" y="2025142"/>
                    <a:pt x="638302" y="2587244"/>
                    <a:pt x="1331722" y="2587244"/>
                  </a:cubicBezTo>
                  <a:cubicBezTo>
                    <a:pt x="2025142" y="2587244"/>
                    <a:pt x="2587244" y="2025142"/>
                    <a:pt x="2587244" y="1331722"/>
                  </a:cubicBezTo>
                  <a:cubicBezTo>
                    <a:pt x="2587244" y="638302"/>
                    <a:pt x="2025142" y="76200"/>
                    <a:pt x="1331722" y="76200"/>
                  </a:cubicBezTo>
                  <a:lnTo>
                    <a:pt x="1331722" y="38100"/>
                  </a:lnTo>
                  <a:lnTo>
                    <a:pt x="1331722" y="76200"/>
                  </a:lnTo>
                  <a:cubicBezTo>
                    <a:pt x="638302" y="76200"/>
                    <a:pt x="76200" y="638302"/>
                    <a:pt x="76200" y="1331722"/>
                  </a:cubicBezTo>
                  <a:close/>
                </a:path>
              </a:pathLst>
            </a:custGeom>
            <a:solidFill>
              <a:srgbClr val="111010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7259300" y="2057550"/>
            <a:ext cx="702600" cy="702600"/>
            <a:chOff x="0" y="0"/>
            <a:chExt cx="936800" cy="936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36752" cy="936752"/>
            </a:xfrm>
            <a:custGeom>
              <a:avLst/>
              <a:gdLst/>
              <a:ahLst/>
              <a:cxnLst/>
              <a:rect l="l" t="t" r="r" b="b"/>
              <a:pathLst>
                <a:path w="936752" h="936752">
                  <a:moveTo>
                    <a:pt x="0" y="468376"/>
                  </a:moveTo>
                  <a:cubicBezTo>
                    <a:pt x="0" y="209677"/>
                    <a:pt x="209677" y="0"/>
                    <a:pt x="468376" y="0"/>
                  </a:cubicBezTo>
                  <a:cubicBezTo>
                    <a:pt x="727075" y="0"/>
                    <a:pt x="936752" y="209677"/>
                    <a:pt x="936752" y="468376"/>
                  </a:cubicBezTo>
                  <a:cubicBezTo>
                    <a:pt x="936752" y="727075"/>
                    <a:pt x="727075" y="936752"/>
                    <a:pt x="468376" y="936752"/>
                  </a:cubicBezTo>
                  <a:cubicBezTo>
                    <a:pt x="209677" y="936752"/>
                    <a:pt x="0" y="727075"/>
                    <a:pt x="0" y="468376"/>
                  </a:cubicBezTo>
                  <a:close/>
                </a:path>
              </a:pathLst>
            </a:custGeom>
            <a:solidFill>
              <a:srgbClr val="111010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3520880" y="6436000"/>
            <a:ext cx="702600" cy="702600"/>
            <a:chOff x="0" y="0"/>
            <a:chExt cx="936800" cy="936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36752" cy="936752"/>
            </a:xfrm>
            <a:custGeom>
              <a:avLst/>
              <a:gdLst/>
              <a:ahLst/>
              <a:cxnLst/>
              <a:rect l="l" t="t" r="r" b="b"/>
              <a:pathLst>
                <a:path w="936752" h="936752">
                  <a:moveTo>
                    <a:pt x="0" y="468376"/>
                  </a:moveTo>
                  <a:cubicBezTo>
                    <a:pt x="0" y="209677"/>
                    <a:pt x="209677" y="0"/>
                    <a:pt x="468376" y="0"/>
                  </a:cubicBezTo>
                  <a:cubicBezTo>
                    <a:pt x="727075" y="0"/>
                    <a:pt x="936752" y="209677"/>
                    <a:pt x="936752" y="468376"/>
                  </a:cubicBezTo>
                  <a:cubicBezTo>
                    <a:pt x="936752" y="727075"/>
                    <a:pt x="727075" y="936752"/>
                    <a:pt x="468376" y="936752"/>
                  </a:cubicBezTo>
                  <a:cubicBezTo>
                    <a:pt x="209677" y="936752"/>
                    <a:pt x="0" y="727075"/>
                    <a:pt x="0" y="468376"/>
                  </a:cubicBezTo>
                  <a:close/>
                </a:path>
              </a:pathLst>
            </a:custGeom>
            <a:solidFill>
              <a:srgbClr val="FFD966"/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5438994" y="702600"/>
            <a:ext cx="11820306" cy="9584400"/>
          </a:xfrm>
          <a:custGeom>
            <a:avLst/>
            <a:gdLst/>
            <a:ahLst/>
            <a:cxnLst/>
            <a:rect l="l" t="t" r="r" b="b"/>
            <a:pathLst>
              <a:path w="11820306" h="9584400">
                <a:moveTo>
                  <a:pt x="0" y="0"/>
                </a:moveTo>
                <a:lnTo>
                  <a:pt x="11820306" y="0"/>
                </a:lnTo>
                <a:lnTo>
                  <a:pt x="11820306" y="9584400"/>
                </a:lnTo>
                <a:lnTo>
                  <a:pt x="0" y="95844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-341418" y="702600"/>
            <a:ext cx="5780412" cy="1855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64"/>
              </a:lnSpc>
            </a:pPr>
            <a:r>
              <a:rPr lang="en-US" sz="6137">
                <a:solidFill>
                  <a:srgbClr val="111010"/>
                </a:solidFill>
                <a:latin typeface="JetBrains Mono Bold"/>
              </a:rPr>
              <a:t>Análisis Bivariado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93240" y="3043474"/>
            <a:ext cx="4945754" cy="160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3297" lvl="1" indent="-286649" algn="ctr">
              <a:lnSpc>
                <a:spcPts val="3186"/>
              </a:lnSpc>
              <a:buFont typeface="Arial"/>
              <a:buChar char="•"/>
            </a:pPr>
            <a:r>
              <a:rPr lang="en-US" sz="2655">
                <a:solidFill>
                  <a:srgbClr val="111010"/>
                </a:solidFill>
                <a:latin typeface="Inter Medium"/>
              </a:rPr>
              <a:t>Se observa estabilidad de buenos pagadores en clientes con mayor años de trabajo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89851" y="5235850"/>
            <a:ext cx="4945754" cy="1200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3297" lvl="1" indent="-286649" algn="ctr">
              <a:lnSpc>
                <a:spcPts val="3186"/>
              </a:lnSpc>
              <a:buFont typeface="Arial"/>
              <a:buChar char="•"/>
            </a:pPr>
            <a:r>
              <a:rPr lang="en-US" sz="2655">
                <a:solidFill>
                  <a:srgbClr val="111010"/>
                </a:solidFill>
                <a:latin typeface="Inter Medium"/>
              </a:rPr>
              <a:t>Mayor ingresos menos probabilidad de ser malos pagadores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93240" y="7338625"/>
            <a:ext cx="4945754" cy="160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3297" lvl="1" indent="-286649" algn="ctr">
              <a:lnSpc>
                <a:spcPts val="3186"/>
              </a:lnSpc>
              <a:buFont typeface="Arial"/>
              <a:buChar char="•"/>
            </a:pPr>
            <a:r>
              <a:rPr lang="en-US" sz="2655">
                <a:solidFill>
                  <a:srgbClr val="111010"/>
                </a:solidFill>
                <a:latin typeface="Inter Medium"/>
              </a:rPr>
              <a:t>Mayor número de miembros de familia, menos probabilidad de ser mal pagador.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363</Words>
  <Application>Microsoft Office PowerPoint</Application>
  <PresentationFormat>Personalizado</PresentationFormat>
  <Paragraphs>82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Inter Bold</vt:lpstr>
      <vt:lpstr>Arial</vt:lpstr>
      <vt:lpstr>JetBrains Mono</vt:lpstr>
      <vt:lpstr>Calibri</vt:lpstr>
      <vt:lpstr>JetBrains Mono Bold</vt:lpstr>
      <vt:lpstr>Inter Medium</vt:lpstr>
      <vt:lpstr>Inter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Copia de Bank Loan Pitch Deck by Slidesgo.pptx</dc:title>
  <cp:lastModifiedBy>Nancy Beatriz Buestan Morocho</cp:lastModifiedBy>
  <cp:revision>3</cp:revision>
  <dcterms:created xsi:type="dcterms:W3CDTF">2006-08-16T00:00:00Z</dcterms:created>
  <dcterms:modified xsi:type="dcterms:W3CDTF">2024-06-29T18:37:38Z</dcterms:modified>
  <dc:identifier>DAGJeoLrXxU</dc:identifier>
</cp:coreProperties>
</file>